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53" r:id="rId1"/>
  </p:sldMasterIdLst>
  <p:notesMasterIdLst>
    <p:notesMasterId r:id="rId127"/>
  </p:notesMasterIdLst>
  <p:handoutMasterIdLst>
    <p:handoutMasterId r:id="rId128"/>
  </p:handoutMasterIdLst>
  <p:sldIdLst>
    <p:sldId id="578" r:id="rId2"/>
    <p:sldId id="968" r:id="rId3"/>
    <p:sldId id="1047" r:id="rId4"/>
    <p:sldId id="1056" r:id="rId5"/>
    <p:sldId id="1156" r:id="rId6"/>
    <p:sldId id="1157" r:id="rId7"/>
    <p:sldId id="1158" r:id="rId8"/>
    <p:sldId id="1057" r:id="rId9"/>
    <p:sldId id="1072" r:id="rId10"/>
    <p:sldId id="1073" r:id="rId11"/>
    <p:sldId id="1074" r:id="rId12"/>
    <p:sldId id="1075" r:id="rId13"/>
    <p:sldId id="1076" r:id="rId14"/>
    <p:sldId id="1077" r:id="rId15"/>
    <p:sldId id="1079" r:id="rId16"/>
    <p:sldId id="1080" r:id="rId17"/>
    <p:sldId id="1081" r:id="rId18"/>
    <p:sldId id="1082" r:id="rId19"/>
    <p:sldId id="1083" r:id="rId20"/>
    <p:sldId id="1084" r:id="rId21"/>
    <p:sldId id="1085" r:id="rId22"/>
    <p:sldId id="1086" r:id="rId23"/>
    <p:sldId id="1087" r:id="rId24"/>
    <p:sldId id="1174" r:id="rId25"/>
    <p:sldId id="1160" r:id="rId26"/>
    <p:sldId id="1161" r:id="rId27"/>
    <p:sldId id="1162" r:id="rId28"/>
    <p:sldId id="1163" r:id="rId29"/>
    <p:sldId id="1164" r:id="rId30"/>
    <p:sldId id="1165" r:id="rId31"/>
    <p:sldId id="1166" r:id="rId32"/>
    <p:sldId id="1167" r:id="rId33"/>
    <p:sldId id="1168" r:id="rId34"/>
    <p:sldId id="1169" r:id="rId35"/>
    <p:sldId id="1170" r:id="rId36"/>
    <p:sldId id="1171" r:id="rId37"/>
    <p:sldId id="1172" r:id="rId38"/>
    <p:sldId id="1173" r:id="rId39"/>
    <p:sldId id="1175" r:id="rId40"/>
    <p:sldId id="1089" r:id="rId41"/>
    <p:sldId id="1090" r:id="rId42"/>
    <p:sldId id="1091" r:id="rId43"/>
    <p:sldId id="1094" r:id="rId44"/>
    <p:sldId id="1092" r:id="rId45"/>
    <p:sldId id="1093" r:id="rId46"/>
    <p:sldId id="1095" r:id="rId47"/>
    <p:sldId id="1096" r:id="rId48"/>
    <p:sldId id="1097" r:id="rId49"/>
    <p:sldId id="1176" r:id="rId50"/>
    <p:sldId id="1114" r:id="rId51"/>
    <p:sldId id="1177" r:id="rId52"/>
    <p:sldId id="1115" r:id="rId53"/>
    <p:sldId id="1116" r:id="rId54"/>
    <p:sldId id="1117" r:id="rId55"/>
    <p:sldId id="1118" r:id="rId56"/>
    <p:sldId id="1119" r:id="rId57"/>
    <p:sldId id="1125" r:id="rId58"/>
    <p:sldId id="1155" r:id="rId59"/>
    <p:sldId id="1127" r:id="rId60"/>
    <p:sldId id="1129" r:id="rId61"/>
    <p:sldId id="1179" r:id="rId62"/>
    <p:sldId id="1180" r:id="rId63"/>
    <p:sldId id="1181" r:id="rId64"/>
    <p:sldId id="1182" r:id="rId65"/>
    <p:sldId id="1183" r:id="rId66"/>
    <p:sldId id="1130" r:id="rId67"/>
    <p:sldId id="1184" r:id="rId68"/>
    <p:sldId id="1132" r:id="rId69"/>
    <p:sldId id="1185" r:id="rId70"/>
    <p:sldId id="1139" r:id="rId71"/>
    <p:sldId id="1140" r:id="rId72"/>
    <p:sldId id="1141" r:id="rId73"/>
    <p:sldId id="1142" r:id="rId74"/>
    <p:sldId id="1143" r:id="rId75"/>
    <p:sldId id="1145" r:id="rId76"/>
    <p:sldId id="1144" r:id="rId77"/>
    <p:sldId id="1146" r:id="rId78"/>
    <p:sldId id="1147" r:id="rId79"/>
    <p:sldId id="1148" r:id="rId80"/>
    <p:sldId id="1149" r:id="rId81"/>
    <p:sldId id="1186" r:id="rId82"/>
    <p:sldId id="1192" r:id="rId83"/>
    <p:sldId id="1190" r:id="rId84"/>
    <p:sldId id="1191" r:id="rId85"/>
    <p:sldId id="1194" r:id="rId86"/>
    <p:sldId id="1193" r:id="rId87"/>
    <p:sldId id="1195" r:id="rId88"/>
    <p:sldId id="1196" r:id="rId89"/>
    <p:sldId id="1198" r:id="rId90"/>
    <p:sldId id="1199" r:id="rId91"/>
    <p:sldId id="1197" r:id="rId92"/>
    <p:sldId id="1200" r:id="rId93"/>
    <p:sldId id="1201" r:id="rId94"/>
    <p:sldId id="1202" r:id="rId95"/>
    <p:sldId id="1203" r:id="rId96"/>
    <p:sldId id="1204" r:id="rId97"/>
    <p:sldId id="1205" r:id="rId98"/>
    <p:sldId id="1207" r:id="rId99"/>
    <p:sldId id="1206" r:id="rId100"/>
    <p:sldId id="1208" r:id="rId101"/>
    <p:sldId id="1210" r:id="rId102"/>
    <p:sldId id="1209" r:id="rId103"/>
    <p:sldId id="1211" r:id="rId104"/>
    <p:sldId id="1212" r:id="rId105"/>
    <p:sldId id="1214" r:id="rId106"/>
    <p:sldId id="1213" r:id="rId107"/>
    <p:sldId id="1215" r:id="rId108"/>
    <p:sldId id="1217" r:id="rId109"/>
    <p:sldId id="1218" r:id="rId110"/>
    <p:sldId id="1219" r:id="rId111"/>
    <p:sldId id="1216" r:id="rId112"/>
    <p:sldId id="1221" r:id="rId113"/>
    <p:sldId id="1220" r:id="rId114"/>
    <p:sldId id="1222" r:id="rId115"/>
    <p:sldId id="1223" r:id="rId116"/>
    <p:sldId id="1224" r:id="rId117"/>
    <p:sldId id="1225" r:id="rId118"/>
    <p:sldId id="1227" r:id="rId119"/>
    <p:sldId id="1226" r:id="rId120"/>
    <p:sldId id="1187" r:id="rId121"/>
    <p:sldId id="1151" r:id="rId122"/>
    <p:sldId id="1229" r:id="rId123"/>
    <p:sldId id="1152" r:id="rId124"/>
    <p:sldId id="1153" r:id="rId125"/>
    <p:sldId id="1051" r:id="rId126"/>
  </p:sldIdLst>
  <p:sldSz cx="9144000" cy="5143500" type="screen16x9"/>
  <p:notesSz cx="6858000" cy="9144000"/>
  <p:embeddedFontLst>
    <p:embeddedFont>
      <p:font typeface="黑体" panose="02010609060101010101" pitchFamily="49" charset="-122"/>
      <p:regular r:id="rId129"/>
    </p:embeddedFont>
    <p:embeddedFont>
      <p:font typeface="微软雅黑" panose="020B0503020204020204" pitchFamily="34" charset="-122"/>
      <p:regular r:id="rId130"/>
      <p:bold r:id="rId131"/>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404"/>
    <a:srgbClr val="FFFFFF"/>
    <a:srgbClr val="781E19"/>
    <a:srgbClr val="C2590A"/>
    <a:srgbClr val="996600"/>
    <a:srgbClr val="FF9966"/>
    <a:srgbClr val="FF6600"/>
    <a:srgbClr val="F8F8F8"/>
    <a:srgbClr val="1C89B0"/>
    <a:srgbClr val="4E4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1514" autoAdjust="0"/>
  </p:normalViewPr>
  <p:slideViewPr>
    <p:cSldViewPr snapToObjects="1">
      <p:cViewPr varScale="1">
        <p:scale>
          <a:sx n="88" d="100"/>
          <a:sy n="88" d="100"/>
        </p:scale>
        <p:origin x="656" y="68"/>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font" Target="fonts/font1.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2.fntdata"/><Relationship Id="rId135"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3.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125</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03941" y="4920352"/>
            <a:ext cx="618501" cy="236313"/>
          </a:xfrm>
          <a:prstGeom prst="rect">
            <a:avLst/>
          </a:prstGeom>
          <a:noFill/>
        </p:spPr>
        <p:txBody>
          <a:bodyPr wrap="none" lIns="81628" tIns="40814" rIns="81628" bIns="40814" rtlCol="0">
            <a:spAutoFit/>
          </a:bodyPr>
          <a:lstStyle/>
          <a:p>
            <a:pPr algn="ctr"/>
            <a:r>
              <a:rPr lang="en-US" altLang="zh-CN" sz="1000" dirty="0">
                <a:solidFill>
                  <a:srgbClr val="FFFFFF"/>
                </a:solidFill>
                <a:latin typeface="微软雅黑"/>
                <a:ea typeface="微软雅黑"/>
              </a:rPr>
              <a:t>124-</a:t>
            </a:r>
            <a:fld id="{3C3E758C-B9DA-4696-9B9F-3B46BA93991C}" type="slidenum">
              <a:rPr lang="zh-CN" altLang="en-US" sz="1000" smtClean="0">
                <a:solidFill>
                  <a:srgbClr val="FFFFFF"/>
                </a:solidFill>
                <a:latin typeface="微软雅黑"/>
                <a:ea typeface="微软雅黑"/>
              </a:rPr>
              <a:pPr algn="ctr"/>
              <a:t>‹#›</a:t>
            </a:fld>
            <a:endParaRPr lang="zh-CN" altLang="en-US" sz="1000" dirty="0">
              <a:solidFill>
                <a:srgbClr val="FFFFFF"/>
              </a:solidFill>
              <a:latin typeface="微软雅黑"/>
              <a:ea typeface="微软雅黑"/>
            </a:endParaRP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16:15</a:t>
            </a:fld>
            <a:endParaRPr lang="zh-CN" altLang="en-US" sz="1000" dirty="0">
              <a:solidFill>
                <a:srgbClr val="FFFFFF"/>
              </a:solidFill>
              <a:latin typeface="微软雅黑"/>
              <a:ea typeface="微软雅黑"/>
            </a:endParaRPr>
          </a:p>
        </p:txBody>
      </p:sp>
      <p:sp>
        <p:nvSpPr>
          <p:cNvPr id="8" name="Rectangle 4"/>
          <p:cNvSpPr txBox="1">
            <a:spLocks noChangeArrowheads="1"/>
          </p:cNvSpPr>
          <p:nvPr userDrawn="1"/>
        </p:nvSpPr>
        <p:spPr bwMode="auto">
          <a:xfrm>
            <a:off x="3276397" y="4900612"/>
            <a:ext cx="2589617"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dirty="0">
                <a:solidFill>
                  <a:schemeClr val="bg2"/>
                </a:solidFill>
              </a:rPr>
              <a:t>通信实践应用</a:t>
            </a:r>
          </a:p>
        </p:txBody>
      </p:sp>
      <p:sp>
        <p:nvSpPr>
          <p:cNvPr id="9" name="Rectangle 4"/>
          <p:cNvSpPr txBox="1">
            <a:spLocks noChangeArrowheads="1"/>
          </p:cNvSpPr>
          <p:nvPr userDrawn="1"/>
        </p:nvSpPr>
        <p:spPr bwMode="auto">
          <a:xfrm>
            <a:off x="1" y="4890600"/>
            <a:ext cx="971599"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fld id="{F7C8A7E3-58FD-4CCB-A779-182CE90D9466}" type="datetime1">
              <a:rPr lang="zh-CN" altLang="en-US" sz="1000" b="0" smtClean="0">
                <a:solidFill>
                  <a:schemeClr val="bg2"/>
                </a:solidFill>
                <a:latin typeface="+mn-ea"/>
                <a:ea typeface="+mn-ea"/>
              </a:rPr>
              <a:t>2024/2/21</a:t>
            </a:fld>
            <a:endParaRPr lang="zh-CN" altLang="en-US" sz="1000" b="0" dirty="0">
              <a:solidFill>
                <a:schemeClr val="bg2"/>
              </a:solidFill>
              <a:latin typeface="+mn-ea"/>
              <a:ea typeface="+mn-ea"/>
            </a:endParaRPr>
          </a:p>
        </p:txBody>
      </p:sp>
    </p:spTree>
    <p:extLst>
      <p:ext uri="{BB962C8B-B14F-4D97-AF65-F5344CB8AC3E}">
        <p14:creationId xmlns:p14="http://schemas.microsoft.com/office/powerpoint/2010/main" val="4072305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4105723237"/>
      </p:ext>
    </p:extLst>
  </p:cSld>
  <p:clrMap bg1="lt1" tx1="dk1" bg2="lt2" tx2="dk2" accent1="accent1" accent2="accent2" accent3="accent3" accent4="accent4" accent5="accent5" accent6="accent6" hlink="hlink" folHlink="folHlink"/>
  <p:sldLayoutIdLst>
    <p:sldLayoutId id="2147483855" r:id="rId1"/>
    <p:sldLayoutId id="214748386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wmf"/></Relationships>
</file>

<file path=ppt/slides/_rels/slide100.xml.rels><?xml version="1.0" encoding="UTF-8" standalone="yes"?>
<Relationships xmlns="http://schemas.openxmlformats.org/package/2006/relationships"><Relationship Id="rId8" Type="http://schemas.openxmlformats.org/officeDocument/2006/relationships/image" Target="../media/image209.wmf"/><Relationship Id="rId3" Type="http://schemas.openxmlformats.org/officeDocument/2006/relationships/oleObject" Target="../embeddings/oleObject181.bin"/><Relationship Id="rId7" Type="http://schemas.openxmlformats.org/officeDocument/2006/relationships/oleObject" Target="../embeddings/oleObject183.bin"/><Relationship Id="rId12" Type="http://schemas.openxmlformats.org/officeDocument/2006/relationships/image" Target="../media/image211.wmf"/><Relationship Id="rId2" Type="http://schemas.openxmlformats.org/officeDocument/2006/relationships/notesSlide" Target="../notesSlides/notesSlide93.xml"/><Relationship Id="rId1" Type="http://schemas.openxmlformats.org/officeDocument/2006/relationships/slideLayout" Target="../slideLayouts/slideLayout1.xml"/><Relationship Id="rId6" Type="http://schemas.openxmlformats.org/officeDocument/2006/relationships/image" Target="../media/image208.wmf"/><Relationship Id="rId11" Type="http://schemas.openxmlformats.org/officeDocument/2006/relationships/oleObject" Target="../embeddings/oleObject185.bin"/><Relationship Id="rId5" Type="http://schemas.openxmlformats.org/officeDocument/2006/relationships/oleObject" Target="../embeddings/oleObject182.bin"/><Relationship Id="rId10" Type="http://schemas.openxmlformats.org/officeDocument/2006/relationships/image" Target="../media/image210.wmf"/><Relationship Id="rId4" Type="http://schemas.openxmlformats.org/officeDocument/2006/relationships/image" Target="../media/image207.wmf"/><Relationship Id="rId9" Type="http://schemas.openxmlformats.org/officeDocument/2006/relationships/oleObject" Target="../embeddings/oleObject184.bin"/></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86.bin"/><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213.wmf"/><Relationship Id="rId5" Type="http://schemas.openxmlformats.org/officeDocument/2006/relationships/oleObject" Target="../embeddings/oleObject187.bin"/><Relationship Id="rId4" Type="http://schemas.openxmlformats.org/officeDocument/2006/relationships/image" Target="../media/image212.wmf"/></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88.bin"/><Relationship Id="rId2" Type="http://schemas.openxmlformats.org/officeDocument/2006/relationships/notesSlide" Target="../notesSlides/notesSlide95.xml"/><Relationship Id="rId1" Type="http://schemas.openxmlformats.org/officeDocument/2006/relationships/slideLayout" Target="../slideLayouts/slideLayout1.xml"/><Relationship Id="rId6" Type="http://schemas.openxmlformats.org/officeDocument/2006/relationships/image" Target="../media/image215.wmf"/><Relationship Id="rId5" Type="http://schemas.openxmlformats.org/officeDocument/2006/relationships/oleObject" Target="../embeddings/oleObject189.bin"/><Relationship Id="rId4" Type="http://schemas.openxmlformats.org/officeDocument/2006/relationships/image" Target="../media/image214.emf"/></Relationships>
</file>

<file path=ppt/slides/_rels/slide103.xml.rels><?xml version="1.0" encoding="UTF-8" standalone="yes"?>
<Relationships xmlns="http://schemas.openxmlformats.org/package/2006/relationships"><Relationship Id="rId8" Type="http://schemas.openxmlformats.org/officeDocument/2006/relationships/image" Target="../media/image217.wmf"/><Relationship Id="rId13" Type="http://schemas.openxmlformats.org/officeDocument/2006/relationships/oleObject" Target="../embeddings/oleObject195.bin"/><Relationship Id="rId3" Type="http://schemas.openxmlformats.org/officeDocument/2006/relationships/oleObject" Target="../embeddings/oleObject190.bin"/><Relationship Id="rId7" Type="http://schemas.openxmlformats.org/officeDocument/2006/relationships/oleObject" Target="../embeddings/oleObject192.bin"/><Relationship Id="rId12" Type="http://schemas.openxmlformats.org/officeDocument/2006/relationships/image" Target="../media/image219.wmf"/><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216.wmf"/><Relationship Id="rId11" Type="http://schemas.openxmlformats.org/officeDocument/2006/relationships/oleObject" Target="../embeddings/oleObject194.bin"/><Relationship Id="rId5" Type="http://schemas.openxmlformats.org/officeDocument/2006/relationships/oleObject" Target="../embeddings/oleObject191.bin"/><Relationship Id="rId10" Type="http://schemas.openxmlformats.org/officeDocument/2006/relationships/image" Target="../media/image218.wmf"/><Relationship Id="rId4" Type="http://schemas.openxmlformats.org/officeDocument/2006/relationships/image" Target="../media/image215.wmf"/><Relationship Id="rId9" Type="http://schemas.openxmlformats.org/officeDocument/2006/relationships/oleObject" Target="../embeddings/oleObject193.bin"/><Relationship Id="rId14" Type="http://schemas.openxmlformats.org/officeDocument/2006/relationships/image" Target="../media/image220.wmf"/></Relationships>
</file>

<file path=ppt/slides/_rels/slide104.xml.rels><?xml version="1.0" encoding="UTF-8" standalone="yes"?>
<Relationships xmlns="http://schemas.openxmlformats.org/package/2006/relationships"><Relationship Id="rId8" Type="http://schemas.openxmlformats.org/officeDocument/2006/relationships/image" Target="../media/image221.wmf"/><Relationship Id="rId13" Type="http://schemas.openxmlformats.org/officeDocument/2006/relationships/oleObject" Target="../embeddings/oleObject201.bin"/><Relationship Id="rId18" Type="http://schemas.openxmlformats.org/officeDocument/2006/relationships/image" Target="../media/image226.wmf"/><Relationship Id="rId3" Type="http://schemas.openxmlformats.org/officeDocument/2006/relationships/oleObject" Target="../embeddings/oleObject196.bin"/><Relationship Id="rId7" Type="http://schemas.openxmlformats.org/officeDocument/2006/relationships/oleObject" Target="../embeddings/oleObject198.bin"/><Relationship Id="rId12" Type="http://schemas.openxmlformats.org/officeDocument/2006/relationships/image" Target="../media/image223.wmf"/><Relationship Id="rId17" Type="http://schemas.openxmlformats.org/officeDocument/2006/relationships/oleObject" Target="../embeddings/oleObject203.bin"/><Relationship Id="rId2" Type="http://schemas.openxmlformats.org/officeDocument/2006/relationships/notesSlide" Target="../notesSlides/notesSlide97.xml"/><Relationship Id="rId16" Type="http://schemas.openxmlformats.org/officeDocument/2006/relationships/image" Target="../media/image225.wmf"/><Relationship Id="rId20" Type="http://schemas.openxmlformats.org/officeDocument/2006/relationships/image" Target="../media/image227.wmf"/><Relationship Id="rId1" Type="http://schemas.openxmlformats.org/officeDocument/2006/relationships/slideLayout" Target="../slideLayouts/slideLayout1.xml"/><Relationship Id="rId6" Type="http://schemas.openxmlformats.org/officeDocument/2006/relationships/image" Target="../media/image219.wmf"/><Relationship Id="rId11" Type="http://schemas.openxmlformats.org/officeDocument/2006/relationships/oleObject" Target="../embeddings/oleObject200.bin"/><Relationship Id="rId5" Type="http://schemas.openxmlformats.org/officeDocument/2006/relationships/oleObject" Target="../embeddings/oleObject197.bin"/><Relationship Id="rId15" Type="http://schemas.openxmlformats.org/officeDocument/2006/relationships/oleObject" Target="../embeddings/oleObject202.bin"/><Relationship Id="rId10" Type="http://schemas.openxmlformats.org/officeDocument/2006/relationships/image" Target="../media/image222.wmf"/><Relationship Id="rId19" Type="http://schemas.openxmlformats.org/officeDocument/2006/relationships/oleObject" Target="../embeddings/oleObject204.bin"/><Relationship Id="rId4" Type="http://schemas.openxmlformats.org/officeDocument/2006/relationships/image" Target="../media/image215.wmf"/><Relationship Id="rId9" Type="http://schemas.openxmlformats.org/officeDocument/2006/relationships/oleObject" Target="../embeddings/oleObject199.bin"/><Relationship Id="rId14" Type="http://schemas.openxmlformats.org/officeDocument/2006/relationships/image" Target="../media/image224.wmf"/></Relationships>
</file>

<file path=ppt/slides/_rels/slide105.xml.rels><?xml version="1.0" encoding="UTF-8" standalone="yes"?>
<Relationships xmlns="http://schemas.openxmlformats.org/package/2006/relationships"><Relationship Id="rId8" Type="http://schemas.openxmlformats.org/officeDocument/2006/relationships/image" Target="../media/image228.wmf"/><Relationship Id="rId13" Type="http://schemas.openxmlformats.org/officeDocument/2006/relationships/oleObject" Target="../embeddings/oleObject210.bin"/><Relationship Id="rId3" Type="http://schemas.openxmlformats.org/officeDocument/2006/relationships/oleObject" Target="../embeddings/oleObject205.bin"/><Relationship Id="rId7" Type="http://schemas.openxmlformats.org/officeDocument/2006/relationships/oleObject" Target="../embeddings/oleObject207.bin"/><Relationship Id="rId12" Type="http://schemas.openxmlformats.org/officeDocument/2006/relationships/image" Target="../media/image230.emf"/><Relationship Id="rId2" Type="http://schemas.openxmlformats.org/officeDocument/2006/relationships/notesSlide" Target="../notesSlides/notesSlide98.xml"/><Relationship Id="rId1" Type="http://schemas.openxmlformats.org/officeDocument/2006/relationships/slideLayout" Target="../slideLayouts/slideLayout1.xml"/><Relationship Id="rId6" Type="http://schemas.openxmlformats.org/officeDocument/2006/relationships/image" Target="../media/image227.wmf"/><Relationship Id="rId11" Type="http://schemas.openxmlformats.org/officeDocument/2006/relationships/oleObject" Target="../embeddings/oleObject209.bin"/><Relationship Id="rId5" Type="http://schemas.openxmlformats.org/officeDocument/2006/relationships/oleObject" Target="../embeddings/oleObject206.bin"/><Relationship Id="rId15" Type="http://schemas.openxmlformats.org/officeDocument/2006/relationships/oleObject" Target="../embeddings/oleObject211.bin"/><Relationship Id="rId10" Type="http://schemas.openxmlformats.org/officeDocument/2006/relationships/image" Target="../media/image229.wmf"/><Relationship Id="rId4" Type="http://schemas.openxmlformats.org/officeDocument/2006/relationships/image" Target="../media/image225.wmf"/><Relationship Id="rId9" Type="http://schemas.openxmlformats.org/officeDocument/2006/relationships/oleObject" Target="../embeddings/oleObject208.bin"/><Relationship Id="rId14" Type="http://schemas.openxmlformats.org/officeDocument/2006/relationships/image" Target="../media/image226.wmf"/></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8" Type="http://schemas.openxmlformats.org/officeDocument/2006/relationships/image" Target="../media/image233.emf"/><Relationship Id="rId3" Type="http://schemas.openxmlformats.org/officeDocument/2006/relationships/oleObject" Target="../embeddings/oleObject212.bin"/><Relationship Id="rId7" Type="http://schemas.openxmlformats.org/officeDocument/2006/relationships/oleObject" Target="../embeddings/oleObject214.bin"/><Relationship Id="rId2" Type="http://schemas.openxmlformats.org/officeDocument/2006/relationships/notesSlide" Target="../notesSlides/notesSlide100.xml"/><Relationship Id="rId1" Type="http://schemas.openxmlformats.org/officeDocument/2006/relationships/slideLayout" Target="../slideLayouts/slideLayout1.xml"/><Relationship Id="rId6" Type="http://schemas.openxmlformats.org/officeDocument/2006/relationships/image" Target="../media/image232.wmf"/><Relationship Id="rId5" Type="http://schemas.openxmlformats.org/officeDocument/2006/relationships/oleObject" Target="../embeddings/oleObject213.bin"/><Relationship Id="rId4" Type="http://schemas.openxmlformats.org/officeDocument/2006/relationships/image" Target="../media/image231.wmf"/></Relationships>
</file>

<file path=ppt/slides/_rels/slide108.xml.rels><?xml version="1.0" encoding="UTF-8" standalone="yes"?>
<Relationships xmlns="http://schemas.openxmlformats.org/package/2006/relationships"><Relationship Id="rId8" Type="http://schemas.openxmlformats.org/officeDocument/2006/relationships/image" Target="../media/image234.wmf"/><Relationship Id="rId3" Type="http://schemas.openxmlformats.org/officeDocument/2006/relationships/oleObject" Target="../embeddings/oleObject215.bin"/><Relationship Id="rId7" Type="http://schemas.openxmlformats.org/officeDocument/2006/relationships/oleObject" Target="../embeddings/oleObject217.bin"/><Relationship Id="rId12" Type="http://schemas.openxmlformats.org/officeDocument/2006/relationships/image" Target="../media/image236.emf"/><Relationship Id="rId2" Type="http://schemas.openxmlformats.org/officeDocument/2006/relationships/notesSlide" Target="../notesSlides/notesSlide101.xml"/><Relationship Id="rId1" Type="http://schemas.openxmlformats.org/officeDocument/2006/relationships/slideLayout" Target="../slideLayouts/slideLayout1.xml"/><Relationship Id="rId6" Type="http://schemas.openxmlformats.org/officeDocument/2006/relationships/image" Target="../media/image215.wmf"/><Relationship Id="rId11" Type="http://schemas.openxmlformats.org/officeDocument/2006/relationships/oleObject" Target="../embeddings/oleObject219.bin"/><Relationship Id="rId5" Type="http://schemas.openxmlformats.org/officeDocument/2006/relationships/oleObject" Target="../embeddings/oleObject216.bin"/><Relationship Id="rId10" Type="http://schemas.openxmlformats.org/officeDocument/2006/relationships/image" Target="../media/image235.wmf"/><Relationship Id="rId4" Type="http://schemas.openxmlformats.org/officeDocument/2006/relationships/image" Target="../media/image231.wmf"/><Relationship Id="rId9" Type="http://schemas.openxmlformats.org/officeDocument/2006/relationships/oleObject" Target="../embeddings/oleObject218.bin"/></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220.bin"/><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234.wmf"/><Relationship Id="rId5" Type="http://schemas.openxmlformats.org/officeDocument/2006/relationships/oleObject" Target="../embeddings/oleObject221.bin"/><Relationship Id="rId4" Type="http://schemas.openxmlformats.org/officeDocument/2006/relationships/image" Target="../media/image237.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222.bin"/><Relationship Id="rId2" Type="http://schemas.openxmlformats.org/officeDocument/2006/relationships/notesSlide" Target="../notesSlides/notesSlide103.xml"/><Relationship Id="rId1" Type="http://schemas.openxmlformats.org/officeDocument/2006/relationships/slideLayout" Target="../slideLayouts/slideLayout1.xml"/><Relationship Id="rId4" Type="http://schemas.openxmlformats.org/officeDocument/2006/relationships/image" Target="../media/image238.emf"/></Relationships>
</file>

<file path=ppt/slides/_rels/slide111.xml.rels><?xml version="1.0" encoding="UTF-8" standalone="yes"?>
<Relationships xmlns="http://schemas.openxmlformats.org/package/2006/relationships"><Relationship Id="rId8" Type="http://schemas.openxmlformats.org/officeDocument/2006/relationships/image" Target="../media/image241.wmf"/><Relationship Id="rId3" Type="http://schemas.openxmlformats.org/officeDocument/2006/relationships/oleObject" Target="../embeddings/oleObject223.bin"/><Relationship Id="rId7" Type="http://schemas.openxmlformats.org/officeDocument/2006/relationships/oleObject" Target="../embeddings/oleObject225.bin"/><Relationship Id="rId12" Type="http://schemas.openxmlformats.org/officeDocument/2006/relationships/image" Target="../media/image243.wmf"/><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240.wmf"/><Relationship Id="rId11" Type="http://schemas.openxmlformats.org/officeDocument/2006/relationships/oleObject" Target="../embeddings/oleObject227.bin"/><Relationship Id="rId5" Type="http://schemas.openxmlformats.org/officeDocument/2006/relationships/oleObject" Target="../embeddings/oleObject224.bin"/><Relationship Id="rId10" Type="http://schemas.openxmlformats.org/officeDocument/2006/relationships/image" Target="../media/image242.wmf"/><Relationship Id="rId4" Type="http://schemas.openxmlformats.org/officeDocument/2006/relationships/image" Target="../media/image239.wmf"/><Relationship Id="rId9" Type="http://schemas.openxmlformats.org/officeDocument/2006/relationships/oleObject" Target="../embeddings/oleObject226.bin"/></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228.bin"/><Relationship Id="rId2" Type="http://schemas.openxmlformats.org/officeDocument/2006/relationships/notesSlide" Target="../notesSlides/notesSlide105.xml"/><Relationship Id="rId1" Type="http://schemas.openxmlformats.org/officeDocument/2006/relationships/slideLayout" Target="../slideLayouts/slideLayout1.xml"/><Relationship Id="rId4" Type="http://schemas.openxmlformats.org/officeDocument/2006/relationships/image" Target="../media/image244.emf"/></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11.xml"/><Relationship Id="rId1" Type="http://schemas.openxmlformats.org/officeDocument/2006/relationships/slideLayout" Target="../slideLayouts/slideLayout1.xml"/><Relationship Id="rId4" Type="http://schemas.openxmlformats.org/officeDocument/2006/relationships/image" Target="../media/image248.png"/></Relationships>
</file>

<file path=ppt/slides/_rels/slide119.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15.png"/></Relationships>
</file>

<file path=ppt/slides/_rels/slide1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229.bin"/><Relationship Id="rId2" Type="http://schemas.openxmlformats.org/officeDocument/2006/relationships/notesSlide" Target="../notesSlides/notesSlide113.xml"/><Relationship Id="rId1" Type="http://schemas.openxmlformats.org/officeDocument/2006/relationships/slideLayout" Target="../slideLayouts/slideLayout1.xml"/><Relationship Id="rId4" Type="http://schemas.openxmlformats.org/officeDocument/2006/relationships/image" Target="../media/image250.wmf"/></Relationships>
</file>

<file path=ppt/slides/_rels/slide122.xml.rels><?xml version="1.0" encoding="UTF-8" standalone="yes"?>
<Relationships xmlns="http://schemas.openxmlformats.org/package/2006/relationships"><Relationship Id="rId8" Type="http://schemas.openxmlformats.org/officeDocument/2006/relationships/image" Target="../media/image253.wmf"/><Relationship Id="rId3" Type="http://schemas.openxmlformats.org/officeDocument/2006/relationships/oleObject" Target="../embeddings/oleObject230.bin"/><Relationship Id="rId7" Type="http://schemas.openxmlformats.org/officeDocument/2006/relationships/oleObject" Target="../embeddings/oleObject232.bin"/><Relationship Id="rId12" Type="http://schemas.openxmlformats.org/officeDocument/2006/relationships/image" Target="../media/image255.wmf"/><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image" Target="../media/image252.wmf"/><Relationship Id="rId11" Type="http://schemas.openxmlformats.org/officeDocument/2006/relationships/oleObject" Target="../embeddings/oleObject234.bin"/><Relationship Id="rId5" Type="http://schemas.openxmlformats.org/officeDocument/2006/relationships/oleObject" Target="../embeddings/oleObject231.bin"/><Relationship Id="rId10" Type="http://schemas.openxmlformats.org/officeDocument/2006/relationships/image" Target="../media/image254.wmf"/><Relationship Id="rId4" Type="http://schemas.openxmlformats.org/officeDocument/2006/relationships/image" Target="../media/image251.wmf"/><Relationship Id="rId9" Type="http://schemas.openxmlformats.org/officeDocument/2006/relationships/oleObject" Target="../embeddings/oleObject233.bin"/></Relationships>
</file>

<file path=ppt/slides/_rels/slide123.xml.rels><?xml version="1.0" encoding="UTF-8" standalone="yes"?>
<Relationships xmlns="http://schemas.openxmlformats.org/package/2006/relationships"><Relationship Id="rId8" Type="http://schemas.openxmlformats.org/officeDocument/2006/relationships/image" Target="../media/image258.wmf"/><Relationship Id="rId13" Type="http://schemas.openxmlformats.org/officeDocument/2006/relationships/oleObject" Target="../embeddings/oleObject240.bin"/><Relationship Id="rId3" Type="http://schemas.openxmlformats.org/officeDocument/2006/relationships/oleObject" Target="../embeddings/oleObject235.bin"/><Relationship Id="rId7" Type="http://schemas.openxmlformats.org/officeDocument/2006/relationships/oleObject" Target="../embeddings/oleObject237.bin"/><Relationship Id="rId12" Type="http://schemas.openxmlformats.org/officeDocument/2006/relationships/image" Target="../media/image260.wmf"/><Relationship Id="rId2" Type="http://schemas.openxmlformats.org/officeDocument/2006/relationships/notesSlide" Target="../notesSlides/notesSlide115.xml"/><Relationship Id="rId1" Type="http://schemas.openxmlformats.org/officeDocument/2006/relationships/slideLayout" Target="../slideLayouts/slideLayout1.xml"/><Relationship Id="rId6" Type="http://schemas.openxmlformats.org/officeDocument/2006/relationships/image" Target="../media/image257.wmf"/><Relationship Id="rId11" Type="http://schemas.openxmlformats.org/officeDocument/2006/relationships/oleObject" Target="../embeddings/oleObject239.bin"/><Relationship Id="rId5" Type="http://schemas.openxmlformats.org/officeDocument/2006/relationships/oleObject" Target="../embeddings/oleObject236.bin"/><Relationship Id="rId10" Type="http://schemas.openxmlformats.org/officeDocument/2006/relationships/image" Target="../media/image259.wmf"/><Relationship Id="rId4" Type="http://schemas.openxmlformats.org/officeDocument/2006/relationships/image" Target="../media/image256.wmf"/><Relationship Id="rId9" Type="http://schemas.openxmlformats.org/officeDocument/2006/relationships/oleObject" Target="../embeddings/oleObject238.bin"/><Relationship Id="rId14" Type="http://schemas.openxmlformats.org/officeDocument/2006/relationships/image" Target="../media/image261.wmf"/></Relationships>
</file>

<file path=ppt/slides/_rels/slide124.xml.rels><?xml version="1.0" encoding="UTF-8" standalone="yes"?>
<Relationships xmlns="http://schemas.openxmlformats.org/package/2006/relationships"><Relationship Id="rId8" Type="http://schemas.openxmlformats.org/officeDocument/2006/relationships/image" Target="../media/image264.wmf"/><Relationship Id="rId3" Type="http://schemas.openxmlformats.org/officeDocument/2006/relationships/oleObject" Target="../embeddings/oleObject241.bin"/><Relationship Id="rId7" Type="http://schemas.openxmlformats.org/officeDocument/2006/relationships/oleObject" Target="../embeddings/oleObject243.bin"/><Relationship Id="rId12" Type="http://schemas.openxmlformats.org/officeDocument/2006/relationships/image" Target="../media/image266.wmf"/><Relationship Id="rId2" Type="http://schemas.openxmlformats.org/officeDocument/2006/relationships/notesSlide" Target="../notesSlides/notesSlide116.xml"/><Relationship Id="rId1" Type="http://schemas.openxmlformats.org/officeDocument/2006/relationships/slideLayout" Target="../slideLayouts/slideLayout1.xml"/><Relationship Id="rId6" Type="http://schemas.openxmlformats.org/officeDocument/2006/relationships/image" Target="../media/image263.wmf"/><Relationship Id="rId11" Type="http://schemas.openxmlformats.org/officeDocument/2006/relationships/oleObject" Target="../embeddings/oleObject245.bin"/><Relationship Id="rId5" Type="http://schemas.openxmlformats.org/officeDocument/2006/relationships/oleObject" Target="../embeddings/oleObject242.bin"/><Relationship Id="rId10" Type="http://schemas.openxmlformats.org/officeDocument/2006/relationships/image" Target="../media/image265.wmf"/><Relationship Id="rId4" Type="http://schemas.openxmlformats.org/officeDocument/2006/relationships/image" Target="../media/image262.wmf"/><Relationship Id="rId9" Type="http://schemas.openxmlformats.org/officeDocument/2006/relationships/oleObject" Target="../embeddings/oleObject244.bin"/></Relationships>
</file>

<file path=ppt/slides/_rels/slide1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1.emf"/><Relationship Id="rId5" Type="http://schemas.openxmlformats.org/officeDocument/2006/relationships/oleObject" Target="../embeddings/oleObject11.bin"/><Relationship Id="rId4" Type="http://schemas.openxmlformats.org/officeDocument/2006/relationships/image" Target="../media/image20.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2.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4.wmf"/><Relationship Id="rId5" Type="http://schemas.openxmlformats.org/officeDocument/2006/relationships/oleObject" Target="../embeddings/oleObject14.bin"/><Relationship Id="rId4" Type="http://schemas.openxmlformats.org/officeDocument/2006/relationships/image" Target="../media/image23.wmf"/></Relationships>
</file>

<file path=ppt/slides/_rels/slide1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emf"/><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wmf"/><Relationship Id="rId5" Type="http://schemas.openxmlformats.org/officeDocument/2006/relationships/oleObject" Target="../embeddings/oleObject16.bin"/><Relationship Id="rId4" Type="http://schemas.openxmlformats.org/officeDocument/2006/relationships/image" Target="../media/image28.w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2.wmf"/><Relationship Id="rId4" Type="http://schemas.openxmlformats.org/officeDocument/2006/relationships/image" Target="../media/image31.wmf"/></Relationships>
</file>

<file path=ppt/slides/_rels/slide22.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39.wmf"/><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6.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22.bin"/></Relationships>
</file>

<file path=ppt/slides/_rels/slide27.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1.emf"/><Relationship Id="rId5" Type="http://schemas.openxmlformats.org/officeDocument/2006/relationships/oleObject" Target="../embeddings/oleObject25.bin"/><Relationship Id="rId10" Type="http://schemas.openxmlformats.org/officeDocument/2006/relationships/image" Target="../media/image42.wmf"/><Relationship Id="rId4" Type="http://schemas.openxmlformats.org/officeDocument/2006/relationships/image" Target="../media/image40.wmf"/><Relationship Id="rId9" Type="http://schemas.openxmlformats.org/officeDocument/2006/relationships/oleObject" Target="../embeddings/oleObject27.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emf"/><Relationship Id="rId4" Type="http://schemas.openxmlformats.org/officeDocument/2006/relationships/image" Target="../media/image40.wmf"/></Relationships>
</file>

<file path=ppt/slides/_rels/slide29.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6.wmf"/><Relationship Id="rId5" Type="http://schemas.openxmlformats.org/officeDocument/2006/relationships/oleObject" Target="../embeddings/oleObject30.bin"/><Relationship Id="rId4" Type="http://schemas.openxmlformats.org/officeDocument/2006/relationships/image" Target="../media/image45.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wmf"/></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9.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0.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51.wmf"/><Relationship Id="rId5" Type="http://schemas.openxmlformats.org/officeDocument/2006/relationships/oleObject" Target="../embeddings/oleObject34.bin"/><Relationship Id="rId4" Type="http://schemas.openxmlformats.org/officeDocument/2006/relationships/image" Target="../media/image50.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2.wmf"/><Relationship Id="rId5" Type="http://schemas.openxmlformats.org/officeDocument/2006/relationships/oleObject" Target="../embeddings/oleObject36.bin"/><Relationship Id="rId4" Type="http://schemas.openxmlformats.org/officeDocument/2006/relationships/image" Target="../media/image50.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3.wmf"/></Relationships>
</file>

<file path=ppt/slides/_rels/slide36.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emf"/><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61.emf"/></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2.emf"/><Relationship Id="rId7" Type="http://schemas.openxmlformats.org/officeDocument/2006/relationships/image" Target="../media/image65.emf"/><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wmf"/><Relationship Id="rId4" Type="http://schemas.openxmlformats.org/officeDocument/2006/relationships/oleObject" Target="../embeddings/oleObject38.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68.wmf"/><Relationship Id="rId13" Type="http://schemas.openxmlformats.org/officeDocument/2006/relationships/oleObject" Target="../embeddings/oleObject44.bin"/><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70.wmf"/><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67.wmf"/><Relationship Id="rId11" Type="http://schemas.openxmlformats.org/officeDocument/2006/relationships/oleObject" Target="../embeddings/oleObject43.bin"/><Relationship Id="rId5" Type="http://schemas.openxmlformats.org/officeDocument/2006/relationships/oleObject" Target="../embeddings/oleObject40.bin"/><Relationship Id="rId10" Type="http://schemas.openxmlformats.org/officeDocument/2006/relationships/image" Target="../media/image69.wmf"/><Relationship Id="rId4" Type="http://schemas.openxmlformats.org/officeDocument/2006/relationships/image" Target="../media/image66.wmf"/><Relationship Id="rId9" Type="http://schemas.openxmlformats.org/officeDocument/2006/relationships/oleObject" Target="../embeddings/oleObject42.bin"/><Relationship Id="rId14" Type="http://schemas.openxmlformats.org/officeDocument/2006/relationships/image" Target="../media/image71.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73.emf"/><Relationship Id="rId5" Type="http://schemas.openxmlformats.org/officeDocument/2006/relationships/oleObject" Target="../embeddings/oleObject46.bin"/><Relationship Id="rId4" Type="http://schemas.openxmlformats.org/officeDocument/2006/relationships/image" Target="../media/image72.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74.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5.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75.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76.wmf"/></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8" Type="http://schemas.openxmlformats.org/officeDocument/2006/relationships/image" Target="../media/image79.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78.wmf"/><Relationship Id="rId5" Type="http://schemas.openxmlformats.org/officeDocument/2006/relationships/oleObject" Target="../embeddings/oleObject52.bin"/><Relationship Id="rId4" Type="http://schemas.openxmlformats.org/officeDocument/2006/relationships/image" Target="../media/image77.wmf"/></Relationships>
</file>

<file path=ppt/slides/_rels/slide51.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image" Target="../media/image84.wmf"/><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81.wmf"/><Relationship Id="rId11" Type="http://schemas.openxmlformats.org/officeDocument/2006/relationships/oleObject" Target="../embeddings/oleObject58.bin"/><Relationship Id="rId5" Type="http://schemas.openxmlformats.org/officeDocument/2006/relationships/oleObject" Target="../embeddings/oleObject55.bin"/><Relationship Id="rId10" Type="http://schemas.openxmlformats.org/officeDocument/2006/relationships/image" Target="../media/image83.wmf"/><Relationship Id="rId4" Type="http://schemas.openxmlformats.org/officeDocument/2006/relationships/image" Target="../media/image80.wmf"/><Relationship Id="rId9" Type="http://schemas.openxmlformats.org/officeDocument/2006/relationships/oleObject" Target="../embeddings/oleObject57.bin"/></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86.png"/><Relationship Id="rId4" Type="http://schemas.openxmlformats.org/officeDocument/2006/relationships/image" Target="../media/image85.wmf"/></Relationships>
</file>

<file path=ppt/slides/_rels/slide53.xml.rels><?xml version="1.0" encoding="UTF-8" standalone="yes"?>
<Relationships xmlns="http://schemas.openxmlformats.org/package/2006/relationships"><Relationship Id="rId8" Type="http://schemas.openxmlformats.org/officeDocument/2006/relationships/image" Target="../media/image89.w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88.wmf"/><Relationship Id="rId5" Type="http://schemas.openxmlformats.org/officeDocument/2006/relationships/oleObject" Target="../embeddings/oleObject61.bin"/><Relationship Id="rId4" Type="http://schemas.openxmlformats.org/officeDocument/2006/relationships/image" Target="../media/image87.wmf"/><Relationship Id="rId9" Type="http://schemas.openxmlformats.org/officeDocument/2006/relationships/image" Target="../media/image90.emf"/></Relationships>
</file>

<file path=ppt/slides/_rels/slide54.xml.rels><?xml version="1.0" encoding="UTF-8" standalone="yes"?>
<Relationships xmlns="http://schemas.openxmlformats.org/package/2006/relationships"><Relationship Id="rId8" Type="http://schemas.openxmlformats.org/officeDocument/2006/relationships/image" Target="../media/image93.wmf"/><Relationship Id="rId3" Type="http://schemas.openxmlformats.org/officeDocument/2006/relationships/oleObject" Target="../embeddings/oleObject63.bin"/><Relationship Id="rId7" Type="http://schemas.openxmlformats.org/officeDocument/2006/relationships/oleObject" Target="../embeddings/oleObject64.bin"/><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1.emf"/><Relationship Id="rId4" Type="http://schemas.openxmlformats.org/officeDocument/2006/relationships/image" Target="../media/image89.wmf"/></Relationships>
</file>

<file path=ppt/slides/_rels/slide55.x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95.wmf"/><Relationship Id="rId5" Type="http://schemas.openxmlformats.org/officeDocument/2006/relationships/oleObject" Target="../embeddings/oleObject66.bin"/><Relationship Id="rId4" Type="http://schemas.openxmlformats.org/officeDocument/2006/relationships/image" Target="../media/image94.wmf"/></Relationships>
</file>

<file path=ppt/slides/_rels/slide56.xml.rels><?xml version="1.0" encoding="UTF-8" standalone="yes"?>
<Relationships xmlns="http://schemas.openxmlformats.org/package/2006/relationships"><Relationship Id="rId8" Type="http://schemas.openxmlformats.org/officeDocument/2006/relationships/image" Target="../media/image96.emf"/><Relationship Id="rId3" Type="http://schemas.openxmlformats.org/officeDocument/2006/relationships/oleObject" Target="../embeddings/oleObject68.bin"/><Relationship Id="rId7" Type="http://schemas.openxmlformats.org/officeDocument/2006/relationships/oleObject" Target="../embeddings/oleObject70.bin"/><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95.wmf"/><Relationship Id="rId5" Type="http://schemas.openxmlformats.org/officeDocument/2006/relationships/oleObject" Target="../embeddings/oleObject69.bin"/><Relationship Id="rId4" Type="http://schemas.openxmlformats.org/officeDocument/2006/relationships/image" Target="../media/image94.wmf"/><Relationship Id="rId9" Type="http://schemas.openxmlformats.org/officeDocument/2006/relationships/image" Target="../media/image97.png"/></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00.png"/><Relationship Id="rId5" Type="http://schemas.openxmlformats.org/officeDocument/2006/relationships/image" Target="../media/image99.emf"/><Relationship Id="rId4" Type="http://schemas.openxmlformats.org/officeDocument/2006/relationships/image" Target="../media/image98.emf"/></Relationships>
</file>

<file path=ppt/slides/_rels/slide58.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oleObject" Target="../embeddings/oleObject77.bin"/><Relationship Id="rId3" Type="http://schemas.openxmlformats.org/officeDocument/2006/relationships/oleObject" Target="../embeddings/oleObject72.bin"/><Relationship Id="rId7" Type="http://schemas.openxmlformats.org/officeDocument/2006/relationships/oleObject" Target="../embeddings/oleObject74.bin"/><Relationship Id="rId12" Type="http://schemas.openxmlformats.org/officeDocument/2006/relationships/image" Target="../media/image105.emf"/><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102.emf"/><Relationship Id="rId11" Type="http://schemas.openxmlformats.org/officeDocument/2006/relationships/oleObject" Target="../embeddings/oleObject76.bin"/><Relationship Id="rId5" Type="http://schemas.openxmlformats.org/officeDocument/2006/relationships/oleObject" Target="../embeddings/oleObject73.bin"/><Relationship Id="rId10" Type="http://schemas.openxmlformats.org/officeDocument/2006/relationships/image" Target="../media/image104.wmf"/><Relationship Id="rId4" Type="http://schemas.openxmlformats.org/officeDocument/2006/relationships/image" Target="../media/image101.emf"/><Relationship Id="rId9" Type="http://schemas.openxmlformats.org/officeDocument/2006/relationships/oleObject" Target="../embeddings/oleObject75.bin"/><Relationship Id="rId14" Type="http://schemas.openxmlformats.org/officeDocument/2006/relationships/image" Target="../media/image106.emf"/></Relationships>
</file>

<file path=ppt/slides/_rels/slide59.xml.rels><?xml version="1.0" encoding="UTF-8" standalone="yes"?>
<Relationships xmlns="http://schemas.openxmlformats.org/package/2006/relationships"><Relationship Id="rId8" Type="http://schemas.openxmlformats.org/officeDocument/2006/relationships/image" Target="../media/image109.wmf"/><Relationship Id="rId3" Type="http://schemas.openxmlformats.org/officeDocument/2006/relationships/oleObject" Target="../embeddings/oleObject78.bin"/><Relationship Id="rId7" Type="http://schemas.openxmlformats.org/officeDocument/2006/relationships/oleObject" Target="../embeddings/oleObject80.bin"/><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08.emf"/><Relationship Id="rId5" Type="http://schemas.openxmlformats.org/officeDocument/2006/relationships/oleObject" Target="../embeddings/oleObject79.bin"/><Relationship Id="rId4" Type="http://schemas.openxmlformats.org/officeDocument/2006/relationships/image" Target="../media/image107.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8" Type="http://schemas.openxmlformats.org/officeDocument/2006/relationships/image" Target="../media/image112.wmf"/><Relationship Id="rId3" Type="http://schemas.openxmlformats.org/officeDocument/2006/relationships/oleObject" Target="../embeddings/oleObject81.bin"/><Relationship Id="rId7" Type="http://schemas.openxmlformats.org/officeDocument/2006/relationships/oleObject" Target="../embeddings/oleObject83.bin"/><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111.wmf"/><Relationship Id="rId5" Type="http://schemas.openxmlformats.org/officeDocument/2006/relationships/oleObject" Target="../embeddings/oleObject82.bin"/><Relationship Id="rId10" Type="http://schemas.openxmlformats.org/officeDocument/2006/relationships/image" Target="../media/image113.wmf"/><Relationship Id="rId4" Type="http://schemas.openxmlformats.org/officeDocument/2006/relationships/image" Target="../media/image110.wmf"/><Relationship Id="rId9" Type="http://schemas.openxmlformats.org/officeDocument/2006/relationships/oleObject" Target="../embeddings/oleObject84.bin"/></Relationships>
</file>

<file path=ppt/slides/_rels/slide62.xml.rels><?xml version="1.0" encoding="UTF-8" standalone="yes"?>
<Relationships xmlns="http://schemas.openxmlformats.org/package/2006/relationships"><Relationship Id="rId8" Type="http://schemas.openxmlformats.org/officeDocument/2006/relationships/image" Target="../media/image116.wmf"/><Relationship Id="rId3" Type="http://schemas.openxmlformats.org/officeDocument/2006/relationships/oleObject" Target="../embeddings/oleObject85.bin"/><Relationship Id="rId7" Type="http://schemas.openxmlformats.org/officeDocument/2006/relationships/oleObject" Target="../embeddings/oleObject87.bin"/><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115.wmf"/><Relationship Id="rId5" Type="http://schemas.openxmlformats.org/officeDocument/2006/relationships/oleObject" Target="../embeddings/oleObject86.bin"/><Relationship Id="rId4" Type="http://schemas.openxmlformats.org/officeDocument/2006/relationships/image" Target="../media/image114.wmf"/></Relationships>
</file>

<file path=ppt/slides/_rels/slide63.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oleObject" Target="../embeddings/oleObject88.bin"/><Relationship Id="rId7" Type="http://schemas.openxmlformats.org/officeDocument/2006/relationships/oleObject" Target="../embeddings/oleObject90.bin"/><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18.wmf"/><Relationship Id="rId5" Type="http://schemas.openxmlformats.org/officeDocument/2006/relationships/oleObject" Target="../embeddings/oleObject89.bin"/><Relationship Id="rId10" Type="http://schemas.openxmlformats.org/officeDocument/2006/relationships/image" Target="../media/image120.wmf"/><Relationship Id="rId4" Type="http://schemas.openxmlformats.org/officeDocument/2006/relationships/image" Target="../media/image117.emf"/><Relationship Id="rId9" Type="http://schemas.openxmlformats.org/officeDocument/2006/relationships/oleObject" Target="../embeddings/oleObject91.bin"/></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122.wmf"/><Relationship Id="rId5" Type="http://schemas.openxmlformats.org/officeDocument/2006/relationships/oleObject" Target="../embeddings/oleObject93.bin"/><Relationship Id="rId4" Type="http://schemas.openxmlformats.org/officeDocument/2006/relationships/image" Target="../media/image121.wmf"/></Relationships>
</file>

<file path=ppt/slides/_rels/slide65.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8" Type="http://schemas.openxmlformats.org/officeDocument/2006/relationships/image" Target="../media/image126.wmf"/><Relationship Id="rId3" Type="http://schemas.openxmlformats.org/officeDocument/2006/relationships/oleObject" Target="../embeddings/oleObject94.bin"/><Relationship Id="rId7" Type="http://schemas.openxmlformats.org/officeDocument/2006/relationships/oleObject" Target="../embeddings/oleObject96.bin"/><Relationship Id="rId12" Type="http://schemas.openxmlformats.org/officeDocument/2006/relationships/image" Target="../media/image128.emf"/><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25.wmf"/><Relationship Id="rId11" Type="http://schemas.openxmlformats.org/officeDocument/2006/relationships/oleObject" Target="../embeddings/oleObject98.bin"/><Relationship Id="rId5" Type="http://schemas.openxmlformats.org/officeDocument/2006/relationships/oleObject" Target="../embeddings/oleObject95.bin"/><Relationship Id="rId10" Type="http://schemas.openxmlformats.org/officeDocument/2006/relationships/image" Target="../media/image127.emf"/><Relationship Id="rId4" Type="http://schemas.openxmlformats.org/officeDocument/2006/relationships/image" Target="../media/image124.wmf"/><Relationship Id="rId9" Type="http://schemas.openxmlformats.org/officeDocument/2006/relationships/oleObject" Target="../embeddings/oleObject97.bin"/></Relationships>
</file>

<file path=ppt/slides/_rels/slide67.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99.bin"/><Relationship Id="rId7" Type="http://schemas.openxmlformats.org/officeDocument/2006/relationships/oleObject" Target="../embeddings/oleObject101.bin"/><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30.wmf"/><Relationship Id="rId5" Type="http://schemas.openxmlformats.org/officeDocument/2006/relationships/oleObject" Target="../embeddings/oleObject100.bin"/><Relationship Id="rId10" Type="http://schemas.openxmlformats.org/officeDocument/2006/relationships/image" Target="../media/image132.wmf"/><Relationship Id="rId4" Type="http://schemas.openxmlformats.org/officeDocument/2006/relationships/image" Target="../media/image129.wmf"/><Relationship Id="rId9" Type="http://schemas.openxmlformats.org/officeDocument/2006/relationships/oleObject" Target="../embeddings/oleObject102.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133.wmf"/></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35.emf"/><Relationship Id="rId5" Type="http://schemas.openxmlformats.org/officeDocument/2006/relationships/oleObject" Target="../embeddings/oleObject105.bin"/><Relationship Id="rId4" Type="http://schemas.openxmlformats.org/officeDocument/2006/relationships/image" Target="../media/image134.emf"/></Relationships>
</file>

<file path=ppt/slides/_rels/slide72.xml.rels><?xml version="1.0" encoding="UTF-8" standalone="yes"?>
<Relationships xmlns="http://schemas.openxmlformats.org/package/2006/relationships"><Relationship Id="rId8" Type="http://schemas.openxmlformats.org/officeDocument/2006/relationships/image" Target="../media/image138.emf"/><Relationship Id="rId13" Type="http://schemas.openxmlformats.org/officeDocument/2006/relationships/oleObject" Target="../embeddings/oleObject111.bin"/><Relationship Id="rId18" Type="http://schemas.openxmlformats.org/officeDocument/2006/relationships/image" Target="../media/image143.wmf"/><Relationship Id="rId3" Type="http://schemas.openxmlformats.org/officeDocument/2006/relationships/oleObject" Target="../embeddings/oleObject106.bin"/><Relationship Id="rId21" Type="http://schemas.openxmlformats.org/officeDocument/2006/relationships/oleObject" Target="../embeddings/oleObject115.bin"/><Relationship Id="rId7" Type="http://schemas.openxmlformats.org/officeDocument/2006/relationships/oleObject" Target="../embeddings/oleObject108.bin"/><Relationship Id="rId12" Type="http://schemas.openxmlformats.org/officeDocument/2006/relationships/image" Target="../media/image140.wmf"/><Relationship Id="rId17" Type="http://schemas.openxmlformats.org/officeDocument/2006/relationships/oleObject" Target="../embeddings/oleObject113.bin"/><Relationship Id="rId2" Type="http://schemas.openxmlformats.org/officeDocument/2006/relationships/notesSlide" Target="../notesSlides/notesSlide66.xml"/><Relationship Id="rId16" Type="http://schemas.openxmlformats.org/officeDocument/2006/relationships/image" Target="../media/image142.wmf"/><Relationship Id="rId20" Type="http://schemas.openxmlformats.org/officeDocument/2006/relationships/image" Target="../media/image144.emf"/><Relationship Id="rId1" Type="http://schemas.openxmlformats.org/officeDocument/2006/relationships/slideLayout" Target="../slideLayouts/slideLayout1.xml"/><Relationship Id="rId6" Type="http://schemas.openxmlformats.org/officeDocument/2006/relationships/image" Target="../media/image137.emf"/><Relationship Id="rId11" Type="http://schemas.openxmlformats.org/officeDocument/2006/relationships/oleObject" Target="../embeddings/oleObject110.bin"/><Relationship Id="rId5" Type="http://schemas.openxmlformats.org/officeDocument/2006/relationships/oleObject" Target="../embeddings/oleObject107.bin"/><Relationship Id="rId15" Type="http://schemas.openxmlformats.org/officeDocument/2006/relationships/oleObject" Target="../embeddings/oleObject112.bin"/><Relationship Id="rId10" Type="http://schemas.openxmlformats.org/officeDocument/2006/relationships/image" Target="../media/image139.emf"/><Relationship Id="rId19" Type="http://schemas.openxmlformats.org/officeDocument/2006/relationships/oleObject" Target="../embeddings/oleObject114.bin"/><Relationship Id="rId4" Type="http://schemas.openxmlformats.org/officeDocument/2006/relationships/image" Target="../media/image136.emf"/><Relationship Id="rId9" Type="http://schemas.openxmlformats.org/officeDocument/2006/relationships/oleObject" Target="../embeddings/oleObject109.bin"/><Relationship Id="rId14" Type="http://schemas.openxmlformats.org/officeDocument/2006/relationships/image" Target="../media/image141.wmf"/><Relationship Id="rId22" Type="http://schemas.openxmlformats.org/officeDocument/2006/relationships/image" Target="../media/image145.emf"/></Relationships>
</file>

<file path=ppt/slides/_rels/slide73.xml.rels><?xml version="1.0" encoding="UTF-8" standalone="yes"?>
<Relationships xmlns="http://schemas.openxmlformats.org/package/2006/relationships"><Relationship Id="rId8" Type="http://schemas.openxmlformats.org/officeDocument/2006/relationships/image" Target="../media/image147.wmf"/><Relationship Id="rId3" Type="http://schemas.openxmlformats.org/officeDocument/2006/relationships/oleObject" Target="../embeddings/oleObject116.bin"/><Relationship Id="rId7" Type="http://schemas.openxmlformats.org/officeDocument/2006/relationships/oleObject" Target="../embeddings/oleObject118.bin"/><Relationship Id="rId12" Type="http://schemas.openxmlformats.org/officeDocument/2006/relationships/oleObject" Target="../embeddings/oleObject121.bin"/><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146.wmf"/><Relationship Id="rId11" Type="http://schemas.openxmlformats.org/officeDocument/2006/relationships/oleObject" Target="../embeddings/oleObject120.bin"/><Relationship Id="rId5" Type="http://schemas.openxmlformats.org/officeDocument/2006/relationships/oleObject" Target="../embeddings/oleObject117.bin"/><Relationship Id="rId10" Type="http://schemas.openxmlformats.org/officeDocument/2006/relationships/image" Target="../media/image148.wmf"/><Relationship Id="rId4" Type="http://schemas.openxmlformats.org/officeDocument/2006/relationships/image" Target="../media/image134.emf"/><Relationship Id="rId9" Type="http://schemas.openxmlformats.org/officeDocument/2006/relationships/oleObject" Target="../embeddings/oleObject119.bin"/></Relationships>
</file>

<file path=ppt/slides/_rels/slide74.xml.rels><?xml version="1.0" encoding="UTF-8" standalone="yes"?>
<Relationships xmlns="http://schemas.openxmlformats.org/package/2006/relationships"><Relationship Id="rId8" Type="http://schemas.openxmlformats.org/officeDocument/2006/relationships/image" Target="../media/image151.wmf"/><Relationship Id="rId13" Type="http://schemas.openxmlformats.org/officeDocument/2006/relationships/oleObject" Target="../embeddings/oleObject127.bin"/><Relationship Id="rId3" Type="http://schemas.openxmlformats.org/officeDocument/2006/relationships/oleObject" Target="../embeddings/oleObject122.bin"/><Relationship Id="rId7" Type="http://schemas.openxmlformats.org/officeDocument/2006/relationships/oleObject" Target="../embeddings/oleObject124.bin"/><Relationship Id="rId12" Type="http://schemas.openxmlformats.org/officeDocument/2006/relationships/image" Target="../media/image153.emf"/><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150.emf"/><Relationship Id="rId11" Type="http://schemas.openxmlformats.org/officeDocument/2006/relationships/oleObject" Target="../embeddings/oleObject126.bin"/><Relationship Id="rId5" Type="http://schemas.openxmlformats.org/officeDocument/2006/relationships/oleObject" Target="../embeddings/oleObject123.bin"/><Relationship Id="rId10" Type="http://schemas.openxmlformats.org/officeDocument/2006/relationships/image" Target="../media/image152.emf"/><Relationship Id="rId4" Type="http://schemas.openxmlformats.org/officeDocument/2006/relationships/image" Target="../media/image149.emf"/><Relationship Id="rId9" Type="http://schemas.openxmlformats.org/officeDocument/2006/relationships/oleObject" Target="../embeddings/oleObject125.bin"/><Relationship Id="rId14" Type="http://schemas.openxmlformats.org/officeDocument/2006/relationships/image" Target="../media/image154.wmf"/></Relationships>
</file>

<file path=ppt/slides/_rels/slide75.x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oleObject" Target="../embeddings/oleObject128.bin"/><Relationship Id="rId7" Type="http://schemas.openxmlformats.org/officeDocument/2006/relationships/oleObject" Target="../embeddings/oleObject130.bin"/><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156.wmf"/><Relationship Id="rId5" Type="http://schemas.openxmlformats.org/officeDocument/2006/relationships/oleObject" Target="../embeddings/oleObject129.bin"/><Relationship Id="rId4" Type="http://schemas.openxmlformats.org/officeDocument/2006/relationships/image" Target="../media/image155.wmf"/></Relationships>
</file>

<file path=ppt/slides/_rels/slide76.xml.rels><?xml version="1.0" encoding="UTF-8" standalone="yes"?>
<Relationships xmlns="http://schemas.openxmlformats.org/package/2006/relationships"><Relationship Id="rId8" Type="http://schemas.openxmlformats.org/officeDocument/2006/relationships/image" Target="../media/image159.wmf"/><Relationship Id="rId3" Type="http://schemas.openxmlformats.org/officeDocument/2006/relationships/oleObject" Target="../embeddings/oleObject131.bin"/><Relationship Id="rId7" Type="http://schemas.openxmlformats.org/officeDocument/2006/relationships/oleObject" Target="../embeddings/oleObject133.bin"/><Relationship Id="rId2" Type="http://schemas.openxmlformats.org/officeDocument/2006/relationships/notesSlide" Target="../notesSlides/notesSlide70.xml"/><Relationship Id="rId1" Type="http://schemas.openxmlformats.org/officeDocument/2006/relationships/slideLayout" Target="../slideLayouts/slideLayout1.xml"/><Relationship Id="rId6" Type="http://schemas.openxmlformats.org/officeDocument/2006/relationships/image" Target="../media/image158.wmf"/><Relationship Id="rId5" Type="http://schemas.openxmlformats.org/officeDocument/2006/relationships/oleObject" Target="../embeddings/oleObject132.bin"/><Relationship Id="rId4" Type="http://schemas.openxmlformats.org/officeDocument/2006/relationships/image" Target="../media/image156.wmf"/></Relationships>
</file>

<file path=ppt/slides/_rels/slide77.xml.rels><?xml version="1.0" encoding="UTF-8" standalone="yes"?>
<Relationships xmlns="http://schemas.openxmlformats.org/package/2006/relationships"><Relationship Id="rId8" Type="http://schemas.openxmlformats.org/officeDocument/2006/relationships/image" Target="../media/image162.wmf"/><Relationship Id="rId13" Type="http://schemas.openxmlformats.org/officeDocument/2006/relationships/oleObject" Target="../embeddings/oleObject139.bin"/><Relationship Id="rId3" Type="http://schemas.openxmlformats.org/officeDocument/2006/relationships/oleObject" Target="../embeddings/oleObject134.bin"/><Relationship Id="rId7" Type="http://schemas.openxmlformats.org/officeDocument/2006/relationships/oleObject" Target="../embeddings/oleObject136.bin"/><Relationship Id="rId12" Type="http://schemas.openxmlformats.org/officeDocument/2006/relationships/image" Target="../media/image164.wmf"/><Relationship Id="rId2" Type="http://schemas.openxmlformats.org/officeDocument/2006/relationships/notesSlide" Target="../notesSlides/notesSlide71.xml"/><Relationship Id="rId16" Type="http://schemas.openxmlformats.org/officeDocument/2006/relationships/image" Target="../media/image166.wmf"/><Relationship Id="rId1" Type="http://schemas.openxmlformats.org/officeDocument/2006/relationships/slideLayout" Target="../slideLayouts/slideLayout1.xml"/><Relationship Id="rId6" Type="http://schemas.openxmlformats.org/officeDocument/2006/relationships/image" Target="../media/image161.wmf"/><Relationship Id="rId11" Type="http://schemas.openxmlformats.org/officeDocument/2006/relationships/oleObject" Target="../embeddings/oleObject138.bin"/><Relationship Id="rId5" Type="http://schemas.openxmlformats.org/officeDocument/2006/relationships/oleObject" Target="../embeddings/oleObject135.bin"/><Relationship Id="rId15" Type="http://schemas.openxmlformats.org/officeDocument/2006/relationships/oleObject" Target="../embeddings/oleObject140.bin"/><Relationship Id="rId10" Type="http://schemas.openxmlformats.org/officeDocument/2006/relationships/image" Target="../media/image163.wmf"/><Relationship Id="rId4" Type="http://schemas.openxmlformats.org/officeDocument/2006/relationships/image" Target="../media/image160.wmf"/><Relationship Id="rId9" Type="http://schemas.openxmlformats.org/officeDocument/2006/relationships/oleObject" Target="../embeddings/oleObject137.bin"/><Relationship Id="rId14" Type="http://schemas.openxmlformats.org/officeDocument/2006/relationships/image" Target="../media/image165.wmf"/></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41.bin"/><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167.wmf"/></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142.bin"/><Relationship Id="rId2" Type="http://schemas.openxmlformats.org/officeDocument/2006/relationships/notesSlide" Target="../notesSlides/notesSlide73.xml"/><Relationship Id="rId1" Type="http://schemas.openxmlformats.org/officeDocument/2006/relationships/slideLayout" Target="../slideLayouts/slideLayout1.xml"/><Relationship Id="rId6" Type="http://schemas.openxmlformats.org/officeDocument/2006/relationships/image" Target="../media/image169.wmf"/><Relationship Id="rId5" Type="http://schemas.openxmlformats.org/officeDocument/2006/relationships/oleObject" Target="../embeddings/oleObject143.bin"/><Relationship Id="rId4" Type="http://schemas.openxmlformats.org/officeDocument/2006/relationships/image" Target="../media/image168.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wmf"/></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44.bin"/><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170.wmf"/></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172.png"/></Relationships>
</file>

<file path=ppt/slides/_rels/slide83.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45.bin"/><Relationship Id="rId2" Type="http://schemas.openxmlformats.org/officeDocument/2006/relationships/notesSlide" Target="../notesSlides/notesSlide77.xml"/><Relationship Id="rId1" Type="http://schemas.openxmlformats.org/officeDocument/2006/relationships/slideLayout" Target="../slideLayouts/slideLayout1.xml"/><Relationship Id="rId6" Type="http://schemas.openxmlformats.org/officeDocument/2006/relationships/image" Target="../media/image175.wmf"/><Relationship Id="rId5" Type="http://schemas.openxmlformats.org/officeDocument/2006/relationships/oleObject" Target="../embeddings/oleObject146.bin"/><Relationship Id="rId4" Type="http://schemas.openxmlformats.org/officeDocument/2006/relationships/image" Target="../media/image174.w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47.bin"/><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175.wmf"/><Relationship Id="rId5" Type="http://schemas.openxmlformats.org/officeDocument/2006/relationships/oleObject" Target="../embeddings/oleObject148.bin"/><Relationship Id="rId4" Type="http://schemas.openxmlformats.org/officeDocument/2006/relationships/image" Target="../media/image174.wmf"/></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149.bin"/><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176.wmf"/></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50.bin"/><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177.wmf"/></Relationships>
</file>

<file path=ppt/slides/_rels/slide89.xml.rels><?xml version="1.0" encoding="UTF-8" standalone="yes"?>
<Relationships xmlns="http://schemas.openxmlformats.org/package/2006/relationships"><Relationship Id="rId8" Type="http://schemas.openxmlformats.org/officeDocument/2006/relationships/image" Target="../media/image179.wmf"/><Relationship Id="rId3" Type="http://schemas.openxmlformats.org/officeDocument/2006/relationships/oleObject" Target="../embeddings/oleObject151.bin"/><Relationship Id="rId7" Type="http://schemas.openxmlformats.org/officeDocument/2006/relationships/oleObject" Target="../embeddings/oleObject153.bin"/><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78.wmf"/><Relationship Id="rId5" Type="http://schemas.openxmlformats.org/officeDocument/2006/relationships/oleObject" Target="../embeddings/oleObject152.bin"/><Relationship Id="rId4" Type="http://schemas.openxmlformats.org/officeDocument/2006/relationships/image" Target="../media/image177.wmf"/></Relationships>
</file>

<file path=ppt/slides/_rels/slide9.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wmf"/><Relationship Id="rId5" Type="http://schemas.openxmlformats.org/officeDocument/2006/relationships/oleObject" Target="../embeddings/oleObject4.bin"/><Relationship Id="rId4" Type="http://schemas.openxmlformats.org/officeDocument/2006/relationships/image" Target="../media/image10.wmf"/></Relationships>
</file>

<file path=ppt/slides/_rels/slide90.xml.rels><?xml version="1.0" encoding="UTF-8" standalone="yes"?>
<Relationships xmlns="http://schemas.openxmlformats.org/package/2006/relationships"><Relationship Id="rId8" Type="http://schemas.openxmlformats.org/officeDocument/2006/relationships/image" Target="../media/image182.wmf"/><Relationship Id="rId3" Type="http://schemas.openxmlformats.org/officeDocument/2006/relationships/oleObject" Target="../embeddings/oleObject154.bin"/><Relationship Id="rId7" Type="http://schemas.openxmlformats.org/officeDocument/2006/relationships/oleObject" Target="../embeddings/oleObject156.bin"/><Relationship Id="rId12" Type="http://schemas.openxmlformats.org/officeDocument/2006/relationships/image" Target="../media/image184.wmf"/><Relationship Id="rId2" Type="http://schemas.openxmlformats.org/officeDocument/2006/relationships/notesSlide" Target="../notesSlides/notesSlide83.xml"/><Relationship Id="rId1" Type="http://schemas.openxmlformats.org/officeDocument/2006/relationships/slideLayout" Target="../slideLayouts/slideLayout1.xml"/><Relationship Id="rId6" Type="http://schemas.openxmlformats.org/officeDocument/2006/relationships/image" Target="../media/image181.wmf"/><Relationship Id="rId11" Type="http://schemas.openxmlformats.org/officeDocument/2006/relationships/oleObject" Target="../embeddings/oleObject158.bin"/><Relationship Id="rId5" Type="http://schemas.openxmlformats.org/officeDocument/2006/relationships/oleObject" Target="../embeddings/oleObject155.bin"/><Relationship Id="rId10" Type="http://schemas.openxmlformats.org/officeDocument/2006/relationships/image" Target="../media/image183.wmf"/><Relationship Id="rId4" Type="http://schemas.openxmlformats.org/officeDocument/2006/relationships/image" Target="../media/image180.wmf"/><Relationship Id="rId9" Type="http://schemas.openxmlformats.org/officeDocument/2006/relationships/oleObject" Target="../embeddings/oleObject157.bin"/></Relationships>
</file>

<file path=ppt/slides/_rels/slide91.x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oleObject" Target="../embeddings/oleObject159.bin"/><Relationship Id="rId7" Type="http://schemas.openxmlformats.org/officeDocument/2006/relationships/oleObject" Target="../embeddings/oleObject161.bin"/><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185.wmf"/><Relationship Id="rId5" Type="http://schemas.openxmlformats.org/officeDocument/2006/relationships/oleObject" Target="../embeddings/oleObject160.bin"/><Relationship Id="rId4" Type="http://schemas.openxmlformats.org/officeDocument/2006/relationships/image" Target="../media/image183.wmf"/></Relationships>
</file>

<file path=ppt/slides/_rels/slide92.xml.rels><?xml version="1.0" encoding="UTF-8" standalone="yes"?>
<Relationships xmlns="http://schemas.openxmlformats.org/package/2006/relationships"><Relationship Id="rId8" Type="http://schemas.openxmlformats.org/officeDocument/2006/relationships/image" Target="../media/image189.wmf"/><Relationship Id="rId3" Type="http://schemas.openxmlformats.org/officeDocument/2006/relationships/oleObject" Target="../embeddings/oleObject162.bin"/><Relationship Id="rId7" Type="http://schemas.openxmlformats.org/officeDocument/2006/relationships/oleObject" Target="../embeddings/oleObject164.bin"/><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188.wmf"/><Relationship Id="rId5" Type="http://schemas.openxmlformats.org/officeDocument/2006/relationships/oleObject" Target="../embeddings/oleObject163.bin"/><Relationship Id="rId4" Type="http://schemas.openxmlformats.org/officeDocument/2006/relationships/image" Target="../media/image187.wmf"/></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65.bin"/><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91.emf"/><Relationship Id="rId5" Type="http://schemas.openxmlformats.org/officeDocument/2006/relationships/oleObject" Target="../embeddings/oleObject166.bin"/><Relationship Id="rId4" Type="http://schemas.openxmlformats.org/officeDocument/2006/relationships/image" Target="../media/image190.wmf"/></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67.bin"/><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193.wmf"/><Relationship Id="rId5" Type="http://schemas.openxmlformats.org/officeDocument/2006/relationships/oleObject" Target="../embeddings/oleObject168.bin"/><Relationship Id="rId4" Type="http://schemas.openxmlformats.org/officeDocument/2006/relationships/image" Target="../media/image192.wmf"/></Relationships>
</file>

<file path=ppt/slides/_rels/slide95.xml.rels><?xml version="1.0" encoding="UTF-8" standalone="yes"?>
<Relationships xmlns="http://schemas.openxmlformats.org/package/2006/relationships"><Relationship Id="rId8" Type="http://schemas.openxmlformats.org/officeDocument/2006/relationships/oleObject" Target="../embeddings/oleObject171.bin"/><Relationship Id="rId3" Type="http://schemas.openxmlformats.org/officeDocument/2006/relationships/oleObject" Target="../embeddings/oleObject169.bin"/><Relationship Id="rId7" Type="http://schemas.openxmlformats.org/officeDocument/2006/relationships/image" Target="../media/image196.wmf"/><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oleObject" Target="../embeddings/oleObject170.bin"/><Relationship Id="rId5" Type="http://schemas.openxmlformats.org/officeDocument/2006/relationships/image" Target="../media/image195.emf"/><Relationship Id="rId4" Type="http://schemas.openxmlformats.org/officeDocument/2006/relationships/image" Target="../media/image194.wmf"/><Relationship Id="rId9" Type="http://schemas.openxmlformats.org/officeDocument/2006/relationships/image" Target="../media/image197.wmf"/></Relationships>
</file>

<file path=ppt/slides/_rels/slide96.xml.rels><?xml version="1.0" encoding="UTF-8" standalone="yes"?>
<Relationships xmlns="http://schemas.openxmlformats.org/package/2006/relationships"><Relationship Id="rId8" Type="http://schemas.openxmlformats.org/officeDocument/2006/relationships/image" Target="../media/image200.wmf"/><Relationship Id="rId3" Type="http://schemas.openxmlformats.org/officeDocument/2006/relationships/oleObject" Target="../embeddings/oleObject172.bin"/><Relationship Id="rId7" Type="http://schemas.openxmlformats.org/officeDocument/2006/relationships/oleObject" Target="../embeddings/oleObject174.bin"/><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199.wmf"/><Relationship Id="rId5" Type="http://schemas.openxmlformats.org/officeDocument/2006/relationships/oleObject" Target="../embeddings/oleObject173.bin"/><Relationship Id="rId10" Type="http://schemas.openxmlformats.org/officeDocument/2006/relationships/image" Target="../media/image201.wmf"/><Relationship Id="rId4" Type="http://schemas.openxmlformats.org/officeDocument/2006/relationships/image" Target="../media/image198.wmf"/><Relationship Id="rId9" Type="http://schemas.openxmlformats.org/officeDocument/2006/relationships/oleObject" Target="../embeddings/oleObject175.bin"/></Relationships>
</file>

<file path=ppt/slides/_rels/slide97.xml.rels><?xml version="1.0" encoding="UTF-8" standalone="yes"?>
<Relationships xmlns="http://schemas.openxmlformats.org/package/2006/relationships"><Relationship Id="rId8" Type="http://schemas.openxmlformats.org/officeDocument/2006/relationships/image" Target="../media/image204.wmf"/><Relationship Id="rId3" Type="http://schemas.openxmlformats.org/officeDocument/2006/relationships/oleObject" Target="../embeddings/oleObject176.bin"/><Relationship Id="rId7" Type="http://schemas.openxmlformats.org/officeDocument/2006/relationships/oleObject" Target="../embeddings/oleObject178.bin"/><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203.wmf"/><Relationship Id="rId5" Type="http://schemas.openxmlformats.org/officeDocument/2006/relationships/oleObject" Target="../embeddings/oleObject177.bin"/><Relationship Id="rId4" Type="http://schemas.openxmlformats.org/officeDocument/2006/relationships/image" Target="../media/image202.wmf"/></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179.bin"/><Relationship Id="rId2" Type="http://schemas.openxmlformats.org/officeDocument/2006/relationships/notesSlide" Target="../notesSlides/notesSlide91.xml"/><Relationship Id="rId1" Type="http://schemas.openxmlformats.org/officeDocument/2006/relationships/slideLayout" Target="../slideLayouts/slideLayout1.xml"/><Relationship Id="rId4" Type="http://schemas.openxmlformats.org/officeDocument/2006/relationships/image" Target="../media/image205.e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80.bin"/><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206.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dirty="0">
                <a:solidFill>
                  <a:schemeClr val="accent1"/>
                </a:solidFill>
                <a:latin typeface="+mj-ea"/>
              </a:rPr>
              <a:t>通信系统建模仿真</a:t>
            </a:r>
            <a:endParaRPr lang="en-US" altLang="zh-CN" sz="3600" b="1" dirty="0">
              <a:solidFill>
                <a:schemeClr val="accent1"/>
              </a:solidFill>
              <a:latin typeface="+mj-ea"/>
            </a:endParaRPr>
          </a:p>
          <a:p>
            <a:pPr algn="ctr">
              <a:lnSpc>
                <a:spcPct val="150000"/>
              </a:lnSpc>
            </a:pPr>
            <a:r>
              <a:rPr lang="zh-CN" altLang="en-US" sz="2000" b="1" dirty="0">
                <a:solidFill>
                  <a:srgbClr val="C00000"/>
                </a:solidFill>
                <a:latin typeface="+mj-ea"/>
              </a:rPr>
              <a:t>第三专题（</a:t>
            </a:r>
            <a:r>
              <a:rPr lang="en-US" altLang="zh-CN" sz="2000" b="1" dirty="0">
                <a:solidFill>
                  <a:srgbClr val="C00000"/>
                </a:solidFill>
                <a:latin typeface="+mj-ea"/>
              </a:rPr>
              <a:t>1</a:t>
            </a:r>
            <a:r>
              <a:rPr lang="zh-CN" altLang="en-US" sz="2000" b="1" dirty="0">
                <a:solidFill>
                  <a:srgbClr val="C00000"/>
                </a:solidFill>
                <a:latin typeface="+mj-ea"/>
              </a:rPr>
              <a:t>）通信实践应用（通信系统建模仿真实现）</a:t>
            </a:r>
          </a:p>
        </p:txBody>
      </p:sp>
      <p:sp>
        <p:nvSpPr>
          <p:cNvPr id="23" name="TextBox 22"/>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23"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a:t>
            </a:r>
          </a:p>
        </p:txBody>
      </p:sp>
      <p:sp>
        <p:nvSpPr>
          <p:cNvPr id="23" name="内容占位符 4"/>
          <p:cNvSpPr>
            <a:spLocks noGrp="1"/>
          </p:cNvSpPr>
          <p:nvPr>
            <p:ph idx="1"/>
          </p:nvPr>
        </p:nvSpPr>
        <p:spPr>
          <a:xfrm>
            <a:off x="540251" y="789552"/>
            <a:ext cx="8136205" cy="430247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表示方法</a:t>
            </a:r>
          </a:p>
          <a:p>
            <a:pPr marL="0" indent="0">
              <a:lnSpc>
                <a:spcPct val="150000"/>
              </a:lnSpc>
              <a:spcBef>
                <a:spcPts val="0"/>
              </a:spcBef>
              <a:buNone/>
            </a:pPr>
            <a:r>
              <a:rPr lang="zh-CN" altLang="en-US" sz="2000" dirty="0">
                <a:solidFill>
                  <a:srgbClr val="C00000"/>
                </a:solidFill>
              </a:rPr>
              <a:t>    </a:t>
            </a:r>
            <a:r>
              <a:rPr lang="en-US" altLang="zh-CN" sz="2000" dirty="0">
                <a:solidFill>
                  <a:srgbClr val="C00000"/>
                </a:solidFill>
              </a:rPr>
              <a:t>3.</a:t>
            </a:r>
            <a:r>
              <a:rPr lang="zh-CN" altLang="en-US" sz="2000" dirty="0">
                <a:solidFill>
                  <a:srgbClr val="C00000"/>
                </a:solidFill>
              </a:rPr>
              <a:t>多音信号：</a:t>
            </a:r>
            <a:r>
              <a:rPr lang="zh-CN" altLang="en-US" sz="2000" dirty="0">
                <a:solidFill>
                  <a:schemeClr val="tx1"/>
                </a:solidFill>
              </a:rPr>
              <a:t>其复包络的采样形式为</a:t>
            </a:r>
          </a:p>
          <a:p>
            <a:pPr marL="0" indent="0">
              <a:lnSpc>
                <a:spcPct val="140000"/>
              </a:lnSpc>
              <a:spcBef>
                <a:spcPts val="1200"/>
              </a:spcBef>
              <a:buNone/>
            </a:pPr>
            <a:r>
              <a:rPr lang="zh-CN" altLang="en-US" sz="2000" dirty="0">
                <a:solidFill>
                  <a:schemeClr val="tx1"/>
                </a:solidFill>
                <a:latin typeface="Times New Roman" pitchFamily="18" charset="0"/>
                <a:cs typeface="Times New Roman" pitchFamily="18" charset="0"/>
              </a:rPr>
              <a:t>     由于</a:t>
            </a:r>
            <a:r>
              <a:rPr lang="en-US" altLang="zh-CN" sz="2000" i="1" dirty="0" err="1">
                <a:solidFill>
                  <a:schemeClr val="tx1"/>
                </a:solidFill>
                <a:latin typeface="Times New Roman" pitchFamily="18" charset="0"/>
                <a:cs typeface="Times New Roman" pitchFamily="18" charset="0"/>
              </a:rPr>
              <a:t>f</a:t>
            </a:r>
            <a:r>
              <a:rPr lang="en-US" altLang="zh-CN" sz="2000" baseline="-25000" dirty="0" err="1">
                <a:solidFill>
                  <a:schemeClr val="tx1"/>
                </a:solidFill>
                <a:latin typeface="Times New Roman" pitchFamily="18" charset="0"/>
                <a:cs typeface="Times New Roman" pitchFamily="18" charset="0"/>
              </a:rPr>
              <a:t>s</a:t>
            </a:r>
            <a:r>
              <a:rPr lang="zh-CN" altLang="en-US" sz="2000" dirty="0">
                <a:solidFill>
                  <a:schemeClr val="tx1"/>
                </a:solidFill>
                <a:latin typeface="Times New Roman" pitchFamily="18" charset="0"/>
                <a:cs typeface="Times New Roman" pitchFamily="18" charset="0"/>
              </a:rPr>
              <a:t>的选择不可能是所有</a:t>
            </a:r>
            <a:r>
              <a:rPr lang="en-US" altLang="zh-CN" sz="2000" i="1" dirty="0" err="1">
                <a:solidFill>
                  <a:schemeClr val="tx1"/>
                </a:solidFill>
                <a:latin typeface="Times New Roman" pitchFamily="18" charset="0"/>
                <a:cs typeface="Times New Roman" pitchFamily="18" charset="0"/>
              </a:rPr>
              <a:t>f</a:t>
            </a:r>
            <a:r>
              <a:rPr lang="en-US" altLang="zh-CN" sz="2000" baseline="-25000" dirty="0" err="1">
                <a:solidFill>
                  <a:schemeClr val="tx1"/>
                </a:solidFill>
                <a:latin typeface="Times New Roman" pitchFamily="18" charset="0"/>
                <a:cs typeface="Times New Roman" pitchFamily="18" charset="0"/>
              </a:rPr>
              <a:t>n</a:t>
            </a:r>
            <a:r>
              <a:rPr lang="zh-CN" altLang="en-US" sz="2000" dirty="0">
                <a:solidFill>
                  <a:schemeClr val="tx1"/>
                </a:solidFill>
                <a:latin typeface="Times New Roman" pitchFamily="18" charset="0"/>
                <a:cs typeface="Times New Roman" pitchFamily="18" charset="0"/>
              </a:rPr>
              <a:t>的整数倍，因此，有可能产生附加的错误频谱，仿真时注意。</a:t>
            </a:r>
            <a:endParaRPr lang="en-US" altLang="zh-CN" sz="2000" dirty="0">
              <a:solidFill>
                <a:schemeClr val="tx1"/>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tx1"/>
                </a:solidFill>
              </a:rPr>
              <a:t>     </a:t>
            </a:r>
            <a:r>
              <a:rPr lang="en-US" altLang="zh-CN" sz="2000" dirty="0">
                <a:solidFill>
                  <a:srgbClr val="C00000"/>
                </a:solidFill>
              </a:rPr>
              <a:t>4.</a:t>
            </a:r>
            <a:r>
              <a:rPr lang="zh-CN" altLang="en-US" sz="2000" dirty="0">
                <a:solidFill>
                  <a:srgbClr val="C00000"/>
                </a:solidFill>
              </a:rPr>
              <a:t> 多音信号包含无限个频率成分</a:t>
            </a:r>
            <a:r>
              <a:rPr lang="zh-CN" altLang="en-US" sz="2000" dirty="0">
                <a:solidFill>
                  <a:schemeClr val="tx1"/>
                </a:solidFill>
              </a:rPr>
              <a:t>：对它们进行描述用</a:t>
            </a:r>
            <a:r>
              <a:rPr lang="zh-CN" altLang="en-US" sz="2000" dirty="0">
                <a:solidFill>
                  <a:srgbClr val="C00000"/>
                </a:solidFill>
              </a:rPr>
              <a:t>功率谱密度和幅度分布</a:t>
            </a:r>
            <a:r>
              <a:rPr lang="zh-CN" altLang="en-US" sz="2000" dirty="0">
                <a:solidFill>
                  <a:schemeClr val="tx1"/>
                </a:solidFill>
              </a:rPr>
              <a:t>来进行。</a:t>
            </a:r>
            <a:endParaRPr lang="en-US" altLang="zh-CN" sz="2000" dirty="0">
              <a:solidFill>
                <a:schemeClr val="tx1"/>
              </a:solidFill>
            </a:endParaRPr>
          </a:p>
          <a:p>
            <a:pPr marL="0" indent="0">
              <a:lnSpc>
                <a:spcPct val="140000"/>
              </a:lnSpc>
              <a:spcBef>
                <a:spcPts val="0"/>
              </a:spcBef>
              <a:buNone/>
            </a:pPr>
            <a:r>
              <a:rPr lang="en-US" altLang="zh-CN" sz="2000" dirty="0">
                <a:solidFill>
                  <a:schemeClr val="tx1"/>
                </a:solidFill>
              </a:rPr>
              <a:t>     </a:t>
            </a:r>
            <a:r>
              <a:rPr lang="en-US" altLang="zh-CN" sz="2000" dirty="0">
                <a:solidFill>
                  <a:srgbClr val="C00000"/>
                </a:solidFill>
              </a:rPr>
              <a:t>5.</a:t>
            </a:r>
            <a:r>
              <a:rPr lang="zh-CN" altLang="en-US" sz="2000" dirty="0">
                <a:solidFill>
                  <a:srgbClr val="C00000"/>
                </a:solidFill>
              </a:rPr>
              <a:t>实际波形：</a:t>
            </a:r>
            <a:r>
              <a:rPr lang="zh-CN" altLang="en-US" sz="2000" dirty="0">
                <a:solidFill>
                  <a:schemeClr val="tx1"/>
                </a:solidFill>
              </a:rPr>
              <a:t>当然还可以采用合适的方法记录一个实际波形的采样值，并用这些数值作为仿真器的输入。</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56539428"/>
              </p:ext>
            </p:extLst>
          </p:nvPr>
        </p:nvGraphicFramePr>
        <p:xfrm>
          <a:off x="5076056" y="1203598"/>
          <a:ext cx="2959720" cy="708020"/>
        </p:xfrm>
        <a:graphic>
          <a:graphicData uri="http://schemas.openxmlformats.org/presentationml/2006/ole">
            <mc:AlternateContent xmlns:mc="http://schemas.openxmlformats.org/markup-compatibility/2006">
              <mc:Choice xmlns:v="urn:schemas-microsoft-com:vml" Requires="v">
                <p:oleObj r:id="rId3" imgW="1752600" imgH="419100" progId="Equation.3">
                  <p:embed/>
                </p:oleObj>
              </mc:Choice>
              <mc:Fallback>
                <p:oleObj r:id="rId3" imgW="1752600" imgH="4191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203598"/>
                        <a:ext cx="2959720" cy="70802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683875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衰落信道的冲击响应</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60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式中描述了每条路径都有一个随机的相位</a:t>
            </a:r>
            <a:r>
              <a:rPr lang="en-US" altLang="zh-CN" sz="2000" i="1" dirty="0" err="1">
                <a:solidFill>
                  <a:srgbClr val="0093B0">
                    <a:lumMod val="50000"/>
                  </a:srgbClr>
                </a:solidFill>
                <a:latin typeface="Times New Roman" pitchFamily="18" charset="0"/>
                <a:cs typeface="Times New Roman" pitchFamily="18" charset="0"/>
              </a:rPr>
              <a:t>θ</a:t>
            </a:r>
            <a:r>
              <a:rPr lang="en-US" altLang="zh-CN" sz="2000" baseline="-25000" dirty="0" err="1">
                <a:solidFill>
                  <a:srgbClr val="0093B0">
                    <a:lumMod val="50000"/>
                  </a:srgbClr>
                </a:solidFill>
                <a:latin typeface="Times New Roman" pitchFamily="18" charset="0"/>
                <a:cs typeface="Times New Roman" pitchFamily="18" charset="0"/>
              </a:rPr>
              <a:t>n</a:t>
            </a:r>
            <a:r>
              <a:rPr lang="zh-CN" altLang="en-US" sz="2000" dirty="0">
                <a:solidFill>
                  <a:srgbClr val="0093B0">
                    <a:lumMod val="50000"/>
                  </a:srgbClr>
                </a:solidFill>
                <a:latin typeface="Times New Roman" pitchFamily="18" charset="0"/>
                <a:cs typeface="Times New Roman" pitchFamily="18" charset="0"/>
              </a:rPr>
              <a:t>，多普勒频移</a:t>
            </a:r>
            <a:r>
              <a:rPr lang="en-US" altLang="zh-CN" sz="2000" i="1" dirty="0" err="1">
                <a:solidFill>
                  <a:srgbClr val="0093B0">
                    <a:lumMod val="50000"/>
                  </a:srgbClr>
                </a:solidFill>
                <a:latin typeface="Times New Roman" pitchFamily="18" charset="0"/>
                <a:cs typeface="Times New Roman" pitchFamily="18" charset="0"/>
              </a:rPr>
              <a:t>f</a:t>
            </a:r>
            <a:r>
              <a:rPr lang="en-US" altLang="zh-CN" sz="2000" baseline="-25000" dirty="0" err="1">
                <a:solidFill>
                  <a:srgbClr val="0093B0">
                    <a:lumMod val="50000"/>
                  </a:srgbClr>
                </a:solidFill>
                <a:latin typeface="Times New Roman" pitchFamily="18" charset="0"/>
                <a:cs typeface="Times New Roman" pitchFamily="18" charset="0"/>
              </a:rPr>
              <a:t>dn</a:t>
            </a:r>
            <a:r>
              <a:rPr lang="zh-CN" altLang="en-US" sz="2000" dirty="0">
                <a:solidFill>
                  <a:srgbClr val="0093B0">
                    <a:lumMod val="50000"/>
                  </a:srgbClr>
                </a:solidFill>
                <a:latin typeface="Times New Roman" pitchFamily="18" charset="0"/>
                <a:cs typeface="Times New Roman" pitchFamily="18" charset="0"/>
              </a:rPr>
              <a:t>，时延</a:t>
            </a:r>
            <a:r>
              <a:rPr lang="en-US" altLang="zh-CN" sz="2000" i="1" dirty="0" err="1">
                <a:solidFill>
                  <a:srgbClr val="0093B0">
                    <a:lumMod val="50000"/>
                  </a:srgbClr>
                </a:solidFill>
                <a:latin typeface="Times New Roman" pitchFamily="18" charset="0"/>
                <a:cs typeface="Times New Roman" pitchFamily="18" charset="0"/>
              </a:rPr>
              <a:t>τ</a:t>
            </a:r>
            <a:r>
              <a:rPr lang="en-US" altLang="zh-CN" sz="2000" baseline="-25000" dirty="0" err="1">
                <a:solidFill>
                  <a:srgbClr val="0093B0">
                    <a:lumMod val="50000"/>
                  </a:srgbClr>
                </a:solidFill>
                <a:latin typeface="Times New Roman" pitchFamily="18" charset="0"/>
                <a:cs typeface="Times New Roman" pitchFamily="18" charset="0"/>
              </a:rPr>
              <a:t>n</a:t>
            </a:r>
            <a:r>
              <a:rPr lang="zh-CN" altLang="en-US" sz="2000" dirty="0">
                <a:solidFill>
                  <a:srgbClr val="0093B0">
                    <a:lumMod val="50000"/>
                  </a:srgbClr>
                </a:solidFill>
                <a:latin typeface="Times New Roman" pitchFamily="18" charset="0"/>
                <a:cs typeface="Times New Roman" pitchFamily="18" charset="0"/>
              </a:rPr>
              <a:t>和幅度系数           。</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平坦衰落</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120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上式表明，系统已经不考虑多径对系统的影响，仅考虑多普勒频移产生的衰落，其频域描述为</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频率选择性衰落</a:t>
            </a:r>
          </a:p>
          <a:p>
            <a:pPr marL="0" indent="0">
              <a:lnSpc>
                <a:spcPct val="150000"/>
              </a:lnSpc>
              <a:spcBef>
                <a:spcPts val="60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921619117"/>
              </p:ext>
            </p:extLst>
          </p:nvPr>
        </p:nvGraphicFramePr>
        <p:xfrm>
          <a:off x="3569039" y="699542"/>
          <a:ext cx="4532504" cy="792088"/>
        </p:xfrm>
        <a:graphic>
          <a:graphicData uri="http://schemas.openxmlformats.org/presentationml/2006/ole">
            <mc:AlternateContent xmlns:mc="http://schemas.openxmlformats.org/markup-compatibility/2006">
              <mc:Choice xmlns:v="urn:schemas-microsoft-com:vml" Requires="v">
                <p:oleObj name="公式" r:id="rId3" imgW="2616200" imgH="457200" progId="Equation.3">
                  <p:embed/>
                </p:oleObj>
              </mc:Choice>
              <mc:Fallback>
                <p:oleObj name="公式" r:id="rId3" imgW="2616200" imgH="457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9039" y="699542"/>
                        <a:ext cx="4532504" cy="792088"/>
                      </a:xfrm>
                      <a:prstGeom prst="rect">
                        <a:avLst/>
                      </a:prstGeom>
                      <a:noFill/>
                    </p:spPr>
                  </p:pic>
                </p:oleObj>
              </mc:Fallback>
            </mc:AlternateContent>
          </a:graphicData>
        </a:graphic>
      </p:graphicFrame>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0" name="对象 107519"/>
          <p:cNvGraphicFramePr>
            <a:graphicFrameLocks noChangeAspect="1"/>
          </p:cNvGraphicFramePr>
          <p:nvPr>
            <p:extLst>
              <p:ext uri="{D42A27DB-BD31-4B8C-83A1-F6EECF244321}">
                <p14:modId xmlns:p14="http://schemas.microsoft.com/office/powerpoint/2010/main" val="1081006235"/>
              </p:ext>
            </p:extLst>
          </p:nvPr>
        </p:nvGraphicFramePr>
        <p:xfrm>
          <a:off x="2069606" y="1896106"/>
          <a:ext cx="640071" cy="360040"/>
        </p:xfrm>
        <a:graphic>
          <a:graphicData uri="http://schemas.openxmlformats.org/presentationml/2006/ole">
            <mc:AlternateContent xmlns:mc="http://schemas.openxmlformats.org/markup-compatibility/2006">
              <mc:Choice xmlns:v="urn:schemas-microsoft-com:vml" Requires="v">
                <p:oleObj name="公式" r:id="rId5" imgW="406224" imgH="228501" progId="Equation.3">
                  <p:embed/>
                </p:oleObj>
              </mc:Choice>
              <mc:Fallback>
                <p:oleObj name="公式" r:id="rId5" imgW="406224" imgH="228501"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9606" y="1896106"/>
                        <a:ext cx="640071" cy="360040"/>
                      </a:xfrm>
                      <a:prstGeom prst="rect">
                        <a:avLst/>
                      </a:prstGeom>
                      <a:noFill/>
                    </p:spPr>
                  </p:pic>
                </p:oleObj>
              </mc:Fallback>
            </mc:AlternateContent>
          </a:graphicData>
        </a:graphic>
      </p:graphicFrame>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3" name="对象 107522"/>
          <p:cNvGraphicFramePr>
            <a:graphicFrameLocks noChangeAspect="1"/>
          </p:cNvGraphicFramePr>
          <p:nvPr>
            <p:extLst>
              <p:ext uri="{D42A27DB-BD31-4B8C-83A1-F6EECF244321}">
                <p14:modId xmlns:p14="http://schemas.microsoft.com/office/powerpoint/2010/main" val="42417740"/>
              </p:ext>
            </p:extLst>
          </p:nvPr>
        </p:nvGraphicFramePr>
        <p:xfrm>
          <a:off x="2327429" y="2214775"/>
          <a:ext cx="3744416" cy="717015"/>
        </p:xfrm>
        <a:graphic>
          <a:graphicData uri="http://schemas.openxmlformats.org/presentationml/2006/ole">
            <mc:AlternateContent xmlns:mc="http://schemas.openxmlformats.org/markup-compatibility/2006">
              <mc:Choice xmlns:v="urn:schemas-microsoft-com:vml" Requires="v">
                <p:oleObj name="公式" r:id="rId7" imgW="2387600" imgH="457200" progId="Equation.3">
                  <p:embed/>
                </p:oleObj>
              </mc:Choice>
              <mc:Fallback>
                <p:oleObj name="公式" r:id="rId7" imgW="2387600" imgH="4572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7429" y="2214775"/>
                        <a:ext cx="3744416" cy="717015"/>
                      </a:xfrm>
                      <a:prstGeom prst="rect">
                        <a:avLst/>
                      </a:prstGeom>
                      <a:noFill/>
                    </p:spPr>
                  </p:pic>
                </p:oleObj>
              </mc:Fallback>
            </mc:AlternateContent>
          </a:graphicData>
        </a:graphic>
      </p:graphicFrame>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5" name="对象 107524"/>
          <p:cNvGraphicFramePr>
            <a:graphicFrameLocks noChangeAspect="1"/>
          </p:cNvGraphicFramePr>
          <p:nvPr>
            <p:extLst>
              <p:ext uri="{D42A27DB-BD31-4B8C-83A1-F6EECF244321}">
                <p14:modId xmlns:p14="http://schemas.microsoft.com/office/powerpoint/2010/main" val="884890352"/>
              </p:ext>
            </p:extLst>
          </p:nvPr>
        </p:nvGraphicFramePr>
        <p:xfrm>
          <a:off x="3562372" y="3314665"/>
          <a:ext cx="4144734" cy="697245"/>
        </p:xfrm>
        <a:graphic>
          <a:graphicData uri="http://schemas.openxmlformats.org/presentationml/2006/ole">
            <mc:AlternateContent xmlns:mc="http://schemas.openxmlformats.org/markup-compatibility/2006">
              <mc:Choice xmlns:v="urn:schemas-microsoft-com:vml" Requires="v">
                <p:oleObj name="公式" r:id="rId9" imgW="2717800" imgH="457200" progId="Equation.3">
                  <p:embed/>
                </p:oleObj>
              </mc:Choice>
              <mc:Fallback>
                <p:oleObj name="公式" r:id="rId9" imgW="2717800" imgH="4572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2372" y="3314665"/>
                        <a:ext cx="4144734" cy="697245"/>
                      </a:xfrm>
                      <a:prstGeom prst="rect">
                        <a:avLst/>
                      </a:prstGeom>
                      <a:noFill/>
                    </p:spPr>
                  </p:pic>
                </p:oleObj>
              </mc:Fallback>
            </mc:AlternateContent>
          </a:graphicData>
        </a:graphic>
      </p:graphicFrame>
      <p:graphicFrame>
        <p:nvGraphicFramePr>
          <p:cNvPr id="107526" name="对象 107525"/>
          <p:cNvGraphicFramePr>
            <a:graphicFrameLocks noChangeAspect="1"/>
          </p:cNvGraphicFramePr>
          <p:nvPr>
            <p:extLst>
              <p:ext uri="{D42A27DB-BD31-4B8C-83A1-F6EECF244321}">
                <p14:modId xmlns:p14="http://schemas.microsoft.com/office/powerpoint/2010/main" val="298112294"/>
              </p:ext>
            </p:extLst>
          </p:nvPr>
        </p:nvGraphicFramePr>
        <p:xfrm>
          <a:off x="2327429" y="4129881"/>
          <a:ext cx="4808538" cy="746125"/>
        </p:xfrm>
        <a:graphic>
          <a:graphicData uri="http://schemas.openxmlformats.org/presentationml/2006/ole">
            <mc:AlternateContent xmlns:mc="http://schemas.openxmlformats.org/markup-compatibility/2006">
              <mc:Choice xmlns:v="urn:schemas-microsoft-com:vml" Requires="v">
                <p:oleObj name="公式" r:id="rId11" imgW="2946400" imgH="457200" progId="Equation.3">
                  <p:embed/>
                </p:oleObj>
              </mc:Choice>
              <mc:Fallback>
                <p:oleObj name="公式" r:id="rId11" imgW="2946400" imgH="457200" progId="Equation.3">
                  <p:embed/>
                  <p:pic>
                    <p:nvPicPr>
                      <p:cNvPr id="0" name="对象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7429" y="4129881"/>
                        <a:ext cx="4808538"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3301796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1275606"/>
            <a:ext cx="8064198"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定义：</a:t>
            </a:r>
            <a:r>
              <a:rPr lang="zh-CN" altLang="en-US" sz="2000" dirty="0">
                <a:solidFill>
                  <a:srgbClr val="0093B0">
                    <a:lumMod val="50000"/>
                  </a:srgbClr>
                </a:solidFill>
                <a:latin typeface="Times New Roman" pitchFamily="18" charset="0"/>
                <a:cs typeface="Times New Roman" pitchFamily="18" charset="0"/>
              </a:rPr>
              <a:t>由一系列连续不可分的多径分量组成多径信道，通常突出地表物体的散射、反射产生。</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如果利用采样周期为</a:t>
            </a:r>
            <a:r>
              <a:rPr lang="en-US" altLang="zh-CN" sz="2000" i="1"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=1/</a:t>
            </a:r>
            <a:r>
              <a:rPr lang="en-US" altLang="zh-CN" sz="2000" i="1" dirty="0">
                <a:solidFill>
                  <a:schemeClr val="bg1">
                    <a:lumMod val="50000"/>
                  </a:schemeClr>
                </a:solidFill>
                <a:latin typeface="Times New Roman" pitchFamily="18" charset="0"/>
                <a:cs typeface="Times New Roman" pitchFamily="18" charset="0"/>
              </a:rPr>
              <a:t>B</a:t>
            </a:r>
            <a:r>
              <a:rPr lang="zh-CN" altLang="en-US" sz="2000" dirty="0">
                <a:solidFill>
                  <a:schemeClr val="bg1">
                    <a:lumMod val="50000"/>
                  </a:schemeClr>
                </a:solidFill>
                <a:latin typeface="Times New Roman" pitchFamily="18" charset="0"/>
                <a:cs typeface="Times New Roman" pitchFamily="18" charset="0"/>
              </a:rPr>
              <a:t>的速率对其采样，则</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对于弥散多径信道，信道输出可表示成相应的积分形式</a:t>
            </a:r>
            <a:endParaRPr lang="en-US" altLang="zh-CN" sz="2000" dirty="0">
              <a:solidFill>
                <a:schemeClr val="bg1">
                  <a:lumMod val="50000"/>
                </a:scheme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6"/>
          <p:cNvSpPr>
            <a:spLocks noChangeArrowheads="1"/>
          </p:cNvSpPr>
          <p:nvPr/>
        </p:nvSpPr>
        <p:spPr bwMode="auto">
          <a:xfrm>
            <a:off x="611560" y="765480"/>
            <a:ext cx="2448272" cy="48253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弥散多径信道模型</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78519116"/>
              </p:ext>
            </p:extLst>
          </p:nvPr>
        </p:nvGraphicFramePr>
        <p:xfrm>
          <a:off x="2636838" y="2592388"/>
          <a:ext cx="3367087" cy="652462"/>
        </p:xfrm>
        <a:graphic>
          <a:graphicData uri="http://schemas.openxmlformats.org/presentationml/2006/ole">
            <mc:AlternateContent xmlns:mc="http://schemas.openxmlformats.org/markup-compatibility/2006">
              <mc:Choice xmlns:v="urn:schemas-microsoft-com:vml" Requires="v">
                <p:oleObj name="公式" r:id="rId3" imgW="2031840" imgH="393480" progId="Equation.3">
                  <p:embed/>
                </p:oleObj>
              </mc:Choice>
              <mc:Fallback>
                <p:oleObj name="公式" r:id="rId3" imgW="2031840" imgH="393480" progId="Equation.3">
                  <p:embed/>
                  <p:pic>
                    <p:nvPicPr>
                      <p:cNvPr id="0" name="Object 4"/>
                      <p:cNvPicPr>
                        <a:picLocks noChangeAspect="1" noChangeArrowheads="1"/>
                      </p:cNvPicPr>
                      <p:nvPr/>
                    </p:nvPicPr>
                    <p:blipFill>
                      <a:blip r:embed="rId4"/>
                      <a:srcRect/>
                      <a:stretch>
                        <a:fillRect/>
                      </a:stretch>
                    </p:blipFill>
                    <p:spPr bwMode="auto">
                      <a:xfrm>
                        <a:off x="2636838" y="2592388"/>
                        <a:ext cx="3367087" cy="652462"/>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719580308"/>
              </p:ext>
            </p:extLst>
          </p:nvPr>
        </p:nvGraphicFramePr>
        <p:xfrm>
          <a:off x="2053045" y="3579862"/>
          <a:ext cx="5749925" cy="1304925"/>
        </p:xfrm>
        <a:graphic>
          <a:graphicData uri="http://schemas.openxmlformats.org/presentationml/2006/ole">
            <mc:AlternateContent xmlns:mc="http://schemas.openxmlformats.org/markup-compatibility/2006">
              <mc:Choice xmlns:v="urn:schemas-microsoft-com:vml" Requires="v">
                <p:oleObj name="公式" r:id="rId5" imgW="3568680" imgH="812520" progId="Equation.3">
                  <p:embed/>
                </p:oleObj>
              </mc:Choice>
              <mc:Fallback>
                <p:oleObj name="公式" r:id="rId5" imgW="3568680" imgH="812520" progId="Equation.3">
                  <p:embed/>
                  <p:pic>
                    <p:nvPicPr>
                      <p:cNvPr id="0" name="Object 5"/>
                      <p:cNvPicPr>
                        <a:picLocks noChangeAspect="1" noChangeArrowheads="1"/>
                      </p:cNvPicPr>
                      <p:nvPr/>
                    </p:nvPicPr>
                    <p:blipFill>
                      <a:blip r:embed="rId6"/>
                      <a:srcRect/>
                      <a:stretch>
                        <a:fillRect/>
                      </a:stretch>
                    </p:blipFill>
                    <p:spPr bwMode="auto">
                      <a:xfrm>
                        <a:off x="2053045" y="3579862"/>
                        <a:ext cx="5749925" cy="130492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515078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弥散多径信道模型：</a:t>
            </a:r>
            <a:r>
              <a:rPr lang="zh-CN" altLang="en-US" sz="2000" dirty="0">
                <a:solidFill>
                  <a:schemeClr val="bg1">
                    <a:lumMod val="50000"/>
                  </a:schemeClr>
                </a:solidFill>
                <a:latin typeface="Times New Roman" pitchFamily="18" charset="0"/>
                <a:cs typeface="Times New Roman" pitchFamily="18" charset="0"/>
              </a:rPr>
              <a:t>可以看出系统输出是由输入通过抽头</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延时线滤波器得到具体结构如图所示。</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当</a:t>
            </a:r>
            <a:r>
              <a:rPr lang="en-US" altLang="zh-CN" sz="2000" i="1" dirty="0">
                <a:solidFill>
                  <a:srgbClr val="0093B0">
                    <a:lumMod val="50000"/>
                  </a:srgbClr>
                </a:solidFill>
                <a:latin typeface="Times New Roman" pitchFamily="18" charset="0"/>
                <a:cs typeface="Times New Roman" pitchFamily="18" charset="0"/>
              </a:rPr>
              <a:t>N</a:t>
            </a:r>
            <a:r>
              <a:rPr lang="zh-CN" altLang="en-US" sz="2000" dirty="0">
                <a:solidFill>
                  <a:srgbClr val="0093B0">
                    <a:lumMod val="50000"/>
                  </a:srgbClr>
                </a:solidFill>
                <a:latin typeface="Times New Roman" pitchFamily="18" charset="0"/>
                <a:cs typeface="Times New Roman" pitchFamily="18" charset="0"/>
              </a:rPr>
              <a:t>确定好以后，信道特性由抽头系数来定义。</a:t>
            </a: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2403228721"/>
              </p:ext>
            </p:extLst>
          </p:nvPr>
        </p:nvGraphicFramePr>
        <p:xfrm>
          <a:off x="1792487" y="1779662"/>
          <a:ext cx="5631731" cy="1728192"/>
        </p:xfrm>
        <a:graphic>
          <a:graphicData uri="http://schemas.openxmlformats.org/presentationml/2006/ole">
            <mc:AlternateContent xmlns:mc="http://schemas.openxmlformats.org/markup-compatibility/2006">
              <mc:Choice xmlns:v="urn:schemas-microsoft-com:vml" Requires="v">
                <p:oleObj name="Visio" r:id="rId3" imgW="4145820" imgH="1265580" progId="Visio.Drawing.11">
                  <p:embed/>
                </p:oleObj>
              </mc:Choice>
              <mc:Fallback>
                <p:oleObj name="Visio" r:id="rId3" imgW="4145820" imgH="126558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2487" y="1779662"/>
                        <a:ext cx="5631731" cy="1728192"/>
                      </a:xfrm>
                      <a:prstGeom prst="rect">
                        <a:avLst/>
                      </a:prstGeom>
                      <a:noFill/>
                    </p:spPr>
                  </p:pic>
                </p:oleObj>
              </mc:Fallback>
            </mc:AlternateContent>
          </a:graphicData>
        </a:graphic>
      </p:graphicFrame>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7" name="对象 107526"/>
          <p:cNvGraphicFramePr>
            <a:graphicFrameLocks noChangeAspect="1"/>
          </p:cNvGraphicFramePr>
          <p:nvPr>
            <p:extLst>
              <p:ext uri="{D42A27DB-BD31-4B8C-83A1-F6EECF244321}">
                <p14:modId xmlns:p14="http://schemas.microsoft.com/office/powerpoint/2010/main" val="3984168196"/>
              </p:ext>
            </p:extLst>
          </p:nvPr>
        </p:nvGraphicFramePr>
        <p:xfrm>
          <a:off x="2627784" y="4083918"/>
          <a:ext cx="3221575" cy="504056"/>
        </p:xfrm>
        <a:graphic>
          <a:graphicData uri="http://schemas.openxmlformats.org/presentationml/2006/ole">
            <mc:AlternateContent xmlns:mc="http://schemas.openxmlformats.org/markup-compatibility/2006">
              <mc:Choice xmlns:v="urn:schemas-microsoft-com:vml" Requires="v">
                <p:oleObj name="公式" r:id="rId5" imgW="1866900" imgH="292100" progId="Equation.3">
                  <p:embed/>
                </p:oleObj>
              </mc:Choice>
              <mc:Fallback>
                <p:oleObj name="公式" r:id="rId5" imgW="1866900" imgH="2921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4083918"/>
                        <a:ext cx="3221575" cy="504056"/>
                      </a:xfrm>
                      <a:prstGeom prst="rect">
                        <a:avLst/>
                      </a:prstGeom>
                      <a:noFill/>
                    </p:spPr>
                  </p:pic>
                </p:oleObj>
              </mc:Fallback>
            </mc:AlternateContent>
          </a:graphicData>
        </a:graphic>
      </p:graphicFrame>
    </p:spTree>
    <p:extLst>
      <p:ext uri="{BB962C8B-B14F-4D97-AF65-F5344CB8AC3E}">
        <p14:creationId xmlns:p14="http://schemas.microsoft.com/office/powerpoint/2010/main" val="17241641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抽头增益计算模型</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抽头增益函数相关函数可以表示为</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利用不相关散射条件（</a:t>
            </a:r>
            <a:r>
              <a:rPr lang="en-US" altLang="zh-CN" sz="2000" dirty="0">
                <a:solidFill>
                  <a:srgbClr val="0093B0">
                    <a:lumMod val="50000"/>
                  </a:srgbClr>
                </a:solidFill>
                <a:latin typeface="Times New Roman" pitchFamily="18" charset="0"/>
                <a:cs typeface="Times New Roman" pitchFamily="18" charset="0"/>
              </a:rPr>
              <a:t>US</a:t>
            </a:r>
            <a:r>
              <a:rPr lang="zh-CN" altLang="en-US" sz="2000" dirty="0">
                <a:solidFill>
                  <a:srgbClr val="0093B0">
                    <a:lumMod val="50000"/>
                  </a:srgbClr>
                </a:solidFill>
                <a:latin typeface="Times New Roman" pitchFamily="18" charset="0"/>
                <a:cs typeface="Times New Roman" pitchFamily="18" charset="0"/>
              </a:rPr>
              <a:t>）假设，可以得到</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进一步假设信道的多普勒效应与多径相互独立，则有</a:t>
            </a: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27" name="对象 107526"/>
          <p:cNvGraphicFramePr>
            <a:graphicFrameLocks noChangeAspect="1"/>
          </p:cNvGraphicFramePr>
          <p:nvPr>
            <p:extLst>
              <p:ext uri="{D42A27DB-BD31-4B8C-83A1-F6EECF244321}">
                <p14:modId xmlns:p14="http://schemas.microsoft.com/office/powerpoint/2010/main" val="2645855804"/>
              </p:ext>
            </p:extLst>
          </p:nvPr>
        </p:nvGraphicFramePr>
        <p:xfrm>
          <a:off x="3419872" y="797962"/>
          <a:ext cx="3221575" cy="504056"/>
        </p:xfrm>
        <a:graphic>
          <a:graphicData uri="http://schemas.openxmlformats.org/presentationml/2006/ole">
            <mc:AlternateContent xmlns:mc="http://schemas.openxmlformats.org/markup-compatibility/2006">
              <mc:Choice xmlns:v="urn:schemas-microsoft-com:vml" Requires="v">
                <p:oleObj name="公式" r:id="rId3" imgW="1866900" imgH="292100" progId="Equation.3">
                  <p:embed/>
                </p:oleObj>
              </mc:Choice>
              <mc:Fallback>
                <p:oleObj name="公式" r:id="rId3" imgW="1866900" imgH="292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797962"/>
                        <a:ext cx="3221575" cy="504056"/>
                      </a:xfrm>
                      <a:prstGeom prst="rect">
                        <a:avLst/>
                      </a:prstGeom>
                      <a:noFill/>
                    </p:spPr>
                  </p:pic>
                </p:oleObj>
              </mc:Fallback>
            </mc:AlternateContent>
          </a:graphicData>
        </a:graphic>
      </p:graphicFrame>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0" name="对象 107519"/>
          <p:cNvGraphicFramePr>
            <a:graphicFrameLocks noChangeAspect="1"/>
          </p:cNvGraphicFramePr>
          <p:nvPr>
            <p:extLst>
              <p:ext uri="{D42A27DB-BD31-4B8C-83A1-F6EECF244321}">
                <p14:modId xmlns:p14="http://schemas.microsoft.com/office/powerpoint/2010/main" val="2356028409"/>
              </p:ext>
            </p:extLst>
          </p:nvPr>
        </p:nvGraphicFramePr>
        <p:xfrm>
          <a:off x="1259633" y="1806027"/>
          <a:ext cx="6120680" cy="824149"/>
        </p:xfrm>
        <a:graphic>
          <a:graphicData uri="http://schemas.openxmlformats.org/presentationml/2006/ole">
            <mc:AlternateContent xmlns:mc="http://schemas.openxmlformats.org/markup-compatibility/2006">
              <mc:Choice xmlns:v="urn:schemas-microsoft-com:vml" Requires="v">
                <p:oleObj name="公式" r:id="rId5" imgW="3860800" imgH="520700" progId="Equation.3">
                  <p:embed/>
                </p:oleObj>
              </mc:Choice>
              <mc:Fallback>
                <p:oleObj name="公式" r:id="rId5" imgW="3860800" imgH="5207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3" y="1806027"/>
                        <a:ext cx="6120680" cy="824149"/>
                      </a:xfrm>
                      <a:prstGeom prst="rect">
                        <a:avLst/>
                      </a:prstGeom>
                      <a:noFill/>
                    </p:spPr>
                  </p:pic>
                </p:oleObj>
              </mc:Fallback>
            </mc:AlternateContent>
          </a:graphicData>
        </a:graphic>
      </p:graphicFrame>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5" name="对象 107524"/>
          <p:cNvGraphicFramePr>
            <a:graphicFrameLocks noChangeAspect="1"/>
          </p:cNvGraphicFramePr>
          <p:nvPr>
            <p:extLst>
              <p:ext uri="{D42A27DB-BD31-4B8C-83A1-F6EECF244321}">
                <p14:modId xmlns:p14="http://schemas.microsoft.com/office/powerpoint/2010/main" val="782367949"/>
              </p:ext>
            </p:extLst>
          </p:nvPr>
        </p:nvGraphicFramePr>
        <p:xfrm>
          <a:off x="983158" y="3077295"/>
          <a:ext cx="4650539" cy="481813"/>
        </p:xfrm>
        <a:graphic>
          <a:graphicData uri="http://schemas.openxmlformats.org/presentationml/2006/ole">
            <mc:AlternateContent xmlns:mc="http://schemas.openxmlformats.org/markup-compatibility/2006">
              <mc:Choice xmlns:v="urn:schemas-microsoft-com:vml" Requires="v">
                <p:oleObj name="公式" r:id="rId7" imgW="2819400" imgH="292100" progId="Equation.3">
                  <p:embed/>
                </p:oleObj>
              </mc:Choice>
              <mc:Fallback>
                <p:oleObj name="公式" r:id="rId7" imgW="2819400" imgH="2921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3158" y="3077295"/>
                        <a:ext cx="4650539" cy="481813"/>
                      </a:xfrm>
                      <a:prstGeom prst="rect">
                        <a:avLst/>
                      </a:prstGeom>
                      <a:noFill/>
                    </p:spPr>
                  </p:pic>
                </p:oleObj>
              </mc:Fallback>
            </mc:AlternateContent>
          </a:graphicData>
        </a:graphic>
      </p:graphicFrame>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8" name="对象 107527"/>
          <p:cNvGraphicFramePr>
            <a:graphicFrameLocks noChangeAspect="1"/>
          </p:cNvGraphicFramePr>
          <p:nvPr>
            <p:extLst>
              <p:ext uri="{D42A27DB-BD31-4B8C-83A1-F6EECF244321}">
                <p14:modId xmlns:p14="http://schemas.microsoft.com/office/powerpoint/2010/main" val="3981053660"/>
              </p:ext>
            </p:extLst>
          </p:nvPr>
        </p:nvGraphicFramePr>
        <p:xfrm>
          <a:off x="6907594" y="3651870"/>
          <a:ext cx="1752195" cy="360040"/>
        </p:xfrm>
        <a:graphic>
          <a:graphicData uri="http://schemas.openxmlformats.org/presentationml/2006/ole">
            <mc:AlternateContent xmlns:mc="http://schemas.openxmlformats.org/markup-compatibility/2006">
              <mc:Choice xmlns:v="urn:schemas-microsoft-com:vml" Requires="v">
                <p:oleObj name="公式" r:id="rId9" imgW="927100" imgH="190500" progId="Equation.3">
                  <p:embed/>
                </p:oleObj>
              </mc:Choice>
              <mc:Fallback>
                <p:oleObj name="公式" r:id="rId9" imgW="927100" imgH="1905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07594" y="3651870"/>
                        <a:ext cx="1752195" cy="360040"/>
                      </a:xfrm>
                      <a:prstGeom prst="rect">
                        <a:avLst/>
                      </a:prstGeom>
                      <a:noFill/>
                    </p:spPr>
                  </p:pic>
                </p:oleObj>
              </mc:Fallback>
            </mc:AlternateContent>
          </a:graphicData>
        </a:graphic>
      </p:graphicFrame>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0" name="对象 107529"/>
          <p:cNvGraphicFramePr>
            <a:graphicFrameLocks noChangeAspect="1"/>
          </p:cNvGraphicFramePr>
          <p:nvPr>
            <p:extLst>
              <p:ext uri="{D42A27DB-BD31-4B8C-83A1-F6EECF244321}">
                <p14:modId xmlns:p14="http://schemas.microsoft.com/office/powerpoint/2010/main" val="2946787533"/>
              </p:ext>
            </p:extLst>
          </p:nvPr>
        </p:nvGraphicFramePr>
        <p:xfrm>
          <a:off x="982882" y="4227934"/>
          <a:ext cx="5018645" cy="504056"/>
        </p:xfrm>
        <a:graphic>
          <a:graphicData uri="http://schemas.openxmlformats.org/presentationml/2006/ole">
            <mc:AlternateContent xmlns:mc="http://schemas.openxmlformats.org/markup-compatibility/2006">
              <mc:Choice xmlns:v="urn:schemas-microsoft-com:vml" Requires="v">
                <p:oleObj name="公式" r:id="rId11" imgW="2908300" imgH="292100" progId="Equation.3">
                  <p:embed/>
                </p:oleObj>
              </mc:Choice>
              <mc:Fallback>
                <p:oleObj name="公式" r:id="rId11" imgW="2908300" imgH="2921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82882" y="4227934"/>
                        <a:ext cx="5018645" cy="504056"/>
                      </a:xfrm>
                      <a:prstGeom prst="rect">
                        <a:avLst/>
                      </a:prstGeom>
                      <a:noFill/>
                    </p:spPr>
                  </p:pic>
                </p:oleObj>
              </mc:Fallback>
            </mc:AlternateContent>
          </a:graphicData>
        </a:graphic>
      </p:graphicFrame>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2" name="对象 107531"/>
          <p:cNvGraphicFramePr>
            <a:graphicFrameLocks noChangeAspect="1"/>
          </p:cNvGraphicFramePr>
          <p:nvPr>
            <p:extLst>
              <p:ext uri="{D42A27DB-BD31-4B8C-83A1-F6EECF244321}">
                <p14:modId xmlns:p14="http://schemas.microsoft.com/office/powerpoint/2010/main" val="1030778593"/>
              </p:ext>
            </p:extLst>
          </p:nvPr>
        </p:nvGraphicFramePr>
        <p:xfrm>
          <a:off x="6660232" y="4327687"/>
          <a:ext cx="1949464" cy="332295"/>
        </p:xfrm>
        <a:graphic>
          <a:graphicData uri="http://schemas.openxmlformats.org/presentationml/2006/ole">
            <mc:AlternateContent xmlns:mc="http://schemas.openxmlformats.org/markup-compatibility/2006">
              <mc:Choice xmlns:v="urn:schemas-microsoft-com:vml" Requires="v">
                <p:oleObj name="公式" r:id="rId13" imgW="1117600" imgH="190500" progId="Equation.3">
                  <p:embed/>
                </p:oleObj>
              </mc:Choice>
              <mc:Fallback>
                <p:oleObj name="公式" r:id="rId13" imgW="1117600" imgH="190500"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60232" y="4327687"/>
                        <a:ext cx="1949464" cy="332295"/>
                      </a:xfrm>
                      <a:prstGeom prst="rect">
                        <a:avLst/>
                      </a:prstGeom>
                      <a:noFill/>
                    </p:spPr>
                  </p:pic>
                </p:oleObj>
              </mc:Fallback>
            </mc:AlternateContent>
          </a:graphicData>
        </a:graphic>
      </p:graphicFrame>
      <p:sp>
        <p:nvSpPr>
          <p:cNvPr id="107533" name="右弧形箭头 107532"/>
          <p:cNvSpPr/>
          <p:nvPr/>
        </p:nvSpPr>
        <p:spPr bwMode="auto">
          <a:xfrm>
            <a:off x="8628637" y="3723878"/>
            <a:ext cx="365760" cy="864096"/>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34" name="左箭头 107533"/>
          <p:cNvSpPr/>
          <p:nvPr/>
        </p:nvSpPr>
        <p:spPr bwMode="auto">
          <a:xfrm>
            <a:off x="6110309" y="4349161"/>
            <a:ext cx="489204" cy="277824"/>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35" name="左弧形箭头 107534"/>
          <p:cNvSpPr/>
          <p:nvPr/>
        </p:nvSpPr>
        <p:spPr bwMode="auto">
          <a:xfrm>
            <a:off x="251519" y="3318933"/>
            <a:ext cx="596033" cy="1216152"/>
          </a:xfrm>
          <a:prstGeom prst="curved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04920322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抽头增益计算模型</a:t>
            </a:r>
          </a:p>
          <a:p>
            <a:pPr marL="0" indent="0">
              <a:lnSpc>
                <a:spcPct val="20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相关矩阵可以写成</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对于抽头增益过程向量，有</a:t>
            </a:r>
            <a:endParaRPr lang="en-US" altLang="zh-CN" sz="2000" dirty="0">
              <a:solidFill>
                <a:srgbClr val="0093B0">
                  <a:lumMod val="50000"/>
                </a:srgb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抽头增益的生成算法 </a:t>
            </a: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27" name="对象 107526"/>
          <p:cNvGraphicFramePr>
            <a:graphicFrameLocks noChangeAspect="1"/>
          </p:cNvGraphicFramePr>
          <p:nvPr>
            <p:extLst>
              <p:ext uri="{D42A27DB-BD31-4B8C-83A1-F6EECF244321}">
                <p14:modId xmlns:p14="http://schemas.microsoft.com/office/powerpoint/2010/main" val="1305065277"/>
              </p:ext>
            </p:extLst>
          </p:nvPr>
        </p:nvGraphicFramePr>
        <p:xfrm>
          <a:off x="3419872" y="797962"/>
          <a:ext cx="3221575" cy="504056"/>
        </p:xfrm>
        <a:graphic>
          <a:graphicData uri="http://schemas.openxmlformats.org/presentationml/2006/ole">
            <mc:AlternateContent xmlns:mc="http://schemas.openxmlformats.org/markup-compatibility/2006">
              <mc:Choice xmlns:v="urn:schemas-microsoft-com:vml" Requires="v">
                <p:oleObj name="公式" r:id="rId3" imgW="1866900" imgH="292100" progId="Equation.3">
                  <p:embed/>
                </p:oleObj>
              </mc:Choice>
              <mc:Fallback>
                <p:oleObj name="公式" r:id="rId3" imgW="1866900" imgH="292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797962"/>
                        <a:ext cx="3221575" cy="504056"/>
                      </a:xfrm>
                      <a:prstGeom prst="rect">
                        <a:avLst/>
                      </a:prstGeom>
                      <a:noFill/>
                    </p:spPr>
                  </p:pic>
                </p:oleObj>
              </mc:Fallback>
            </mc:AlternateContent>
          </a:graphicData>
        </a:graphic>
      </p:graphicFrame>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30" name="对象 107529"/>
          <p:cNvGraphicFramePr>
            <a:graphicFrameLocks noChangeAspect="1"/>
          </p:cNvGraphicFramePr>
          <p:nvPr>
            <p:extLst>
              <p:ext uri="{D42A27DB-BD31-4B8C-83A1-F6EECF244321}">
                <p14:modId xmlns:p14="http://schemas.microsoft.com/office/powerpoint/2010/main" val="3300665618"/>
              </p:ext>
            </p:extLst>
          </p:nvPr>
        </p:nvGraphicFramePr>
        <p:xfrm>
          <a:off x="982882" y="1347614"/>
          <a:ext cx="5018645" cy="504056"/>
        </p:xfrm>
        <a:graphic>
          <a:graphicData uri="http://schemas.openxmlformats.org/presentationml/2006/ole">
            <mc:AlternateContent xmlns:mc="http://schemas.openxmlformats.org/markup-compatibility/2006">
              <mc:Choice xmlns:v="urn:schemas-microsoft-com:vml" Requires="v">
                <p:oleObj name="公式" r:id="rId5" imgW="2908300" imgH="292100" progId="Equation.3">
                  <p:embed/>
                </p:oleObj>
              </mc:Choice>
              <mc:Fallback>
                <p:oleObj name="公式" r:id="rId5" imgW="2908300" imgH="292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2882" y="1347614"/>
                        <a:ext cx="5018645" cy="504056"/>
                      </a:xfrm>
                      <a:prstGeom prst="rect">
                        <a:avLst/>
                      </a:prstGeom>
                      <a:noFill/>
                    </p:spPr>
                  </p:pic>
                </p:oleObj>
              </mc:Fallback>
            </mc:AlternateContent>
          </a:graphicData>
        </a:graphic>
      </p:graphicFrame>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6" name="对象 107535"/>
          <p:cNvGraphicFramePr>
            <a:graphicFrameLocks noChangeAspect="1"/>
          </p:cNvGraphicFramePr>
          <p:nvPr>
            <p:extLst>
              <p:ext uri="{D42A27DB-BD31-4B8C-83A1-F6EECF244321}">
                <p14:modId xmlns:p14="http://schemas.microsoft.com/office/powerpoint/2010/main" val="3429809236"/>
              </p:ext>
            </p:extLst>
          </p:nvPr>
        </p:nvGraphicFramePr>
        <p:xfrm>
          <a:off x="3271303" y="1970440"/>
          <a:ext cx="1512169" cy="328732"/>
        </p:xfrm>
        <a:graphic>
          <a:graphicData uri="http://schemas.openxmlformats.org/presentationml/2006/ole">
            <mc:AlternateContent xmlns:mc="http://schemas.openxmlformats.org/markup-compatibility/2006">
              <mc:Choice xmlns:v="urn:schemas-microsoft-com:vml" Requires="v">
                <p:oleObj name="公式" r:id="rId7" imgW="876300" imgH="190500" progId="Equation.3">
                  <p:embed/>
                </p:oleObj>
              </mc:Choice>
              <mc:Fallback>
                <p:oleObj name="公式" r:id="rId7" imgW="876300" imgH="1905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1303" y="1970440"/>
                        <a:ext cx="1512169" cy="328732"/>
                      </a:xfrm>
                      <a:prstGeom prst="rect">
                        <a:avLst/>
                      </a:prstGeom>
                      <a:noFill/>
                    </p:spPr>
                  </p:pic>
                </p:oleObj>
              </mc:Fallback>
            </mc:AlternateContent>
          </a:graphicData>
        </a:graphic>
      </p:graphicFrame>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8" name="对象 107537"/>
          <p:cNvGraphicFramePr>
            <a:graphicFrameLocks noChangeAspect="1"/>
          </p:cNvGraphicFramePr>
          <p:nvPr>
            <p:extLst>
              <p:ext uri="{D42A27DB-BD31-4B8C-83A1-F6EECF244321}">
                <p14:modId xmlns:p14="http://schemas.microsoft.com/office/powerpoint/2010/main" val="2677940279"/>
              </p:ext>
            </p:extLst>
          </p:nvPr>
        </p:nvGraphicFramePr>
        <p:xfrm>
          <a:off x="1432832" y="2499742"/>
          <a:ext cx="3283184" cy="1231194"/>
        </p:xfrm>
        <a:graphic>
          <a:graphicData uri="http://schemas.openxmlformats.org/presentationml/2006/ole">
            <mc:AlternateContent xmlns:mc="http://schemas.openxmlformats.org/markup-compatibility/2006">
              <mc:Choice xmlns:v="urn:schemas-microsoft-com:vml" Requires="v">
                <p:oleObj name="公式" r:id="rId9" imgW="2133600" imgH="800100" progId="Equation.3">
                  <p:embed/>
                </p:oleObj>
              </mc:Choice>
              <mc:Fallback>
                <p:oleObj name="公式" r:id="rId9" imgW="2133600" imgH="800100" progId="Equation.3">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2832" y="2499742"/>
                        <a:ext cx="3283184" cy="1231194"/>
                      </a:xfrm>
                      <a:prstGeom prst="rect">
                        <a:avLst/>
                      </a:prstGeom>
                      <a:noFill/>
                    </p:spPr>
                  </p:pic>
                </p:oleObj>
              </mc:Fallback>
            </mc:AlternateContent>
          </a:graphicData>
        </a:graphic>
      </p:graphicFrame>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0" name="对象 107539"/>
          <p:cNvGraphicFramePr>
            <a:graphicFrameLocks noChangeAspect="1"/>
          </p:cNvGraphicFramePr>
          <p:nvPr>
            <p:extLst>
              <p:ext uri="{D42A27DB-BD31-4B8C-83A1-F6EECF244321}">
                <p14:modId xmlns:p14="http://schemas.microsoft.com/office/powerpoint/2010/main" val="4276588928"/>
              </p:ext>
            </p:extLst>
          </p:nvPr>
        </p:nvGraphicFramePr>
        <p:xfrm>
          <a:off x="5825116" y="1949345"/>
          <a:ext cx="1632661" cy="330945"/>
        </p:xfrm>
        <a:graphic>
          <a:graphicData uri="http://schemas.openxmlformats.org/presentationml/2006/ole">
            <mc:AlternateContent xmlns:mc="http://schemas.openxmlformats.org/markup-compatibility/2006">
              <mc:Choice xmlns:v="urn:schemas-microsoft-com:vml" Requires="v">
                <p:oleObj name="公式" r:id="rId11" imgW="939392" imgH="190417" progId="Equation.3">
                  <p:embed/>
                </p:oleObj>
              </mc:Choice>
              <mc:Fallback>
                <p:oleObj name="公式" r:id="rId11" imgW="939392" imgH="190417" progId="Equation.3">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5116" y="1949345"/>
                        <a:ext cx="1632661" cy="330945"/>
                      </a:xfrm>
                      <a:prstGeom prst="rect">
                        <a:avLst/>
                      </a:prstGeom>
                      <a:noFill/>
                    </p:spPr>
                  </p:pic>
                </p:oleObj>
              </mc:Fallback>
            </mc:AlternateContent>
          </a:graphicData>
        </a:graphic>
      </p:graphicFrame>
      <p:sp>
        <p:nvSpPr>
          <p:cNvPr id="107541" name="左右箭头 107540"/>
          <p:cNvSpPr/>
          <p:nvPr/>
        </p:nvSpPr>
        <p:spPr bwMode="auto">
          <a:xfrm>
            <a:off x="4823179" y="1949345"/>
            <a:ext cx="917319" cy="314881"/>
          </a:xfrm>
          <a:prstGeom prst="lef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3" name="对象 107542"/>
          <p:cNvGraphicFramePr>
            <a:graphicFrameLocks noChangeAspect="1"/>
          </p:cNvGraphicFramePr>
          <p:nvPr>
            <p:extLst>
              <p:ext uri="{D42A27DB-BD31-4B8C-83A1-F6EECF244321}">
                <p14:modId xmlns:p14="http://schemas.microsoft.com/office/powerpoint/2010/main" val="1196906951"/>
              </p:ext>
            </p:extLst>
          </p:nvPr>
        </p:nvGraphicFramePr>
        <p:xfrm>
          <a:off x="5647884" y="3691505"/>
          <a:ext cx="3303896" cy="360040"/>
        </p:xfrm>
        <a:graphic>
          <a:graphicData uri="http://schemas.openxmlformats.org/presentationml/2006/ole">
            <mc:AlternateContent xmlns:mc="http://schemas.openxmlformats.org/markup-compatibility/2006">
              <mc:Choice xmlns:v="urn:schemas-microsoft-com:vml" Requires="v">
                <p:oleObj name="公式" r:id="rId13" imgW="1981200" imgH="215900" progId="Equation.3">
                  <p:embed/>
                </p:oleObj>
              </mc:Choice>
              <mc:Fallback>
                <p:oleObj name="公式" r:id="rId13" imgW="1981200" imgH="215900"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47884" y="3691505"/>
                        <a:ext cx="3303896" cy="360040"/>
                      </a:xfrm>
                      <a:prstGeom prst="rect">
                        <a:avLst/>
                      </a:prstGeom>
                      <a:noFill/>
                    </p:spPr>
                  </p:pic>
                </p:oleObj>
              </mc:Fallback>
            </mc:AlternateContent>
          </a:graphicData>
        </a:graphic>
      </p:graphicFrame>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5" name="对象 107544"/>
          <p:cNvGraphicFramePr>
            <a:graphicFrameLocks noChangeAspect="1"/>
          </p:cNvGraphicFramePr>
          <p:nvPr>
            <p:extLst>
              <p:ext uri="{D42A27DB-BD31-4B8C-83A1-F6EECF244321}">
                <p14:modId xmlns:p14="http://schemas.microsoft.com/office/powerpoint/2010/main" val="1571350665"/>
              </p:ext>
            </p:extLst>
          </p:nvPr>
        </p:nvGraphicFramePr>
        <p:xfrm>
          <a:off x="4067944" y="3795886"/>
          <a:ext cx="944504" cy="329478"/>
        </p:xfrm>
        <a:graphic>
          <a:graphicData uri="http://schemas.openxmlformats.org/presentationml/2006/ole">
            <mc:AlternateContent xmlns:mc="http://schemas.openxmlformats.org/markup-compatibility/2006">
              <mc:Choice xmlns:v="urn:schemas-microsoft-com:vml" Requires="v">
                <p:oleObj name="公式" r:id="rId15" imgW="545863" imgH="190417" progId="Equation.3">
                  <p:embed/>
                </p:oleObj>
              </mc:Choice>
              <mc:Fallback>
                <p:oleObj name="公式" r:id="rId15" imgW="545863" imgH="190417" progId="Equation.3">
                  <p:embed/>
                  <p:pic>
                    <p:nvPicPr>
                      <p:cNvPr id="0"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67944" y="3795886"/>
                        <a:ext cx="944504" cy="329478"/>
                      </a:xfrm>
                      <a:prstGeom prst="rect">
                        <a:avLst/>
                      </a:prstGeom>
                      <a:noFill/>
                    </p:spPr>
                  </p:pic>
                </p:oleObj>
              </mc:Fallback>
            </mc:AlternateContent>
          </a:graphicData>
        </a:graphic>
      </p:graphicFrame>
      <p:sp>
        <p:nvSpPr>
          <p:cNvPr id="107546" name="右箭头 107545"/>
          <p:cNvSpPr/>
          <p:nvPr/>
        </p:nvSpPr>
        <p:spPr bwMode="auto">
          <a:xfrm>
            <a:off x="5065814" y="3795886"/>
            <a:ext cx="442290" cy="24231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47" name="矩形标注 107546"/>
          <p:cNvSpPr/>
          <p:nvPr/>
        </p:nvSpPr>
        <p:spPr bwMode="auto">
          <a:xfrm>
            <a:off x="5004048" y="2643758"/>
            <a:ext cx="1660420" cy="648072"/>
          </a:xfrm>
          <a:prstGeom prst="wedgeRectCallout">
            <a:avLst>
              <a:gd name="adj1" fmla="val -56831"/>
              <a:gd name="adj2" fmla="val 131312"/>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zh-CN" altLang="en-US" dirty="0">
                <a:latin typeface="+mn-ea"/>
                <a:ea typeface="+mn-ea"/>
              </a:rPr>
              <a:t>独立平稳复高斯过程列向量</a:t>
            </a:r>
            <a:endParaRPr kumimoji="0" lang="zh-CN" altLang="en-US" sz="1800" b="0" i="0" u="none" strike="noStrike" cap="none" normalizeH="0" baseline="0" dirty="0">
              <a:ln>
                <a:noFill/>
              </a:ln>
              <a:solidFill>
                <a:schemeClr val="tx1"/>
              </a:solidFill>
              <a:effectLst/>
              <a:latin typeface="+mn-ea"/>
              <a:ea typeface="+mn-ea"/>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9" name="对象 107548"/>
          <p:cNvGraphicFramePr>
            <a:graphicFrameLocks noChangeAspect="1"/>
          </p:cNvGraphicFramePr>
          <p:nvPr>
            <p:extLst>
              <p:ext uri="{D42A27DB-BD31-4B8C-83A1-F6EECF244321}">
                <p14:modId xmlns:p14="http://schemas.microsoft.com/office/powerpoint/2010/main" val="1132204289"/>
              </p:ext>
            </p:extLst>
          </p:nvPr>
        </p:nvGraphicFramePr>
        <p:xfrm>
          <a:off x="6876256" y="2809830"/>
          <a:ext cx="1899172" cy="339852"/>
        </p:xfrm>
        <a:graphic>
          <a:graphicData uri="http://schemas.openxmlformats.org/presentationml/2006/ole">
            <mc:AlternateContent xmlns:mc="http://schemas.openxmlformats.org/markup-compatibility/2006">
              <mc:Choice xmlns:v="urn:schemas-microsoft-com:vml" Requires="v">
                <p:oleObj name="公式" r:id="rId17" imgW="1205977" imgH="215806" progId="Equation.3">
                  <p:embed/>
                </p:oleObj>
              </mc:Choice>
              <mc:Fallback>
                <p:oleObj name="公式" r:id="rId17" imgW="1205977" imgH="215806" progId="Equation.3">
                  <p:embed/>
                  <p:pic>
                    <p:nvPicPr>
                      <p:cNvPr id="0" name="Object 1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76256" y="2809830"/>
                        <a:ext cx="1899172" cy="339852"/>
                      </a:xfrm>
                      <a:prstGeom prst="rect">
                        <a:avLst/>
                      </a:prstGeom>
                      <a:noFill/>
                    </p:spPr>
                  </p:pic>
                </p:oleObj>
              </mc:Fallback>
            </mc:AlternateContent>
          </a:graphicData>
        </a:graphic>
      </p:graphicFrame>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51" name="对象 107550"/>
          <p:cNvGraphicFramePr>
            <a:graphicFrameLocks noChangeAspect="1"/>
          </p:cNvGraphicFramePr>
          <p:nvPr>
            <p:extLst>
              <p:ext uri="{D42A27DB-BD31-4B8C-83A1-F6EECF244321}">
                <p14:modId xmlns:p14="http://schemas.microsoft.com/office/powerpoint/2010/main" val="3367686101"/>
              </p:ext>
            </p:extLst>
          </p:nvPr>
        </p:nvGraphicFramePr>
        <p:xfrm>
          <a:off x="5652120" y="4371950"/>
          <a:ext cx="794623" cy="329478"/>
        </p:xfrm>
        <a:graphic>
          <a:graphicData uri="http://schemas.openxmlformats.org/presentationml/2006/ole">
            <mc:AlternateContent xmlns:mc="http://schemas.openxmlformats.org/markup-compatibility/2006">
              <mc:Choice xmlns:v="urn:schemas-microsoft-com:vml" Requires="v">
                <p:oleObj name="公式" r:id="rId19" imgW="520474" imgH="215806" progId="Equation.3">
                  <p:embed/>
                </p:oleObj>
              </mc:Choice>
              <mc:Fallback>
                <p:oleObj name="公式" r:id="rId19" imgW="520474" imgH="215806" progId="Equation.3">
                  <p:embed/>
                  <p:pic>
                    <p:nvPicPr>
                      <p:cNvPr id="0" name="Object 2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52120" y="4371950"/>
                        <a:ext cx="794623" cy="329478"/>
                      </a:xfrm>
                      <a:prstGeom prst="rect">
                        <a:avLst/>
                      </a:prstGeom>
                      <a:noFill/>
                      <a:ln>
                        <a:solidFill>
                          <a:srgbClr val="C00000"/>
                        </a:solidFill>
                      </a:ln>
                    </p:spPr>
                  </p:pic>
                </p:oleObj>
              </mc:Fallback>
            </mc:AlternateContent>
          </a:graphicData>
        </a:graphic>
      </p:graphicFrame>
      <p:sp>
        <p:nvSpPr>
          <p:cNvPr id="107553" name="直角上箭头 107552"/>
          <p:cNvSpPr/>
          <p:nvPr/>
        </p:nvSpPr>
        <p:spPr bwMode="auto">
          <a:xfrm rot="5400000" flipV="1">
            <a:off x="7273516" y="3442502"/>
            <a:ext cx="649882" cy="1867973"/>
          </a:xfrm>
          <a:prstGeom prst="bentUp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54" name="左箭头 107553"/>
          <p:cNvSpPr/>
          <p:nvPr/>
        </p:nvSpPr>
        <p:spPr bwMode="auto">
          <a:xfrm>
            <a:off x="3851920" y="4384981"/>
            <a:ext cx="1584176" cy="288032"/>
          </a:xfrm>
          <a:prstGeom prst="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8023448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280222"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抽头增益计算模型</a:t>
            </a: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a:t>
            </a:r>
            <a:r>
              <a:rPr lang="en-US" altLang="zh-CN" sz="2000" dirty="0">
                <a:solidFill>
                  <a:srgbClr val="0093B0">
                    <a:lumMod val="50000"/>
                  </a:srgbClr>
                </a:solidFill>
                <a:latin typeface="Times New Roman" pitchFamily="18" charset="0"/>
                <a:cs typeface="Times New Roman" pitchFamily="18" charset="0"/>
              </a:rPr>
              <a:t>1.</a:t>
            </a:r>
            <a:r>
              <a:rPr lang="zh-CN" altLang="en-US" sz="2000" dirty="0">
                <a:solidFill>
                  <a:srgbClr val="0093B0">
                    <a:lumMod val="50000"/>
                  </a:srgbClr>
                </a:solidFill>
                <a:latin typeface="Times New Roman" pitchFamily="18" charset="0"/>
                <a:cs typeface="Times New Roman" pitchFamily="18" charset="0"/>
              </a:rPr>
              <a:t>生成白噪声过程，并通过一个传输函数为                    的滤波器，获得具有指定功率谱密度的独立平稳复高斯过程        </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2.</a:t>
            </a:r>
            <a:r>
              <a:rPr lang="zh-CN" altLang="en-US" sz="2000" dirty="0">
                <a:solidFill>
                  <a:srgbClr val="0093B0">
                    <a:lumMod val="50000"/>
                  </a:srgbClr>
                </a:solidFill>
                <a:latin typeface="Times New Roman" pitchFamily="18" charset="0"/>
                <a:cs typeface="Times New Roman" pitchFamily="18" charset="0"/>
              </a:rPr>
              <a:t>对给定抽头增益相关矩阵</a:t>
            </a:r>
            <a:r>
              <a:rPr lang="en-US" altLang="zh-CN" sz="2000" i="1" dirty="0">
                <a:solidFill>
                  <a:srgbClr val="0093B0">
                    <a:lumMod val="50000"/>
                  </a:srgbClr>
                </a:solidFill>
                <a:latin typeface="Times New Roman" pitchFamily="18" charset="0"/>
                <a:cs typeface="Times New Roman" pitchFamily="18" charset="0"/>
              </a:rPr>
              <a:t>R</a:t>
            </a:r>
            <a:r>
              <a:rPr lang="en-US" altLang="zh-CN" sz="2000" baseline="-25000" dirty="0">
                <a:solidFill>
                  <a:srgbClr val="0093B0">
                    <a:lumMod val="50000"/>
                  </a:srgbClr>
                </a:solidFill>
                <a:latin typeface="Times New Roman" pitchFamily="18" charset="0"/>
                <a:cs typeface="Times New Roman" pitchFamily="18" charset="0"/>
              </a:rPr>
              <a:t>0</a:t>
            </a:r>
            <a:r>
              <a:rPr lang="zh-CN" altLang="en-US" sz="2000" dirty="0">
                <a:solidFill>
                  <a:srgbClr val="0093B0">
                    <a:lumMod val="50000"/>
                  </a:srgbClr>
                </a:solidFill>
                <a:latin typeface="Times New Roman" pitchFamily="18" charset="0"/>
                <a:cs typeface="Times New Roman" pitchFamily="18" charset="0"/>
              </a:rPr>
              <a:t>，通过</a:t>
            </a:r>
            <a:r>
              <a:rPr lang="en-US" altLang="zh-CN" sz="2000" dirty="0" err="1">
                <a:solidFill>
                  <a:srgbClr val="0093B0">
                    <a:lumMod val="50000"/>
                  </a:srgbClr>
                </a:solidFill>
                <a:latin typeface="Times New Roman" pitchFamily="18" charset="0"/>
                <a:cs typeface="Times New Roman" pitchFamily="18" charset="0"/>
              </a:rPr>
              <a:t>Cholesky</a:t>
            </a:r>
            <a:r>
              <a:rPr lang="zh-CN" altLang="en-US" sz="2000" dirty="0">
                <a:solidFill>
                  <a:srgbClr val="0093B0">
                    <a:lumMod val="50000"/>
                  </a:srgbClr>
                </a:solidFill>
                <a:latin typeface="Times New Roman" pitchFamily="18" charset="0"/>
                <a:cs typeface="Times New Roman" pitchFamily="18" charset="0"/>
              </a:rPr>
              <a:t>分解得到线性变换矩阵</a:t>
            </a:r>
            <a:r>
              <a:rPr lang="en-US" altLang="zh-CN" sz="2000" i="1" dirty="0">
                <a:solidFill>
                  <a:srgbClr val="0093B0">
                    <a:lumMod val="50000"/>
                  </a:srgbClr>
                </a:solidFill>
                <a:latin typeface="Times New Roman" pitchFamily="18" charset="0"/>
                <a:cs typeface="Times New Roman" pitchFamily="18" charset="0"/>
              </a:rPr>
              <a:t>L</a:t>
            </a:r>
            <a:endParaRPr lang="zh-CN" altLang="en-US"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a:t>
            </a:r>
            <a:r>
              <a:rPr lang="en-US" altLang="zh-CN" sz="2000" dirty="0">
                <a:solidFill>
                  <a:srgbClr val="0093B0">
                    <a:lumMod val="50000"/>
                  </a:srgbClr>
                </a:solidFill>
                <a:latin typeface="Times New Roman" pitchFamily="18" charset="0"/>
                <a:cs typeface="Times New Roman" pitchFamily="18" charset="0"/>
              </a:rPr>
              <a:t>3.</a:t>
            </a:r>
            <a:r>
              <a:rPr lang="zh-CN" altLang="en-US" sz="2000" dirty="0">
                <a:solidFill>
                  <a:srgbClr val="0093B0">
                    <a:lumMod val="50000"/>
                  </a:srgbClr>
                </a:solidFill>
                <a:latin typeface="Times New Roman" pitchFamily="18" charset="0"/>
                <a:cs typeface="Times New Roman" pitchFamily="18" charset="0"/>
              </a:rPr>
              <a:t>由               计算抽头增益 。</a:t>
            </a: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45" name="对象 107544"/>
          <p:cNvGraphicFramePr>
            <a:graphicFrameLocks noChangeAspect="1"/>
          </p:cNvGraphicFramePr>
          <p:nvPr>
            <p:extLst>
              <p:ext uri="{D42A27DB-BD31-4B8C-83A1-F6EECF244321}">
                <p14:modId xmlns:p14="http://schemas.microsoft.com/office/powerpoint/2010/main" val="2876976916"/>
              </p:ext>
            </p:extLst>
          </p:nvPr>
        </p:nvGraphicFramePr>
        <p:xfrm>
          <a:off x="1403648" y="2734912"/>
          <a:ext cx="944504" cy="329478"/>
        </p:xfrm>
        <a:graphic>
          <a:graphicData uri="http://schemas.openxmlformats.org/presentationml/2006/ole">
            <mc:AlternateContent xmlns:mc="http://schemas.openxmlformats.org/markup-compatibility/2006">
              <mc:Choice xmlns:v="urn:schemas-microsoft-com:vml" Requires="v">
                <p:oleObj name="公式" r:id="rId3" imgW="545863" imgH="190417" progId="Equation.3">
                  <p:embed/>
                </p:oleObj>
              </mc:Choice>
              <mc:Fallback>
                <p:oleObj name="公式" r:id="rId3" imgW="545863"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2734912"/>
                        <a:ext cx="944504" cy="329478"/>
                      </a:xfrm>
                      <a:prstGeom prst="rect">
                        <a:avLst/>
                      </a:prstGeom>
                      <a:noFill/>
                    </p:spPr>
                  </p:pic>
                </p:oleObj>
              </mc:Fallback>
            </mc:AlternateContent>
          </a:graphicData>
        </a:graphic>
      </p:graphicFrame>
      <p:sp>
        <p:nvSpPr>
          <p:cNvPr id="107546" name="右箭头 107545"/>
          <p:cNvSpPr/>
          <p:nvPr/>
        </p:nvSpPr>
        <p:spPr bwMode="auto">
          <a:xfrm>
            <a:off x="5713886" y="946128"/>
            <a:ext cx="442290" cy="242316"/>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51" name="对象 107550"/>
          <p:cNvGraphicFramePr>
            <a:graphicFrameLocks noChangeAspect="1"/>
          </p:cNvGraphicFramePr>
          <p:nvPr>
            <p:extLst>
              <p:ext uri="{D42A27DB-BD31-4B8C-83A1-F6EECF244321}">
                <p14:modId xmlns:p14="http://schemas.microsoft.com/office/powerpoint/2010/main" val="1912678567"/>
              </p:ext>
            </p:extLst>
          </p:nvPr>
        </p:nvGraphicFramePr>
        <p:xfrm>
          <a:off x="6585689" y="911759"/>
          <a:ext cx="794623" cy="329478"/>
        </p:xfrm>
        <a:graphic>
          <a:graphicData uri="http://schemas.openxmlformats.org/presentationml/2006/ole">
            <mc:AlternateContent xmlns:mc="http://schemas.openxmlformats.org/markup-compatibility/2006">
              <mc:Choice xmlns:v="urn:schemas-microsoft-com:vml" Requires="v">
                <p:oleObj name="公式" r:id="rId5" imgW="520474" imgH="215806" progId="Equation.3">
                  <p:embed/>
                </p:oleObj>
              </mc:Choice>
              <mc:Fallback>
                <p:oleObj name="公式" r:id="rId5" imgW="520474"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5689" y="911759"/>
                        <a:ext cx="794623" cy="329478"/>
                      </a:xfrm>
                      <a:prstGeom prst="rect">
                        <a:avLst/>
                      </a:prstGeom>
                      <a:noFill/>
                      <a:ln>
                        <a:solidFill>
                          <a:srgbClr val="C00000"/>
                        </a:solidFill>
                      </a:ln>
                    </p:spPr>
                  </p:pic>
                </p:oleObj>
              </mc:Fallback>
            </mc:AlternateContent>
          </a:graphicData>
        </a:graphic>
      </p:graphicFrame>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25" name="对象 107524"/>
          <p:cNvGraphicFramePr>
            <a:graphicFrameLocks noChangeAspect="1"/>
          </p:cNvGraphicFramePr>
          <p:nvPr>
            <p:extLst>
              <p:ext uri="{D42A27DB-BD31-4B8C-83A1-F6EECF244321}">
                <p14:modId xmlns:p14="http://schemas.microsoft.com/office/powerpoint/2010/main" val="2814250718"/>
              </p:ext>
            </p:extLst>
          </p:nvPr>
        </p:nvGraphicFramePr>
        <p:xfrm>
          <a:off x="5670206" y="1347614"/>
          <a:ext cx="1283179" cy="357607"/>
        </p:xfrm>
        <a:graphic>
          <a:graphicData uri="http://schemas.openxmlformats.org/presentationml/2006/ole">
            <mc:AlternateContent xmlns:mc="http://schemas.openxmlformats.org/markup-compatibility/2006">
              <mc:Choice xmlns:v="urn:schemas-microsoft-com:vml" Requires="v">
                <p:oleObj name="公式" r:id="rId7" imgW="774364" imgH="215806" progId="Equation.3">
                  <p:embed/>
                </p:oleObj>
              </mc:Choice>
              <mc:Fallback>
                <p:oleObj name="公式" r:id="rId7" imgW="774364"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0206" y="1347614"/>
                        <a:ext cx="1283179" cy="357607"/>
                      </a:xfrm>
                      <a:prstGeom prst="rect">
                        <a:avLst/>
                      </a:prstGeom>
                      <a:noFill/>
                    </p:spPr>
                  </p:pic>
                </p:oleObj>
              </mc:Fallback>
            </mc:AlternateContent>
          </a:graphicData>
        </a:graphic>
      </p:graphicFrame>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32" name="对象 107531"/>
          <p:cNvGraphicFramePr>
            <a:graphicFrameLocks noChangeAspect="1"/>
          </p:cNvGraphicFramePr>
          <p:nvPr>
            <p:extLst>
              <p:ext uri="{D42A27DB-BD31-4B8C-83A1-F6EECF244321}">
                <p14:modId xmlns:p14="http://schemas.microsoft.com/office/powerpoint/2010/main" val="2700698605"/>
              </p:ext>
            </p:extLst>
          </p:nvPr>
        </p:nvGraphicFramePr>
        <p:xfrm>
          <a:off x="5796136" y="1851670"/>
          <a:ext cx="548659" cy="342912"/>
        </p:xfrm>
        <a:graphic>
          <a:graphicData uri="http://schemas.openxmlformats.org/presentationml/2006/ole">
            <mc:AlternateContent xmlns:mc="http://schemas.openxmlformats.org/markup-compatibility/2006">
              <mc:Choice xmlns:v="urn:schemas-microsoft-com:vml" Requires="v">
                <p:oleObj name="公式" r:id="rId9" imgW="304668" imgH="190417" progId="Equation.3">
                  <p:embed/>
                </p:oleObj>
              </mc:Choice>
              <mc:Fallback>
                <p:oleObj name="公式" r:id="rId9" imgW="304668" imgH="19041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6136" y="1851670"/>
                        <a:ext cx="548659" cy="342912"/>
                      </a:xfrm>
                      <a:prstGeom prst="rect">
                        <a:avLst/>
                      </a:prstGeom>
                      <a:noFill/>
                    </p:spPr>
                  </p:pic>
                </p:oleObj>
              </mc:Fallback>
            </mc:AlternateContent>
          </a:graphicData>
        </a:graphic>
      </p:graphicFrame>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7527" name="对象 107526"/>
          <p:cNvGraphicFramePr>
            <a:graphicFrameLocks noChangeAspect="1"/>
          </p:cNvGraphicFramePr>
          <p:nvPr>
            <p:extLst>
              <p:ext uri="{D42A27DB-BD31-4B8C-83A1-F6EECF244321}">
                <p14:modId xmlns:p14="http://schemas.microsoft.com/office/powerpoint/2010/main" val="2616263225"/>
              </p:ext>
            </p:extLst>
          </p:nvPr>
        </p:nvGraphicFramePr>
        <p:xfrm>
          <a:off x="3131840" y="2637498"/>
          <a:ext cx="5976665" cy="2238508"/>
        </p:xfrm>
        <a:graphic>
          <a:graphicData uri="http://schemas.openxmlformats.org/presentationml/2006/ole">
            <mc:AlternateContent xmlns:mc="http://schemas.openxmlformats.org/markup-compatibility/2006">
              <mc:Choice xmlns:v="urn:schemas-microsoft-com:vml" Requires="v">
                <p:oleObj name="Visio" r:id="rId11" imgW="7128808" imgH="2674980" progId="Visio.Drawing.11">
                  <p:embed/>
                </p:oleObj>
              </mc:Choice>
              <mc:Fallback>
                <p:oleObj name="Visio" r:id="rId11" imgW="7128808" imgH="2674980" progId="Visio.Drawing.11">
                  <p:embed/>
                  <p:pic>
                    <p:nvPicPr>
                      <p:cNvPr id="0" name="对象 107533"/>
                      <p:cNvPicPr>
                        <a:picLocks noChangeAspect="1" noChangeArrowheads="1"/>
                      </p:cNvPicPr>
                      <p:nvPr/>
                    </p:nvPicPr>
                    <p:blipFill>
                      <a:blip r:embed="rId12"/>
                      <a:srcRect/>
                      <a:stretch>
                        <a:fillRect/>
                      </a:stretch>
                    </p:blipFill>
                    <p:spPr bwMode="auto">
                      <a:xfrm>
                        <a:off x="3131840" y="2637498"/>
                        <a:ext cx="5976665" cy="2238508"/>
                      </a:xfrm>
                      <a:prstGeom prst="rect">
                        <a:avLst/>
                      </a:prstGeom>
                      <a:noFill/>
                      <a:ln>
                        <a:noFill/>
                      </a:ln>
                    </p:spPr>
                  </p:pic>
                </p:oleObj>
              </mc:Fallback>
            </mc:AlternateContent>
          </a:graphicData>
        </a:graphic>
      </p:graphicFrame>
      <p:graphicFrame>
        <p:nvGraphicFramePr>
          <p:cNvPr id="107530" name="对象 107529"/>
          <p:cNvGraphicFramePr>
            <a:graphicFrameLocks noChangeAspect="1"/>
          </p:cNvGraphicFramePr>
          <p:nvPr>
            <p:extLst>
              <p:ext uri="{D42A27DB-BD31-4B8C-83A1-F6EECF244321}">
                <p14:modId xmlns:p14="http://schemas.microsoft.com/office/powerpoint/2010/main" val="176234561"/>
              </p:ext>
            </p:extLst>
          </p:nvPr>
        </p:nvGraphicFramePr>
        <p:xfrm>
          <a:off x="3494090" y="897423"/>
          <a:ext cx="1900237" cy="339725"/>
        </p:xfrm>
        <a:graphic>
          <a:graphicData uri="http://schemas.openxmlformats.org/presentationml/2006/ole">
            <mc:AlternateContent xmlns:mc="http://schemas.openxmlformats.org/markup-compatibility/2006">
              <mc:Choice xmlns:v="urn:schemas-microsoft-com:vml" Requires="v">
                <p:oleObj name="公式" r:id="rId13" imgW="1205977" imgH="215806" progId="Equation.3">
                  <p:embed/>
                </p:oleObj>
              </mc:Choice>
              <mc:Fallback>
                <p:oleObj name="公式" r:id="rId13" imgW="1205977" imgH="215806" progId="Equation.3">
                  <p:embed/>
                  <p:pic>
                    <p:nvPicPr>
                      <p:cNvPr id="0" name="对象 10754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94090" y="897423"/>
                        <a:ext cx="1900237" cy="339725"/>
                      </a:xfrm>
                      <a:prstGeom prst="rect">
                        <a:avLst/>
                      </a:prstGeom>
                      <a:noFill/>
                      <a:ln>
                        <a:solidFill>
                          <a:srgbClr val="C00000"/>
                        </a:solidFill>
                      </a:ln>
                    </p:spPr>
                  </p:pic>
                </p:oleObj>
              </mc:Fallback>
            </mc:AlternateContent>
          </a:graphicData>
        </a:graphic>
      </p:graphicFrame>
      <p:sp>
        <p:nvSpPr>
          <p:cNvPr id="10753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8" name="对象 107537"/>
          <p:cNvGraphicFramePr>
            <a:graphicFrameLocks noChangeAspect="1"/>
          </p:cNvGraphicFramePr>
          <p:nvPr>
            <p:extLst>
              <p:ext uri="{D42A27DB-BD31-4B8C-83A1-F6EECF244321}">
                <p14:modId xmlns:p14="http://schemas.microsoft.com/office/powerpoint/2010/main" val="1564459467"/>
              </p:ext>
            </p:extLst>
          </p:nvPr>
        </p:nvGraphicFramePr>
        <p:xfrm>
          <a:off x="1187624" y="3649017"/>
          <a:ext cx="1282700" cy="357187"/>
        </p:xfrm>
        <a:graphic>
          <a:graphicData uri="http://schemas.openxmlformats.org/presentationml/2006/ole">
            <mc:AlternateContent xmlns:mc="http://schemas.openxmlformats.org/markup-compatibility/2006">
              <mc:Choice xmlns:v="urn:schemas-microsoft-com:vml" Requires="v">
                <p:oleObj name="公式" r:id="rId15" imgW="774364" imgH="215806" progId="Equation.3">
                  <p:embed/>
                </p:oleObj>
              </mc:Choice>
              <mc:Fallback>
                <p:oleObj name="公式" r:id="rId15" imgW="774364" imgH="215806" progId="Equation.3">
                  <p:embed/>
                  <p:pic>
                    <p:nvPicPr>
                      <p:cNvPr id="0" name="对象 1075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624" y="3649017"/>
                        <a:ext cx="1282700" cy="357187"/>
                      </a:xfrm>
                      <a:prstGeom prst="rect">
                        <a:avLst/>
                      </a:prstGeom>
                      <a:noFill/>
                      <a:ln>
                        <a:solidFill>
                          <a:srgbClr val="C00000"/>
                        </a:solidFill>
                      </a:ln>
                    </p:spPr>
                  </p:pic>
                </p:oleObj>
              </mc:Fallback>
            </mc:AlternateContent>
          </a:graphicData>
        </a:graphic>
      </p:graphicFrame>
    </p:spTree>
    <p:extLst>
      <p:ext uri="{BB962C8B-B14F-4D97-AF65-F5344CB8AC3E}">
        <p14:creationId xmlns:p14="http://schemas.microsoft.com/office/powerpoint/2010/main" val="239193538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抽头增益计算模型：</a:t>
            </a:r>
            <a:r>
              <a:rPr lang="zh-CN" altLang="en-US" sz="2000" dirty="0">
                <a:solidFill>
                  <a:srgbClr val="0093B0">
                    <a:lumMod val="50000"/>
                  </a:srgbClr>
                </a:solidFill>
                <a:latin typeface="Times New Roman" pitchFamily="18" charset="0"/>
                <a:cs typeface="Times New Roman" pitchFamily="18" charset="0"/>
              </a:rPr>
              <a:t>还有两点需要进行说明：</a:t>
            </a: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1.</a:t>
            </a:r>
            <a:r>
              <a:rPr lang="zh-CN" altLang="en-US" sz="2000" dirty="0">
                <a:solidFill>
                  <a:srgbClr val="0093B0">
                    <a:lumMod val="50000"/>
                  </a:srgbClr>
                </a:solidFill>
                <a:latin typeface="Times New Roman" pitchFamily="18" charset="0"/>
                <a:cs typeface="Times New Roman" pitchFamily="18" charset="0"/>
              </a:rPr>
              <a:t>仿真的采样速率通常是输入信号带宽的</a:t>
            </a:r>
            <a:r>
              <a:rPr lang="en-US" altLang="zh-CN" sz="2000" dirty="0">
                <a:solidFill>
                  <a:srgbClr val="0093B0">
                    <a:lumMod val="50000"/>
                  </a:srgbClr>
                </a:solidFill>
                <a:latin typeface="Times New Roman" pitchFamily="18" charset="0"/>
                <a:cs typeface="Times New Roman" pitchFamily="18" charset="0"/>
              </a:rPr>
              <a:t>8</a:t>
            </a:r>
            <a:r>
              <a:rPr lang="zh-CN" altLang="en-US" sz="2000" dirty="0">
                <a:solidFill>
                  <a:srgbClr val="0093B0">
                    <a:lumMod val="50000"/>
                  </a:srgbClr>
                </a:solidFill>
                <a:latin typeface="Times New Roman" pitchFamily="18" charset="0"/>
                <a:cs typeface="Times New Roman" pitchFamily="18" charset="0"/>
              </a:rPr>
              <a:t>～</a:t>
            </a:r>
            <a:r>
              <a:rPr lang="en-US" altLang="zh-CN" sz="2000" dirty="0">
                <a:solidFill>
                  <a:srgbClr val="0093B0">
                    <a:lumMod val="50000"/>
                  </a:srgbClr>
                </a:solidFill>
                <a:latin typeface="Times New Roman" pitchFamily="18" charset="0"/>
                <a:cs typeface="Times New Roman" pitchFamily="18" charset="0"/>
              </a:rPr>
              <a:t>16</a:t>
            </a:r>
            <a:r>
              <a:rPr lang="zh-CN" altLang="en-US" sz="2000" dirty="0">
                <a:solidFill>
                  <a:srgbClr val="0093B0">
                    <a:lumMod val="50000"/>
                  </a:srgbClr>
                </a:solidFill>
                <a:latin typeface="Times New Roman" pitchFamily="18" charset="0"/>
                <a:cs typeface="Times New Roman" pitchFamily="18" charset="0"/>
              </a:rPr>
              <a:t>倍，其中包含了由系统时变特性引起的频率扩展。</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2.</a:t>
            </a:r>
            <a:r>
              <a:rPr lang="zh-CN" altLang="en-US" sz="2000" dirty="0">
                <a:solidFill>
                  <a:srgbClr val="0093B0">
                    <a:lumMod val="50000"/>
                  </a:srgbClr>
                </a:solidFill>
                <a:latin typeface="Times New Roman" pitchFamily="18" charset="0"/>
                <a:cs typeface="Times New Roman" pitchFamily="18" charset="0"/>
              </a:rPr>
              <a:t>当抽头增益不相关时，协方差矩阵</a:t>
            </a:r>
            <a:r>
              <a:rPr lang="en-US" altLang="zh-CN" sz="2000" dirty="0">
                <a:solidFill>
                  <a:srgbClr val="0093B0">
                    <a:lumMod val="50000"/>
                  </a:srgbClr>
                </a:solidFill>
                <a:latin typeface="Times New Roman" pitchFamily="18" charset="0"/>
                <a:cs typeface="Times New Roman" pitchFamily="18" charset="0"/>
              </a:rPr>
              <a:t>R0</a:t>
            </a:r>
            <a:r>
              <a:rPr lang="zh-CN" altLang="en-US" sz="2000" dirty="0">
                <a:solidFill>
                  <a:srgbClr val="0093B0">
                    <a:lumMod val="50000"/>
                  </a:srgbClr>
                </a:solidFill>
                <a:latin typeface="Times New Roman" pitchFamily="18" charset="0"/>
                <a:cs typeface="Times New Roman" pitchFamily="18" charset="0"/>
              </a:rPr>
              <a:t>变成对角阵，仍然可以采样上述的抽头增益生成算法，但是计算过程将大大简化。</a:t>
            </a: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292952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1275606"/>
            <a:ext cx="403175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定义：</a:t>
            </a:r>
            <a:r>
              <a:rPr lang="zh-CN" altLang="en-US" sz="2000" dirty="0">
                <a:solidFill>
                  <a:schemeClr val="bg1">
                    <a:lumMod val="50000"/>
                  </a:schemeClr>
                </a:solidFill>
                <a:latin typeface="Times New Roman" pitchFamily="18" charset="0"/>
                <a:cs typeface="Times New Roman" pitchFamily="18" charset="0"/>
              </a:rPr>
              <a:t>由</a:t>
            </a:r>
            <a:r>
              <a:rPr lang="zh-CN" altLang="en-US" sz="2000" dirty="0">
                <a:solidFill>
                  <a:srgbClr val="0093B0">
                    <a:lumMod val="50000"/>
                  </a:srgbClr>
                </a:solidFill>
                <a:latin typeface="Times New Roman" pitchFamily="18" charset="0"/>
                <a:cs typeface="Times New Roman" pitchFamily="18" charset="0"/>
              </a:rPr>
              <a:t>一系列离散可分离分量组成，这些离散分量是由一些小的结构体，比如房屋、小山等物体的反射和散射作用引起的。</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假设：</a:t>
            </a:r>
            <a:r>
              <a:rPr lang="zh-CN" altLang="en-US" sz="2000" dirty="0">
                <a:solidFill>
                  <a:srgbClr val="0093B0">
                    <a:lumMod val="50000"/>
                  </a:srgbClr>
                </a:solidFill>
                <a:latin typeface="Times New Roman" pitchFamily="18" charset="0"/>
                <a:cs typeface="Times New Roman" pitchFamily="18" charset="0"/>
              </a:rPr>
              <a:t>离散分量个数是恒定的，时延变化缓慢，则信道可以表示为</a:t>
            </a: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6"/>
          <p:cNvSpPr>
            <a:spLocks noChangeArrowheads="1"/>
          </p:cNvSpPr>
          <p:nvPr/>
        </p:nvSpPr>
        <p:spPr bwMode="auto">
          <a:xfrm>
            <a:off x="611560" y="765480"/>
            <a:ext cx="2448272" cy="48253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离散多径信道模型</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697546416"/>
              </p:ext>
            </p:extLst>
          </p:nvPr>
        </p:nvGraphicFramePr>
        <p:xfrm>
          <a:off x="1627396" y="4083918"/>
          <a:ext cx="2183419" cy="699542"/>
        </p:xfrm>
        <a:graphic>
          <a:graphicData uri="http://schemas.openxmlformats.org/presentationml/2006/ole">
            <mc:AlternateContent xmlns:mc="http://schemas.openxmlformats.org/markup-compatibility/2006">
              <mc:Choice xmlns:v="urn:schemas-microsoft-com:vml" Requires="v">
                <p:oleObj name="公式" r:id="rId3" imgW="1308100" imgH="419100" progId="Equation.3">
                  <p:embed/>
                </p:oleObj>
              </mc:Choice>
              <mc:Fallback>
                <p:oleObj name="公式" r:id="rId3" imgW="1308100" imgH="4191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7396" y="4083918"/>
                        <a:ext cx="2183419" cy="699542"/>
                      </a:xfrm>
                      <a:prstGeom prst="rect">
                        <a:avLst/>
                      </a:prstGeom>
                      <a:noFill/>
                    </p:spPr>
                  </p:pic>
                </p:oleObj>
              </mc:Fallback>
            </mc:AlternateContent>
          </a:graphicData>
        </a:graphic>
      </p:graphicFrame>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987096141"/>
              </p:ext>
            </p:extLst>
          </p:nvPr>
        </p:nvGraphicFramePr>
        <p:xfrm>
          <a:off x="6156176" y="3867894"/>
          <a:ext cx="1955497" cy="679278"/>
        </p:xfrm>
        <a:graphic>
          <a:graphicData uri="http://schemas.openxmlformats.org/presentationml/2006/ole">
            <mc:AlternateContent xmlns:mc="http://schemas.openxmlformats.org/markup-compatibility/2006">
              <mc:Choice xmlns:v="urn:schemas-microsoft-com:vml" Requires="v">
                <p:oleObj name="公式" r:id="rId5" imgW="1206500" imgH="419100" progId="Equation.3">
                  <p:embed/>
                </p:oleObj>
              </mc:Choice>
              <mc:Fallback>
                <p:oleObj name="公式" r:id="rId5" imgW="1206500" imgH="4191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176" y="3867894"/>
                        <a:ext cx="1955497" cy="679278"/>
                      </a:xfrm>
                      <a:prstGeom prst="rect">
                        <a:avLst/>
                      </a:prstGeom>
                      <a:noFill/>
                    </p:spPr>
                  </p:pic>
                </p:oleObj>
              </mc:Fallback>
            </mc:AlternateContent>
          </a:graphicData>
        </a:graphic>
      </p:graphicFrame>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441276286"/>
              </p:ext>
            </p:extLst>
          </p:nvPr>
        </p:nvGraphicFramePr>
        <p:xfrm>
          <a:off x="4572000" y="1419622"/>
          <a:ext cx="4359365" cy="2174602"/>
        </p:xfrm>
        <a:graphic>
          <a:graphicData uri="http://schemas.openxmlformats.org/presentationml/2006/ole">
            <mc:AlternateContent xmlns:mc="http://schemas.openxmlformats.org/markup-compatibility/2006">
              <mc:Choice xmlns:v="urn:schemas-microsoft-com:vml" Requires="v">
                <p:oleObj name="Visio" r:id="rId7" imgW="3361706" imgH="1754862" progId="Visio.Drawing.11">
                  <p:embed/>
                </p:oleObj>
              </mc:Choice>
              <mc:Fallback>
                <p:oleObj name="Visio" r:id="rId7" imgW="3361706" imgH="1754862" progId="Visio.Drawing.11">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b="4103"/>
                      <a:stretch>
                        <a:fillRect/>
                      </a:stretch>
                    </p:blipFill>
                    <p:spPr bwMode="auto">
                      <a:xfrm>
                        <a:off x="4572000" y="1419622"/>
                        <a:ext cx="4359365" cy="2174602"/>
                      </a:xfrm>
                      <a:prstGeom prst="rect">
                        <a:avLst/>
                      </a:prstGeom>
                      <a:noFill/>
                    </p:spPr>
                  </p:pic>
                </p:oleObj>
              </mc:Fallback>
            </mc:AlternateContent>
          </a:graphicData>
        </a:graphic>
      </p:graphicFrame>
    </p:spTree>
    <p:extLst>
      <p:ext uri="{BB962C8B-B14F-4D97-AF65-F5344CB8AC3E}">
        <p14:creationId xmlns:p14="http://schemas.microsoft.com/office/powerpoint/2010/main" val="258308030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抽头增益计算模型</a:t>
            </a:r>
            <a:endParaRPr lang="zh-CN" altLang="en-US"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a:t>
            </a: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7" name="对象 107526"/>
          <p:cNvGraphicFramePr>
            <a:graphicFrameLocks noChangeAspect="1"/>
          </p:cNvGraphicFramePr>
          <p:nvPr>
            <p:extLst>
              <p:ext uri="{D42A27DB-BD31-4B8C-83A1-F6EECF244321}">
                <p14:modId xmlns:p14="http://schemas.microsoft.com/office/powerpoint/2010/main" val="4232544016"/>
              </p:ext>
            </p:extLst>
          </p:nvPr>
        </p:nvGraphicFramePr>
        <p:xfrm>
          <a:off x="611560" y="1203598"/>
          <a:ext cx="2247523" cy="720080"/>
        </p:xfrm>
        <a:graphic>
          <a:graphicData uri="http://schemas.openxmlformats.org/presentationml/2006/ole">
            <mc:AlternateContent xmlns:mc="http://schemas.openxmlformats.org/markup-compatibility/2006">
              <mc:Choice xmlns:v="urn:schemas-microsoft-com:vml" Requires="v">
                <p:oleObj name="公式" r:id="rId3" imgW="1308100" imgH="419100" progId="Equation.3">
                  <p:embed/>
                </p:oleObj>
              </mc:Choice>
              <mc:Fallback>
                <p:oleObj name="公式" r:id="rId3" imgW="1308100" imgH="4191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203598"/>
                        <a:ext cx="2247523" cy="720080"/>
                      </a:xfrm>
                      <a:prstGeom prst="rect">
                        <a:avLst/>
                      </a:prstGeom>
                      <a:noFill/>
                    </p:spPr>
                  </p:pic>
                </p:oleObj>
              </mc:Fallback>
            </mc:AlternateContent>
          </a:graphicData>
        </a:graphic>
      </p:graphicFrame>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2" name="对象 107531"/>
          <p:cNvGraphicFramePr>
            <a:graphicFrameLocks noChangeAspect="1"/>
          </p:cNvGraphicFramePr>
          <p:nvPr>
            <p:extLst>
              <p:ext uri="{D42A27DB-BD31-4B8C-83A1-F6EECF244321}">
                <p14:modId xmlns:p14="http://schemas.microsoft.com/office/powerpoint/2010/main" val="392951358"/>
              </p:ext>
            </p:extLst>
          </p:nvPr>
        </p:nvGraphicFramePr>
        <p:xfrm>
          <a:off x="3779913" y="1330667"/>
          <a:ext cx="2808312" cy="439396"/>
        </p:xfrm>
        <a:graphic>
          <a:graphicData uri="http://schemas.openxmlformats.org/presentationml/2006/ole">
            <mc:AlternateContent xmlns:mc="http://schemas.openxmlformats.org/markup-compatibility/2006">
              <mc:Choice xmlns:v="urn:schemas-microsoft-com:vml" Requires="v">
                <p:oleObj name="公式" r:id="rId5" imgW="1866900" imgH="292100" progId="Equation.3">
                  <p:embed/>
                </p:oleObj>
              </mc:Choice>
              <mc:Fallback>
                <p:oleObj name="公式" r:id="rId5" imgW="1866900" imgH="2921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913" y="1330667"/>
                        <a:ext cx="2808312" cy="439396"/>
                      </a:xfrm>
                      <a:prstGeom prst="rect">
                        <a:avLst/>
                      </a:prstGeom>
                      <a:noFill/>
                    </p:spPr>
                  </p:pic>
                </p:oleObj>
              </mc:Fallback>
            </mc:AlternateContent>
          </a:graphicData>
        </a:graphic>
      </p:graphicFrame>
      <p:sp>
        <p:nvSpPr>
          <p:cNvPr id="107535" name="右箭头 107534"/>
          <p:cNvSpPr/>
          <p:nvPr/>
        </p:nvSpPr>
        <p:spPr bwMode="auto">
          <a:xfrm>
            <a:off x="2987825" y="1439046"/>
            <a:ext cx="707482" cy="268608"/>
          </a:xfrm>
          <a:prstGeom prst="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8" name="对象 107537"/>
          <p:cNvGraphicFramePr>
            <a:graphicFrameLocks noChangeAspect="1"/>
          </p:cNvGraphicFramePr>
          <p:nvPr>
            <p:extLst>
              <p:ext uri="{D42A27DB-BD31-4B8C-83A1-F6EECF244321}">
                <p14:modId xmlns:p14="http://schemas.microsoft.com/office/powerpoint/2010/main" val="2946331862"/>
              </p:ext>
            </p:extLst>
          </p:nvPr>
        </p:nvGraphicFramePr>
        <p:xfrm>
          <a:off x="611560" y="2041869"/>
          <a:ext cx="4948287" cy="1207933"/>
        </p:xfrm>
        <a:graphic>
          <a:graphicData uri="http://schemas.openxmlformats.org/presentationml/2006/ole">
            <mc:AlternateContent xmlns:mc="http://schemas.openxmlformats.org/markup-compatibility/2006">
              <mc:Choice xmlns:v="urn:schemas-microsoft-com:vml" Requires="v">
                <p:oleObj name="公式" r:id="rId7" imgW="3225800" imgH="787400" progId="Equation.3">
                  <p:embed/>
                </p:oleObj>
              </mc:Choice>
              <mc:Fallback>
                <p:oleObj name="公式" r:id="rId7" imgW="3225800" imgH="7874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560" y="2041869"/>
                        <a:ext cx="4948287" cy="1207933"/>
                      </a:xfrm>
                      <a:prstGeom prst="rect">
                        <a:avLst/>
                      </a:prstGeom>
                      <a:noFill/>
                    </p:spPr>
                  </p:pic>
                </p:oleObj>
              </mc:Fallback>
            </mc:AlternateContent>
          </a:graphicData>
        </a:graphic>
      </p:graphicFrame>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3" name="对象 107542"/>
          <p:cNvGraphicFramePr>
            <a:graphicFrameLocks noChangeAspect="1"/>
          </p:cNvGraphicFramePr>
          <p:nvPr>
            <p:extLst>
              <p:ext uri="{D42A27DB-BD31-4B8C-83A1-F6EECF244321}">
                <p14:modId xmlns:p14="http://schemas.microsoft.com/office/powerpoint/2010/main" val="1338597858"/>
              </p:ext>
            </p:extLst>
          </p:nvPr>
        </p:nvGraphicFramePr>
        <p:xfrm>
          <a:off x="622779" y="3507854"/>
          <a:ext cx="1746067" cy="600797"/>
        </p:xfrm>
        <a:graphic>
          <a:graphicData uri="http://schemas.openxmlformats.org/presentationml/2006/ole">
            <mc:AlternateContent xmlns:mc="http://schemas.openxmlformats.org/markup-compatibility/2006">
              <mc:Choice xmlns:v="urn:schemas-microsoft-com:vml" Requires="v">
                <p:oleObj name="公式" r:id="rId9" imgW="1180588" imgH="406224" progId="Equation.3">
                  <p:embed/>
                </p:oleObj>
              </mc:Choice>
              <mc:Fallback>
                <p:oleObj name="公式" r:id="rId9" imgW="1180588" imgH="406224"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2779" y="3507854"/>
                        <a:ext cx="1746067" cy="600797"/>
                      </a:xfrm>
                      <a:prstGeom prst="rect">
                        <a:avLst/>
                      </a:prstGeom>
                      <a:noFill/>
                    </p:spPr>
                  </p:pic>
                </p:oleObj>
              </mc:Fallback>
            </mc:AlternateContent>
          </a:graphicData>
        </a:graphic>
      </p:graphicFrame>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6" name="对象 107545"/>
          <p:cNvGraphicFramePr>
            <a:graphicFrameLocks noChangeAspect="1"/>
          </p:cNvGraphicFramePr>
          <p:nvPr>
            <p:extLst>
              <p:ext uri="{D42A27DB-BD31-4B8C-83A1-F6EECF244321}">
                <p14:modId xmlns:p14="http://schemas.microsoft.com/office/powerpoint/2010/main" val="4236263727"/>
              </p:ext>
            </p:extLst>
          </p:nvPr>
        </p:nvGraphicFramePr>
        <p:xfrm>
          <a:off x="4067944" y="2715766"/>
          <a:ext cx="5012429" cy="2088512"/>
        </p:xfrm>
        <a:graphic>
          <a:graphicData uri="http://schemas.openxmlformats.org/presentationml/2006/ole">
            <mc:AlternateContent xmlns:mc="http://schemas.openxmlformats.org/markup-compatibility/2006">
              <mc:Choice xmlns:v="urn:schemas-microsoft-com:vml" Requires="v">
                <p:oleObj name="Visio" r:id="rId11" imgW="4782598" imgH="2002750" progId="Visio.Drawing.11">
                  <p:embed/>
                </p:oleObj>
              </mc:Choice>
              <mc:Fallback>
                <p:oleObj name="Visio" r:id="rId11" imgW="4782598" imgH="2002750" progId="Visio.Drawing.11">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7944" y="2715766"/>
                        <a:ext cx="5012429" cy="2088512"/>
                      </a:xfrm>
                      <a:prstGeom prst="rect">
                        <a:avLst/>
                      </a:prstGeom>
                      <a:noFill/>
                    </p:spPr>
                  </p:pic>
                </p:oleObj>
              </mc:Fallback>
            </mc:AlternateContent>
          </a:graphicData>
        </a:graphic>
      </p:graphicFrame>
      <p:sp>
        <p:nvSpPr>
          <p:cNvPr id="107547" name="下箭头 107546"/>
          <p:cNvSpPr/>
          <p:nvPr/>
        </p:nvSpPr>
        <p:spPr bwMode="auto">
          <a:xfrm>
            <a:off x="4716016" y="1851670"/>
            <a:ext cx="216024" cy="288032"/>
          </a:xfrm>
          <a:prstGeom prst="down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55366198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3527693"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抽头增益计算步骤</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1.</a:t>
            </a:r>
            <a:r>
              <a:rPr lang="zh-CN" altLang="en-US" sz="2000" dirty="0">
                <a:solidFill>
                  <a:srgbClr val="0093B0">
                    <a:lumMod val="50000"/>
                  </a:srgbClr>
                </a:solidFill>
                <a:latin typeface="Times New Roman" pitchFamily="18" charset="0"/>
                <a:cs typeface="Times New Roman" pitchFamily="18" charset="0"/>
              </a:rPr>
              <a:t>产生</a:t>
            </a:r>
            <a:r>
              <a:rPr lang="en-US" altLang="zh-CN" sz="2000" dirty="0">
                <a:solidFill>
                  <a:srgbClr val="0093B0">
                    <a:lumMod val="50000"/>
                  </a:srgbClr>
                </a:solidFill>
                <a:latin typeface="Times New Roman" pitchFamily="18" charset="0"/>
                <a:cs typeface="Times New Roman" pitchFamily="18" charset="0"/>
              </a:rPr>
              <a:t>K</a:t>
            </a:r>
            <a:r>
              <a:rPr lang="zh-CN" altLang="en-US" sz="2000" dirty="0">
                <a:solidFill>
                  <a:srgbClr val="0093B0">
                    <a:lumMod val="50000"/>
                  </a:srgbClr>
                </a:solidFill>
                <a:latin typeface="Times New Roman" pitchFamily="18" charset="0"/>
                <a:cs typeface="Times New Roman" pitchFamily="18" charset="0"/>
              </a:rPr>
              <a:t>个零均值独立复高斯过程，通过滤波得到相应的多普勒功率谱；</a:t>
            </a: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2.</a:t>
            </a:r>
            <a:r>
              <a:rPr lang="zh-CN" altLang="en-US" sz="2000" dirty="0">
                <a:solidFill>
                  <a:srgbClr val="0093B0">
                    <a:lumMod val="50000"/>
                  </a:srgbClr>
                </a:solidFill>
                <a:latin typeface="Times New Roman" pitchFamily="18" charset="0"/>
                <a:cs typeface="Times New Roman" pitchFamily="18" charset="0"/>
              </a:rPr>
              <a:t>乘上一个因子以产生离散信道所期望的多径信号幅度；</a:t>
            </a: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3.</a:t>
            </a:r>
            <a:r>
              <a:rPr lang="zh-CN" altLang="en-US" sz="2000" dirty="0">
                <a:solidFill>
                  <a:srgbClr val="0093B0">
                    <a:lumMod val="50000"/>
                  </a:srgbClr>
                </a:solidFill>
                <a:latin typeface="Times New Roman" pitchFamily="18" charset="0"/>
                <a:cs typeface="Times New Roman" pitchFamily="18" charset="0"/>
              </a:rPr>
              <a:t>再利用公式式的变换，最终得到抽头增益 。</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0" name="对象 107539"/>
          <p:cNvGraphicFramePr>
            <a:graphicFrameLocks noChangeAspect="1"/>
          </p:cNvGraphicFramePr>
          <p:nvPr>
            <p:extLst>
              <p:ext uri="{D42A27DB-BD31-4B8C-83A1-F6EECF244321}">
                <p14:modId xmlns:p14="http://schemas.microsoft.com/office/powerpoint/2010/main" val="1425828152"/>
              </p:ext>
            </p:extLst>
          </p:nvPr>
        </p:nvGraphicFramePr>
        <p:xfrm>
          <a:off x="4008306" y="1995686"/>
          <a:ext cx="4892039" cy="2764060"/>
        </p:xfrm>
        <a:graphic>
          <a:graphicData uri="http://schemas.openxmlformats.org/presentationml/2006/ole">
            <mc:AlternateContent xmlns:mc="http://schemas.openxmlformats.org/markup-compatibility/2006">
              <mc:Choice xmlns:v="urn:schemas-microsoft-com:vml" Requires="v">
                <p:oleObj name="Visio" r:id="rId3" imgW="4360846" imgH="2463660" progId="Visio.Drawing.11">
                  <p:embed/>
                </p:oleObj>
              </mc:Choice>
              <mc:Fallback>
                <p:oleObj name="Visio" r:id="rId3" imgW="4360846" imgH="246366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8306" y="1995686"/>
                        <a:ext cx="4892039" cy="2764060"/>
                      </a:xfrm>
                      <a:prstGeom prst="rect">
                        <a:avLst/>
                      </a:prstGeom>
                      <a:noFill/>
                    </p:spPr>
                  </p:pic>
                </p:oleObj>
              </mc:Fallback>
            </mc:AlternateContent>
          </a:graphicData>
        </a:graphic>
      </p:graphicFrame>
      <p:graphicFrame>
        <p:nvGraphicFramePr>
          <p:cNvPr id="107549" name="对象 107548"/>
          <p:cNvGraphicFramePr>
            <a:graphicFrameLocks noChangeAspect="1"/>
          </p:cNvGraphicFramePr>
          <p:nvPr>
            <p:extLst>
              <p:ext uri="{D42A27DB-BD31-4B8C-83A1-F6EECF244321}">
                <p14:modId xmlns:p14="http://schemas.microsoft.com/office/powerpoint/2010/main" val="897275246"/>
              </p:ext>
            </p:extLst>
          </p:nvPr>
        </p:nvGraphicFramePr>
        <p:xfrm>
          <a:off x="4578761" y="915566"/>
          <a:ext cx="4066425" cy="992798"/>
        </p:xfrm>
        <a:graphic>
          <a:graphicData uri="http://schemas.openxmlformats.org/presentationml/2006/ole">
            <mc:AlternateContent xmlns:mc="http://schemas.openxmlformats.org/markup-compatibility/2006">
              <mc:Choice xmlns:v="urn:schemas-microsoft-com:vml" Requires="v">
                <p:oleObj name="公式" r:id="rId5" imgW="3225800" imgH="787400" progId="Equation.3">
                  <p:embed/>
                </p:oleObj>
              </mc:Choice>
              <mc:Fallback>
                <p:oleObj name="公式" r:id="rId5" imgW="3225800" imgH="787400" progId="Equation.3">
                  <p:embed/>
                  <p:pic>
                    <p:nvPicPr>
                      <p:cNvPr id="0" name="对象 1075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8761" y="915566"/>
                        <a:ext cx="4066425" cy="992798"/>
                      </a:xfrm>
                      <a:prstGeom prst="rect">
                        <a:avLst/>
                      </a:prstGeom>
                      <a:noFill/>
                      <a:ln>
                        <a:noFill/>
                      </a:ln>
                    </p:spPr>
                  </p:pic>
                </p:oleObj>
              </mc:Fallback>
            </mc:AlternateContent>
          </a:graphicData>
        </a:graphic>
      </p:graphicFrame>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2280509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a:t>
            </a:r>
          </a:p>
        </p:txBody>
      </p:sp>
      <p:sp>
        <p:nvSpPr>
          <p:cNvPr id="23" name="内容占位符 4"/>
          <p:cNvSpPr>
            <a:spLocks noGrp="1"/>
          </p:cNvSpPr>
          <p:nvPr>
            <p:ph idx="1"/>
          </p:nvPr>
        </p:nvSpPr>
        <p:spPr>
          <a:xfrm>
            <a:off x="540251" y="789552"/>
            <a:ext cx="8136205"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随机信号</a:t>
            </a:r>
            <a:r>
              <a:rPr lang="zh-CN" altLang="en-US" sz="2000" dirty="0">
                <a:solidFill>
                  <a:schemeClr val="tx1"/>
                </a:solidFill>
              </a:rPr>
              <a:t>：高斯假设经过线性系统。（</a:t>
            </a:r>
            <a:r>
              <a:rPr lang="zh-CN" altLang="en-US" sz="2000" dirty="0">
                <a:solidFill>
                  <a:srgbClr val="C00000"/>
                </a:solidFill>
              </a:rPr>
              <a:t>为什么？</a:t>
            </a:r>
            <a:r>
              <a:rPr lang="zh-CN" altLang="en-US" sz="2000" dirty="0">
                <a:solidFill>
                  <a:schemeClr val="tx1"/>
                </a:solidFill>
              </a:rPr>
              <a:t>）</a:t>
            </a:r>
          </a:p>
          <a:p>
            <a:pPr marL="0" indent="0">
              <a:lnSpc>
                <a:spcPct val="140000"/>
              </a:lnSpc>
              <a:spcBef>
                <a:spcPts val="0"/>
              </a:spcBef>
              <a:buNone/>
            </a:pPr>
            <a:r>
              <a:rPr lang="zh-CN" altLang="en-US" sz="2000" dirty="0">
                <a:solidFill>
                  <a:schemeClr val="tx1"/>
                </a:solidFill>
              </a:rPr>
              <a:t>    保留了高斯幅度分布特性，只改变了功率谱密度。选择适当的变换相关系数，可以形成不同谱密度成形的信号，以尽可能地匹配所需要的功率谱密度形状。谱密度匹配自回归（</a:t>
            </a:r>
            <a:r>
              <a:rPr lang="en-US" altLang="zh-CN" sz="2000" dirty="0">
                <a:solidFill>
                  <a:schemeClr val="tx1"/>
                </a:solidFill>
              </a:rPr>
              <a:t>AR</a:t>
            </a:r>
            <a:r>
              <a:rPr lang="zh-CN" altLang="en-US" sz="2000" dirty="0">
                <a:solidFill>
                  <a:schemeClr val="tx1"/>
                </a:solidFill>
              </a:rPr>
              <a:t>）或自回归滑动平均（</a:t>
            </a:r>
            <a:r>
              <a:rPr lang="en-US" altLang="zh-CN" sz="2000" dirty="0">
                <a:solidFill>
                  <a:schemeClr val="tx1"/>
                </a:solidFill>
              </a:rPr>
              <a:t>ARMA</a:t>
            </a:r>
            <a:r>
              <a:rPr lang="zh-CN" altLang="en-US" sz="2000" dirty="0">
                <a:solidFill>
                  <a:schemeClr val="tx1"/>
                </a:solidFill>
              </a:rPr>
              <a:t>）模型来确定。</a:t>
            </a:r>
            <a:endParaRPr lang="en-US" altLang="zh-CN" sz="2000" dirty="0">
              <a:solidFill>
                <a:schemeClr val="tx1"/>
              </a:solidFill>
            </a:endParaRPr>
          </a:p>
          <a:p>
            <a:pPr marL="0" indent="0">
              <a:lnSpc>
                <a:spcPct val="140000"/>
              </a:lnSpc>
              <a:spcBef>
                <a:spcPts val="0"/>
              </a:spcBef>
              <a:buNone/>
            </a:pPr>
            <a:r>
              <a:rPr lang="zh-CN" altLang="en-US" sz="2000" dirty="0">
                <a:solidFill>
                  <a:schemeClr val="tx1"/>
                </a:solidFill>
              </a:rPr>
              <a:t>     </a:t>
            </a:r>
            <a:r>
              <a:rPr lang="zh-CN" altLang="en-US" sz="2000" dirty="0">
                <a:solidFill>
                  <a:srgbClr val="C00000"/>
                </a:solidFill>
              </a:rPr>
              <a:t>在</a:t>
            </a:r>
            <a:r>
              <a:rPr lang="en-US" altLang="zh-CN" sz="2000" dirty="0">
                <a:solidFill>
                  <a:srgbClr val="C00000"/>
                </a:solidFill>
              </a:rPr>
              <a:t>Simulink</a:t>
            </a:r>
            <a:r>
              <a:rPr lang="zh-CN" altLang="en-US" sz="2000" dirty="0">
                <a:solidFill>
                  <a:srgbClr val="C00000"/>
                </a:solidFill>
              </a:rPr>
              <a:t>中，利用通信模块库的</a:t>
            </a:r>
            <a:r>
              <a:rPr lang="en-US" altLang="zh-CN" sz="2000" dirty="0">
                <a:solidFill>
                  <a:srgbClr val="C00000"/>
                </a:solidFill>
              </a:rPr>
              <a:t>Continuous-Time VCO</a:t>
            </a:r>
            <a:r>
              <a:rPr lang="zh-CN" altLang="en-US" sz="2000" dirty="0">
                <a:solidFill>
                  <a:srgbClr val="C00000"/>
                </a:solidFill>
              </a:rPr>
              <a:t>和</a:t>
            </a:r>
            <a:r>
              <a:rPr lang="en-US" altLang="zh-CN" sz="2000" dirty="0">
                <a:solidFill>
                  <a:srgbClr val="C00000"/>
                </a:solidFill>
              </a:rPr>
              <a:t>Discrete-Time VCO</a:t>
            </a:r>
            <a:r>
              <a:rPr lang="zh-CN" altLang="en-US" sz="2000" dirty="0">
                <a:solidFill>
                  <a:srgbClr val="C00000"/>
                </a:solidFill>
              </a:rPr>
              <a:t>模块能够产生连续时间和离散时间的压控振荡器输出信号。</a:t>
            </a:r>
            <a:endParaRPr lang="en-US" altLang="zh-CN" sz="2000" dirty="0">
              <a:solidFill>
                <a:srgbClr val="C00000"/>
              </a:solidFill>
            </a:endParaRPr>
          </a:p>
          <a:p>
            <a:pPr>
              <a:lnSpc>
                <a:spcPct val="140000"/>
              </a:lnSpc>
              <a:spcBef>
                <a:spcPts val="0"/>
              </a:spcBef>
              <a:buFont typeface="Wingdings" panose="05000000000000000000" pitchFamily="2" charset="2"/>
              <a:buChar char="p"/>
            </a:pPr>
            <a:r>
              <a:rPr lang="en-US" altLang="zh-CN" sz="2000" dirty="0">
                <a:solidFill>
                  <a:srgbClr val="C00000"/>
                </a:solidFill>
              </a:rPr>
              <a:t>Continuous-Time VCO</a:t>
            </a:r>
            <a:r>
              <a:rPr lang="zh-CN" altLang="en-US" sz="2000" dirty="0">
                <a:solidFill>
                  <a:srgbClr val="C00000"/>
                </a:solidFill>
              </a:rPr>
              <a:t>模块</a:t>
            </a: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55215585"/>
              </p:ext>
            </p:extLst>
          </p:nvPr>
        </p:nvGraphicFramePr>
        <p:xfrm>
          <a:off x="2411760" y="4256167"/>
          <a:ext cx="4273168" cy="691847"/>
        </p:xfrm>
        <a:graphic>
          <a:graphicData uri="http://schemas.openxmlformats.org/presentationml/2006/ole">
            <mc:AlternateContent xmlns:mc="http://schemas.openxmlformats.org/markup-compatibility/2006">
              <mc:Choice xmlns:v="urn:schemas-microsoft-com:vml" Requires="v">
                <p:oleObj name="公式" r:id="rId3" imgW="2349500" imgH="381000" progId="Equation.3">
                  <p:embed/>
                </p:oleObj>
              </mc:Choice>
              <mc:Fallback>
                <p:oleObj name="公式" r:id="rId3" imgW="2349500" imgH="3810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4256167"/>
                        <a:ext cx="4273168" cy="6918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282344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1275606"/>
            <a:ext cx="8064198"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问题提出：</a:t>
            </a:r>
            <a:r>
              <a:rPr lang="zh-CN" altLang="en-US" sz="2000" dirty="0">
                <a:solidFill>
                  <a:schemeClr val="bg1">
                    <a:lumMod val="50000"/>
                  </a:schemeClr>
                </a:solidFill>
                <a:latin typeface="Times New Roman" pitchFamily="18" charset="0"/>
                <a:cs typeface="Times New Roman" pitchFamily="18" charset="0"/>
              </a:rPr>
              <a:t>对于一个给定的散射函数，可以产生随机过程，但其计算量将十分巨大，在工程实践上</a:t>
            </a:r>
            <a:r>
              <a:rPr lang="zh-CN" altLang="en-US" sz="2000" dirty="0">
                <a:solidFill>
                  <a:srgbClr val="0093B0">
                    <a:lumMod val="50000"/>
                  </a:srgbClr>
                </a:solidFill>
                <a:latin typeface="Times New Roman" pitchFamily="18" charset="0"/>
                <a:cs typeface="Times New Roman" pitchFamily="18" charset="0"/>
              </a:rPr>
              <a:t>通常采用具有典型形状多普勒频谱的简化模型。可以采用三种具体的频谱分布形式，具体来讲就是平坦频谱，高斯频谱和</a:t>
            </a:r>
            <a:r>
              <a:rPr lang="en-US" altLang="zh-CN" sz="2000" dirty="0">
                <a:solidFill>
                  <a:srgbClr val="0093B0">
                    <a:lumMod val="50000"/>
                  </a:srgbClr>
                </a:solidFill>
                <a:latin typeface="Times New Roman" pitchFamily="18" charset="0"/>
                <a:cs typeface="Times New Roman" pitchFamily="18" charset="0"/>
              </a:rPr>
              <a:t>Jakes</a:t>
            </a:r>
            <a:r>
              <a:rPr lang="zh-CN" altLang="en-US" sz="2000" dirty="0">
                <a:solidFill>
                  <a:srgbClr val="0093B0">
                    <a:lumMod val="50000"/>
                  </a:srgbClr>
                </a:solidFill>
                <a:latin typeface="Times New Roman" pitchFamily="18" charset="0"/>
                <a:cs typeface="Times New Roman" pitchFamily="18" charset="0"/>
              </a:rPr>
              <a:t>频谱。</a:t>
            </a: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6"/>
          <p:cNvSpPr>
            <a:spLocks noChangeArrowheads="1"/>
          </p:cNvSpPr>
          <p:nvPr/>
        </p:nvSpPr>
        <p:spPr bwMode="auto">
          <a:xfrm>
            <a:off x="611560" y="765480"/>
            <a:ext cx="2736304" cy="48253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抽头增益过程的生成</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70113978"/>
              </p:ext>
            </p:extLst>
          </p:nvPr>
        </p:nvGraphicFramePr>
        <p:xfrm>
          <a:off x="1845629" y="3147814"/>
          <a:ext cx="5236666" cy="1682418"/>
        </p:xfrm>
        <a:graphic>
          <a:graphicData uri="http://schemas.openxmlformats.org/presentationml/2006/ole">
            <mc:AlternateContent xmlns:mc="http://schemas.openxmlformats.org/markup-compatibility/2006">
              <mc:Choice xmlns:v="urn:schemas-microsoft-com:vml" Requires="v">
                <p:oleObj name="Visio" r:id="rId3" imgW="3733495" imgH="1198778" progId="Visio.Drawing.11">
                  <p:embed/>
                </p:oleObj>
              </mc:Choice>
              <mc:Fallback>
                <p:oleObj name="Visio" r:id="rId3" imgW="3733495" imgH="119877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5629" y="3147814"/>
                        <a:ext cx="5236666" cy="1682418"/>
                      </a:xfrm>
                      <a:prstGeom prst="rect">
                        <a:avLst/>
                      </a:prstGeom>
                      <a:noFill/>
                    </p:spPr>
                  </p:pic>
                </p:oleObj>
              </mc:Fallback>
            </mc:AlternateContent>
          </a:graphicData>
        </a:graphic>
      </p:graphicFrame>
    </p:spTree>
    <p:extLst>
      <p:ext uri="{BB962C8B-B14F-4D97-AF65-F5344CB8AC3E}">
        <p14:creationId xmlns:p14="http://schemas.microsoft.com/office/powerpoint/2010/main" val="36333033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平坦频谱</a:t>
            </a:r>
            <a:r>
              <a:rPr lang="zh-CN" altLang="en-US" sz="2000" dirty="0">
                <a:solidFill>
                  <a:schemeClr val="bg1">
                    <a:lumMod val="50000"/>
                  </a:schemeClr>
                </a:solidFill>
                <a:latin typeface="Times New Roman" pitchFamily="18" charset="0"/>
                <a:cs typeface="Times New Roman" pitchFamily="18" charset="0"/>
              </a:rPr>
              <a:t>：滤波器为一个理想的低通滤波器</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高斯频谱：</a:t>
            </a:r>
            <a:endParaRPr lang="en-US" altLang="zh-CN" sz="2000" dirty="0">
              <a:solidFill>
                <a:srgbClr val="C00000"/>
              </a:solidFill>
              <a:latin typeface="Times New Roman" pitchFamily="18" charset="0"/>
              <a:cs typeface="Times New Roman" pitchFamily="18" charset="0"/>
            </a:endParaRPr>
          </a:p>
          <a:p>
            <a:pPr>
              <a:lnSpc>
                <a:spcPct val="25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Jakes</a:t>
            </a:r>
            <a:r>
              <a:rPr lang="zh-CN" altLang="en-US" sz="2000" dirty="0">
                <a:solidFill>
                  <a:srgbClr val="C00000"/>
                </a:solidFill>
                <a:latin typeface="Times New Roman" pitchFamily="18" charset="0"/>
                <a:cs typeface="Times New Roman" pitchFamily="18" charset="0"/>
              </a:rPr>
              <a:t>频谱：</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滤波器的单位冲激响应</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其中，                ，而上面这个冲激响应可用一个</a:t>
            </a:r>
            <a:r>
              <a:rPr lang="en-US" altLang="zh-CN" sz="2000" dirty="0">
                <a:solidFill>
                  <a:schemeClr val="bg1">
                    <a:lumMod val="50000"/>
                  </a:schemeClr>
                </a:solidFill>
                <a:latin typeface="Times New Roman" pitchFamily="18" charset="0"/>
                <a:cs typeface="Times New Roman" pitchFamily="18" charset="0"/>
              </a:rPr>
              <a:t>FIR</a:t>
            </a:r>
            <a:r>
              <a:rPr lang="zh-CN" altLang="en-US" sz="2000" dirty="0">
                <a:solidFill>
                  <a:schemeClr val="bg1">
                    <a:lumMod val="50000"/>
                  </a:schemeClr>
                </a:solidFill>
                <a:latin typeface="Times New Roman" pitchFamily="18" charset="0"/>
                <a:cs typeface="Times New Roman" pitchFamily="18" charset="0"/>
              </a:rPr>
              <a:t>滤波器来近似。</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信道的结构模型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7" name="对象 107526"/>
          <p:cNvGraphicFramePr>
            <a:graphicFrameLocks noChangeAspect="1"/>
          </p:cNvGraphicFramePr>
          <p:nvPr>
            <p:extLst>
              <p:ext uri="{D42A27DB-BD31-4B8C-83A1-F6EECF244321}">
                <p14:modId xmlns:p14="http://schemas.microsoft.com/office/powerpoint/2010/main" val="2498702551"/>
              </p:ext>
            </p:extLst>
          </p:nvPr>
        </p:nvGraphicFramePr>
        <p:xfrm>
          <a:off x="6012160" y="699542"/>
          <a:ext cx="2148992" cy="779427"/>
        </p:xfrm>
        <a:graphic>
          <a:graphicData uri="http://schemas.openxmlformats.org/presentationml/2006/ole">
            <mc:AlternateContent xmlns:mc="http://schemas.openxmlformats.org/markup-compatibility/2006">
              <mc:Choice xmlns:v="urn:schemas-microsoft-com:vml" Requires="v">
                <p:oleObj name="公式" r:id="rId3" imgW="1333500" imgH="482600" progId="Equation.3">
                  <p:embed/>
                </p:oleObj>
              </mc:Choice>
              <mc:Fallback>
                <p:oleObj name="公式" r:id="rId3" imgW="1333500" imgH="4826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699542"/>
                        <a:ext cx="2148992" cy="779427"/>
                      </a:xfrm>
                      <a:prstGeom prst="rect">
                        <a:avLst/>
                      </a:prstGeom>
                      <a:noFill/>
                    </p:spPr>
                  </p:pic>
                </p:oleObj>
              </mc:Fallback>
            </mc:AlternateContent>
          </a:graphicData>
        </a:graphic>
      </p:graphicFrame>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2" name="对象 107531"/>
          <p:cNvGraphicFramePr>
            <a:graphicFrameLocks noChangeAspect="1"/>
          </p:cNvGraphicFramePr>
          <p:nvPr>
            <p:extLst>
              <p:ext uri="{D42A27DB-BD31-4B8C-83A1-F6EECF244321}">
                <p14:modId xmlns:p14="http://schemas.microsoft.com/office/powerpoint/2010/main" val="1254990028"/>
              </p:ext>
            </p:extLst>
          </p:nvPr>
        </p:nvGraphicFramePr>
        <p:xfrm>
          <a:off x="2267744" y="1347614"/>
          <a:ext cx="3006007" cy="576064"/>
        </p:xfrm>
        <a:graphic>
          <a:graphicData uri="http://schemas.openxmlformats.org/presentationml/2006/ole">
            <mc:AlternateContent xmlns:mc="http://schemas.openxmlformats.org/markup-compatibility/2006">
              <mc:Choice xmlns:v="urn:schemas-microsoft-com:vml" Requires="v">
                <p:oleObj name="公式" r:id="rId5" imgW="1981200" imgH="381000" progId="Equation.3">
                  <p:embed/>
                </p:oleObj>
              </mc:Choice>
              <mc:Fallback>
                <p:oleObj name="公式" r:id="rId5" imgW="1981200" imgH="3810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1347614"/>
                        <a:ext cx="3006007" cy="576064"/>
                      </a:xfrm>
                      <a:prstGeom prst="rect">
                        <a:avLst/>
                      </a:prstGeom>
                      <a:noFill/>
                    </p:spPr>
                  </p:pic>
                </p:oleObj>
              </mc:Fallback>
            </mc:AlternateContent>
          </a:graphicData>
        </a:graphic>
      </p:graphicFrame>
      <p:sp>
        <p:nvSpPr>
          <p:cNvPr id="107534"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5" name="对象 107534"/>
          <p:cNvGraphicFramePr>
            <a:graphicFrameLocks noChangeAspect="1"/>
          </p:cNvGraphicFramePr>
          <p:nvPr>
            <p:extLst>
              <p:ext uri="{D42A27DB-BD31-4B8C-83A1-F6EECF244321}">
                <p14:modId xmlns:p14="http://schemas.microsoft.com/office/powerpoint/2010/main" val="3913591892"/>
              </p:ext>
            </p:extLst>
          </p:nvPr>
        </p:nvGraphicFramePr>
        <p:xfrm>
          <a:off x="2237260" y="1995686"/>
          <a:ext cx="3450383" cy="828092"/>
        </p:xfrm>
        <a:graphic>
          <a:graphicData uri="http://schemas.openxmlformats.org/presentationml/2006/ole">
            <mc:AlternateContent xmlns:mc="http://schemas.openxmlformats.org/markup-compatibility/2006">
              <mc:Choice xmlns:v="urn:schemas-microsoft-com:vml" Requires="v">
                <p:oleObj name="公式" r:id="rId7" imgW="2070100" imgH="495300" progId="Equation.3">
                  <p:embed/>
                </p:oleObj>
              </mc:Choice>
              <mc:Fallback>
                <p:oleObj name="公式" r:id="rId7" imgW="2070100" imgH="4953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7260" y="1995686"/>
                        <a:ext cx="3450383" cy="828092"/>
                      </a:xfrm>
                      <a:prstGeom prst="rect">
                        <a:avLst/>
                      </a:prstGeom>
                      <a:noFill/>
                    </p:spPr>
                  </p:pic>
                </p:oleObj>
              </mc:Fallback>
            </mc:AlternateContent>
          </a:graphicData>
        </a:graphic>
      </p:graphicFrame>
      <p:sp>
        <p:nvSpPr>
          <p:cNvPr id="107536"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8" name="对象 107537"/>
          <p:cNvGraphicFramePr>
            <a:graphicFrameLocks noChangeAspect="1"/>
          </p:cNvGraphicFramePr>
          <p:nvPr>
            <p:extLst>
              <p:ext uri="{D42A27DB-BD31-4B8C-83A1-F6EECF244321}">
                <p14:modId xmlns:p14="http://schemas.microsoft.com/office/powerpoint/2010/main" val="32492376"/>
              </p:ext>
            </p:extLst>
          </p:nvPr>
        </p:nvGraphicFramePr>
        <p:xfrm>
          <a:off x="2190247" y="3147814"/>
          <a:ext cx="3821913" cy="398340"/>
        </p:xfrm>
        <a:graphic>
          <a:graphicData uri="http://schemas.openxmlformats.org/presentationml/2006/ole">
            <mc:AlternateContent xmlns:mc="http://schemas.openxmlformats.org/markup-compatibility/2006">
              <mc:Choice xmlns:v="urn:schemas-microsoft-com:vml" Requires="v">
                <p:oleObj name="公式" r:id="rId9" imgW="2451100" imgH="254000" progId="Equation.3">
                  <p:embed/>
                </p:oleObj>
              </mc:Choice>
              <mc:Fallback>
                <p:oleObj name="公式" r:id="rId9" imgW="2451100" imgH="2540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0247" y="3147814"/>
                        <a:ext cx="3821913" cy="398340"/>
                      </a:xfrm>
                      <a:prstGeom prst="rect">
                        <a:avLst/>
                      </a:prstGeom>
                      <a:noFill/>
                    </p:spPr>
                  </p:pic>
                </p:oleObj>
              </mc:Fallback>
            </mc:AlternateContent>
          </a:graphicData>
        </a:graphic>
      </p:graphicFrame>
      <p:sp>
        <p:nvSpPr>
          <p:cNvPr id="107540"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41" name="对象 107540"/>
          <p:cNvGraphicFramePr>
            <a:graphicFrameLocks noChangeAspect="1"/>
          </p:cNvGraphicFramePr>
          <p:nvPr>
            <p:extLst>
              <p:ext uri="{D42A27DB-BD31-4B8C-83A1-F6EECF244321}">
                <p14:modId xmlns:p14="http://schemas.microsoft.com/office/powerpoint/2010/main" val="2527765482"/>
              </p:ext>
            </p:extLst>
          </p:nvPr>
        </p:nvGraphicFramePr>
        <p:xfrm>
          <a:off x="1688596" y="3651870"/>
          <a:ext cx="980799" cy="360040"/>
        </p:xfrm>
        <a:graphic>
          <a:graphicData uri="http://schemas.openxmlformats.org/presentationml/2006/ole">
            <mc:AlternateContent xmlns:mc="http://schemas.openxmlformats.org/markup-compatibility/2006">
              <mc:Choice xmlns:v="urn:schemas-microsoft-com:vml" Requires="v">
                <p:oleObj name="公式" r:id="rId11" imgW="545626" imgH="203024" progId="Equation.3">
                  <p:embed/>
                </p:oleObj>
              </mc:Choice>
              <mc:Fallback>
                <p:oleObj name="公式" r:id="rId11" imgW="545626" imgH="203024" progId="Equation.3">
                  <p:embed/>
                  <p:pic>
                    <p:nvPicPr>
                      <p:cNvPr id="0"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88596" y="3651870"/>
                        <a:ext cx="980799" cy="360040"/>
                      </a:xfrm>
                      <a:prstGeom prst="rect">
                        <a:avLst/>
                      </a:prstGeom>
                      <a:noFill/>
                    </p:spPr>
                  </p:pic>
                </p:oleObj>
              </mc:Fallback>
            </mc:AlternateContent>
          </a:graphicData>
        </a:graphic>
      </p:graphicFrame>
    </p:spTree>
    <p:extLst>
      <p:ext uri="{BB962C8B-B14F-4D97-AF65-F5344CB8AC3E}">
        <p14:creationId xmlns:p14="http://schemas.microsoft.com/office/powerpoint/2010/main" val="55366198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3887733"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分层评估理念</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考虑一个用于语音通信的典型移动通信系统的性能一般在三个不同的层次上来评估。</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a:t>
            </a:r>
            <a:r>
              <a:rPr lang="en-US" altLang="zh-CN" sz="2000" dirty="0">
                <a:solidFill>
                  <a:srgbClr val="0093B0">
                    <a:lumMod val="50000"/>
                  </a:srgbClr>
                </a:solidFill>
                <a:latin typeface="Times New Roman" pitchFamily="18" charset="0"/>
                <a:cs typeface="Times New Roman" pitchFamily="18" charset="0"/>
              </a:rPr>
              <a:t>1.</a:t>
            </a:r>
            <a:r>
              <a:rPr lang="zh-CN" altLang="en-US" sz="2000" dirty="0">
                <a:solidFill>
                  <a:srgbClr val="0093B0">
                    <a:lumMod val="50000"/>
                  </a:srgbClr>
                </a:solidFill>
                <a:latin typeface="Times New Roman" pitchFamily="18" charset="0"/>
                <a:cs typeface="Times New Roman" pitchFamily="18" charset="0"/>
              </a:rPr>
              <a:t>波形级仿真。研究不同调制、均衡、滤波方案的性能。</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2.</a:t>
            </a:r>
            <a:r>
              <a:rPr lang="zh-CN" altLang="en-US" sz="2000" dirty="0">
                <a:solidFill>
                  <a:srgbClr val="0093B0">
                    <a:lumMod val="50000"/>
                  </a:srgbClr>
                </a:solidFill>
                <a:latin typeface="Times New Roman" pitchFamily="18" charset="0"/>
                <a:cs typeface="Times New Roman" pitchFamily="18" charset="0"/>
              </a:rPr>
              <a:t>码元级仿真。对不同的编码、交织和扰码方案进行比较评估。</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3.</a:t>
            </a:r>
            <a:r>
              <a:rPr lang="zh-CN" altLang="en-US" sz="2000" dirty="0">
                <a:solidFill>
                  <a:srgbClr val="0093B0">
                    <a:lumMod val="50000"/>
                  </a:srgbClr>
                </a:solidFill>
                <a:latin typeface="Times New Roman" pitchFamily="18" charset="0"/>
                <a:cs typeface="Times New Roman" pitchFamily="18" charset="0"/>
              </a:rPr>
              <a:t>语音编码级仿真。</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衰落信道中仿真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32" name="对象 107531"/>
          <p:cNvGraphicFramePr>
            <a:graphicFrameLocks noChangeAspect="1"/>
          </p:cNvGraphicFramePr>
          <p:nvPr>
            <p:extLst>
              <p:ext uri="{D42A27DB-BD31-4B8C-83A1-F6EECF244321}">
                <p14:modId xmlns:p14="http://schemas.microsoft.com/office/powerpoint/2010/main" val="1890069702"/>
              </p:ext>
            </p:extLst>
          </p:nvPr>
        </p:nvGraphicFramePr>
        <p:xfrm>
          <a:off x="4067944" y="794097"/>
          <a:ext cx="4990615" cy="4209305"/>
        </p:xfrm>
        <a:graphic>
          <a:graphicData uri="http://schemas.openxmlformats.org/presentationml/2006/ole">
            <mc:AlternateContent xmlns:mc="http://schemas.openxmlformats.org/markup-compatibility/2006">
              <mc:Choice xmlns:v="urn:schemas-microsoft-com:vml" Requires="v">
                <p:oleObj name="Visio" r:id="rId3" imgW="4862753" imgH="4103820" progId="Visio.Drawing.11">
                  <p:embed/>
                </p:oleObj>
              </mc:Choice>
              <mc:Fallback>
                <p:oleObj name="Visio" r:id="rId3" imgW="4862753" imgH="410382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794097"/>
                        <a:ext cx="4990615" cy="4209305"/>
                      </a:xfrm>
                      <a:prstGeom prst="rect">
                        <a:avLst/>
                      </a:prstGeom>
                      <a:noFill/>
                    </p:spPr>
                  </p:pic>
                </p:oleObj>
              </mc:Fallback>
            </mc:AlternateContent>
          </a:graphicData>
        </a:graphic>
      </p:graphicFrame>
    </p:spTree>
    <p:extLst>
      <p:ext uri="{BB962C8B-B14F-4D97-AF65-F5344CB8AC3E}">
        <p14:creationId xmlns:p14="http://schemas.microsoft.com/office/powerpoint/2010/main" val="36106318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8064197"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波形级仿真</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研究对象</a:t>
            </a:r>
            <a:r>
              <a:rPr lang="zh-CN" altLang="en-US" sz="2000" dirty="0">
                <a:solidFill>
                  <a:srgbClr val="0093B0">
                    <a:lumMod val="50000"/>
                  </a:srgbClr>
                </a:solidFill>
                <a:latin typeface="Times New Roman" pitchFamily="18" charset="0"/>
                <a:cs typeface="Times New Roman" pitchFamily="18" charset="0"/>
              </a:rPr>
              <a:t>：评估不同方案调制器、均衡的性能，估计均衡器收敛率等子系统性能参数，优化均衡器中抽头数目、抽头间隔和滤波器带宽等相关参数，对干扰与噪声进行仿真。</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工具</a:t>
            </a:r>
            <a:r>
              <a:rPr lang="zh-CN" altLang="en-US" sz="2000" dirty="0">
                <a:solidFill>
                  <a:srgbClr val="0093B0">
                    <a:lumMod val="50000"/>
                  </a:srgbClr>
                </a:solidFill>
                <a:latin typeface="Times New Roman" pitchFamily="18" charset="0"/>
                <a:cs typeface="Times New Roman" pitchFamily="18" charset="0"/>
              </a:rPr>
              <a:t>：输出包括功率谱图、眼图和</a:t>
            </a:r>
            <a:r>
              <a:rPr lang="en-US" altLang="zh-CN" sz="2000" dirty="0">
                <a:solidFill>
                  <a:srgbClr val="0093B0">
                    <a:lumMod val="50000"/>
                  </a:srgbClr>
                </a:solidFill>
                <a:latin typeface="Times New Roman" pitchFamily="18" charset="0"/>
                <a:cs typeface="Times New Roman" pitchFamily="18" charset="0"/>
              </a:rPr>
              <a:t>BER</a:t>
            </a:r>
            <a:r>
              <a:rPr lang="zh-CN" altLang="en-US" sz="2000" dirty="0">
                <a:solidFill>
                  <a:srgbClr val="0093B0">
                    <a:lumMod val="50000"/>
                  </a:srgbClr>
                </a:solidFill>
                <a:latin typeface="Times New Roman" pitchFamily="18" charset="0"/>
                <a:cs typeface="Times New Roman" pitchFamily="18" charset="0"/>
              </a:rPr>
              <a:t>曲线等。</a:t>
            </a: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问题</a:t>
            </a:r>
            <a:r>
              <a:rPr lang="zh-CN" altLang="en-US" sz="2000" dirty="0">
                <a:solidFill>
                  <a:srgbClr val="0093B0">
                    <a:lumMod val="50000"/>
                  </a:srgbClr>
                </a:solidFill>
                <a:latin typeface="Times New Roman" pitchFamily="18" charset="0"/>
                <a:cs typeface="Times New Roman" pitchFamily="18" charset="0"/>
              </a:rPr>
              <a:t>：仿真信道的数据数量巨大，研究内容多。 </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C00000"/>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目的</a:t>
            </a:r>
            <a:r>
              <a:rPr lang="zh-CN" altLang="en-US" sz="2000" dirty="0">
                <a:solidFill>
                  <a:srgbClr val="0093B0">
                    <a:lumMod val="50000"/>
                  </a:srgbClr>
                </a:solidFill>
                <a:latin typeface="Times New Roman" pitchFamily="18" charset="0"/>
                <a:cs typeface="Times New Roman" pitchFamily="18" charset="0"/>
              </a:rPr>
              <a:t>：支撑码元级仿真，通过波形级仿真可以估计出码元级仿真所使用的参数。</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衰落信道中仿真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3684227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码元级仿真</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输出结果是每个仿真编码链路的平均</a:t>
            </a:r>
            <a:r>
              <a:rPr lang="en-US" altLang="zh-CN" sz="2000" dirty="0">
                <a:solidFill>
                  <a:srgbClr val="0093B0">
                    <a:lumMod val="50000"/>
                  </a:srgbClr>
                </a:solidFill>
                <a:latin typeface="Times New Roman" pitchFamily="18" charset="0"/>
                <a:cs typeface="Times New Roman" pitchFamily="18" charset="0"/>
              </a:rPr>
              <a:t>BER</a:t>
            </a:r>
            <a:r>
              <a:rPr lang="zh-CN" altLang="en-US" sz="2000" dirty="0">
                <a:solidFill>
                  <a:srgbClr val="0093B0">
                    <a:lumMod val="50000"/>
                  </a:srgbClr>
                </a:solidFill>
                <a:latin typeface="Times New Roman" pitchFamily="18" charset="0"/>
                <a:cs typeface="Times New Roman" pitchFamily="18" charset="0"/>
              </a:rPr>
              <a:t>，假设编码链路是准静态的，且链路中存在交织器，通常可以认为在编码链路中产生的误码是相互独立的，因此，对于每个仿真编码信道只需估计平均</a:t>
            </a:r>
            <a:r>
              <a:rPr lang="en-US" altLang="zh-CN" sz="2000" dirty="0">
                <a:solidFill>
                  <a:srgbClr val="0093B0">
                    <a:lumMod val="50000"/>
                  </a:srgbClr>
                </a:solidFill>
                <a:latin typeface="Times New Roman" pitchFamily="18" charset="0"/>
                <a:cs typeface="Times New Roman" pitchFamily="18" charset="0"/>
              </a:rPr>
              <a:t>BER</a:t>
            </a:r>
            <a:r>
              <a:rPr lang="zh-CN" altLang="en-US" sz="2000" dirty="0">
                <a:solidFill>
                  <a:srgbClr val="0093B0">
                    <a:lumMod val="50000"/>
                  </a:srgbClr>
                </a:solidFill>
                <a:latin typeface="Times New Roman" pitchFamily="18" charset="0"/>
                <a:cs typeface="Times New Roman" pitchFamily="18" charset="0"/>
              </a:rPr>
              <a:t>即可。</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语音编码仿真</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研究编码链路平均</a:t>
            </a:r>
            <a:r>
              <a:rPr lang="en-US" altLang="zh-CN" sz="2000" dirty="0">
                <a:solidFill>
                  <a:schemeClr val="bg1">
                    <a:lumMod val="50000"/>
                  </a:schemeClr>
                </a:solidFill>
                <a:latin typeface="Times New Roman" pitchFamily="18" charset="0"/>
                <a:cs typeface="Times New Roman" pitchFamily="18" charset="0"/>
              </a:rPr>
              <a:t>BER</a:t>
            </a:r>
            <a:r>
              <a:rPr lang="zh-CN" altLang="en-US" sz="2000" dirty="0">
                <a:solidFill>
                  <a:schemeClr val="bg1">
                    <a:lumMod val="50000"/>
                  </a:schemeClr>
                </a:solidFill>
                <a:latin typeface="Times New Roman" pitchFamily="18" charset="0"/>
                <a:cs typeface="Times New Roman" pitchFamily="18" charset="0"/>
              </a:rPr>
              <a:t>与</a:t>
            </a:r>
            <a:r>
              <a:rPr lang="en-US" altLang="zh-CN" sz="2000" dirty="0">
                <a:solidFill>
                  <a:schemeClr val="bg1">
                    <a:lumMod val="50000"/>
                  </a:schemeClr>
                </a:solidFill>
                <a:latin typeface="Times New Roman" pitchFamily="18" charset="0"/>
                <a:cs typeface="Times New Roman" pitchFamily="18" charset="0"/>
              </a:rPr>
              <a:t>MOS</a:t>
            </a:r>
            <a:r>
              <a:rPr lang="zh-CN" altLang="en-US" sz="2000" dirty="0">
                <a:solidFill>
                  <a:schemeClr val="bg1">
                    <a:lumMod val="50000"/>
                  </a:schemeClr>
                </a:solidFill>
                <a:latin typeface="Times New Roman" pitchFamily="18" charset="0"/>
                <a:cs typeface="Times New Roman" pitchFamily="18" charset="0"/>
              </a:rPr>
              <a:t>的相互关系，估计端对端音频质量。</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2.</a:t>
            </a:r>
            <a:r>
              <a:rPr lang="zh-CN" altLang="en-US" sz="2000" dirty="0">
                <a:solidFill>
                  <a:schemeClr val="bg1">
                    <a:lumMod val="50000"/>
                  </a:schemeClr>
                </a:solidFill>
                <a:latin typeface="Times New Roman" pitchFamily="18" charset="0"/>
                <a:cs typeface="Times New Roman" pitchFamily="18" charset="0"/>
              </a:rPr>
              <a:t>给定</a:t>
            </a:r>
            <a:r>
              <a:rPr lang="en-US" altLang="zh-CN" sz="2000" dirty="0">
                <a:solidFill>
                  <a:schemeClr val="bg1">
                    <a:lumMod val="50000"/>
                  </a:schemeClr>
                </a:solidFill>
                <a:latin typeface="Times New Roman" pitchFamily="18" charset="0"/>
                <a:cs typeface="Times New Roman" pitchFamily="18" charset="0"/>
              </a:rPr>
              <a:t>BER</a:t>
            </a:r>
            <a:r>
              <a:rPr lang="zh-CN" altLang="en-US" sz="2000" dirty="0">
                <a:solidFill>
                  <a:schemeClr val="bg1">
                    <a:lumMod val="50000"/>
                  </a:schemeClr>
                </a:solidFill>
                <a:latin typeface="Times New Roman" pitchFamily="18" charset="0"/>
                <a:cs typeface="Times New Roman" pitchFamily="18" charset="0"/>
              </a:rPr>
              <a:t>条件下，主观评价试听音频质量。 </a:t>
            </a:r>
          </a:p>
          <a:p>
            <a:pPr marL="0" indent="0">
              <a:lnSpc>
                <a:spcPct val="150000"/>
              </a:lnSpc>
              <a:spcBef>
                <a:spcPts val="0"/>
              </a:spcBef>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衰落信道中仿真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19451761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Simulink</a:t>
            </a:r>
            <a:r>
              <a:rPr lang="zh-CN" altLang="en-US" sz="2000" dirty="0">
                <a:solidFill>
                  <a:srgbClr val="C00000"/>
                </a:solidFill>
                <a:latin typeface="Times New Roman" pitchFamily="18" charset="0"/>
                <a:cs typeface="Times New Roman" pitchFamily="18" charset="0"/>
              </a:rPr>
              <a:t>中的</a:t>
            </a:r>
            <a:r>
              <a:rPr lang="en-US" altLang="zh-CN" sz="2000" dirty="0">
                <a:solidFill>
                  <a:srgbClr val="C00000"/>
                </a:solidFill>
                <a:latin typeface="Times New Roman" pitchFamily="18" charset="0"/>
                <a:cs typeface="Times New Roman" pitchFamily="18" charset="0"/>
              </a:rPr>
              <a:t>channels</a:t>
            </a:r>
            <a:r>
              <a:rPr lang="zh-CN" altLang="en-US" sz="2000" dirty="0">
                <a:solidFill>
                  <a:srgbClr val="C00000"/>
                </a:solidFill>
                <a:latin typeface="Times New Roman" pitchFamily="18" charset="0"/>
                <a:cs typeface="Times New Roman" pitchFamily="18" charset="0"/>
              </a:rPr>
              <a:t>库</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加性高斯白噪声信道（</a:t>
            </a:r>
            <a:r>
              <a:rPr lang="en-US" altLang="zh-CN" sz="2000" dirty="0">
                <a:solidFill>
                  <a:srgbClr val="0093B0">
                    <a:lumMod val="50000"/>
                  </a:srgbClr>
                </a:solidFill>
                <a:latin typeface="Times New Roman" pitchFamily="18" charset="0"/>
                <a:cs typeface="Times New Roman" pitchFamily="18" charset="0"/>
              </a:rPr>
              <a:t>AWGN Channel</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二进制对称信道（</a:t>
            </a:r>
            <a:r>
              <a:rPr lang="en-US" altLang="zh-CN" sz="2000" dirty="0">
                <a:solidFill>
                  <a:srgbClr val="0093B0">
                    <a:lumMod val="50000"/>
                  </a:srgbClr>
                </a:solidFill>
                <a:latin typeface="Times New Roman" pitchFamily="18" charset="0"/>
                <a:cs typeface="Times New Roman" pitchFamily="18" charset="0"/>
              </a:rPr>
              <a:t>Binary Symmetric Channel</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多径瑞利衰落信道（</a:t>
            </a:r>
            <a:r>
              <a:rPr lang="en-US" altLang="zh-CN" sz="2000" dirty="0">
                <a:solidFill>
                  <a:srgbClr val="0093B0">
                    <a:lumMod val="50000"/>
                  </a:srgbClr>
                </a:solidFill>
                <a:latin typeface="Times New Roman" pitchFamily="18" charset="0"/>
                <a:cs typeface="Times New Roman" pitchFamily="18" charset="0"/>
              </a:rPr>
              <a:t>Multipath Rayleigh Fading Channel</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多径莱衰斯落信道（</a:t>
            </a:r>
            <a:r>
              <a:rPr lang="en-US" altLang="zh-CN" sz="2000" dirty="0">
                <a:solidFill>
                  <a:srgbClr val="0093B0">
                    <a:lumMod val="50000"/>
                  </a:srgbClr>
                </a:solidFill>
                <a:latin typeface="Times New Roman" pitchFamily="18" charset="0"/>
                <a:cs typeface="Times New Roman" pitchFamily="18" charset="0"/>
              </a:rPr>
              <a:t>Multipath </a:t>
            </a:r>
            <a:r>
              <a:rPr lang="en-US" altLang="zh-CN" sz="2000" dirty="0" err="1">
                <a:solidFill>
                  <a:srgbClr val="0093B0">
                    <a:lumMod val="50000"/>
                  </a:srgbClr>
                </a:solidFill>
                <a:latin typeface="Times New Roman" pitchFamily="18" charset="0"/>
                <a:cs typeface="Times New Roman" pitchFamily="18" charset="0"/>
              </a:rPr>
              <a:t>Rician</a:t>
            </a:r>
            <a:r>
              <a:rPr lang="en-US" altLang="zh-CN" sz="2000" dirty="0">
                <a:solidFill>
                  <a:srgbClr val="0093B0">
                    <a:lumMod val="50000"/>
                  </a:srgbClr>
                </a:solidFill>
                <a:latin typeface="Times New Roman" pitchFamily="18" charset="0"/>
                <a:cs typeface="Times New Roman" pitchFamily="18" charset="0"/>
              </a:rPr>
              <a:t> Fading Channel</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射频损耗的相关模型等。</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——Simulink</a:t>
            </a:r>
            <a:r>
              <a:rPr lang="zh-CN" altLang="en-US" sz="2000" b="1" dirty="0">
                <a:solidFill>
                  <a:srgbClr val="C00000"/>
                </a:solidFill>
                <a:latin typeface="微软雅黑"/>
                <a:ea typeface="微软雅黑"/>
              </a:rPr>
              <a:t>中的信道模块</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139262267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加性高斯白噪声（</a:t>
            </a:r>
            <a:r>
              <a:rPr lang="en-US" altLang="zh-CN" sz="2000" dirty="0">
                <a:solidFill>
                  <a:srgbClr val="C00000"/>
                </a:solidFill>
                <a:latin typeface="Times New Roman" pitchFamily="18" charset="0"/>
                <a:cs typeface="Times New Roman" pitchFamily="18" charset="0"/>
              </a:rPr>
              <a:t>Additive White Gaussian Noise</a:t>
            </a:r>
            <a:r>
              <a:rPr lang="zh-CN" altLang="en-US" sz="2000" dirty="0">
                <a:solidFill>
                  <a:srgbClr val="C00000"/>
                </a:solidFill>
                <a:latin typeface="Times New Roman" pitchFamily="18" charset="0"/>
                <a:cs typeface="Times New Roman" pitchFamily="18" charset="0"/>
              </a:rPr>
              <a:t>，</a:t>
            </a:r>
            <a:r>
              <a:rPr lang="en-US" altLang="zh-CN" sz="2000" dirty="0">
                <a:solidFill>
                  <a:srgbClr val="C00000"/>
                </a:solidFill>
                <a:latin typeface="Times New Roman" pitchFamily="18" charset="0"/>
                <a:cs typeface="Times New Roman" pitchFamily="18" charset="0"/>
              </a:rPr>
              <a:t>AWGN</a:t>
            </a:r>
            <a:r>
              <a:rPr lang="zh-CN" altLang="en-US" sz="2000" dirty="0">
                <a:solidFill>
                  <a:srgbClr val="C00000"/>
                </a:solidFill>
                <a:latin typeface="Times New Roman" pitchFamily="18" charset="0"/>
                <a:cs typeface="Times New Roman" pitchFamily="18" charset="0"/>
              </a:rPr>
              <a:t>）</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注意：</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en-US" altLang="zh-CN" sz="2000" dirty="0" err="1">
                <a:solidFill>
                  <a:srgbClr val="0093B0">
                    <a:lumMod val="50000"/>
                  </a:srgbClr>
                </a:solidFill>
                <a:latin typeface="Times New Roman" pitchFamily="18" charset="0"/>
                <a:cs typeface="Times New Roman" pitchFamily="18" charset="0"/>
              </a:rPr>
              <a:t>Es</a:t>
            </a:r>
            <a:r>
              <a:rPr lang="en-US" altLang="zh-CN" sz="2000" dirty="0">
                <a:solidFill>
                  <a:srgbClr val="0093B0">
                    <a:lumMod val="50000"/>
                  </a:srgbClr>
                </a:solidFill>
                <a:latin typeface="Times New Roman" pitchFamily="18" charset="0"/>
                <a:cs typeface="Times New Roman" pitchFamily="18" charset="0"/>
              </a:rPr>
              <a:t>/No)</a:t>
            </a:r>
            <a:r>
              <a:rPr lang="zh-CN" altLang="en-US" sz="2000" dirty="0">
                <a:solidFill>
                  <a:srgbClr val="0093B0">
                    <a:lumMod val="50000"/>
                  </a:srgbClr>
                </a:solidFill>
                <a:latin typeface="Times New Roman" pitchFamily="18" charset="0"/>
                <a:cs typeface="Times New Roman" pitchFamily="18" charset="0"/>
              </a:rPr>
              <a:t>和</a:t>
            </a:r>
            <a:r>
              <a:rPr lang="en-US" altLang="zh-CN" sz="2000" dirty="0">
                <a:solidFill>
                  <a:srgbClr val="0093B0">
                    <a:lumMod val="50000"/>
                  </a:srgbClr>
                </a:solidFill>
                <a:latin typeface="Times New Roman" pitchFamily="18" charset="0"/>
                <a:cs typeface="Times New Roman" pitchFamily="18" charset="0"/>
              </a:rPr>
              <a:t> (SNR)</a:t>
            </a:r>
            <a:r>
              <a:rPr lang="zh-CN" altLang="en-US" sz="2000" dirty="0">
                <a:solidFill>
                  <a:srgbClr val="0093B0">
                    <a:lumMod val="50000"/>
                  </a:srgbClr>
                </a:solidFill>
                <a:latin typeface="Times New Roman" pitchFamily="18" charset="0"/>
                <a:cs typeface="Times New Roman" pitchFamily="18" charset="0"/>
              </a:rPr>
              <a:t>的差异。</a:t>
            </a:r>
          </a:p>
          <a:p>
            <a:pPr marL="0" indent="0">
              <a:lnSpc>
                <a:spcPct val="15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——Simulink</a:t>
            </a:r>
            <a:r>
              <a:rPr lang="zh-CN" altLang="en-US" sz="2000" b="1" dirty="0">
                <a:solidFill>
                  <a:srgbClr val="C00000"/>
                </a:solidFill>
                <a:latin typeface="微软雅黑"/>
                <a:ea typeface="微软雅黑"/>
              </a:rPr>
              <a:t>中的信道模块</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pic>
        <p:nvPicPr>
          <p:cNvPr id="1259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1318416"/>
            <a:ext cx="4824536" cy="359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0575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二进制对称信道</a:t>
            </a:r>
            <a:r>
              <a:rPr lang="en-US" altLang="zh-CN" sz="2000" dirty="0">
                <a:solidFill>
                  <a:srgbClr val="C00000"/>
                </a:solidFill>
                <a:latin typeface="Times New Roman" pitchFamily="18" charset="0"/>
                <a:cs typeface="Times New Roman" pitchFamily="18" charset="0"/>
              </a:rPr>
              <a:t>(Binary Symmetric Channel)</a:t>
            </a:r>
            <a:r>
              <a:rPr lang="zh-CN" altLang="en-US" sz="2000" dirty="0">
                <a:solidFill>
                  <a:schemeClr val="bg1">
                    <a:lumMod val="50000"/>
                  </a:schemeClr>
                </a:solidFill>
                <a:latin typeface="Times New Roman" pitchFamily="18" charset="0"/>
                <a:cs typeface="Times New Roman" pitchFamily="18" charset="0"/>
              </a:rPr>
              <a:t>：一般用于针对二进制信号的误码率性能进行仿真。</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——Simulink</a:t>
            </a:r>
            <a:r>
              <a:rPr lang="zh-CN" altLang="en-US" sz="2000" b="1" dirty="0">
                <a:solidFill>
                  <a:srgbClr val="C00000"/>
                </a:solidFill>
                <a:latin typeface="微软雅黑"/>
                <a:ea typeface="微软雅黑"/>
              </a:rPr>
              <a:t>中的信道模块</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pic>
        <p:nvPicPr>
          <p:cNvPr id="1269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714247"/>
            <a:ext cx="5917441"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66928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843557"/>
            <a:ext cx="4384870" cy="4032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多径瑞利衰落信道和多径莱斯衰落信道</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——Simulink</a:t>
            </a:r>
            <a:r>
              <a:rPr lang="zh-CN" altLang="en-US" sz="2000" b="1" dirty="0">
                <a:solidFill>
                  <a:srgbClr val="C00000"/>
                </a:solidFill>
                <a:latin typeface="微软雅黑"/>
                <a:ea typeface="微软雅黑"/>
              </a:rPr>
              <a:t>中的信道模块</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pic>
        <p:nvPicPr>
          <p:cNvPr id="1280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347614"/>
            <a:ext cx="4540955"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266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1" y="771550"/>
            <a:ext cx="799218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射频损耗</a:t>
            </a:r>
            <a:r>
              <a:rPr lang="zh-CN" altLang="en-US" sz="2000" dirty="0">
                <a:solidFill>
                  <a:srgbClr val="0093B0">
                    <a:lumMod val="50000"/>
                  </a:srgbClr>
                </a:solidFill>
                <a:latin typeface="Times New Roman" pitchFamily="18" charset="0"/>
                <a:cs typeface="Times New Roman" pitchFamily="18" charset="0"/>
              </a:rPr>
              <a:t>：主要包括自由空间中路径损耗（</a:t>
            </a:r>
            <a:r>
              <a:rPr lang="en-US" altLang="zh-CN" sz="2000" dirty="0">
                <a:solidFill>
                  <a:srgbClr val="0093B0">
                    <a:lumMod val="50000"/>
                  </a:srgbClr>
                </a:solidFill>
                <a:latin typeface="Times New Roman" pitchFamily="18" charset="0"/>
                <a:cs typeface="Times New Roman" pitchFamily="18" charset="0"/>
              </a:rPr>
              <a:t>Free Space Path Loss</a:t>
            </a:r>
            <a:r>
              <a:rPr lang="zh-CN" altLang="en-US" sz="2000" dirty="0">
                <a:solidFill>
                  <a:srgbClr val="0093B0">
                    <a:lumMod val="50000"/>
                  </a:srgbClr>
                </a:solidFill>
                <a:latin typeface="Times New Roman" pitchFamily="18" charset="0"/>
                <a:cs typeface="Times New Roman" pitchFamily="18" charset="0"/>
              </a:rPr>
              <a:t>）、相位和频率偏移（</a:t>
            </a:r>
            <a:r>
              <a:rPr lang="en-US" altLang="zh-CN" sz="2000" dirty="0">
                <a:solidFill>
                  <a:srgbClr val="0093B0">
                    <a:lumMod val="50000"/>
                  </a:srgbClr>
                </a:solidFill>
                <a:latin typeface="Times New Roman" pitchFamily="18" charset="0"/>
                <a:cs typeface="Times New Roman" pitchFamily="18" charset="0"/>
              </a:rPr>
              <a:t>Phase/ Frequency Offset</a:t>
            </a:r>
            <a:r>
              <a:rPr lang="zh-CN" altLang="en-US" sz="2000" dirty="0">
                <a:solidFill>
                  <a:srgbClr val="0093B0">
                    <a:lumMod val="50000"/>
                  </a:srgbClr>
                </a:solidFill>
                <a:latin typeface="Times New Roman" pitchFamily="18" charset="0"/>
                <a:cs typeface="Times New Roman" pitchFamily="18" charset="0"/>
              </a:rPr>
              <a:t>）、相位噪声（</a:t>
            </a:r>
            <a:r>
              <a:rPr lang="en-US" altLang="zh-CN" sz="2000" dirty="0">
                <a:solidFill>
                  <a:srgbClr val="0093B0">
                    <a:lumMod val="50000"/>
                  </a:srgbClr>
                </a:solidFill>
                <a:latin typeface="Times New Roman" pitchFamily="18" charset="0"/>
                <a:cs typeface="Times New Roman" pitchFamily="18" charset="0"/>
              </a:rPr>
              <a:t>Phase Noise</a:t>
            </a:r>
            <a:r>
              <a:rPr lang="zh-CN" altLang="en-US" sz="2000" dirty="0">
                <a:solidFill>
                  <a:srgbClr val="0093B0">
                    <a:lumMod val="50000"/>
                  </a:srgbClr>
                </a:solidFill>
                <a:latin typeface="Times New Roman" pitchFamily="18" charset="0"/>
                <a:cs typeface="Times New Roman" pitchFamily="18" charset="0"/>
              </a:rPr>
              <a:t>）、热噪声（</a:t>
            </a:r>
            <a:r>
              <a:rPr lang="en-US" altLang="zh-CN" sz="2000" dirty="0">
                <a:solidFill>
                  <a:srgbClr val="0093B0">
                    <a:lumMod val="50000"/>
                  </a:srgbClr>
                </a:solidFill>
                <a:latin typeface="Times New Roman" pitchFamily="18" charset="0"/>
                <a:cs typeface="Times New Roman" pitchFamily="18" charset="0"/>
              </a:rPr>
              <a:t>Receiver Thermal Noise</a:t>
            </a:r>
            <a:r>
              <a:rPr lang="zh-CN" altLang="en-US" sz="2000" dirty="0">
                <a:solidFill>
                  <a:srgbClr val="0093B0">
                    <a:lumMod val="50000"/>
                  </a:srgbClr>
                </a:solidFill>
                <a:latin typeface="Times New Roman" pitchFamily="18" charset="0"/>
                <a:cs typeface="Times New Roman" pitchFamily="18" charset="0"/>
              </a:rPr>
              <a:t>）、非线性作用（</a:t>
            </a:r>
            <a:r>
              <a:rPr lang="en-US" altLang="zh-CN" sz="2000" dirty="0" err="1">
                <a:solidFill>
                  <a:srgbClr val="0093B0">
                    <a:lumMod val="50000"/>
                  </a:srgbClr>
                </a:solidFill>
                <a:latin typeface="Times New Roman" pitchFamily="18" charset="0"/>
                <a:cs typeface="Times New Roman" pitchFamily="18" charset="0"/>
              </a:rPr>
              <a:t>Memoryless</a:t>
            </a:r>
            <a:r>
              <a:rPr lang="en-US" altLang="zh-CN" sz="2000" dirty="0">
                <a:solidFill>
                  <a:srgbClr val="0093B0">
                    <a:lumMod val="50000"/>
                  </a:srgbClr>
                </a:solidFill>
                <a:latin typeface="Times New Roman" pitchFamily="18" charset="0"/>
                <a:cs typeface="Times New Roman" pitchFamily="18" charset="0"/>
              </a:rPr>
              <a:t> Nonlinearity</a:t>
            </a:r>
            <a:r>
              <a:rPr lang="zh-CN" altLang="en-US" sz="2000" dirty="0">
                <a:solidFill>
                  <a:srgbClr val="0093B0">
                    <a:lumMod val="50000"/>
                  </a:srgbClr>
                </a:solidFill>
                <a:latin typeface="Times New Roman" pitchFamily="18" charset="0"/>
                <a:cs typeface="Times New Roman" pitchFamily="18" charset="0"/>
              </a:rPr>
              <a:t>）和</a:t>
            </a:r>
            <a:r>
              <a:rPr lang="en-US" altLang="zh-CN" sz="2000" dirty="0">
                <a:solidFill>
                  <a:srgbClr val="0093B0">
                    <a:lumMod val="50000"/>
                  </a:srgbClr>
                </a:solidFill>
                <a:latin typeface="Times New Roman" pitchFamily="18" charset="0"/>
                <a:cs typeface="Times New Roman" pitchFamily="18" charset="0"/>
              </a:rPr>
              <a:t>I/Q</a:t>
            </a:r>
            <a:r>
              <a:rPr lang="zh-CN" altLang="en-US" sz="2000" dirty="0">
                <a:solidFill>
                  <a:srgbClr val="0093B0">
                    <a:lumMod val="50000"/>
                  </a:srgbClr>
                </a:solidFill>
                <a:latin typeface="Times New Roman" pitchFamily="18" charset="0"/>
                <a:cs typeface="Times New Roman" pitchFamily="18" charset="0"/>
              </a:rPr>
              <a:t>支路失衡模块（</a:t>
            </a:r>
            <a:r>
              <a:rPr lang="en-US" altLang="zh-CN" sz="2000" dirty="0">
                <a:solidFill>
                  <a:srgbClr val="0093B0">
                    <a:lumMod val="50000"/>
                  </a:srgbClr>
                </a:solidFill>
                <a:latin typeface="Times New Roman" pitchFamily="18" charset="0"/>
                <a:cs typeface="Times New Roman" pitchFamily="18" charset="0"/>
              </a:rPr>
              <a:t>I/Q Imbalance</a:t>
            </a:r>
            <a:r>
              <a:rPr lang="zh-CN" altLang="en-US" sz="2000" dirty="0">
                <a:solidFill>
                  <a:srgbClr val="0093B0">
                    <a:lumMod val="50000"/>
                  </a:srgbClr>
                </a:solidFill>
                <a:latin typeface="Times New Roman" pitchFamily="18" charset="0"/>
                <a:cs typeface="Times New Roman" pitchFamily="18" charset="0"/>
              </a:rPr>
              <a:t>）等。</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53279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——Simulink</a:t>
            </a:r>
            <a:r>
              <a:rPr lang="zh-CN" altLang="en-US" sz="2000" b="1" dirty="0">
                <a:solidFill>
                  <a:srgbClr val="C00000"/>
                </a:solidFill>
                <a:latin typeface="微软雅黑"/>
                <a:ea typeface="微软雅黑"/>
              </a:rPr>
              <a:t>中的信道模块</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6"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9"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4"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8"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0"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45"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3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5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pic>
        <p:nvPicPr>
          <p:cNvPr id="129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142" y="2931790"/>
            <a:ext cx="8504339" cy="1355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266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a:t>
            </a:r>
          </a:p>
        </p:txBody>
      </p:sp>
      <p:sp>
        <p:nvSpPr>
          <p:cNvPr id="23" name="内容占位符 4"/>
          <p:cNvSpPr>
            <a:spLocks noGrp="1"/>
          </p:cNvSpPr>
          <p:nvPr>
            <p:ph idx="1"/>
          </p:nvPr>
        </p:nvSpPr>
        <p:spPr>
          <a:xfrm>
            <a:off x="540251" y="789552"/>
            <a:ext cx="3959741" cy="4353948"/>
          </a:xfrm>
        </p:spPr>
        <p:txBody>
          <a:bodyPr>
            <a:normAutofit/>
          </a:bodyPr>
          <a:lstStyle/>
          <a:p>
            <a:pPr>
              <a:lnSpc>
                <a:spcPct val="140000"/>
              </a:lnSpc>
              <a:spcBef>
                <a:spcPts val="0"/>
              </a:spcBef>
              <a:buFont typeface="Wingdings" panose="05000000000000000000" pitchFamily="2" charset="2"/>
              <a:buChar char="p"/>
            </a:pPr>
            <a:r>
              <a:rPr lang="en-US" altLang="zh-CN" sz="2000" dirty="0">
                <a:solidFill>
                  <a:srgbClr val="C00000"/>
                </a:solidFill>
              </a:rPr>
              <a:t>Discrete-Time VCO</a:t>
            </a:r>
            <a:r>
              <a:rPr lang="zh-CN" altLang="en-US" sz="2000" dirty="0">
                <a:solidFill>
                  <a:srgbClr val="C00000"/>
                </a:solidFill>
              </a:rPr>
              <a:t>模块</a:t>
            </a: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140000"/>
              </a:lnSpc>
              <a:spcBef>
                <a:spcPts val="0"/>
              </a:spcBef>
              <a:buNone/>
            </a:pPr>
            <a:endParaRPr lang="en-US" altLang="zh-CN" sz="2000" dirty="0">
              <a:solidFill>
                <a:schemeClr val="tx1"/>
              </a:solidFill>
            </a:endParaRPr>
          </a:p>
          <a:p>
            <a:pPr marL="0" indent="0">
              <a:lnSpc>
                <a:spcPct val="200000"/>
              </a:lnSpc>
              <a:spcBef>
                <a:spcPts val="0"/>
              </a:spcBef>
              <a:buNone/>
            </a:pPr>
            <a:r>
              <a:rPr lang="zh-CN" altLang="en-US" sz="2000" dirty="0">
                <a:solidFill>
                  <a:schemeClr val="tx1"/>
                </a:solidFill>
              </a:rPr>
              <a:t>仿真作业：比较两种</a:t>
            </a:r>
            <a:r>
              <a:rPr lang="en-US" altLang="zh-CN" sz="2000" dirty="0">
                <a:solidFill>
                  <a:schemeClr val="tx1"/>
                </a:solidFill>
              </a:rPr>
              <a:t>VCO</a:t>
            </a:r>
            <a:r>
              <a:rPr lang="zh-CN" altLang="en-US" sz="2000" dirty="0">
                <a:solidFill>
                  <a:schemeClr val="tx1"/>
                </a:solidFill>
              </a:rPr>
              <a:t>的差异。</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9352" y="220218"/>
            <a:ext cx="1521120" cy="1138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442210"/>
            <a:ext cx="358390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6375" y="189133"/>
            <a:ext cx="1624857" cy="120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300789"/>
            <a:ext cx="3632628" cy="306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795172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3795886"/>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25605923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仿真的标校：</a:t>
            </a:r>
            <a:r>
              <a:rPr lang="zh-CN" altLang="en-US" sz="2000" dirty="0">
                <a:solidFill>
                  <a:schemeClr val="bg1">
                    <a:lumMod val="50000"/>
                  </a:schemeClr>
                </a:solidFill>
                <a:latin typeface="Times New Roman" pitchFamily="18" charset="0"/>
                <a:cs typeface="Times New Roman" pitchFamily="18" charset="0"/>
              </a:rPr>
              <a:t>测量条件的确定。</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起因</a:t>
            </a:r>
            <a:r>
              <a:rPr lang="zh-CN" altLang="en-US" sz="2000" dirty="0">
                <a:solidFill>
                  <a:schemeClr val="bg1">
                    <a:lumMod val="50000"/>
                  </a:schemeClr>
                </a:solidFill>
                <a:latin typeface="Times New Roman" pitchFamily="18" charset="0"/>
                <a:cs typeface="Times New Roman" pitchFamily="18" charset="0"/>
              </a:rPr>
              <a:t>：在对通信系统性能或者其它特性进行测量时，需要了解测量的条件，以便合理的解释所测量的结果。</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研究对象</a:t>
            </a:r>
            <a:r>
              <a:rPr lang="zh-CN" altLang="en-US" sz="2000" dirty="0">
                <a:solidFill>
                  <a:schemeClr val="bg1">
                    <a:lumMod val="50000"/>
                  </a:schemeClr>
                </a:solidFill>
                <a:latin typeface="Times New Roman" pitchFamily="18" charset="0"/>
                <a:cs typeface="Times New Roman" pitchFamily="18" charset="0"/>
              </a:rPr>
              <a:t>：数字通信系统误码率与             紧密相关，需要标校。</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注意：</a:t>
            </a:r>
            <a:r>
              <a:rPr lang="zh-CN" altLang="en-US" sz="2000" dirty="0">
                <a:solidFill>
                  <a:schemeClr val="bg1">
                    <a:lumMod val="50000"/>
                  </a:schemeClr>
                </a:solidFill>
                <a:latin typeface="Times New Roman" pitchFamily="18" charset="0"/>
                <a:cs typeface="Times New Roman" pitchFamily="18" charset="0"/>
              </a:rPr>
              <a:t>由系统给定的要素不需要标校，例如滤波器的带宽、放大器的传递函数，码元速率等。 </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具体研究内容</a:t>
            </a:r>
            <a:r>
              <a:rPr lang="zh-CN" altLang="en-US" sz="2000" dirty="0">
                <a:solidFill>
                  <a:schemeClr val="bg1">
                    <a:lumMod val="50000"/>
                  </a:schemeClr>
                </a:solidFill>
                <a:latin typeface="Times New Roman" pitchFamily="18" charset="0"/>
                <a:cs typeface="Times New Roman" pitchFamily="18" charset="0"/>
              </a:rPr>
              <a:t>：（信号、噪声、干扰）电平和功率，（定时、相位）动和偏差等。</a:t>
            </a: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通信系统建模仿真实现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仿真的标校</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3" name="Rectangle 2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831230918"/>
              </p:ext>
            </p:extLst>
          </p:nvPr>
        </p:nvGraphicFramePr>
        <p:xfrm>
          <a:off x="4788024" y="2211710"/>
          <a:ext cx="810090" cy="432048"/>
        </p:xfrm>
        <a:graphic>
          <a:graphicData uri="http://schemas.openxmlformats.org/presentationml/2006/ole">
            <mc:AlternateContent xmlns:mc="http://schemas.openxmlformats.org/markup-compatibility/2006">
              <mc:Choice xmlns:v="urn:schemas-microsoft-com:vml" Requires="v">
                <p:oleObj name="公式" r:id="rId3" imgW="380835" imgH="203112" progId="Equation.3">
                  <p:embed/>
                </p:oleObj>
              </mc:Choice>
              <mc:Fallback>
                <p:oleObj name="公式" r:id="rId3" imgW="380835" imgH="203112" progId="Equation.3">
                  <p:embed/>
                  <p:pic>
                    <p:nvPicPr>
                      <p:cNvPr id="0" name="Object 2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2211710"/>
                        <a:ext cx="810090" cy="432048"/>
                      </a:xfrm>
                      <a:prstGeom prst="rect">
                        <a:avLst/>
                      </a:prstGeom>
                      <a:noFill/>
                    </p:spPr>
                  </p:pic>
                </p:oleObj>
              </mc:Fallback>
            </mc:AlternateContent>
          </a:graphicData>
        </a:graphic>
      </p:graphicFrame>
    </p:spTree>
    <p:extLst>
      <p:ext uri="{BB962C8B-B14F-4D97-AF65-F5344CB8AC3E}">
        <p14:creationId xmlns:p14="http://schemas.microsoft.com/office/powerpoint/2010/main" val="25592971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信号</a:t>
            </a:r>
            <a:endParaRPr lang="en-US" altLang="zh-CN" sz="2000" dirty="0">
              <a:solidFill>
                <a:srgbClr val="0093B0">
                  <a:lumMod val="50000"/>
                </a:srgbClr>
              </a:solidFill>
              <a:latin typeface="Times New Roman" pitchFamily="18" charset="0"/>
              <a:cs typeface="Times New Roman" pitchFamily="18" charset="0"/>
            </a:endParaRPr>
          </a:p>
          <a:p>
            <a:pPr>
              <a:lnSpc>
                <a:spcPct val="2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平均功率</a:t>
            </a:r>
            <a:endParaRPr lang="en-US" altLang="zh-CN" sz="2000" dirty="0">
              <a:solidFill>
                <a:srgbClr val="C00000"/>
              </a:solidFill>
              <a:latin typeface="Times New Roman" pitchFamily="18" charset="0"/>
              <a:cs typeface="Times New Roman" pitchFamily="18" charset="0"/>
            </a:endParaRPr>
          </a:p>
          <a:p>
            <a:pPr>
              <a:lnSpc>
                <a:spcPct val="2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复包络形式</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每个码元的能量</a:t>
            </a:r>
            <a:r>
              <a:rPr lang="en-US" altLang="zh-CN" sz="2000" i="1" dirty="0" err="1">
                <a:solidFill>
                  <a:srgbClr val="C00000"/>
                </a:solidFill>
                <a:latin typeface="Times New Roman" pitchFamily="18" charset="0"/>
                <a:cs typeface="Times New Roman" pitchFamily="18" charset="0"/>
              </a:rPr>
              <a:t>E</a:t>
            </a:r>
            <a:r>
              <a:rPr lang="en-US" altLang="zh-CN" sz="2000" baseline="-25000" dirty="0" err="1">
                <a:solidFill>
                  <a:srgbClr val="C00000"/>
                </a:solidFill>
                <a:latin typeface="Times New Roman" pitchFamily="18" charset="0"/>
                <a:cs typeface="Times New Roman" pitchFamily="18" charset="0"/>
              </a:rPr>
              <a:t>s</a:t>
            </a:r>
            <a:r>
              <a:rPr lang="zh-CN" altLang="en-US" sz="2000" dirty="0">
                <a:solidFill>
                  <a:srgbClr val="C00000"/>
                </a:solidFill>
                <a:latin typeface="Times New Roman" pitchFamily="18" charset="0"/>
                <a:cs typeface="Times New Roman" pitchFamily="18" charset="0"/>
              </a:rPr>
              <a:t>和每比特的能量</a:t>
            </a:r>
            <a:r>
              <a:rPr lang="en-US" altLang="zh-CN" sz="2000" i="1" dirty="0" err="1">
                <a:solidFill>
                  <a:srgbClr val="C00000"/>
                </a:solidFill>
                <a:latin typeface="Times New Roman" pitchFamily="18" charset="0"/>
                <a:cs typeface="Times New Roman" pitchFamily="18" charset="0"/>
              </a:rPr>
              <a:t>E</a:t>
            </a:r>
            <a:r>
              <a:rPr lang="en-US" altLang="zh-CN" sz="2000" baseline="-25000" dirty="0" err="1">
                <a:solidFill>
                  <a:srgbClr val="C00000"/>
                </a:solidFill>
                <a:latin typeface="Times New Roman" pitchFamily="18" charset="0"/>
                <a:cs typeface="Times New Roman" pitchFamily="18" charset="0"/>
              </a:rPr>
              <a:t>b</a:t>
            </a:r>
            <a:r>
              <a:rPr lang="zh-CN" altLang="en-US" sz="2000" dirty="0">
                <a:solidFill>
                  <a:srgbClr val="C00000"/>
                </a:solidFill>
                <a:latin typeface="Times New Roman" pitchFamily="18" charset="0"/>
                <a:cs typeface="Times New Roman" pitchFamily="18" charset="0"/>
              </a:rPr>
              <a:t>之间的关系</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选择用于标校的信号标准 </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1.</a:t>
            </a:r>
            <a:r>
              <a:rPr lang="zh-CN" altLang="en-US" sz="2000" dirty="0">
                <a:solidFill>
                  <a:schemeClr val="bg1">
                    <a:lumMod val="50000"/>
                  </a:schemeClr>
                </a:solidFill>
                <a:latin typeface="Times New Roman" pitchFamily="18" charset="0"/>
                <a:cs typeface="Times New Roman" pitchFamily="18" charset="0"/>
              </a:rPr>
              <a:t>产生一个与工作信号尽可能接近的信号</a:t>
            </a:r>
            <a:r>
              <a:rPr lang="en-US" altLang="zh-CN" sz="2000" dirty="0">
                <a:solidFill>
                  <a:schemeClr val="bg1">
                    <a:lumMod val="50000"/>
                  </a:schemeClr>
                </a:solidFill>
                <a:latin typeface="Times New Roman" pitchFamily="18" charset="0"/>
                <a:cs typeface="Times New Roman" pitchFamily="18" charset="0"/>
              </a:rPr>
              <a:t>Z(t)</a:t>
            </a:r>
            <a:r>
              <a:rPr lang="zh-CN" altLang="en-US" sz="2000" dirty="0">
                <a:solidFill>
                  <a:schemeClr val="bg1">
                    <a:lumMod val="50000"/>
                  </a:schemeClr>
                </a:solidFill>
                <a:latin typeface="Times New Roman" pitchFamily="18" charset="0"/>
                <a:cs typeface="Times New Roman" pitchFamily="18" charset="0"/>
              </a:rPr>
              <a:t>，但是直接仿真</a:t>
            </a:r>
            <a:r>
              <a:rPr lang="en-US" altLang="zh-CN" sz="2000" dirty="0">
                <a:solidFill>
                  <a:schemeClr val="bg1">
                    <a:lumMod val="50000"/>
                  </a:schemeClr>
                </a:solidFill>
                <a:latin typeface="Times New Roman" pitchFamily="18" charset="0"/>
                <a:cs typeface="Times New Roman" pitchFamily="18" charset="0"/>
              </a:rPr>
              <a:t>Z(t)</a:t>
            </a:r>
            <a:r>
              <a:rPr lang="zh-CN" altLang="en-US" sz="2000" dirty="0">
                <a:solidFill>
                  <a:schemeClr val="bg1">
                    <a:lumMod val="50000"/>
                  </a:schemeClr>
                </a:solidFill>
                <a:latin typeface="Times New Roman" pitchFamily="18" charset="0"/>
                <a:cs typeface="Times New Roman" pitchFamily="18" charset="0"/>
              </a:rPr>
              <a:t>显然是很难实现的；</a:t>
            </a:r>
            <a:r>
              <a:rPr lang="en-US" altLang="zh-CN" sz="2000" dirty="0">
                <a:solidFill>
                  <a:schemeClr val="bg1">
                    <a:lumMod val="50000"/>
                  </a:schemeClr>
                </a:solidFill>
                <a:latin typeface="Times New Roman" pitchFamily="18" charset="0"/>
                <a:cs typeface="Times New Roman" pitchFamily="18" charset="0"/>
              </a:rPr>
              <a:t>2.</a:t>
            </a:r>
            <a:r>
              <a:rPr lang="zh-CN" altLang="en-US" sz="2000" dirty="0">
                <a:solidFill>
                  <a:schemeClr val="bg1">
                    <a:lumMod val="50000"/>
                  </a:schemeClr>
                </a:solidFill>
                <a:latin typeface="Times New Roman" pitchFamily="18" charset="0"/>
                <a:cs typeface="Times New Roman" pitchFamily="18" charset="0"/>
              </a:rPr>
              <a:t>可以使用</a:t>
            </a:r>
            <a:r>
              <a:rPr lang="en-US" altLang="zh-CN" sz="2000" dirty="0">
                <a:solidFill>
                  <a:schemeClr val="bg1">
                    <a:lumMod val="50000"/>
                  </a:schemeClr>
                </a:solidFill>
                <a:latin typeface="Times New Roman" pitchFamily="18" charset="0"/>
                <a:cs typeface="Times New Roman" pitchFamily="18" charset="0"/>
              </a:rPr>
              <a:t>PN</a:t>
            </a:r>
            <a:r>
              <a:rPr lang="zh-CN" altLang="en-US" sz="2000" dirty="0">
                <a:solidFill>
                  <a:schemeClr val="bg1">
                    <a:lumMod val="50000"/>
                  </a:schemeClr>
                </a:solidFill>
                <a:latin typeface="Times New Roman" pitchFamily="18" charset="0"/>
                <a:cs typeface="Times New Roman" pitchFamily="18" charset="0"/>
              </a:rPr>
              <a:t>序列作为发射信号。</a:t>
            </a: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仿真的标校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信号功率</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3" name="Rectangle 2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520133824"/>
              </p:ext>
            </p:extLst>
          </p:nvPr>
        </p:nvGraphicFramePr>
        <p:xfrm>
          <a:off x="2387757" y="915566"/>
          <a:ext cx="4272475" cy="360040"/>
        </p:xfrm>
        <a:graphic>
          <a:graphicData uri="http://schemas.openxmlformats.org/presentationml/2006/ole">
            <mc:AlternateContent xmlns:mc="http://schemas.openxmlformats.org/markup-compatibility/2006">
              <mc:Choice xmlns:v="urn:schemas-microsoft-com:vml" Requires="v">
                <p:oleObj name="公式" r:id="rId3" imgW="2260600" imgH="190500" progId="Equation.3">
                  <p:embed/>
                </p:oleObj>
              </mc:Choice>
              <mc:Fallback>
                <p:oleObj name="公式" r:id="rId3" imgW="2260600" imgH="1905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7757" y="915566"/>
                        <a:ext cx="4272475" cy="360040"/>
                      </a:xfrm>
                      <a:prstGeom prst="rect">
                        <a:avLst/>
                      </a:prstGeom>
                      <a:noFill/>
                    </p:spPr>
                  </p:pic>
                </p:oleObj>
              </mc:Fallback>
            </mc:AlternateContent>
          </a:graphicData>
        </a:graphic>
      </p:graphicFrame>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233014012"/>
              </p:ext>
            </p:extLst>
          </p:nvPr>
        </p:nvGraphicFramePr>
        <p:xfrm>
          <a:off x="2375289" y="1393006"/>
          <a:ext cx="4949825" cy="674688"/>
        </p:xfrm>
        <a:graphic>
          <a:graphicData uri="http://schemas.openxmlformats.org/presentationml/2006/ole">
            <mc:AlternateContent xmlns:mc="http://schemas.openxmlformats.org/markup-compatibility/2006">
              <mc:Choice xmlns:v="urn:schemas-microsoft-com:vml" Requires="v">
                <p:oleObj r:id="rId5" imgW="2794000" imgH="381000" progId="Equation.3">
                  <p:embed/>
                </p:oleObj>
              </mc:Choice>
              <mc:Fallback>
                <p:oleObj r:id="rId5" imgW="2794000" imgH="381000" progId="Equation.3">
                  <p:embed/>
                  <p:pic>
                    <p:nvPicPr>
                      <p:cNvPr id="0" name="对象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5289" y="1393006"/>
                        <a:ext cx="494982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840338473"/>
              </p:ext>
            </p:extLst>
          </p:nvPr>
        </p:nvGraphicFramePr>
        <p:xfrm>
          <a:off x="2387757" y="2210495"/>
          <a:ext cx="2286000" cy="649287"/>
        </p:xfrm>
        <a:graphic>
          <a:graphicData uri="http://schemas.openxmlformats.org/presentationml/2006/ole">
            <mc:AlternateContent xmlns:mc="http://schemas.openxmlformats.org/markup-compatibility/2006">
              <mc:Choice xmlns:v="urn:schemas-microsoft-com:vml" Requires="v">
                <p:oleObj r:id="rId7" imgW="1346200" imgH="381000" progId="Equation.3">
                  <p:embed/>
                </p:oleObj>
              </mc:Choice>
              <mc:Fallback>
                <p:oleObj r:id="rId7" imgW="1346200" imgH="381000" progId="Equation.3">
                  <p:embed/>
                  <p:pic>
                    <p:nvPicPr>
                      <p:cNvPr id="0" name="对象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7757" y="2210495"/>
                        <a:ext cx="2286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088505805"/>
              </p:ext>
            </p:extLst>
          </p:nvPr>
        </p:nvGraphicFramePr>
        <p:xfrm>
          <a:off x="5324375" y="2139702"/>
          <a:ext cx="1839913" cy="742950"/>
        </p:xfrm>
        <a:graphic>
          <a:graphicData uri="http://schemas.openxmlformats.org/presentationml/2006/ole">
            <mc:AlternateContent xmlns:mc="http://schemas.openxmlformats.org/markup-compatibility/2006">
              <mc:Choice xmlns:v="urn:schemas-microsoft-com:vml" Requires="v">
                <p:oleObj r:id="rId9" imgW="1040948" imgH="418918" progId="Equation.3">
                  <p:embed/>
                </p:oleObj>
              </mc:Choice>
              <mc:Fallback>
                <p:oleObj r:id="rId9" imgW="1040948" imgH="418918" progId="Equation.3">
                  <p:embed/>
                  <p:pic>
                    <p:nvPicPr>
                      <p:cNvPr id="0" name="对象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4375" y="2139702"/>
                        <a:ext cx="1839913"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916606333"/>
              </p:ext>
            </p:extLst>
          </p:nvPr>
        </p:nvGraphicFramePr>
        <p:xfrm>
          <a:off x="6468528" y="2910504"/>
          <a:ext cx="1652413" cy="381326"/>
        </p:xfrm>
        <a:graphic>
          <a:graphicData uri="http://schemas.openxmlformats.org/presentationml/2006/ole">
            <mc:AlternateContent xmlns:mc="http://schemas.openxmlformats.org/markup-compatibility/2006">
              <mc:Choice xmlns:v="urn:schemas-microsoft-com:vml" Requires="v">
                <p:oleObj name="公式" r:id="rId11" imgW="825500" imgH="190500" progId="Equation.3">
                  <p:embed/>
                </p:oleObj>
              </mc:Choice>
              <mc:Fallback>
                <p:oleObj name="公式" r:id="rId11" imgW="825500" imgH="190500"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68528" y="2910504"/>
                        <a:ext cx="1652413" cy="381326"/>
                      </a:xfrm>
                      <a:prstGeom prst="rect">
                        <a:avLst/>
                      </a:prstGeom>
                      <a:noFill/>
                    </p:spPr>
                  </p:pic>
                </p:oleObj>
              </mc:Fallback>
            </mc:AlternateContent>
          </a:graphicData>
        </a:graphic>
      </p:graphicFrame>
    </p:spTree>
    <p:extLst>
      <p:ext uri="{BB962C8B-B14F-4D97-AF65-F5344CB8AC3E}">
        <p14:creationId xmlns:p14="http://schemas.microsoft.com/office/powerpoint/2010/main" val="2041193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371950"/>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解析方法来完成标校 </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设调制信号可以表示为</a:t>
            </a:r>
            <a:r>
              <a:rPr lang="en-US" altLang="zh-CN" sz="2000" dirty="0">
                <a:solidFill>
                  <a:schemeClr val="bg1">
                    <a:lumMod val="50000"/>
                  </a:schemeClr>
                </a:solidFill>
                <a:latin typeface="Times New Roman" pitchFamily="18" charset="0"/>
                <a:cs typeface="Times New Roman" pitchFamily="18" charset="0"/>
              </a:rPr>
              <a:t>: </a:t>
            </a:r>
          </a:p>
          <a:p>
            <a:pPr marL="0" indent="0">
              <a:lnSpc>
                <a:spcPct val="250000"/>
              </a:lnSpc>
              <a:spcBef>
                <a:spcPts val="0"/>
              </a:spcBef>
              <a:buNone/>
            </a:pPr>
            <a:r>
              <a:rPr lang="zh-CN" altLang="en-US" sz="2000" dirty="0">
                <a:solidFill>
                  <a:schemeClr val="bg1">
                    <a:lumMod val="50000"/>
                  </a:schemeClr>
                </a:solidFill>
                <a:latin typeface="Times New Roman" pitchFamily="18" charset="0"/>
                <a:cs typeface="Times New Roman" pitchFamily="18" charset="0"/>
              </a:rPr>
              <a:t>    平均功率 </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r>
              <a:rPr lang="en-US" altLang="zh-CN" sz="2000" dirty="0">
                <a:solidFill>
                  <a:schemeClr val="bg1">
                    <a:lumMod val="50000"/>
                  </a:schemeClr>
                </a:solidFill>
                <a:latin typeface="Times New Roman" pitchFamily="18" charset="0"/>
                <a:cs typeface="Times New Roman" pitchFamily="18" charset="0"/>
              </a:rPr>
              <a:t>2PSK</a:t>
            </a:r>
            <a:r>
              <a:rPr lang="zh-CN" altLang="en-US" sz="2000" dirty="0">
                <a:solidFill>
                  <a:schemeClr val="bg1">
                    <a:lumMod val="50000"/>
                  </a:schemeClr>
                </a:solidFill>
                <a:latin typeface="Times New Roman" pitchFamily="18" charset="0"/>
                <a:cs typeface="Times New Roman" pitchFamily="18" charset="0"/>
              </a:rPr>
              <a:t>和</a:t>
            </a:r>
            <a:r>
              <a:rPr lang="en-US" altLang="zh-CN" sz="2000" dirty="0">
                <a:solidFill>
                  <a:schemeClr val="bg1">
                    <a:lumMod val="50000"/>
                  </a:schemeClr>
                </a:solidFill>
                <a:latin typeface="Times New Roman" pitchFamily="18" charset="0"/>
                <a:cs typeface="Times New Roman" pitchFamily="18" charset="0"/>
              </a:rPr>
              <a:t>2FSK</a:t>
            </a:r>
            <a:r>
              <a:rPr lang="zh-CN" altLang="en-US" sz="2000" dirty="0">
                <a:solidFill>
                  <a:schemeClr val="bg1">
                    <a:lumMod val="50000"/>
                  </a:schemeClr>
                </a:solidFill>
                <a:latin typeface="Times New Roman" pitchFamily="18" charset="0"/>
                <a:cs typeface="Times New Roman" pitchFamily="18" charset="0"/>
              </a:rPr>
              <a:t>信号，每个码元包含的能量为</a:t>
            </a:r>
          </a:p>
          <a:p>
            <a:pPr>
              <a:lnSpc>
                <a:spcPct val="200000"/>
              </a:lnSpc>
              <a:spcBef>
                <a:spcPts val="0"/>
              </a:spcBef>
              <a:buFont typeface="Wingdings" panose="05000000000000000000" pitchFamily="2" charset="2"/>
              <a:buChar char="p"/>
            </a:pPr>
            <a:r>
              <a:rPr lang="en-US" altLang="zh-CN" sz="2000" dirty="0">
                <a:solidFill>
                  <a:schemeClr val="bg1">
                    <a:lumMod val="50000"/>
                  </a:schemeClr>
                </a:solidFill>
                <a:latin typeface="Times New Roman" pitchFamily="18" charset="0"/>
                <a:cs typeface="Times New Roman" pitchFamily="18" charset="0"/>
              </a:rPr>
              <a:t>QAM</a:t>
            </a:r>
            <a:r>
              <a:rPr lang="zh-CN" altLang="en-US" sz="2000" dirty="0">
                <a:solidFill>
                  <a:schemeClr val="bg1">
                    <a:lumMod val="50000"/>
                  </a:schemeClr>
                </a:solidFill>
                <a:latin typeface="Times New Roman" pitchFamily="18" charset="0"/>
                <a:cs typeface="Times New Roman" pitchFamily="18" charset="0"/>
              </a:rPr>
              <a:t>信号每个信道包含的能量可以表示为</a:t>
            </a: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仿真的标校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信号功率</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015801207"/>
              </p:ext>
            </p:extLst>
          </p:nvPr>
        </p:nvGraphicFramePr>
        <p:xfrm>
          <a:off x="3635896" y="1131590"/>
          <a:ext cx="1987720" cy="729081"/>
        </p:xfrm>
        <a:graphic>
          <a:graphicData uri="http://schemas.openxmlformats.org/presentationml/2006/ole">
            <mc:AlternateContent xmlns:mc="http://schemas.openxmlformats.org/markup-compatibility/2006">
              <mc:Choice xmlns:v="urn:schemas-microsoft-com:vml" Requires="v">
                <p:oleObj r:id="rId3" imgW="1143000" imgH="419100" progId="Equation.3">
                  <p:embed/>
                </p:oleObj>
              </mc:Choice>
              <mc:Fallback>
                <p:oleObj r:id="rId3" imgW="1143000" imgH="4191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1131590"/>
                        <a:ext cx="1987720" cy="729081"/>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84021654"/>
              </p:ext>
            </p:extLst>
          </p:nvPr>
        </p:nvGraphicFramePr>
        <p:xfrm>
          <a:off x="5919234" y="1131591"/>
          <a:ext cx="1985580" cy="729080"/>
        </p:xfrm>
        <a:graphic>
          <a:graphicData uri="http://schemas.openxmlformats.org/presentationml/2006/ole">
            <mc:AlternateContent xmlns:mc="http://schemas.openxmlformats.org/markup-compatibility/2006">
              <mc:Choice xmlns:v="urn:schemas-microsoft-com:vml" Requires="v">
                <p:oleObj r:id="rId5" imgW="1143000" imgH="419100" progId="Equation.3">
                  <p:embed/>
                </p:oleObj>
              </mc:Choice>
              <mc:Fallback>
                <p:oleObj r:id="rId5" imgW="1143000" imgH="4191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9234" y="1131591"/>
                        <a:ext cx="1985580" cy="729080"/>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830479238"/>
              </p:ext>
            </p:extLst>
          </p:nvPr>
        </p:nvGraphicFramePr>
        <p:xfrm>
          <a:off x="2121805" y="1860671"/>
          <a:ext cx="2104042" cy="581116"/>
        </p:xfrm>
        <a:graphic>
          <a:graphicData uri="http://schemas.openxmlformats.org/presentationml/2006/ole">
            <mc:AlternateContent xmlns:mc="http://schemas.openxmlformats.org/markup-compatibility/2006">
              <mc:Choice xmlns:v="urn:schemas-microsoft-com:vml" Requires="v">
                <p:oleObj name="公式" r:id="rId7" imgW="1498600" imgH="419100" progId="Equation.3">
                  <p:embed/>
                </p:oleObj>
              </mc:Choice>
              <mc:Fallback>
                <p:oleObj name="公式" r:id="rId7" imgW="1498600" imgH="4191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1805" y="1860671"/>
                        <a:ext cx="2104042" cy="581116"/>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955836395"/>
              </p:ext>
            </p:extLst>
          </p:nvPr>
        </p:nvGraphicFramePr>
        <p:xfrm>
          <a:off x="5004048" y="1853852"/>
          <a:ext cx="2939675" cy="587935"/>
        </p:xfrm>
        <a:graphic>
          <a:graphicData uri="http://schemas.openxmlformats.org/presentationml/2006/ole">
            <mc:AlternateContent xmlns:mc="http://schemas.openxmlformats.org/markup-compatibility/2006">
              <mc:Choice xmlns:v="urn:schemas-microsoft-com:vml" Requires="v">
                <p:oleObj r:id="rId9" imgW="1574117" imgH="317362" progId="Equation.3">
                  <p:embed/>
                </p:oleObj>
              </mc:Choice>
              <mc:Fallback>
                <p:oleObj r:id="rId9" imgW="1574117" imgH="317362"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4048" y="1853852"/>
                        <a:ext cx="2939675" cy="587935"/>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489798888"/>
              </p:ext>
            </p:extLst>
          </p:nvPr>
        </p:nvGraphicFramePr>
        <p:xfrm>
          <a:off x="5801244" y="2441787"/>
          <a:ext cx="576064" cy="647208"/>
        </p:xfrm>
        <a:graphic>
          <a:graphicData uri="http://schemas.openxmlformats.org/presentationml/2006/ole">
            <mc:AlternateContent xmlns:mc="http://schemas.openxmlformats.org/markup-compatibility/2006">
              <mc:Choice xmlns:v="urn:schemas-microsoft-com:vml" Requires="v">
                <p:oleObj r:id="rId11" imgW="291973" imgH="355446" progId="Equation.3">
                  <p:embed/>
                </p:oleObj>
              </mc:Choice>
              <mc:Fallback>
                <p:oleObj r:id="rId11" imgW="291973" imgH="355446" progId="Equation.3">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01244" y="2441787"/>
                        <a:ext cx="576064" cy="647208"/>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949513169"/>
              </p:ext>
            </p:extLst>
          </p:nvPr>
        </p:nvGraphicFramePr>
        <p:xfrm>
          <a:off x="5801244" y="3088995"/>
          <a:ext cx="576064" cy="647501"/>
        </p:xfrm>
        <a:graphic>
          <a:graphicData uri="http://schemas.openxmlformats.org/presentationml/2006/ole">
            <mc:AlternateContent xmlns:mc="http://schemas.openxmlformats.org/markup-compatibility/2006">
              <mc:Choice xmlns:v="urn:schemas-microsoft-com:vml" Requires="v">
                <p:oleObj r:id="rId13" imgW="291973" imgH="355446" progId="Equation.3">
                  <p:embed/>
                </p:oleObj>
              </mc:Choice>
              <mc:Fallback>
                <p:oleObj r:id="rId13" imgW="291973" imgH="355446" progId="Equation.3">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01244" y="3088995"/>
                        <a:ext cx="576064" cy="64750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151429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371950"/>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0093B0">
                    <a:lumMod val="50000"/>
                  </a:srgbClr>
                </a:solidFill>
                <a:latin typeface="Times New Roman" pitchFamily="18" charset="0"/>
                <a:cs typeface="Times New Roman" pitchFamily="18" charset="0"/>
              </a:rPr>
              <a:t>接收滤波器之后的噪声满足“窄带”的假设，即</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0093B0">
                    <a:lumMod val="50000"/>
                  </a:srgbClr>
                </a:solidFill>
                <a:latin typeface="Times New Roman" pitchFamily="18" charset="0"/>
                <a:cs typeface="Times New Roman" pitchFamily="18" charset="0"/>
              </a:rPr>
              <a:t>在仿真中，通常用低通包络形式来描述式</a:t>
            </a:r>
          </a:p>
          <a:p>
            <a:pPr>
              <a:lnSpc>
                <a:spcPct val="150000"/>
              </a:lnSpc>
              <a:spcBef>
                <a:spcPts val="0"/>
              </a:spcBef>
              <a:buFont typeface="Wingdings" panose="05000000000000000000" pitchFamily="2" charset="2"/>
              <a:buChar char="p"/>
            </a:pPr>
            <a:r>
              <a:rPr lang="zh-CN" altLang="en-US" sz="2000" dirty="0">
                <a:solidFill>
                  <a:srgbClr val="0093B0">
                    <a:lumMod val="50000"/>
                  </a:srgbClr>
                </a:solidFill>
                <a:latin typeface="Times New Roman" pitchFamily="18" charset="0"/>
                <a:cs typeface="Times New Roman" pitchFamily="18" charset="0"/>
              </a:rPr>
              <a:t>他们的方差为：</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0093B0">
                    <a:lumMod val="50000"/>
                  </a:srgbClr>
                </a:solidFill>
                <a:latin typeface="Times New Roman" pitchFamily="18" charset="0"/>
                <a:cs typeface="Times New Roman" pitchFamily="18" charset="0"/>
              </a:rPr>
              <a:t>通常用两种形式描述噪声强度与信号强度的关系，即 </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仿真的标校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噪声功率</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14273570"/>
              </p:ext>
            </p:extLst>
          </p:nvPr>
        </p:nvGraphicFramePr>
        <p:xfrm>
          <a:off x="2149432" y="1340018"/>
          <a:ext cx="3294112" cy="376849"/>
        </p:xfrm>
        <a:graphic>
          <a:graphicData uri="http://schemas.openxmlformats.org/presentationml/2006/ole">
            <mc:AlternateContent xmlns:mc="http://schemas.openxmlformats.org/markup-compatibility/2006">
              <mc:Choice xmlns:v="urn:schemas-microsoft-com:vml" Requires="v">
                <p:oleObj r:id="rId3" imgW="1663700" imgH="190500" progId="Equation.3">
                  <p:embed/>
                </p:oleObj>
              </mc:Choice>
              <mc:Fallback>
                <p:oleObj r:id="rId3" imgW="1663700" imgH="1905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9432" y="1340018"/>
                        <a:ext cx="3294112" cy="376849"/>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596616083"/>
              </p:ext>
            </p:extLst>
          </p:nvPr>
        </p:nvGraphicFramePr>
        <p:xfrm>
          <a:off x="5580112" y="1779662"/>
          <a:ext cx="2016224" cy="387925"/>
        </p:xfrm>
        <a:graphic>
          <a:graphicData uri="http://schemas.openxmlformats.org/presentationml/2006/ole">
            <mc:AlternateContent xmlns:mc="http://schemas.openxmlformats.org/markup-compatibility/2006">
              <mc:Choice xmlns:v="urn:schemas-microsoft-com:vml" Requires="v">
                <p:oleObj r:id="rId5" imgW="990170" imgH="190417" progId="Equation.3">
                  <p:embed/>
                </p:oleObj>
              </mc:Choice>
              <mc:Fallback>
                <p:oleObj r:id="rId5" imgW="990170" imgH="190417"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112" y="1779662"/>
                        <a:ext cx="2016224" cy="387925"/>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286918814"/>
              </p:ext>
            </p:extLst>
          </p:nvPr>
        </p:nvGraphicFramePr>
        <p:xfrm>
          <a:off x="2771800" y="2211710"/>
          <a:ext cx="1471334" cy="404163"/>
        </p:xfrm>
        <a:graphic>
          <a:graphicData uri="http://schemas.openxmlformats.org/presentationml/2006/ole">
            <mc:AlternateContent xmlns:mc="http://schemas.openxmlformats.org/markup-compatibility/2006">
              <mc:Choice xmlns:v="urn:schemas-microsoft-com:vml" Requires="v">
                <p:oleObj r:id="rId7" imgW="799753" imgH="215806" progId="Equation.3">
                  <p:embed/>
                </p:oleObj>
              </mc:Choice>
              <mc:Fallback>
                <p:oleObj r:id="rId7" imgW="799753" imgH="215806"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800" y="2211710"/>
                        <a:ext cx="1471334" cy="404163"/>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531518504"/>
              </p:ext>
            </p:extLst>
          </p:nvPr>
        </p:nvGraphicFramePr>
        <p:xfrm>
          <a:off x="2843808" y="3219822"/>
          <a:ext cx="729208" cy="677789"/>
        </p:xfrm>
        <a:graphic>
          <a:graphicData uri="http://schemas.openxmlformats.org/presentationml/2006/ole">
            <mc:AlternateContent xmlns:mc="http://schemas.openxmlformats.org/markup-compatibility/2006">
              <mc:Choice xmlns:v="urn:schemas-microsoft-com:vml" Requires="v">
                <p:oleObj r:id="rId9" imgW="406224" imgH="380835" progId="Equation.3">
                  <p:embed/>
                </p:oleObj>
              </mc:Choice>
              <mc:Fallback>
                <p:oleObj r:id="rId9" imgW="406224" imgH="380835" progId="Equation.3">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808" y="3219822"/>
                        <a:ext cx="729208" cy="677789"/>
                      </a:xfrm>
                      <a:prstGeom prst="rect">
                        <a:avLst/>
                      </a:prstGeom>
                      <a:noFill/>
                      <a:ln>
                        <a:noFill/>
                      </a:ln>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179650435"/>
              </p:ext>
            </p:extLst>
          </p:nvPr>
        </p:nvGraphicFramePr>
        <p:xfrm>
          <a:off x="4005064" y="3249539"/>
          <a:ext cx="785301" cy="615853"/>
        </p:xfrm>
        <a:graphic>
          <a:graphicData uri="http://schemas.openxmlformats.org/presentationml/2006/ole">
            <mc:AlternateContent xmlns:mc="http://schemas.openxmlformats.org/markup-compatibility/2006">
              <mc:Choice xmlns:v="urn:schemas-microsoft-com:vml" Requires="v">
                <p:oleObj r:id="rId11" imgW="482391" imgH="380835" progId="Equation.3">
                  <p:embed/>
                </p:oleObj>
              </mc:Choice>
              <mc:Fallback>
                <p:oleObj r:id="rId11" imgW="482391" imgH="380835" progId="Equation.3">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05064" y="3249539"/>
                        <a:ext cx="785301" cy="61585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8027256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4" name="Rectangle 3"/>
          <p:cNvSpPr txBox="1">
            <a:spLocks noChangeArrowheads="1"/>
          </p:cNvSpPr>
          <p:nvPr/>
        </p:nvSpPr>
        <p:spPr bwMode="auto">
          <a:xfrm>
            <a:off x="1116216" y="2531742"/>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本章完毕</a:t>
            </a:r>
            <a:endParaRPr lang="zh-CN" altLang="zh-CN" sz="5400" b="1" dirty="0">
              <a:solidFill>
                <a:srgbClr val="205867"/>
              </a:solidFill>
              <a:latin typeface="微软雅黑"/>
            </a:endParaRPr>
          </a:p>
        </p:txBody>
      </p:sp>
      <p:sp>
        <p:nvSpPr>
          <p:cNvPr id="15" name="TextBox 14"/>
          <p:cNvSpPr txBox="1"/>
          <p:nvPr/>
        </p:nvSpPr>
        <p:spPr>
          <a:xfrm>
            <a:off x="2739433" y="3858057"/>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16" name="TextBox 15"/>
          <p:cNvSpPr txBox="1"/>
          <p:nvPr/>
        </p:nvSpPr>
        <p:spPr>
          <a:xfrm>
            <a:off x="4643996" y="3858057"/>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641802521"/>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定义：</a:t>
            </a:r>
            <a:r>
              <a:rPr lang="zh-CN" altLang="en-US" sz="2000" dirty="0">
                <a:solidFill>
                  <a:schemeClr val="tx1"/>
                </a:solidFill>
              </a:rPr>
              <a:t>时间离散，具有有限个代码的信号源。</a:t>
            </a:r>
          </a:p>
          <a:p>
            <a:pPr>
              <a:lnSpc>
                <a:spcPct val="140000"/>
              </a:lnSpc>
              <a:spcBef>
                <a:spcPts val="0"/>
              </a:spcBef>
              <a:buFont typeface="Wingdings" panose="05000000000000000000" pitchFamily="2" charset="2"/>
              <a:buChar char="p"/>
            </a:pPr>
            <a:r>
              <a:rPr lang="zh-CN" altLang="en-US" sz="2000" dirty="0">
                <a:solidFill>
                  <a:srgbClr val="C00000"/>
                </a:solidFill>
              </a:rPr>
              <a:t>数字信源与数字信号（波形）的区别</a:t>
            </a:r>
          </a:p>
          <a:p>
            <a:pPr marL="0" indent="0">
              <a:lnSpc>
                <a:spcPct val="140000"/>
              </a:lnSpc>
              <a:spcBef>
                <a:spcPts val="0"/>
              </a:spcBef>
              <a:buNone/>
            </a:pPr>
            <a:r>
              <a:rPr lang="zh-CN" altLang="en-US" sz="2000" dirty="0">
                <a:solidFill>
                  <a:schemeClr val="tx1"/>
                </a:solidFill>
              </a:rPr>
              <a:t>    </a:t>
            </a:r>
            <a:r>
              <a:rPr lang="zh-CN" altLang="en-US" sz="2000" dirty="0">
                <a:solidFill>
                  <a:srgbClr val="C00000"/>
                </a:solidFill>
              </a:rPr>
              <a:t>数字信源</a:t>
            </a:r>
            <a:r>
              <a:rPr lang="zh-CN" altLang="en-US" sz="2000" dirty="0">
                <a:solidFill>
                  <a:schemeClr val="tx1"/>
                </a:solidFill>
              </a:rPr>
              <a:t>的元素被看作是逻辑或者抽象的实体，而</a:t>
            </a:r>
            <a:r>
              <a:rPr lang="zh-CN" altLang="en-US" sz="2000" dirty="0">
                <a:solidFill>
                  <a:srgbClr val="C00000"/>
                </a:solidFill>
              </a:rPr>
              <a:t>数字信号</a:t>
            </a:r>
            <a:r>
              <a:rPr lang="zh-CN" altLang="en-US" sz="2000" dirty="0">
                <a:solidFill>
                  <a:schemeClr val="tx1"/>
                </a:solidFill>
              </a:rPr>
              <a:t>是携带有数字信息的波形。对于相同的</a:t>
            </a:r>
            <a:r>
              <a:rPr lang="zh-CN" altLang="en-US" sz="2000" dirty="0">
                <a:solidFill>
                  <a:srgbClr val="C00000"/>
                </a:solidFill>
              </a:rPr>
              <a:t>数字信源</a:t>
            </a:r>
            <a:r>
              <a:rPr lang="zh-CN" altLang="en-US" sz="2000" dirty="0">
                <a:solidFill>
                  <a:schemeClr val="tx1"/>
                </a:solidFill>
              </a:rPr>
              <a:t>，可以采用不同的方式来产生波形。例如 </a:t>
            </a: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4797418"/>
              </p:ext>
            </p:extLst>
          </p:nvPr>
        </p:nvGraphicFramePr>
        <p:xfrm>
          <a:off x="1331640" y="2586179"/>
          <a:ext cx="2592288" cy="661861"/>
        </p:xfrm>
        <a:graphic>
          <a:graphicData uri="http://schemas.openxmlformats.org/presentationml/2006/ole">
            <mc:AlternateContent xmlns:mc="http://schemas.openxmlformats.org/markup-compatibility/2006">
              <mc:Choice xmlns:v="urn:schemas-microsoft-com:vml" Requires="v">
                <p:oleObj r:id="rId3" imgW="1346200" imgH="342900" progId="Equation.3">
                  <p:embed/>
                </p:oleObj>
              </mc:Choice>
              <mc:Fallback>
                <p:oleObj r:id="rId3" imgW="1346200" imgH="3429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586179"/>
                        <a:ext cx="2592288" cy="661861"/>
                      </a:xfrm>
                      <a:prstGeom prst="rect">
                        <a:avLst/>
                      </a:prstGeom>
                      <a:noFill/>
                      <a:ln>
                        <a:noFill/>
                      </a:ln>
                    </p:spPr>
                  </p:pic>
                </p:oleObj>
              </mc:Fallback>
            </mc:AlternateContent>
          </a:graphicData>
        </a:graphic>
      </p:graphicFrame>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5976" y="2595404"/>
            <a:ext cx="4536504" cy="984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651870"/>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7"/>
          <p:cNvSpPr>
            <a:spLocks noChangeArrowheads="1"/>
          </p:cNvSpPr>
          <p:nvPr/>
        </p:nvSpPr>
        <p:spPr bwMode="auto">
          <a:xfrm>
            <a:off x="6043100" y="342912"/>
            <a:ext cx="2842092" cy="101566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kumimoji="1" lang="zh-CN" altLang="en-US" sz="2000" dirty="0">
                <a:solidFill>
                  <a:srgbClr val="FFFF00"/>
                </a:solidFill>
                <a:latin typeface="+mn-ea"/>
                <a:ea typeface="+mn-ea"/>
              </a:rPr>
              <a:t>仿真作业：利用</a:t>
            </a:r>
            <a:r>
              <a:rPr kumimoji="1" lang="en-US" altLang="zh-CN" sz="2000" dirty="0">
                <a:solidFill>
                  <a:srgbClr val="FFFF00"/>
                </a:solidFill>
                <a:latin typeface="+mn-ea"/>
                <a:ea typeface="+mn-ea"/>
              </a:rPr>
              <a:t>Simulink</a:t>
            </a:r>
            <a:r>
              <a:rPr kumimoji="1" lang="zh-CN" altLang="en-US" sz="2000" dirty="0">
                <a:solidFill>
                  <a:srgbClr val="FFFF00"/>
                </a:solidFill>
                <a:latin typeface="+mn-ea"/>
                <a:ea typeface="+mn-ea"/>
              </a:rPr>
              <a:t>仿真上述数字信源，并进行分析比较。</a:t>
            </a:r>
          </a:p>
        </p:txBody>
      </p:sp>
    </p:spTree>
    <p:extLst>
      <p:ext uri="{BB962C8B-B14F-4D97-AF65-F5344CB8AC3E}">
        <p14:creationId xmlns:p14="http://schemas.microsoft.com/office/powerpoint/2010/main" val="15824745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模拟信号数字化</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信源编译码</a:t>
            </a:r>
          </a:p>
          <a:p>
            <a:pPr marL="0" indent="0">
              <a:lnSpc>
                <a:spcPct val="140000"/>
              </a:lnSpc>
              <a:spcBef>
                <a:spcPts val="0"/>
              </a:spcBef>
              <a:buNone/>
            </a:pPr>
            <a:r>
              <a:rPr lang="zh-CN" altLang="en-US" sz="2000" dirty="0">
                <a:solidFill>
                  <a:schemeClr val="bg1">
                    <a:lumMod val="50000"/>
                  </a:schemeClr>
                </a:solidFill>
              </a:rPr>
              <a:t>    </a:t>
            </a:r>
            <a:r>
              <a:rPr lang="zh-CN" altLang="en-US" sz="2000" dirty="0">
                <a:solidFill>
                  <a:srgbClr val="C00000"/>
                </a:solidFill>
              </a:rPr>
              <a:t>模拟信源</a:t>
            </a:r>
            <a:r>
              <a:rPr lang="zh-CN" altLang="en-US" sz="2000" dirty="0">
                <a:solidFill>
                  <a:schemeClr val="bg1">
                    <a:lumMod val="50000"/>
                  </a:schemeClr>
                </a:solidFill>
              </a:rPr>
              <a:t>编译码，核心：</a:t>
            </a:r>
            <a:r>
              <a:rPr lang="en-US" altLang="zh-CN" sz="2000" dirty="0">
                <a:solidFill>
                  <a:schemeClr val="bg1">
                    <a:lumMod val="50000"/>
                  </a:schemeClr>
                </a:solidFill>
              </a:rPr>
              <a:t>A/D</a:t>
            </a:r>
            <a:r>
              <a:rPr lang="zh-CN" altLang="en-US" sz="2000" dirty="0">
                <a:solidFill>
                  <a:schemeClr val="bg1">
                    <a:lumMod val="50000"/>
                  </a:schemeClr>
                </a:solidFill>
              </a:rPr>
              <a:t>变换；</a:t>
            </a:r>
            <a:r>
              <a:rPr lang="zh-CN" altLang="en-US" sz="2000" dirty="0">
                <a:solidFill>
                  <a:srgbClr val="C00000"/>
                </a:solidFill>
              </a:rPr>
              <a:t>数字信源</a:t>
            </a:r>
            <a:r>
              <a:rPr lang="zh-CN" altLang="en-US" sz="2000" dirty="0">
                <a:solidFill>
                  <a:schemeClr val="bg1">
                    <a:lumMod val="50000"/>
                  </a:schemeClr>
                </a:solidFill>
              </a:rPr>
              <a:t>的编码，核心：数据压缩。</a:t>
            </a:r>
          </a:p>
          <a:p>
            <a:pPr>
              <a:lnSpc>
                <a:spcPct val="140000"/>
              </a:lnSpc>
              <a:spcBef>
                <a:spcPts val="0"/>
              </a:spcBef>
              <a:buFont typeface="Wingdings" panose="05000000000000000000" pitchFamily="2" charset="2"/>
              <a:buChar char="p"/>
            </a:pPr>
            <a:r>
              <a:rPr lang="zh-CN" altLang="en-US" sz="2000" dirty="0">
                <a:solidFill>
                  <a:srgbClr val="C00000"/>
                </a:solidFill>
              </a:rPr>
              <a:t>模拟信源编译码：</a:t>
            </a:r>
            <a:r>
              <a:rPr lang="zh-CN" altLang="en-US" sz="2000" dirty="0">
                <a:solidFill>
                  <a:schemeClr val="tx1"/>
                </a:solidFill>
              </a:rPr>
              <a:t>对模拟信源进行模</a:t>
            </a:r>
            <a:r>
              <a:rPr lang="en-US" altLang="zh-CN" sz="2000" dirty="0">
                <a:solidFill>
                  <a:schemeClr val="tx1"/>
                </a:solidFill>
              </a:rPr>
              <a:t>/</a:t>
            </a:r>
            <a:r>
              <a:rPr lang="zh-CN" altLang="en-US" sz="2000" dirty="0">
                <a:solidFill>
                  <a:schemeClr val="tx1"/>
                </a:solidFill>
              </a:rPr>
              <a:t>数变换（</a:t>
            </a:r>
            <a:r>
              <a:rPr lang="en-US" altLang="zh-CN" sz="2000" dirty="0">
                <a:solidFill>
                  <a:schemeClr val="tx1"/>
                </a:solidFill>
              </a:rPr>
              <a:t>A/D</a:t>
            </a:r>
            <a:r>
              <a:rPr lang="zh-CN" altLang="en-US" sz="2000" dirty="0">
                <a:solidFill>
                  <a:schemeClr val="tx1"/>
                </a:solidFill>
              </a:rPr>
              <a:t>）处理，通常</a:t>
            </a:r>
            <a:r>
              <a:rPr lang="en-US" altLang="zh-CN" sz="2000" dirty="0">
                <a:solidFill>
                  <a:schemeClr val="tx1"/>
                </a:solidFill>
              </a:rPr>
              <a:t>A/D</a:t>
            </a:r>
            <a:r>
              <a:rPr lang="zh-CN" altLang="en-US" sz="2000" dirty="0">
                <a:solidFill>
                  <a:schemeClr val="tx1"/>
                </a:solidFill>
              </a:rPr>
              <a:t>由采样、量化和编码三部分完成。</a:t>
            </a: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09627177"/>
              </p:ext>
            </p:extLst>
          </p:nvPr>
        </p:nvGraphicFramePr>
        <p:xfrm>
          <a:off x="1763688" y="2571750"/>
          <a:ext cx="6120532" cy="2248099"/>
        </p:xfrm>
        <a:graphic>
          <a:graphicData uri="http://schemas.openxmlformats.org/presentationml/2006/ole">
            <mc:AlternateContent xmlns:mc="http://schemas.openxmlformats.org/markup-compatibility/2006">
              <mc:Choice xmlns:v="urn:schemas-microsoft-com:vml" Requires="v">
                <p:oleObj name="Visio" r:id="rId3" imgW="4482084" imgH="1693774" progId="Visio.Drawing.11">
                  <p:embed/>
                </p:oleObj>
              </mc:Choice>
              <mc:Fallback>
                <p:oleObj name="Visio" r:id="rId3" imgW="4482084" imgH="1693774"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571750"/>
                        <a:ext cx="6120532" cy="2248099"/>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904796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模拟信源编译码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量化是</a:t>
            </a:r>
            <a:r>
              <a:rPr lang="en-US" altLang="zh-CN" sz="2000" dirty="0">
                <a:solidFill>
                  <a:srgbClr val="C00000"/>
                </a:solidFill>
              </a:rPr>
              <a:t>A/D</a:t>
            </a:r>
            <a:r>
              <a:rPr lang="zh-CN" altLang="en-US" sz="2000" dirty="0">
                <a:solidFill>
                  <a:srgbClr val="C00000"/>
                </a:solidFill>
              </a:rPr>
              <a:t>的核心过程主要包括：</a:t>
            </a:r>
            <a:r>
              <a:rPr lang="zh-CN" altLang="en-US" sz="2000" dirty="0">
                <a:solidFill>
                  <a:schemeClr val="bg1">
                    <a:lumMod val="50000"/>
                  </a:schemeClr>
                </a:solidFill>
              </a:rPr>
              <a:t>均匀量化和非均匀量化</a:t>
            </a:r>
            <a:r>
              <a:rPr lang="zh-CN" altLang="en-US" sz="2000" dirty="0">
                <a:solidFill>
                  <a:srgbClr val="C00000"/>
                </a:solidFill>
              </a:rPr>
              <a:t>。</a:t>
            </a:r>
            <a:endParaRPr lang="en-US" altLang="zh-CN" sz="2000" dirty="0">
              <a:solidFill>
                <a:srgbClr val="C00000"/>
              </a:solidFill>
            </a:endParaRPr>
          </a:p>
          <a:p>
            <a:pPr>
              <a:lnSpc>
                <a:spcPct val="140000"/>
              </a:lnSpc>
              <a:spcBef>
                <a:spcPts val="0"/>
              </a:spcBef>
              <a:buFont typeface="Wingdings" panose="05000000000000000000" pitchFamily="2" charset="2"/>
              <a:buChar char="p"/>
            </a:pPr>
            <a:r>
              <a:rPr lang="zh-CN" altLang="en-US" sz="2000" dirty="0">
                <a:solidFill>
                  <a:srgbClr val="C00000"/>
                </a:solidFill>
              </a:rPr>
              <a:t>均匀量化</a:t>
            </a:r>
          </a:p>
          <a:p>
            <a:pPr>
              <a:lnSpc>
                <a:spcPct val="140000"/>
              </a:lnSpc>
              <a:spcBef>
                <a:spcPts val="0"/>
              </a:spcBef>
              <a:buFont typeface="Wingdings" panose="05000000000000000000" pitchFamily="2" charset="2"/>
              <a:buChar char="p"/>
            </a:pPr>
            <a:endParaRPr lang="zh-CN" altLang="en-US" sz="2000" dirty="0">
              <a:solidFill>
                <a:srgbClr val="C00000"/>
              </a:solidFill>
            </a:endParaRP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70992111"/>
              </p:ext>
            </p:extLst>
          </p:nvPr>
        </p:nvGraphicFramePr>
        <p:xfrm>
          <a:off x="2195736" y="1475636"/>
          <a:ext cx="4681181" cy="819273"/>
        </p:xfrm>
        <a:graphic>
          <a:graphicData uri="http://schemas.openxmlformats.org/presentationml/2006/ole">
            <mc:AlternateContent xmlns:mc="http://schemas.openxmlformats.org/markup-compatibility/2006">
              <mc:Choice xmlns:v="urn:schemas-microsoft-com:vml" Requires="v">
                <p:oleObj name="公式" r:id="rId3" imgW="2552700" imgH="444500" progId="Equation.3">
                  <p:embed/>
                </p:oleObj>
              </mc:Choice>
              <mc:Fallback>
                <p:oleObj name="公式" r:id="rId3" imgW="2552700" imgH="4445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1475636"/>
                        <a:ext cx="4681181" cy="819273"/>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042664359"/>
              </p:ext>
            </p:extLst>
          </p:nvPr>
        </p:nvGraphicFramePr>
        <p:xfrm>
          <a:off x="1331640" y="2294909"/>
          <a:ext cx="6620426" cy="2448272"/>
        </p:xfrm>
        <a:graphic>
          <a:graphicData uri="http://schemas.openxmlformats.org/presentationml/2006/ole">
            <mc:AlternateContent xmlns:mc="http://schemas.openxmlformats.org/markup-compatibility/2006">
              <mc:Choice xmlns:v="urn:schemas-microsoft-com:vml" Requires="v">
                <p:oleObj name="Visio" r:id="rId5" imgW="4871752" imgH="1899880" progId="Visio.Drawing.11">
                  <p:embed/>
                </p:oleObj>
              </mc:Choice>
              <mc:Fallback>
                <p:oleObj name="Visio" r:id="rId5" imgW="4871752" imgH="1899880" progId="Visio.Drawing.11">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640" y="2294909"/>
                        <a:ext cx="6620426" cy="244827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7419173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模拟信源编译码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非均匀量化：</a:t>
            </a:r>
            <a:r>
              <a:rPr lang="zh-CN" altLang="en-US" sz="2000" dirty="0">
                <a:solidFill>
                  <a:schemeClr val="bg1">
                    <a:lumMod val="50000"/>
                  </a:schemeClr>
                </a:solidFill>
              </a:rPr>
              <a:t>非均匀量化存在两种标准的压缩方案，即</a:t>
            </a:r>
            <a:r>
              <a:rPr lang="en-US" altLang="zh-CN" sz="2000" dirty="0">
                <a:solidFill>
                  <a:schemeClr val="bg1">
                    <a:lumMod val="50000"/>
                  </a:schemeClr>
                </a:solidFill>
              </a:rPr>
              <a:t>μ</a:t>
            </a:r>
            <a:r>
              <a:rPr lang="zh-CN" altLang="en-US" sz="2000" dirty="0">
                <a:solidFill>
                  <a:schemeClr val="bg1">
                    <a:lumMod val="50000"/>
                  </a:schemeClr>
                </a:solidFill>
              </a:rPr>
              <a:t>律和</a:t>
            </a:r>
            <a:r>
              <a:rPr lang="en-US" altLang="zh-CN" sz="2000" dirty="0">
                <a:solidFill>
                  <a:schemeClr val="bg1">
                    <a:lumMod val="50000"/>
                  </a:schemeClr>
                </a:solidFill>
              </a:rPr>
              <a:t>A</a:t>
            </a:r>
            <a:r>
              <a:rPr lang="zh-CN" altLang="en-US" sz="2000" dirty="0">
                <a:solidFill>
                  <a:schemeClr val="bg1">
                    <a:lumMod val="50000"/>
                  </a:schemeClr>
                </a:solidFill>
              </a:rPr>
              <a:t>律。</a:t>
            </a: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96933270"/>
              </p:ext>
            </p:extLst>
          </p:nvPr>
        </p:nvGraphicFramePr>
        <p:xfrm>
          <a:off x="1475656" y="1458084"/>
          <a:ext cx="6351796" cy="2952328"/>
        </p:xfrm>
        <a:graphic>
          <a:graphicData uri="http://schemas.openxmlformats.org/presentationml/2006/ole">
            <mc:AlternateContent xmlns:mc="http://schemas.openxmlformats.org/markup-compatibility/2006">
              <mc:Choice xmlns:v="urn:schemas-microsoft-com:vml" Requires="v">
                <p:oleObj r:id="rId3" imgW="4441154" imgH="2064627" progId="Visio.Drawing.11">
                  <p:embed/>
                </p:oleObj>
              </mc:Choice>
              <mc:Fallback>
                <p:oleObj r:id="rId3" imgW="4441154" imgH="2064627" progId="Visio.Drawing.11">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458084"/>
                        <a:ext cx="6351796" cy="295232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3024090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模拟信源编译码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非均匀量化</a:t>
            </a:r>
            <a:r>
              <a:rPr lang="en-US" altLang="zh-CN" sz="2000" dirty="0">
                <a:solidFill>
                  <a:schemeClr val="bg1">
                    <a:lumMod val="50000"/>
                  </a:schemeClr>
                </a:solidFill>
              </a:rPr>
              <a:t>A</a:t>
            </a:r>
            <a:r>
              <a:rPr lang="zh-CN" altLang="en-US" sz="2000" dirty="0">
                <a:solidFill>
                  <a:schemeClr val="bg1">
                    <a:lumMod val="50000"/>
                  </a:schemeClr>
                </a:solidFill>
              </a:rPr>
              <a:t>律的数字折线：</a:t>
            </a:r>
            <a:r>
              <a:rPr lang="en-US" altLang="zh-CN" sz="2000" dirty="0">
                <a:solidFill>
                  <a:schemeClr val="bg1">
                    <a:lumMod val="50000"/>
                  </a:schemeClr>
                </a:solidFill>
              </a:rPr>
              <a:t>A</a:t>
            </a:r>
            <a:r>
              <a:rPr lang="zh-CN" altLang="en-US" sz="2000" dirty="0">
                <a:solidFill>
                  <a:schemeClr val="bg1">
                    <a:lumMod val="50000"/>
                  </a:schemeClr>
                </a:solidFill>
              </a:rPr>
              <a:t>律</a:t>
            </a:r>
            <a:r>
              <a:rPr lang="en-US" altLang="zh-CN" sz="2000" dirty="0">
                <a:solidFill>
                  <a:schemeClr val="bg1">
                    <a:lumMod val="50000"/>
                  </a:schemeClr>
                </a:solidFill>
              </a:rPr>
              <a:t>13</a:t>
            </a:r>
            <a:r>
              <a:rPr lang="zh-CN" altLang="en-US" sz="2000" dirty="0">
                <a:solidFill>
                  <a:schemeClr val="bg1">
                    <a:lumMod val="50000"/>
                  </a:schemeClr>
                </a:solidFill>
              </a:rPr>
              <a:t>折线法</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endParaRP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83662676"/>
              </p:ext>
            </p:extLst>
          </p:nvPr>
        </p:nvGraphicFramePr>
        <p:xfrm>
          <a:off x="107504" y="1309464"/>
          <a:ext cx="4932363" cy="3638550"/>
        </p:xfrm>
        <a:graphic>
          <a:graphicData uri="http://schemas.openxmlformats.org/presentationml/2006/ole">
            <mc:AlternateContent xmlns:mc="http://schemas.openxmlformats.org/markup-compatibility/2006">
              <mc:Choice xmlns:v="urn:schemas-microsoft-com:vml" Requires="v">
                <p:oleObj r:id="rId3" imgW="3774948" imgH="2715006" progId="Visio.Drawing.11">
                  <p:embed/>
                </p:oleObj>
              </mc:Choice>
              <mc:Fallback>
                <p:oleObj r:id="rId3" imgW="3774948" imgH="2715006" progId="Visio.Drawing.11">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309464"/>
                        <a:ext cx="4932363"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827573015"/>
              </p:ext>
            </p:extLst>
          </p:nvPr>
        </p:nvGraphicFramePr>
        <p:xfrm>
          <a:off x="5097087" y="1491630"/>
          <a:ext cx="4140200" cy="3236913"/>
        </p:xfrm>
        <a:graphic>
          <a:graphicData uri="http://schemas.openxmlformats.org/presentationml/2006/ole">
            <mc:AlternateContent xmlns:mc="http://schemas.openxmlformats.org/markup-compatibility/2006">
              <mc:Choice xmlns:v="urn:schemas-microsoft-com:vml" Requires="v">
                <p:oleObj r:id="rId5" imgW="2223516" imgH="1738884" progId="Visio.Drawing.11">
                  <p:embed/>
                </p:oleObj>
              </mc:Choice>
              <mc:Fallback>
                <p:oleObj r:id="rId5" imgW="2223516" imgH="1738884" progId="Visio.Drawing.11">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7087" y="1491630"/>
                        <a:ext cx="4140200"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327972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模拟信源编译码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非均匀量化</a:t>
            </a:r>
            <a:r>
              <a:rPr lang="en-US" altLang="zh-CN" sz="2000" dirty="0">
                <a:solidFill>
                  <a:schemeClr val="bg1">
                    <a:lumMod val="50000"/>
                  </a:schemeClr>
                </a:solidFill>
              </a:rPr>
              <a:t>Simulink</a:t>
            </a:r>
            <a:r>
              <a:rPr lang="zh-CN" altLang="en-US" sz="2000" dirty="0">
                <a:solidFill>
                  <a:schemeClr val="bg1">
                    <a:lumMod val="50000"/>
                  </a:schemeClr>
                </a:solidFill>
              </a:rPr>
              <a:t>使用的模块</a:t>
            </a: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142" y="1974449"/>
            <a:ext cx="3097212"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1491630"/>
            <a:ext cx="5040560" cy="212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3657560"/>
            <a:ext cx="7920880" cy="1152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7"/>
          <p:cNvSpPr>
            <a:spLocks noChangeArrowheads="1"/>
          </p:cNvSpPr>
          <p:nvPr/>
        </p:nvSpPr>
        <p:spPr bwMode="auto">
          <a:xfrm>
            <a:off x="6012160" y="627534"/>
            <a:ext cx="2842092" cy="707886"/>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dirty="0">
                <a:solidFill>
                  <a:srgbClr val="FFFF00"/>
                </a:solidFill>
                <a:latin typeface="+mn-ea"/>
                <a:ea typeface="+mn-ea"/>
              </a:rPr>
              <a:t>仿真作业：比较均匀量化和非均匀量化性能。。</a:t>
            </a:r>
          </a:p>
        </p:txBody>
      </p:sp>
    </p:spTree>
    <p:extLst>
      <p:ext uri="{BB962C8B-B14F-4D97-AF65-F5344CB8AC3E}">
        <p14:creationId xmlns:p14="http://schemas.microsoft.com/office/powerpoint/2010/main" val="2616381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数字信源的编码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定义：</a:t>
            </a:r>
            <a:r>
              <a:rPr lang="zh-CN" altLang="en-US" sz="2000" dirty="0">
                <a:solidFill>
                  <a:schemeClr val="bg1">
                    <a:lumMod val="50000"/>
                  </a:schemeClr>
                </a:solidFill>
              </a:rPr>
              <a:t>把数字信源的符号</a:t>
            </a:r>
            <a:r>
              <a:rPr lang="en-US" altLang="zh-CN" sz="2000" dirty="0">
                <a:solidFill>
                  <a:schemeClr val="bg1">
                    <a:lumMod val="50000"/>
                  </a:schemeClr>
                </a:solidFill>
              </a:rPr>
              <a:t>(</a:t>
            </a:r>
            <a:r>
              <a:rPr lang="zh-CN" altLang="en-US" sz="2000" dirty="0">
                <a:solidFill>
                  <a:schemeClr val="bg1">
                    <a:lumMod val="50000"/>
                  </a:schemeClr>
                </a:solidFill>
              </a:rPr>
              <a:t>或符号序列</a:t>
            </a:r>
            <a:r>
              <a:rPr lang="en-US" altLang="zh-CN" sz="2000" dirty="0">
                <a:solidFill>
                  <a:schemeClr val="bg1">
                    <a:lumMod val="50000"/>
                  </a:schemeClr>
                </a:solidFill>
              </a:rPr>
              <a:t>)</a:t>
            </a:r>
            <a:r>
              <a:rPr lang="zh-CN" altLang="en-US" sz="2000" dirty="0">
                <a:solidFill>
                  <a:schemeClr val="bg1">
                    <a:lumMod val="50000"/>
                  </a:schemeClr>
                </a:solidFill>
              </a:rPr>
              <a:t>变换成代码的过程。</a:t>
            </a:r>
          </a:p>
          <a:p>
            <a:pPr>
              <a:lnSpc>
                <a:spcPct val="140000"/>
              </a:lnSpc>
              <a:spcBef>
                <a:spcPts val="0"/>
              </a:spcBef>
              <a:buFont typeface="Wingdings" panose="05000000000000000000" pitchFamily="2" charset="2"/>
              <a:buChar char="p"/>
            </a:pPr>
            <a:r>
              <a:rPr lang="zh-CN" altLang="en-US" sz="2000" dirty="0">
                <a:solidFill>
                  <a:srgbClr val="C00000"/>
                </a:solidFill>
              </a:rPr>
              <a:t>分类：</a:t>
            </a:r>
            <a:r>
              <a:rPr lang="zh-CN" altLang="en-US" sz="2000" dirty="0">
                <a:solidFill>
                  <a:schemeClr val="bg1">
                    <a:lumMod val="50000"/>
                  </a:schemeClr>
                </a:solidFill>
              </a:rPr>
              <a:t>定长编码和变长编码。</a:t>
            </a:r>
          </a:p>
          <a:p>
            <a:pPr>
              <a:lnSpc>
                <a:spcPct val="140000"/>
              </a:lnSpc>
              <a:spcBef>
                <a:spcPts val="0"/>
              </a:spcBef>
              <a:buFont typeface="Wingdings" panose="05000000000000000000" pitchFamily="2" charset="2"/>
              <a:buChar char="p"/>
            </a:pPr>
            <a:r>
              <a:rPr lang="zh-CN" altLang="en-US" sz="2000" dirty="0">
                <a:solidFill>
                  <a:srgbClr val="C00000"/>
                </a:solidFill>
              </a:rPr>
              <a:t>定长编码定理：</a:t>
            </a:r>
            <a:r>
              <a:rPr lang="zh-CN" altLang="en-US" sz="2000" dirty="0">
                <a:solidFill>
                  <a:schemeClr val="bg1">
                    <a:lumMod val="50000"/>
                  </a:schemeClr>
                </a:solidFill>
                <a:latin typeface="Times New Roman" pitchFamily="18" charset="0"/>
                <a:cs typeface="Times New Roman" pitchFamily="18" charset="0"/>
              </a:rPr>
              <a:t>由</a:t>
            </a:r>
            <a:r>
              <a:rPr lang="en-US" altLang="zh-CN" sz="2000" i="1" dirty="0">
                <a:solidFill>
                  <a:schemeClr val="bg1">
                    <a:lumMod val="50000"/>
                  </a:schemeClr>
                </a:solidFill>
                <a:latin typeface="Times New Roman" pitchFamily="18" charset="0"/>
                <a:cs typeface="Times New Roman" pitchFamily="18" charset="0"/>
              </a:rPr>
              <a:t>L</a:t>
            </a:r>
            <a:r>
              <a:rPr lang="zh-CN" altLang="en-US" sz="2000" dirty="0">
                <a:solidFill>
                  <a:schemeClr val="bg1">
                    <a:lumMod val="50000"/>
                  </a:schemeClr>
                </a:solidFill>
                <a:latin typeface="Times New Roman" pitchFamily="18" charset="0"/>
                <a:cs typeface="Times New Roman" pitchFamily="18" charset="0"/>
              </a:rPr>
              <a:t>个符号组成无记平稳信源符号序列</a:t>
            </a:r>
            <a:r>
              <a:rPr lang="en-US" altLang="zh-CN" sz="2000" i="1" dirty="0">
                <a:solidFill>
                  <a:schemeClr val="bg1">
                    <a:lumMod val="50000"/>
                  </a:schemeClr>
                </a:solidFill>
                <a:latin typeface="Times New Roman" pitchFamily="18" charset="0"/>
                <a:cs typeface="Times New Roman" pitchFamily="18" charset="0"/>
              </a:rPr>
              <a:t>X</a:t>
            </a:r>
            <a:r>
              <a:rPr lang="en-US" altLang="zh-CN" sz="2000" baseline="-25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baseline="-25000" dirty="0">
                <a:solidFill>
                  <a:schemeClr val="bg1">
                    <a:lumMod val="50000"/>
                  </a:schemeClr>
                </a:solidFill>
                <a:latin typeface="Times New Roman" pitchFamily="18" charset="0"/>
                <a:cs typeface="Times New Roman" pitchFamily="18" charset="0"/>
              </a:rPr>
              <a:t>2</a:t>
            </a:r>
            <a:r>
              <a:rPr lang="zh-CN" altLang="en-US" sz="2000" dirty="0">
                <a:solidFill>
                  <a:schemeClr val="bg1">
                    <a:lumMod val="50000"/>
                  </a:schemeClr>
                </a:solidFill>
                <a:latin typeface="Times New Roman" pitchFamily="18" charset="0"/>
                <a:cs typeface="Times New Roman" pitchFamily="18" charset="0"/>
              </a:rPr>
              <a:t>，</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baseline="-25000" dirty="0">
                <a:solidFill>
                  <a:schemeClr val="bg1">
                    <a:lumMod val="50000"/>
                  </a:schemeClr>
                </a:solidFill>
                <a:latin typeface="Times New Roman" pitchFamily="18" charset="0"/>
                <a:cs typeface="Times New Roman" pitchFamily="18" charset="0"/>
              </a:rPr>
              <a:t>L</a:t>
            </a:r>
            <a:r>
              <a:rPr lang="zh-CN" altLang="en-US" sz="2000" dirty="0">
                <a:solidFill>
                  <a:schemeClr val="bg1">
                    <a:lumMod val="50000"/>
                  </a:schemeClr>
                </a:solidFill>
                <a:latin typeface="Times New Roman" pitchFamily="18" charset="0"/>
                <a:cs typeface="Times New Roman" pitchFamily="18" charset="0"/>
              </a:rPr>
              <a:t>，每个符号熵为</a:t>
            </a:r>
            <a:r>
              <a:rPr lang="en-US" altLang="zh-CN" sz="2000" i="1" dirty="0">
                <a:solidFill>
                  <a:schemeClr val="bg1">
                    <a:lumMod val="50000"/>
                  </a:schemeClr>
                </a:solidFill>
                <a:latin typeface="Times New Roman" pitchFamily="18" charset="0"/>
                <a:cs typeface="Times New Roman" pitchFamily="18" charset="0"/>
              </a:rPr>
              <a:t>H</a:t>
            </a:r>
            <a:r>
              <a:rPr lang="en-US" altLang="zh-CN" sz="2000" baseline="-25000" dirty="0">
                <a:solidFill>
                  <a:schemeClr val="bg1">
                    <a:lumMod val="50000"/>
                  </a:schemeClr>
                </a:solidFill>
                <a:latin typeface="Times New Roman" pitchFamily="18" charset="0"/>
                <a:cs typeface="Times New Roman" pitchFamily="18" charset="0"/>
              </a:rPr>
              <a:t>L</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，该序列可用</a:t>
            </a:r>
            <a:r>
              <a:rPr lang="en-US" altLang="zh-CN" sz="2000" i="1" dirty="0">
                <a:solidFill>
                  <a:schemeClr val="bg1">
                    <a:lumMod val="50000"/>
                  </a:schemeClr>
                </a:solidFill>
                <a:latin typeface="Times New Roman" pitchFamily="18" charset="0"/>
                <a:cs typeface="Times New Roman" pitchFamily="18" charset="0"/>
              </a:rPr>
              <a:t>K</a:t>
            </a:r>
            <a:r>
              <a:rPr lang="en-US" altLang="zh-CN" sz="2000" baseline="-25000" dirty="0">
                <a:solidFill>
                  <a:schemeClr val="bg1">
                    <a:lumMod val="50000"/>
                  </a:schemeClr>
                </a:solidFill>
                <a:latin typeface="Times New Roman" pitchFamily="18" charset="0"/>
                <a:cs typeface="Times New Roman" pitchFamily="18" charset="0"/>
              </a:rPr>
              <a:t>L</a:t>
            </a:r>
            <a:r>
              <a:rPr lang="zh-CN" altLang="en-US" sz="2000" dirty="0">
                <a:solidFill>
                  <a:schemeClr val="bg1">
                    <a:lumMod val="50000"/>
                  </a:schemeClr>
                </a:solidFill>
                <a:latin typeface="Times New Roman" pitchFamily="18" charset="0"/>
                <a:cs typeface="Times New Roman" pitchFamily="18" charset="0"/>
              </a:rPr>
              <a:t>个符号进行定长编码的条件是 </a:t>
            </a: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120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变长编码定理：</a:t>
            </a:r>
            <a:r>
              <a:rPr lang="zh-CN" altLang="en-US" sz="2000" dirty="0">
                <a:solidFill>
                  <a:schemeClr val="bg1">
                    <a:lumMod val="50000"/>
                  </a:schemeClr>
                </a:solidFill>
                <a:latin typeface="Times New Roman" pitchFamily="18" charset="0"/>
                <a:cs typeface="Times New Roman" pitchFamily="18" charset="0"/>
              </a:rPr>
              <a:t>若一个离散无记忆数字信源的符号熵为</a:t>
            </a:r>
            <a:r>
              <a:rPr lang="en-US" altLang="zh-CN" sz="2000" i="1" dirty="0">
                <a:solidFill>
                  <a:schemeClr val="bg1">
                    <a:lumMod val="50000"/>
                  </a:schemeClr>
                </a:solidFill>
                <a:latin typeface="Times New Roman" pitchFamily="18" charset="0"/>
                <a:cs typeface="Times New Roman" pitchFamily="18" charset="0"/>
              </a:rPr>
              <a:t>H</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，每个信源符号用</a:t>
            </a:r>
            <a:r>
              <a:rPr lang="en-US" altLang="zh-CN" sz="2000" i="1" dirty="0">
                <a:solidFill>
                  <a:schemeClr val="bg1">
                    <a:lumMod val="50000"/>
                  </a:schemeClr>
                </a:solidFill>
                <a:latin typeface="Times New Roman" pitchFamily="18" charset="0"/>
                <a:cs typeface="Times New Roman" pitchFamily="18" charset="0"/>
              </a:rPr>
              <a:t>Q</a:t>
            </a:r>
            <a:r>
              <a:rPr lang="zh-CN" altLang="en-US" sz="2000" dirty="0">
                <a:solidFill>
                  <a:schemeClr val="bg1">
                    <a:lumMod val="50000"/>
                  </a:schemeClr>
                </a:solidFill>
                <a:latin typeface="Times New Roman" pitchFamily="18" charset="0"/>
                <a:cs typeface="Times New Roman" pitchFamily="18" charset="0"/>
              </a:rPr>
              <a:t>进制码元进行变长编码，一定存在一种无失真编码方法，其码字平均长度满足下列不等式</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二进制</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46246371"/>
              </p:ext>
            </p:extLst>
          </p:nvPr>
        </p:nvGraphicFramePr>
        <p:xfrm>
          <a:off x="3131840" y="2499742"/>
          <a:ext cx="2088232" cy="677493"/>
        </p:xfrm>
        <a:graphic>
          <a:graphicData uri="http://schemas.openxmlformats.org/presentationml/2006/ole">
            <mc:AlternateContent xmlns:mc="http://schemas.openxmlformats.org/markup-compatibility/2006">
              <mc:Choice xmlns:v="urn:schemas-microsoft-com:vml" Requires="v">
                <p:oleObj r:id="rId3" imgW="1054100" imgH="342900" progId="Equation.3">
                  <p:embed/>
                </p:oleObj>
              </mc:Choice>
              <mc:Fallback>
                <p:oleObj r:id="rId3" imgW="1054100" imgH="3429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2499742"/>
                        <a:ext cx="2088232" cy="677493"/>
                      </a:xfrm>
                      <a:prstGeom prst="rect">
                        <a:avLst/>
                      </a:prstGeom>
                      <a:noFill/>
                      <a:ln w="15875">
                        <a:noFill/>
                        <a:miter lim="800000"/>
                        <a:headEnd/>
                        <a:tailEnd/>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47156297"/>
              </p:ext>
            </p:extLst>
          </p:nvPr>
        </p:nvGraphicFramePr>
        <p:xfrm>
          <a:off x="6012160" y="4063284"/>
          <a:ext cx="2231826" cy="703363"/>
        </p:xfrm>
        <a:graphic>
          <a:graphicData uri="http://schemas.openxmlformats.org/presentationml/2006/ole">
            <mc:AlternateContent xmlns:mc="http://schemas.openxmlformats.org/markup-compatibility/2006">
              <mc:Choice xmlns:v="urn:schemas-microsoft-com:vml" Requires="v">
                <p:oleObj r:id="rId5" imgW="1206500" imgH="381000" progId="Equation.3">
                  <p:embed/>
                </p:oleObj>
              </mc:Choice>
              <mc:Fallback>
                <p:oleObj r:id="rId5" imgW="1206500" imgH="3810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4063284"/>
                        <a:ext cx="2231826" cy="703363"/>
                      </a:xfrm>
                      <a:prstGeom prst="rect">
                        <a:avLst/>
                      </a:prstGeom>
                      <a:noFill/>
                      <a:ln w="15875">
                        <a:noFill/>
                        <a:miter lim="800000"/>
                        <a:headEnd/>
                        <a:tailEnd/>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91024652"/>
              </p:ext>
            </p:extLst>
          </p:nvPr>
        </p:nvGraphicFramePr>
        <p:xfrm>
          <a:off x="2123728" y="4414966"/>
          <a:ext cx="2262569" cy="421791"/>
        </p:xfrm>
        <a:graphic>
          <a:graphicData uri="http://schemas.openxmlformats.org/presentationml/2006/ole">
            <mc:AlternateContent xmlns:mc="http://schemas.openxmlformats.org/markup-compatibility/2006">
              <mc:Choice xmlns:v="urn:schemas-microsoft-com:vml" Requires="v">
                <p:oleObj name="公式" r:id="rId7" imgW="1155199" imgH="215806" progId="Equation.3">
                  <p:embed/>
                </p:oleObj>
              </mc:Choice>
              <mc:Fallback>
                <p:oleObj name="公式" r:id="rId7" imgW="1155199" imgH="215806"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3728" y="4414966"/>
                        <a:ext cx="2262569" cy="421791"/>
                      </a:xfrm>
                      <a:prstGeom prst="rect">
                        <a:avLst/>
                      </a:prstGeom>
                      <a:noFill/>
                      <a:ln w="15875" algn="ctr">
                        <a:noFill/>
                        <a:miter lim="800000"/>
                        <a:headEnd/>
                        <a:tailEnd/>
                      </a:ln>
                      <a:effectLst/>
                    </p:spPr>
                  </p:pic>
                </p:oleObj>
              </mc:Fallback>
            </mc:AlternateContent>
          </a:graphicData>
        </a:graphic>
      </p:graphicFrame>
    </p:spTree>
    <p:extLst>
      <p:ext uri="{BB962C8B-B14F-4D97-AF65-F5344CB8AC3E}">
        <p14:creationId xmlns:p14="http://schemas.microsoft.com/office/powerpoint/2010/main" val="303693918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mn-ea"/>
                <a:ea typeface="+mn-ea"/>
              </a:rPr>
              <a:t>第三专题（</a:t>
            </a:r>
            <a:r>
              <a:rPr lang="en-US" altLang="zh-CN" sz="3200" dirty="0">
                <a:solidFill>
                  <a:srgbClr val="C00000"/>
                </a:solidFill>
                <a:latin typeface="+mn-ea"/>
                <a:ea typeface="+mn-ea"/>
              </a:rPr>
              <a:t>1</a:t>
            </a:r>
            <a:r>
              <a:rPr lang="zh-CN" altLang="en-US" sz="3200" dirty="0">
                <a:solidFill>
                  <a:srgbClr val="C00000"/>
                </a:solidFill>
                <a:latin typeface="+mn-ea"/>
                <a:ea typeface="+mn-ea"/>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1063657"/>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411778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数字信源的编码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哈夫曼编码</a:t>
            </a:r>
          </a:p>
          <a:p>
            <a:pPr marL="0" indent="0">
              <a:lnSpc>
                <a:spcPct val="140000"/>
              </a:lnSpc>
              <a:spcBef>
                <a:spcPts val="0"/>
              </a:spcBef>
              <a:buNone/>
            </a:pPr>
            <a:r>
              <a:rPr lang="zh-CN" altLang="en-US" sz="2000" dirty="0">
                <a:solidFill>
                  <a:srgbClr val="C00000"/>
                </a:solidFill>
              </a:rPr>
              <a:t>     </a:t>
            </a:r>
            <a:r>
              <a:rPr lang="zh-CN" altLang="en-US" sz="2000" dirty="0">
                <a:solidFill>
                  <a:schemeClr val="bg1">
                    <a:lumMod val="50000"/>
                  </a:schemeClr>
                </a:solidFill>
              </a:rPr>
              <a:t>①将</a:t>
            </a:r>
            <a:r>
              <a:rPr lang="en-US" altLang="zh-CN" sz="2000" dirty="0">
                <a:solidFill>
                  <a:schemeClr val="bg1">
                    <a:lumMod val="50000"/>
                  </a:schemeClr>
                </a:solidFill>
              </a:rPr>
              <a:t>n</a:t>
            </a:r>
            <a:r>
              <a:rPr lang="zh-CN" altLang="en-US" sz="2000" dirty="0">
                <a:solidFill>
                  <a:schemeClr val="bg1">
                    <a:lumMod val="50000"/>
                  </a:schemeClr>
                </a:solidFill>
              </a:rPr>
              <a:t>个信源消息符号按其出现的概率大小依次排列。</a:t>
            </a:r>
          </a:p>
          <a:p>
            <a:pPr marL="0" indent="0">
              <a:lnSpc>
                <a:spcPct val="140000"/>
              </a:lnSpc>
              <a:spcBef>
                <a:spcPts val="0"/>
              </a:spcBef>
              <a:buNone/>
            </a:pPr>
            <a:r>
              <a:rPr lang="zh-CN" altLang="en-US" sz="2000" dirty="0">
                <a:solidFill>
                  <a:schemeClr val="bg1">
                    <a:lumMod val="50000"/>
                  </a:schemeClr>
                </a:solidFill>
              </a:rPr>
              <a:t>     ②取两个概率最小的符号分别配以</a:t>
            </a:r>
            <a:r>
              <a:rPr lang="en-US" altLang="zh-CN" sz="2000" dirty="0">
                <a:solidFill>
                  <a:schemeClr val="bg1">
                    <a:lumMod val="50000"/>
                  </a:schemeClr>
                </a:solidFill>
              </a:rPr>
              <a:t>0</a:t>
            </a:r>
            <a:r>
              <a:rPr lang="zh-CN" altLang="en-US" sz="2000" dirty="0">
                <a:solidFill>
                  <a:schemeClr val="bg1">
                    <a:lumMod val="50000"/>
                  </a:schemeClr>
                </a:solidFill>
              </a:rPr>
              <a:t>和</a:t>
            </a:r>
            <a:r>
              <a:rPr lang="en-US" altLang="zh-CN" sz="2000" dirty="0">
                <a:solidFill>
                  <a:schemeClr val="bg1">
                    <a:lumMod val="50000"/>
                  </a:schemeClr>
                </a:solidFill>
              </a:rPr>
              <a:t>1</a:t>
            </a:r>
            <a:r>
              <a:rPr lang="zh-CN" altLang="en-US" sz="2000" dirty="0">
                <a:solidFill>
                  <a:schemeClr val="bg1">
                    <a:lumMod val="50000"/>
                  </a:schemeClr>
                </a:solidFill>
              </a:rPr>
              <a:t>两码元，并将这两个概率相加作为一个新的符号概率，与其它符号重新排队； </a:t>
            </a:r>
          </a:p>
          <a:p>
            <a:pPr marL="0" indent="0">
              <a:lnSpc>
                <a:spcPct val="140000"/>
              </a:lnSpc>
              <a:spcBef>
                <a:spcPts val="0"/>
              </a:spcBef>
              <a:buNone/>
            </a:pPr>
            <a:r>
              <a:rPr lang="zh-CN" altLang="en-US" sz="2000" dirty="0">
                <a:solidFill>
                  <a:schemeClr val="bg1">
                    <a:lumMod val="50000"/>
                  </a:schemeClr>
                </a:solidFill>
              </a:rPr>
              <a:t>     ③对重排后的两个概率最小符号重复步骤</a:t>
            </a:r>
            <a:r>
              <a:rPr lang="en-US" altLang="zh-CN" sz="2000" dirty="0">
                <a:solidFill>
                  <a:schemeClr val="bg1">
                    <a:lumMod val="50000"/>
                  </a:schemeClr>
                </a:solidFill>
              </a:rPr>
              <a:t>(2)</a:t>
            </a:r>
            <a:r>
              <a:rPr lang="zh-CN" altLang="en-US" sz="2000" dirty="0">
                <a:solidFill>
                  <a:schemeClr val="bg1">
                    <a:lumMod val="50000"/>
                  </a:schemeClr>
                </a:solidFill>
              </a:rPr>
              <a:t>的过程；</a:t>
            </a:r>
            <a:endParaRPr lang="en-US" altLang="zh-CN" sz="2000" dirty="0">
              <a:solidFill>
                <a:schemeClr val="bg1">
                  <a:lumMod val="50000"/>
                </a:schemeClr>
              </a:solidFill>
            </a:endParaRPr>
          </a:p>
          <a:p>
            <a:pPr marL="0" indent="0">
              <a:lnSpc>
                <a:spcPct val="140000"/>
              </a:lnSpc>
              <a:spcBef>
                <a:spcPts val="0"/>
              </a:spcBef>
              <a:buNone/>
            </a:pPr>
            <a:r>
              <a:rPr lang="zh-CN" altLang="en-US" sz="2000" dirty="0">
                <a:solidFill>
                  <a:schemeClr val="bg1">
                    <a:lumMod val="50000"/>
                  </a:schemeClr>
                </a:solidFill>
              </a:rPr>
              <a:t>     ④不断继续上述过程，直到到最后两个符号配以</a:t>
            </a:r>
            <a:r>
              <a:rPr lang="en-US" altLang="zh-CN" sz="2000" dirty="0">
                <a:solidFill>
                  <a:schemeClr val="bg1">
                    <a:lumMod val="50000"/>
                  </a:schemeClr>
                </a:solidFill>
              </a:rPr>
              <a:t>0</a:t>
            </a:r>
            <a:r>
              <a:rPr lang="zh-CN" altLang="en-US" sz="2000" dirty="0">
                <a:solidFill>
                  <a:schemeClr val="bg1">
                    <a:lumMod val="50000"/>
                  </a:schemeClr>
                </a:solidFill>
              </a:rPr>
              <a:t>和</a:t>
            </a:r>
            <a:r>
              <a:rPr lang="en-US" altLang="zh-CN" sz="2000" dirty="0">
                <a:solidFill>
                  <a:schemeClr val="bg1">
                    <a:lumMod val="50000"/>
                  </a:schemeClr>
                </a:solidFill>
              </a:rPr>
              <a:t>1</a:t>
            </a:r>
            <a:r>
              <a:rPr lang="zh-CN" altLang="en-US" sz="2000" dirty="0">
                <a:solidFill>
                  <a:schemeClr val="bg1">
                    <a:lumMod val="50000"/>
                  </a:schemeClr>
                </a:solidFill>
              </a:rPr>
              <a:t>为止； </a:t>
            </a:r>
          </a:p>
          <a:p>
            <a:pPr marL="0" indent="0">
              <a:lnSpc>
                <a:spcPct val="140000"/>
              </a:lnSpc>
              <a:spcBef>
                <a:spcPts val="0"/>
              </a:spcBef>
              <a:buNone/>
            </a:pPr>
            <a:r>
              <a:rPr lang="zh-CN" altLang="en-US" sz="2000" dirty="0">
                <a:solidFill>
                  <a:schemeClr val="bg1">
                    <a:lumMod val="50000"/>
                  </a:schemeClr>
                </a:solidFill>
              </a:rPr>
              <a:t>     ⑤从最后一级开始，向前返回得到各个信源符号所对应的码元序列，即为相应码字。</a:t>
            </a:r>
            <a:endParaRPr lang="en-US" altLang="zh-CN"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35416002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数字信源的编码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例题</a:t>
            </a:r>
          </a:p>
          <a:p>
            <a:pPr marL="0" indent="0">
              <a:lnSpc>
                <a:spcPct val="140000"/>
              </a:lnSpc>
              <a:spcBef>
                <a:spcPts val="0"/>
              </a:spcBef>
              <a:buNone/>
            </a:pPr>
            <a:r>
              <a:rPr lang="zh-CN" altLang="en-US" sz="2000" dirty="0">
                <a:solidFill>
                  <a:srgbClr val="C00000"/>
                </a:solidFill>
              </a:rPr>
              <a:t>     </a:t>
            </a:r>
            <a:endParaRPr lang="zh-CN" altLang="en-US"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7273593"/>
              </p:ext>
            </p:extLst>
          </p:nvPr>
        </p:nvGraphicFramePr>
        <p:xfrm>
          <a:off x="2843808" y="915566"/>
          <a:ext cx="3816945" cy="846749"/>
        </p:xfrm>
        <a:graphic>
          <a:graphicData uri="http://schemas.openxmlformats.org/presentationml/2006/ole">
            <mc:AlternateContent xmlns:mc="http://schemas.openxmlformats.org/markup-compatibility/2006">
              <mc:Choice xmlns:v="urn:schemas-microsoft-com:vml" Requires="v">
                <p:oleObj name="公式" r:id="rId3" imgW="1765300" imgH="393700" progId="Equation.3">
                  <p:embed/>
                </p:oleObj>
              </mc:Choice>
              <mc:Fallback>
                <p:oleObj name="公式" r:id="rId3" imgW="1765300" imgH="3937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915566"/>
                        <a:ext cx="3816945" cy="846749"/>
                      </a:xfrm>
                      <a:prstGeom prst="rect">
                        <a:avLst/>
                      </a:prstGeom>
                      <a:noFill/>
                      <a:ln w="15875">
                        <a:noFill/>
                        <a:miter lim="800000"/>
                        <a:headEnd/>
                        <a:tailEnd/>
                      </a:ln>
                    </p:spPr>
                  </p:pic>
                </p:oleObj>
              </mc:Fallback>
            </mc:AlternateContent>
          </a:graphicData>
        </a:graphic>
      </p:graphicFrame>
      <p:pic>
        <p:nvPicPr>
          <p:cNvPr id="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7016" y="1780942"/>
            <a:ext cx="7005443" cy="3040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02438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数字信源的编码</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例题</a:t>
            </a:r>
          </a:p>
          <a:p>
            <a:pPr marL="0" indent="0">
              <a:lnSpc>
                <a:spcPct val="140000"/>
              </a:lnSpc>
              <a:spcBef>
                <a:spcPts val="0"/>
              </a:spcBef>
              <a:buNone/>
            </a:pPr>
            <a:r>
              <a:rPr lang="zh-CN" altLang="en-US" sz="2000" dirty="0">
                <a:solidFill>
                  <a:srgbClr val="C00000"/>
                </a:solidFill>
              </a:rPr>
              <a:t>     </a:t>
            </a:r>
            <a:endParaRPr lang="en-US" altLang="zh-CN" sz="2000" dirty="0">
              <a:solidFill>
                <a:srgbClr val="C00000"/>
              </a:solidFill>
            </a:endParaRPr>
          </a:p>
          <a:p>
            <a:pPr marL="0" indent="0">
              <a:lnSpc>
                <a:spcPct val="140000"/>
              </a:lnSpc>
              <a:spcBef>
                <a:spcPts val="0"/>
              </a:spcBef>
              <a:buNone/>
            </a:pPr>
            <a:endParaRPr lang="en-US" altLang="zh-CN" sz="2000" dirty="0">
              <a:solidFill>
                <a:srgbClr val="C00000"/>
              </a:solidFill>
            </a:endParaRPr>
          </a:p>
          <a:p>
            <a:pPr marL="0" indent="0">
              <a:lnSpc>
                <a:spcPct val="140000"/>
              </a:lnSpc>
              <a:spcBef>
                <a:spcPts val="0"/>
              </a:spcBef>
              <a:buNone/>
            </a:pPr>
            <a:endParaRPr lang="en-US" altLang="zh-CN" sz="2000" dirty="0">
              <a:solidFill>
                <a:srgbClr val="C00000"/>
              </a:solidFill>
            </a:endParaRPr>
          </a:p>
          <a:p>
            <a:pPr marL="0" indent="0">
              <a:lnSpc>
                <a:spcPct val="140000"/>
              </a:lnSpc>
              <a:spcBef>
                <a:spcPts val="0"/>
              </a:spcBef>
              <a:buNone/>
            </a:pPr>
            <a:endParaRPr lang="en-US" altLang="zh-CN" sz="2000" dirty="0">
              <a:solidFill>
                <a:srgbClr val="C00000"/>
              </a:solidFill>
            </a:endParaRPr>
          </a:p>
          <a:p>
            <a:pPr marL="0" indent="0">
              <a:lnSpc>
                <a:spcPct val="140000"/>
              </a:lnSpc>
              <a:spcBef>
                <a:spcPts val="0"/>
              </a:spcBef>
              <a:buNone/>
            </a:pPr>
            <a:endParaRPr lang="en-US" altLang="zh-CN" sz="2000" dirty="0">
              <a:solidFill>
                <a:srgbClr val="C00000"/>
              </a:solidFill>
            </a:endParaRPr>
          </a:p>
          <a:p>
            <a:pPr marL="0" indent="0">
              <a:lnSpc>
                <a:spcPct val="140000"/>
              </a:lnSpc>
              <a:spcBef>
                <a:spcPts val="0"/>
              </a:spcBef>
              <a:buNone/>
            </a:pPr>
            <a:r>
              <a:rPr lang="zh-CN" altLang="en-US" sz="2000" dirty="0">
                <a:solidFill>
                  <a:schemeClr val="bg1">
                    <a:lumMod val="50000"/>
                  </a:schemeClr>
                </a:solidFill>
              </a:rPr>
              <a:t>    思考非唯一编码的原因</a:t>
            </a:r>
            <a:endParaRPr lang="en-US" altLang="zh-CN" sz="2000" dirty="0">
              <a:solidFill>
                <a:schemeClr val="bg1">
                  <a:lumMod val="50000"/>
                </a:schemeClr>
              </a:solidFill>
            </a:endParaRPr>
          </a:p>
          <a:p>
            <a:pPr marL="0" indent="0">
              <a:lnSpc>
                <a:spcPct val="14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①用</a:t>
            </a:r>
            <a:r>
              <a:rPr lang="en-US" altLang="zh-CN" sz="2000" dirty="0">
                <a:solidFill>
                  <a:schemeClr val="bg1">
                    <a:lumMod val="50000"/>
                  </a:schemeClr>
                </a:solidFill>
              </a:rPr>
              <a:t>0</a:t>
            </a:r>
            <a:r>
              <a:rPr lang="zh-CN" altLang="en-US" sz="2000" dirty="0">
                <a:solidFill>
                  <a:schemeClr val="bg1">
                    <a:lumMod val="50000"/>
                  </a:schemeClr>
                </a:solidFill>
              </a:rPr>
              <a:t>和</a:t>
            </a:r>
            <a:r>
              <a:rPr lang="en-US" altLang="zh-CN" sz="2000" dirty="0">
                <a:solidFill>
                  <a:schemeClr val="bg1">
                    <a:lumMod val="50000"/>
                  </a:schemeClr>
                </a:solidFill>
              </a:rPr>
              <a:t>1</a:t>
            </a:r>
            <a:r>
              <a:rPr lang="zh-CN" altLang="en-US" sz="2000" dirty="0">
                <a:solidFill>
                  <a:schemeClr val="bg1">
                    <a:lumMod val="50000"/>
                  </a:schemeClr>
                </a:solidFill>
              </a:rPr>
              <a:t>是可以任意的；②概率会出现相同的现象。</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915566"/>
            <a:ext cx="5976664" cy="2527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6107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数字信源的编码</a:t>
            </a:r>
          </a:p>
        </p:txBody>
      </p:sp>
      <p:sp>
        <p:nvSpPr>
          <p:cNvPr id="23" name="内容占位符 4"/>
          <p:cNvSpPr>
            <a:spLocks noGrp="1"/>
          </p:cNvSpPr>
          <p:nvPr>
            <p:ph idx="1"/>
          </p:nvPr>
        </p:nvSpPr>
        <p:spPr>
          <a:xfrm>
            <a:off x="540251" y="789552"/>
            <a:ext cx="4169173" cy="4158462"/>
          </a:xfrm>
        </p:spPr>
        <p:txBody>
          <a:bodyPr>
            <a:normAutofit lnSpcReduction="10000"/>
          </a:bodyPr>
          <a:lstStyle/>
          <a:p>
            <a:pPr>
              <a:lnSpc>
                <a:spcPct val="140000"/>
              </a:lnSpc>
              <a:spcBef>
                <a:spcPts val="0"/>
              </a:spcBef>
              <a:buFont typeface="Wingdings" panose="05000000000000000000" pitchFamily="2" charset="2"/>
              <a:buChar char="p"/>
            </a:pPr>
            <a:r>
              <a:rPr lang="zh-CN" altLang="en-US" sz="2000" dirty="0">
                <a:solidFill>
                  <a:srgbClr val="C00000"/>
                </a:solidFill>
              </a:rPr>
              <a:t>结论与思考</a:t>
            </a:r>
          </a:p>
          <a:p>
            <a:pPr marL="0" indent="0">
              <a:lnSpc>
                <a:spcPct val="140000"/>
              </a:lnSpc>
              <a:spcBef>
                <a:spcPts val="0"/>
              </a:spcBef>
              <a:buNone/>
            </a:pPr>
            <a:r>
              <a:rPr lang="zh-CN" altLang="en-US" sz="2000" dirty="0">
                <a:solidFill>
                  <a:schemeClr val="bg1">
                    <a:lumMod val="50000"/>
                  </a:schemeClr>
                </a:solidFill>
              </a:rPr>
              <a:t>    ①保证了概率大的符号对应于短码，概率小的符号对应于长码，充分利用了短码； </a:t>
            </a:r>
          </a:p>
          <a:p>
            <a:pPr marL="0" indent="0">
              <a:lnSpc>
                <a:spcPct val="140000"/>
              </a:lnSpc>
              <a:spcBef>
                <a:spcPts val="0"/>
              </a:spcBef>
              <a:buNone/>
            </a:pPr>
            <a:r>
              <a:rPr lang="zh-CN" altLang="en-US" sz="2000" dirty="0">
                <a:solidFill>
                  <a:schemeClr val="bg1">
                    <a:lumMod val="50000"/>
                  </a:schemeClr>
                </a:solidFill>
              </a:rPr>
              <a:t>    ②缩减信源的最后二个码字总是最后一位不同，从而保证了哈夫曼码是即时码。</a:t>
            </a:r>
          </a:p>
          <a:p>
            <a:pPr marL="0" indent="0">
              <a:lnSpc>
                <a:spcPct val="140000"/>
              </a:lnSpc>
              <a:spcBef>
                <a:spcPts val="0"/>
              </a:spcBef>
              <a:buNone/>
            </a:pPr>
            <a:r>
              <a:rPr lang="zh-CN" altLang="en-US" sz="2000" dirty="0">
                <a:solidFill>
                  <a:schemeClr val="bg1">
                    <a:lumMod val="50000"/>
                  </a:schemeClr>
                </a:solidFill>
              </a:rPr>
              <a:t>    ③好坏评估。</a:t>
            </a:r>
            <a:endParaRPr lang="en-US" altLang="zh-CN" sz="2000" dirty="0">
              <a:solidFill>
                <a:schemeClr val="bg1">
                  <a:lumMod val="50000"/>
                </a:schemeClr>
              </a:solidFill>
            </a:endParaRPr>
          </a:p>
          <a:p>
            <a:pPr marL="0" indent="0">
              <a:lnSpc>
                <a:spcPct val="14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用什么应用。</a:t>
            </a:r>
          </a:p>
          <a:p>
            <a:pPr marL="0" indent="0">
              <a:lnSpc>
                <a:spcPct val="140000"/>
              </a:lnSpc>
              <a:spcBef>
                <a:spcPts val="0"/>
              </a:spcBef>
              <a:buNone/>
            </a:pPr>
            <a:r>
              <a:rPr lang="zh-CN" altLang="en-US" sz="2000" dirty="0">
                <a:solidFill>
                  <a:srgbClr val="C00000"/>
                </a:solidFill>
              </a:rPr>
              <a:t>    仿真作业：利用</a:t>
            </a:r>
            <a:r>
              <a:rPr lang="en-US" altLang="zh-CN" sz="2000" dirty="0">
                <a:solidFill>
                  <a:srgbClr val="C00000"/>
                </a:solidFill>
              </a:rPr>
              <a:t>MC</a:t>
            </a:r>
            <a:r>
              <a:rPr lang="zh-CN" altLang="en-US" sz="2000" dirty="0">
                <a:solidFill>
                  <a:srgbClr val="C00000"/>
                </a:solidFill>
              </a:rPr>
              <a:t>仿真证明；</a:t>
            </a:r>
            <a:endParaRPr lang="en-US" altLang="zh-CN"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7" name="图片 4" descr="屏幕快照 2014-06-17 上午8.57.38.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9424" y="1419622"/>
            <a:ext cx="4293357"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514080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1824985"/>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5219707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endParaRPr lang="zh-CN" altLang="en-US" sz="2000" b="1" dirty="0">
              <a:solidFill>
                <a:srgbClr val="C00000"/>
              </a:solidFill>
              <a:latin typeface="微软雅黑"/>
              <a:ea typeface="微软雅黑"/>
            </a:endParaRPr>
          </a:p>
        </p:txBody>
      </p:sp>
      <p:sp>
        <p:nvSpPr>
          <p:cNvPr id="23" name="内容占位符 4"/>
          <p:cNvSpPr>
            <a:spLocks noGrp="1"/>
          </p:cNvSpPr>
          <p:nvPr>
            <p:ph idx="1"/>
          </p:nvPr>
        </p:nvSpPr>
        <p:spPr>
          <a:xfrm>
            <a:off x="540250" y="789552"/>
            <a:ext cx="851962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两种编码</a:t>
            </a:r>
            <a:endParaRPr lang="en-US" altLang="zh-CN" sz="2000" dirty="0">
              <a:solidFill>
                <a:srgbClr val="C00000"/>
              </a:solidFill>
            </a:endParaRPr>
          </a:p>
          <a:p>
            <a:pPr marL="0" indent="0">
              <a:lnSpc>
                <a:spcPct val="140000"/>
              </a:lnSpc>
              <a:spcBef>
                <a:spcPts val="0"/>
              </a:spcBef>
              <a:buNone/>
            </a:pPr>
            <a:r>
              <a:rPr lang="zh-CN" altLang="en-US" sz="2000" dirty="0">
                <a:solidFill>
                  <a:schemeClr val="bg1">
                    <a:lumMod val="50000"/>
                  </a:schemeClr>
                </a:solidFill>
              </a:rPr>
              <a:t>    信源编码：为了提高数字信号传输的有效性而采取的编码；</a:t>
            </a:r>
          </a:p>
          <a:p>
            <a:pPr marL="0" indent="0">
              <a:lnSpc>
                <a:spcPct val="140000"/>
              </a:lnSpc>
              <a:spcBef>
                <a:spcPts val="0"/>
              </a:spcBef>
              <a:buNone/>
            </a:pPr>
            <a:r>
              <a:rPr lang="zh-CN" altLang="en-US" sz="2000" dirty="0">
                <a:solidFill>
                  <a:schemeClr val="bg1">
                    <a:lumMod val="50000"/>
                  </a:schemeClr>
                </a:solidFill>
              </a:rPr>
              <a:t>    信道编码：为了提高数字通信的可靠性而采取的编码。         </a:t>
            </a:r>
          </a:p>
          <a:p>
            <a:pPr>
              <a:lnSpc>
                <a:spcPct val="140000"/>
              </a:lnSpc>
              <a:spcBef>
                <a:spcPts val="0"/>
              </a:spcBef>
              <a:buFont typeface="Wingdings" panose="05000000000000000000" pitchFamily="2" charset="2"/>
              <a:buChar char="p"/>
            </a:pPr>
            <a:r>
              <a:rPr lang="zh-CN" altLang="en-US" sz="2000" dirty="0">
                <a:solidFill>
                  <a:srgbClr val="C00000"/>
                </a:solidFill>
              </a:rPr>
              <a:t>引起传输差错原因</a:t>
            </a:r>
            <a:r>
              <a:rPr lang="zh-CN" altLang="en-US" sz="2000" dirty="0">
                <a:solidFill>
                  <a:schemeClr val="bg1">
                    <a:lumMod val="50000"/>
                  </a:schemeClr>
                </a:solidFill>
              </a:rPr>
              <a:t>：信道内存在的噪声，以及信道传输特性不理想所造成的码间串扰。</a:t>
            </a:r>
            <a:r>
              <a:rPr lang="zh-CN" altLang="en-US" sz="2000" dirty="0">
                <a:solidFill>
                  <a:srgbClr val="C00000"/>
                </a:solidFill>
              </a:rPr>
              <a:t>编码分为两大类</a:t>
            </a:r>
            <a:r>
              <a:rPr lang="zh-CN" altLang="en-US" sz="2000" dirty="0">
                <a:solidFill>
                  <a:schemeClr val="bg1">
                    <a:lumMod val="50000"/>
                  </a:schemeClr>
                </a:solidFill>
              </a:rPr>
              <a:t>：分组码和卷积码。</a:t>
            </a:r>
          </a:p>
          <a:p>
            <a:pPr>
              <a:lnSpc>
                <a:spcPct val="140000"/>
              </a:lnSpc>
              <a:spcBef>
                <a:spcPts val="0"/>
              </a:spcBef>
              <a:buFont typeface="Wingdings" panose="05000000000000000000" pitchFamily="2" charset="2"/>
              <a:buChar char="p"/>
            </a:pPr>
            <a:r>
              <a:rPr lang="zh-CN" altLang="en-US" sz="2000" dirty="0">
                <a:solidFill>
                  <a:srgbClr val="C00000"/>
                </a:solidFill>
              </a:rPr>
              <a:t>衡量标准：</a:t>
            </a:r>
            <a:r>
              <a:rPr lang="zh-CN" altLang="en-US" sz="2000" dirty="0">
                <a:solidFill>
                  <a:schemeClr val="bg1">
                    <a:lumMod val="50000"/>
                  </a:schemeClr>
                </a:solidFill>
              </a:rPr>
              <a:t>编码增益用表示在相同的</a:t>
            </a:r>
            <a:r>
              <a:rPr lang="en-US" altLang="zh-CN" sz="2000" dirty="0">
                <a:solidFill>
                  <a:schemeClr val="bg1">
                    <a:lumMod val="50000"/>
                  </a:schemeClr>
                </a:solidFill>
              </a:rPr>
              <a:t>BER</a:t>
            </a:r>
            <a:r>
              <a:rPr lang="zh-CN" altLang="en-US" sz="2000" dirty="0">
                <a:solidFill>
                  <a:schemeClr val="bg1">
                    <a:lumMod val="50000"/>
                  </a:schemeClr>
                </a:solidFill>
              </a:rPr>
              <a:t>条件下，有无信道编码所需信噪比的分贝数差。 </a:t>
            </a: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r>
              <a:rPr lang="zh-CN" altLang="en-US" sz="2000" dirty="0">
                <a:solidFill>
                  <a:srgbClr val="C00000"/>
                </a:solidFill>
              </a:rPr>
              <a:t>方法：</a:t>
            </a:r>
            <a:r>
              <a:rPr lang="zh-CN" altLang="en-US" sz="2000" dirty="0">
                <a:solidFill>
                  <a:schemeClr val="bg1">
                    <a:lumMod val="50000"/>
                  </a:schemeClr>
                </a:solidFill>
              </a:rPr>
              <a:t>①利用适当的近似或者边界条件，采用解析方法计算编码增益；</a:t>
            </a:r>
          </a:p>
          <a:p>
            <a:pPr marL="0" indent="0">
              <a:lnSpc>
                <a:spcPct val="140000"/>
              </a:lnSpc>
              <a:spcBef>
                <a:spcPts val="0"/>
              </a:spcBef>
              <a:buNone/>
            </a:pPr>
            <a:r>
              <a:rPr lang="zh-CN" altLang="en-US" sz="2000" dirty="0">
                <a:solidFill>
                  <a:schemeClr val="bg1">
                    <a:lumMod val="50000"/>
                  </a:schemeClr>
                </a:solidFill>
              </a:rPr>
              <a:t>               ②直接仿真信道编解码算法，通过仿真来计算编码增益。</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23157722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分组码</a:t>
            </a:r>
          </a:p>
        </p:txBody>
      </p:sp>
      <p:sp>
        <p:nvSpPr>
          <p:cNvPr id="23" name="内容占位符 4"/>
          <p:cNvSpPr>
            <a:spLocks noGrp="1"/>
          </p:cNvSpPr>
          <p:nvPr>
            <p:ph idx="1"/>
          </p:nvPr>
        </p:nvSpPr>
        <p:spPr>
          <a:xfrm>
            <a:off x="540250" y="789552"/>
            <a:ext cx="851962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定义：</a:t>
            </a:r>
            <a:r>
              <a:rPr lang="zh-CN" altLang="en-US" sz="2000" dirty="0">
                <a:solidFill>
                  <a:schemeClr val="bg1">
                    <a:lumMod val="50000"/>
                  </a:schemeClr>
                </a:solidFill>
                <a:latin typeface="Times New Roman" pitchFamily="18" charset="0"/>
                <a:cs typeface="Times New Roman" pitchFamily="18" charset="0"/>
              </a:rPr>
              <a:t>分组码是将原始数字信号分组后再进行传输的信道边码方式，表示（</a:t>
            </a:r>
            <a:r>
              <a:rPr lang="en-US" altLang="zh-CN" sz="2000" dirty="0">
                <a:solidFill>
                  <a:schemeClr val="bg1">
                    <a:lumMod val="50000"/>
                  </a:schemeClr>
                </a:solidFill>
                <a:latin typeface="Times New Roman" pitchFamily="18" charset="0"/>
                <a:cs typeface="Times New Roman" pitchFamily="18" charset="0"/>
              </a:rPr>
              <a:t>n</a:t>
            </a:r>
            <a:r>
              <a:rPr lang="zh-CN" altLang="en-US" sz="2000" dirty="0">
                <a:solidFill>
                  <a:schemeClr val="bg1">
                    <a:lumMod val="50000"/>
                  </a:schemeClr>
                </a:solidFill>
                <a:latin typeface="Times New Roman" pitchFamily="18" charset="0"/>
                <a:cs typeface="Times New Roman" pitchFamily="18" charset="0"/>
              </a:rPr>
              <a:t>，</a:t>
            </a:r>
            <a:r>
              <a:rPr lang="en-US" altLang="zh-CN" sz="2000" dirty="0">
                <a:solidFill>
                  <a:schemeClr val="bg1">
                    <a:lumMod val="50000"/>
                  </a:schemeClr>
                </a:solidFill>
                <a:latin typeface="Times New Roman" pitchFamily="18" charset="0"/>
                <a:cs typeface="Times New Roman" pitchFamily="18" charset="0"/>
              </a:rPr>
              <a:t>k</a:t>
            </a:r>
            <a:r>
              <a:rPr lang="zh-CN" altLang="en-US" sz="2000" dirty="0">
                <a:solidFill>
                  <a:schemeClr val="bg1">
                    <a:lumMod val="50000"/>
                  </a:schemeClr>
                </a:solidFill>
                <a:latin typeface="Times New Roman" pitchFamily="18" charset="0"/>
                <a:cs typeface="Times New Roman" pitchFamily="18" charset="0"/>
              </a:rPr>
              <a:t>）。</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汉明码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①最小码距</a:t>
            </a:r>
            <a:r>
              <a:rPr lang="en-US" altLang="zh-CN" sz="2000" i="1" dirty="0" err="1">
                <a:solidFill>
                  <a:schemeClr val="bg1">
                    <a:lumMod val="50000"/>
                  </a:schemeClr>
                </a:solidFill>
                <a:latin typeface="Times New Roman" pitchFamily="18" charset="0"/>
                <a:cs typeface="Times New Roman" pitchFamily="18" charset="0"/>
              </a:rPr>
              <a:t>d</a:t>
            </a:r>
            <a:r>
              <a:rPr lang="en-US" altLang="zh-CN" sz="2000" baseline="-25000" dirty="0" err="1">
                <a:solidFill>
                  <a:schemeClr val="bg1">
                    <a:lumMod val="50000"/>
                  </a:schemeClr>
                </a:solidFill>
                <a:latin typeface="Times New Roman" pitchFamily="18" charset="0"/>
                <a:cs typeface="Times New Roman" pitchFamily="18" charset="0"/>
              </a:rPr>
              <a:t>min</a:t>
            </a:r>
            <a:r>
              <a:rPr lang="zh-CN" altLang="en-US" sz="2000" dirty="0">
                <a:solidFill>
                  <a:schemeClr val="bg1">
                    <a:lumMod val="50000"/>
                  </a:schemeClr>
                </a:solidFill>
                <a:latin typeface="Times New Roman" pitchFamily="18" charset="0"/>
                <a:cs typeface="Times New Roman" pitchFamily="18" charset="0"/>
              </a:rPr>
              <a:t>＝</a:t>
            </a:r>
            <a:r>
              <a:rPr lang="en-US" altLang="zh-CN" sz="2000" dirty="0">
                <a:solidFill>
                  <a:schemeClr val="bg1">
                    <a:lumMod val="50000"/>
                  </a:schemeClr>
                </a:solidFill>
                <a:latin typeface="Times New Roman" pitchFamily="18" charset="0"/>
                <a:cs typeface="Times New Roman" pitchFamily="18" charset="0"/>
              </a:rPr>
              <a:t>3</a:t>
            </a:r>
            <a:r>
              <a:rPr lang="zh-CN" altLang="en-US" sz="2000" dirty="0">
                <a:solidFill>
                  <a:schemeClr val="bg1">
                    <a:lumMod val="50000"/>
                  </a:schemeClr>
                </a:solidFill>
                <a:latin typeface="Times New Roman" pitchFamily="18" charset="0"/>
                <a:cs typeface="Times New Roman" pitchFamily="18" charset="0"/>
              </a:rPr>
              <a:t>，可以纠正一位错误；</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②码长</a:t>
            </a:r>
            <a:r>
              <a:rPr lang="en-US" altLang="zh-CN" sz="2000" i="1" dirty="0">
                <a:solidFill>
                  <a:schemeClr val="bg1">
                    <a:lumMod val="50000"/>
                  </a:schemeClr>
                </a:solidFill>
                <a:latin typeface="Times New Roman" pitchFamily="18" charset="0"/>
                <a:cs typeface="Times New Roman" pitchFamily="18" charset="0"/>
              </a:rPr>
              <a:t>n</a:t>
            </a:r>
            <a:r>
              <a:rPr lang="zh-CN" altLang="en-US" sz="2000" dirty="0">
                <a:solidFill>
                  <a:schemeClr val="bg1">
                    <a:lumMod val="50000"/>
                  </a:schemeClr>
                </a:solidFill>
                <a:latin typeface="Times New Roman" pitchFamily="18" charset="0"/>
                <a:cs typeface="Times New Roman" pitchFamily="18" charset="0"/>
              </a:rPr>
              <a:t>与监督元个数</a:t>
            </a:r>
            <a:r>
              <a:rPr lang="en-US" altLang="zh-CN" sz="2000" i="1" dirty="0">
                <a:solidFill>
                  <a:schemeClr val="bg1">
                    <a:lumMod val="50000"/>
                  </a:schemeClr>
                </a:solidFill>
                <a:latin typeface="Times New Roman" pitchFamily="18" charset="0"/>
                <a:cs typeface="Times New Roman" pitchFamily="18" charset="0"/>
              </a:rPr>
              <a:t>r</a:t>
            </a:r>
            <a:r>
              <a:rPr lang="zh-CN" altLang="en-US" sz="2000" dirty="0">
                <a:solidFill>
                  <a:schemeClr val="bg1">
                    <a:lumMod val="50000"/>
                  </a:schemeClr>
                </a:solidFill>
                <a:latin typeface="Times New Roman" pitchFamily="18" charset="0"/>
                <a:cs typeface="Times New Roman" pitchFamily="18" charset="0"/>
              </a:rPr>
              <a:t>之间满足关系式：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监督矩阵典型形式：                   ；生成矩阵：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61892417"/>
              </p:ext>
            </p:extLst>
          </p:nvPr>
        </p:nvGraphicFramePr>
        <p:xfrm>
          <a:off x="5364088" y="2571750"/>
          <a:ext cx="1090666" cy="383604"/>
        </p:xfrm>
        <a:graphic>
          <a:graphicData uri="http://schemas.openxmlformats.org/presentationml/2006/ole">
            <mc:AlternateContent xmlns:mc="http://schemas.openxmlformats.org/markup-compatibility/2006">
              <mc:Choice xmlns:v="urn:schemas-microsoft-com:vml" Requires="v">
                <p:oleObj r:id="rId3" imgW="545863" imgH="190417" progId="Equation.3">
                  <p:embed/>
                </p:oleObj>
              </mc:Choice>
              <mc:Fallback>
                <p:oleObj r:id="rId3" imgW="545863"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571750"/>
                        <a:ext cx="1090666" cy="383604"/>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610814855"/>
              </p:ext>
            </p:extLst>
          </p:nvPr>
        </p:nvGraphicFramePr>
        <p:xfrm>
          <a:off x="3131642" y="3075806"/>
          <a:ext cx="1224334" cy="354547"/>
        </p:xfrm>
        <a:graphic>
          <a:graphicData uri="http://schemas.openxmlformats.org/presentationml/2006/ole">
            <mc:AlternateContent xmlns:mc="http://schemas.openxmlformats.org/markup-compatibility/2006">
              <mc:Choice xmlns:v="urn:schemas-microsoft-com:vml" Requires="v">
                <p:oleObj r:id="rId5" imgW="660113" imgH="190417" progId="Equation.3">
                  <p:embed/>
                </p:oleObj>
              </mc:Choice>
              <mc:Fallback>
                <p:oleObj r:id="rId5" imgW="660113" imgH="19041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1642" y="3075806"/>
                        <a:ext cx="1224334" cy="354547"/>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698293527"/>
              </p:ext>
            </p:extLst>
          </p:nvPr>
        </p:nvGraphicFramePr>
        <p:xfrm>
          <a:off x="5948124" y="2989252"/>
          <a:ext cx="1296144" cy="393999"/>
        </p:xfrm>
        <a:graphic>
          <a:graphicData uri="http://schemas.openxmlformats.org/presentationml/2006/ole">
            <mc:AlternateContent xmlns:mc="http://schemas.openxmlformats.org/markup-compatibility/2006">
              <mc:Choice xmlns:v="urn:schemas-microsoft-com:vml" Requires="v">
                <p:oleObj name="Equation" r:id="rId7" imgW="710891" imgH="215806" progId="Equation.3">
                  <p:embed/>
                </p:oleObj>
              </mc:Choice>
              <mc:Fallback>
                <p:oleObj name="Equation" r:id="rId7" imgW="710891"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8124" y="2989252"/>
                        <a:ext cx="1296144" cy="393999"/>
                      </a:xfrm>
                      <a:prstGeom prst="rect">
                        <a:avLst/>
                      </a:prstGeom>
                      <a:noFill/>
                      <a:ln>
                        <a:noFill/>
                      </a:ln>
                      <a:effectLst/>
                    </p:spPr>
                  </p:pic>
                </p:oleObj>
              </mc:Fallback>
            </mc:AlternateContent>
          </a:graphicData>
        </a:graphic>
      </p:graphicFrame>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284112667"/>
              </p:ext>
            </p:extLst>
          </p:nvPr>
        </p:nvGraphicFramePr>
        <p:xfrm>
          <a:off x="872014" y="3579862"/>
          <a:ext cx="3699986" cy="1080120"/>
        </p:xfrm>
        <a:graphic>
          <a:graphicData uri="http://schemas.openxmlformats.org/presentationml/2006/ole">
            <mc:AlternateContent xmlns:mc="http://schemas.openxmlformats.org/markup-compatibility/2006">
              <mc:Choice xmlns:v="urn:schemas-microsoft-com:vml" Requires="v">
                <p:oleObj name="公式" r:id="rId9" imgW="2044700" imgH="596900" progId="Equation.3">
                  <p:embed/>
                </p:oleObj>
              </mc:Choice>
              <mc:Fallback>
                <p:oleObj name="公式" r:id="rId9" imgW="2044700" imgH="596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2014" y="3579862"/>
                        <a:ext cx="3699986" cy="1080120"/>
                      </a:xfrm>
                      <a:prstGeom prst="rect">
                        <a:avLst/>
                      </a:prstGeom>
                      <a:noFill/>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856905312"/>
              </p:ext>
            </p:extLst>
          </p:nvPr>
        </p:nvGraphicFramePr>
        <p:xfrm>
          <a:off x="4944055" y="3430353"/>
          <a:ext cx="3751896" cy="1373645"/>
        </p:xfrm>
        <a:graphic>
          <a:graphicData uri="http://schemas.openxmlformats.org/presentationml/2006/ole">
            <mc:AlternateContent xmlns:mc="http://schemas.openxmlformats.org/markup-compatibility/2006">
              <mc:Choice xmlns:v="urn:schemas-microsoft-com:vml" Requires="v">
                <p:oleObj name="公式" r:id="rId11" imgW="2501900" imgH="914400" progId="Equation.3">
                  <p:embed/>
                </p:oleObj>
              </mc:Choice>
              <mc:Fallback>
                <p:oleObj name="公式" r:id="rId11" imgW="2501900" imgH="9144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44055" y="3430353"/>
                        <a:ext cx="3751896" cy="1373645"/>
                      </a:xfrm>
                      <a:prstGeom prst="rect">
                        <a:avLst/>
                      </a:prstGeom>
                      <a:noFill/>
                    </p:spPr>
                  </p:pic>
                </p:oleObj>
              </mc:Fallback>
            </mc:AlternateContent>
          </a:graphicData>
        </a:graphic>
      </p:graphicFrame>
    </p:spTree>
    <p:extLst>
      <p:ext uri="{BB962C8B-B14F-4D97-AF65-F5344CB8AC3E}">
        <p14:creationId xmlns:p14="http://schemas.microsoft.com/office/powerpoint/2010/main" val="17426961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分组码</a:t>
            </a:r>
          </a:p>
        </p:txBody>
      </p:sp>
      <p:sp>
        <p:nvSpPr>
          <p:cNvPr id="23" name="内容占位符 4"/>
          <p:cNvSpPr>
            <a:spLocks noGrp="1"/>
          </p:cNvSpPr>
          <p:nvPr>
            <p:ph idx="1"/>
          </p:nvPr>
        </p:nvSpPr>
        <p:spPr>
          <a:xfrm>
            <a:off x="540250" y="789552"/>
            <a:ext cx="851962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编码过程：</a:t>
            </a:r>
          </a:p>
          <a:p>
            <a:pPr marL="0" indent="0" algn="just">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译码过程：</a:t>
            </a:r>
            <a:r>
              <a:rPr lang="en-US" altLang="zh-CN" sz="2000" b="1" i="1" dirty="0">
                <a:solidFill>
                  <a:schemeClr val="bg1">
                    <a:lumMod val="50000"/>
                  </a:schemeClr>
                </a:solidFill>
                <a:latin typeface="Times New Roman" pitchFamily="18" charset="0"/>
                <a:cs typeface="Times New Roman" pitchFamily="18" charset="0"/>
              </a:rPr>
              <a:t>HA</a:t>
            </a:r>
            <a:r>
              <a:rPr lang="en-US" altLang="zh-CN" sz="2000" baseline="30000"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=0</a:t>
            </a:r>
            <a:r>
              <a:rPr lang="en-US" altLang="zh-CN" sz="2000" baseline="30000" dirty="0">
                <a:solidFill>
                  <a:schemeClr val="bg1">
                    <a:lumMod val="50000"/>
                  </a:schemeClr>
                </a:solidFill>
                <a:latin typeface="Times New Roman" pitchFamily="18" charset="0"/>
                <a:cs typeface="Times New Roman" pitchFamily="18" charset="0"/>
              </a:rPr>
              <a:t>T</a:t>
            </a:r>
            <a:r>
              <a:rPr lang="zh-CN" altLang="en-US" sz="2000" dirty="0">
                <a:solidFill>
                  <a:schemeClr val="bg1">
                    <a:lumMod val="50000"/>
                  </a:schemeClr>
                </a:solidFill>
                <a:latin typeface="Times New Roman" pitchFamily="18" charset="0"/>
                <a:cs typeface="Times New Roman" pitchFamily="18" charset="0"/>
              </a:rPr>
              <a:t>或</a:t>
            </a:r>
            <a:r>
              <a:rPr lang="en-US" altLang="zh-CN" sz="2000" b="1" i="1" dirty="0">
                <a:solidFill>
                  <a:schemeClr val="bg1">
                    <a:lumMod val="50000"/>
                  </a:schemeClr>
                </a:solidFill>
                <a:latin typeface="Times New Roman" pitchFamily="18" charset="0"/>
                <a:cs typeface="Times New Roman" pitchFamily="18" charset="0"/>
              </a:rPr>
              <a:t>AH</a:t>
            </a:r>
            <a:r>
              <a:rPr lang="en-US" altLang="zh-CN" sz="2000" baseline="30000"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=0 </a:t>
            </a: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76698139"/>
              </p:ext>
            </p:extLst>
          </p:nvPr>
        </p:nvGraphicFramePr>
        <p:xfrm>
          <a:off x="2123728" y="915566"/>
          <a:ext cx="3528392" cy="390262"/>
        </p:xfrm>
        <a:graphic>
          <a:graphicData uri="http://schemas.openxmlformats.org/presentationml/2006/ole">
            <mc:AlternateContent xmlns:mc="http://schemas.openxmlformats.org/markup-compatibility/2006">
              <mc:Choice xmlns:v="urn:schemas-microsoft-com:vml" Requires="v">
                <p:oleObj r:id="rId3" imgW="1727200" imgH="190500" progId="Equation.3">
                  <p:embed/>
                </p:oleObj>
              </mc:Choice>
              <mc:Fallback>
                <p:oleObj r:id="rId3" imgW="17272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915566"/>
                        <a:ext cx="3528392" cy="390262"/>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42321987"/>
              </p:ext>
            </p:extLst>
          </p:nvPr>
        </p:nvGraphicFramePr>
        <p:xfrm>
          <a:off x="107504" y="1653168"/>
          <a:ext cx="4116808" cy="1635621"/>
        </p:xfrm>
        <a:graphic>
          <a:graphicData uri="http://schemas.openxmlformats.org/presentationml/2006/ole">
            <mc:AlternateContent xmlns:mc="http://schemas.openxmlformats.org/markup-compatibility/2006">
              <mc:Choice xmlns:v="urn:schemas-microsoft-com:vml" Requires="v">
                <p:oleObj name="Visio" r:id="rId5" imgW="2417921" imgH="1032034" progId="Visio.Drawing.11">
                  <p:embed/>
                </p:oleObj>
              </mc:Choice>
              <mc:Fallback>
                <p:oleObj name="Visio" r:id="rId5" imgW="2417921" imgH="1032034"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b="6978"/>
                      <a:stretch>
                        <a:fillRect/>
                      </a:stretch>
                    </p:blipFill>
                    <p:spPr bwMode="auto">
                      <a:xfrm>
                        <a:off x="107504" y="1653168"/>
                        <a:ext cx="4116808" cy="1635621"/>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99560233"/>
              </p:ext>
            </p:extLst>
          </p:nvPr>
        </p:nvGraphicFramePr>
        <p:xfrm>
          <a:off x="395536" y="3435846"/>
          <a:ext cx="3752850" cy="1373187"/>
        </p:xfrm>
        <a:graphic>
          <a:graphicData uri="http://schemas.openxmlformats.org/presentationml/2006/ole">
            <mc:AlternateContent xmlns:mc="http://schemas.openxmlformats.org/markup-compatibility/2006">
              <mc:Choice xmlns:v="urn:schemas-microsoft-com:vml" Requires="v">
                <p:oleObj name="公式" r:id="rId7" imgW="2501900" imgH="914400" progId="Equation.3">
                  <p:embed/>
                </p:oleObj>
              </mc:Choice>
              <mc:Fallback>
                <p:oleObj name="公式" r:id="rId7" imgW="2501900" imgH="914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536" y="3435846"/>
                        <a:ext cx="37528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997450289"/>
              </p:ext>
            </p:extLst>
          </p:nvPr>
        </p:nvGraphicFramePr>
        <p:xfrm>
          <a:off x="4499992" y="1655822"/>
          <a:ext cx="4608062" cy="2616696"/>
        </p:xfrm>
        <a:graphic>
          <a:graphicData uri="http://schemas.openxmlformats.org/presentationml/2006/ole">
            <mc:AlternateContent xmlns:mc="http://schemas.openxmlformats.org/markup-compatibility/2006">
              <mc:Choice xmlns:v="urn:schemas-microsoft-com:vml" Requires="v">
                <p:oleObj r:id="rId9" imgW="3303099" imgH="1872922" progId="Visio.Drawing.11">
                  <p:embed/>
                </p:oleObj>
              </mc:Choice>
              <mc:Fallback>
                <p:oleObj r:id="rId9" imgW="3303099" imgH="1872922"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99992" y="1655822"/>
                        <a:ext cx="4608062" cy="261669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563255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分组码</a:t>
            </a:r>
          </a:p>
        </p:txBody>
      </p:sp>
      <p:sp>
        <p:nvSpPr>
          <p:cNvPr id="23" name="内容占位符 4"/>
          <p:cNvSpPr>
            <a:spLocks noGrp="1"/>
          </p:cNvSpPr>
          <p:nvPr>
            <p:ph idx="1"/>
          </p:nvPr>
        </p:nvSpPr>
        <p:spPr>
          <a:xfrm>
            <a:off x="540250" y="789552"/>
            <a:ext cx="851962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编码过程：</a:t>
            </a:r>
          </a:p>
          <a:p>
            <a:pPr marL="0" indent="0" algn="just">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译码过程：</a:t>
            </a:r>
            <a:r>
              <a:rPr lang="en-US" altLang="zh-CN" sz="2000" b="1" i="1" dirty="0">
                <a:solidFill>
                  <a:schemeClr val="bg1">
                    <a:lumMod val="50000"/>
                  </a:schemeClr>
                </a:solidFill>
                <a:latin typeface="Times New Roman" pitchFamily="18" charset="0"/>
                <a:cs typeface="Times New Roman" pitchFamily="18" charset="0"/>
              </a:rPr>
              <a:t>HA</a:t>
            </a:r>
            <a:r>
              <a:rPr lang="en-US" altLang="zh-CN" sz="2000" baseline="30000"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=0</a:t>
            </a:r>
            <a:r>
              <a:rPr lang="en-US" altLang="zh-CN" sz="2000" baseline="30000" dirty="0">
                <a:solidFill>
                  <a:schemeClr val="bg1">
                    <a:lumMod val="50000"/>
                  </a:schemeClr>
                </a:solidFill>
                <a:latin typeface="Times New Roman" pitchFamily="18" charset="0"/>
                <a:cs typeface="Times New Roman" pitchFamily="18" charset="0"/>
              </a:rPr>
              <a:t>T</a:t>
            </a:r>
            <a:r>
              <a:rPr lang="zh-CN" altLang="en-US" sz="2000" dirty="0">
                <a:solidFill>
                  <a:schemeClr val="bg1">
                    <a:lumMod val="50000"/>
                  </a:schemeClr>
                </a:solidFill>
                <a:latin typeface="Times New Roman" pitchFamily="18" charset="0"/>
                <a:cs typeface="Times New Roman" pitchFamily="18" charset="0"/>
              </a:rPr>
              <a:t>或</a:t>
            </a:r>
            <a:r>
              <a:rPr lang="en-US" altLang="zh-CN" sz="2000" b="1" i="1" dirty="0">
                <a:solidFill>
                  <a:schemeClr val="bg1">
                    <a:lumMod val="50000"/>
                  </a:schemeClr>
                </a:solidFill>
                <a:latin typeface="Times New Roman" pitchFamily="18" charset="0"/>
                <a:cs typeface="Times New Roman" pitchFamily="18" charset="0"/>
              </a:rPr>
              <a:t>AH</a:t>
            </a:r>
            <a:r>
              <a:rPr lang="en-US" altLang="zh-CN" sz="2000" baseline="30000"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=0 </a:t>
            </a: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22088324"/>
              </p:ext>
            </p:extLst>
          </p:nvPr>
        </p:nvGraphicFramePr>
        <p:xfrm>
          <a:off x="2123728" y="915566"/>
          <a:ext cx="3528392" cy="390262"/>
        </p:xfrm>
        <a:graphic>
          <a:graphicData uri="http://schemas.openxmlformats.org/presentationml/2006/ole">
            <mc:AlternateContent xmlns:mc="http://schemas.openxmlformats.org/markup-compatibility/2006">
              <mc:Choice xmlns:v="urn:schemas-microsoft-com:vml" Requires="v">
                <p:oleObj r:id="rId3" imgW="1727200" imgH="190500" progId="Equation.3">
                  <p:embed/>
                </p:oleObj>
              </mc:Choice>
              <mc:Fallback>
                <p:oleObj r:id="rId3" imgW="17272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915566"/>
                        <a:ext cx="3528392" cy="390262"/>
                      </a:xfrm>
                      <a:prstGeom prst="rect">
                        <a:avLst/>
                      </a:prstGeom>
                      <a:noFill/>
                      <a:ln>
                        <a:noFill/>
                      </a:ln>
                    </p:spPr>
                  </p:pic>
                </p:oleObj>
              </mc:Fallback>
            </mc:AlternateContent>
          </a:graphicData>
        </a:graphic>
      </p:graphicFrame>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4055" y="1347614"/>
            <a:ext cx="3384724" cy="7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165" y="2229024"/>
            <a:ext cx="7661614" cy="264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13592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循环码</a:t>
            </a:r>
          </a:p>
        </p:txBody>
      </p:sp>
      <p:sp>
        <p:nvSpPr>
          <p:cNvPr id="23" name="内容占位符 4"/>
          <p:cNvSpPr>
            <a:spLocks noGrp="1"/>
          </p:cNvSpPr>
          <p:nvPr>
            <p:ph idx="1"/>
          </p:nvPr>
        </p:nvSpPr>
        <p:spPr>
          <a:xfrm>
            <a:off x="540250" y="789552"/>
            <a:ext cx="5183878"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循环码：</a:t>
            </a:r>
            <a:r>
              <a:rPr lang="zh-CN" altLang="en-US" sz="2000" dirty="0">
                <a:solidFill>
                  <a:schemeClr val="bg1">
                    <a:lumMod val="50000"/>
                  </a:schemeClr>
                </a:solidFill>
                <a:latin typeface="Times New Roman" pitchFamily="18" charset="0"/>
                <a:cs typeface="Times New Roman" pitchFamily="18" charset="0"/>
              </a:rPr>
              <a:t>循环码中任一许用码组经过循环移位后，所得到的码组仍然是许用码组。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定义：</a:t>
            </a:r>
            <a:r>
              <a:rPr lang="zh-CN" altLang="en-US" sz="2000" dirty="0">
                <a:solidFill>
                  <a:schemeClr val="bg1">
                    <a:lumMod val="50000"/>
                  </a:schemeClr>
                </a:solidFill>
                <a:latin typeface="Times New Roman" pitchFamily="18" charset="0"/>
                <a:cs typeface="Times New Roman" pitchFamily="18" charset="0"/>
              </a:rPr>
              <a:t>在循环码当中，次数最低的码多项式（全</a:t>
            </a:r>
            <a:r>
              <a:rPr lang="en-US" altLang="zh-CN" sz="2000" dirty="0">
                <a:solidFill>
                  <a:schemeClr val="bg1">
                    <a:lumMod val="50000"/>
                  </a:schemeClr>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码字除外）称为生成多项式，用</a:t>
            </a:r>
            <a:r>
              <a:rPr lang="en-US" altLang="zh-CN" sz="2000" dirty="0">
                <a:solidFill>
                  <a:schemeClr val="bg1">
                    <a:lumMod val="50000"/>
                  </a:schemeClr>
                </a:solidFill>
                <a:latin typeface="Times New Roman" pitchFamily="18" charset="0"/>
                <a:cs typeface="Times New Roman" pitchFamily="18" charset="0"/>
              </a:rPr>
              <a:t>g(x)</a:t>
            </a:r>
            <a:r>
              <a:rPr lang="zh-CN" altLang="en-US" sz="2000" dirty="0">
                <a:solidFill>
                  <a:schemeClr val="bg1">
                    <a:lumMod val="50000"/>
                  </a:schemeClr>
                </a:solidFill>
                <a:latin typeface="Times New Roman" pitchFamily="18" charset="0"/>
                <a:cs typeface="Times New Roman" pitchFamily="18" charset="0"/>
              </a:rPr>
              <a:t>表示。</a:t>
            </a: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生成多项式</a:t>
            </a:r>
            <a:r>
              <a:rPr lang="en-US" altLang="zh-CN" sz="2000" dirty="0">
                <a:solidFill>
                  <a:srgbClr val="C00000"/>
                </a:solidFill>
                <a:latin typeface="Times New Roman" pitchFamily="18" charset="0"/>
                <a:cs typeface="Times New Roman" pitchFamily="18" charset="0"/>
              </a:rPr>
              <a:t>g(x)</a:t>
            </a:r>
            <a:r>
              <a:rPr lang="zh-CN" altLang="en-US" sz="2000" dirty="0">
                <a:solidFill>
                  <a:srgbClr val="C00000"/>
                </a:solidFill>
                <a:latin typeface="Times New Roman" pitchFamily="18" charset="0"/>
                <a:cs typeface="Times New Roman" pitchFamily="18" charset="0"/>
              </a:rPr>
              <a:t>具有以下特性：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① </a:t>
            </a:r>
            <a:r>
              <a:rPr lang="en-US" altLang="zh-CN" sz="2000" dirty="0">
                <a:solidFill>
                  <a:schemeClr val="bg1">
                    <a:lumMod val="50000"/>
                  </a:schemeClr>
                </a:solidFill>
                <a:latin typeface="Times New Roman" pitchFamily="18" charset="0"/>
                <a:cs typeface="Times New Roman" pitchFamily="18" charset="0"/>
              </a:rPr>
              <a:t>g(x)</a:t>
            </a:r>
            <a:r>
              <a:rPr lang="zh-CN" altLang="en-US" sz="2000" dirty="0">
                <a:solidFill>
                  <a:schemeClr val="bg1">
                    <a:lumMod val="50000"/>
                  </a:schemeClr>
                </a:solidFill>
                <a:latin typeface="Times New Roman" pitchFamily="18" charset="0"/>
                <a:cs typeface="Times New Roman" pitchFamily="18" charset="0"/>
              </a:rPr>
              <a:t>是一个常数项为</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的次多项式；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②</a:t>
            </a:r>
            <a:r>
              <a:rPr lang="en-US" altLang="zh-CN" sz="2000" dirty="0">
                <a:solidFill>
                  <a:schemeClr val="bg1">
                    <a:lumMod val="50000"/>
                  </a:schemeClr>
                </a:solidFill>
                <a:latin typeface="Times New Roman" pitchFamily="18" charset="0"/>
                <a:cs typeface="Times New Roman" pitchFamily="18" charset="0"/>
              </a:rPr>
              <a:t>g(x)</a:t>
            </a:r>
            <a:r>
              <a:rPr lang="zh-CN" altLang="en-US" sz="2000" dirty="0">
                <a:solidFill>
                  <a:schemeClr val="bg1">
                    <a:lumMod val="50000"/>
                  </a:schemeClr>
                </a:solidFill>
                <a:latin typeface="Times New Roman" pitchFamily="18" charset="0"/>
                <a:cs typeface="Times New Roman" pitchFamily="18" charset="0"/>
              </a:rPr>
              <a:t>是             的一个因式；</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③该循环码中其它码多项式都是</a:t>
            </a:r>
            <a:r>
              <a:rPr lang="en-US" altLang="zh-CN" sz="2000" i="1" dirty="0">
                <a:solidFill>
                  <a:schemeClr val="bg1">
                    <a:lumMod val="50000"/>
                  </a:schemeClr>
                </a:solidFill>
                <a:latin typeface="Times New Roman" pitchFamily="18" charset="0"/>
                <a:cs typeface="Times New Roman" pitchFamily="18" charset="0"/>
              </a:rPr>
              <a:t>g</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的倍式。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0305400"/>
              </p:ext>
            </p:extLst>
          </p:nvPr>
        </p:nvGraphicFramePr>
        <p:xfrm>
          <a:off x="1850599" y="3816593"/>
          <a:ext cx="705177" cy="380747"/>
        </p:xfrm>
        <a:graphic>
          <a:graphicData uri="http://schemas.openxmlformats.org/presentationml/2006/ole">
            <mc:AlternateContent xmlns:mc="http://schemas.openxmlformats.org/markup-compatibility/2006">
              <mc:Choice xmlns:v="urn:schemas-microsoft-com:vml" Requires="v">
                <p:oleObj r:id="rId3" imgW="355446" imgH="190417" progId="Equation.3">
                  <p:embed/>
                </p:oleObj>
              </mc:Choice>
              <mc:Fallback>
                <p:oleObj r:id="rId3" imgW="355446"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0599" y="3816593"/>
                        <a:ext cx="705177" cy="380747"/>
                      </a:xfrm>
                      <a:prstGeom prst="rect">
                        <a:avLst/>
                      </a:prstGeom>
                      <a:noFill/>
                      <a:ln>
                        <a:noFill/>
                      </a:ln>
                    </p:spPr>
                  </p:pic>
                </p:oleObj>
              </mc:Fallback>
            </mc:AlternateContent>
          </a:graphicData>
        </a:graphic>
      </p:graphicFrame>
      <p:sp>
        <p:nvSpPr>
          <p:cNvPr id="12" name="内容占位符 4"/>
          <p:cNvSpPr txBox="1">
            <a:spLocks/>
          </p:cNvSpPr>
          <p:nvPr/>
        </p:nvSpPr>
        <p:spPr bwMode="auto">
          <a:xfrm>
            <a:off x="5940850" y="789552"/>
            <a:ext cx="295163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系统循环码编码方法：</a:t>
            </a:r>
            <a:endParaRPr lang="en-US" altLang="zh-CN" sz="2000" dirty="0">
              <a:solidFill>
                <a:srgbClr val="C00000"/>
              </a:solidFill>
              <a:latin typeface="Times New Roman" pitchFamily="18" charset="0"/>
              <a:cs typeface="Times New Roman" pitchFamily="18" charset="0"/>
            </a:endParaRPr>
          </a:p>
          <a:p>
            <a:pPr marL="0" indent="0">
              <a:lnSpc>
                <a:spcPct val="14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①用</a:t>
            </a:r>
            <a:r>
              <a:rPr lang="en-US" altLang="zh-CN" sz="2000" i="1" dirty="0" err="1">
                <a:solidFill>
                  <a:srgbClr val="0093B0">
                    <a:lumMod val="50000"/>
                  </a:srgbClr>
                </a:solidFill>
                <a:latin typeface="Times New Roman" pitchFamily="18" charset="0"/>
                <a:cs typeface="Times New Roman" pitchFamily="18" charset="0"/>
              </a:rPr>
              <a:t>x</a:t>
            </a:r>
            <a:r>
              <a:rPr lang="en-US" altLang="zh-CN" sz="2000" baseline="30000" dirty="0" err="1">
                <a:solidFill>
                  <a:srgbClr val="0093B0">
                    <a:lumMod val="50000"/>
                  </a:srgbClr>
                </a:solidFill>
                <a:latin typeface="Times New Roman" pitchFamily="18" charset="0"/>
                <a:cs typeface="Times New Roman" pitchFamily="18" charset="0"/>
              </a:rPr>
              <a:t>n</a:t>
            </a:r>
            <a:r>
              <a:rPr lang="en-US" altLang="zh-CN" sz="2000" baseline="30000" dirty="0">
                <a:solidFill>
                  <a:srgbClr val="0093B0">
                    <a:lumMod val="50000"/>
                  </a:srgbClr>
                </a:solidFill>
                <a:latin typeface="Times New Roman" pitchFamily="18" charset="0"/>
                <a:cs typeface="Times New Roman" pitchFamily="18" charset="0"/>
              </a:rPr>
              <a:t>-k</a:t>
            </a:r>
            <a:r>
              <a:rPr lang="zh-CN" altLang="en-US" sz="2000" dirty="0">
                <a:solidFill>
                  <a:srgbClr val="0093B0">
                    <a:lumMod val="50000"/>
                  </a:srgbClr>
                </a:solidFill>
                <a:latin typeface="Times New Roman" pitchFamily="18" charset="0"/>
                <a:cs typeface="Times New Roman" pitchFamily="18" charset="0"/>
              </a:rPr>
              <a:t>乘</a:t>
            </a:r>
            <a:r>
              <a:rPr lang="en-US" altLang="zh-CN" sz="2000" i="1" dirty="0">
                <a:solidFill>
                  <a:srgbClr val="0093B0">
                    <a:lumMod val="50000"/>
                  </a:srgbClr>
                </a:solidFill>
                <a:latin typeface="Times New Roman" pitchFamily="18" charset="0"/>
                <a:cs typeface="Times New Roman" pitchFamily="18" charset="0"/>
              </a:rPr>
              <a:t>m</a:t>
            </a:r>
            <a:r>
              <a:rPr lang="en-US" altLang="zh-CN" sz="2000" dirty="0">
                <a:solidFill>
                  <a:srgbClr val="0093B0">
                    <a:lumMod val="50000"/>
                  </a:srgbClr>
                </a:solidFill>
                <a:latin typeface="Times New Roman" pitchFamily="18" charset="0"/>
                <a:cs typeface="Times New Roman" pitchFamily="18" charset="0"/>
              </a:rPr>
              <a:t>(</a:t>
            </a:r>
            <a:r>
              <a:rPr lang="en-US" altLang="zh-CN" sz="2000" i="1" dirty="0">
                <a:solidFill>
                  <a:srgbClr val="0093B0">
                    <a:lumMod val="50000"/>
                  </a:srgbClr>
                </a:solidFill>
                <a:latin typeface="Times New Roman" pitchFamily="18" charset="0"/>
                <a:cs typeface="Times New Roman" pitchFamily="18" charset="0"/>
              </a:rPr>
              <a:t>x</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a:t>
            </a:r>
          </a:p>
          <a:p>
            <a:pPr marL="0" indent="0">
              <a:lnSpc>
                <a:spcPct val="14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②求</a:t>
            </a:r>
            <a:r>
              <a:rPr lang="en-US" altLang="zh-CN" sz="2000" i="1" dirty="0">
                <a:solidFill>
                  <a:srgbClr val="0093B0">
                    <a:lumMod val="50000"/>
                  </a:srgbClr>
                </a:solidFill>
                <a:latin typeface="Times New Roman" pitchFamily="18" charset="0"/>
                <a:cs typeface="Times New Roman" pitchFamily="18" charset="0"/>
              </a:rPr>
              <a:t>r</a:t>
            </a:r>
            <a:r>
              <a:rPr lang="en-US" altLang="zh-CN" sz="2000" dirty="0">
                <a:solidFill>
                  <a:srgbClr val="0093B0">
                    <a:lumMod val="50000"/>
                  </a:srgbClr>
                </a:solidFill>
                <a:latin typeface="Times New Roman" pitchFamily="18" charset="0"/>
                <a:cs typeface="Times New Roman" pitchFamily="18" charset="0"/>
              </a:rPr>
              <a:t>(</a:t>
            </a:r>
            <a:r>
              <a:rPr lang="en-US" altLang="zh-CN" sz="2000" i="1" dirty="0">
                <a:solidFill>
                  <a:srgbClr val="0093B0">
                    <a:lumMod val="50000"/>
                  </a:srgbClr>
                </a:solidFill>
                <a:latin typeface="Times New Roman" pitchFamily="18" charset="0"/>
                <a:cs typeface="Times New Roman" pitchFamily="18" charset="0"/>
              </a:rPr>
              <a:t>x</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③编码输出系统循环码多项式</a:t>
            </a:r>
            <a:r>
              <a:rPr lang="en-US" altLang="zh-CN" sz="2000" i="1" dirty="0">
                <a:solidFill>
                  <a:srgbClr val="0093B0">
                    <a:lumMod val="50000"/>
                  </a:srgbClr>
                </a:solidFill>
                <a:latin typeface="Times New Roman" pitchFamily="18" charset="0"/>
                <a:cs typeface="Times New Roman" pitchFamily="18" charset="0"/>
              </a:rPr>
              <a:t>A</a:t>
            </a:r>
            <a:r>
              <a:rPr lang="en-US" altLang="zh-CN" sz="2000" dirty="0">
                <a:solidFill>
                  <a:srgbClr val="0093B0">
                    <a:lumMod val="50000"/>
                  </a:srgbClr>
                </a:solidFill>
                <a:latin typeface="Times New Roman" pitchFamily="18" charset="0"/>
                <a:cs typeface="Times New Roman" pitchFamily="18" charset="0"/>
              </a:rPr>
              <a:t>(</a:t>
            </a:r>
            <a:r>
              <a:rPr lang="en-US" altLang="zh-CN" sz="2000" i="1" dirty="0">
                <a:solidFill>
                  <a:srgbClr val="0093B0">
                    <a:lumMod val="50000"/>
                  </a:srgbClr>
                </a:solidFill>
                <a:latin typeface="Times New Roman" pitchFamily="18" charset="0"/>
                <a:cs typeface="Times New Roman" pitchFamily="18" charset="0"/>
              </a:rPr>
              <a:t>x</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为：</a:t>
            </a:r>
            <a:endParaRPr lang="en-US" altLang="zh-CN" sz="2000" dirty="0">
              <a:solidFill>
                <a:srgbClr val="0093B0">
                  <a:lumMod val="50000"/>
                </a:srgbClr>
              </a:solidFill>
              <a:latin typeface="Times New Roman" pitchFamily="18" charset="0"/>
              <a:cs typeface="Times New Roman"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4069062"/>
              </p:ext>
            </p:extLst>
          </p:nvPr>
        </p:nvGraphicFramePr>
        <p:xfrm>
          <a:off x="5986463" y="2178546"/>
          <a:ext cx="2728912" cy="1257300"/>
        </p:xfrm>
        <a:graphic>
          <a:graphicData uri="http://schemas.openxmlformats.org/presentationml/2006/ole">
            <mc:AlternateContent xmlns:mc="http://schemas.openxmlformats.org/markup-compatibility/2006">
              <mc:Choice xmlns:v="urn:schemas-microsoft-com:vml" Requires="v">
                <p:oleObj name="公式" r:id="rId5" imgW="1981080" imgH="914400" progId="Equation.3">
                  <p:embed/>
                </p:oleObj>
              </mc:Choice>
              <mc:Fallback>
                <p:oleObj name="公式" r:id="rId5" imgW="1981080" imgH="914400" progId="Equation.3">
                  <p:embed/>
                  <p:pic>
                    <p:nvPicPr>
                      <p:cNvPr id="0" name=""/>
                      <p:cNvPicPr>
                        <a:picLocks noChangeAspect="1" noChangeArrowheads="1"/>
                      </p:cNvPicPr>
                      <p:nvPr/>
                    </p:nvPicPr>
                    <p:blipFill>
                      <a:blip r:embed="rId6"/>
                      <a:srcRect/>
                      <a:stretch>
                        <a:fillRect/>
                      </a:stretch>
                    </p:blipFill>
                    <p:spPr bwMode="auto">
                      <a:xfrm>
                        <a:off x="5986463" y="2178546"/>
                        <a:ext cx="2728912" cy="1257300"/>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447079728"/>
              </p:ext>
            </p:extLst>
          </p:nvPr>
        </p:nvGraphicFramePr>
        <p:xfrm>
          <a:off x="6156176" y="4299942"/>
          <a:ext cx="2377661" cy="388213"/>
        </p:xfrm>
        <a:graphic>
          <a:graphicData uri="http://schemas.openxmlformats.org/presentationml/2006/ole">
            <mc:AlternateContent xmlns:mc="http://schemas.openxmlformats.org/markup-compatibility/2006">
              <mc:Choice xmlns:v="urn:schemas-microsoft-com:vml" Requires="v">
                <p:oleObj r:id="rId7" imgW="1345616" imgH="215806" progId="Equation.3">
                  <p:embed/>
                </p:oleObj>
              </mc:Choice>
              <mc:Fallback>
                <p:oleObj r:id="rId7" imgW="1345616"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6176" y="4299942"/>
                        <a:ext cx="2377661" cy="38821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92802252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通信系统的建模的方法与原则 </a:t>
            </a:r>
            <a:endParaRPr lang="zh-CN" altLang="en-US" sz="2000" b="1" dirty="0">
              <a:solidFill>
                <a:srgbClr val="C00000"/>
              </a:solidFill>
              <a:latin typeface="微软雅黑"/>
              <a:ea typeface="微软雅黑"/>
            </a:endParaRPr>
          </a:p>
        </p:txBody>
      </p:sp>
      <p:sp>
        <p:nvSpPr>
          <p:cNvPr id="23" name="内容占位符 4"/>
          <p:cNvSpPr>
            <a:spLocks noGrp="1"/>
          </p:cNvSpPr>
          <p:nvPr>
            <p:ph idx="1"/>
          </p:nvPr>
        </p:nvSpPr>
        <p:spPr>
          <a:xfrm>
            <a:off x="540251" y="789552"/>
            <a:ext cx="8280221"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方法：</a:t>
            </a:r>
            <a:r>
              <a:rPr lang="zh-CN" altLang="en-US" dirty="0">
                <a:solidFill>
                  <a:schemeClr val="tx1"/>
                </a:solidFill>
              </a:rPr>
              <a:t>层次（方法）、模型（对象）、描述（手段）、开发（实施）考虑。</a:t>
            </a:r>
            <a:endParaRPr lang="en-US" altLang="zh-CN" dirty="0">
              <a:solidFill>
                <a:schemeClr val="tx1"/>
              </a:solidFill>
            </a:endParaRPr>
          </a:p>
          <a:p>
            <a:pPr marL="0" indent="0">
              <a:lnSpc>
                <a:spcPct val="150000"/>
              </a:lnSpc>
              <a:spcBef>
                <a:spcPts val="0"/>
              </a:spcBef>
              <a:buNone/>
            </a:pPr>
            <a:r>
              <a:rPr lang="zh-CN" altLang="en-US" dirty="0">
                <a:solidFill>
                  <a:srgbClr val="C00000"/>
                </a:solidFill>
              </a:rPr>
              <a:t>    </a:t>
            </a:r>
            <a:r>
              <a:rPr lang="en-US" altLang="zh-CN" dirty="0">
                <a:solidFill>
                  <a:srgbClr val="C00000"/>
                </a:solidFill>
              </a:rPr>
              <a:t>1.</a:t>
            </a:r>
            <a:r>
              <a:rPr lang="zh-CN" altLang="en-US" dirty="0">
                <a:solidFill>
                  <a:srgbClr val="C00000"/>
                </a:solidFill>
              </a:rPr>
              <a:t>层次：</a:t>
            </a:r>
            <a:r>
              <a:rPr lang="zh-CN" altLang="en-US" dirty="0">
                <a:solidFill>
                  <a:schemeClr val="tx1"/>
                </a:solidFill>
              </a:rPr>
              <a:t>决定了系统模型化的方法的风格。</a:t>
            </a:r>
          </a:p>
          <a:p>
            <a:pPr marL="0" indent="0">
              <a:lnSpc>
                <a:spcPct val="150000"/>
              </a:lnSpc>
              <a:spcBef>
                <a:spcPts val="0"/>
              </a:spcBef>
              <a:buNone/>
            </a:pPr>
            <a:r>
              <a:rPr lang="zh-CN" altLang="en-US" dirty="0">
                <a:solidFill>
                  <a:srgbClr val="C00000"/>
                </a:solidFill>
              </a:rPr>
              <a:t>    研究层次： </a:t>
            </a:r>
            <a:r>
              <a:rPr lang="zh-CN" altLang="en-US" dirty="0">
                <a:solidFill>
                  <a:schemeClr val="tx1"/>
                </a:solidFill>
              </a:rPr>
              <a:t>当仿真一个系统时，关注的只是该系统的下一层次，即子系统。</a:t>
            </a:r>
          </a:p>
          <a:p>
            <a:pPr marL="0" indent="0">
              <a:lnSpc>
                <a:spcPct val="150000"/>
              </a:lnSpc>
              <a:spcBef>
                <a:spcPts val="0"/>
              </a:spcBef>
              <a:buNone/>
            </a:pPr>
            <a:r>
              <a:rPr lang="zh-CN" altLang="en-US" dirty="0">
                <a:solidFill>
                  <a:srgbClr val="C00000"/>
                </a:solidFill>
              </a:rPr>
              <a:t>    问题：将系统研究划分为“比特或码元”和“波形”的好处</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66174074"/>
              </p:ext>
            </p:extLst>
          </p:nvPr>
        </p:nvGraphicFramePr>
        <p:xfrm>
          <a:off x="1115616" y="2552639"/>
          <a:ext cx="6742453" cy="2231082"/>
        </p:xfrm>
        <a:graphic>
          <a:graphicData uri="http://schemas.openxmlformats.org/presentationml/2006/ole">
            <mc:AlternateContent xmlns:mc="http://schemas.openxmlformats.org/markup-compatibility/2006">
              <mc:Choice xmlns:v="urn:schemas-microsoft-com:vml" Requires="v">
                <p:oleObj r:id="rId3" imgW="5031482" imgH="1672089" progId="Visio.Drawing.11">
                  <p:embed/>
                </p:oleObj>
              </mc:Choice>
              <mc:Fallback>
                <p:oleObj r:id="rId3" imgW="5031482" imgH="1672089"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552639"/>
                        <a:ext cx="6742453" cy="2231082"/>
                      </a:xfrm>
                      <a:prstGeom prst="rect">
                        <a:avLst/>
                      </a:prstGeom>
                      <a:solidFill>
                        <a:srgbClr val="98F0E8"/>
                      </a:solidFill>
                      <a:ln>
                        <a:noFill/>
                      </a:ln>
                    </p:spPr>
                  </p:pic>
                </p:oleObj>
              </mc:Fallback>
            </mc:AlternateContent>
          </a:graphicData>
        </a:graphic>
      </p:graphicFrame>
    </p:spTree>
    <p:extLst>
      <p:ext uri="{BB962C8B-B14F-4D97-AF65-F5344CB8AC3E}">
        <p14:creationId xmlns:p14="http://schemas.microsoft.com/office/powerpoint/2010/main" val="2950373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循环码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接收端译码：</a:t>
            </a:r>
            <a:r>
              <a:rPr lang="zh-CN" altLang="en-US" sz="2000" dirty="0">
                <a:solidFill>
                  <a:schemeClr val="bg1">
                    <a:lumMod val="50000"/>
                  </a:schemeClr>
                </a:solidFill>
                <a:latin typeface="Times New Roman" pitchFamily="18" charset="0"/>
                <a:cs typeface="Times New Roman" pitchFamily="18" charset="0"/>
              </a:rPr>
              <a:t>通过观测</a:t>
            </a:r>
            <a:r>
              <a:rPr lang="en-US" altLang="zh-CN" sz="2000" i="1" dirty="0">
                <a:solidFill>
                  <a:schemeClr val="bg1">
                    <a:lumMod val="50000"/>
                  </a:schemeClr>
                </a:solidFill>
                <a:latin typeface="Times New Roman" pitchFamily="18" charset="0"/>
                <a:cs typeface="Times New Roman" pitchFamily="18" charset="0"/>
              </a:rPr>
              <a:t>B</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是否能被</a:t>
            </a:r>
            <a:r>
              <a:rPr lang="en-US" altLang="zh-CN" sz="2000" i="1" dirty="0">
                <a:solidFill>
                  <a:schemeClr val="bg1">
                    <a:lumMod val="50000"/>
                  </a:schemeClr>
                </a:solidFill>
                <a:latin typeface="Times New Roman" pitchFamily="18" charset="0"/>
                <a:cs typeface="Times New Roman" pitchFamily="18" charset="0"/>
              </a:rPr>
              <a:t>g</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x</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整除，进行检错何纠错处理。</a:t>
            </a: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循环码的译码可以分三步进行：</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①由接收到的码多项式</a:t>
            </a:r>
            <a:r>
              <a:rPr lang="en-US" altLang="zh-CN" sz="2000" dirty="0">
                <a:solidFill>
                  <a:schemeClr val="bg1">
                    <a:lumMod val="50000"/>
                  </a:schemeClr>
                </a:solidFill>
                <a:latin typeface="Times New Roman" pitchFamily="18" charset="0"/>
                <a:cs typeface="Times New Roman" pitchFamily="18" charset="0"/>
              </a:rPr>
              <a:t>B(x)</a:t>
            </a:r>
            <a:r>
              <a:rPr lang="zh-CN" altLang="en-US" sz="2000" dirty="0">
                <a:solidFill>
                  <a:schemeClr val="bg1">
                    <a:lumMod val="50000"/>
                  </a:schemeClr>
                </a:solidFill>
                <a:latin typeface="Times New Roman" pitchFamily="18" charset="0"/>
                <a:cs typeface="Times New Roman" pitchFamily="18" charset="0"/>
              </a:rPr>
              <a:t>计算校正子（伴随式）多项式</a:t>
            </a:r>
            <a:r>
              <a:rPr lang="en-US" altLang="zh-CN" sz="2000" dirty="0">
                <a:solidFill>
                  <a:schemeClr val="bg1">
                    <a:lumMod val="50000"/>
                  </a:schemeClr>
                </a:solidFill>
                <a:latin typeface="Times New Roman" pitchFamily="18" charset="0"/>
                <a:cs typeface="Times New Roman" pitchFamily="18" charset="0"/>
              </a:rPr>
              <a:t>S(x)</a:t>
            </a:r>
            <a:r>
              <a:rPr lang="zh-CN" altLang="en-US" sz="2000" dirty="0">
                <a:solidFill>
                  <a:schemeClr val="bg1">
                    <a:lumMod val="50000"/>
                  </a:schemeClr>
                </a:solidFill>
                <a:latin typeface="Times New Roman" pitchFamily="18" charset="0"/>
                <a:cs typeface="Times New Roman" pitchFamily="18" charset="0"/>
              </a:rPr>
              <a:t>；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②由校正子</a:t>
            </a:r>
            <a:r>
              <a:rPr lang="en-US" altLang="zh-CN" sz="2000" dirty="0">
                <a:solidFill>
                  <a:schemeClr val="bg1">
                    <a:lumMod val="50000"/>
                  </a:schemeClr>
                </a:solidFill>
                <a:latin typeface="Times New Roman" pitchFamily="18" charset="0"/>
                <a:cs typeface="Times New Roman" pitchFamily="18" charset="0"/>
              </a:rPr>
              <a:t>S(x)</a:t>
            </a:r>
            <a:r>
              <a:rPr lang="zh-CN" altLang="en-US" sz="2000" dirty="0">
                <a:solidFill>
                  <a:schemeClr val="bg1">
                    <a:lumMod val="50000"/>
                  </a:schemeClr>
                </a:solidFill>
                <a:latin typeface="Times New Roman" pitchFamily="18" charset="0"/>
                <a:cs typeface="Times New Roman" pitchFamily="18" charset="0"/>
              </a:rPr>
              <a:t>确定错误图样</a:t>
            </a:r>
            <a:r>
              <a:rPr lang="en-US" altLang="zh-CN" sz="2000" dirty="0">
                <a:solidFill>
                  <a:schemeClr val="bg1">
                    <a:lumMod val="50000"/>
                  </a:schemeClr>
                </a:solidFill>
                <a:latin typeface="Times New Roman" pitchFamily="18" charset="0"/>
                <a:cs typeface="Times New Roman" pitchFamily="18" charset="0"/>
              </a:rPr>
              <a:t>E(x)</a:t>
            </a:r>
            <a:r>
              <a:rPr lang="zh-CN" altLang="en-US" sz="2000" dirty="0">
                <a:solidFill>
                  <a:schemeClr val="bg1">
                    <a:lumMod val="50000"/>
                  </a:schemeClr>
                </a:solidFill>
                <a:latin typeface="Times New Roman" pitchFamily="18" charset="0"/>
                <a:cs typeface="Times New Roman" pitchFamily="18" charset="0"/>
              </a:rPr>
              <a:t>；</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en-US" altLang="zh-CN" sz="2000" dirty="0">
                <a:solidFill>
                  <a:schemeClr val="bg1">
                    <a:lumMod val="50000"/>
                  </a:schemeClr>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 ③将错误图样</a:t>
            </a:r>
            <a:r>
              <a:rPr lang="en-US" altLang="zh-CN" sz="2000" dirty="0">
                <a:solidFill>
                  <a:schemeClr val="bg1">
                    <a:lumMod val="50000"/>
                  </a:schemeClr>
                </a:solidFill>
                <a:latin typeface="Times New Roman" pitchFamily="18" charset="0"/>
                <a:cs typeface="Times New Roman" pitchFamily="18" charset="0"/>
              </a:rPr>
              <a:t>E(x)</a:t>
            </a:r>
            <a:r>
              <a:rPr lang="zh-CN" altLang="en-US" sz="2000" dirty="0">
                <a:solidFill>
                  <a:schemeClr val="bg1">
                    <a:lumMod val="50000"/>
                  </a:schemeClr>
                </a:solidFill>
                <a:latin typeface="Times New Roman" pitchFamily="18" charset="0"/>
                <a:cs typeface="Times New Roman" pitchFamily="18" charset="0"/>
              </a:rPr>
              <a:t>与</a:t>
            </a:r>
            <a:r>
              <a:rPr lang="en-US" altLang="zh-CN" sz="2000" dirty="0">
                <a:solidFill>
                  <a:schemeClr val="bg1">
                    <a:lumMod val="50000"/>
                  </a:schemeClr>
                </a:solidFill>
                <a:latin typeface="Times New Roman" pitchFamily="18" charset="0"/>
                <a:cs typeface="Times New Roman" pitchFamily="18" charset="0"/>
              </a:rPr>
              <a:t>B(x)</a:t>
            </a:r>
            <a:r>
              <a:rPr lang="zh-CN" altLang="en-US" sz="2000" dirty="0">
                <a:solidFill>
                  <a:schemeClr val="bg1">
                    <a:lumMod val="50000"/>
                  </a:schemeClr>
                </a:solidFill>
                <a:latin typeface="Times New Roman" pitchFamily="18" charset="0"/>
                <a:cs typeface="Times New Roman" pitchFamily="18" charset="0"/>
              </a:rPr>
              <a:t>相加，纠正错误。</a:t>
            </a: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893288"/>
            <a:ext cx="5552147"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24" y="3579862"/>
            <a:ext cx="3087840" cy="87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014860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基本概念 ：</a:t>
            </a:r>
            <a:r>
              <a:rPr lang="zh-CN" altLang="en-US" sz="2000" dirty="0">
                <a:solidFill>
                  <a:schemeClr val="bg1">
                    <a:lumMod val="50000"/>
                  </a:schemeClr>
                </a:solidFill>
                <a:latin typeface="Times New Roman" pitchFamily="18" charset="0"/>
                <a:cs typeface="Times New Roman" pitchFamily="18" charset="0"/>
              </a:rPr>
              <a:t>卷积码中编码后的</a:t>
            </a:r>
            <a:r>
              <a:rPr lang="en-US" altLang="zh-CN" sz="2000" i="1" dirty="0">
                <a:solidFill>
                  <a:schemeClr val="bg1">
                    <a:lumMod val="50000"/>
                  </a:schemeClr>
                </a:solidFill>
                <a:latin typeface="Times New Roman" pitchFamily="18" charset="0"/>
                <a:cs typeface="Times New Roman" pitchFamily="18" charset="0"/>
              </a:rPr>
              <a:t>n</a:t>
            </a:r>
            <a:r>
              <a:rPr lang="zh-CN" altLang="en-US" sz="2000" dirty="0">
                <a:solidFill>
                  <a:schemeClr val="bg1">
                    <a:lumMod val="50000"/>
                  </a:schemeClr>
                </a:solidFill>
                <a:latin typeface="Times New Roman" pitchFamily="18" charset="0"/>
                <a:cs typeface="Times New Roman" pitchFamily="18" charset="0"/>
              </a:rPr>
              <a:t>个码元不仅与当前段的</a:t>
            </a:r>
            <a:r>
              <a:rPr lang="en-US" altLang="zh-CN" sz="2000" i="1" dirty="0">
                <a:solidFill>
                  <a:schemeClr val="bg1">
                    <a:lumMod val="50000"/>
                  </a:schemeClr>
                </a:solidFill>
                <a:latin typeface="Times New Roman" pitchFamily="18" charset="0"/>
                <a:cs typeface="Times New Roman" pitchFamily="18" charset="0"/>
              </a:rPr>
              <a:t>k</a:t>
            </a:r>
            <a:r>
              <a:rPr lang="zh-CN" altLang="en-US" sz="2000" dirty="0">
                <a:solidFill>
                  <a:schemeClr val="bg1">
                    <a:lumMod val="50000"/>
                  </a:schemeClr>
                </a:solidFill>
                <a:latin typeface="Times New Roman" pitchFamily="18" charset="0"/>
                <a:cs typeface="Times New Roman" pitchFamily="18" charset="0"/>
              </a:rPr>
              <a:t>个信息有关，而且也与前面（</a:t>
            </a:r>
            <a:r>
              <a:rPr lang="en-US" altLang="zh-CN" sz="2000" dirty="0">
                <a:solidFill>
                  <a:schemeClr val="bg1">
                    <a:lumMod val="50000"/>
                  </a:schemeClr>
                </a:solidFill>
                <a:latin typeface="Times New Roman" pitchFamily="18" charset="0"/>
                <a:cs typeface="Times New Roman" pitchFamily="18" charset="0"/>
              </a:rPr>
              <a:t>N-1</a:t>
            </a:r>
            <a:r>
              <a:rPr lang="zh-CN" altLang="en-US" sz="2000" dirty="0">
                <a:solidFill>
                  <a:schemeClr val="bg1">
                    <a:lumMod val="50000"/>
                  </a:schemeClr>
                </a:solidFill>
                <a:latin typeface="Times New Roman" pitchFamily="18" charset="0"/>
                <a:cs typeface="Times New Roman" pitchFamily="18" charset="0"/>
              </a:rPr>
              <a:t>）段的信息有关，编码过程中相互关联的码元为</a:t>
            </a:r>
            <a:r>
              <a:rPr lang="en-US" altLang="zh-CN" sz="2000" i="1" dirty="0" err="1">
                <a:solidFill>
                  <a:schemeClr val="bg1">
                    <a:lumMod val="50000"/>
                  </a:schemeClr>
                </a:solidFill>
                <a:latin typeface="Times New Roman" pitchFamily="18" charset="0"/>
                <a:cs typeface="Times New Roman" pitchFamily="18" charset="0"/>
              </a:rPr>
              <a:t>nN</a:t>
            </a:r>
            <a:r>
              <a:rPr lang="zh-CN" altLang="en-US" sz="2000" dirty="0">
                <a:solidFill>
                  <a:schemeClr val="bg1">
                    <a:lumMod val="50000"/>
                  </a:schemeClr>
                </a:solidFill>
                <a:latin typeface="Times New Roman" pitchFamily="18" charset="0"/>
                <a:cs typeface="Times New Roman" pitchFamily="18" charset="0"/>
              </a:rPr>
              <a:t>个。</a:t>
            </a: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假如输入的信息为</a:t>
            </a:r>
            <a:r>
              <a:rPr lang="en-US" altLang="zh-CN" sz="2000" b="1" i="1" dirty="0">
                <a:solidFill>
                  <a:schemeClr val="bg1">
                    <a:lumMod val="50000"/>
                  </a:schemeClr>
                </a:solidFill>
                <a:latin typeface="Times New Roman" pitchFamily="18" charset="0"/>
                <a:cs typeface="Times New Roman" pitchFamily="18" charset="0"/>
              </a:rPr>
              <a:t>D</a:t>
            </a:r>
            <a:r>
              <a:rPr lang="en-US" altLang="zh-CN" sz="2000" dirty="0">
                <a:solidFill>
                  <a:schemeClr val="bg1">
                    <a:lumMod val="50000"/>
                  </a:schemeClr>
                </a:solidFill>
                <a:latin typeface="Times New Roman" pitchFamily="18" charset="0"/>
                <a:cs typeface="Times New Roman" pitchFamily="18" charset="0"/>
              </a:rPr>
              <a:t> = [11010]</a:t>
            </a:r>
            <a:r>
              <a:rPr lang="zh-CN" altLang="en-US" sz="2000" dirty="0">
                <a:solidFill>
                  <a:schemeClr val="bg1">
                    <a:lumMod val="50000"/>
                  </a:schemeClr>
                </a:solidFill>
                <a:latin typeface="Times New Roman" pitchFamily="18" charset="0"/>
                <a:cs typeface="Times New Roman" pitchFamily="18" charset="0"/>
              </a:rPr>
              <a:t>，对信息</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en-US" altLang="zh-CN" sz="2000" b="1" i="1" dirty="0">
                <a:solidFill>
                  <a:schemeClr val="bg1">
                    <a:lumMod val="50000"/>
                  </a:schemeClr>
                </a:solidFill>
                <a:latin typeface="Times New Roman" pitchFamily="18" charset="0"/>
                <a:cs typeface="Times New Roman" pitchFamily="18" charset="0"/>
              </a:rPr>
              <a:t>D</a:t>
            </a:r>
            <a:r>
              <a:rPr lang="zh-CN" altLang="en-US" sz="2000" dirty="0">
                <a:solidFill>
                  <a:schemeClr val="bg1">
                    <a:lumMod val="50000"/>
                  </a:schemeClr>
                </a:solidFill>
                <a:latin typeface="Times New Roman" pitchFamily="18" charset="0"/>
                <a:cs typeface="Times New Roman" pitchFamily="18" charset="0"/>
              </a:rPr>
              <a:t>进行卷积编码时的状态如下表所示。 </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88797639"/>
              </p:ext>
            </p:extLst>
          </p:nvPr>
        </p:nvGraphicFramePr>
        <p:xfrm>
          <a:off x="5361913" y="1779662"/>
          <a:ext cx="3270509" cy="1800200"/>
        </p:xfrm>
        <a:graphic>
          <a:graphicData uri="http://schemas.openxmlformats.org/presentationml/2006/ole">
            <mc:AlternateContent xmlns:mc="http://schemas.openxmlformats.org/markup-compatibility/2006">
              <mc:Choice xmlns:v="urn:schemas-microsoft-com:vml" Requires="v">
                <p:oleObj name="Visio" r:id="rId3" imgW="2147840" imgH="1182648" progId="Visio.Drawing.11">
                  <p:embed/>
                </p:oleObj>
              </mc:Choice>
              <mc:Fallback>
                <p:oleObj name="Visio" r:id="rId3" imgW="2147840" imgH="11826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1913" y="1779662"/>
                        <a:ext cx="3270509" cy="1800200"/>
                      </a:xfrm>
                      <a:prstGeom prst="rect">
                        <a:avLst/>
                      </a:prstGeom>
                      <a:noFill/>
                      <a:ln>
                        <a:noFill/>
                      </a:ln>
                      <a:effectLst/>
                    </p:spPr>
                  </p:pic>
                </p:oleObj>
              </mc:Fallback>
            </mc:AlternateContent>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2484462966"/>
              </p:ext>
            </p:extLst>
          </p:nvPr>
        </p:nvGraphicFramePr>
        <p:xfrm>
          <a:off x="683568" y="3228950"/>
          <a:ext cx="5195627" cy="1143000"/>
        </p:xfrm>
        <a:graphic>
          <a:graphicData uri="http://schemas.openxmlformats.org/drawingml/2006/table">
            <a:tbl>
              <a:tblPr/>
              <a:tblGrid>
                <a:gridCol w="1656184">
                  <a:extLst>
                    <a:ext uri="{9D8B030D-6E8A-4147-A177-3AD203B41FA5}">
                      <a16:colId xmlns:a16="http://schemas.microsoft.com/office/drawing/2014/main" val="20000"/>
                    </a:ext>
                  </a:extLst>
                </a:gridCol>
                <a:gridCol w="504056">
                  <a:extLst>
                    <a:ext uri="{9D8B030D-6E8A-4147-A177-3AD203B41FA5}">
                      <a16:colId xmlns:a16="http://schemas.microsoft.com/office/drawing/2014/main" val="20001"/>
                    </a:ext>
                  </a:extLst>
                </a:gridCol>
                <a:gridCol w="504056">
                  <a:extLst>
                    <a:ext uri="{9D8B030D-6E8A-4147-A177-3AD203B41FA5}">
                      <a16:colId xmlns:a16="http://schemas.microsoft.com/office/drawing/2014/main" val="20002"/>
                    </a:ext>
                  </a:extLst>
                </a:gridCol>
                <a:gridCol w="432048">
                  <a:extLst>
                    <a:ext uri="{9D8B030D-6E8A-4147-A177-3AD203B41FA5}">
                      <a16:colId xmlns:a16="http://schemas.microsoft.com/office/drawing/2014/main" val="20003"/>
                    </a:ext>
                  </a:extLst>
                </a:gridCol>
                <a:gridCol w="432048">
                  <a:extLst>
                    <a:ext uri="{9D8B030D-6E8A-4147-A177-3AD203B41FA5}">
                      <a16:colId xmlns:a16="http://schemas.microsoft.com/office/drawing/2014/main" val="20004"/>
                    </a:ext>
                  </a:extLst>
                </a:gridCol>
                <a:gridCol w="432048">
                  <a:extLst>
                    <a:ext uri="{9D8B030D-6E8A-4147-A177-3AD203B41FA5}">
                      <a16:colId xmlns:a16="http://schemas.microsoft.com/office/drawing/2014/main" val="20005"/>
                    </a:ext>
                  </a:extLst>
                </a:gridCol>
                <a:gridCol w="432048">
                  <a:extLst>
                    <a:ext uri="{9D8B030D-6E8A-4147-A177-3AD203B41FA5}">
                      <a16:colId xmlns:a16="http://schemas.microsoft.com/office/drawing/2014/main" val="20006"/>
                    </a:ext>
                  </a:extLst>
                </a:gridCol>
                <a:gridCol w="432048">
                  <a:extLst>
                    <a:ext uri="{9D8B030D-6E8A-4147-A177-3AD203B41FA5}">
                      <a16:colId xmlns:a16="http://schemas.microsoft.com/office/drawing/2014/main" val="20007"/>
                    </a:ext>
                  </a:extLst>
                </a:gridCol>
                <a:gridCol w="371091">
                  <a:extLst>
                    <a:ext uri="{9D8B030D-6E8A-4147-A177-3AD203B41FA5}">
                      <a16:colId xmlns:a16="http://schemas.microsoft.com/office/drawing/2014/main" val="20008"/>
                    </a:ext>
                  </a:extLst>
                </a:gridCol>
              </a:tblGrid>
              <a:tr h="0">
                <a:tc>
                  <a:txBody>
                    <a:bodyPr/>
                    <a:lstStyle/>
                    <a:p>
                      <a:pPr indent="0" algn="ctr">
                        <a:lnSpc>
                          <a:spcPct val="125000"/>
                        </a:lnSpc>
                        <a:spcBef>
                          <a:spcPts val="0"/>
                        </a:spcBef>
                        <a:spcAft>
                          <a:spcPts val="0"/>
                        </a:spcAft>
                      </a:pPr>
                      <a:r>
                        <a:rPr lang="zh-CN" sz="2000" kern="0" baseline="0" dirty="0">
                          <a:effectLst/>
                          <a:latin typeface="Times New Roman" pitchFamily="18" charset="0"/>
                          <a:ea typeface="+mn-ea"/>
                          <a:cs typeface="Times New Roman" pitchFamily="18" charset="0"/>
                        </a:rPr>
                        <a:t>输入信息</a:t>
                      </a:r>
                      <a:r>
                        <a:rPr lang="en-US" sz="2000" i="1" kern="0" baseline="0" dirty="0">
                          <a:effectLst/>
                          <a:latin typeface="Times New Roman" pitchFamily="18" charset="0"/>
                          <a:ea typeface="+mn-ea"/>
                          <a:cs typeface="Times New Roman" pitchFamily="18" charset="0"/>
                        </a:rPr>
                        <a:t>D</a:t>
                      </a:r>
                      <a:endParaRPr lang="zh-CN" sz="2000" kern="0" baseline="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0" algn="ctr">
                        <a:lnSpc>
                          <a:spcPct val="125000"/>
                        </a:lnSpc>
                        <a:spcBef>
                          <a:spcPts val="30"/>
                        </a:spcBef>
                        <a:spcAft>
                          <a:spcPts val="0"/>
                        </a:spcAft>
                      </a:pPr>
                      <a:r>
                        <a:rPr lang="en-US" sz="2000" kern="100" dirty="0">
                          <a:effectLst/>
                          <a:latin typeface="Times New Roman" pitchFamily="18" charset="0"/>
                          <a:ea typeface="+mn-ea"/>
                          <a:cs typeface="Times New Roman" pitchFamily="18" charset="0"/>
                        </a:rPr>
                        <a:t>1</a:t>
                      </a:r>
                      <a:endParaRPr lang="zh-CN" sz="20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0">
                <a:tc>
                  <a:txBody>
                    <a:bodyPr/>
                    <a:lstStyle/>
                    <a:p>
                      <a:pPr indent="0" algn="ctr">
                        <a:lnSpc>
                          <a:spcPct val="125000"/>
                        </a:lnSpc>
                        <a:spcBef>
                          <a:spcPts val="30"/>
                        </a:spcBef>
                        <a:spcAft>
                          <a:spcPts val="0"/>
                        </a:spcAft>
                      </a:pPr>
                      <a:r>
                        <a:rPr lang="en-US" sz="2000" i="1" kern="100" dirty="0">
                          <a:effectLst/>
                          <a:latin typeface="Times New Roman" pitchFamily="18" charset="0"/>
                          <a:ea typeface="+mn-ea"/>
                          <a:cs typeface="Times New Roman" pitchFamily="18" charset="0"/>
                        </a:rPr>
                        <a:t>b</a:t>
                      </a:r>
                      <a:r>
                        <a:rPr lang="en-US" sz="2000" kern="100" baseline="-25000" dirty="0">
                          <a:effectLst/>
                          <a:latin typeface="Times New Roman" pitchFamily="18" charset="0"/>
                          <a:ea typeface="+mn-ea"/>
                          <a:cs typeface="Times New Roman" pitchFamily="18" charset="0"/>
                        </a:rPr>
                        <a:t>3</a:t>
                      </a:r>
                      <a:r>
                        <a:rPr lang="en-US" sz="2000" i="1" kern="100" dirty="0">
                          <a:effectLst/>
                          <a:latin typeface="Times New Roman" pitchFamily="18" charset="0"/>
                          <a:ea typeface="+mn-ea"/>
                          <a:cs typeface="Times New Roman" pitchFamily="18" charset="0"/>
                        </a:rPr>
                        <a:t>b</a:t>
                      </a:r>
                      <a:r>
                        <a:rPr lang="en-US" sz="2000" kern="100" baseline="-25000" dirty="0">
                          <a:effectLst/>
                          <a:latin typeface="Times New Roman" pitchFamily="18" charset="0"/>
                          <a:ea typeface="+mn-ea"/>
                          <a:cs typeface="Times New Roman" pitchFamily="18" charset="0"/>
                        </a:rPr>
                        <a:t>2</a:t>
                      </a:r>
                      <a:endParaRPr lang="zh-CN" sz="20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a:solidFill>
                            <a:schemeClr val="tx1"/>
                          </a:solidFill>
                          <a:effectLst/>
                          <a:latin typeface="Times New Roman" pitchFamily="18" charset="0"/>
                          <a:ea typeface="+mn-ea"/>
                          <a:cs typeface="Times New Roman" pitchFamily="18" charset="0"/>
                        </a:rPr>
                        <a:t>10</a:t>
                      </a:r>
                      <a:endParaRPr lang="zh-CN" sz="2000" kern="10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a:solidFill>
                            <a:schemeClr val="tx1"/>
                          </a:solidFill>
                          <a:effectLst/>
                          <a:latin typeface="Times New Roman" pitchFamily="18" charset="0"/>
                          <a:ea typeface="+mn-ea"/>
                          <a:cs typeface="Times New Roman" pitchFamily="18" charset="0"/>
                        </a:rPr>
                        <a:t>00</a:t>
                      </a:r>
                      <a:endParaRPr lang="zh-CN" sz="2000" kern="10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indent="0" algn="ctr">
                        <a:lnSpc>
                          <a:spcPct val="125000"/>
                        </a:lnSpc>
                        <a:spcBef>
                          <a:spcPts val="30"/>
                        </a:spcBef>
                        <a:spcAft>
                          <a:spcPts val="0"/>
                        </a:spcAft>
                      </a:pPr>
                      <a:r>
                        <a:rPr lang="zh-CN" sz="2000" kern="100" dirty="0">
                          <a:effectLst/>
                          <a:latin typeface="Times New Roman" pitchFamily="18" charset="0"/>
                          <a:ea typeface="+mn-ea"/>
                          <a:cs typeface="Times New Roman" pitchFamily="18" charset="0"/>
                        </a:rPr>
                        <a:t>输出</a:t>
                      </a:r>
                      <a:r>
                        <a:rPr lang="en-US" sz="2000" i="1" kern="100" dirty="0">
                          <a:effectLst/>
                          <a:latin typeface="Times New Roman" pitchFamily="18" charset="0"/>
                          <a:ea typeface="+mn-ea"/>
                          <a:cs typeface="Times New Roman" pitchFamily="18" charset="0"/>
                        </a:rPr>
                        <a:t>C</a:t>
                      </a:r>
                      <a:r>
                        <a:rPr lang="en-US" sz="2000" kern="100" baseline="-25000" dirty="0">
                          <a:effectLst/>
                          <a:latin typeface="Times New Roman" pitchFamily="18" charset="0"/>
                          <a:ea typeface="+mn-ea"/>
                          <a:cs typeface="Times New Roman" pitchFamily="18" charset="0"/>
                        </a:rPr>
                        <a:t>1</a:t>
                      </a:r>
                      <a:r>
                        <a:rPr lang="en-US" sz="2000" i="1" kern="100" dirty="0">
                          <a:effectLst/>
                          <a:latin typeface="Times New Roman" pitchFamily="18" charset="0"/>
                          <a:ea typeface="+mn-ea"/>
                          <a:cs typeface="Times New Roman" pitchFamily="18" charset="0"/>
                        </a:rPr>
                        <a:t>C</a:t>
                      </a:r>
                      <a:r>
                        <a:rPr lang="en-US" sz="2000" kern="100" baseline="-25000" dirty="0">
                          <a:effectLst/>
                          <a:latin typeface="Times New Roman" pitchFamily="18" charset="0"/>
                          <a:ea typeface="+mn-ea"/>
                          <a:cs typeface="Times New Roman" pitchFamily="18" charset="0"/>
                        </a:rPr>
                        <a:t>2</a:t>
                      </a:r>
                      <a:endParaRPr lang="zh-CN" sz="20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11</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2000" kern="100" dirty="0">
                          <a:solidFill>
                            <a:schemeClr val="tx1"/>
                          </a:solidFill>
                          <a:effectLst/>
                          <a:latin typeface="Times New Roman" pitchFamily="18" charset="0"/>
                          <a:ea typeface="+mn-ea"/>
                          <a:cs typeface="Times New Roman" pitchFamily="18" charset="0"/>
                        </a:rPr>
                        <a:t>00</a:t>
                      </a:r>
                      <a:endParaRPr lang="zh-CN" sz="20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2936575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卷积码的图解表示（树状图表示法）</a:t>
            </a:r>
            <a:r>
              <a:rPr lang="zh-CN" altLang="en-US" sz="2000" dirty="0">
                <a:solidFill>
                  <a:schemeClr val="bg1">
                    <a:lumMod val="50000"/>
                  </a:schemeClr>
                </a:solidFill>
                <a:latin typeface="Times New Roman" pitchFamily="18" charset="0"/>
                <a:cs typeface="Times New Roman" pitchFamily="18" charset="0"/>
              </a:rPr>
              <a:t>假如输入的信息为</a:t>
            </a:r>
            <a:r>
              <a:rPr lang="en-US" altLang="zh-CN" sz="2000" b="1" i="1" dirty="0">
                <a:solidFill>
                  <a:schemeClr val="bg1">
                    <a:lumMod val="50000"/>
                  </a:schemeClr>
                </a:solidFill>
                <a:latin typeface="Times New Roman" pitchFamily="18" charset="0"/>
                <a:cs typeface="Times New Roman" pitchFamily="18" charset="0"/>
              </a:rPr>
              <a:t>D</a:t>
            </a:r>
            <a:r>
              <a:rPr lang="en-US" altLang="zh-CN" sz="2000" dirty="0">
                <a:solidFill>
                  <a:schemeClr val="bg1">
                    <a:lumMod val="50000"/>
                  </a:schemeClr>
                </a:solidFill>
                <a:latin typeface="Times New Roman" pitchFamily="18" charset="0"/>
                <a:cs typeface="Times New Roman" pitchFamily="18" charset="0"/>
              </a:rPr>
              <a:t> = [11010]</a:t>
            </a:r>
            <a:r>
              <a:rPr lang="zh-CN" altLang="en-US" sz="2000" dirty="0">
                <a:solidFill>
                  <a:schemeClr val="bg1">
                    <a:lumMod val="50000"/>
                  </a:schemeClr>
                </a:solidFill>
                <a:latin typeface="Times New Roman" pitchFamily="18" charset="0"/>
                <a:cs typeface="Times New Roman" pitchFamily="18" charset="0"/>
              </a:rPr>
              <a:t>，对信息</a:t>
            </a:r>
            <a:r>
              <a:rPr lang="en-US" altLang="zh-CN" sz="2000" b="1" i="1" dirty="0">
                <a:solidFill>
                  <a:schemeClr val="bg1">
                    <a:lumMod val="50000"/>
                  </a:schemeClr>
                </a:solidFill>
                <a:latin typeface="Times New Roman" pitchFamily="18" charset="0"/>
                <a:cs typeface="Times New Roman" pitchFamily="18" charset="0"/>
              </a:rPr>
              <a:t>D</a:t>
            </a:r>
            <a:r>
              <a:rPr lang="zh-CN" altLang="en-US" sz="2000" dirty="0">
                <a:solidFill>
                  <a:schemeClr val="bg1">
                    <a:lumMod val="50000"/>
                  </a:schemeClr>
                </a:solidFill>
                <a:latin typeface="Times New Roman" pitchFamily="18" charset="0"/>
                <a:cs typeface="Times New Roman" pitchFamily="18" charset="0"/>
              </a:rPr>
              <a:t>进行卷积编码时的状态如下表所示。 </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89891039"/>
              </p:ext>
            </p:extLst>
          </p:nvPr>
        </p:nvGraphicFramePr>
        <p:xfrm>
          <a:off x="739348" y="1779662"/>
          <a:ext cx="3270509" cy="1800200"/>
        </p:xfrm>
        <a:graphic>
          <a:graphicData uri="http://schemas.openxmlformats.org/presentationml/2006/ole">
            <mc:AlternateContent xmlns:mc="http://schemas.openxmlformats.org/markup-compatibility/2006">
              <mc:Choice xmlns:v="urn:schemas-microsoft-com:vml" Requires="v">
                <p:oleObj name="Visio" r:id="rId3" imgW="2147840" imgH="1182648" progId="Visio.Drawing.11">
                  <p:embed/>
                </p:oleObj>
              </mc:Choice>
              <mc:Fallback>
                <p:oleObj name="Visio" r:id="rId3" imgW="2147840" imgH="11826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48" y="1779662"/>
                        <a:ext cx="3270509" cy="1800200"/>
                      </a:xfrm>
                      <a:prstGeom prst="rect">
                        <a:avLst/>
                      </a:prstGeom>
                      <a:noFill/>
                      <a:ln>
                        <a:noFill/>
                      </a:ln>
                      <a:effec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048401394"/>
              </p:ext>
            </p:extLst>
          </p:nvPr>
        </p:nvGraphicFramePr>
        <p:xfrm>
          <a:off x="4079033" y="1707654"/>
          <a:ext cx="5029471" cy="3006722"/>
        </p:xfrm>
        <a:graphic>
          <a:graphicData uri="http://schemas.openxmlformats.org/presentationml/2006/ole">
            <mc:AlternateContent xmlns:mc="http://schemas.openxmlformats.org/markup-compatibility/2006">
              <mc:Choice xmlns:v="urn:schemas-microsoft-com:vml" Requires="v">
                <p:oleObj r:id="rId5" imgW="2705163" imgH="2332405" progId="Visio.Drawing.11">
                  <p:embed/>
                </p:oleObj>
              </mc:Choice>
              <mc:Fallback>
                <p:oleObj r:id="rId5" imgW="2705163" imgH="2332405"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b="9262"/>
                      <a:stretch>
                        <a:fillRect/>
                      </a:stretch>
                    </p:blipFill>
                    <p:spPr bwMode="auto">
                      <a:xfrm>
                        <a:off x="4079033" y="1707654"/>
                        <a:ext cx="5029471" cy="3006722"/>
                      </a:xfrm>
                      <a:prstGeom prst="rect">
                        <a:avLst/>
                      </a:prstGeom>
                      <a:noFill/>
                      <a:ln>
                        <a:noFill/>
                      </a:ln>
                    </p:spPr>
                  </p:pic>
                </p:oleObj>
              </mc:Fallback>
            </mc:AlternateContent>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30623858"/>
              </p:ext>
            </p:extLst>
          </p:nvPr>
        </p:nvGraphicFramePr>
        <p:xfrm>
          <a:off x="168459" y="4003898"/>
          <a:ext cx="4619565" cy="800100"/>
        </p:xfrm>
        <a:graphic>
          <a:graphicData uri="http://schemas.openxmlformats.org/drawingml/2006/table">
            <a:tbl>
              <a:tblPr/>
              <a:tblGrid>
                <a:gridCol w="1134445">
                  <a:extLst>
                    <a:ext uri="{9D8B030D-6E8A-4147-A177-3AD203B41FA5}">
                      <a16:colId xmlns:a16="http://schemas.microsoft.com/office/drawing/2014/main" val="20000"/>
                    </a:ext>
                  </a:extLst>
                </a:gridCol>
                <a:gridCol w="496320">
                  <a:extLst>
                    <a:ext uri="{9D8B030D-6E8A-4147-A177-3AD203B41FA5}">
                      <a16:colId xmlns:a16="http://schemas.microsoft.com/office/drawing/2014/main" val="20001"/>
                    </a:ext>
                  </a:extLst>
                </a:gridCol>
                <a:gridCol w="496320">
                  <a:extLst>
                    <a:ext uri="{9D8B030D-6E8A-4147-A177-3AD203B41FA5}">
                      <a16:colId xmlns:a16="http://schemas.microsoft.com/office/drawing/2014/main" val="20002"/>
                    </a:ext>
                  </a:extLst>
                </a:gridCol>
                <a:gridCol w="425417">
                  <a:extLst>
                    <a:ext uri="{9D8B030D-6E8A-4147-A177-3AD203B41FA5}">
                      <a16:colId xmlns:a16="http://schemas.microsoft.com/office/drawing/2014/main" val="20003"/>
                    </a:ext>
                  </a:extLst>
                </a:gridCol>
                <a:gridCol w="425417">
                  <a:extLst>
                    <a:ext uri="{9D8B030D-6E8A-4147-A177-3AD203B41FA5}">
                      <a16:colId xmlns:a16="http://schemas.microsoft.com/office/drawing/2014/main" val="20004"/>
                    </a:ext>
                  </a:extLst>
                </a:gridCol>
                <a:gridCol w="425417">
                  <a:extLst>
                    <a:ext uri="{9D8B030D-6E8A-4147-A177-3AD203B41FA5}">
                      <a16:colId xmlns:a16="http://schemas.microsoft.com/office/drawing/2014/main" val="20005"/>
                    </a:ext>
                  </a:extLst>
                </a:gridCol>
                <a:gridCol w="425417">
                  <a:extLst>
                    <a:ext uri="{9D8B030D-6E8A-4147-A177-3AD203B41FA5}">
                      <a16:colId xmlns:a16="http://schemas.microsoft.com/office/drawing/2014/main" val="20006"/>
                    </a:ext>
                  </a:extLst>
                </a:gridCol>
                <a:gridCol w="425417">
                  <a:extLst>
                    <a:ext uri="{9D8B030D-6E8A-4147-A177-3AD203B41FA5}">
                      <a16:colId xmlns:a16="http://schemas.microsoft.com/office/drawing/2014/main" val="20007"/>
                    </a:ext>
                  </a:extLst>
                </a:gridCol>
                <a:gridCol w="365395">
                  <a:extLst>
                    <a:ext uri="{9D8B030D-6E8A-4147-A177-3AD203B41FA5}">
                      <a16:colId xmlns:a16="http://schemas.microsoft.com/office/drawing/2014/main" val="20008"/>
                    </a:ext>
                  </a:extLst>
                </a:gridCol>
              </a:tblGrid>
              <a:tr h="0">
                <a:tc>
                  <a:txBody>
                    <a:bodyPr/>
                    <a:lstStyle/>
                    <a:p>
                      <a:pPr indent="0" algn="ctr">
                        <a:lnSpc>
                          <a:spcPct val="125000"/>
                        </a:lnSpc>
                        <a:spcBef>
                          <a:spcPts val="0"/>
                        </a:spcBef>
                        <a:spcAft>
                          <a:spcPts val="0"/>
                        </a:spcAft>
                      </a:pPr>
                      <a:r>
                        <a:rPr lang="zh-CN" sz="1400" kern="0" baseline="0" dirty="0">
                          <a:effectLst/>
                          <a:latin typeface="Times New Roman" pitchFamily="18" charset="0"/>
                          <a:ea typeface="+mn-ea"/>
                          <a:cs typeface="Times New Roman" pitchFamily="18" charset="0"/>
                        </a:rPr>
                        <a:t>输入信息</a:t>
                      </a:r>
                      <a:r>
                        <a:rPr lang="en-US" sz="1400" i="1" kern="0" baseline="0" dirty="0">
                          <a:effectLst/>
                          <a:latin typeface="Times New Roman" pitchFamily="18" charset="0"/>
                          <a:ea typeface="+mn-ea"/>
                          <a:cs typeface="Times New Roman" pitchFamily="18" charset="0"/>
                        </a:rPr>
                        <a:t>D</a:t>
                      </a:r>
                      <a:endParaRPr lang="zh-CN" sz="1400" kern="0" baseline="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0" algn="ctr">
                        <a:lnSpc>
                          <a:spcPct val="125000"/>
                        </a:lnSpc>
                        <a:spcBef>
                          <a:spcPts val="30"/>
                        </a:spcBef>
                        <a:spcAft>
                          <a:spcPts val="0"/>
                        </a:spcAft>
                      </a:pPr>
                      <a:r>
                        <a:rPr lang="en-US" sz="1400" kern="100" dirty="0">
                          <a:effectLst/>
                          <a:latin typeface="Times New Roman" pitchFamily="18" charset="0"/>
                          <a:ea typeface="+mn-ea"/>
                          <a:cs typeface="Times New Roman" pitchFamily="18" charset="0"/>
                        </a:rPr>
                        <a:t>1</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0">
                <a:tc>
                  <a:txBody>
                    <a:bodyPr/>
                    <a:lstStyle/>
                    <a:p>
                      <a:pPr indent="0" algn="ctr">
                        <a:lnSpc>
                          <a:spcPct val="125000"/>
                        </a:lnSpc>
                        <a:spcBef>
                          <a:spcPts val="30"/>
                        </a:spcBef>
                        <a:spcAft>
                          <a:spcPts val="0"/>
                        </a:spcAft>
                      </a:pPr>
                      <a:r>
                        <a:rPr lang="en-US" sz="1400" i="1" kern="100" dirty="0">
                          <a:effectLst/>
                          <a:latin typeface="Times New Roman" pitchFamily="18" charset="0"/>
                          <a:ea typeface="+mn-ea"/>
                          <a:cs typeface="Times New Roman" pitchFamily="18" charset="0"/>
                        </a:rPr>
                        <a:t>b</a:t>
                      </a:r>
                      <a:r>
                        <a:rPr lang="en-US" sz="1400" kern="100" baseline="-25000" dirty="0">
                          <a:effectLst/>
                          <a:latin typeface="Times New Roman" pitchFamily="18" charset="0"/>
                          <a:ea typeface="+mn-ea"/>
                          <a:cs typeface="Times New Roman" pitchFamily="18" charset="0"/>
                        </a:rPr>
                        <a:t>3</a:t>
                      </a:r>
                      <a:r>
                        <a:rPr lang="en-US" sz="1400" i="1" kern="100" dirty="0">
                          <a:effectLst/>
                          <a:latin typeface="Times New Roman" pitchFamily="18" charset="0"/>
                          <a:ea typeface="+mn-ea"/>
                          <a:cs typeface="Times New Roman" pitchFamily="18" charset="0"/>
                        </a:rPr>
                        <a:t>b</a:t>
                      </a:r>
                      <a:r>
                        <a:rPr lang="en-US" sz="1400" kern="100" baseline="-25000" dirty="0">
                          <a:effectLst/>
                          <a:latin typeface="Times New Roman" pitchFamily="18" charset="0"/>
                          <a:ea typeface="+mn-ea"/>
                          <a:cs typeface="Times New Roman" pitchFamily="18" charset="0"/>
                        </a:rPr>
                        <a:t>2</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a:solidFill>
                            <a:schemeClr val="tx1"/>
                          </a:solidFill>
                          <a:effectLst/>
                          <a:latin typeface="Times New Roman" pitchFamily="18" charset="0"/>
                          <a:ea typeface="+mn-ea"/>
                          <a:cs typeface="Times New Roman" pitchFamily="18" charset="0"/>
                        </a:rPr>
                        <a:t>00</a:t>
                      </a:r>
                      <a:endParaRPr lang="zh-CN" sz="1400" kern="10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indent="0" algn="ctr">
                        <a:lnSpc>
                          <a:spcPct val="125000"/>
                        </a:lnSpc>
                        <a:spcBef>
                          <a:spcPts val="30"/>
                        </a:spcBef>
                        <a:spcAft>
                          <a:spcPts val="0"/>
                        </a:spcAft>
                      </a:pPr>
                      <a:r>
                        <a:rPr lang="zh-CN" sz="1400" kern="100" dirty="0">
                          <a:effectLst/>
                          <a:latin typeface="Times New Roman" pitchFamily="18" charset="0"/>
                          <a:ea typeface="+mn-ea"/>
                          <a:cs typeface="Times New Roman" pitchFamily="18" charset="0"/>
                        </a:rPr>
                        <a:t>输出</a:t>
                      </a:r>
                      <a:r>
                        <a:rPr lang="en-US" sz="1400" i="1" kern="100" dirty="0">
                          <a:effectLst/>
                          <a:latin typeface="Times New Roman" pitchFamily="18" charset="0"/>
                          <a:ea typeface="+mn-ea"/>
                          <a:cs typeface="Times New Roman" pitchFamily="18" charset="0"/>
                        </a:rPr>
                        <a:t>C</a:t>
                      </a:r>
                      <a:r>
                        <a:rPr lang="en-US" sz="1400" kern="100" baseline="-25000" dirty="0">
                          <a:effectLst/>
                          <a:latin typeface="Times New Roman" pitchFamily="18" charset="0"/>
                          <a:ea typeface="+mn-ea"/>
                          <a:cs typeface="Times New Roman" pitchFamily="18" charset="0"/>
                        </a:rPr>
                        <a:t>1</a:t>
                      </a:r>
                      <a:r>
                        <a:rPr lang="en-US" sz="1400" i="1" kern="100" dirty="0">
                          <a:effectLst/>
                          <a:latin typeface="Times New Roman" pitchFamily="18" charset="0"/>
                          <a:ea typeface="+mn-ea"/>
                          <a:cs typeface="Times New Roman" pitchFamily="18" charset="0"/>
                        </a:rPr>
                        <a:t>C</a:t>
                      </a:r>
                      <a:r>
                        <a:rPr lang="en-US" sz="1400" kern="100" baseline="-25000" dirty="0">
                          <a:effectLst/>
                          <a:latin typeface="Times New Roman" pitchFamily="18" charset="0"/>
                          <a:ea typeface="+mn-ea"/>
                          <a:cs typeface="Times New Roman" pitchFamily="18" charset="0"/>
                        </a:rPr>
                        <a:t>2</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846754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状态图表示法（虚线表示输入“</a:t>
            </a:r>
            <a:r>
              <a:rPr lang="en-US" altLang="zh-CN" sz="2000" dirty="0">
                <a:solidFill>
                  <a:srgbClr val="C00000"/>
                </a:solidFill>
                <a:latin typeface="Times New Roman" pitchFamily="18" charset="0"/>
                <a:cs typeface="Times New Roman" pitchFamily="18" charset="0"/>
              </a:rPr>
              <a:t>1</a:t>
            </a:r>
            <a:r>
              <a:rPr lang="zh-CN" altLang="en-US" sz="2000" dirty="0">
                <a:solidFill>
                  <a:srgbClr val="C00000"/>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假如输入的信息为</a:t>
            </a:r>
            <a:r>
              <a:rPr lang="en-US" altLang="zh-CN" sz="2000" b="1" i="1" dirty="0">
                <a:solidFill>
                  <a:schemeClr val="bg1">
                    <a:lumMod val="50000"/>
                  </a:schemeClr>
                </a:solidFill>
                <a:latin typeface="Times New Roman" pitchFamily="18" charset="0"/>
                <a:cs typeface="Times New Roman" pitchFamily="18" charset="0"/>
              </a:rPr>
              <a:t>D</a:t>
            </a:r>
            <a:r>
              <a:rPr lang="en-US" altLang="zh-CN" sz="2000" dirty="0">
                <a:solidFill>
                  <a:schemeClr val="bg1">
                    <a:lumMod val="50000"/>
                  </a:schemeClr>
                </a:solidFill>
                <a:latin typeface="Times New Roman" pitchFamily="18" charset="0"/>
                <a:cs typeface="Times New Roman" pitchFamily="18" charset="0"/>
              </a:rPr>
              <a:t> = [11010]</a:t>
            </a:r>
            <a:r>
              <a:rPr lang="zh-CN" altLang="en-US" sz="2000" dirty="0">
                <a:solidFill>
                  <a:schemeClr val="bg1">
                    <a:lumMod val="50000"/>
                  </a:schemeClr>
                </a:solidFill>
                <a:latin typeface="Times New Roman" pitchFamily="18" charset="0"/>
                <a:cs typeface="Times New Roman" pitchFamily="18" charset="0"/>
              </a:rPr>
              <a:t>，对信息</a:t>
            </a:r>
            <a:r>
              <a:rPr lang="en-US" altLang="zh-CN" sz="2000" b="1" i="1" dirty="0">
                <a:solidFill>
                  <a:schemeClr val="bg1">
                    <a:lumMod val="50000"/>
                  </a:schemeClr>
                </a:solidFill>
                <a:latin typeface="Times New Roman" pitchFamily="18" charset="0"/>
                <a:cs typeface="Times New Roman" pitchFamily="18" charset="0"/>
              </a:rPr>
              <a:t>D</a:t>
            </a:r>
            <a:r>
              <a:rPr lang="zh-CN" altLang="en-US" sz="2000" dirty="0">
                <a:solidFill>
                  <a:schemeClr val="bg1">
                    <a:lumMod val="50000"/>
                  </a:schemeClr>
                </a:solidFill>
                <a:latin typeface="Times New Roman" pitchFamily="18" charset="0"/>
                <a:cs typeface="Times New Roman" pitchFamily="18" charset="0"/>
              </a:rPr>
              <a:t>进行卷积编码时的状态如下表所示。 </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55946074"/>
              </p:ext>
            </p:extLst>
          </p:nvPr>
        </p:nvGraphicFramePr>
        <p:xfrm>
          <a:off x="739348" y="1779662"/>
          <a:ext cx="3270509" cy="1800200"/>
        </p:xfrm>
        <a:graphic>
          <a:graphicData uri="http://schemas.openxmlformats.org/presentationml/2006/ole">
            <mc:AlternateContent xmlns:mc="http://schemas.openxmlformats.org/markup-compatibility/2006">
              <mc:Choice xmlns:v="urn:schemas-microsoft-com:vml" Requires="v">
                <p:oleObj name="Visio" r:id="rId3" imgW="2147840" imgH="1182648" progId="Visio.Drawing.11">
                  <p:embed/>
                </p:oleObj>
              </mc:Choice>
              <mc:Fallback>
                <p:oleObj name="Visio" r:id="rId3" imgW="2147840" imgH="118264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48" y="1779662"/>
                        <a:ext cx="3270509" cy="1800200"/>
                      </a:xfrm>
                      <a:prstGeom prst="rect">
                        <a:avLst/>
                      </a:prstGeom>
                      <a:noFill/>
                      <a:ln>
                        <a:noFill/>
                      </a:ln>
                      <a:effectLst/>
                    </p:spPr>
                  </p:pic>
                </p:oleObj>
              </mc:Fallback>
            </mc:AlternateContent>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273843480"/>
              </p:ext>
            </p:extLst>
          </p:nvPr>
        </p:nvGraphicFramePr>
        <p:xfrm>
          <a:off x="107504" y="3795886"/>
          <a:ext cx="4619565" cy="800100"/>
        </p:xfrm>
        <a:graphic>
          <a:graphicData uri="http://schemas.openxmlformats.org/drawingml/2006/table">
            <a:tbl>
              <a:tblPr/>
              <a:tblGrid>
                <a:gridCol w="1134445">
                  <a:extLst>
                    <a:ext uri="{9D8B030D-6E8A-4147-A177-3AD203B41FA5}">
                      <a16:colId xmlns:a16="http://schemas.microsoft.com/office/drawing/2014/main" val="20000"/>
                    </a:ext>
                  </a:extLst>
                </a:gridCol>
                <a:gridCol w="496320">
                  <a:extLst>
                    <a:ext uri="{9D8B030D-6E8A-4147-A177-3AD203B41FA5}">
                      <a16:colId xmlns:a16="http://schemas.microsoft.com/office/drawing/2014/main" val="20001"/>
                    </a:ext>
                  </a:extLst>
                </a:gridCol>
                <a:gridCol w="496320">
                  <a:extLst>
                    <a:ext uri="{9D8B030D-6E8A-4147-A177-3AD203B41FA5}">
                      <a16:colId xmlns:a16="http://schemas.microsoft.com/office/drawing/2014/main" val="20002"/>
                    </a:ext>
                  </a:extLst>
                </a:gridCol>
                <a:gridCol w="425417">
                  <a:extLst>
                    <a:ext uri="{9D8B030D-6E8A-4147-A177-3AD203B41FA5}">
                      <a16:colId xmlns:a16="http://schemas.microsoft.com/office/drawing/2014/main" val="20003"/>
                    </a:ext>
                  </a:extLst>
                </a:gridCol>
                <a:gridCol w="425417">
                  <a:extLst>
                    <a:ext uri="{9D8B030D-6E8A-4147-A177-3AD203B41FA5}">
                      <a16:colId xmlns:a16="http://schemas.microsoft.com/office/drawing/2014/main" val="20004"/>
                    </a:ext>
                  </a:extLst>
                </a:gridCol>
                <a:gridCol w="425417">
                  <a:extLst>
                    <a:ext uri="{9D8B030D-6E8A-4147-A177-3AD203B41FA5}">
                      <a16:colId xmlns:a16="http://schemas.microsoft.com/office/drawing/2014/main" val="20005"/>
                    </a:ext>
                  </a:extLst>
                </a:gridCol>
                <a:gridCol w="425417">
                  <a:extLst>
                    <a:ext uri="{9D8B030D-6E8A-4147-A177-3AD203B41FA5}">
                      <a16:colId xmlns:a16="http://schemas.microsoft.com/office/drawing/2014/main" val="20006"/>
                    </a:ext>
                  </a:extLst>
                </a:gridCol>
                <a:gridCol w="425417">
                  <a:extLst>
                    <a:ext uri="{9D8B030D-6E8A-4147-A177-3AD203B41FA5}">
                      <a16:colId xmlns:a16="http://schemas.microsoft.com/office/drawing/2014/main" val="20007"/>
                    </a:ext>
                  </a:extLst>
                </a:gridCol>
                <a:gridCol w="365395">
                  <a:extLst>
                    <a:ext uri="{9D8B030D-6E8A-4147-A177-3AD203B41FA5}">
                      <a16:colId xmlns:a16="http://schemas.microsoft.com/office/drawing/2014/main" val="20008"/>
                    </a:ext>
                  </a:extLst>
                </a:gridCol>
              </a:tblGrid>
              <a:tr h="0">
                <a:tc>
                  <a:txBody>
                    <a:bodyPr/>
                    <a:lstStyle/>
                    <a:p>
                      <a:pPr indent="0" algn="ctr">
                        <a:lnSpc>
                          <a:spcPct val="125000"/>
                        </a:lnSpc>
                        <a:spcBef>
                          <a:spcPts val="0"/>
                        </a:spcBef>
                        <a:spcAft>
                          <a:spcPts val="0"/>
                        </a:spcAft>
                      </a:pPr>
                      <a:r>
                        <a:rPr lang="zh-CN" sz="1400" kern="0" baseline="0" dirty="0">
                          <a:effectLst/>
                          <a:latin typeface="Times New Roman" pitchFamily="18" charset="0"/>
                          <a:ea typeface="+mn-ea"/>
                          <a:cs typeface="Times New Roman" pitchFamily="18" charset="0"/>
                        </a:rPr>
                        <a:t>输入信息</a:t>
                      </a:r>
                      <a:r>
                        <a:rPr lang="en-US" sz="1400" i="1" kern="0" baseline="0" dirty="0">
                          <a:effectLst/>
                          <a:latin typeface="Times New Roman" pitchFamily="18" charset="0"/>
                          <a:ea typeface="+mn-ea"/>
                          <a:cs typeface="Times New Roman" pitchFamily="18" charset="0"/>
                        </a:rPr>
                        <a:t>D</a:t>
                      </a:r>
                      <a:endParaRPr lang="zh-CN" sz="1400" kern="0" baseline="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indent="0" algn="ctr">
                        <a:lnSpc>
                          <a:spcPct val="125000"/>
                        </a:lnSpc>
                        <a:spcBef>
                          <a:spcPts val="30"/>
                        </a:spcBef>
                        <a:spcAft>
                          <a:spcPts val="0"/>
                        </a:spcAft>
                      </a:pPr>
                      <a:r>
                        <a:rPr lang="en-US" sz="1400" kern="100" dirty="0">
                          <a:effectLst/>
                          <a:latin typeface="Times New Roman" pitchFamily="18" charset="0"/>
                          <a:ea typeface="+mn-ea"/>
                          <a:cs typeface="Times New Roman" pitchFamily="18" charset="0"/>
                        </a:rPr>
                        <a:t>1</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0">
                <a:tc>
                  <a:txBody>
                    <a:bodyPr/>
                    <a:lstStyle/>
                    <a:p>
                      <a:pPr indent="0" algn="ctr">
                        <a:lnSpc>
                          <a:spcPct val="125000"/>
                        </a:lnSpc>
                        <a:spcBef>
                          <a:spcPts val="30"/>
                        </a:spcBef>
                        <a:spcAft>
                          <a:spcPts val="0"/>
                        </a:spcAft>
                      </a:pPr>
                      <a:r>
                        <a:rPr lang="en-US" sz="1400" i="1" kern="100" dirty="0">
                          <a:effectLst/>
                          <a:latin typeface="Times New Roman" pitchFamily="18" charset="0"/>
                          <a:ea typeface="+mn-ea"/>
                          <a:cs typeface="Times New Roman" pitchFamily="18" charset="0"/>
                        </a:rPr>
                        <a:t>b</a:t>
                      </a:r>
                      <a:r>
                        <a:rPr lang="en-US" sz="1400" kern="100" baseline="-25000" dirty="0">
                          <a:effectLst/>
                          <a:latin typeface="Times New Roman" pitchFamily="18" charset="0"/>
                          <a:ea typeface="+mn-ea"/>
                          <a:cs typeface="Times New Roman" pitchFamily="18" charset="0"/>
                        </a:rPr>
                        <a:t>3</a:t>
                      </a:r>
                      <a:r>
                        <a:rPr lang="en-US" sz="1400" i="1" kern="100" dirty="0">
                          <a:effectLst/>
                          <a:latin typeface="Times New Roman" pitchFamily="18" charset="0"/>
                          <a:ea typeface="+mn-ea"/>
                          <a:cs typeface="Times New Roman" pitchFamily="18" charset="0"/>
                        </a:rPr>
                        <a:t>b</a:t>
                      </a:r>
                      <a:r>
                        <a:rPr lang="en-US" sz="1400" kern="100" baseline="-25000" dirty="0">
                          <a:effectLst/>
                          <a:latin typeface="Times New Roman" pitchFamily="18" charset="0"/>
                          <a:ea typeface="+mn-ea"/>
                          <a:cs typeface="Times New Roman" pitchFamily="18" charset="0"/>
                        </a:rPr>
                        <a:t>2</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a:solidFill>
                            <a:schemeClr val="tx1"/>
                          </a:solidFill>
                          <a:effectLst/>
                          <a:latin typeface="Times New Roman" pitchFamily="18" charset="0"/>
                          <a:ea typeface="+mn-ea"/>
                          <a:cs typeface="Times New Roman" pitchFamily="18" charset="0"/>
                        </a:rPr>
                        <a:t>00</a:t>
                      </a:r>
                      <a:endParaRPr lang="zh-CN" sz="1400" kern="10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indent="0" algn="ctr">
                        <a:lnSpc>
                          <a:spcPct val="125000"/>
                        </a:lnSpc>
                        <a:spcBef>
                          <a:spcPts val="30"/>
                        </a:spcBef>
                        <a:spcAft>
                          <a:spcPts val="0"/>
                        </a:spcAft>
                      </a:pPr>
                      <a:r>
                        <a:rPr lang="zh-CN" sz="1400" kern="100" dirty="0">
                          <a:effectLst/>
                          <a:latin typeface="Times New Roman" pitchFamily="18" charset="0"/>
                          <a:ea typeface="+mn-ea"/>
                          <a:cs typeface="Times New Roman" pitchFamily="18" charset="0"/>
                        </a:rPr>
                        <a:t>输出</a:t>
                      </a:r>
                      <a:r>
                        <a:rPr lang="en-US" sz="1400" i="1" kern="100" dirty="0">
                          <a:effectLst/>
                          <a:latin typeface="Times New Roman" pitchFamily="18" charset="0"/>
                          <a:ea typeface="+mn-ea"/>
                          <a:cs typeface="Times New Roman" pitchFamily="18" charset="0"/>
                        </a:rPr>
                        <a:t>C</a:t>
                      </a:r>
                      <a:r>
                        <a:rPr lang="en-US" sz="1400" kern="100" baseline="-25000" dirty="0">
                          <a:effectLst/>
                          <a:latin typeface="Times New Roman" pitchFamily="18" charset="0"/>
                          <a:ea typeface="+mn-ea"/>
                          <a:cs typeface="Times New Roman" pitchFamily="18" charset="0"/>
                        </a:rPr>
                        <a:t>1</a:t>
                      </a:r>
                      <a:r>
                        <a:rPr lang="en-US" sz="1400" i="1" kern="100" dirty="0">
                          <a:effectLst/>
                          <a:latin typeface="Times New Roman" pitchFamily="18" charset="0"/>
                          <a:ea typeface="+mn-ea"/>
                          <a:cs typeface="Times New Roman" pitchFamily="18" charset="0"/>
                        </a:rPr>
                        <a:t>C</a:t>
                      </a:r>
                      <a:r>
                        <a:rPr lang="en-US" sz="1400" kern="100" baseline="-25000" dirty="0">
                          <a:effectLst/>
                          <a:latin typeface="Times New Roman" pitchFamily="18" charset="0"/>
                          <a:ea typeface="+mn-ea"/>
                          <a:cs typeface="Times New Roman" pitchFamily="18" charset="0"/>
                        </a:rPr>
                        <a:t>2</a:t>
                      </a:r>
                      <a:endParaRPr lang="zh-CN" sz="1400" kern="100" dirty="0">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11</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defTabSz="816285" rtl="0" eaLnBrk="1" latinLnBrk="0" hangingPunct="1">
                        <a:lnSpc>
                          <a:spcPct val="125000"/>
                        </a:lnSpc>
                        <a:spcBef>
                          <a:spcPts val="30"/>
                        </a:spcBef>
                        <a:spcAft>
                          <a:spcPts val="0"/>
                        </a:spcAft>
                      </a:pPr>
                      <a:r>
                        <a:rPr lang="en-US" sz="1400" kern="100" dirty="0">
                          <a:solidFill>
                            <a:schemeClr val="tx1"/>
                          </a:solidFill>
                          <a:effectLst/>
                          <a:latin typeface="Times New Roman" pitchFamily="18" charset="0"/>
                          <a:ea typeface="+mn-ea"/>
                          <a:cs typeface="Times New Roman" pitchFamily="18" charset="0"/>
                        </a:rPr>
                        <a:t>00</a:t>
                      </a:r>
                      <a:endParaRPr lang="zh-CN" sz="1400" kern="100" dirty="0">
                        <a:solidFill>
                          <a:schemeClr val="tx1"/>
                        </a:solidFill>
                        <a:effectLst/>
                        <a:latin typeface="Times New Roman" pitchFamily="18" charset="0"/>
                        <a:ea typeface="+mn-ea"/>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290731347"/>
              </p:ext>
            </p:extLst>
          </p:nvPr>
        </p:nvGraphicFramePr>
        <p:xfrm>
          <a:off x="4860032" y="1995686"/>
          <a:ext cx="3785181" cy="2163103"/>
        </p:xfrm>
        <a:graphic>
          <a:graphicData uri="http://schemas.openxmlformats.org/presentationml/2006/ole">
            <mc:AlternateContent xmlns:mc="http://schemas.openxmlformats.org/markup-compatibility/2006">
              <mc:Choice xmlns:v="urn:schemas-microsoft-com:vml" Requires="v">
                <p:oleObj r:id="rId5" imgW="2397828" imgH="1734469" progId="Visio.Drawing.11">
                  <p:embed/>
                </p:oleObj>
              </mc:Choice>
              <mc:Fallback>
                <p:oleObj r:id="rId5" imgW="2397828" imgH="173446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b="20769"/>
                      <a:stretch>
                        <a:fillRect/>
                      </a:stretch>
                    </p:blipFill>
                    <p:spPr bwMode="auto">
                      <a:xfrm>
                        <a:off x="4860032" y="1995686"/>
                        <a:ext cx="3785181" cy="216310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7402207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卷积码的译码</a:t>
            </a:r>
            <a:r>
              <a:rPr lang="zh-CN" altLang="en-US" sz="2000" dirty="0">
                <a:solidFill>
                  <a:schemeClr val="bg1">
                    <a:lumMod val="50000"/>
                  </a:schemeClr>
                </a:solidFill>
                <a:latin typeface="Times New Roman" pitchFamily="18" charset="0"/>
                <a:cs typeface="Times New Roman" pitchFamily="18" charset="0"/>
              </a:rPr>
              <a:t>：卷积码的译码方法可分为代数译码和概率译码两大类。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概率译码比较常用的有两种</a:t>
            </a:r>
            <a:r>
              <a:rPr lang="zh-CN" altLang="en-US" sz="2000" dirty="0">
                <a:solidFill>
                  <a:schemeClr val="bg1">
                    <a:lumMod val="50000"/>
                  </a:schemeClr>
                </a:solidFill>
                <a:latin typeface="Times New Roman" pitchFamily="18" charset="0"/>
                <a:cs typeface="Times New Roman" pitchFamily="18" charset="0"/>
              </a:rPr>
              <a:t>，一是序列译码，二是维特比译码法。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最大似然解码基本想法是</a:t>
            </a:r>
            <a:r>
              <a:rPr lang="zh-CN" altLang="en-US" sz="2000" dirty="0">
                <a:solidFill>
                  <a:schemeClr val="bg1">
                    <a:lumMod val="50000"/>
                  </a:schemeClr>
                </a:solidFill>
                <a:latin typeface="Times New Roman" pitchFamily="18" charset="0"/>
                <a:cs typeface="Times New Roman" pitchFamily="18" charset="0"/>
              </a:rPr>
              <a:t>：把接收序列与所有可能的发送序列比较，选择一种码距最小的序列作为发送序列。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维特比译码法是最大似然解码的简化，使之实用化。 </a:t>
            </a:r>
            <a:endParaRPr lang="zh-CN" altLang="en-US"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398742200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813620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每个节点仅留下一条码距最小的作为幸存路径</a:t>
            </a: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734717476"/>
              </p:ext>
            </p:extLst>
          </p:nvPr>
        </p:nvGraphicFramePr>
        <p:xfrm>
          <a:off x="683567" y="1347614"/>
          <a:ext cx="7548558" cy="3456384"/>
        </p:xfrm>
        <a:graphic>
          <a:graphicData uri="http://schemas.openxmlformats.org/presentationml/2006/ole">
            <mc:AlternateContent xmlns:mc="http://schemas.openxmlformats.org/markup-compatibility/2006">
              <mc:Choice xmlns:v="urn:schemas-microsoft-com:vml" Requires="v">
                <p:oleObj name="Visio" r:id="rId3" imgW="4145280" imgH="2118360" progId="Visio.Drawing.11">
                  <p:embed/>
                </p:oleObj>
              </mc:Choice>
              <mc:Fallback>
                <p:oleObj name="Visio" r:id="rId3" imgW="4145280" imgH="2118360"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b="10199"/>
                      <a:stretch>
                        <a:fillRect/>
                      </a:stretch>
                    </p:blipFill>
                    <p:spPr bwMode="auto">
                      <a:xfrm>
                        <a:off x="683567" y="1347614"/>
                        <a:ext cx="7548558" cy="3456384"/>
                      </a:xfrm>
                      <a:prstGeom prst="rect">
                        <a:avLst/>
                      </a:prstGeom>
                      <a:noFill/>
                    </p:spPr>
                  </p:pic>
                </p:oleObj>
              </mc:Fallback>
            </mc:AlternateContent>
          </a:graphicData>
        </a:graphic>
      </p:graphicFrame>
    </p:spTree>
    <p:extLst>
      <p:ext uri="{BB962C8B-B14F-4D97-AF65-F5344CB8AC3E}">
        <p14:creationId xmlns:p14="http://schemas.microsoft.com/office/powerpoint/2010/main" val="205356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5111870"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编码通信的链路仿真 </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分类：</a:t>
            </a:r>
            <a:r>
              <a:rPr lang="zh-CN" altLang="en-US" sz="2000" dirty="0">
                <a:solidFill>
                  <a:schemeClr val="bg1">
                    <a:lumMod val="50000"/>
                  </a:schemeClr>
                </a:solidFill>
                <a:latin typeface="Times New Roman" pitchFamily="18" charset="0"/>
                <a:cs typeface="Times New Roman" pitchFamily="18" charset="0"/>
              </a:rPr>
              <a:t>编译码部分和离散信道部分。</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仿真离散信道</a:t>
            </a:r>
            <a:r>
              <a:rPr lang="zh-CN" altLang="en-US" sz="2000" dirty="0">
                <a:solidFill>
                  <a:schemeClr val="bg1">
                    <a:lumMod val="50000"/>
                  </a:schemeClr>
                </a:solidFill>
                <a:latin typeface="Times New Roman" pitchFamily="18" charset="0"/>
                <a:cs typeface="Times New Roman" pitchFamily="18" charset="0"/>
              </a:rPr>
              <a:t>：需要较多的采样值；</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仿真信道编译码部分</a:t>
            </a:r>
            <a:r>
              <a:rPr lang="zh-CN" altLang="en-US" sz="2000" dirty="0">
                <a:solidFill>
                  <a:schemeClr val="bg1">
                    <a:lumMod val="50000"/>
                  </a:schemeClr>
                </a:solidFill>
                <a:latin typeface="Times New Roman" pitchFamily="18" charset="0"/>
                <a:cs typeface="Times New Roman" pitchFamily="18" charset="0"/>
              </a:rPr>
              <a:t>：需要少量的采样值</a:t>
            </a:r>
            <a:r>
              <a:rPr lang="zh-CN" altLang="en-US" sz="2000" dirty="0">
                <a:solidFill>
                  <a:srgbClr val="C00000"/>
                </a:solidFill>
                <a:latin typeface="Times New Roman" pitchFamily="18" charset="0"/>
                <a:cs typeface="Times New Roman" pitchFamily="18" charset="0"/>
              </a:rPr>
              <a:t>。</a:t>
            </a: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设计参数</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利用</a:t>
            </a:r>
            <a:r>
              <a:rPr lang="en-US" altLang="zh-CN" sz="2000" dirty="0">
                <a:solidFill>
                  <a:schemeClr val="bg1">
                    <a:lumMod val="50000"/>
                  </a:schemeClr>
                </a:solidFill>
                <a:latin typeface="Times New Roman" pitchFamily="18" charset="0"/>
                <a:cs typeface="Times New Roman" pitchFamily="18" charset="0"/>
              </a:rPr>
              <a:t>VB</a:t>
            </a:r>
            <a:r>
              <a:rPr lang="zh-CN" altLang="en-US" sz="2000" dirty="0">
                <a:solidFill>
                  <a:schemeClr val="bg1">
                    <a:lumMod val="50000"/>
                  </a:schemeClr>
                </a:solidFill>
                <a:latin typeface="Times New Roman" pitchFamily="18" charset="0"/>
                <a:cs typeface="Times New Roman" pitchFamily="18" charset="0"/>
              </a:rPr>
              <a:t>译码器时，就需要考虑回溯深度、量化电平数等可选参数。</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代数分组译码而言，其译码过程是确定的，因此，很少有可选参数。 </a:t>
            </a: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内容占位符 4"/>
          <p:cNvSpPr txBox="1">
            <a:spLocks/>
          </p:cNvSpPr>
          <p:nvPr/>
        </p:nvSpPr>
        <p:spPr bwMode="auto">
          <a:xfrm>
            <a:off x="5796136" y="789552"/>
            <a:ext cx="3347864"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Convolutional Encoder</a:t>
            </a:r>
            <a:r>
              <a:rPr lang="zh-CN" altLang="en-US" sz="2000" dirty="0">
                <a:solidFill>
                  <a:srgbClr val="C00000"/>
                </a:solidFill>
                <a:latin typeface="Times New Roman" pitchFamily="18" charset="0"/>
                <a:cs typeface="Times New Roman" pitchFamily="18" charset="0"/>
              </a:rPr>
              <a:t>模块</a:t>
            </a:r>
          </a:p>
          <a:p>
            <a:pPr marL="0" indent="0">
              <a:lnSpc>
                <a:spcPct val="140000"/>
              </a:lnSpc>
              <a:spcBef>
                <a:spcPts val="0"/>
              </a:spcBef>
              <a:buFontTx/>
              <a:buNone/>
            </a:pPr>
            <a:endParaRPr lang="zh-CN" altLang="en-US" sz="2000" dirty="0">
              <a:solidFill>
                <a:srgbClr val="0093B0">
                  <a:lumMod val="50000"/>
                </a:srgbClr>
              </a:solidFill>
              <a:latin typeface="Times New Roman" pitchFamily="18" charset="0"/>
              <a:cs typeface="Times New Roman" pitchFamily="18"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1625" y="1275606"/>
            <a:ext cx="1201600"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2306488"/>
            <a:ext cx="3335369" cy="257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82802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3887734" cy="4158462"/>
          </a:xfrm>
        </p:spPr>
        <p:txBody>
          <a:bodyPr>
            <a:normAutofit/>
          </a:bodyPr>
          <a:lstStyle/>
          <a:p>
            <a:pPr>
              <a:lnSpc>
                <a:spcPct val="14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Viterbi Decoder</a:t>
            </a:r>
            <a:r>
              <a:rPr lang="zh-CN" altLang="en-US" sz="2000" dirty="0">
                <a:solidFill>
                  <a:srgbClr val="C00000"/>
                </a:solidFill>
                <a:latin typeface="Times New Roman" pitchFamily="18" charset="0"/>
                <a:cs typeface="Times New Roman" pitchFamily="18" charset="0"/>
              </a:rPr>
              <a:t>模块</a:t>
            </a: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内容占位符 4"/>
          <p:cNvSpPr txBox="1">
            <a:spLocks/>
          </p:cNvSpPr>
          <p:nvPr/>
        </p:nvSpPr>
        <p:spPr bwMode="auto">
          <a:xfrm>
            <a:off x="5292080" y="789552"/>
            <a:ext cx="3347864"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APP Decoder</a:t>
            </a:r>
            <a:r>
              <a:rPr lang="zh-CN" altLang="en-US" sz="2000" dirty="0">
                <a:solidFill>
                  <a:srgbClr val="C00000"/>
                </a:solidFill>
                <a:latin typeface="Times New Roman" pitchFamily="18" charset="0"/>
                <a:cs typeface="Times New Roman" pitchFamily="18" charset="0"/>
              </a:rPr>
              <a:t>模块</a:t>
            </a:r>
          </a:p>
          <a:p>
            <a:pPr marL="0" indent="0">
              <a:lnSpc>
                <a:spcPct val="140000"/>
              </a:lnSpc>
              <a:spcBef>
                <a:spcPts val="0"/>
              </a:spcBef>
              <a:buFontTx/>
              <a:buNone/>
            </a:pPr>
            <a:endParaRPr lang="zh-CN" altLang="en-US" sz="2000" dirty="0">
              <a:solidFill>
                <a:srgbClr val="0093B0">
                  <a:lumMod val="50000"/>
                </a:srgbClr>
              </a:solidFill>
              <a:latin typeface="Times New Roman" pitchFamily="18" charset="0"/>
              <a:cs typeface="Times New Roman" pitchFamily="18" charset="0"/>
            </a:endParaRPr>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166" y="2581581"/>
            <a:ext cx="1224136" cy="90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0302" y="1468347"/>
            <a:ext cx="3174815" cy="3357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1983" y="1275606"/>
            <a:ext cx="1023039" cy="83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8026" y="2155381"/>
            <a:ext cx="3610952" cy="2670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9169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信道编码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卷积码</a:t>
            </a:r>
          </a:p>
        </p:txBody>
      </p:sp>
      <p:sp>
        <p:nvSpPr>
          <p:cNvPr id="23" name="内容占位符 4"/>
          <p:cNvSpPr>
            <a:spLocks noGrp="1"/>
          </p:cNvSpPr>
          <p:nvPr>
            <p:ph idx="1"/>
          </p:nvPr>
        </p:nvSpPr>
        <p:spPr>
          <a:xfrm>
            <a:off x="540250" y="789552"/>
            <a:ext cx="3887734" cy="4158462"/>
          </a:xfrm>
        </p:spPr>
        <p:txBody>
          <a:bodyPr>
            <a:normAutofit/>
          </a:bodyPr>
          <a:lstStyle/>
          <a:p>
            <a:pPr>
              <a:lnSpc>
                <a:spcPct val="14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Viterbi Decoder</a:t>
            </a:r>
            <a:r>
              <a:rPr lang="zh-CN" altLang="en-US" sz="2000" dirty="0">
                <a:solidFill>
                  <a:srgbClr val="C00000"/>
                </a:solidFill>
                <a:latin typeface="Times New Roman" pitchFamily="18" charset="0"/>
                <a:cs typeface="Times New Roman" pitchFamily="18" charset="0"/>
              </a:rPr>
              <a:t>模块应用</a:t>
            </a: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772" y="1292225"/>
            <a:ext cx="8064198" cy="135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772" y="2657400"/>
            <a:ext cx="5250827" cy="248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9"/>
          <p:cNvSpPr>
            <a:spLocks noChangeArrowheads="1"/>
          </p:cNvSpPr>
          <p:nvPr/>
        </p:nvSpPr>
        <p:spPr bwMode="auto">
          <a:xfrm>
            <a:off x="6361876" y="3363838"/>
            <a:ext cx="2326770" cy="707886"/>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dirty="0">
                <a:solidFill>
                  <a:srgbClr val="FFFF00"/>
                </a:solidFill>
                <a:latin typeface="微软雅黑"/>
                <a:ea typeface="微软雅黑"/>
              </a:rPr>
              <a:t>仿真作业：编码通信的链路仿真研究 </a:t>
            </a:r>
          </a:p>
        </p:txBody>
      </p:sp>
    </p:spTree>
    <p:extLst>
      <p:ext uri="{BB962C8B-B14F-4D97-AF65-F5344CB8AC3E}">
        <p14:creationId xmlns:p14="http://schemas.microsoft.com/office/powerpoint/2010/main" val="231295929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2211710"/>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937770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通信系统的建模的方法与原则 </a:t>
            </a:r>
          </a:p>
        </p:txBody>
      </p:sp>
      <p:sp>
        <p:nvSpPr>
          <p:cNvPr id="23" name="内容占位符 4"/>
          <p:cNvSpPr>
            <a:spLocks noGrp="1"/>
          </p:cNvSpPr>
          <p:nvPr>
            <p:ph idx="1"/>
          </p:nvPr>
        </p:nvSpPr>
        <p:spPr>
          <a:xfrm>
            <a:off x="540251" y="789552"/>
            <a:ext cx="8280221" cy="4158462"/>
          </a:xfrm>
        </p:spPr>
        <p:txBody>
          <a:bodyPr>
            <a:normAutofit/>
          </a:bodyPr>
          <a:lstStyle/>
          <a:p>
            <a:pPr marL="0" indent="0">
              <a:lnSpc>
                <a:spcPct val="140000"/>
              </a:lnSpc>
              <a:spcBef>
                <a:spcPts val="0"/>
              </a:spcBef>
              <a:buNone/>
            </a:pPr>
            <a:r>
              <a:rPr lang="zh-CN" altLang="en-US" sz="2000" dirty="0">
                <a:solidFill>
                  <a:srgbClr val="C00000"/>
                </a:solidFill>
              </a:rPr>
              <a:t>       </a:t>
            </a:r>
            <a:r>
              <a:rPr lang="en-US" altLang="zh-CN" sz="2000" dirty="0">
                <a:solidFill>
                  <a:srgbClr val="C00000"/>
                </a:solidFill>
              </a:rPr>
              <a:t>2.</a:t>
            </a:r>
            <a:r>
              <a:rPr lang="zh-CN" altLang="en-US" sz="2000" dirty="0">
                <a:solidFill>
                  <a:srgbClr val="C00000"/>
                </a:solidFill>
              </a:rPr>
              <a:t>模型 </a:t>
            </a:r>
            <a:r>
              <a:rPr lang="en-US" altLang="zh-CN" sz="2000" dirty="0">
                <a:solidFill>
                  <a:srgbClr val="C00000"/>
                </a:solidFill>
              </a:rPr>
              <a:t>:</a:t>
            </a:r>
            <a:r>
              <a:rPr lang="en-US" altLang="zh-CN" sz="2000" dirty="0">
                <a:solidFill>
                  <a:schemeClr val="tx1"/>
                </a:solidFill>
              </a:rPr>
              <a:t> </a:t>
            </a:r>
            <a:r>
              <a:rPr lang="zh-CN" altLang="en-US" sz="2000" dirty="0">
                <a:solidFill>
                  <a:schemeClr val="tx1"/>
                </a:solidFill>
              </a:rPr>
              <a:t>定义了子系统的一般特征，采用“黑箱”分析方法，关注的是输入和输出之间的关系。</a:t>
            </a:r>
          </a:p>
          <a:p>
            <a:pPr marL="0" indent="0">
              <a:lnSpc>
                <a:spcPct val="140000"/>
              </a:lnSpc>
              <a:spcBef>
                <a:spcPts val="0"/>
              </a:spcBef>
              <a:buNone/>
            </a:pPr>
            <a:r>
              <a:rPr lang="zh-CN" altLang="en-US" sz="2000" dirty="0">
                <a:solidFill>
                  <a:srgbClr val="C00000"/>
                </a:solidFill>
              </a:rPr>
              <a:t>       </a:t>
            </a:r>
            <a:r>
              <a:rPr lang="en-US" altLang="zh-CN" sz="2000" dirty="0">
                <a:solidFill>
                  <a:srgbClr val="C00000"/>
                </a:solidFill>
              </a:rPr>
              <a:t>3.</a:t>
            </a:r>
            <a:r>
              <a:rPr lang="zh-CN" altLang="en-US" sz="2000" dirty="0">
                <a:solidFill>
                  <a:srgbClr val="C00000"/>
                </a:solidFill>
              </a:rPr>
              <a:t>描述：</a:t>
            </a:r>
            <a:r>
              <a:rPr lang="zh-CN" altLang="en-US" sz="2000" dirty="0">
                <a:solidFill>
                  <a:schemeClr val="tx1"/>
                </a:solidFill>
              </a:rPr>
              <a:t>描述模型如何实现，它可能通过一个方程或某种计算，在计算机上以软件形式出现。</a:t>
            </a:r>
          </a:p>
          <a:p>
            <a:pPr marL="0" indent="0">
              <a:lnSpc>
                <a:spcPct val="140000"/>
              </a:lnSpc>
              <a:spcBef>
                <a:spcPts val="0"/>
              </a:spcBef>
              <a:buNone/>
            </a:pPr>
            <a:r>
              <a:rPr lang="zh-CN" altLang="en-US" sz="2000" dirty="0">
                <a:solidFill>
                  <a:srgbClr val="C00000"/>
                </a:solidFill>
              </a:rPr>
              <a:t>       </a:t>
            </a:r>
            <a:r>
              <a:rPr lang="en-US" altLang="zh-CN" sz="2000" dirty="0">
                <a:solidFill>
                  <a:srgbClr val="C00000"/>
                </a:solidFill>
              </a:rPr>
              <a:t>4.</a:t>
            </a:r>
            <a:r>
              <a:rPr lang="zh-CN" altLang="en-US" sz="2000" dirty="0">
                <a:solidFill>
                  <a:srgbClr val="C00000"/>
                </a:solidFill>
              </a:rPr>
              <a:t>开发：</a:t>
            </a:r>
            <a:r>
              <a:rPr lang="zh-CN" altLang="en-US" sz="2000" dirty="0">
                <a:solidFill>
                  <a:schemeClr val="tx1"/>
                </a:solidFill>
              </a:rPr>
              <a:t>实现过程，可以是硬件也可以是软件。可在全寿命周期（</a:t>
            </a:r>
            <a:r>
              <a:rPr lang="en-US" altLang="zh-CN" sz="2000" dirty="0">
                <a:solidFill>
                  <a:schemeClr val="tx1"/>
                </a:solidFill>
              </a:rPr>
              <a:t>EOL</a:t>
            </a:r>
            <a:r>
              <a:rPr lang="zh-CN" altLang="en-US" sz="2000" dirty="0">
                <a:solidFill>
                  <a:schemeClr val="tx1"/>
                </a:solidFill>
              </a:rPr>
              <a:t>）仿真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369851989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设计原则</a:t>
            </a:r>
          </a:p>
        </p:txBody>
      </p:sp>
      <p:sp>
        <p:nvSpPr>
          <p:cNvPr id="23" name="内容占位符 4"/>
          <p:cNvSpPr>
            <a:spLocks noGrp="1"/>
          </p:cNvSpPr>
          <p:nvPr>
            <p:ph idx="1"/>
          </p:nvPr>
        </p:nvSpPr>
        <p:spPr>
          <a:xfrm>
            <a:off x="540251" y="789552"/>
            <a:ext cx="8352229"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设计数字基带信号码型时应考虑的</a:t>
            </a:r>
            <a:r>
              <a:rPr lang="en-US" altLang="zh-CN" sz="2000" dirty="0">
                <a:solidFill>
                  <a:srgbClr val="C00000"/>
                </a:solidFill>
              </a:rPr>
              <a:t>6</a:t>
            </a:r>
            <a:r>
              <a:rPr lang="zh-CN" altLang="en-US" sz="2000" dirty="0">
                <a:solidFill>
                  <a:srgbClr val="C00000"/>
                </a:solidFill>
              </a:rPr>
              <a:t>个原则</a:t>
            </a:r>
            <a:endParaRPr lang="en-US" altLang="zh-CN" sz="2000" dirty="0">
              <a:solidFill>
                <a:srgbClr val="C00000"/>
              </a:solidFill>
            </a:endParaRPr>
          </a:p>
          <a:p>
            <a:pPr marL="0" indent="0">
              <a:lnSpc>
                <a:spcPct val="140000"/>
              </a:lnSpc>
              <a:spcBef>
                <a:spcPts val="0"/>
              </a:spcBef>
              <a:buNone/>
            </a:pPr>
            <a:r>
              <a:rPr lang="zh-CN" altLang="en-US" sz="2000" dirty="0">
                <a:solidFill>
                  <a:schemeClr val="bg1">
                    <a:lumMod val="50000"/>
                  </a:schemeClr>
                </a:solidFill>
              </a:rPr>
              <a:t>     ①不含直流分量，低频分量和高频分量要少；  </a:t>
            </a:r>
          </a:p>
          <a:p>
            <a:pPr marL="0" indent="0">
              <a:lnSpc>
                <a:spcPct val="140000"/>
              </a:lnSpc>
              <a:spcBef>
                <a:spcPts val="0"/>
              </a:spcBef>
              <a:buNone/>
            </a:pPr>
            <a:r>
              <a:rPr lang="zh-CN" altLang="en-US" sz="2000" dirty="0">
                <a:solidFill>
                  <a:schemeClr val="bg1">
                    <a:lumMod val="50000"/>
                  </a:schemeClr>
                </a:solidFill>
              </a:rPr>
              <a:t>     ②便于提取码元同步； </a:t>
            </a:r>
          </a:p>
          <a:p>
            <a:pPr marL="0" indent="0">
              <a:lnSpc>
                <a:spcPct val="140000"/>
              </a:lnSpc>
              <a:spcBef>
                <a:spcPts val="0"/>
              </a:spcBef>
              <a:buNone/>
            </a:pPr>
            <a:r>
              <a:rPr lang="zh-CN" altLang="en-US" sz="2000" dirty="0">
                <a:solidFill>
                  <a:schemeClr val="bg1">
                    <a:lumMod val="50000"/>
                  </a:schemeClr>
                </a:solidFill>
              </a:rPr>
              <a:t>     ③码型具有一定检错能力；</a:t>
            </a:r>
            <a:endParaRPr lang="en-US" altLang="zh-CN" sz="2000" dirty="0">
              <a:solidFill>
                <a:schemeClr val="bg1">
                  <a:lumMod val="50000"/>
                </a:schemeClr>
              </a:solidFill>
            </a:endParaRPr>
          </a:p>
          <a:p>
            <a:pPr marL="0" indent="0">
              <a:lnSpc>
                <a:spcPct val="140000"/>
              </a:lnSpc>
              <a:spcBef>
                <a:spcPts val="0"/>
              </a:spcBef>
              <a:buNone/>
            </a:pPr>
            <a:r>
              <a:rPr lang="zh-CN" altLang="en-US" sz="2000" dirty="0">
                <a:solidFill>
                  <a:schemeClr val="bg1">
                    <a:lumMod val="50000"/>
                  </a:schemeClr>
                </a:solidFill>
              </a:rPr>
              <a:t>     ④编码方案对发送消息类型不应有任何限制； </a:t>
            </a:r>
          </a:p>
          <a:p>
            <a:pPr marL="0" indent="0">
              <a:lnSpc>
                <a:spcPct val="140000"/>
              </a:lnSpc>
              <a:spcBef>
                <a:spcPts val="0"/>
              </a:spcBef>
              <a:buNone/>
            </a:pPr>
            <a:r>
              <a:rPr lang="zh-CN" altLang="en-US" sz="2000" dirty="0">
                <a:solidFill>
                  <a:schemeClr val="bg1">
                    <a:lumMod val="50000"/>
                  </a:schemeClr>
                </a:solidFill>
              </a:rPr>
              <a:t>     ⑤低误码增殖；</a:t>
            </a:r>
            <a:endParaRPr lang="en-US" altLang="zh-CN" sz="2000" dirty="0">
              <a:solidFill>
                <a:schemeClr val="bg1">
                  <a:lumMod val="50000"/>
                </a:schemeClr>
              </a:solidFill>
            </a:endParaRPr>
          </a:p>
          <a:p>
            <a:pPr marL="0" indent="0">
              <a:lnSpc>
                <a:spcPct val="140000"/>
              </a:lnSpc>
              <a:spcBef>
                <a:spcPts val="0"/>
              </a:spcBef>
              <a:buNone/>
            </a:pPr>
            <a:r>
              <a:rPr lang="zh-CN" altLang="en-US" sz="2000" dirty="0">
                <a:solidFill>
                  <a:schemeClr val="bg1">
                    <a:lumMod val="50000"/>
                  </a:schemeClr>
                </a:solidFill>
              </a:rPr>
              <a:t>     ⑥高的编码效率，编译码设备应尽量简单。</a:t>
            </a:r>
            <a:endParaRPr lang="en-US" altLang="zh-CN" sz="2000" dirty="0">
              <a:solidFill>
                <a:srgbClr val="C00000"/>
              </a:solidFill>
            </a:endParaRPr>
          </a:p>
          <a:p>
            <a:pPr>
              <a:lnSpc>
                <a:spcPct val="140000"/>
              </a:lnSpc>
              <a:spcBef>
                <a:spcPts val="0"/>
              </a:spcBef>
              <a:buFont typeface="Wingdings" panose="05000000000000000000" pitchFamily="2" charset="2"/>
              <a:buChar char="p"/>
            </a:pPr>
            <a:r>
              <a:rPr lang="zh-CN" altLang="en-US" sz="2000" dirty="0">
                <a:solidFill>
                  <a:srgbClr val="C00000"/>
                </a:solidFill>
              </a:rPr>
              <a:t> </a:t>
            </a:r>
            <a:r>
              <a:rPr lang="en-US" altLang="zh-CN" sz="2000" dirty="0">
                <a:solidFill>
                  <a:srgbClr val="C00000"/>
                </a:solidFill>
              </a:rPr>
              <a:t>FSC</a:t>
            </a:r>
            <a:r>
              <a:rPr lang="zh-CN" altLang="en-US" sz="2000" dirty="0">
                <a:solidFill>
                  <a:srgbClr val="C00000"/>
                </a:solidFill>
              </a:rPr>
              <a:t>的输出：</a:t>
            </a:r>
            <a:r>
              <a:rPr lang="zh-CN" altLang="en-US" sz="2000" dirty="0">
                <a:solidFill>
                  <a:schemeClr val="bg1">
                    <a:lumMod val="50000"/>
                  </a:schemeClr>
                </a:solidFill>
              </a:rPr>
              <a:t>逻辑到逻辑的映射；逻辑到实际波形的映射。</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18911031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逻辑到逻辑的映射</a:t>
            </a:r>
          </a:p>
        </p:txBody>
      </p:sp>
      <p:sp>
        <p:nvSpPr>
          <p:cNvPr id="23" name="内容占位符 4"/>
          <p:cNvSpPr>
            <a:spLocks noGrp="1"/>
          </p:cNvSpPr>
          <p:nvPr>
            <p:ph idx="1"/>
          </p:nvPr>
        </p:nvSpPr>
        <p:spPr>
          <a:xfrm>
            <a:off x="540251" y="789552"/>
            <a:ext cx="4679821"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差分编码：把数字序列中的“</a:t>
            </a:r>
            <a:r>
              <a:rPr lang="en-US" altLang="zh-CN" sz="2000" dirty="0">
                <a:solidFill>
                  <a:srgbClr val="C00000"/>
                </a:solidFill>
              </a:rPr>
              <a:t>1”</a:t>
            </a:r>
            <a:r>
              <a:rPr lang="zh-CN" altLang="en-US" sz="2000" dirty="0">
                <a:solidFill>
                  <a:srgbClr val="C00000"/>
                </a:solidFill>
              </a:rPr>
              <a:t>或“</a:t>
            </a:r>
            <a:r>
              <a:rPr lang="en-US" altLang="zh-CN" sz="2000" dirty="0">
                <a:solidFill>
                  <a:srgbClr val="C00000"/>
                </a:solidFill>
              </a:rPr>
              <a:t>0”</a:t>
            </a:r>
            <a:r>
              <a:rPr lang="zh-CN" altLang="en-US" sz="2000" dirty="0">
                <a:solidFill>
                  <a:srgbClr val="C00000"/>
                </a:solidFill>
              </a:rPr>
              <a:t>反映在相邻信号码元的相对极性变化上，它是一种相对码。</a:t>
            </a:r>
          </a:p>
          <a:p>
            <a:pPr marL="0" indent="0">
              <a:lnSpc>
                <a:spcPct val="140000"/>
              </a:lnSpc>
              <a:spcBef>
                <a:spcPts val="0"/>
              </a:spcBef>
              <a:buNone/>
            </a:pPr>
            <a:r>
              <a:rPr lang="zh-CN" altLang="en-US" sz="2000" dirty="0">
                <a:solidFill>
                  <a:schemeClr val="bg1">
                    <a:lumMod val="50000"/>
                  </a:schemeClr>
                </a:solidFill>
              </a:rPr>
              <a:t>    差分编码器输出的序列为（输入</a:t>
            </a:r>
            <a:r>
              <a:rPr lang="en-US" altLang="zh-CN" sz="2000" dirty="0">
                <a:solidFill>
                  <a:schemeClr val="bg1">
                    <a:lumMod val="50000"/>
                  </a:schemeClr>
                </a:solidFill>
              </a:rPr>
              <a:t>/</a:t>
            </a:r>
            <a:r>
              <a:rPr lang="zh-CN" altLang="en-US" sz="2000" dirty="0">
                <a:solidFill>
                  <a:schemeClr val="bg1">
                    <a:lumMod val="50000"/>
                  </a:schemeClr>
                </a:solidFill>
              </a:rPr>
              <a:t>状态）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11510"/>
            <a:ext cx="3526052" cy="1579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ChangeAspect="1"/>
          </p:cNvGraphicFramePr>
          <p:nvPr>
            <p:extLst>
              <p:ext uri="{D42A27DB-BD31-4B8C-83A1-F6EECF244321}">
                <p14:modId xmlns:p14="http://schemas.microsoft.com/office/powerpoint/2010/main" val="807904496"/>
              </p:ext>
            </p:extLst>
          </p:nvPr>
        </p:nvGraphicFramePr>
        <p:xfrm>
          <a:off x="6228184" y="2067694"/>
          <a:ext cx="1728192" cy="432048"/>
        </p:xfrm>
        <a:graphic>
          <a:graphicData uri="http://schemas.openxmlformats.org/presentationml/2006/ole">
            <mc:AlternateContent xmlns:mc="http://schemas.openxmlformats.org/markup-compatibility/2006">
              <mc:Choice xmlns:v="urn:schemas-microsoft-com:vml" Requires="v">
                <p:oleObj r:id="rId4" imgW="761669" imgH="190417" progId="Equation.3">
                  <p:embed/>
                </p:oleObj>
              </mc:Choice>
              <mc:Fallback>
                <p:oleObj r:id="rId4" imgW="761669" imgH="190417"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2067694"/>
                        <a:ext cx="1728192" cy="432048"/>
                      </a:xfrm>
                      <a:prstGeom prst="rect">
                        <a:avLst/>
                      </a:prstGeom>
                      <a:noFill/>
                      <a:ln>
                        <a:noFill/>
                      </a:ln>
                    </p:spPr>
                  </p:pic>
                </p:oleObj>
              </mc:Fallback>
            </mc:AlternateContent>
          </a:graphicData>
        </a:graphic>
      </p:graphicFrame>
      <p:pic>
        <p:nvPicPr>
          <p:cNvPr id="1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4552" y="2735824"/>
            <a:ext cx="5931944" cy="181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224" y="3507854"/>
            <a:ext cx="2952328" cy="766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07118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逻辑到逻辑的映射</a:t>
            </a:r>
          </a:p>
        </p:txBody>
      </p:sp>
      <p:sp>
        <p:nvSpPr>
          <p:cNvPr id="23" name="内容占位符 4"/>
          <p:cNvSpPr>
            <a:spLocks noGrp="1"/>
          </p:cNvSpPr>
          <p:nvPr>
            <p:ph idx="1"/>
          </p:nvPr>
        </p:nvSpPr>
        <p:spPr>
          <a:xfrm>
            <a:off x="540251" y="789552"/>
            <a:ext cx="8136205"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预编码与相关编码 </a:t>
            </a:r>
          </a:p>
          <a:p>
            <a:pPr marL="0" indent="0">
              <a:lnSpc>
                <a:spcPct val="140000"/>
              </a:lnSpc>
              <a:spcBef>
                <a:spcPts val="0"/>
              </a:spcBef>
              <a:buNone/>
            </a:pPr>
            <a:r>
              <a:rPr lang="zh-CN" altLang="en-US" sz="2000" dirty="0">
                <a:solidFill>
                  <a:schemeClr val="bg1">
                    <a:lumMod val="50000"/>
                  </a:schemeClr>
                </a:solidFill>
              </a:rPr>
              <a:t>     奈奎斯特第一准则：为了消除码间干扰，可以把基带系统总的传输特性设计成理想低通。</a:t>
            </a:r>
            <a:endParaRPr lang="en-US" altLang="zh-CN" sz="2000" dirty="0">
              <a:solidFill>
                <a:schemeClr val="bg1">
                  <a:lumMod val="50000"/>
                </a:schemeClr>
              </a:solidFill>
            </a:endParaRPr>
          </a:p>
          <a:p>
            <a:pPr marL="0" indent="0">
              <a:lnSpc>
                <a:spcPct val="14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高的频带利用率与“尾巴”衰减大、收敛快是互相矛盾的。奈奎斯特第二准则解决了这一矛盾。</a:t>
            </a:r>
          </a:p>
          <a:p>
            <a:pPr>
              <a:lnSpc>
                <a:spcPct val="140000"/>
              </a:lnSpc>
              <a:spcBef>
                <a:spcPts val="0"/>
              </a:spcBef>
              <a:buFont typeface="Wingdings" panose="05000000000000000000" pitchFamily="2" charset="2"/>
              <a:buChar char="p"/>
            </a:pPr>
            <a:r>
              <a:rPr lang="zh-CN" altLang="en-US" sz="2000" dirty="0">
                <a:solidFill>
                  <a:srgbClr val="C00000"/>
                </a:solidFill>
              </a:rPr>
              <a:t>方法：</a:t>
            </a:r>
            <a:r>
              <a:rPr lang="zh-CN" altLang="en-US" sz="2000" dirty="0">
                <a:solidFill>
                  <a:schemeClr val="bg1">
                    <a:lumMod val="50000"/>
                  </a:schemeClr>
                </a:solidFill>
              </a:rPr>
              <a:t>有控制地在某些码元的抽样时刻引入码间干扰，而在其余码元的抽样时刻无码间干扰。</a:t>
            </a:r>
          </a:p>
          <a:p>
            <a:pPr>
              <a:lnSpc>
                <a:spcPct val="140000"/>
              </a:lnSpc>
              <a:spcBef>
                <a:spcPts val="0"/>
              </a:spcBef>
              <a:buFont typeface="Wingdings" panose="05000000000000000000" pitchFamily="2" charset="2"/>
              <a:buChar char="p"/>
            </a:pPr>
            <a:r>
              <a:rPr lang="zh-CN" altLang="en-US" sz="2000" dirty="0">
                <a:solidFill>
                  <a:srgbClr val="C00000"/>
                </a:solidFill>
              </a:rPr>
              <a:t>部分响应系统：</a:t>
            </a:r>
            <a:r>
              <a:rPr lang="zh-CN" altLang="en-US" sz="2000" dirty="0">
                <a:solidFill>
                  <a:schemeClr val="bg1">
                    <a:lumMod val="50000"/>
                  </a:schemeClr>
                </a:solidFill>
              </a:rPr>
              <a:t>利用部分响应波形进行传送的基带传输系统。</a:t>
            </a: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10951520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逻辑到逻辑的映射</a:t>
            </a:r>
          </a:p>
        </p:txBody>
      </p:sp>
      <p:sp>
        <p:nvSpPr>
          <p:cNvPr id="23" name="内容占位符 4"/>
          <p:cNvSpPr>
            <a:spLocks noGrp="1"/>
          </p:cNvSpPr>
          <p:nvPr>
            <p:ph idx="1"/>
          </p:nvPr>
        </p:nvSpPr>
        <p:spPr>
          <a:xfrm>
            <a:off x="540251" y="789552"/>
            <a:ext cx="8424237" cy="415846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chemeClr val="bg1">
                    <a:lumMod val="50000"/>
                  </a:schemeClr>
                </a:solidFill>
              </a:rPr>
              <a:t>利用奈奎斯特第二准则，则</a:t>
            </a:r>
            <a:r>
              <a:rPr lang="en-US" altLang="zh-CN" sz="2000" i="1" dirty="0">
                <a:solidFill>
                  <a:schemeClr val="bg1">
                    <a:lumMod val="50000"/>
                  </a:schemeClr>
                </a:solidFill>
                <a:latin typeface="Times New Roman" panose="02020603050405020304" pitchFamily="18" charset="0"/>
                <a:cs typeface="Times New Roman" panose="02020603050405020304" pitchFamily="18" charset="0"/>
              </a:rPr>
              <a:t>a</a:t>
            </a:r>
            <a:r>
              <a:rPr lang="en-US" altLang="zh-CN" sz="2000" baseline="-25000" dirty="0">
                <a:solidFill>
                  <a:schemeClr val="bg1">
                    <a:lumMod val="50000"/>
                  </a:schemeClr>
                </a:solidFill>
                <a:latin typeface="Times New Roman" panose="02020603050405020304" pitchFamily="18" charset="0"/>
                <a:cs typeface="Times New Roman" panose="02020603050405020304" pitchFamily="18" charset="0"/>
              </a:rPr>
              <a:t>m</a:t>
            </a:r>
            <a:r>
              <a:rPr lang="zh-CN" altLang="en-US" sz="2000" dirty="0">
                <a:solidFill>
                  <a:schemeClr val="bg1">
                    <a:lumMod val="50000"/>
                  </a:schemeClr>
                </a:solidFill>
                <a:latin typeface="Times New Roman" panose="02020603050405020304" pitchFamily="18" charset="0"/>
                <a:cs typeface="Times New Roman" panose="02020603050405020304" pitchFamily="18" charset="0"/>
              </a:rPr>
              <a:t>和</a:t>
            </a:r>
            <a:r>
              <a:rPr lang="en-US" altLang="zh-CN" sz="2000" i="1" dirty="0">
                <a:solidFill>
                  <a:schemeClr val="bg1">
                    <a:lumMod val="50000"/>
                  </a:schemeClr>
                </a:solidFill>
                <a:latin typeface="Times New Roman" panose="02020603050405020304" pitchFamily="18" charset="0"/>
                <a:cs typeface="Times New Roman" panose="02020603050405020304" pitchFamily="18" charset="0"/>
              </a:rPr>
              <a:t>c</a:t>
            </a:r>
            <a:r>
              <a:rPr lang="en-US" altLang="zh-CN" sz="2000" baseline="-25000" dirty="0">
                <a:solidFill>
                  <a:schemeClr val="bg1">
                    <a:lumMod val="50000"/>
                  </a:schemeClr>
                </a:solidFill>
                <a:latin typeface="Times New Roman" panose="02020603050405020304" pitchFamily="18" charset="0"/>
                <a:cs typeface="Times New Roman" panose="02020603050405020304" pitchFamily="18" charset="0"/>
              </a:rPr>
              <a:t>m</a:t>
            </a:r>
            <a:r>
              <a:rPr lang="zh-CN" altLang="en-US" sz="2000" dirty="0">
                <a:solidFill>
                  <a:schemeClr val="bg1">
                    <a:lumMod val="50000"/>
                  </a:schemeClr>
                </a:solidFill>
              </a:rPr>
              <a:t>之间的关系为</a:t>
            </a:r>
          </a:p>
          <a:p>
            <a:pPr>
              <a:lnSpc>
                <a:spcPct val="150000"/>
              </a:lnSpc>
              <a:spcBef>
                <a:spcPts val="0"/>
              </a:spcBef>
              <a:buFont typeface="Wingdings" panose="05000000000000000000" pitchFamily="2" charset="2"/>
              <a:buChar char="p"/>
            </a:pPr>
            <a:endParaRPr lang="zh-CN" altLang="en-US"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chemeClr val="bg1">
                    <a:lumMod val="50000"/>
                  </a:schemeClr>
                </a:solidFill>
              </a:rPr>
              <a:t>上述判决方法有可能会造成错误的传播，为此发端首先进行预编码得到</a:t>
            </a:r>
            <a:r>
              <a:rPr lang="en-US" altLang="zh-CN" sz="2000" i="1" dirty="0" err="1">
                <a:solidFill>
                  <a:schemeClr val="bg1">
                    <a:lumMod val="50000"/>
                  </a:schemeClr>
                </a:solidFill>
                <a:latin typeface="Times New Roman" panose="02020603050405020304" pitchFamily="18" charset="0"/>
                <a:cs typeface="Times New Roman" panose="02020603050405020304" pitchFamily="18" charset="0"/>
              </a:rPr>
              <a:t>b</a:t>
            </a:r>
            <a:r>
              <a:rPr lang="en-US" altLang="zh-CN" sz="2000" baseline="-25000" dirty="0" err="1">
                <a:solidFill>
                  <a:schemeClr val="bg1">
                    <a:lumMod val="50000"/>
                  </a:schemeClr>
                </a:solidFill>
                <a:latin typeface="Times New Roman" panose="02020603050405020304" pitchFamily="18" charset="0"/>
                <a:cs typeface="Times New Roman" panose="02020603050405020304" pitchFamily="18" charset="0"/>
              </a:rPr>
              <a:t>m</a:t>
            </a:r>
            <a:r>
              <a:rPr lang="zh-CN" altLang="en-US" sz="2000" dirty="0">
                <a:solidFill>
                  <a:schemeClr val="bg1">
                    <a:lumMod val="50000"/>
                  </a:schemeClr>
                </a:solidFill>
              </a:rPr>
              <a:t>，即 </a:t>
            </a:r>
          </a:p>
          <a:p>
            <a:pPr>
              <a:lnSpc>
                <a:spcPct val="150000"/>
              </a:lnSpc>
              <a:spcBef>
                <a:spcPts val="0"/>
              </a:spcBef>
              <a:buFont typeface="Wingdings" panose="05000000000000000000" pitchFamily="2" charset="2"/>
              <a:buChar char="p"/>
            </a:pPr>
            <a:r>
              <a:rPr lang="zh-CN" altLang="en-US" sz="2000" dirty="0">
                <a:solidFill>
                  <a:schemeClr val="bg1">
                    <a:lumMod val="50000"/>
                  </a:schemeClr>
                </a:solidFill>
              </a:rPr>
              <a:t>  接收端解码时，可以得到</a:t>
            </a: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56710769"/>
              </p:ext>
            </p:extLst>
          </p:nvPr>
        </p:nvGraphicFramePr>
        <p:xfrm>
          <a:off x="1475656" y="1347614"/>
          <a:ext cx="1584176" cy="401938"/>
        </p:xfrm>
        <a:graphic>
          <a:graphicData uri="http://schemas.openxmlformats.org/presentationml/2006/ole">
            <mc:AlternateContent xmlns:mc="http://schemas.openxmlformats.org/markup-compatibility/2006">
              <mc:Choice xmlns:v="urn:schemas-microsoft-com:vml" Requires="v">
                <p:oleObj r:id="rId3" imgW="749300" imgH="190500" progId="Equation.3">
                  <p:embed/>
                </p:oleObj>
              </mc:Choice>
              <mc:Fallback>
                <p:oleObj r:id="rId3" imgW="7493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347614"/>
                        <a:ext cx="1584176" cy="401938"/>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306617932"/>
              </p:ext>
            </p:extLst>
          </p:nvPr>
        </p:nvGraphicFramePr>
        <p:xfrm>
          <a:off x="4139952" y="1347614"/>
          <a:ext cx="1584176" cy="411446"/>
        </p:xfrm>
        <a:graphic>
          <a:graphicData uri="http://schemas.openxmlformats.org/presentationml/2006/ole">
            <mc:AlternateContent xmlns:mc="http://schemas.openxmlformats.org/markup-compatibility/2006">
              <mc:Choice xmlns:v="urn:schemas-microsoft-com:vml" Requires="v">
                <p:oleObj r:id="rId5" imgW="736600" imgH="190500" progId="Equation.3">
                  <p:embed/>
                </p:oleObj>
              </mc:Choice>
              <mc:Fallback>
                <p:oleObj r:id="rId5" imgW="7366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1347614"/>
                        <a:ext cx="1584176" cy="411446"/>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64188844"/>
              </p:ext>
            </p:extLst>
          </p:nvPr>
        </p:nvGraphicFramePr>
        <p:xfrm>
          <a:off x="4139952" y="2247695"/>
          <a:ext cx="1873619" cy="468071"/>
        </p:xfrm>
        <a:graphic>
          <a:graphicData uri="http://schemas.openxmlformats.org/presentationml/2006/ole">
            <mc:AlternateContent xmlns:mc="http://schemas.openxmlformats.org/markup-compatibility/2006">
              <mc:Choice xmlns:v="urn:schemas-microsoft-com:vml" Requires="v">
                <p:oleObj r:id="rId7" imgW="761669" imgH="190417" progId="Equation.3">
                  <p:embed/>
                </p:oleObj>
              </mc:Choice>
              <mc:Fallback>
                <p:oleObj r:id="rId7" imgW="761669" imgH="190417"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9952" y="2247695"/>
                        <a:ext cx="1873619" cy="468071"/>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638211009"/>
              </p:ext>
            </p:extLst>
          </p:nvPr>
        </p:nvGraphicFramePr>
        <p:xfrm>
          <a:off x="2051720" y="2251887"/>
          <a:ext cx="1566193" cy="391871"/>
        </p:xfrm>
        <a:graphic>
          <a:graphicData uri="http://schemas.openxmlformats.org/presentationml/2006/ole">
            <mc:AlternateContent xmlns:mc="http://schemas.openxmlformats.org/markup-compatibility/2006">
              <mc:Choice xmlns:v="urn:schemas-microsoft-com:vml" Requires="v">
                <p:oleObj r:id="rId9" imgW="761669" imgH="190417" progId="Equation.3">
                  <p:embed/>
                </p:oleObj>
              </mc:Choice>
              <mc:Fallback>
                <p:oleObj r:id="rId9" imgW="761669" imgH="19041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720" y="2251887"/>
                        <a:ext cx="1566193" cy="391871"/>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562402363"/>
              </p:ext>
            </p:extLst>
          </p:nvPr>
        </p:nvGraphicFramePr>
        <p:xfrm>
          <a:off x="1187624" y="3194740"/>
          <a:ext cx="1727795" cy="457130"/>
        </p:xfrm>
        <a:graphic>
          <a:graphicData uri="http://schemas.openxmlformats.org/presentationml/2006/ole">
            <mc:AlternateContent xmlns:mc="http://schemas.openxmlformats.org/markup-compatibility/2006">
              <mc:Choice xmlns:v="urn:schemas-microsoft-com:vml" Requires="v">
                <p:oleObj r:id="rId11" imgW="723586" imgH="190417" progId="Equation.3">
                  <p:embed/>
                </p:oleObj>
              </mc:Choice>
              <mc:Fallback>
                <p:oleObj r:id="rId11" imgW="723586" imgH="190417"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7624" y="3194740"/>
                        <a:ext cx="1727795" cy="457130"/>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949921267"/>
              </p:ext>
            </p:extLst>
          </p:nvPr>
        </p:nvGraphicFramePr>
        <p:xfrm>
          <a:off x="3419872" y="3198615"/>
          <a:ext cx="4721090" cy="453255"/>
        </p:xfrm>
        <a:graphic>
          <a:graphicData uri="http://schemas.openxmlformats.org/presentationml/2006/ole">
            <mc:AlternateContent xmlns:mc="http://schemas.openxmlformats.org/markup-compatibility/2006">
              <mc:Choice xmlns:v="urn:schemas-microsoft-com:vml" Requires="v">
                <p:oleObj r:id="rId13" imgW="2095500" imgH="203200" progId="Equation.3">
                  <p:embed/>
                </p:oleObj>
              </mc:Choice>
              <mc:Fallback>
                <p:oleObj r:id="rId13" imgW="2095500" imgH="203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19872" y="3198615"/>
                        <a:ext cx="4721090" cy="45325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7315237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逻辑到逻辑的映射</a:t>
            </a:r>
          </a:p>
        </p:txBody>
      </p:sp>
      <p:sp>
        <p:nvSpPr>
          <p:cNvPr id="23" name="内容占位符 4"/>
          <p:cNvSpPr>
            <a:spLocks noGrp="1"/>
          </p:cNvSpPr>
          <p:nvPr>
            <p:ph idx="1"/>
          </p:nvPr>
        </p:nvSpPr>
        <p:spPr>
          <a:xfrm>
            <a:off x="540251" y="789552"/>
            <a:ext cx="84242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chemeClr val="bg1">
                    <a:lumMod val="50000"/>
                  </a:schemeClr>
                </a:solidFill>
              </a:rPr>
              <a:t>部分响应系统处理过程可概括为“预编码</a:t>
            </a:r>
            <a:r>
              <a:rPr lang="en-US" altLang="zh-CN" sz="2000" dirty="0">
                <a:solidFill>
                  <a:schemeClr val="bg1">
                    <a:lumMod val="50000"/>
                  </a:schemeClr>
                </a:solidFill>
              </a:rPr>
              <a:t>—</a:t>
            </a:r>
            <a:r>
              <a:rPr lang="zh-CN" altLang="en-US" sz="2000" dirty="0">
                <a:solidFill>
                  <a:schemeClr val="bg1">
                    <a:lumMod val="50000"/>
                  </a:schemeClr>
                </a:solidFill>
              </a:rPr>
              <a:t>相关编码</a:t>
            </a:r>
            <a:r>
              <a:rPr lang="en-US" altLang="zh-CN" sz="2000" dirty="0">
                <a:solidFill>
                  <a:schemeClr val="bg1">
                    <a:lumMod val="50000"/>
                  </a:schemeClr>
                </a:solidFill>
              </a:rPr>
              <a:t>—</a:t>
            </a:r>
            <a:r>
              <a:rPr lang="zh-CN" altLang="en-US" sz="2000" dirty="0">
                <a:solidFill>
                  <a:schemeClr val="bg1">
                    <a:lumMod val="50000"/>
                  </a:schemeClr>
                </a:solidFill>
              </a:rPr>
              <a:t>模</a:t>
            </a:r>
            <a:r>
              <a:rPr lang="en-US" altLang="zh-CN" sz="2000" dirty="0">
                <a:solidFill>
                  <a:schemeClr val="bg1">
                    <a:lumMod val="50000"/>
                  </a:schemeClr>
                </a:solidFill>
              </a:rPr>
              <a:t>2</a:t>
            </a:r>
            <a:r>
              <a:rPr lang="zh-CN" altLang="en-US" sz="2000" dirty="0">
                <a:solidFill>
                  <a:schemeClr val="bg1">
                    <a:lumMod val="50000"/>
                  </a:schemeClr>
                </a:solidFill>
              </a:rPr>
              <a:t>判决”过程</a:t>
            </a: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endParaRPr>
          </a:p>
          <a:p>
            <a:pPr>
              <a:lnSpc>
                <a:spcPct val="200000"/>
              </a:lnSpc>
              <a:spcBef>
                <a:spcPts val="0"/>
              </a:spcBef>
              <a:buFont typeface="Wingdings" panose="05000000000000000000" pitchFamily="2" charset="2"/>
              <a:buChar char="p"/>
            </a:pP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endParaRPr>
          </a:p>
          <a:p>
            <a:pPr>
              <a:lnSpc>
                <a:spcPct val="140000"/>
              </a:lnSpc>
              <a:spcBef>
                <a:spcPts val="0"/>
              </a:spcBef>
              <a:buFont typeface="Wingdings" panose="05000000000000000000" pitchFamily="2" charset="2"/>
              <a:buChar char="p"/>
            </a:pPr>
            <a:r>
              <a:rPr lang="zh-CN" altLang="en-US" sz="2000" dirty="0">
                <a:solidFill>
                  <a:schemeClr val="bg1">
                    <a:lumMod val="50000"/>
                  </a:schemeClr>
                </a:solidFill>
              </a:rPr>
              <a:t>当然部分响应系统处理过程也可以推广到多进制的情况。</a:t>
            </a:r>
          </a:p>
          <a:p>
            <a:pPr>
              <a:lnSpc>
                <a:spcPct val="140000"/>
              </a:lnSpc>
              <a:spcBef>
                <a:spcPts val="0"/>
              </a:spcBef>
              <a:buFont typeface="Wingdings" panose="05000000000000000000" pitchFamily="2" charset="2"/>
              <a:buChar char="p"/>
            </a:pPr>
            <a:r>
              <a:rPr lang="zh-CN" altLang="en-US" sz="2000" dirty="0">
                <a:solidFill>
                  <a:schemeClr val="bg1">
                    <a:lumMod val="50000"/>
                  </a:schemeClr>
                </a:solidFill>
              </a:rPr>
              <a:t>利用差分编译码方法，消除误码造成的错误扩散。</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60256515"/>
              </p:ext>
            </p:extLst>
          </p:nvPr>
        </p:nvGraphicFramePr>
        <p:xfrm>
          <a:off x="1578609" y="1198076"/>
          <a:ext cx="5981786" cy="1589698"/>
        </p:xfrm>
        <a:graphic>
          <a:graphicData uri="http://schemas.openxmlformats.org/presentationml/2006/ole">
            <mc:AlternateContent xmlns:mc="http://schemas.openxmlformats.org/markup-compatibility/2006">
              <mc:Choice xmlns:v="urn:schemas-microsoft-com:vml" Requires="v">
                <p:oleObj r:id="rId3" imgW="3510018" imgH="934179" progId="Visio.Drawing.11">
                  <p:embed/>
                </p:oleObj>
              </mc:Choice>
              <mc:Fallback>
                <p:oleObj r:id="rId3" imgW="3510018" imgH="934179"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609" y="1198076"/>
                        <a:ext cx="5981786" cy="1589698"/>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37671030"/>
              </p:ext>
            </p:extLst>
          </p:nvPr>
        </p:nvGraphicFramePr>
        <p:xfrm>
          <a:off x="1475656" y="3423498"/>
          <a:ext cx="6012731" cy="1596524"/>
        </p:xfrm>
        <a:graphic>
          <a:graphicData uri="http://schemas.openxmlformats.org/presentationml/2006/ole">
            <mc:AlternateContent xmlns:mc="http://schemas.openxmlformats.org/markup-compatibility/2006">
              <mc:Choice xmlns:v="urn:schemas-microsoft-com:vml" Requires="v">
                <p:oleObj name="Visio" r:id="rId5" imgW="3512820" imgH="933450" progId="Visio.Drawing.11">
                  <p:embed/>
                </p:oleObj>
              </mc:Choice>
              <mc:Fallback>
                <p:oleObj name="Visio" r:id="rId5" imgW="3512820" imgH="933450"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3423498"/>
                        <a:ext cx="6012731" cy="159652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52867205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 </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逻辑到逻辑的映射</a:t>
            </a:r>
          </a:p>
        </p:txBody>
      </p:sp>
      <p:sp>
        <p:nvSpPr>
          <p:cNvPr id="23" name="内容占位符 4"/>
          <p:cNvSpPr>
            <a:spLocks noGrp="1"/>
          </p:cNvSpPr>
          <p:nvPr>
            <p:ph idx="1"/>
          </p:nvPr>
        </p:nvSpPr>
        <p:spPr>
          <a:xfrm>
            <a:off x="540251" y="789552"/>
            <a:ext cx="4823837"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密勒</a:t>
            </a:r>
            <a:r>
              <a:rPr lang="en-US" altLang="zh-CN" sz="2000" dirty="0">
                <a:solidFill>
                  <a:srgbClr val="C00000"/>
                </a:solidFill>
              </a:rPr>
              <a:t>(Miller)</a:t>
            </a:r>
            <a:r>
              <a:rPr lang="zh-CN" altLang="en-US" sz="2000" dirty="0">
                <a:solidFill>
                  <a:srgbClr val="C00000"/>
                </a:solidFill>
              </a:rPr>
              <a:t>码     </a:t>
            </a:r>
          </a:p>
          <a:p>
            <a:pPr marL="0" indent="0">
              <a:lnSpc>
                <a:spcPct val="140000"/>
              </a:lnSpc>
              <a:spcBef>
                <a:spcPts val="0"/>
              </a:spcBef>
              <a:buNone/>
            </a:pPr>
            <a:r>
              <a:rPr lang="zh-CN" altLang="en-US" sz="2000" dirty="0">
                <a:solidFill>
                  <a:srgbClr val="C00000"/>
                </a:solidFill>
              </a:rPr>
              <a:t>    </a:t>
            </a:r>
            <a:r>
              <a:rPr lang="zh-CN" altLang="en-US" sz="2000" dirty="0">
                <a:solidFill>
                  <a:schemeClr val="bg1">
                    <a:lumMod val="50000"/>
                  </a:schemeClr>
                </a:solidFill>
              </a:rPr>
              <a:t>密勒码又被称延迟调制码编码规则如下：</a:t>
            </a:r>
          </a:p>
          <a:p>
            <a:pPr marL="0" indent="0">
              <a:lnSpc>
                <a:spcPct val="140000"/>
              </a:lnSpc>
              <a:spcBef>
                <a:spcPts val="0"/>
              </a:spcBef>
              <a:buNone/>
            </a:pPr>
            <a:r>
              <a:rPr lang="zh-CN" altLang="en-US" sz="2000" dirty="0">
                <a:solidFill>
                  <a:schemeClr val="bg1">
                    <a:lumMod val="50000"/>
                  </a:schemeClr>
                </a:solidFill>
              </a:rPr>
              <a:t>    ①“</a:t>
            </a:r>
            <a:r>
              <a:rPr lang="en-US" altLang="zh-CN" sz="2000" dirty="0">
                <a:solidFill>
                  <a:schemeClr val="bg1">
                    <a:lumMod val="50000"/>
                  </a:schemeClr>
                </a:solidFill>
              </a:rPr>
              <a:t>1”</a:t>
            </a:r>
            <a:r>
              <a:rPr lang="zh-CN" altLang="en-US" sz="2000" dirty="0">
                <a:solidFill>
                  <a:schemeClr val="bg1">
                    <a:lumMod val="50000"/>
                  </a:schemeClr>
                </a:solidFill>
              </a:rPr>
              <a:t>码用“</a:t>
            </a:r>
            <a:r>
              <a:rPr lang="en-US" altLang="zh-CN" sz="2000" dirty="0">
                <a:solidFill>
                  <a:schemeClr val="bg1">
                    <a:lumMod val="50000"/>
                  </a:schemeClr>
                </a:solidFill>
              </a:rPr>
              <a:t>10”</a:t>
            </a:r>
            <a:r>
              <a:rPr lang="zh-CN" altLang="en-US" sz="2000" dirty="0">
                <a:solidFill>
                  <a:schemeClr val="bg1">
                    <a:lumMod val="50000"/>
                  </a:schemeClr>
                </a:solidFill>
              </a:rPr>
              <a:t>或“</a:t>
            </a:r>
            <a:r>
              <a:rPr lang="en-US" altLang="zh-CN" sz="2000" dirty="0">
                <a:solidFill>
                  <a:schemeClr val="bg1">
                    <a:lumMod val="50000"/>
                  </a:schemeClr>
                </a:solidFill>
              </a:rPr>
              <a:t>01”</a:t>
            </a:r>
            <a:r>
              <a:rPr lang="zh-CN" altLang="en-US" sz="2000" dirty="0">
                <a:solidFill>
                  <a:schemeClr val="bg1">
                    <a:lumMod val="50000"/>
                  </a:schemeClr>
                </a:solidFill>
              </a:rPr>
              <a:t>来表示。 </a:t>
            </a:r>
          </a:p>
          <a:p>
            <a:pPr marL="0" indent="0">
              <a:lnSpc>
                <a:spcPct val="140000"/>
              </a:lnSpc>
              <a:spcBef>
                <a:spcPts val="0"/>
              </a:spcBef>
              <a:buNone/>
            </a:pPr>
            <a:r>
              <a:rPr lang="zh-CN" altLang="en-US" sz="2000" dirty="0">
                <a:solidFill>
                  <a:schemeClr val="bg1">
                    <a:lumMod val="50000"/>
                  </a:schemeClr>
                </a:solidFill>
              </a:rPr>
              <a:t>    ②“</a:t>
            </a:r>
            <a:r>
              <a:rPr lang="en-US" altLang="zh-CN" sz="2000" dirty="0">
                <a:solidFill>
                  <a:schemeClr val="bg1">
                    <a:lumMod val="50000"/>
                  </a:schemeClr>
                </a:solidFill>
              </a:rPr>
              <a:t>0”</a:t>
            </a:r>
            <a:r>
              <a:rPr lang="zh-CN" altLang="en-US" sz="2000" dirty="0">
                <a:solidFill>
                  <a:schemeClr val="bg1">
                    <a:lumMod val="50000"/>
                  </a:schemeClr>
                </a:solidFill>
              </a:rPr>
              <a:t>码分两种情况处理：对于单个“</a:t>
            </a:r>
            <a:r>
              <a:rPr lang="en-US" altLang="zh-CN" sz="2000" dirty="0">
                <a:solidFill>
                  <a:schemeClr val="bg1">
                    <a:lumMod val="50000"/>
                  </a:schemeClr>
                </a:solidFill>
              </a:rPr>
              <a:t>0” </a:t>
            </a:r>
            <a:r>
              <a:rPr lang="zh-CN" altLang="en-US" sz="2000" dirty="0">
                <a:solidFill>
                  <a:schemeClr val="bg1">
                    <a:lumMod val="50000"/>
                  </a:schemeClr>
                </a:solidFill>
              </a:rPr>
              <a:t>码时，以及连“</a:t>
            </a:r>
            <a:r>
              <a:rPr lang="en-US" altLang="zh-CN" sz="2000" dirty="0">
                <a:solidFill>
                  <a:schemeClr val="bg1">
                    <a:lumMod val="50000"/>
                  </a:schemeClr>
                </a:solidFill>
              </a:rPr>
              <a:t>0” </a:t>
            </a:r>
            <a:r>
              <a:rPr lang="zh-CN" altLang="en-US" sz="2000" dirty="0">
                <a:solidFill>
                  <a:schemeClr val="bg1">
                    <a:lumMod val="50000"/>
                  </a:schemeClr>
                </a:solidFill>
              </a:rPr>
              <a:t>码。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92956043"/>
              </p:ext>
            </p:extLst>
          </p:nvPr>
        </p:nvGraphicFramePr>
        <p:xfrm>
          <a:off x="5436095" y="573638"/>
          <a:ext cx="3511353" cy="3709008"/>
        </p:xfrm>
        <a:graphic>
          <a:graphicData uri="http://schemas.openxmlformats.org/presentationml/2006/ole">
            <mc:AlternateContent xmlns:mc="http://schemas.openxmlformats.org/markup-compatibility/2006">
              <mc:Choice xmlns:v="urn:schemas-microsoft-com:vml" Requires="v">
                <p:oleObj name="Visio" r:id="rId3" imgW="1718767" imgH="2161642" progId="Visio.Drawing.11">
                  <p:embed/>
                </p:oleObj>
              </mc:Choice>
              <mc:Fallback>
                <p:oleObj name="Visio" r:id="rId3" imgW="1718767" imgH="2161642"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5" y="573638"/>
                        <a:ext cx="3511353" cy="370900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0109224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逻辑到波形的映射 </a:t>
            </a:r>
          </a:p>
        </p:txBody>
      </p:sp>
      <p:sp>
        <p:nvSpPr>
          <p:cNvPr id="23" name="内容占位符 4"/>
          <p:cNvSpPr>
            <a:spLocks noGrp="1"/>
          </p:cNvSpPr>
          <p:nvPr>
            <p:ph idx="1"/>
          </p:nvPr>
        </p:nvSpPr>
        <p:spPr>
          <a:xfrm>
            <a:off x="540251" y="789552"/>
            <a:ext cx="8352229" cy="4158462"/>
          </a:xfrm>
        </p:spPr>
        <p:txBody>
          <a:bodyPr>
            <a:normAutofit/>
          </a:bodyPr>
          <a:lstStyle/>
          <a:p>
            <a:pPr marL="0" indent="0">
              <a:lnSpc>
                <a:spcPct val="140000"/>
              </a:lnSpc>
              <a:spcBef>
                <a:spcPts val="0"/>
              </a:spcBef>
              <a:buNone/>
            </a:pPr>
            <a:r>
              <a:rPr lang="en-US" altLang="zh-CN" sz="2000" dirty="0">
                <a:solidFill>
                  <a:schemeClr val="bg1">
                    <a:lumMod val="50000"/>
                  </a:schemeClr>
                </a:solidFill>
              </a:rPr>
              <a:t>     1</a:t>
            </a:r>
            <a:r>
              <a:rPr lang="zh-CN" altLang="en-US" sz="2000" dirty="0">
                <a:solidFill>
                  <a:schemeClr val="bg1">
                    <a:lumMod val="50000"/>
                  </a:schemeClr>
                </a:solidFill>
              </a:rPr>
              <a:t>、单极性码波形（</a:t>
            </a:r>
            <a:r>
              <a:rPr lang="en-US" altLang="zh-CN" sz="2000" dirty="0">
                <a:solidFill>
                  <a:schemeClr val="bg1">
                    <a:lumMod val="50000"/>
                  </a:schemeClr>
                </a:solidFill>
              </a:rPr>
              <a:t>NRZ</a:t>
            </a:r>
            <a:r>
              <a:rPr lang="zh-CN" altLang="en-US" sz="2000" dirty="0">
                <a:solidFill>
                  <a:schemeClr val="bg1">
                    <a:lumMod val="50000"/>
                  </a:schemeClr>
                </a:solidFill>
              </a:rPr>
              <a:t>）                </a:t>
            </a:r>
            <a:r>
              <a:rPr lang="en-US" altLang="zh-CN" sz="2000" dirty="0">
                <a:solidFill>
                  <a:schemeClr val="bg1">
                    <a:lumMod val="50000"/>
                  </a:schemeClr>
                </a:solidFill>
              </a:rPr>
              <a:t>2</a:t>
            </a:r>
            <a:r>
              <a:rPr lang="zh-CN" altLang="en-US" sz="2000" dirty="0">
                <a:solidFill>
                  <a:schemeClr val="bg1">
                    <a:lumMod val="50000"/>
                  </a:schemeClr>
                </a:solidFill>
              </a:rPr>
              <a:t>、双极性码波形（</a:t>
            </a:r>
            <a:r>
              <a:rPr lang="en-US" altLang="zh-CN" sz="2000" dirty="0">
                <a:solidFill>
                  <a:schemeClr val="bg1">
                    <a:lumMod val="50000"/>
                  </a:schemeClr>
                </a:solidFill>
              </a:rPr>
              <a:t>NRZ</a:t>
            </a:r>
            <a:r>
              <a:rPr lang="zh-CN" altLang="en-US" sz="2000" dirty="0">
                <a:solidFill>
                  <a:schemeClr val="bg1">
                    <a:lumMod val="50000"/>
                  </a:schemeClr>
                </a:solidFill>
              </a:rPr>
              <a:t>）</a:t>
            </a:r>
          </a:p>
          <a:p>
            <a:pPr marL="0" indent="0">
              <a:lnSpc>
                <a:spcPct val="14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3</a:t>
            </a:r>
            <a:r>
              <a:rPr lang="zh-CN" altLang="en-US" sz="2000" dirty="0">
                <a:solidFill>
                  <a:schemeClr val="bg1">
                    <a:lumMod val="50000"/>
                  </a:schemeClr>
                </a:solidFill>
              </a:rPr>
              <a:t>、单极性归零码波形（</a:t>
            </a:r>
            <a:r>
              <a:rPr lang="en-US" altLang="zh-CN" sz="2000" dirty="0">
                <a:solidFill>
                  <a:schemeClr val="bg1">
                    <a:lumMod val="50000"/>
                  </a:schemeClr>
                </a:solidFill>
              </a:rPr>
              <a:t>RZ</a:t>
            </a:r>
            <a:r>
              <a:rPr lang="zh-CN" altLang="en-US" sz="2000" dirty="0">
                <a:solidFill>
                  <a:schemeClr val="bg1">
                    <a:lumMod val="50000"/>
                  </a:schemeClr>
                </a:solidFill>
              </a:rPr>
              <a:t>）           </a:t>
            </a:r>
            <a:r>
              <a:rPr lang="en-US" altLang="zh-CN" sz="2000" dirty="0">
                <a:solidFill>
                  <a:schemeClr val="bg1">
                    <a:lumMod val="50000"/>
                  </a:schemeClr>
                </a:solidFill>
              </a:rPr>
              <a:t>4</a:t>
            </a:r>
            <a:r>
              <a:rPr lang="zh-CN" altLang="en-US" sz="2000" dirty="0">
                <a:solidFill>
                  <a:schemeClr val="bg1">
                    <a:lumMod val="50000"/>
                  </a:schemeClr>
                </a:solidFill>
              </a:rPr>
              <a:t>、双极性归零码波形（</a:t>
            </a:r>
            <a:r>
              <a:rPr lang="en-US" altLang="zh-CN" sz="2000" dirty="0">
                <a:solidFill>
                  <a:schemeClr val="bg1">
                    <a:lumMod val="50000"/>
                  </a:schemeClr>
                </a:solidFill>
              </a:rPr>
              <a:t>RZ</a:t>
            </a:r>
            <a:r>
              <a:rPr lang="zh-CN" altLang="en-US" sz="2000" dirty="0">
                <a:solidFill>
                  <a:schemeClr val="bg1">
                    <a:lumMod val="50000"/>
                  </a:schemeClr>
                </a:solidFill>
              </a:rPr>
              <a:t>） </a:t>
            </a:r>
          </a:p>
          <a:p>
            <a:pPr marL="0" indent="0">
              <a:lnSpc>
                <a:spcPct val="14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5</a:t>
            </a:r>
            <a:r>
              <a:rPr lang="zh-CN" altLang="en-US" sz="2000" dirty="0">
                <a:solidFill>
                  <a:schemeClr val="bg1">
                    <a:lumMod val="50000"/>
                  </a:schemeClr>
                </a:solidFill>
              </a:rPr>
              <a:t>、差分码波形                                  </a:t>
            </a:r>
            <a:r>
              <a:rPr lang="en-US" altLang="zh-CN" sz="2000" dirty="0">
                <a:solidFill>
                  <a:schemeClr val="bg1">
                    <a:lumMod val="50000"/>
                  </a:schemeClr>
                </a:solidFill>
              </a:rPr>
              <a:t>6</a:t>
            </a:r>
            <a:r>
              <a:rPr lang="zh-CN" altLang="en-US" sz="2000" dirty="0">
                <a:solidFill>
                  <a:schemeClr val="bg1">
                    <a:lumMod val="50000"/>
                  </a:schemeClr>
                </a:solidFill>
              </a:rPr>
              <a:t>、多电平码波形</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09447906"/>
              </p:ext>
            </p:extLst>
          </p:nvPr>
        </p:nvGraphicFramePr>
        <p:xfrm>
          <a:off x="683568" y="2191345"/>
          <a:ext cx="7406577" cy="2789039"/>
        </p:xfrm>
        <a:graphic>
          <a:graphicData uri="http://schemas.openxmlformats.org/presentationml/2006/ole">
            <mc:AlternateContent xmlns:mc="http://schemas.openxmlformats.org/markup-compatibility/2006">
              <mc:Choice xmlns:v="urn:schemas-microsoft-com:vml" Requires="v">
                <p:oleObj r:id="rId3" imgW="4397032" imgH="1659917" progId="Visio.Drawing.11">
                  <p:embed/>
                </p:oleObj>
              </mc:Choice>
              <mc:Fallback>
                <p:oleObj r:id="rId3" imgW="4397032" imgH="1659917" progId="Visio.Drawing.11">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2191345"/>
                        <a:ext cx="7406577" cy="278903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5073553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逻辑到波形的映射 </a:t>
            </a:r>
          </a:p>
        </p:txBody>
      </p:sp>
      <p:sp>
        <p:nvSpPr>
          <p:cNvPr id="23" name="内容占位符 4"/>
          <p:cNvSpPr>
            <a:spLocks noGrp="1"/>
          </p:cNvSpPr>
          <p:nvPr>
            <p:ph idx="1"/>
          </p:nvPr>
        </p:nvSpPr>
        <p:spPr>
          <a:xfrm>
            <a:off x="540251" y="789552"/>
            <a:ext cx="8352229"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逻辑到波形的映射     </a:t>
            </a:r>
          </a:p>
          <a:p>
            <a:pPr marL="0" indent="0">
              <a:lnSpc>
                <a:spcPct val="140000"/>
              </a:lnSpc>
              <a:spcBef>
                <a:spcPts val="0"/>
              </a:spcBef>
              <a:buNone/>
            </a:pPr>
            <a:r>
              <a:rPr lang="zh-CN" altLang="en-US" sz="2000" dirty="0">
                <a:solidFill>
                  <a:srgbClr val="C00000"/>
                </a:solidFill>
              </a:rPr>
              <a:t>    </a:t>
            </a:r>
            <a:r>
              <a:rPr lang="zh-CN" altLang="en-US" sz="2000" dirty="0">
                <a:solidFill>
                  <a:schemeClr val="bg1">
                    <a:lumMod val="50000"/>
                  </a:schemeClr>
                </a:solidFill>
              </a:rPr>
              <a:t>组成基带信号的单个码元波形并非一定是矩形的，根据实际的需要，可以是升余弦脉冲、高斯形脉冲、脉冲等。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59676188"/>
              </p:ext>
            </p:extLst>
          </p:nvPr>
        </p:nvGraphicFramePr>
        <p:xfrm>
          <a:off x="1043608" y="2283718"/>
          <a:ext cx="7215353" cy="2717031"/>
        </p:xfrm>
        <a:graphic>
          <a:graphicData uri="http://schemas.openxmlformats.org/presentationml/2006/ole">
            <mc:AlternateContent xmlns:mc="http://schemas.openxmlformats.org/markup-compatibility/2006">
              <mc:Choice xmlns:v="urn:schemas-microsoft-com:vml" Requires="v">
                <p:oleObj r:id="rId3" imgW="4397032" imgH="1659917" progId="Visio.Drawing.11">
                  <p:embed/>
                </p:oleObj>
              </mc:Choice>
              <mc:Fallback>
                <p:oleObj r:id="rId3" imgW="4397032" imgH="165991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283718"/>
                        <a:ext cx="7215353" cy="271703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92255015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数字基带</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二进制数字基带通信系统仿真 </a:t>
            </a:r>
          </a:p>
        </p:txBody>
      </p:sp>
      <p:sp>
        <p:nvSpPr>
          <p:cNvPr id="23" name="内容占位符 4"/>
          <p:cNvSpPr>
            <a:spLocks noGrp="1"/>
          </p:cNvSpPr>
          <p:nvPr>
            <p:ph idx="1"/>
          </p:nvPr>
        </p:nvSpPr>
        <p:spPr>
          <a:xfrm>
            <a:off x="540250" y="789552"/>
            <a:ext cx="851962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具体仿真步骤如下： </a:t>
            </a:r>
          </a:p>
          <a:p>
            <a:pPr marL="0" indent="0">
              <a:lnSpc>
                <a:spcPct val="140000"/>
              </a:lnSpc>
              <a:spcBef>
                <a:spcPts val="0"/>
              </a:spcBef>
              <a:buNone/>
            </a:pPr>
            <a:r>
              <a:rPr lang="zh-CN" altLang="en-US" sz="2000" dirty="0">
                <a:solidFill>
                  <a:schemeClr val="bg1">
                    <a:lumMod val="50000"/>
                  </a:schemeClr>
                </a:solidFill>
              </a:rPr>
              <a:t>    ①产生一个具有等概率出现并互为统计独立的二进制“</a:t>
            </a:r>
            <a:r>
              <a:rPr lang="en-US" altLang="zh-CN" sz="2000" dirty="0">
                <a:solidFill>
                  <a:schemeClr val="bg1">
                    <a:lumMod val="50000"/>
                  </a:schemeClr>
                </a:solidFill>
              </a:rPr>
              <a:t>0”</a:t>
            </a:r>
            <a:r>
              <a:rPr lang="zh-CN" altLang="en-US" sz="2000" dirty="0">
                <a:solidFill>
                  <a:schemeClr val="bg1">
                    <a:lumMod val="50000"/>
                  </a:schemeClr>
                </a:solidFill>
              </a:rPr>
              <a:t>和“</a:t>
            </a:r>
            <a:r>
              <a:rPr lang="en-US" altLang="zh-CN" sz="2000" dirty="0">
                <a:solidFill>
                  <a:schemeClr val="bg1">
                    <a:lumMod val="50000"/>
                  </a:schemeClr>
                </a:solidFill>
              </a:rPr>
              <a:t>1”</a:t>
            </a:r>
            <a:r>
              <a:rPr lang="zh-CN" altLang="en-US" sz="2000" dirty="0">
                <a:solidFill>
                  <a:schemeClr val="bg1">
                    <a:lumMod val="50000"/>
                  </a:schemeClr>
                </a:solidFill>
              </a:rPr>
              <a:t>的序列；</a:t>
            </a:r>
          </a:p>
          <a:p>
            <a:pPr marL="0" indent="0">
              <a:lnSpc>
                <a:spcPct val="140000"/>
              </a:lnSpc>
              <a:spcBef>
                <a:spcPts val="0"/>
              </a:spcBef>
              <a:buNone/>
            </a:pPr>
            <a:r>
              <a:rPr lang="zh-CN" altLang="en-US" sz="2000" dirty="0">
                <a:solidFill>
                  <a:schemeClr val="bg1">
                    <a:lumMod val="50000"/>
                  </a:schemeClr>
                </a:solidFill>
              </a:rPr>
              <a:t>    ②二进制逻辑序列到波形的变换；③利用两个高斯噪声发生器产生加性噪声分量；</a:t>
            </a:r>
          </a:p>
          <a:p>
            <a:pPr>
              <a:lnSpc>
                <a:spcPct val="140000"/>
              </a:lnSpc>
              <a:spcBef>
                <a:spcPts val="0"/>
              </a:spcBef>
              <a:buFont typeface="Wingdings" panose="05000000000000000000" pitchFamily="2" charset="2"/>
              <a:buChar char="p"/>
            </a:pPr>
            <a:r>
              <a:rPr lang="zh-CN" altLang="en-US" sz="2000" dirty="0">
                <a:solidFill>
                  <a:srgbClr val="C00000"/>
                </a:solidFill>
              </a:rPr>
              <a:t>仿真中可以调节的参数： </a:t>
            </a:r>
          </a:p>
          <a:p>
            <a:pPr marL="0" indent="0">
              <a:lnSpc>
                <a:spcPct val="140000"/>
              </a:lnSpc>
              <a:spcBef>
                <a:spcPts val="0"/>
              </a:spcBef>
              <a:buNone/>
            </a:pPr>
            <a:r>
              <a:rPr lang="zh-CN" altLang="en-US" sz="2000" dirty="0">
                <a:solidFill>
                  <a:srgbClr val="C00000"/>
                </a:solidFill>
              </a:rPr>
              <a:t>    </a:t>
            </a:r>
            <a:r>
              <a:rPr lang="zh-CN" altLang="en-US" sz="2000" dirty="0">
                <a:solidFill>
                  <a:schemeClr val="bg1">
                    <a:lumMod val="50000"/>
                  </a:schemeClr>
                </a:solidFill>
              </a:rPr>
              <a:t>①调节基带信号波形；</a:t>
            </a:r>
          </a:p>
          <a:p>
            <a:pPr marL="0" indent="0">
              <a:lnSpc>
                <a:spcPct val="140000"/>
              </a:lnSpc>
              <a:spcBef>
                <a:spcPts val="0"/>
              </a:spcBef>
              <a:buNone/>
            </a:pPr>
            <a:r>
              <a:rPr lang="zh-CN" altLang="en-US" sz="2000" dirty="0">
                <a:solidFill>
                  <a:schemeClr val="bg1">
                    <a:lumMod val="50000"/>
                  </a:schemeClr>
                </a:solidFill>
              </a:rPr>
              <a:t>    ②调节加性噪声分量。</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85440305"/>
              </p:ext>
            </p:extLst>
          </p:nvPr>
        </p:nvGraphicFramePr>
        <p:xfrm>
          <a:off x="3563888" y="2139702"/>
          <a:ext cx="5231036" cy="2736304"/>
        </p:xfrm>
        <a:graphic>
          <a:graphicData uri="http://schemas.openxmlformats.org/presentationml/2006/ole">
            <mc:AlternateContent xmlns:mc="http://schemas.openxmlformats.org/markup-compatibility/2006">
              <mc:Choice xmlns:v="urn:schemas-microsoft-com:vml" Requires="v">
                <p:oleObj r:id="rId3" imgW="4106432" imgH="2155915" progId="Visio.Drawing.11">
                  <p:embed/>
                </p:oleObj>
              </mc:Choice>
              <mc:Fallback>
                <p:oleObj r:id="rId3" imgW="4106432" imgH="2155915"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2139702"/>
                        <a:ext cx="5231036" cy="2736304"/>
                      </a:xfrm>
                      <a:prstGeom prst="rect">
                        <a:avLst/>
                      </a:prstGeom>
                      <a:noFill/>
                      <a:ln>
                        <a:noFill/>
                      </a:ln>
                    </p:spPr>
                  </p:pic>
                </p:oleObj>
              </mc:Fallback>
            </mc:AlternateContent>
          </a:graphicData>
        </a:graphic>
      </p:graphicFrame>
      <p:sp>
        <p:nvSpPr>
          <p:cNvPr id="8" name="Rectangle 4"/>
          <p:cNvSpPr>
            <a:spLocks noChangeArrowheads="1"/>
          </p:cNvSpPr>
          <p:nvPr/>
        </p:nvSpPr>
        <p:spPr bwMode="auto">
          <a:xfrm>
            <a:off x="828234" y="4083918"/>
            <a:ext cx="2879622" cy="400110"/>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kumimoji="1" lang="zh-CN" altLang="en-US" sz="2000" dirty="0">
                <a:solidFill>
                  <a:srgbClr val="FFFF00"/>
                </a:solidFill>
                <a:latin typeface="+mn-ea"/>
                <a:ea typeface="+mn-ea"/>
              </a:rPr>
              <a:t>（仿真作业：图</a:t>
            </a:r>
            <a:r>
              <a:rPr kumimoji="1" lang="en-US" altLang="zh-CN" sz="2000" dirty="0">
                <a:solidFill>
                  <a:srgbClr val="FFFF00"/>
                </a:solidFill>
                <a:latin typeface="+mn-ea"/>
                <a:ea typeface="+mn-ea"/>
              </a:rPr>
              <a:t>6-28</a:t>
            </a:r>
            <a:r>
              <a:rPr kumimoji="1" lang="zh-CN" altLang="en-US" sz="2000" dirty="0">
                <a:solidFill>
                  <a:srgbClr val="FFFF00"/>
                </a:solidFill>
                <a:latin typeface="+mn-ea"/>
                <a:ea typeface="+mn-ea"/>
              </a:rPr>
              <a:t>）</a:t>
            </a:r>
          </a:p>
        </p:txBody>
      </p:sp>
    </p:spTree>
    <p:extLst>
      <p:ext uri="{BB962C8B-B14F-4D97-AF65-F5344CB8AC3E}">
        <p14:creationId xmlns:p14="http://schemas.microsoft.com/office/powerpoint/2010/main" val="5671134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2643758"/>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3314898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通信系统的建模的方法与原则 </a:t>
            </a:r>
          </a:p>
        </p:txBody>
      </p:sp>
      <p:sp>
        <p:nvSpPr>
          <p:cNvPr id="23" name="内容占位符 4"/>
          <p:cNvSpPr>
            <a:spLocks noGrp="1"/>
          </p:cNvSpPr>
          <p:nvPr>
            <p:ph idx="1"/>
          </p:nvPr>
        </p:nvSpPr>
        <p:spPr>
          <a:xfrm>
            <a:off x="540251" y="789552"/>
            <a:ext cx="5111869"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原则</a:t>
            </a:r>
            <a:endParaRPr lang="en-US" altLang="zh-CN" sz="2000" dirty="0">
              <a:solidFill>
                <a:srgbClr val="C00000"/>
              </a:solidFill>
            </a:endParaRPr>
          </a:p>
          <a:p>
            <a:pPr marL="0" indent="0">
              <a:lnSpc>
                <a:spcPct val="140000"/>
              </a:lnSpc>
              <a:spcBef>
                <a:spcPts val="0"/>
              </a:spcBef>
              <a:buNone/>
            </a:pPr>
            <a:r>
              <a:rPr lang="zh-CN" altLang="en-US" sz="2000" dirty="0">
                <a:solidFill>
                  <a:srgbClr val="C00000"/>
                </a:solidFill>
              </a:rPr>
              <a:t>     </a:t>
            </a:r>
            <a:r>
              <a:rPr lang="en-US" altLang="zh-CN" sz="2000" dirty="0">
                <a:solidFill>
                  <a:srgbClr val="C00000"/>
                </a:solidFill>
              </a:rPr>
              <a:t>1.</a:t>
            </a:r>
            <a:r>
              <a:rPr lang="zh-CN" altLang="en-US" sz="2000" dirty="0">
                <a:solidFill>
                  <a:srgbClr val="C00000"/>
                </a:solidFill>
              </a:rPr>
              <a:t>根据子系统处理的对象不同可以分为：</a:t>
            </a:r>
          </a:p>
          <a:p>
            <a:pPr marL="0" indent="0">
              <a:lnSpc>
                <a:spcPct val="140000"/>
              </a:lnSpc>
              <a:spcBef>
                <a:spcPts val="0"/>
              </a:spcBef>
              <a:buNone/>
            </a:pPr>
            <a:r>
              <a:rPr lang="zh-CN" altLang="en-US" sz="2000" dirty="0">
                <a:solidFill>
                  <a:schemeClr val="bg1">
                    <a:lumMod val="50000"/>
                  </a:schemeClr>
                </a:solidFill>
              </a:rPr>
              <a:t>     逻辑元素的子系统，要求精确；</a:t>
            </a:r>
          </a:p>
          <a:p>
            <a:pPr marL="0" indent="0">
              <a:lnSpc>
                <a:spcPct val="140000"/>
              </a:lnSpc>
              <a:spcBef>
                <a:spcPts val="0"/>
              </a:spcBef>
              <a:buNone/>
            </a:pPr>
            <a:r>
              <a:rPr lang="zh-CN" altLang="en-US" sz="2000" dirty="0">
                <a:solidFill>
                  <a:schemeClr val="tx1"/>
                </a:solidFill>
              </a:rPr>
              <a:t>     信号波形的子系统，近似处理； </a:t>
            </a:r>
            <a:endParaRPr lang="en-US" altLang="zh-CN" sz="2000" dirty="0">
              <a:solidFill>
                <a:schemeClr val="tx1"/>
              </a:solidFill>
            </a:endParaRPr>
          </a:p>
          <a:p>
            <a:pPr marL="0" indent="0">
              <a:lnSpc>
                <a:spcPct val="140000"/>
              </a:lnSpc>
              <a:spcBef>
                <a:spcPts val="0"/>
              </a:spcBef>
              <a:buNone/>
            </a:pPr>
            <a:r>
              <a:rPr lang="en-US" altLang="zh-CN" sz="2000" dirty="0">
                <a:solidFill>
                  <a:schemeClr val="tx1"/>
                </a:solidFill>
              </a:rPr>
              <a:t>      </a:t>
            </a:r>
            <a:r>
              <a:rPr lang="en-US" altLang="zh-CN" sz="2000" dirty="0">
                <a:solidFill>
                  <a:srgbClr val="C00000"/>
                </a:solidFill>
              </a:rPr>
              <a:t>2.</a:t>
            </a:r>
            <a:r>
              <a:rPr lang="zh-CN" altLang="en-US" sz="2000" dirty="0">
                <a:solidFill>
                  <a:srgbClr val="C00000"/>
                </a:solidFill>
              </a:rPr>
              <a:t>需要注意</a:t>
            </a:r>
            <a:r>
              <a:rPr lang="zh-CN" altLang="en-US" sz="2000" dirty="0">
                <a:solidFill>
                  <a:schemeClr val="tx1"/>
                </a:solidFill>
              </a:rPr>
              <a:t>：并不是所有子系统都需要仿真。</a:t>
            </a:r>
            <a:endParaRPr lang="en-US" altLang="zh-CN" sz="2000" dirty="0">
              <a:solidFill>
                <a:schemeClr val="tx1"/>
              </a:solidFill>
            </a:endParaRPr>
          </a:p>
          <a:p>
            <a:pPr marL="0" indent="0">
              <a:lnSpc>
                <a:spcPct val="140000"/>
              </a:lnSpc>
              <a:spcBef>
                <a:spcPts val="0"/>
              </a:spcBef>
              <a:buNone/>
            </a:pPr>
            <a:r>
              <a:rPr lang="zh-CN" altLang="en-US" sz="2000" dirty="0">
                <a:solidFill>
                  <a:schemeClr val="tx1"/>
                </a:solidFill>
              </a:rPr>
              <a:t>      </a:t>
            </a:r>
            <a:r>
              <a:rPr lang="en-US" altLang="zh-CN" sz="2000" dirty="0">
                <a:solidFill>
                  <a:srgbClr val="C00000"/>
                </a:solidFill>
              </a:rPr>
              <a:t>3.</a:t>
            </a:r>
            <a:r>
              <a:rPr lang="zh-CN" altLang="en-US" sz="2000" dirty="0">
                <a:solidFill>
                  <a:srgbClr val="C00000"/>
                </a:solidFill>
              </a:rPr>
              <a:t>好的模型</a:t>
            </a:r>
            <a:r>
              <a:rPr lang="zh-CN" altLang="en-US" sz="2000" dirty="0">
                <a:solidFill>
                  <a:schemeClr val="tx1"/>
                </a:solidFill>
              </a:rPr>
              <a:t>：从仿真建模的角度来讲，子系统模型应该尽可能的易于实现。结构清楚，可以抽象化处理；结构化处理，参数设计。</a:t>
            </a:r>
          </a:p>
          <a:p>
            <a:pPr marL="0" indent="0">
              <a:lnSpc>
                <a:spcPct val="140000"/>
              </a:lnSpc>
              <a:spcBef>
                <a:spcPts val="0"/>
              </a:spcBef>
              <a:buNone/>
            </a:pPr>
            <a:endParaRPr lang="zh-CN" altLang="en-US" sz="2000" dirty="0">
              <a:solidFill>
                <a:schemeClr val="tx1"/>
              </a:solidFill>
            </a:endParaRPr>
          </a:p>
          <a:p>
            <a:pPr marL="0" indent="0">
              <a:lnSpc>
                <a:spcPct val="14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8009" y="1347614"/>
            <a:ext cx="1192641" cy="87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hlinkClick r:id="" action="ppaction://noaction"/>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9556" y="2557913"/>
            <a:ext cx="2489551" cy="210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40057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调制系统</a:t>
            </a:r>
          </a:p>
        </p:txBody>
      </p:sp>
      <p:sp>
        <p:nvSpPr>
          <p:cNvPr id="23" name="内容占位符 4"/>
          <p:cNvSpPr>
            <a:spLocks noGrp="1"/>
          </p:cNvSpPr>
          <p:nvPr>
            <p:ph idx="1"/>
          </p:nvPr>
        </p:nvSpPr>
        <p:spPr>
          <a:xfrm>
            <a:off x="540250" y="789552"/>
            <a:ext cx="8208214" cy="415846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作用：</a:t>
            </a:r>
            <a:r>
              <a:rPr lang="zh-CN" altLang="en-US" sz="2000" dirty="0">
                <a:solidFill>
                  <a:schemeClr val="bg1">
                    <a:lumMod val="50000"/>
                  </a:schemeClr>
                </a:solidFill>
                <a:latin typeface="Times New Roman" pitchFamily="18" charset="0"/>
                <a:cs typeface="Times New Roman" pitchFamily="18" charset="0"/>
              </a:rPr>
              <a:t>使信号与信道特性相匹配，减小信道噪声，其最本质的一点就是将一个低通信号搬到中心频率为</a:t>
            </a:r>
            <a:r>
              <a:rPr lang="en-US" altLang="zh-CN" sz="2000" i="1" dirty="0">
                <a:solidFill>
                  <a:schemeClr val="bg1">
                    <a:lumMod val="50000"/>
                  </a:schemeClr>
                </a:solidFill>
                <a:latin typeface="Times New Roman" pitchFamily="18" charset="0"/>
                <a:cs typeface="Times New Roman" pitchFamily="18" charset="0"/>
              </a:rPr>
              <a:t>f</a:t>
            </a:r>
            <a:r>
              <a:rPr lang="en-US" altLang="zh-CN" sz="2000" baseline="-25000" dirty="0">
                <a:solidFill>
                  <a:schemeClr val="bg1">
                    <a:lumMod val="50000"/>
                  </a:schemeClr>
                </a:solidFill>
                <a:latin typeface="Times New Roman" pitchFamily="18" charset="0"/>
                <a:cs typeface="Times New Roman" pitchFamily="18" charset="0"/>
              </a:rPr>
              <a:t>c</a:t>
            </a:r>
            <a:r>
              <a:rPr lang="zh-CN" altLang="en-US" sz="2000" dirty="0">
                <a:solidFill>
                  <a:schemeClr val="bg1">
                    <a:lumMod val="50000"/>
                  </a:schemeClr>
                </a:solidFill>
                <a:latin typeface="Times New Roman" pitchFamily="18" charset="0"/>
                <a:cs typeface="Times New Roman" pitchFamily="18" charset="0"/>
              </a:rPr>
              <a:t>的带通信道中。</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设载波为：</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对于调制信号</a:t>
            </a:r>
            <a:r>
              <a:rPr lang="en-US" altLang="zh-CN" sz="2000" i="1" dirty="0">
                <a:solidFill>
                  <a:schemeClr val="bg1">
                    <a:lumMod val="50000"/>
                  </a:schemeClr>
                </a:solidFill>
                <a:latin typeface="Times New Roman" pitchFamily="18" charset="0"/>
                <a:cs typeface="Times New Roman" pitchFamily="18" charset="0"/>
              </a:rPr>
              <a:t>X(t</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，幅度的已调信号</a:t>
            </a:r>
            <a:r>
              <a:rPr lang="en-US" altLang="zh-CN" sz="2000" i="1" dirty="0">
                <a:solidFill>
                  <a:schemeClr val="bg1">
                    <a:lumMod val="50000"/>
                  </a:schemeClr>
                </a:solidFill>
                <a:latin typeface="Times New Roman" pitchFamily="18" charset="0"/>
                <a:cs typeface="Times New Roman" pitchFamily="18" charset="0"/>
              </a:rPr>
              <a:t>Y</a:t>
            </a:r>
            <a:r>
              <a:rPr lang="en-US" altLang="zh-CN" sz="2000" dirty="0">
                <a:solidFill>
                  <a:schemeClr val="bg1">
                    <a:lumMod val="50000"/>
                  </a:schemeClr>
                </a:solidFill>
                <a:latin typeface="Times New Roman" pitchFamily="18" charset="0"/>
                <a:cs typeface="Times New Roman" pitchFamily="18" charset="0"/>
              </a:rPr>
              <a:t>(</a:t>
            </a:r>
            <a:r>
              <a:rPr lang="en-US" altLang="zh-CN" sz="2000" i="1" dirty="0">
                <a:solidFill>
                  <a:schemeClr val="bg1">
                    <a:lumMod val="50000"/>
                  </a:schemeClr>
                </a:solidFill>
                <a:latin typeface="Times New Roman" pitchFamily="18" charset="0"/>
                <a:cs typeface="Times New Roman" pitchFamily="18" charset="0"/>
              </a:rPr>
              <a:t>t</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为 </a:t>
            </a:r>
          </a:p>
          <a:p>
            <a:pPr marL="0" indent="0">
              <a:lnSpc>
                <a:spcPct val="20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a:p>
            <a:pPr marL="0" indent="0">
              <a:lnSpc>
                <a:spcPct val="200000"/>
              </a:lnSpc>
              <a:spcBef>
                <a:spcPts val="0"/>
              </a:spcBef>
              <a:buNone/>
            </a:pPr>
            <a:r>
              <a:rPr lang="zh-CN" altLang="en-US" sz="2000" dirty="0">
                <a:solidFill>
                  <a:schemeClr val="bg1">
                    <a:lumMod val="50000"/>
                  </a:schemeClr>
                </a:solidFill>
                <a:latin typeface="Times New Roman" pitchFamily="18" charset="0"/>
                <a:cs typeface="Times New Roman" pitchFamily="18" charset="0"/>
              </a:rPr>
              <a:t>     功率谱</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分类：</a:t>
            </a:r>
            <a:r>
              <a:rPr lang="zh-CN" altLang="en-US" sz="2000" dirty="0">
                <a:solidFill>
                  <a:schemeClr val="bg1">
                    <a:lumMod val="50000"/>
                  </a:schemeClr>
                </a:solidFill>
                <a:latin typeface="Times New Roman" pitchFamily="18" charset="0"/>
                <a:cs typeface="Times New Roman" pitchFamily="18" charset="0"/>
              </a:rPr>
              <a:t>线性调制和非线性调制；模拟调制和数字调制。</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13462064"/>
              </p:ext>
            </p:extLst>
          </p:nvPr>
        </p:nvGraphicFramePr>
        <p:xfrm>
          <a:off x="2267744" y="1820073"/>
          <a:ext cx="2368475" cy="391637"/>
        </p:xfrm>
        <a:graphic>
          <a:graphicData uri="http://schemas.openxmlformats.org/presentationml/2006/ole">
            <mc:AlternateContent xmlns:mc="http://schemas.openxmlformats.org/markup-compatibility/2006">
              <mc:Choice xmlns:v="urn:schemas-microsoft-com:vml" Requires="v">
                <p:oleObj r:id="rId3" imgW="1155700" imgH="190500" progId="Equation.3">
                  <p:embed/>
                </p:oleObj>
              </mc:Choice>
              <mc:Fallback>
                <p:oleObj r:id="rId3" imgW="1155700" imgH="1905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1820073"/>
                        <a:ext cx="2368475" cy="391637"/>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126235573"/>
              </p:ext>
            </p:extLst>
          </p:nvPr>
        </p:nvGraphicFramePr>
        <p:xfrm>
          <a:off x="2267744" y="2833252"/>
          <a:ext cx="3888432" cy="386570"/>
        </p:xfrm>
        <a:graphic>
          <a:graphicData uri="http://schemas.openxmlformats.org/presentationml/2006/ole">
            <mc:AlternateContent xmlns:mc="http://schemas.openxmlformats.org/markup-compatibility/2006">
              <mc:Choice xmlns:v="urn:schemas-microsoft-com:vml" Requires="v">
                <p:oleObj r:id="rId5" imgW="1917700" imgH="190500" progId="Equation.3">
                  <p:embed/>
                </p:oleObj>
              </mc:Choice>
              <mc:Fallback>
                <p:oleObj r:id="rId5" imgW="1917700" imgH="1905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2833252"/>
                        <a:ext cx="3888432" cy="386570"/>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8686394"/>
              </p:ext>
            </p:extLst>
          </p:nvPr>
        </p:nvGraphicFramePr>
        <p:xfrm>
          <a:off x="2257012" y="3257168"/>
          <a:ext cx="3979465" cy="682734"/>
        </p:xfrm>
        <a:graphic>
          <a:graphicData uri="http://schemas.openxmlformats.org/presentationml/2006/ole">
            <mc:AlternateContent xmlns:mc="http://schemas.openxmlformats.org/markup-compatibility/2006">
              <mc:Choice xmlns:v="urn:schemas-microsoft-com:vml" Requires="v">
                <p:oleObj r:id="rId7" imgW="2057400" imgH="355600" progId="Equation.3">
                  <p:embed/>
                </p:oleObj>
              </mc:Choice>
              <mc:Fallback>
                <p:oleObj r:id="rId7" imgW="2057400" imgH="3556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7012" y="3257168"/>
                        <a:ext cx="3979465" cy="68273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792163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模拟调制 </a:t>
            </a:r>
          </a:p>
        </p:txBody>
      </p:sp>
      <p:sp>
        <p:nvSpPr>
          <p:cNvPr id="23" name="内容占位符 4"/>
          <p:cNvSpPr>
            <a:spLocks noGrp="1"/>
          </p:cNvSpPr>
          <p:nvPr>
            <p:ph idx="1"/>
          </p:nvPr>
        </p:nvSpPr>
        <p:spPr>
          <a:xfrm>
            <a:off x="540250" y="789552"/>
            <a:ext cx="8208214"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模拟调制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对于模拟调制系统，如果它的调制信号为模拟信号，载波为正弦波，则这种调制属于模拟连续波调制。</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正弦载波</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200000"/>
              </a:lnSpc>
              <a:spcBef>
                <a:spcPts val="0"/>
              </a:spcBef>
              <a:buNone/>
            </a:pPr>
            <a:r>
              <a:rPr lang="en-US" altLang="zh-CN" sz="2000" dirty="0">
                <a:solidFill>
                  <a:schemeClr val="bg1">
                    <a:lumMod val="50000"/>
                  </a:schemeClr>
                </a:solidFill>
                <a:latin typeface="Times New Roman" pitchFamily="18" charset="0"/>
                <a:cs typeface="Times New Roman" pitchFamily="18" charset="0"/>
              </a:rPr>
              <a:t>      2.</a:t>
            </a:r>
            <a:r>
              <a:rPr lang="zh-CN" altLang="en-US" sz="2000" dirty="0">
                <a:solidFill>
                  <a:schemeClr val="bg1">
                    <a:lumMod val="50000"/>
                  </a:schemeClr>
                </a:solidFill>
                <a:latin typeface="Times New Roman" pitchFamily="18" charset="0"/>
                <a:cs typeface="Times New Roman" pitchFamily="18" charset="0"/>
              </a:rPr>
              <a:t>幅度调制</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200000"/>
              </a:lnSpc>
              <a:spcBef>
                <a:spcPts val="0"/>
              </a:spcBef>
              <a:buNone/>
            </a:pPr>
            <a:r>
              <a:rPr lang="en-US" altLang="zh-CN" sz="2000" dirty="0">
                <a:solidFill>
                  <a:schemeClr val="bg1">
                    <a:lumMod val="50000"/>
                  </a:schemeClr>
                </a:solidFill>
                <a:latin typeface="Times New Roman" pitchFamily="18" charset="0"/>
                <a:cs typeface="Times New Roman" pitchFamily="18" charset="0"/>
              </a:rPr>
              <a:t>      3.</a:t>
            </a:r>
            <a:r>
              <a:rPr lang="zh-CN" altLang="en-US" sz="2000" dirty="0">
                <a:solidFill>
                  <a:schemeClr val="bg1">
                    <a:lumMod val="50000"/>
                  </a:schemeClr>
                </a:solidFill>
                <a:latin typeface="Times New Roman" pitchFamily="18" charset="0"/>
                <a:cs typeface="Times New Roman" pitchFamily="18" charset="0"/>
              </a:rPr>
              <a:t>相位调制</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200000"/>
              </a:lnSpc>
              <a:spcBef>
                <a:spcPts val="0"/>
              </a:spcBef>
              <a:buNone/>
            </a:pPr>
            <a:r>
              <a:rPr lang="en-US" altLang="zh-CN" sz="2000" dirty="0">
                <a:solidFill>
                  <a:schemeClr val="bg1">
                    <a:lumMod val="50000"/>
                  </a:schemeClr>
                </a:solidFill>
                <a:latin typeface="Times New Roman" pitchFamily="18" charset="0"/>
                <a:cs typeface="Times New Roman" pitchFamily="18" charset="0"/>
              </a:rPr>
              <a:t>      4.</a:t>
            </a:r>
            <a:r>
              <a:rPr lang="zh-CN" altLang="en-US" sz="2000" dirty="0">
                <a:solidFill>
                  <a:schemeClr val="bg1">
                    <a:lumMod val="50000"/>
                  </a:schemeClr>
                </a:solidFill>
                <a:latin typeface="Times New Roman" pitchFamily="18" charset="0"/>
                <a:cs typeface="Times New Roman" pitchFamily="18" charset="0"/>
              </a:rPr>
              <a:t>频率调制</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11389997"/>
              </p:ext>
            </p:extLst>
          </p:nvPr>
        </p:nvGraphicFramePr>
        <p:xfrm>
          <a:off x="2627784" y="2139702"/>
          <a:ext cx="3095625" cy="374650"/>
        </p:xfrm>
        <a:graphic>
          <a:graphicData uri="http://schemas.openxmlformats.org/presentationml/2006/ole">
            <mc:AlternateContent xmlns:mc="http://schemas.openxmlformats.org/markup-compatibility/2006">
              <mc:Choice xmlns:v="urn:schemas-microsoft-com:vml" Requires="v">
                <p:oleObj r:id="rId3" imgW="1574800" imgH="190500" progId="Equation.3">
                  <p:embed/>
                </p:oleObj>
              </mc:Choice>
              <mc:Fallback>
                <p:oleObj r:id="rId3" imgW="1574800" imgH="190500" progId="Equation.3">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2139702"/>
                        <a:ext cx="30956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735839670"/>
              </p:ext>
            </p:extLst>
          </p:nvPr>
        </p:nvGraphicFramePr>
        <p:xfrm>
          <a:off x="2627784" y="2715766"/>
          <a:ext cx="1254125" cy="392113"/>
        </p:xfrm>
        <a:graphic>
          <a:graphicData uri="http://schemas.openxmlformats.org/presentationml/2006/ole">
            <mc:AlternateContent xmlns:mc="http://schemas.openxmlformats.org/markup-compatibility/2006">
              <mc:Choice xmlns:v="urn:schemas-microsoft-com:vml" Requires="v">
                <p:oleObj r:id="rId5" imgW="609336" imgH="190417" progId="Equation.3">
                  <p:embed/>
                </p:oleObj>
              </mc:Choice>
              <mc:Fallback>
                <p:oleObj r:id="rId5" imgW="609336" imgH="190417" progId="Equation.3">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2715766"/>
                        <a:ext cx="12541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322057167"/>
              </p:ext>
            </p:extLst>
          </p:nvPr>
        </p:nvGraphicFramePr>
        <p:xfrm>
          <a:off x="2699222" y="3363838"/>
          <a:ext cx="3024187" cy="377825"/>
        </p:xfrm>
        <a:graphic>
          <a:graphicData uri="http://schemas.openxmlformats.org/presentationml/2006/ole">
            <mc:AlternateContent xmlns:mc="http://schemas.openxmlformats.org/markup-compatibility/2006">
              <mc:Choice xmlns:v="urn:schemas-microsoft-com:vml" Requires="v">
                <p:oleObj r:id="rId7" imgW="1600200" imgH="203200" progId="Equation.3">
                  <p:embed/>
                </p:oleObj>
              </mc:Choice>
              <mc:Fallback>
                <p:oleObj r:id="rId7" imgW="1600200" imgH="203200" progId="Equation.3">
                  <p:embed/>
                  <p:pic>
                    <p:nvPicPr>
                      <p:cNvPr id="0" name="对象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9222" y="3363838"/>
                        <a:ext cx="302418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360834492"/>
              </p:ext>
            </p:extLst>
          </p:nvPr>
        </p:nvGraphicFramePr>
        <p:xfrm>
          <a:off x="2700883" y="3795886"/>
          <a:ext cx="3743325" cy="712787"/>
        </p:xfrm>
        <a:graphic>
          <a:graphicData uri="http://schemas.openxmlformats.org/presentationml/2006/ole">
            <mc:AlternateContent xmlns:mc="http://schemas.openxmlformats.org/markup-compatibility/2006">
              <mc:Choice xmlns:v="urn:schemas-microsoft-com:vml" Requires="v">
                <p:oleObj r:id="rId9" imgW="1955800" imgH="368300" progId="Equation.3">
                  <p:embed/>
                </p:oleObj>
              </mc:Choice>
              <mc:Fallback>
                <p:oleObj r:id="rId9" imgW="1955800" imgH="368300" progId="Equation.3">
                  <p:embed/>
                  <p:pic>
                    <p:nvPicPr>
                      <p:cNvPr id="0" name="对象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0883" y="3795886"/>
                        <a:ext cx="374332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142486197"/>
              </p:ext>
            </p:extLst>
          </p:nvPr>
        </p:nvGraphicFramePr>
        <p:xfrm>
          <a:off x="7509960" y="3741663"/>
          <a:ext cx="1261864" cy="677668"/>
        </p:xfrm>
        <a:graphic>
          <a:graphicData uri="http://schemas.openxmlformats.org/presentationml/2006/ole">
            <mc:AlternateContent xmlns:mc="http://schemas.openxmlformats.org/markup-compatibility/2006">
              <mc:Choice xmlns:v="urn:schemas-microsoft-com:vml" Requires="v">
                <p:oleObj name="公式" r:id="rId11" imgW="685800" imgH="368300" progId="Equation.3">
                  <p:embed/>
                </p:oleObj>
              </mc:Choice>
              <mc:Fallback>
                <p:oleObj name="公式" r:id="rId11" imgW="685800" imgH="368300" progId="Equation.3">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09960" y="3741663"/>
                        <a:ext cx="1261864" cy="677668"/>
                      </a:xfrm>
                      <a:prstGeom prst="rect">
                        <a:avLst/>
                      </a:prstGeom>
                      <a:noFill/>
                    </p:spPr>
                  </p:pic>
                </p:oleObj>
              </mc:Fallback>
            </mc:AlternateContent>
          </a:graphicData>
        </a:graphic>
      </p:graphicFrame>
    </p:spTree>
    <p:extLst>
      <p:ext uri="{BB962C8B-B14F-4D97-AF65-F5344CB8AC3E}">
        <p14:creationId xmlns:p14="http://schemas.microsoft.com/office/powerpoint/2010/main" val="17556782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模拟调制 </a:t>
            </a:r>
          </a:p>
        </p:txBody>
      </p:sp>
      <p:sp>
        <p:nvSpPr>
          <p:cNvPr id="23" name="内容占位符 4"/>
          <p:cNvSpPr>
            <a:spLocks noGrp="1"/>
          </p:cNvSpPr>
          <p:nvPr>
            <p:ph idx="1"/>
          </p:nvPr>
        </p:nvSpPr>
        <p:spPr>
          <a:xfrm>
            <a:off x="540250" y="789552"/>
            <a:ext cx="8208214"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统一表示</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在通常情况下，已调信号也可以用正交的形式来表示：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47999021"/>
              </p:ext>
            </p:extLst>
          </p:nvPr>
        </p:nvGraphicFramePr>
        <p:xfrm>
          <a:off x="2123728" y="1759171"/>
          <a:ext cx="4229257" cy="336705"/>
        </p:xfrm>
        <a:graphic>
          <a:graphicData uri="http://schemas.openxmlformats.org/presentationml/2006/ole">
            <mc:AlternateContent xmlns:mc="http://schemas.openxmlformats.org/markup-compatibility/2006">
              <mc:Choice xmlns:v="urn:schemas-microsoft-com:vml" Requires="v">
                <p:oleObj r:id="rId3" imgW="2387600" imgH="190500" progId="Equation.3">
                  <p:embed/>
                </p:oleObj>
              </mc:Choice>
              <mc:Fallback>
                <p:oleObj r:id="rId3" imgW="2387600" imgH="1905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759171"/>
                        <a:ext cx="4229257" cy="336705"/>
                      </a:xfrm>
                      <a:prstGeom prst="rect">
                        <a:avLst/>
                      </a:prstGeom>
                      <a:noFill/>
                      <a:ln>
                        <a:noFill/>
                      </a:ln>
                    </p:spPr>
                  </p:pic>
                </p:oleObj>
              </mc:Fallback>
            </mc:AlternateContent>
          </a:graphicData>
        </a:graphic>
      </p:graphicFrame>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2187867"/>
            <a:ext cx="5220558" cy="2466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1210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模拟调制 </a:t>
            </a:r>
          </a:p>
        </p:txBody>
      </p:sp>
      <p:sp>
        <p:nvSpPr>
          <p:cNvPr id="23" name="内容占位符 4"/>
          <p:cNvSpPr>
            <a:spLocks noGrp="1"/>
          </p:cNvSpPr>
          <p:nvPr>
            <p:ph idx="1"/>
          </p:nvPr>
        </p:nvSpPr>
        <p:spPr>
          <a:xfrm>
            <a:off x="540250" y="789552"/>
            <a:ext cx="5255886" cy="415846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方法：</a:t>
            </a:r>
            <a:r>
              <a:rPr lang="zh-CN" altLang="en-US" sz="2000" dirty="0">
                <a:solidFill>
                  <a:schemeClr val="bg1">
                    <a:lumMod val="50000"/>
                  </a:schemeClr>
                </a:solidFill>
                <a:latin typeface="Times New Roman" pitchFamily="18" charset="0"/>
                <a:cs typeface="Times New Roman" pitchFamily="18" charset="0"/>
              </a:rPr>
              <a:t>仿真过程中为了减小运算量，已调制波波形通常是用它的复包络形式来描述的，即</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好处：</a:t>
            </a:r>
            <a:r>
              <a:rPr lang="zh-CN" altLang="en-US" sz="2000" dirty="0">
                <a:solidFill>
                  <a:schemeClr val="bg1">
                    <a:lumMod val="50000"/>
                  </a:schemeClr>
                </a:solidFill>
                <a:latin typeface="Times New Roman" pitchFamily="18" charset="0"/>
                <a:cs typeface="Times New Roman" pitchFamily="18" charset="0"/>
              </a:rPr>
              <a:t>注意这样处理之后，仿真中不对带通信号进行取样，对频率偏移和频率选择效应的影响是用低通等效来建模。</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在</a:t>
            </a:r>
            <a:r>
              <a:rPr lang="en-US" altLang="zh-CN" sz="2000" dirty="0">
                <a:solidFill>
                  <a:srgbClr val="C00000"/>
                </a:solidFill>
                <a:latin typeface="Times New Roman" pitchFamily="18" charset="0"/>
                <a:cs typeface="Times New Roman" pitchFamily="18" charset="0"/>
              </a:rPr>
              <a:t>Simulink</a:t>
            </a:r>
            <a:r>
              <a:rPr lang="zh-CN" altLang="en-US" sz="2000" dirty="0">
                <a:solidFill>
                  <a:srgbClr val="C00000"/>
                </a:solidFill>
                <a:latin typeface="Times New Roman" pitchFamily="18" charset="0"/>
                <a:cs typeface="Times New Roman" pitchFamily="18" charset="0"/>
              </a:rPr>
              <a:t>中提供了多个模拟通带调制模块。</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63486219"/>
              </p:ext>
            </p:extLst>
          </p:nvPr>
        </p:nvGraphicFramePr>
        <p:xfrm>
          <a:off x="971600" y="2302360"/>
          <a:ext cx="2297579" cy="391306"/>
        </p:xfrm>
        <a:graphic>
          <a:graphicData uri="http://schemas.openxmlformats.org/presentationml/2006/ole">
            <mc:AlternateContent xmlns:mc="http://schemas.openxmlformats.org/markup-compatibility/2006">
              <mc:Choice xmlns:v="urn:schemas-microsoft-com:vml" Requires="v">
                <p:oleObj r:id="rId3" imgW="1282700" imgH="215900" progId="Equation.3">
                  <p:embed/>
                </p:oleObj>
              </mc:Choice>
              <mc:Fallback>
                <p:oleObj r:id="rId3" imgW="1282700" imgH="2159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302360"/>
                        <a:ext cx="2297579" cy="391306"/>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92304283"/>
              </p:ext>
            </p:extLst>
          </p:nvPr>
        </p:nvGraphicFramePr>
        <p:xfrm>
          <a:off x="3851920" y="2302360"/>
          <a:ext cx="1640613" cy="433189"/>
        </p:xfrm>
        <a:graphic>
          <a:graphicData uri="http://schemas.openxmlformats.org/presentationml/2006/ole">
            <mc:AlternateContent xmlns:mc="http://schemas.openxmlformats.org/markup-compatibility/2006">
              <mc:Choice xmlns:v="urn:schemas-microsoft-com:vml" Requires="v">
                <p:oleObj r:id="rId5" imgW="825142" imgH="215806" progId="Equation.3">
                  <p:embed/>
                </p:oleObj>
              </mc:Choice>
              <mc:Fallback>
                <p:oleObj r:id="rId5" imgW="825142" imgH="215806"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1920" y="2302360"/>
                        <a:ext cx="1640613" cy="433189"/>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489648340"/>
              </p:ext>
            </p:extLst>
          </p:nvPr>
        </p:nvGraphicFramePr>
        <p:xfrm>
          <a:off x="6185213" y="878696"/>
          <a:ext cx="2057608" cy="1423664"/>
        </p:xfrm>
        <a:graphic>
          <a:graphicData uri="http://schemas.openxmlformats.org/presentationml/2006/ole">
            <mc:AlternateContent xmlns:mc="http://schemas.openxmlformats.org/markup-compatibility/2006">
              <mc:Choice xmlns:v="urn:schemas-microsoft-com:vml" Requires="v">
                <p:oleObj name="公式" r:id="rId7" imgW="1270000" imgH="876300" progId="Equation.3">
                  <p:embed/>
                </p:oleObj>
              </mc:Choice>
              <mc:Fallback>
                <p:oleObj name="公式" r:id="rId7" imgW="1270000" imgH="8763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5213" y="878696"/>
                        <a:ext cx="2057608" cy="1423664"/>
                      </a:xfrm>
                      <a:prstGeom prst="rect">
                        <a:avLst/>
                      </a:prstGeom>
                      <a:noFill/>
                      <a:ln>
                        <a:noFill/>
                      </a:ln>
                    </p:spPr>
                  </p:pic>
                </p:oleObj>
              </mc:Fallback>
            </mc:AlternateContent>
          </a:graphicData>
        </a:graphic>
      </p:graphicFrame>
      <p:grpSp>
        <p:nvGrpSpPr>
          <p:cNvPr id="2" name="组合 1"/>
          <p:cNvGrpSpPr>
            <a:grpSpLocks noChangeAspect="1"/>
          </p:cNvGrpSpPr>
          <p:nvPr/>
        </p:nvGrpSpPr>
        <p:grpSpPr>
          <a:xfrm>
            <a:off x="5868144" y="2542741"/>
            <a:ext cx="3024336" cy="2279259"/>
            <a:chOff x="5646311" y="2859782"/>
            <a:chExt cx="2388672" cy="1800200"/>
          </a:xfrm>
        </p:grpSpPr>
        <p:pic>
          <p:nvPicPr>
            <p:cNvPr id="10" name="Picture 6"/>
            <p:cNvPicPr>
              <a:picLocks noChangeAspect="1" noChangeArrowheads="1"/>
            </p:cNvPicPr>
            <p:nvPr/>
          </p:nvPicPr>
          <p:blipFill rotWithShape="1">
            <a:blip r:embed="rId9">
              <a:extLst>
                <a:ext uri="{28A0092B-C50C-407E-A947-70E740481C1C}">
                  <a14:useLocalDpi xmlns:a14="http://schemas.microsoft.com/office/drawing/2010/main" val="0"/>
                </a:ext>
              </a:extLst>
            </a:blip>
            <a:srcRect r="51808"/>
            <a:stretch/>
          </p:blipFill>
          <p:spPr bwMode="auto">
            <a:xfrm>
              <a:off x="5652120" y="2859782"/>
              <a:ext cx="2382863"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p:cNvPicPr>
              <a:picLocks noChangeAspect="1" noChangeArrowheads="1"/>
            </p:cNvPicPr>
            <p:nvPr/>
          </p:nvPicPr>
          <p:blipFill rotWithShape="1">
            <a:blip r:embed="rId9">
              <a:extLst>
                <a:ext uri="{28A0092B-C50C-407E-A947-70E740481C1C}">
                  <a14:useLocalDpi xmlns:a14="http://schemas.microsoft.com/office/drawing/2010/main" val="0"/>
                </a:ext>
              </a:extLst>
            </a:blip>
            <a:srcRect l="51824"/>
            <a:stretch/>
          </p:blipFill>
          <p:spPr bwMode="auto">
            <a:xfrm>
              <a:off x="5646311" y="3795886"/>
              <a:ext cx="2382073"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1351727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模拟调制 </a:t>
            </a:r>
          </a:p>
        </p:txBody>
      </p:sp>
      <p:sp>
        <p:nvSpPr>
          <p:cNvPr id="23" name="内容占位符 4"/>
          <p:cNvSpPr>
            <a:spLocks noGrp="1"/>
          </p:cNvSpPr>
          <p:nvPr>
            <p:ph idx="1"/>
          </p:nvPr>
        </p:nvSpPr>
        <p:spPr>
          <a:xfrm>
            <a:off x="540250" y="789552"/>
            <a:ext cx="8208214"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在</a:t>
            </a:r>
            <a:r>
              <a:rPr lang="en-US" altLang="zh-CN" sz="2000" dirty="0">
                <a:solidFill>
                  <a:schemeClr val="bg1">
                    <a:lumMod val="50000"/>
                  </a:schemeClr>
                </a:solidFill>
                <a:latin typeface="Times New Roman" pitchFamily="18" charset="0"/>
                <a:cs typeface="Times New Roman" pitchFamily="18" charset="0"/>
              </a:rPr>
              <a:t>Simulink</a:t>
            </a:r>
            <a:r>
              <a:rPr lang="zh-CN" altLang="en-US" sz="2000" dirty="0">
                <a:solidFill>
                  <a:schemeClr val="bg1">
                    <a:lumMod val="50000"/>
                  </a:schemeClr>
                </a:solidFill>
                <a:latin typeface="Times New Roman" pitchFamily="18" charset="0"/>
                <a:cs typeface="Times New Roman" pitchFamily="18" charset="0"/>
              </a:rPr>
              <a:t>中提供了多个模拟通带调制模块。</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553084183"/>
              </p:ext>
            </p:extLst>
          </p:nvPr>
        </p:nvGraphicFramePr>
        <p:xfrm>
          <a:off x="1247640" y="3003798"/>
          <a:ext cx="1769231" cy="1224136"/>
        </p:xfrm>
        <a:graphic>
          <a:graphicData uri="http://schemas.openxmlformats.org/presentationml/2006/ole">
            <mc:AlternateContent xmlns:mc="http://schemas.openxmlformats.org/markup-compatibility/2006">
              <mc:Choice xmlns:v="urn:schemas-microsoft-com:vml" Requires="v">
                <p:oleObj name="公式" r:id="rId3" imgW="1270000" imgH="876300" progId="Equation.3">
                  <p:embed/>
                </p:oleObj>
              </mc:Choice>
              <mc:Fallback>
                <p:oleObj name="公式" r:id="rId3" imgW="1270000" imgH="876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640" y="3003798"/>
                        <a:ext cx="1769231" cy="1224136"/>
                      </a:xfrm>
                      <a:prstGeom prst="rect">
                        <a:avLst/>
                      </a:prstGeom>
                      <a:noFill/>
                      <a:ln>
                        <a:noFill/>
                      </a:ln>
                    </p:spPr>
                  </p:pic>
                </p:oleObj>
              </mc:Fallback>
            </mc:AlternateContent>
          </a:graphicData>
        </a:graphic>
      </p:graphicFrame>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1537628"/>
            <a:ext cx="1313201" cy="13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912" y="1519159"/>
            <a:ext cx="4248472" cy="320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46466782"/>
              </p:ext>
            </p:extLst>
          </p:nvPr>
        </p:nvGraphicFramePr>
        <p:xfrm>
          <a:off x="1043608" y="4443958"/>
          <a:ext cx="2385238" cy="284658"/>
        </p:xfrm>
        <a:graphic>
          <a:graphicData uri="http://schemas.openxmlformats.org/presentationml/2006/ole">
            <mc:AlternateContent xmlns:mc="http://schemas.openxmlformats.org/markup-compatibility/2006">
              <mc:Choice xmlns:v="urn:schemas-microsoft-com:vml" Requires="v">
                <p:oleObj name="公式" r:id="rId7" imgW="1879600" imgH="228600" progId="Equation.3">
                  <p:embed/>
                </p:oleObj>
              </mc:Choice>
              <mc:Fallback>
                <p:oleObj name="公式" r:id="rId7" imgW="1879600" imgH="228600" progId="Equation.3">
                  <p:embed/>
                  <p:pic>
                    <p:nvPicPr>
                      <p:cNvPr id="0" name="Object 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4443958"/>
                        <a:ext cx="2385238" cy="284658"/>
                      </a:xfrm>
                      <a:prstGeom prst="rect">
                        <a:avLst/>
                      </a:prstGeom>
                      <a:noFill/>
                    </p:spPr>
                  </p:pic>
                </p:oleObj>
              </mc:Fallback>
            </mc:AlternateContent>
          </a:graphicData>
        </a:graphic>
      </p:graphicFrame>
      <p:sp>
        <p:nvSpPr>
          <p:cNvPr id="6" name="矩形标注 5"/>
          <p:cNvSpPr/>
          <p:nvPr/>
        </p:nvSpPr>
        <p:spPr bwMode="auto">
          <a:xfrm>
            <a:off x="971600" y="4371950"/>
            <a:ext cx="2520280" cy="356666"/>
          </a:xfrm>
          <a:prstGeom prst="wedgeRectCallout">
            <a:avLst>
              <a:gd name="adj1" fmla="val 61824"/>
              <a:gd name="adj2" fmla="val -105614"/>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66698245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数字调制 </a:t>
            </a:r>
          </a:p>
        </p:txBody>
      </p:sp>
      <p:sp>
        <p:nvSpPr>
          <p:cNvPr id="23" name="内容占位符 4"/>
          <p:cNvSpPr>
            <a:spLocks noGrp="1"/>
          </p:cNvSpPr>
          <p:nvPr>
            <p:ph idx="1"/>
          </p:nvPr>
        </p:nvSpPr>
        <p:spPr>
          <a:xfrm>
            <a:off x="540250" y="789552"/>
            <a:ext cx="8208214" cy="415846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描述：</a:t>
            </a:r>
            <a:r>
              <a:rPr lang="zh-CN" altLang="en-US" sz="2000" dirty="0">
                <a:solidFill>
                  <a:schemeClr val="bg1">
                    <a:lumMod val="50000"/>
                  </a:schemeClr>
                </a:solidFill>
                <a:latin typeface="Times New Roman" pitchFamily="18" charset="0"/>
                <a:cs typeface="Times New Roman" pitchFamily="18" charset="0"/>
              </a:rPr>
              <a:t>数字载波调制有三种方式</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理论上的</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，幅移键控（</a:t>
            </a:r>
            <a:r>
              <a:rPr lang="en-US" altLang="zh-CN" sz="2000" dirty="0">
                <a:solidFill>
                  <a:schemeClr val="bg1">
                    <a:lumMod val="50000"/>
                  </a:schemeClr>
                </a:solidFill>
                <a:latin typeface="Times New Roman" pitchFamily="18" charset="0"/>
                <a:cs typeface="Times New Roman" pitchFamily="18" charset="0"/>
              </a:rPr>
              <a:t>ASK</a:t>
            </a:r>
            <a:r>
              <a:rPr lang="zh-CN" altLang="en-US" sz="2000" dirty="0">
                <a:solidFill>
                  <a:schemeClr val="bg1">
                    <a:lumMod val="50000"/>
                  </a:schemeClr>
                </a:solidFill>
                <a:latin typeface="Times New Roman" pitchFamily="18" charset="0"/>
                <a:cs typeface="Times New Roman" pitchFamily="18" charset="0"/>
              </a:rPr>
              <a:t>）、频移键控（</a:t>
            </a:r>
            <a:r>
              <a:rPr lang="en-US" altLang="zh-CN" sz="2000" dirty="0">
                <a:solidFill>
                  <a:schemeClr val="bg1">
                    <a:lumMod val="50000"/>
                  </a:schemeClr>
                </a:solidFill>
                <a:latin typeface="Times New Roman" pitchFamily="18" charset="0"/>
                <a:cs typeface="Times New Roman" pitchFamily="18" charset="0"/>
              </a:rPr>
              <a:t>FSK</a:t>
            </a:r>
            <a:r>
              <a:rPr lang="zh-CN" altLang="en-US" sz="2000" dirty="0">
                <a:solidFill>
                  <a:schemeClr val="bg1">
                    <a:lumMod val="50000"/>
                  </a:schemeClr>
                </a:solidFill>
                <a:latin typeface="Times New Roman" pitchFamily="18" charset="0"/>
                <a:cs typeface="Times New Roman" pitchFamily="18" charset="0"/>
              </a:rPr>
              <a:t>）和相移键控（</a:t>
            </a:r>
            <a:r>
              <a:rPr lang="en-US" altLang="zh-CN" sz="2000" dirty="0">
                <a:solidFill>
                  <a:schemeClr val="bg1">
                    <a:lumMod val="50000"/>
                  </a:schemeClr>
                </a:solidFill>
                <a:latin typeface="Times New Roman" pitchFamily="18" charset="0"/>
                <a:cs typeface="Times New Roman" pitchFamily="18" charset="0"/>
              </a:rPr>
              <a:t>PSK</a:t>
            </a:r>
            <a:r>
              <a:rPr lang="zh-CN" altLang="en-US" sz="2000" dirty="0">
                <a:solidFill>
                  <a:schemeClr val="bg1">
                    <a:lumMod val="50000"/>
                  </a:schemeClr>
                </a:solidFill>
                <a:latin typeface="Times New Roman" pitchFamily="18" charset="0"/>
                <a:cs typeface="Times New Roman" pitchFamily="18" charset="0"/>
              </a:rPr>
              <a:t>）。  </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实现：</a:t>
            </a:r>
            <a:r>
              <a:rPr lang="zh-CN" altLang="en-US" sz="2000" dirty="0">
                <a:solidFill>
                  <a:schemeClr val="bg1">
                    <a:lumMod val="50000"/>
                  </a:schemeClr>
                </a:solidFill>
                <a:latin typeface="Times New Roman" pitchFamily="18" charset="0"/>
                <a:cs typeface="Times New Roman" pitchFamily="18" charset="0"/>
              </a:rPr>
              <a:t>实际通信系统中采用正弦载波技术实现数字调制。</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正交描述：</a:t>
            </a:r>
            <a:r>
              <a:rPr lang="zh-CN" altLang="en-US" sz="2000" dirty="0">
                <a:solidFill>
                  <a:schemeClr val="bg1">
                    <a:lumMod val="50000"/>
                  </a:schemeClr>
                </a:solidFill>
                <a:latin typeface="Times New Roman" pitchFamily="18" charset="0"/>
                <a:cs typeface="Times New Roman" pitchFamily="18" charset="0"/>
              </a:rPr>
              <a:t>调制信号分别用</a:t>
            </a:r>
            <a:r>
              <a:rPr lang="en-US" altLang="zh-CN" sz="2000" dirty="0">
                <a:solidFill>
                  <a:schemeClr val="bg1">
                    <a:lumMod val="50000"/>
                  </a:schemeClr>
                </a:solidFill>
                <a:latin typeface="Times New Roman" pitchFamily="18" charset="0"/>
                <a:cs typeface="Times New Roman" pitchFamily="18" charset="0"/>
              </a:rPr>
              <a:t>X1(t)</a:t>
            </a:r>
            <a:r>
              <a:rPr lang="zh-CN" altLang="en-US" sz="2000" dirty="0">
                <a:solidFill>
                  <a:schemeClr val="bg1">
                    <a:lumMod val="50000"/>
                  </a:schemeClr>
                </a:solidFill>
                <a:latin typeface="Times New Roman" pitchFamily="18" charset="0"/>
                <a:cs typeface="Times New Roman" pitchFamily="18" charset="0"/>
              </a:rPr>
              <a:t>和</a:t>
            </a:r>
            <a:r>
              <a:rPr lang="en-US" altLang="zh-CN" sz="2000" dirty="0">
                <a:solidFill>
                  <a:schemeClr val="bg1">
                    <a:lumMod val="50000"/>
                  </a:schemeClr>
                </a:solidFill>
                <a:latin typeface="Times New Roman" pitchFamily="18" charset="0"/>
                <a:cs typeface="Times New Roman" pitchFamily="18" charset="0"/>
              </a:rPr>
              <a:t>X2(t)</a:t>
            </a:r>
            <a:r>
              <a:rPr lang="zh-CN" altLang="en-US" sz="2000" dirty="0">
                <a:solidFill>
                  <a:schemeClr val="bg1">
                    <a:lumMod val="50000"/>
                  </a:schemeClr>
                </a:solidFill>
                <a:latin typeface="Times New Roman" pitchFamily="18" charset="0"/>
                <a:cs typeface="Times New Roman" pitchFamily="18" charset="0"/>
              </a:rPr>
              <a:t>来表示：（讨论参量</a:t>
            </a:r>
            <a:r>
              <a:rPr lang="en-US" altLang="zh-CN" sz="2000" dirty="0">
                <a:solidFill>
                  <a:schemeClr val="bg1">
                    <a:lumMod val="50000"/>
                  </a:schemeClr>
                </a:solidFill>
                <a:latin typeface="Times New Roman" pitchFamily="18" charset="0"/>
                <a:cs typeface="Times New Roman" pitchFamily="18" charset="0"/>
              </a:rPr>
              <a:t>Ti</a:t>
            </a:r>
            <a:r>
              <a:rPr lang="zh-CN" altLang="en-US" sz="2000" dirty="0">
                <a:solidFill>
                  <a:schemeClr val="bg1">
                    <a:lumMod val="50000"/>
                  </a:schemeClr>
                </a:solidFill>
                <a:latin typeface="Times New Roman" pitchFamily="18" charset="0"/>
                <a:cs typeface="Times New Roman" pitchFamily="18" charset="0"/>
              </a:rPr>
              <a:t>，</a:t>
            </a:r>
            <a:r>
              <a:rPr lang="en-US" altLang="zh-CN" sz="2000" dirty="0" err="1">
                <a:solidFill>
                  <a:schemeClr val="bg1">
                    <a:lumMod val="50000"/>
                  </a:schemeClr>
                </a:solidFill>
                <a:latin typeface="Times New Roman" pitchFamily="18" charset="0"/>
                <a:cs typeface="Times New Roman" pitchFamily="18" charset="0"/>
              </a:rPr>
              <a:t>ti</a:t>
            </a:r>
            <a:r>
              <a:rPr lang="zh-CN" altLang="en-US" sz="2000" dirty="0">
                <a:solidFill>
                  <a:schemeClr val="bg1">
                    <a:lumMod val="50000"/>
                  </a:schemeClr>
                </a:solidFill>
                <a:latin typeface="Times New Roman" pitchFamily="18" charset="0"/>
                <a:cs typeface="Times New Roman" pitchFamily="18" charset="0"/>
              </a:rPr>
              <a:t>）</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在通常情况下，已调信号也可以用正交的形式来表示： </a:t>
            </a: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8096852"/>
              </p:ext>
            </p:extLst>
          </p:nvPr>
        </p:nvGraphicFramePr>
        <p:xfrm>
          <a:off x="4355976" y="2646598"/>
          <a:ext cx="2558802" cy="717240"/>
        </p:xfrm>
        <a:graphic>
          <a:graphicData uri="http://schemas.openxmlformats.org/presentationml/2006/ole">
            <mc:AlternateContent xmlns:mc="http://schemas.openxmlformats.org/markup-compatibility/2006">
              <mc:Choice xmlns:v="urn:schemas-microsoft-com:vml" Requires="v">
                <p:oleObj r:id="rId3" imgW="1498600" imgH="419100" progId="Equation.3">
                  <p:embed/>
                </p:oleObj>
              </mc:Choice>
              <mc:Fallback>
                <p:oleObj r:id="rId3" imgW="1498600" imgH="4191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2646598"/>
                        <a:ext cx="2558802" cy="71724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581651800"/>
              </p:ext>
            </p:extLst>
          </p:nvPr>
        </p:nvGraphicFramePr>
        <p:xfrm>
          <a:off x="1539672" y="2623579"/>
          <a:ext cx="2558802" cy="740259"/>
        </p:xfrm>
        <a:graphic>
          <a:graphicData uri="http://schemas.openxmlformats.org/presentationml/2006/ole">
            <mc:AlternateContent xmlns:mc="http://schemas.openxmlformats.org/markup-compatibility/2006">
              <mc:Choice xmlns:v="urn:schemas-microsoft-com:vml" Requires="v">
                <p:oleObj r:id="rId5" imgW="1447800" imgH="419100" progId="Equation.3">
                  <p:embed/>
                </p:oleObj>
              </mc:Choice>
              <mc:Fallback>
                <p:oleObj r:id="rId5" imgW="1447800" imgH="4191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9672" y="2623579"/>
                        <a:ext cx="2558802" cy="740259"/>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341561750"/>
              </p:ext>
            </p:extLst>
          </p:nvPr>
        </p:nvGraphicFramePr>
        <p:xfrm>
          <a:off x="1539672" y="3846402"/>
          <a:ext cx="4792325" cy="381532"/>
        </p:xfrm>
        <a:graphic>
          <a:graphicData uri="http://schemas.openxmlformats.org/presentationml/2006/ole">
            <mc:AlternateContent xmlns:mc="http://schemas.openxmlformats.org/markup-compatibility/2006">
              <mc:Choice xmlns:v="urn:schemas-microsoft-com:vml" Requires="v">
                <p:oleObj r:id="rId7" imgW="2387600" imgH="190500" progId="Equation.3">
                  <p:embed/>
                </p:oleObj>
              </mc:Choice>
              <mc:Fallback>
                <p:oleObj r:id="rId7" imgW="2387600" imgH="1905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9672" y="3846402"/>
                        <a:ext cx="4792325" cy="38153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02589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数字调制 </a:t>
            </a:r>
          </a:p>
        </p:txBody>
      </p:sp>
      <p:sp>
        <p:nvSpPr>
          <p:cNvPr id="23" name="内容占位符 4"/>
          <p:cNvSpPr>
            <a:spLocks noGrp="1"/>
          </p:cNvSpPr>
          <p:nvPr>
            <p:ph idx="1"/>
          </p:nvPr>
        </p:nvSpPr>
        <p:spPr>
          <a:xfrm>
            <a:off x="540250" y="789552"/>
            <a:ext cx="8208214"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数字调制仿真实现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76482738"/>
              </p:ext>
            </p:extLst>
          </p:nvPr>
        </p:nvGraphicFramePr>
        <p:xfrm>
          <a:off x="388142" y="1995686"/>
          <a:ext cx="2558802" cy="717240"/>
        </p:xfrm>
        <a:graphic>
          <a:graphicData uri="http://schemas.openxmlformats.org/presentationml/2006/ole">
            <mc:AlternateContent xmlns:mc="http://schemas.openxmlformats.org/markup-compatibility/2006">
              <mc:Choice xmlns:v="urn:schemas-microsoft-com:vml" Requires="v">
                <p:oleObj r:id="rId3" imgW="1498600" imgH="419100" progId="Equation.3">
                  <p:embed/>
                </p:oleObj>
              </mc:Choice>
              <mc:Fallback>
                <p:oleObj r:id="rId3" imgW="14986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142" y="1995686"/>
                        <a:ext cx="2558802" cy="71724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256053253"/>
              </p:ext>
            </p:extLst>
          </p:nvPr>
        </p:nvGraphicFramePr>
        <p:xfrm>
          <a:off x="383990" y="2709488"/>
          <a:ext cx="2558802" cy="740259"/>
        </p:xfrm>
        <a:graphic>
          <a:graphicData uri="http://schemas.openxmlformats.org/presentationml/2006/ole">
            <mc:AlternateContent xmlns:mc="http://schemas.openxmlformats.org/markup-compatibility/2006">
              <mc:Choice xmlns:v="urn:schemas-microsoft-com:vml" Requires="v">
                <p:oleObj r:id="rId5" imgW="1447800" imgH="419100" progId="Equation.3">
                  <p:embed/>
                </p:oleObj>
              </mc:Choice>
              <mc:Fallback>
                <p:oleObj r:id="rId5" imgW="14478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990" y="2709488"/>
                        <a:ext cx="2558802" cy="740259"/>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081622307"/>
              </p:ext>
            </p:extLst>
          </p:nvPr>
        </p:nvGraphicFramePr>
        <p:xfrm>
          <a:off x="3923928" y="112187"/>
          <a:ext cx="5112568" cy="1712288"/>
        </p:xfrm>
        <a:graphic>
          <a:graphicData uri="http://schemas.openxmlformats.org/presentationml/2006/ole">
            <mc:AlternateContent xmlns:mc="http://schemas.openxmlformats.org/markup-compatibility/2006">
              <mc:Choice xmlns:v="urn:schemas-microsoft-com:vml" Requires="v">
                <p:oleObj name="Visio" r:id="rId7" imgW="2825496" imgH="945475" progId="Visio.Drawing.11">
                  <p:embed/>
                </p:oleObj>
              </mc:Choice>
              <mc:Fallback>
                <p:oleObj name="Visio" r:id="rId7" imgW="2825496" imgH="945475" progId="Visio.Drawing.11">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3928" y="112187"/>
                        <a:ext cx="5112568" cy="1712288"/>
                      </a:xfrm>
                      <a:prstGeom prst="rect">
                        <a:avLst/>
                      </a:prstGeom>
                      <a:noFill/>
                      <a:ln>
                        <a:noFill/>
                      </a:ln>
                      <a:effectLst/>
                    </p:spPr>
                  </p:pic>
                </p:oleObj>
              </mc:Fallback>
            </mc:AlternateContent>
          </a:graphicData>
        </a:graphic>
      </p:graphicFrame>
      <p:pic>
        <p:nvPicPr>
          <p:cNvPr id="1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08961" y="1824475"/>
            <a:ext cx="5991023" cy="3049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45905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endParaRPr lang="zh-CN" altLang="en-US" sz="2000" b="1" dirty="0">
              <a:solidFill>
                <a:srgbClr val="C00000"/>
              </a:solidFill>
              <a:latin typeface="微软雅黑"/>
              <a:ea typeface="微软雅黑"/>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10645310"/>
              </p:ext>
            </p:extLst>
          </p:nvPr>
        </p:nvGraphicFramePr>
        <p:xfrm>
          <a:off x="4267070" y="72822"/>
          <a:ext cx="4769426" cy="4797251"/>
        </p:xfrm>
        <a:graphic>
          <a:graphicData uri="http://schemas.openxmlformats.org/presentationml/2006/ole">
            <mc:AlternateContent xmlns:mc="http://schemas.openxmlformats.org/markup-compatibility/2006">
              <mc:Choice xmlns:v="urn:schemas-microsoft-com:vml" Requires="v">
                <p:oleObj name="Visio" r:id="rId3" imgW="4606862" imgH="4643080" progId="Visio.Drawing.11">
                  <p:embed/>
                </p:oleObj>
              </mc:Choice>
              <mc:Fallback>
                <p:oleObj name="Visio" r:id="rId3" imgW="4606862" imgH="4643080" progId="Visio.Drawing.11">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070" y="72822"/>
                        <a:ext cx="4769426" cy="4797251"/>
                      </a:xfrm>
                      <a:prstGeom prst="rect">
                        <a:avLst/>
                      </a:prstGeom>
                      <a:noFill/>
                      <a:ln>
                        <a:noFill/>
                      </a:ln>
                    </p:spPr>
                  </p:pic>
                </p:oleObj>
              </mc:Fallback>
            </mc:AlternateContent>
          </a:graphicData>
        </a:graphic>
      </p:graphicFrame>
      <p:pic>
        <p:nvPicPr>
          <p:cNvPr id="47218" name="Picture 1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2013" y="267494"/>
            <a:ext cx="934906" cy="103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219" name="Picture 1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59" y="1419621"/>
            <a:ext cx="3528165" cy="345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87187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lvl="0"/>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调制仿真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352230"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建模思路  </a:t>
            </a:r>
          </a:p>
          <a:p>
            <a:pPr marL="0" indent="0">
              <a:lnSpc>
                <a:spcPct val="14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调制信号的复包络既可表示成正交形式，也可表示为矢量形式。例如：</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其复包络为</a:t>
            </a: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理想仿真框图如下</a:t>
            </a:r>
            <a:endParaRPr lang="en-US" altLang="zh-CN" sz="2000" dirty="0">
              <a:solidFill>
                <a:srgbClr val="C00000"/>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考虑到非线性失真和相位误差模型变为</a:t>
            </a:r>
          </a:p>
          <a:p>
            <a:pPr marL="0" indent="0">
              <a:lnSpc>
                <a:spcPct val="20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01798404"/>
              </p:ext>
            </p:extLst>
          </p:nvPr>
        </p:nvGraphicFramePr>
        <p:xfrm>
          <a:off x="2339752" y="1779662"/>
          <a:ext cx="3024336" cy="375912"/>
        </p:xfrm>
        <a:graphic>
          <a:graphicData uri="http://schemas.openxmlformats.org/presentationml/2006/ole">
            <mc:AlternateContent xmlns:mc="http://schemas.openxmlformats.org/markup-compatibility/2006">
              <mc:Choice xmlns:v="urn:schemas-microsoft-com:vml" Requires="v">
                <p:oleObj name="Equation" r:id="rId3" imgW="1498551" imgH="88797" progId="Equation.3">
                  <p:embed/>
                </p:oleObj>
              </mc:Choice>
              <mc:Fallback>
                <p:oleObj name="Equation" r:id="rId3" imgW="1498551" imgH="8879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1779662"/>
                        <a:ext cx="3024336" cy="375912"/>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33366671"/>
              </p:ext>
            </p:extLst>
          </p:nvPr>
        </p:nvGraphicFramePr>
        <p:xfrm>
          <a:off x="2339752" y="2179649"/>
          <a:ext cx="3312369" cy="432048"/>
        </p:xfrm>
        <a:graphic>
          <a:graphicData uri="http://schemas.openxmlformats.org/presentationml/2006/ole">
            <mc:AlternateContent xmlns:mc="http://schemas.openxmlformats.org/markup-compatibility/2006">
              <mc:Choice xmlns:v="urn:schemas-microsoft-com:vml" Requires="v">
                <p:oleObj name="Equation" r:id="rId5" imgW="1612974" imgH="120511" progId="Equation.3">
                  <p:embed/>
                </p:oleObj>
              </mc:Choice>
              <mc:Fallback>
                <p:oleObj name="Equation" r:id="rId5" imgW="1612974" imgH="12051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752" y="2179649"/>
                        <a:ext cx="3312369" cy="432048"/>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666061935"/>
              </p:ext>
            </p:extLst>
          </p:nvPr>
        </p:nvGraphicFramePr>
        <p:xfrm>
          <a:off x="3347864" y="2715766"/>
          <a:ext cx="4180782" cy="432048"/>
        </p:xfrm>
        <a:graphic>
          <a:graphicData uri="http://schemas.openxmlformats.org/presentationml/2006/ole">
            <mc:AlternateContent xmlns:mc="http://schemas.openxmlformats.org/markup-compatibility/2006">
              <mc:Choice xmlns:v="urn:schemas-microsoft-com:vml" Requires="v">
                <p:oleObj name="VISIO" r:id="rId7" imgW="2613660" imgH="269748" progId="Visio.Drawing.11">
                  <p:embed/>
                </p:oleObj>
              </mc:Choice>
              <mc:Fallback>
                <p:oleObj name="VISIO" r:id="rId7" imgW="2613660" imgH="269748"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2715766"/>
                        <a:ext cx="4180782" cy="432048"/>
                      </a:xfrm>
                      <a:prstGeom prst="rect">
                        <a:avLst/>
                      </a:prstGeom>
                      <a:noFill/>
                      <a:ln>
                        <a:noFill/>
                      </a:ln>
                      <a:effec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912078409"/>
              </p:ext>
            </p:extLst>
          </p:nvPr>
        </p:nvGraphicFramePr>
        <p:xfrm>
          <a:off x="683568" y="3615167"/>
          <a:ext cx="5400600" cy="1188831"/>
        </p:xfrm>
        <a:graphic>
          <a:graphicData uri="http://schemas.openxmlformats.org/presentationml/2006/ole">
            <mc:AlternateContent xmlns:mc="http://schemas.openxmlformats.org/markup-compatibility/2006">
              <mc:Choice xmlns:v="urn:schemas-microsoft-com:vml" Requires="v">
                <p:oleObj name="VISIO" r:id="rId9" imgW="3012499" imgH="663358" progId="Visio.Drawing.11">
                  <p:embed/>
                </p:oleObj>
              </mc:Choice>
              <mc:Fallback>
                <p:oleObj name="VISIO" r:id="rId9" imgW="3012499" imgH="663358" progId="Visio.Drawing.11">
                  <p:embed/>
                  <p:pic>
                    <p:nvPicPr>
                      <p:cNvPr id="0" name="对象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568" y="3615167"/>
                        <a:ext cx="5400600" cy="1188831"/>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817851923"/>
              </p:ext>
            </p:extLst>
          </p:nvPr>
        </p:nvGraphicFramePr>
        <p:xfrm>
          <a:off x="6538926" y="3723878"/>
          <a:ext cx="2520950" cy="371475"/>
        </p:xfrm>
        <a:graphic>
          <a:graphicData uri="http://schemas.openxmlformats.org/presentationml/2006/ole">
            <mc:AlternateContent xmlns:mc="http://schemas.openxmlformats.org/markup-compatibility/2006">
              <mc:Choice xmlns:v="urn:schemas-microsoft-com:vml" Requires="v">
                <p:oleObj name="Equation" r:id="rId11" imgW="1216800" imgH="92160" progId="Equation.3">
                  <p:embed/>
                </p:oleObj>
              </mc:Choice>
              <mc:Fallback>
                <p:oleObj name="Equation" r:id="rId11" imgW="1216800" imgH="92160" progId="Equation.3">
                  <p:embed/>
                  <p:pic>
                    <p:nvPicPr>
                      <p:cNvPr id="0" name="对象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38926" y="3723878"/>
                        <a:ext cx="25209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300512942"/>
              </p:ext>
            </p:extLst>
          </p:nvPr>
        </p:nvGraphicFramePr>
        <p:xfrm>
          <a:off x="5880787" y="4445674"/>
          <a:ext cx="3169072" cy="368125"/>
        </p:xfrm>
        <a:graphic>
          <a:graphicData uri="http://schemas.openxmlformats.org/presentationml/2006/ole">
            <mc:AlternateContent xmlns:mc="http://schemas.openxmlformats.org/markup-compatibility/2006">
              <mc:Choice xmlns:v="urn:schemas-microsoft-com:vml" Requires="v">
                <p:oleObj name="Equation" r:id="rId13" imgW="1564200" imgH="92160" progId="Equation.3">
                  <p:embed/>
                </p:oleObj>
              </mc:Choice>
              <mc:Fallback>
                <p:oleObj name="Equation" r:id="rId13" imgW="1564200" imgH="92160" progId="Equation.3">
                  <p:embed/>
                  <p:pic>
                    <p:nvPicPr>
                      <p:cNvPr id="0" name="对象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80787" y="4445674"/>
                        <a:ext cx="3169072" cy="368125"/>
                      </a:xfrm>
                      <a:prstGeom prst="rect">
                        <a:avLst/>
                      </a:prstGeom>
                      <a:noFill/>
                      <a:ln>
                        <a:noFill/>
                      </a:ln>
                    </p:spPr>
                  </p:pic>
                </p:oleObj>
              </mc:Fallback>
            </mc:AlternateContent>
          </a:graphicData>
        </a:graphic>
      </p:graphicFrame>
      <p:sp>
        <p:nvSpPr>
          <p:cNvPr id="11" name="矩形 10"/>
          <p:cNvSpPr/>
          <p:nvPr/>
        </p:nvSpPr>
        <p:spPr bwMode="auto">
          <a:xfrm>
            <a:off x="8676456" y="3579862"/>
            <a:ext cx="383420" cy="648072"/>
          </a:xfrm>
          <a:prstGeom prst="rect">
            <a:avLst/>
          </a:prstGeom>
          <a:noFill/>
          <a:ln w="127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 name="矩形 11"/>
          <p:cNvSpPr/>
          <p:nvPr/>
        </p:nvSpPr>
        <p:spPr bwMode="auto">
          <a:xfrm>
            <a:off x="2843808" y="4824442"/>
            <a:ext cx="1080120" cy="51564"/>
          </a:xfrm>
          <a:prstGeom prst="rect">
            <a:avLst/>
          </a:prstGeom>
          <a:solidFill>
            <a:srgbClr val="C00000"/>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8039221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调制系统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调制仿真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352230"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当调制采用正交载波进行硬件形式实现时，正交表示形式如下</a:t>
            </a:r>
          </a:p>
          <a:p>
            <a:pPr marL="0" indent="0">
              <a:lnSpc>
                <a:spcPct val="14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其中</a:t>
            </a:r>
            <a:r>
              <a:rPr lang="en-US" altLang="zh-CN" sz="2000" dirty="0">
                <a:solidFill>
                  <a:schemeClr val="bg1">
                    <a:lumMod val="50000"/>
                  </a:schemeClr>
                </a:solidFill>
                <a:latin typeface="Times New Roman" pitchFamily="18" charset="0"/>
                <a:cs typeface="Times New Roman" pitchFamily="18" charset="0"/>
              </a:rPr>
              <a:t>A1</a:t>
            </a:r>
            <a:r>
              <a:rPr lang="zh-CN" altLang="en-US" sz="2000" dirty="0">
                <a:solidFill>
                  <a:schemeClr val="bg1">
                    <a:lumMod val="50000"/>
                  </a:schemeClr>
                </a:solidFill>
                <a:latin typeface="Times New Roman" pitchFamily="18" charset="0"/>
                <a:cs typeface="Times New Roman" pitchFamily="18" charset="0"/>
              </a:rPr>
              <a:t>和</a:t>
            </a:r>
            <a:r>
              <a:rPr lang="en-US" altLang="zh-CN" sz="2000" dirty="0">
                <a:solidFill>
                  <a:schemeClr val="bg1">
                    <a:lumMod val="50000"/>
                  </a:schemeClr>
                </a:solidFill>
                <a:latin typeface="Times New Roman" pitchFamily="18" charset="0"/>
                <a:cs typeface="Times New Roman" pitchFamily="18" charset="0"/>
              </a:rPr>
              <a:t>A2</a:t>
            </a:r>
            <a:r>
              <a:rPr lang="zh-CN" altLang="en-US" sz="2000" dirty="0">
                <a:solidFill>
                  <a:schemeClr val="bg1">
                    <a:lumMod val="50000"/>
                  </a:schemeClr>
                </a:solidFill>
                <a:latin typeface="Times New Roman" pitchFamily="18" charset="0"/>
                <a:cs typeface="Times New Roman" pitchFamily="18" charset="0"/>
              </a:rPr>
              <a:t>包含了信号通路的增益的变化， </a:t>
            </a:r>
            <a:r>
              <a:rPr lang="en-US" altLang="zh-CN" sz="2000" dirty="0">
                <a:solidFill>
                  <a:schemeClr val="bg1">
                    <a:lumMod val="50000"/>
                  </a:schemeClr>
                </a:solidFill>
                <a:latin typeface="Times New Roman" pitchFamily="18" charset="0"/>
                <a:cs typeface="Times New Roman" pitchFamily="18" charset="0"/>
              </a:rPr>
              <a:t>A1/A2 </a:t>
            </a:r>
            <a:r>
              <a:rPr lang="zh-CN" altLang="en-US" sz="2000" dirty="0">
                <a:solidFill>
                  <a:schemeClr val="bg1">
                    <a:lumMod val="50000"/>
                  </a:schemeClr>
                </a:solidFill>
                <a:latin typeface="Times New Roman" pitchFamily="18" charset="0"/>
                <a:cs typeface="Times New Roman" pitchFamily="18" charset="0"/>
              </a:rPr>
              <a:t>称为幅度不平衡，</a:t>
            </a:r>
            <a:r>
              <a:rPr lang="en-US" altLang="zh-CN" sz="2000" dirty="0">
                <a:solidFill>
                  <a:schemeClr val="bg1">
                    <a:lumMod val="50000"/>
                  </a:schemeClr>
                </a:solidFill>
                <a:latin typeface="Times New Roman" pitchFamily="18" charset="0"/>
                <a:cs typeface="Times New Roman" pitchFamily="18" charset="0"/>
              </a:rPr>
              <a:t>θ1</a:t>
            </a:r>
            <a:r>
              <a:rPr lang="zh-CN" altLang="en-US" sz="2000" dirty="0">
                <a:solidFill>
                  <a:schemeClr val="bg1">
                    <a:lumMod val="50000"/>
                  </a:schemeClr>
                </a:solidFill>
                <a:latin typeface="Times New Roman" pitchFamily="18" charset="0"/>
                <a:cs typeface="Times New Roman" pitchFamily="18" charset="0"/>
              </a:rPr>
              <a:t>和</a:t>
            </a:r>
            <a:r>
              <a:rPr lang="en-US" altLang="zh-CN" sz="2000" dirty="0">
                <a:solidFill>
                  <a:schemeClr val="bg1">
                    <a:lumMod val="50000"/>
                  </a:schemeClr>
                </a:solidFill>
                <a:latin typeface="Times New Roman" pitchFamily="18" charset="0"/>
                <a:cs typeface="Times New Roman" pitchFamily="18" charset="0"/>
              </a:rPr>
              <a:t>θ2</a:t>
            </a:r>
            <a:r>
              <a:rPr lang="zh-CN" altLang="en-US" sz="2000" dirty="0">
                <a:solidFill>
                  <a:schemeClr val="bg1">
                    <a:lumMod val="50000"/>
                  </a:schemeClr>
                </a:solidFill>
                <a:latin typeface="Times New Roman" pitchFamily="18" charset="0"/>
                <a:cs typeface="Times New Roman" pitchFamily="18" charset="0"/>
              </a:rPr>
              <a:t>之差称为相位不平衡。这两个参数常用于调制器设计中。</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这样，上式的复包络为</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做一些结构上的必要修改，则</a:t>
            </a:r>
          </a:p>
        </p:txBody>
      </p:sp>
      <p:graphicFrame>
        <p:nvGraphicFramePr>
          <p:cNvPr id="11" name="对象 10"/>
          <p:cNvGraphicFramePr>
            <a:graphicFrameLocks noChangeAspect="1"/>
          </p:cNvGraphicFramePr>
          <p:nvPr>
            <p:extLst>
              <p:ext uri="{D42A27DB-BD31-4B8C-83A1-F6EECF244321}">
                <p14:modId xmlns:p14="http://schemas.microsoft.com/office/powerpoint/2010/main" val="3607469330"/>
              </p:ext>
            </p:extLst>
          </p:nvPr>
        </p:nvGraphicFramePr>
        <p:xfrm>
          <a:off x="1763688" y="1347614"/>
          <a:ext cx="5256584" cy="362725"/>
        </p:xfrm>
        <a:graphic>
          <a:graphicData uri="http://schemas.openxmlformats.org/presentationml/2006/ole">
            <mc:AlternateContent xmlns:mc="http://schemas.openxmlformats.org/markup-compatibility/2006">
              <mc:Choice xmlns:v="urn:schemas-microsoft-com:vml" Requires="v">
                <p:oleObj name="Equation" r:id="rId3" imgW="2622661" imgH="82455" progId="Equation.3">
                  <p:embed/>
                </p:oleObj>
              </mc:Choice>
              <mc:Fallback>
                <p:oleObj name="Equation" r:id="rId3" imgW="2622661" imgH="8245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1347614"/>
                        <a:ext cx="5256584" cy="362725"/>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971682312"/>
              </p:ext>
            </p:extLst>
          </p:nvPr>
        </p:nvGraphicFramePr>
        <p:xfrm>
          <a:off x="3707904" y="2571750"/>
          <a:ext cx="3168352" cy="405992"/>
        </p:xfrm>
        <a:graphic>
          <a:graphicData uri="http://schemas.openxmlformats.org/presentationml/2006/ole">
            <mc:AlternateContent xmlns:mc="http://schemas.openxmlformats.org/markup-compatibility/2006">
              <mc:Choice xmlns:v="urn:schemas-microsoft-com:vml" Requires="v">
                <p:oleObj name="Equation" r:id="rId5" imgW="1555762" imgH="107825" progId="Equation.3">
                  <p:embed/>
                </p:oleObj>
              </mc:Choice>
              <mc:Fallback>
                <p:oleObj name="Equation" r:id="rId5" imgW="1555762" imgH="107825"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904" y="2571750"/>
                        <a:ext cx="3168352" cy="405992"/>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020202729"/>
              </p:ext>
            </p:extLst>
          </p:nvPr>
        </p:nvGraphicFramePr>
        <p:xfrm>
          <a:off x="4499992" y="3126139"/>
          <a:ext cx="4249068" cy="1749867"/>
        </p:xfrm>
        <a:graphic>
          <a:graphicData uri="http://schemas.openxmlformats.org/presentationml/2006/ole">
            <mc:AlternateContent xmlns:mc="http://schemas.openxmlformats.org/markup-compatibility/2006">
              <mc:Choice xmlns:v="urn:schemas-microsoft-com:vml" Requires="v">
                <p:oleObj r:id="rId7" imgW="2864917" imgH="1180656" progId="Visio.Drawing.11">
                  <p:embed/>
                </p:oleObj>
              </mc:Choice>
              <mc:Fallback>
                <p:oleObj r:id="rId7" imgW="2864917" imgH="1180656" progId="Visio.Drawing.11">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9992" y="3126139"/>
                        <a:ext cx="4249068" cy="1749867"/>
                      </a:xfrm>
                      <a:prstGeom prst="rect">
                        <a:avLst/>
                      </a:prstGeom>
                      <a:noFill/>
                      <a:ln>
                        <a:noFill/>
                      </a:ln>
                    </p:spPr>
                  </p:pic>
                </p:oleObj>
              </mc:Fallback>
            </mc:AlternateContent>
          </a:graphicData>
        </a:graphic>
      </p:graphicFrame>
      <p:sp>
        <p:nvSpPr>
          <p:cNvPr id="4" name="矩形 3"/>
          <p:cNvSpPr/>
          <p:nvPr/>
        </p:nvSpPr>
        <p:spPr>
          <a:xfrm>
            <a:off x="611560" y="3579862"/>
            <a:ext cx="3744416" cy="1200329"/>
          </a:xfrm>
          <a:prstGeom prst="rect">
            <a:avLst/>
          </a:prstGeom>
          <a:solidFill>
            <a:schemeClr val="tx1"/>
          </a:solidFill>
        </p:spPr>
        <p:txBody>
          <a:bodyPr wrap="square">
            <a:spAutoFit/>
          </a:bodyPr>
          <a:lstStyle/>
          <a:p>
            <a:r>
              <a:rPr lang="zh-CN" altLang="en-US" dirty="0">
                <a:solidFill>
                  <a:srgbClr val="FFFFFF"/>
                </a:solidFill>
                <a:latin typeface="+mn-ea"/>
                <a:ea typeface="+mn-ea"/>
              </a:rPr>
              <a:t>作业：利用图</a:t>
            </a:r>
            <a:r>
              <a:rPr lang="en-US" altLang="zh-CN" dirty="0">
                <a:solidFill>
                  <a:srgbClr val="FFFFFF"/>
                </a:solidFill>
                <a:latin typeface="+mn-ea"/>
                <a:ea typeface="+mn-ea"/>
              </a:rPr>
              <a:t>6-33</a:t>
            </a:r>
            <a:r>
              <a:rPr lang="zh-CN" altLang="en-US" dirty="0">
                <a:solidFill>
                  <a:srgbClr val="FFFFFF"/>
                </a:solidFill>
                <a:latin typeface="+mn-ea"/>
                <a:ea typeface="+mn-ea"/>
              </a:rPr>
              <a:t>和</a:t>
            </a:r>
            <a:r>
              <a:rPr lang="en-US" altLang="zh-CN" dirty="0">
                <a:solidFill>
                  <a:srgbClr val="FFFFFF"/>
                </a:solidFill>
                <a:latin typeface="+mn-ea"/>
                <a:ea typeface="+mn-ea"/>
              </a:rPr>
              <a:t>6-34</a:t>
            </a:r>
            <a:r>
              <a:rPr lang="zh-CN" altLang="en-US" dirty="0">
                <a:solidFill>
                  <a:srgbClr val="FFFFFF"/>
                </a:solidFill>
                <a:latin typeface="+mn-ea"/>
                <a:ea typeface="+mn-ea"/>
              </a:rPr>
              <a:t>进行仿真，并选用不同的手段观测仿真效果。拓展：将各类变化与实际情况联系起来，完成信号的畸变。</a:t>
            </a:r>
          </a:p>
        </p:txBody>
      </p:sp>
    </p:spTree>
    <p:extLst>
      <p:ext uri="{BB962C8B-B14F-4D97-AF65-F5344CB8AC3E}">
        <p14:creationId xmlns:p14="http://schemas.microsoft.com/office/powerpoint/2010/main" val="33033159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1464945"/>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2542680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064198" cy="435394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解调定义：</a:t>
            </a:r>
            <a:r>
              <a:rPr lang="zh-CN" altLang="en-US" sz="2000" dirty="0">
                <a:solidFill>
                  <a:schemeClr val="bg1">
                    <a:lumMod val="50000"/>
                  </a:schemeClr>
                </a:solidFill>
                <a:latin typeface="Times New Roman" pitchFamily="18" charset="0"/>
                <a:cs typeface="Times New Roman" pitchFamily="18" charset="0"/>
              </a:rPr>
              <a:t>在接收端完成与调制完全相反的操作，其过程是将带通信号还原成低通信号。</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要求：</a:t>
            </a:r>
            <a:r>
              <a:rPr lang="zh-CN" altLang="en-US" sz="2000" dirty="0">
                <a:solidFill>
                  <a:schemeClr val="bg1">
                    <a:lumMod val="50000"/>
                  </a:schemeClr>
                </a:solidFill>
                <a:latin typeface="Times New Roman" pitchFamily="18" charset="0"/>
                <a:cs typeface="Times New Roman" pitchFamily="18" charset="0"/>
              </a:rPr>
              <a:t>对于模拟通信系统，希望解调出来的信号能够忠实地反映输入的基带信号；对于数字通信系统，能够准确的获得输入码序列的估计。  </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方法：</a:t>
            </a:r>
            <a:r>
              <a:rPr lang="zh-CN" altLang="en-US" sz="2000" dirty="0">
                <a:solidFill>
                  <a:schemeClr val="bg1">
                    <a:lumMod val="50000"/>
                  </a:schemeClr>
                </a:solidFill>
                <a:latin typeface="Times New Roman" pitchFamily="18" charset="0"/>
                <a:cs typeface="Times New Roman" pitchFamily="18" charset="0"/>
              </a:rPr>
              <a:t>相干解调和非相干解调。 </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非相干解调定义</a:t>
            </a:r>
            <a:r>
              <a:rPr lang="zh-CN" altLang="en-US" sz="2000" dirty="0">
                <a:solidFill>
                  <a:schemeClr val="bg1">
                    <a:lumMod val="50000"/>
                  </a:schemeClr>
                </a:solidFill>
                <a:latin typeface="Times New Roman" pitchFamily="18" charset="0"/>
                <a:cs typeface="Times New Roman" pitchFamily="18" charset="0"/>
              </a:rPr>
              <a:t>：解调器通过适当处理完成其解调功能的解调方式，因此，非相干解调就不再关注获取载波频率和相位信息。</a:t>
            </a:r>
          </a:p>
          <a:p>
            <a:pPr>
              <a:lnSpc>
                <a:spcPct val="15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sp>
        <p:nvSpPr>
          <p:cNvPr id="10" name="TextBox 9"/>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420476609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83371" y="779017"/>
            <a:ext cx="8352230" cy="4158462"/>
          </a:xfrm>
        </p:spPr>
        <p:txBody>
          <a:bodyPr>
            <a:normAutofit/>
          </a:bodyPr>
          <a:lstStyle/>
          <a:p>
            <a:pPr>
              <a:lnSpc>
                <a:spcPct val="150000"/>
              </a:lnSpc>
              <a:spcBef>
                <a:spcPts val="0"/>
              </a:spcBef>
              <a:buFont typeface="Wingdings" panose="05000000000000000000" pitchFamily="2" charset="2"/>
              <a:buChar char="p"/>
            </a:pPr>
            <a:r>
              <a:rPr lang="en-US" altLang="zh-CN" sz="2000" dirty="0">
                <a:solidFill>
                  <a:schemeClr val="bg1">
                    <a:lumMod val="50000"/>
                  </a:schemeClr>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AM</a:t>
            </a:r>
            <a:r>
              <a:rPr lang="zh-CN" altLang="en-US" sz="2000" dirty="0">
                <a:solidFill>
                  <a:srgbClr val="C00000"/>
                </a:solidFill>
                <a:latin typeface="Times New Roman" pitchFamily="18" charset="0"/>
                <a:cs typeface="Times New Roman" pitchFamily="18" charset="0"/>
              </a:rPr>
              <a:t>信号的解调</a:t>
            </a:r>
            <a:r>
              <a:rPr lang="en-US" altLang="zh-CN" sz="2000" dirty="0">
                <a:solidFill>
                  <a:srgbClr val="C00000"/>
                </a:solidFill>
                <a:latin typeface="Times New Roman" pitchFamily="18" charset="0"/>
                <a:cs typeface="Times New Roman" pitchFamily="18" charset="0"/>
              </a:rPr>
              <a:t>(</a:t>
            </a:r>
            <a:r>
              <a:rPr lang="zh-CN" altLang="en-US" sz="2000" dirty="0">
                <a:solidFill>
                  <a:srgbClr val="C00000"/>
                </a:solidFill>
                <a:latin typeface="Times New Roman" pitchFamily="18" charset="0"/>
                <a:cs typeface="Times New Roman" pitchFamily="18" charset="0"/>
              </a:rPr>
              <a:t>噪声和失真使得</a:t>
            </a:r>
            <a:r>
              <a:rPr lang="en-US" altLang="zh-CN" sz="2000" dirty="0">
                <a:solidFill>
                  <a:srgbClr val="C00000"/>
                </a:solidFill>
                <a:latin typeface="Times New Roman" pitchFamily="18" charset="0"/>
                <a:cs typeface="Times New Roman" pitchFamily="18" charset="0"/>
              </a:rPr>
              <a:t>Y(t)</a:t>
            </a:r>
            <a:r>
              <a:rPr lang="zh-CN" altLang="en-US" sz="2000" dirty="0">
                <a:solidFill>
                  <a:srgbClr val="C00000"/>
                </a:solidFill>
                <a:latin typeface="Times New Roman" pitchFamily="18" charset="0"/>
                <a:cs typeface="Times New Roman" pitchFamily="18" charset="0"/>
              </a:rPr>
              <a:t>为复数</a:t>
            </a:r>
            <a:r>
              <a:rPr lang="en-US" altLang="zh-CN" sz="2000" dirty="0">
                <a:solidFill>
                  <a:srgbClr val="C00000"/>
                </a:solidFill>
                <a:latin typeface="Times New Roman" pitchFamily="18" charset="0"/>
                <a:cs typeface="Times New Roman" pitchFamily="18" charset="0"/>
              </a:rPr>
              <a:t>) </a:t>
            </a:r>
            <a:endParaRPr lang="zh-CN" altLang="en-US"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AM</a:t>
            </a:r>
            <a:r>
              <a:rPr lang="zh-CN" altLang="en-US" sz="2000" dirty="0">
                <a:solidFill>
                  <a:schemeClr val="bg1">
                    <a:lumMod val="50000"/>
                  </a:schemeClr>
                </a:solidFill>
                <a:latin typeface="Times New Roman" pitchFamily="18" charset="0"/>
                <a:cs typeface="Times New Roman" pitchFamily="18" charset="0"/>
              </a:rPr>
              <a:t>信号</a:t>
            </a:r>
            <a:r>
              <a:rPr lang="en-US" altLang="zh-CN" sz="2000" dirty="0">
                <a:solidFill>
                  <a:schemeClr val="bg1">
                    <a:lumMod val="50000"/>
                  </a:schemeClr>
                </a:solidFill>
                <a:latin typeface="Times New Roman" pitchFamily="18" charset="0"/>
                <a:cs typeface="Times New Roman" pitchFamily="18" charset="0"/>
              </a:rPr>
              <a:t>Y(t)</a:t>
            </a:r>
            <a:r>
              <a:rPr lang="zh-CN" altLang="en-US" sz="2000" dirty="0">
                <a:solidFill>
                  <a:schemeClr val="bg1">
                    <a:lumMod val="50000"/>
                  </a:schemeClr>
                </a:solidFill>
                <a:latin typeface="Times New Roman" pitchFamily="18" charset="0"/>
                <a:cs typeface="Times New Roman" pitchFamily="18" charset="0"/>
              </a:rPr>
              <a:t>具有如下的形式 ：</a:t>
            </a: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包络检测法选择了计算包络的方法包括：</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上面提到的两种非相干方法，可以表示为 </a:t>
            </a: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4864193"/>
              </p:ext>
            </p:extLst>
          </p:nvPr>
        </p:nvGraphicFramePr>
        <p:xfrm>
          <a:off x="4499992" y="1347614"/>
          <a:ext cx="3096344" cy="379643"/>
        </p:xfrm>
        <a:graphic>
          <a:graphicData uri="http://schemas.openxmlformats.org/presentationml/2006/ole">
            <mc:AlternateContent xmlns:mc="http://schemas.openxmlformats.org/markup-compatibility/2006">
              <mc:Choice xmlns:v="urn:schemas-microsoft-com:vml" Requires="v">
                <p:oleObj r:id="rId3" imgW="1548728" imgH="190417" progId="Equation.3">
                  <p:embed/>
                </p:oleObj>
              </mc:Choice>
              <mc:Fallback>
                <p:oleObj r:id="rId3" imgW="1548728"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1347614"/>
                        <a:ext cx="3096344" cy="379643"/>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530898439"/>
              </p:ext>
            </p:extLst>
          </p:nvPr>
        </p:nvGraphicFramePr>
        <p:xfrm>
          <a:off x="959961" y="2211710"/>
          <a:ext cx="2124983" cy="435894"/>
        </p:xfrm>
        <a:graphic>
          <a:graphicData uri="http://schemas.openxmlformats.org/presentationml/2006/ole">
            <mc:AlternateContent xmlns:mc="http://schemas.openxmlformats.org/markup-compatibility/2006">
              <mc:Choice xmlns:v="urn:schemas-microsoft-com:vml" Requires="v">
                <p:oleObj r:id="rId5" imgW="1066337" imgH="215806" progId="Equation.3">
                  <p:embed/>
                </p:oleObj>
              </mc:Choice>
              <mc:Fallback>
                <p:oleObj r:id="rId5" imgW="1066337"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9961" y="2211710"/>
                        <a:ext cx="2124983" cy="435894"/>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478399980"/>
              </p:ext>
            </p:extLst>
          </p:nvPr>
        </p:nvGraphicFramePr>
        <p:xfrm>
          <a:off x="3707904" y="2170131"/>
          <a:ext cx="4856584" cy="456477"/>
        </p:xfrm>
        <a:graphic>
          <a:graphicData uri="http://schemas.openxmlformats.org/presentationml/2006/ole">
            <mc:AlternateContent xmlns:mc="http://schemas.openxmlformats.org/markup-compatibility/2006">
              <mc:Choice xmlns:v="urn:schemas-microsoft-com:vml" Requires="v">
                <p:oleObj r:id="rId7" imgW="2336800" imgH="215900" progId="Equation.3">
                  <p:embed/>
                </p:oleObj>
              </mc:Choice>
              <mc:Fallback>
                <p:oleObj r:id="rId7" imgW="2336800" imgH="2159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7904" y="2170131"/>
                        <a:ext cx="4856584" cy="456477"/>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60066205"/>
              </p:ext>
            </p:extLst>
          </p:nvPr>
        </p:nvGraphicFramePr>
        <p:xfrm>
          <a:off x="2843808" y="3307236"/>
          <a:ext cx="3011245" cy="1080120"/>
        </p:xfrm>
        <a:graphic>
          <a:graphicData uri="http://schemas.openxmlformats.org/presentationml/2006/ole">
            <mc:AlternateContent xmlns:mc="http://schemas.openxmlformats.org/markup-compatibility/2006">
              <mc:Choice xmlns:v="urn:schemas-microsoft-com:vml" Requires="v">
                <p:oleObj r:id="rId9" imgW="1511300" imgH="546100" progId="Equation.3">
                  <p:embed/>
                </p:oleObj>
              </mc:Choice>
              <mc:Fallback>
                <p:oleObj r:id="rId9" imgW="1511300" imgH="546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808" y="3307236"/>
                        <a:ext cx="3011245" cy="1080120"/>
                      </a:xfrm>
                      <a:prstGeom prst="rect">
                        <a:avLst/>
                      </a:prstGeom>
                      <a:noFill/>
                      <a:ln>
                        <a:noFill/>
                      </a:ln>
                    </p:spPr>
                  </p:pic>
                </p:oleObj>
              </mc:Fallback>
            </mc:AlternateContent>
          </a:graphicData>
        </a:graphic>
      </p:graphicFrame>
      <p:sp>
        <p:nvSpPr>
          <p:cNvPr id="10" name="TextBox 9"/>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96866000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352230" cy="4158462"/>
          </a:xfrm>
        </p:spPr>
        <p:txBody>
          <a:bodyPr>
            <a:normAutofit/>
          </a:bodyPr>
          <a:lstStyle/>
          <a:p>
            <a:pPr>
              <a:lnSpc>
                <a:spcPct val="14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PM/FM</a:t>
            </a:r>
            <a:r>
              <a:rPr lang="zh-CN" altLang="en-US" sz="2000" dirty="0">
                <a:solidFill>
                  <a:srgbClr val="C00000"/>
                </a:solidFill>
                <a:latin typeface="Times New Roman" pitchFamily="18" charset="0"/>
                <a:cs typeface="Times New Roman" pitchFamily="18" charset="0"/>
              </a:rPr>
              <a:t>信号的鉴相</a:t>
            </a:r>
            <a:r>
              <a:rPr lang="en-US" altLang="zh-CN" sz="2000" dirty="0">
                <a:solidFill>
                  <a:srgbClr val="C00000"/>
                </a:solidFill>
                <a:latin typeface="Times New Roman" pitchFamily="18" charset="0"/>
                <a:cs typeface="Times New Roman" pitchFamily="18" charset="0"/>
              </a:rPr>
              <a:t>/</a:t>
            </a:r>
            <a:r>
              <a:rPr lang="zh-CN" altLang="en-US" sz="2000" dirty="0">
                <a:solidFill>
                  <a:srgbClr val="C00000"/>
                </a:solidFill>
                <a:latin typeface="Times New Roman" pitchFamily="18" charset="0"/>
                <a:cs typeface="Times New Roman" pitchFamily="18" charset="0"/>
              </a:rPr>
              <a:t>鉴频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FM</a:t>
            </a:r>
            <a:r>
              <a:rPr lang="zh-CN" altLang="en-US" sz="2000" dirty="0">
                <a:solidFill>
                  <a:schemeClr val="bg1">
                    <a:lumMod val="50000"/>
                  </a:schemeClr>
                </a:solidFill>
                <a:latin typeface="Times New Roman" pitchFamily="18" charset="0"/>
                <a:cs typeface="Times New Roman" pitchFamily="18" charset="0"/>
              </a:rPr>
              <a:t>解调方法是鉴频法，由于相位是频率的积分，因此，</a:t>
            </a:r>
            <a:r>
              <a:rPr lang="en-US" altLang="zh-CN" sz="2000" dirty="0">
                <a:solidFill>
                  <a:schemeClr val="bg1">
                    <a:lumMod val="50000"/>
                  </a:schemeClr>
                </a:solidFill>
                <a:latin typeface="Times New Roman" pitchFamily="18" charset="0"/>
                <a:cs typeface="Times New Roman" pitchFamily="18" charset="0"/>
              </a:rPr>
              <a:t>PM</a:t>
            </a:r>
            <a:r>
              <a:rPr lang="zh-CN" altLang="en-US" sz="2000" dirty="0">
                <a:solidFill>
                  <a:schemeClr val="bg1">
                    <a:lumMod val="50000"/>
                  </a:schemeClr>
                </a:solidFill>
                <a:latin typeface="Times New Roman" pitchFamily="18" charset="0"/>
                <a:cs typeface="Times New Roman" pitchFamily="18" charset="0"/>
              </a:rPr>
              <a:t>的解调只要在鉴频器后面，再加一个积分滤波器即可。</a:t>
            </a:r>
          </a:p>
          <a:p>
            <a:pPr marL="0" indent="0">
              <a:lnSpc>
                <a:spcPct val="20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仿真中，可用复包络的微分来实现理想的鉴频， </a:t>
            </a:r>
          </a:p>
          <a:p>
            <a:pPr marL="0" indent="0">
              <a:lnSpc>
                <a:spcPct val="20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上式看起来简单，但是仿真中使用的是离散时间微分，因此，会引起运算上的误差。特别是想研究“门限效应”时，微分的仿真就更困难一些。</a:t>
            </a:r>
          </a:p>
        </p:txBody>
      </p:sp>
      <p:graphicFrame>
        <p:nvGraphicFramePr>
          <p:cNvPr id="6" name="对象 5"/>
          <p:cNvGraphicFramePr>
            <a:graphicFrameLocks noChangeAspect="1"/>
          </p:cNvGraphicFramePr>
          <p:nvPr>
            <p:extLst>
              <p:ext uri="{D42A27DB-BD31-4B8C-83A1-F6EECF244321}">
                <p14:modId xmlns:p14="http://schemas.microsoft.com/office/powerpoint/2010/main" val="2690306414"/>
              </p:ext>
            </p:extLst>
          </p:nvPr>
        </p:nvGraphicFramePr>
        <p:xfrm>
          <a:off x="3131840" y="2067694"/>
          <a:ext cx="1583432" cy="723492"/>
        </p:xfrm>
        <a:graphic>
          <a:graphicData uri="http://schemas.openxmlformats.org/presentationml/2006/ole">
            <mc:AlternateContent xmlns:mc="http://schemas.openxmlformats.org/markup-compatibility/2006">
              <mc:Choice xmlns:v="urn:schemas-microsoft-com:vml" Requires="v">
                <p:oleObj r:id="rId3" imgW="774364" imgH="355446" progId="Equation.3">
                  <p:embed/>
                </p:oleObj>
              </mc:Choice>
              <mc:Fallback>
                <p:oleObj r:id="rId3" imgW="774364" imgH="35544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2067694"/>
                        <a:ext cx="1583432" cy="723492"/>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863216760"/>
              </p:ext>
            </p:extLst>
          </p:nvPr>
        </p:nvGraphicFramePr>
        <p:xfrm>
          <a:off x="4944055" y="3147814"/>
          <a:ext cx="1781944" cy="775888"/>
        </p:xfrm>
        <a:graphic>
          <a:graphicData uri="http://schemas.openxmlformats.org/presentationml/2006/ole">
            <mc:AlternateContent xmlns:mc="http://schemas.openxmlformats.org/markup-compatibility/2006">
              <mc:Choice xmlns:v="urn:schemas-microsoft-com:vml" Requires="v">
                <p:oleObj r:id="rId5" imgW="812447" imgH="355446" progId="Equation.3">
                  <p:embed/>
                </p:oleObj>
              </mc:Choice>
              <mc:Fallback>
                <p:oleObj r:id="rId5" imgW="812447" imgH="35544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4055" y="3147814"/>
                        <a:ext cx="1781944" cy="775888"/>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792249836"/>
              </p:ext>
            </p:extLst>
          </p:nvPr>
        </p:nvGraphicFramePr>
        <p:xfrm>
          <a:off x="2195736" y="3291830"/>
          <a:ext cx="2089428" cy="481150"/>
        </p:xfrm>
        <a:graphic>
          <a:graphicData uri="http://schemas.openxmlformats.org/presentationml/2006/ole">
            <mc:AlternateContent xmlns:mc="http://schemas.openxmlformats.org/markup-compatibility/2006">
              <mc:Choice xmlns:v="urn:schemas-microsoft-com:vml" Requires="v">
                <p:oleObj name="公式" r:id="rId7" imgW="952087" imgH="215806" progId="Equation.3">
                  <p:embed/>
                </p:oleObj>
              </mc:Choice>
              <mc:Fallback>
                <p:oleObj name="公式" r:id="rId7" imgW="952087"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736" y="3291830"/>
                        <a:ext cx="2089428" cy="481150"/>
                      </a:xfrm>
                      <a:prstGeom prst="rect">
                        <a:avLst/>
                      </a:prstGeom>
                      <a:noFill/>
                      <a:ln>
                        <a:noFill/>
                      </a:ln>
                    </p:spPr>
                  </p:pic>
                </p:oleObj>
              </mc:Fallback>
            </mc:AlternateContent>
          </a:graphicData>
        </a:graphic>
      </p:graphicFrame>
      <p:sp>
        <p:nvSpPr>
          <p:cNvPr id="11" name="TextBox 10"/>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124031207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4175766"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锁相环（</a:t>
            </a:r>
            <a:r>
              <a:rPr lang="en-US" altLang="zh-CN" sz="2000" dirty="0">
                <a:solidFill>
                  <a:srgbClr val="C00000"/>
                </a:solidFill>
                <a:latin typeface="Times New Roman" pitchFamily="18" charset="0"/>
                <a:cs typeface="Times New Roman" pitchFamily="18" charset="0"/>
              </a:rPr>
              <a:t>PLL</a:t>
            </a:r>
            <a:r>
              <a:rPr lang="zh-CN" altLang="en-US" sz="2000" dirty="0">
                <a:solidFill>
                  <a:srgbClr val="C00000"/>
                </a:solidFill>
                <a:latin typeface="Times New Roman" pitchFamily="18" charset="0"/>
                <a:cs typeface="Times New Roman" pitchFamily="18" charset="0"/>
              </a:rPr>
              <a:t>）解调器</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由相位比较器和压控振荡器两个主要部分组成，其中相位比较器包括相乘器和低通滤波器。</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输入调频信号为 </a:t>
            </a:r>
          </a:p>
          <a:p>
            <a:pPr>
              <a:lnSpc>
                <a:spcPct val="20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VCO</a:t>
            </a:r>
            <a:r>
              <a:rPr lang="zh-CN" altLang="en-US" sz="2000" dirty="0">
                <a:solidFill>
                  <a:srgbClr val="C00000"/>
                </a:solidFill>
                <a:latin typeface="Times New Roman" pitchFamily="18" charset="0"/>
                <a:cs typeface="Times New Roman" pitchFamily="18" charset="0"/>
              </a:rPr>
              <a:t>输出信号为 </a:t>
            </a: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相位比较器后的输出为  </a:t>
            </a:r>
          </a:p>
        </p:txBody>
      </p:sp>
      <p:graphicFrame>
        <p:nvGraphicFramePr>
          <p:cNvPr id="2" name="对象 1"/>
          <p:cNvGraphicFramePr>
            <a:graphicFrameLocks noChangeAspect="1"/>
          </p:cNvGraphicFramePr>
          <p:nvPr>
            <p:extLst>
              <p:ext uri="{D42A27DB-BD31-4B8C-83A1-F6EECF244321}">
                <p14:modId xmlns:p14="http://schemas.microsoft.com/office/powerpoint/2010/main" val="450528287"/>
              </p:ext>
            </p:extLst>
          </p:nvPr>
        </p:nvGraphicFramePr>
        <p:xfrm>
          <a:off x="4572000" y="713704"/>
          <a:ext cx="4487876" cy="1715991"/>
        </p:xfrm>
        <a:graphic>
          <a:graphicData uri="http://schemas.openxmlformats.org/presentationml/2006/ole">
            <mc:AlternateContent xmlns:mc="http://schemas.openxmlformats.org/markup-compatibility/2006">
              <mc:Choice xmlns:v="urn:schemas-microsoft-com:vml" Requires="v">
                <p:oleObj name="Visio" r:id="rId3" imgW="2542794" imgH="970788" progId="Visio.Drawing.11">
                  <p:embed/>
                </p:oleObj>
              </mc:Choice>
              <mc:Fallback>
                <p:oleObj name="Visio" r:id="rId3" imgW="2542794" imgH="97078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713704"/>
                        <a:ext cx="4487876" cy="1715991"/>
                      </a:xfrm>
                      <a:prstGeom prst="rect">
                        <a:avLst/>
                      </a:prstGeom>
                      <a:noFill/>
                      <a:ln>
                        <a:noFill/>
                      </a:ln>
                      <a:effec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108152338"/>
              </p:ext>
            </p:extLst>
          </p:nvPr>
        </p:nvGraphicFramePr>
        <p:xfrm>
          <a:off x="2915718" y="2656088"/>
          <a:ext cx="5256682" cy="579255"/>
        </p:xfrm>
        <a:graphic>
          <a:graphicData uri="http://schemas.openxmlformats.org/presentationml/2006/ole">
            <mc:AlternateContent xmlns:mc="http://schemas.openxmlformats.org/markup-compatibility/2006">
              <mc:Choice xmlns:v="urn:schemas-microsoft-com:vml" Requires="v">
                <p:oleObj name="公式" r:id="rId5" imgW="3454200" imgH="380880" progId="Equation.3">
                  <p:embed/>
                </p:oleObj>
              </mc:Choice>
              <mc:Fallback>
                <p:oleObj name="公式" r:id="rId5" imgW="3454200" imgH="380880" progId="Equation.3">
                  <p:embed/>
                  <p:pic>
                    <p:nvPicPr>
                      <p:cNvPr id="0" name=""/>
                      <p:cNvPicPr>
                        <a:picLocks noChangeAspect="1" noChangeArrowheads="1"/>
                      </p:cNvPicPr>
                      <p:nvPr/>
                    </p:nvPicPr>
                    <p:blipFill>
                      <a:blip r:embed="rId6"/>
                      <a:srcRect/>
                      <a:stretch>
                        <a:fillRect/>
                      </a:stretch>
                    </p:blipFill>
                    <p:spPr bwMode="auto">
                      <a:xfrm>
                        <a:off x="2915718" y="2656088"/>
                        <a:ext cx="5256682" cy="579255"/>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35796722"/>
              </p:ext>
            </p:extLst>
          </p:nvPr>
        </p:nvGraphicFramePr>
        <p:xfrm>
          <a:off x="2794268" y="3232152"/>
          <a:ext cx="6296496" cy="605183"/>
        </p:xfrm>
        <a:graphic>
          <a:graphicData uri="http://schemas.openxmlformats.org/presentationml/2006/ole">
            <mc:AlternateContent xmlns:mc="http://schemas.openxmlformats.org/markup-compatibility/2006">
              <mc:Choice xmlns:v="urn:schemas-microsoft-com:vml" Requires="v">
                <p:oleObj name="公式" r:id="rId7" imgW="3962160" imgH="380880" progId="Equation.3">
                  <p:embed/>
                </p:oleObj>
              </mc:Choice>
              <mc:Fallback>
                <p:oleObj name="公式" r:id="rId7" imgW="3962160" imgH="380880" progId="Equation.3">
                  <p:embed/>
                  <p:pic>
                    <p:nvPicPr>
                      <p:cNvPr id="0" name=""/>
                      <p:cNvPicPr>
                        <a:picLocks noChangeAspect="1" noChangeArrowheads="1"/>
                      </p:cNvPicPr>
                      <p:nvPr/>
                    </p:nvPicPr>
                    <p:blipFill>
                      <a:blip r:embed="rId8"/>
                      <a:srcRect/>
                      <a:stretch>
                        <a:fillRect/>
                      </a:stretch>
                    </p:blipFill>
                    <p:spPr bwMode="auto">
                      <a:xfrm>
                        <a:off x="2794268" y="3232152"/>
                        <a:ext cx="6296496" cy="605183"/>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38923263"/>
              </p:ext>
            </p:extLst>
          </p:nvPr>
        </p:nvGraphicFramePr>
        <p:xfrm>
          <a:off x="3563888" y="3837335"/>
          <a:ext cx="5169768" cy="635742"/>
        </p:xfrm>
        <a:graphic>
          <a:graphicData uri="http://schemas.openxmlformats.org/presentationml/2006/ole">
            <mc:AlternateContent xmlns:mc="http://schemas.openxmlformats.org/markup-compatibility/2006">
              <mc:Choice xmlns:v="urn:schemas-microsoft-com:vml" Requires="v">
                <p:oleObj r:id="rId9" imgW="2794000" imgH="342900" progId="Equation.3">
                  <p:embed/>
                </p:oleObj>
              </mc:Choice>
              <mc:Fallback>
                <p:oleObj r:id="rId9" imgW="27940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888" y="3837335"/>
                        <a:ext cx="5169768" cy="635742"/>
                      </a:xfrm>
                      <a:prstGeom prst="rect">
                        <a:avLst/>
                      </a:prstGeom>
                      <a:noFill/>
                      <a:ln>
                        <a:noFill/>
                      </a:ln>
                    </p:spPr>
                  </p:pic>
                </p:oleObj>
              </mc:Fallback>
            </mc:AlternateContent>
          </a:graphicData>
        </a:graphic>
      </p:graphicFrame>
      <p:sp>
        <p:nvSpPr>
          <p:cNvPr id="10" name="TextBox 9"/>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12079941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7992190" cy="4158462"/>
          </a:xfrm>
        </p:spPr>
        <p:txBody>
          <a:bodyPr>
            <a:normAutofit/>
          </a:bodyPr>
          <a:lstStyle/>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频率跟踪上了输入调频信号的频率，可以证明有下面的结论</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en-US" altLang="zh-CN" sz="2000" dirty="0">
                <a:solidFill>
                  <a:schemeClr val="bg1">
                    <a:lumMod val="50000"/>
                  </a:schemeClr>
                </a:solidFill>
                <a:latin typeface="Times New Roman" pitchFamily="18" charset="0"/>
                <a:cs typeface="Times New Roman" pitchFamily="18" charset="0"/>
              </a:rPr>
              <a:t>PLL</a:t>
            </a:r>
            <a:r>
              <a:rPr lang="zh-CN" altLang="en-US" sz="2000" dirty="0">
                <a:solidFill>
                  <a:schemeClr val="bg1">
                    <a:lumMod val="50000"/>
                  </a:schemeClr>
                </a:solidFill>
                <a:latin typeface="Times New Roman" pitchFamily="18" charset="0"/>
                <a:cs typeface="Times New Roman" pitchFamily="18" charset="0"/>
              </a:rPr>
              <a:t>的非线性处理可用复包络低通等效模型</a:t>
            </a:r>
          </a:p>
        </p:txBody>
      </p:sp>
      <p:graphicFrame>
        <p:nvGraphicFramePr>
          <p:cNvPr id="11" name="对象 10"/>
          <p:cNvGraphicFramePr>
            <a:graphicFrameLocks noChangeAspect="1"/>
          </p:cNvGraphicFramePr>
          <p:nvPr>
            <p:extLst>
              <p:ext uri="{D42A27DB-BD31-4B8C-83A1-F6EECF244321}">
                <p14:modId xmlns:p14="http://schemas.microsoft.com/office/powerpoint/2010/main" val="3911574723"/>
              </p:ext>
            </p:extLst>
          </p:nvPr>
        </p:nvGraphicFramePr>
        <p:xfrm>
          <a:off x="2339752" y="1203598"/>
          <a:ext cx="1728192" cy="730737"/>
        </p:xfrm>
        <a:graphic>
          <a:graphicData uri="http://schemas.openxmlformats.org/presentationml/2006/ole">
            <mc:AlternateContent xmlns:mc="http://schemas.openxmlformats.org/markup-compatibility/2006">
              <mc:Choice xmlns:v="urn:schemas-microsoft-com:vml" Requires="v">
                <p:oleObj r:id="rId3" imgW="926698" imgH="393529" progId="Equation.3">
                  <p:embed/>
                </p:oleObj>
              </mc:Choice>
              <mc:Fallback>
                <p:oleObj r:id="rId3" imgW="926698" imgH="39352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1203598"/>
                        <a:ext cx="1728192" cy="730737"/>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905868602"/>
              </p:ext>
            </p:extLst>
          </p:nvPr>
        </p:nvGraphicFramePr>
        <p:xfrm>
          <a:off x="1043608" y="2499742"/>
          <a:ext cx="6885837" cy="1875138"/>
        </p:xfrm>
        <a:graphic>
          <a:graphicData uri="http://schemas.openxmlformats.org/presentationml/2006/ole">
            <mc:AlternateContent xmlns:mc="http://schemas.openxmlformats.org/markup-compatibility/2006">
              <mc:Choice xmlns:v="urn:schemas-microsoft-com:vml" Requires="v">
                <p:oleObj r:id="rId5" imgW="3913206" imgH="1063503" progId="Visio.Drawing.11">
                  <p:embed/>
                </p:oleObj>
              </mc:Choice>
              <mc:Fallback>
                <p:oleObj r:id="rId5" imgW="3913206" imgH="1063503"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2499742"/>
                        <a:ext cx="6885837" cy="1875138"/>
                      </a:xfrm>
                      <a:prstGeom prst="rect">
                        <a:avLst/>
                      </a:prstGeom>
                      <a:noFill/>
                      <a:ln>
                        <a:noFill/>
                      </a:ln>
                    </p:spPr>
                  </p:pic>
                </p:oleObj>
              </mc:Fallback>
            </mc:AlternateContent>
          </a:graphicData>
        </a:graphic>
      </p:graphicFrame>
      <p:sp>
        <p:nvSpPr>
          <p:cNvPr id="7" name="TextBox 6"/>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399706609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当使用复包络等效模型仿真</a:t>
            </a:r>
            <a:r>
              <a:rPr lang="en-US" altLang="zh-CN" sz="2000" dirty="0">
                <a:solidFill>
                  <a:srgbClr val="C00000"/>
                </a:solidFill>
                <a:latin typeface="Times New Roman" pitchFamily="18" charset="0"/>
                <a:cs typeface="Times New Roman" pitchFamily="18" charset="0"/>
              </a:rPr>
              <a:t>PLL</a:t>
            </a:r>
            <a:r>
              <a:rPr lang="zh-CN" altLang="en-US" sz="2000" dirty="0">
                <a:solidFill>
                  <a:srgbClr val="C00000"/>
                </a:solidFill>
                <a:latin typeface="Times New Roman" pitchFamily="18" charset="0"/>
                <a:cs typeface="Times New Roman" pitchFamily="18" charset="0"/>
              </a:rPr>
              <a:t>时，必须注意：</a:t>
            </a: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采样频率必大于环路带宽；</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FFT</a:t>
            </a:r>
            <a:r>
              <a:rPr lang="zh-CN" altLang="en-US" sz="2000" dirty="0">
                <a:solidFill>
                  <a:srgbClr val="0093B0">
                    <a:lumMod val="50000"/>
                  </a:srgbClr>
                </a:solidFill>
                <a:latin typeface="Times New Roman" pitchFamily="18" charset="0"/>
                <a:cs typeface="Times New Roman" pitchFamily="18" charset="0"/>
              </a:rPr>
              <a:t>类型的分组处理不能应用于环路仿真中，因为这类处理会引入延迟，因而导致环路的不稳定。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903200"/>
            <a:ext cx="7130558" cy="123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频带传输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非相干解调</a:t>
            </a:r>
          </a:p>
        </p:txBody>
      </p:sp>
    </p:spTree>
    <p:extLst>
      <p:ext uri="{BB962C8B-B14F-4D97-AF65-F5344CB8AC3E}">
        <p14:creationId xmlns:p14="http://schemas.microsoft.com/office/powerpoint/2010/main" val="119777743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解调与检测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相干解调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3311670" cy="4446494"/>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相干解调定义：</a:t>
            </a:r>
            <a:r>
              <a:rPr lang="zh-CN" altLang="en-US" sz="2000" dirty="0">
                <a:solidFill>
                  <a:schemeClr val="bg1">
                    <a:lumMod val="50000"/>
                  </a:schemeClr>
                </a:solidFill>
                <a:latin typeface="Times New Roman" pitchFamily="18" charset="0"/>
                <a:cs typeface="Times New Roman" pitchFamily="18" charset="0"/>
              </a:rPr>
              <a:t>其原理是将已调信号的频谱搬回到原点位置，从而恢复出原始调制信号。本地载波：</a:t>
            </a: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在实际系统中，接收到的信号复包络模型为 </a:t>
            </a: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704207825"/>
              </p:ext>
            </p:extLst>
          </p:nvPr>
        </p:nvGraphicFramePr>
        <p:xfrm>
          <a:off x="3761281" y="72822"/>
          <a:ext cx="5276851" cy="1873156"/>
        </p:xfrm>
        <a:graphic>
          <a:graphicData uri="http://schemas.openxmlformats.org/presentationml/2006/ole">
            <mc:AlternateContent xmlns:mc="http://schemas.openxmlformats.org/markup-compatibility/2006">
              <mc:Choice xmlns:v="urn:schemas-microsoft-com:vml" Requires="v">
                <p:oleObj name="VISIO" r:id="rId3" imgW="3333528" imgH="1183699" progId="Visio.Drawing.11">
                  <p:embed/>
                </p:oleObj>
              </mc:Choice>
              <mc:Fallback>
                <p:oleObj name="VISIO" r:id="rId3" imgW="3333528" imgH="118369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1281" y="72822"/>
                        <a:ext cx="5276851" cy="1873156"/>
                      </a:xfrm>
                      <a:prstGeom prst="rect">
                        <a:avLst/>
                      </a:prstGeom>
                      <a:noFill/>
                      <a:ln>
                        <a:noFill/>
                      </a:ln>
                      <a:effec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3799426150"/>
              </p:ext>
            </p:extLst>
          </p:nvPr>
        </p:nvGraphicFramePr>
        <p:xfrm>
          <a:off x="1033955" y="4155926"/>
          <a:ext cx="6560067" cy="432048"/>
        </p:xfrm>
        <a:graphic>
          <a:graphicData uri="http://schemas.openxmlformats.org/presentationml/2006/ole">
            <mc:AlternateContent xmlns:mc="http://schemas.openxmlformats.org/markup-compatibility/2006">
              <mc:Choice xmlns:v="urn:schemas-microsoft-com:vml" Requires="v">
                <p:oleObj r:id="rId5" imgW="3479800" imgH="228600" progId="Equation.3">
                  <p:embed/>
                </p:oleObj>
              </mc:Choice>
              <mc:Fallback>
                <p:oleObj r:id="rId5" imgW="3479800" imgH="228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3955" y="4155926"/>
                        <a:ext cx="6560067" cy="432048"/>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862492328"/>
              </p:ext>
            </p:extLst>
          </p:nvPr>
        </p:nvGraphicFramePr>
        <p:xfrm>
          <a:off x="969936" y="3507854"/>
          <a:ext cx="6626400" cy="436794"/>
        </p:xfrm>
        <a:graphic>
          <a:graphicData uri="http://schemas.openxmlformats.org/presentationml/2006/ole">
            <mc:AlternateContent xmlns:mc="http://schemas.openxmlformats.org/markup-compatibility/2006">
              <mc:Choice xmlns:v="urn:schemas-microsoft-com:vml" Requires="v">
                <p:oleObj r:id="rId7" imgW="3467100" imgH="228600" progId="Equation.3">
                  <p:embed/>
                </p:oleObj>
              </mc:Choice>
              <mc:Fallback>
                <p:oleObj r:id="rId7" imgW="3467100" imgH="2286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9936" y="3507854"/>
                        <a:ext cx="6626400" cy="436794"/>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855717583"/>
              </p:ext>
            </p:extLst>
          </p:nvPr>
        </p:nvGraphicFramePr>
        <p:xfrm>
          <a:off x="3851920" y="2102439"/>
          <a:ext cx="2232025" cy="446088"/>
        </p:xfrm>
        <a:graphic>
          <a:graphicData uri="http://schemas.openxmlformats.org/presentationml/2006/ole">
            <mc:AlternateContent xmlns:mc="http://schemas.openxmlformats.org/markup-compatibility/2006">
              <mc:Choice xmlns:v="urn:schemas-microsoft-com:vml" Requires="v">
                <p:oleObj name="Equation" r:id="rId9" imgW="1016000" imgH="114168" progId="Equation.3">
                  <p:embed/>
                </p:oleObj>
              </mc:Choice>
              <mc:Fallback>
                <p:oleObj name="Equation" r:id="rId9" imgW="1016000" imgH="114168" progId="Equation.3">
                  <p:embed/>
                  <p:pic>
                    <p:nvPicPr>
                      <p:cNvPr id="0" name="对象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51920" y="2102439"/>
                        <a:ext cx="223202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6313740" y="1863864"/>
            <a:ext cx="2746136" cy="707886"/>
          </a:xfrm>
          <a:prstGeom prst="rect">
            <a:avLst/>
          </a:prstGeom>
        </p:spPr>
        <p:txBody>
          <a:bodyPr wrap="square">
            <a:spAutoFit/>
          </a:bodyPr>
          <a:lstStyle/>
          <a:p>
            <a:pPr lvl="0">
              <a:lnSpc>
                <a:spcPct val="200000"/>
              </a:lnSpc>
              <a:spcBef>
                <a:spcPts val="0"/>
              </a:spcBef>
            </a:pPr>
            <a:r>
              <a:rPr lang="zh-CN" altLang="en-US" sz="2000" kern="0" dirty="0">
                <a:solidFill>
                  <a:srgbClr val="0093B0">
                    <a:lumMod val="50000"/>
                  </a:srgbClr>
                </a:solidFill>
                <a:latin typeface="Times New Roman" pitchFamily="18" charset="0"/>
                <a:ea typeface="微软雅黑"/>
                <a:cs typeface="Times New Roman" pitchFamily="18" charset="0"/>
              </a:rPr>
              <a:t>其中，            是估值。</a:t>
            </a:r>
            <a:endParaRPr lang="en-US" altLang="zh-CN" sz="2000" kern="0" dirty="0">
              <a:solidFill>
                <a:srgbClr val="0093B0">
                  <a:lumMod val="50000"/>
                </a:srgbClr>
              </a:solidFill>
              <a:latin typeface="Times New Roman" pitchFamily="18" charset="0"/>
              <a:ea typeface="微软雅黑"/>
              <a:cs typeface="Times New Roman"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157446523"/>
              </p:ext>
            </p:extLst>
          </p:nvPr>
        </p:nvGraphicFramePr>
        <p:xfrm>
          <a:off x="7164288" y="2019369"/>
          <a:ext cx="792088" cy="485348"/>
        </p:xfrm>
        <a:graphic>
          <a:graphicData uri="http://schemas.openxmlformats.org/presentationml/2006/ole">
            <mc:AlternateContent xmlns:mc="http://schemas.openxmlformats.org/markup-compatibility/2006">
              <mc:Choice xmlns:v="urn:schemas-microsoft-com:vml" Requires="v">
                <p:oleObj name="Equation" r:id="rId11" imgW="231840" imgH="103680" progId="Equation.3">
                  <p:embed/>
                </p:oleObj>
              </mc:Choice>
              <mc:Fallback>
                <p:oleObj name="Equation" r:id="rId11" imgW="231840" imgH="103680" progId="Equation.3">
                  <p:embed/>
                  <p:pic>
                    <p:nvPicPr>
                      <p:cNvPr id="0" name="对象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64288" y="2019369"/>
                        <a:ext cx="792088" cy="48534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1503163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解调与检测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相干解调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496246" cy="4446494"/>
          </a:xfrm>
        </p:spPr>
        <p:txBody>
          <a:bodyPr>
            <a:normAutofit/>
          </a:bodyPr>
          <a:lstStyle/>
          <a:p>
            <a:pPr>
              <a:lnSpc>
                <a:spcPct val="15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在实际系统中，接收到的信号复包络模型为 </a:t>
            </a:r>
          </a:p>
          <a:p>
            <a:pPr>
              <a:lnSpc>
                <a:spcPct val="15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cs typeface="Times New Roman" pitchFamily="18" charset="0"/>
              </a:rPr>
              <a:t>解调器输出为 </a:t>
            </a:r>
            <a:endParaRPr lang="en-US" altLang="zh-CN" sz="2000" dirty="0">
              <a:solidFill>
                <a:schemeClr val="bg1">
                  <a:lumMod val="50000"/>
                </a:scheme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endParaRPr lang="en-US" altLang="zh-CN" sz="2000" dirty="0">
              <a:solidFill>
                <a:schemeClr val="bg1">
                  <a:lumMod val="50000"/>
                </a:schemeClr>
              </a:solidFill>
              <a:latin typeface="Times New Roman" pitchFamily="18" charset="0"/>
              <a:cs typeface="Times New Roman" pitchFamily="18" charset="0"/>
            </a:endParaRPr>
          </a:p>
          <a:p>
            <a:pPr lvl="0">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数字信号处理：</a:t>
            </a:r>
            <a:r>
              <a:rPr lang="zh-CN" altLang="en-US" sz="2000" dirty="0">
                <a:solidFill>
                  <a:srgbClr val="0093B0">
                    <a:lumMod val="50000"/>
                  </a:srgbClr>
                </a:solidFill>
                <a:latin typeface="Times New Roman" pitchFamily="18" charset="0"/>
                <a:cs typeface="Times New Roman" pitchFamily="18" charset="0"/>
              </a:rPr>
              <a:t>匹配滤波处理和采样。这时采样器输入的信号就可写为</a:t>
            </a:r>
            <a:endParaRPr lang="en-US" altLang="zh-CN" sz="2000" dirty="0">
              <a:solidFill>
                <a:srgbClr val="0093B0">
                  <a:lumMod val="50000"/>
                </a:srgbClr>
              </a:solidFill>
              <a:latin typeface="Times New Roman" pitchFamily="18" charset="0"/>
              <a:cs typeface="Times New Roman" pitchFamily="18" charset="0"/>
            </a:endParaRPr>
          </a:p>
          <a:p>
            <a:pPr lvl="0">
              <a:lnSpc>
                <a:spcPct val="140000"/>
              </a:lnSpc>
              <a:spcBef>
                <a:spcPts val="0"/>
              </a:spcBef>
              <a:buFont typeface="Wingdings" panose="05000000000000000000" pitchFamily="2" charset="2"/>
              <a:buChar char="p"/>
            </a:pPr>
            <a:endParaRPr lang="en-US" altLang="zh-CN" sz="2000" dirty="0">
              <a:solidFill>
                <a:srgbClr val="0093B0">
                  <a:lumMod val="50000"/>
                </a:srgbClr>
              </a:solidFill>
              <a:latin typeface="Times New Roman" pitchFamily="18" charset="0"/>
              <a:cs typeface="Times New Roman" pitchFamily="18" charset="0"/>
            </a:endParaRPr>
          </a:p>
          <a:p>
            <a:pPr lvl="0">
              <a:lnSpc>
                <a:spcPct val="140000"/>
              </a:lnSpc>
              <a:spcBef>
                <a:spcPts val="0"/>
              </a:spcBef>
              <a:buFont typeface="Wingdings" panose="05000000000000000000" pitchFamily="2" charset="2"/>
              <a:buChar char="p"/>
            </a:pPr>
            <a:endParaRPr lang="en-US" altLang="zh-CN" sz="2000" dirty="0">
              <a:solidFill>
                <a:srgbClr val="0093B0">
                  <a:lumMod val="50000"/>
                </a:srgbClr>
              </a:solidFill>
              <a:latin typeface="Times New Roman" pitchFamily="18" charset="0"/>
              <a:cs typeface="Times New Roman" pitchFamily="18" charset="0"/>
            </a:endParaRPr>
          </a:p>
          <a:p>
            <a:pPr marL="0" lvl="0" indent="0">
              <a:lnSpc>
                <a:spcPct val="140000"/>
              </a:lnSpc>
              <a:spcBef>
                <a:spcPts val="0"/>
              </a:spcBef>
              <a:buNone/>
            </a:pPr>
            <a:r>
              <a:rPr lang="zh-CN" altLang="en-US" sz="2000" dirty="0">
                <a:solidFill>
                  <a:srgbClr val="0093B0">
                    <a:lumMod val="50000"/>
                  </a:srgbClr>
                </a:solidFill>
                <a:latin typeface="Times New Roman" pitchFamily="18" charset="0"/>
                <a:cs typeface="Times New Roman" pitchFamily="18" charset="0"/>
              </a:rPr>
              <a:t> 上述处理需要对系统时延进行估计。 </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6672590"/>
              </p:ext>
            </p:extLst>
          </p:nvPr>
        </p:nvGraphicFramePr>
        <p:xfrm>
          <a:off x="6012160" y="843558"/>
          <a:ext cx="2016224" cy="468826"/>
        </p:xfrm>
        <a:graphic>
          <a:graphicData uri="http://schemas.openxmlformats.org/presentationml/2006/ole">
            <mc:AlternateContent xmlns:mc="http://schemas.openxmlformats.org/markup-compatibility/2006">
              <mc:Choice xmlns:v="urn:schemas-microsoft-com:vml" Requires="v">
                <p:oleObj r:id="rId3" imgW="939392" imgH="215806" progId="Equation.3">
                  <p:embed/>
                </p:oleObj>
              </mc:Choice>
              <mc:Fallback>
                <p:oleObj r:id="rId3" imgW="939392"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843558"/>
                        <a:ext cx="2016224" cy="468826"/>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155308766"/>
              </p:ext>
            </p:extLst>
          </p:nvPr>
        </p:nvGraphicFramePr>
        <p:xfrm>
          <a:off x="1115616" y="1834663"/>
          <a:ext cx="7488134" cy="449055"/>
        </p:xfrm>
        <a:graphic>
          <a:graphicData uri="http://schemas.openxmlformats.org/presentationml/2006/ole">
            <mc:AlternateContent xmlns:mc="http://schemas.openxmlformats.org/markup-compatibility/2006">
              <mc:Choice xmlns:v="urn:schemas-microsoft-com:vml" Requires="v">
                <p:oleObj r:id="rId5" imgW="3810000" imgH="228600" progId="Equation.3">
                  <p:embed/>
                </p:oleObj>
              </mc:Choice>
              <mc:Fallback>
                <p:oleObj r:id="rId5" imgW="38100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1834663"/>
                        <a:ext cx="7488134" cy="449055"/>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3982512"/>
              </p:ext>
            </p:extLst>
          </p:nvPr>
        </p:nvGraphicFramePr>
        <p:xfrm>
          <a:off x="929265" y="2859782"/>
          <a:ext cx="3730625" cy="652463"/>
        </p:xfrm>
        <a:graphic>
          <a:graphicData uri="http://schemas.openxmlformats.org/presentationml/2006/ole">
            <mc:AlternateContent xmlns:mc="http://schemas.openxmlformats.org/markup-compatibility/2006">
              <mc:Choice xmlns:v="urn:schemas-microsoft-com:vml" Requires="v">
                <p:oleObj r:id="rId7" imgW="2400300" imgH="419100" progId="Equation.3">
                  <p:embed/>
                </p:oleObj>
              </mc:Choice>
              <mc:Fallback>
                <p:oleObj r:id="rId7" imgW="2400300" imgH="419100" progId="Equation.3">
                  <p:embed/>
                  <p:pic>
                    <p:nvPicPr>
                      <p:cNvPr id="0" name="对象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265" y="2859782"/>
                        <a:ext cx="373062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438389414"/>
              </p:ext>
            </p:extLst>
          </p:nvPr>
        </p:nvGraphicFramePr>
        <p:xfrm>
          <a:off x="4961515" y="2859782"/>
          <a:ext cx="3730625" cy="644525"/>
        </p:xfrm>
        <a:graphic>
          <a:graphicData uri="http://schemas.openxmlformats.org/presentationml/2006/ole">
            <mc:AlternateContent xmlns:mc="http://schemas.openxmlformats.org/markup-compatibility/2006">
              <mc:Choice xmlns:v="urn:schemas-microsoft-com:vml" Requires="v">
                <p:oleObj r:id="rId9" imgW="2425700" imgH="419100" progId="Equation.3">
                  <p:embed/>
                </p:oleObj>
              </mc:Choice>
              <mc:Fallback>
                <p:oleObj r:id="rId9" imgW="2425700" imgH="419100" progId="Equation.3">
                  <p:embed/>
                  <p:pic>
                    <p:nvPicPr>
                      <p:cNvPr id="0" name="对象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61515" y="2859782"/>
                        <a:ext cx="37306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5205289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解调与检测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相干解调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内容占位符 4"/>
          <p:cNvSpPr>
            <a:spLocks noGrp="1"/>
          </p:cNvSpPr>
          <p:nvPr>
            <p:ph idx="1"/>
          </p:nvPr>
        </p:nvSpPr>
        <p:spPr>
          <a:xfrm>
            <a:off x="540250" y="789552"/>
            <a:ext cx="8352230" cy="415846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小结：</a:t>
            </a:r>
            <a:r>
              <a:rPr lang="zh-CN" altLang="en-US" sz="2000" dirty="0">
                <a:solidFill>
                  <a:schemeClr val="bg1">
                    <a:lumMod val="50000"/>
                  </a:schemeClr>
                </a:solidFill>
                <a:latin typeface="Times New Roman" pitchFamily="18" charset="0"/>
                <a:cs typeface="Times New Roman" pitchFamily="18" charset="0"/>
              </a:rPr>
              <a:t>对仿真来讲，不同的结构会受不同噪声和信号畸变的影响，因此，研究实现的方案很有必要。而且还可以比较几种方案对各种影响的敏感性。在系统设计的早期，一般结构的接收机足以用来比较不同调制方式的优劣了。 </a:t>
            </a:r>
          </a:p>
        </p:txBody>
      </p:sp>
      <p:graphicFrame>
        <p:nvGraphicFramePr>
          <p:cNvPr id="12" name="对象 11"/>
          <p:cNvGraphicFramePr>
            <a:graphicFrameLocks noChangeAspect="1"/>
          </p:cNvGraphicFramePr>
          <p:nvPr>
            <p:extLst>
              <p:ext uri="{D42A27DB-BD31-4B8C-83A1-F6EECF244321}">
                <p14:modId xmlns:p14="http://schemas.microsoft.com/office/powerpoint/2010/main" val="2186356152"/>
              </p:ext>
            </p:extLst>
          </p:nvPr>
        </p:nvGraphicFramePr>
        <p:xfrm>
          <a:off x="2483768" y="2355726"/>
          <a:ext cx="4838599" cy="2448272"/>
        </p:xfrm>
        <a:graphic>
          <a:graphicData uri="http://schemas.openxmlformats.org/presentationml/2006/ole">
            <mc:AlternateContent xmlns:mc="http://schemas.openxmlformats.org/markup-compatibility/2006">
              <mc:Choice xmlns:v="urn:schemas-microsoft-com:vml" Requires="v">
                <p:oleObj name="Visio" r:id="rId3" imgW="2346098" imgH="1191306" progId="Visio.Drawing.11">
                  <p:embed/>
                </p:oleObj>
              </mc:Choice>
              <mc:Fallback>
                <p:oleObj name="Visio" r:id="rId3" imgW="2346098" imgH="119130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2355726"/>
                        <a:ext cx="4838599" cy="24482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760270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3049121"/>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5120492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endParaRPr lang="zh-CN" altLang="en-US" sz="2000" b="1" dirty="0">
              <a:solidFill>
                <a:srgbClr val="C00000"/>
              </a:solidFill>
              <a:latin typeface="微软雅黑"/>
              <a:ea typeface="微软雅黑"/>
            </a:endParaRPr>
          </a:p>
        </p:txBody>
      </p:sp>
      <p:sp>
        <p:nvSpPr>
          <p:cNvPr id="23" name="内容占位符 4"/>
          <p:cNvSpPr>
            <a:spLocks noGrp="1"/>
          </p:cNvSpPr>
          <p:nvPr>
            <p:ph idx="1"/>
          </p:nvPr>
        </p:nvSpPr>
        <p:spPr>
          <a:xfrm>
            <a:off x="540251" y="789552"/>
            <a:ext cx="8064197" cy="4230470"/>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说明一下：</a:t>
            </a:r>
            <a:r>
              <a:rPr lang="zh-CN" altLang="en-US" sz="2000" dirty="0">
                <a:solidFill>
                  <a:schemeClr val="tx1"/>
                </a:solidFill>
              </a:rPr>
              <a:t>在实际通信系统中，信号和噪声存在明显的区别，但在仿真过程中其模型就不进行区分了，因此，信息源的输出通常包括信号、噪声和干扰等。</a:t>
            </a:r>
          </a:p>
          <a:p>
            <a:pPr>
              <a:lnSpc>
                <a:spcPct val="150000"/>
              </a:lnSpc>
              <a:spcBef>
                <a:spcPts val="0"/>
              </a:spcBef>
              <a:buFont typeface="Wingdings" panose="05000000000000000000" pitchFamily="2" charset="2"/>
              <a:buChar char="p"/>
            </a:pPr>
            <a:r>
              <a:rPr lang="zh-CN" altLang="en-US" sz="2000" dirty="0">
                <a:solidFill>
                  <a:srgbClr val="C00000"/>
                </a:solidFill>
              </a:rPr>
              <a:t>按其属性不同又可以分为两类</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1.</a:t>
            </a:r>
            <a:r>
              <a:rPr lang="zh-CN" altLang="en-US" sz="2000" dirty="0">
                <a:solidFill>
                  <a:schemeClr val="tx1"/>
                </a:solidFill>
              </a:rPr>
              <a:t>数字信源：传送状态是可数或离散的，比如符号、文字和数据等。</a:t>
            </a:r>
            <a:endParaRPr lang="en-US" altLang="zh-CN" sz="2000" dirty="0">
              <a:solidFill>
                <a:schemeClr val="tx1"/>
              </a:solidFill>
            </a:endParaRPr>
          </a:p>
          <a:p>
            <a:pPr marL="0" indent="0">
              <a:lnSpc>
                <a:spcPct val="150000"/>
              </a:lnSpc>
              <a:spcBef>
                <a:spcPts val="0"/>
              </a:spcBef>
              <a:buNone/>
            </a:pPr>
            <a:r>
              <a:rPr lang="en-US" altLang="zh-CN" sz="2000" dirty="0">
                <a:solidFill>
                  <a:srgbClr val="C00000"/>
                </a:solidFill>
              </a:rPr>
              <a:t>     2</a:t>
            </a:r>
            <a:r>
              <a:rPr lang="en-US" altLang="zh-CN" sz="2000" dirty="0">
                <a:solidFill>
                  <a:schemeClr val="tx1"/>
                </a:solidFill>
              </a:rPr>
              <a:t>.</a:t>
            </a:r>
            <a:r>
              <a:rPr lang="zh-CN" altLang="en-US" sz="2000" dirty="0">
                <a:solidFill>
                  <a:schemeClr val="tx1"/>
                </a:solidFill>
              </a:rPr>
              <a:t>模拟信源：状态是连续变化。如果要对模拟信源建模仿真，其第一步就是将模拟信源进行离散化处理</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a:t>
            </a:r>
            <a:r>
              <a:rPr lang="en-US" altLang="zh-CN" sz="2000" dirty="0">
                <a:solidFill>
                  <a:srgbClr val="C00000"/>
                </a:solidFill>
              </a:rPr>
              <a:t>3.</a:t>
            </a:r>
            <a:r>
              <a:rPr lang="zh-CN" altLang="en-US" sz="2000" dirty="0">
                <a:solidFill>
                  <a:schemeClr val="tx1"/>
                </a:solidFill>
              </a:rPr>
              <a:t>两类信源在处理方法存在较大的差异。</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30584627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lnSpcReduction="10000"/>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功能分类：</a:t>
            </a:r>
            <a:r>
              <a:rPr lang="zh-CN" altLang="en-US" sz="2000" dirty="0">
                <a:solidFill>
                  <a:schemeClr val="bg1">
                    <a:lumMod val="50000"/>
                  </a:schemeClr>
                </a:solidFill>
                <a:latin typeface="Times New Roman" pitchFamily="18" charset="0"/>
                <a:cs typeface="Times New Roman" pitchFamily="18" charset="0"/>
              </a:rPr>
              <a:t>载波同步、位同步、群同步和网同步等四种。</a:t>
            </a:r>
          </a:p>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载波同步：</a:t>
            </a:r>
            <a:r>
              <a:rPr lang="zh-CN" altLang="en-US" sz="2000" dirty="0">
                <a:solidFill>
                  <a:schemeClr val="bg1">
                    <a:lumMod val="50000"/>
                  </a:schemeClr>
                </a:solidFill>
                <a:latin typeface="Times New Roman" pitchFamily="18" charset="0"/>
                <a:cs typeface="Times New Roman" pitchFamily="18" charset="0"/>
              </a:rPr>
              <a:t>当采用同步解调或相干检测时，接收端需要提供一个与发射端调制载波同频同相的本地载波，而这个本地载波的获取就称为载波提取。</a:t>
            </a:r>
          </a:p>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位同步：</a:t>
            </a:r>
            <a:r>
              <a:rPr lang="zh-CN" altLang="en-US" sz="2000" dirty="0">
                <a:solidFill>
                  <a:schemeClr val="bg1">
                    <a:lumMod val="50000"/>
                  </a:schemeClr>
                </a:solidFill>
                <a:latin typeface="Times New Roman" pitchFamily="18" charset="0"/>
                <a:cs typeface="Times New Roman" pitchFamily="18" charset="0"/>
              </a:rPr>
              <a:t>与发送端的码元速率相同，相位（位置）要对准最佳取样判决位置（时刻）。</a:t>
            </a:r>
          </a:p>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传输方式：</a:t>
            </a:r>
            <a:r>
              <a:rPr lang="zh-CN" altLang="en-US" sz="2000" dirty="0">
                <a:solidFill>
                  <a:schemeClr val="bg1">
                    <a:lumMod val="50000"/>
                  </a:schemeClr>
                </a:solidFill>
                <a:latin typeface="Times New Roman" pitchFamily="18" charset="0"/>
                <a:cs typeface="Times New Roman" pitchFamily="18" charset="0"/>
              </a:rPr>
              <a:t>外同步法（插入导频法）和自同步法（直接法）两种。</a:t>
            </a:r>
            <a:endParaRPr lang="en-US" altLang="zh-CN" sz="2000" dirty="0">
              <a:solidFill>
                <a:schemeClr val="bg1">
                  <a:lumMod val="50000"/>
                </a:schemeClr>
              </a:solidFill>
              <a:latin typeface="Times New Roman" pitchFamily="18" charset="0"/>
              <a:cs typeface="Times New Roman" pitchFamily="18" charset="0"/>
            </a:endParaRPr>
          </a:p>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要求：</a:t>
            </a:r>
            <a:r>
              <a:rPr lang="zh-CN" altLang="en-US" sz="2000" dirty="0">
                <a:solidFill>
                  <a:schemeClr val="bg1">
                    <a:lumMod val="50000"/>
                  </a:schemeClr>
                </a:solidFill>
                <a:latin typeface="Times New Roman" pitchFamily="18" charset="0"/>
                <a:cs typeface="Times New Roman" pitchFamily="18" charset="0"/>
              </a:rPr>
              <a:t>在通信系统中，通常都是要求同步信息传输的可靠性高于信号传输的可靠性。 </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endParaRPr lang="zh-CN" altLang="en-US" sz="2000" b="1" dirty="0">
              <a:solidFill>
                <a:srgbClr val="C00000"/>
              </a:solidFill>
              <a:latin typeface="微软雅黑"/>
              <a:ea typeface="微软雅黑"/>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60281096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表示：</a:t>
            </a:r>
            <a:r>
              <a:rPr lang="zh-CN" altLang="en-US" sz="2000" dirty="0">
                <a:solidFill>
                  <a:schemeClr val="bg1">
                    <a:lumMod val="50000"/>
                  </a:schemeClr>
                </a:solidFill>
                <a:latin typeface="Times New Roman" pitchFamily="18" charset="0"/>
                <a:cs typeface="Times New Roman" pitchFamily="18" charset="0"/>
              </a:rPr>
              <a:t>性能用偏移和均方根抖动来表示，这些性能的好坏受到噪声和系统非线性特性的影响。</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仿真中包含有同步时的处理方法 </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确定同步系统本身是否满足性能指标。同步子系统是研究的目标，依赖瞬时响应。</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2.</a:t>
            </a:r>
            <a:r>
              <a:rPr lang="zh-CN" altLang="en-US" sz="2000" dirty="0">
                <a:solidFill>
                  <a:schemeClr val="bg1">
                    <a:lumMod val="50000"/>
                  </a:schemeClr>
                </a:solidFill>
                <a:latin typeface="Times New Roman" pitchFamily="18" charset="0"/>
                <a:cs typeface="Times New Roman" pitchFamily="18" charset="0"/>
              </a:rPr>
              <a:t>在系统层仿真中表征同步对系统的影响。稳态特性通常以偏移和均方根抖动来表示，可以认为</a:t>
            </a:r>
            <a:r>
              <a:rPr lang="en-US" altLang="zh-CN" sz="2000" dirty="0">
                <a:solidFill>
                  <a:schemeClr val="bg1">
                    <a:lumMod val="50000"/>
                  </a:schemeClr>
                </a:solidFill>
                <a:latin typeface="Times New Roman" pitchFamily="18" charset="0"/>
                <a:cs typeface="Times New Roman" pitchFamily="18" charset="0"/>
              </a:rPr>
              <a:t>BER</a:t>
            </a:r>
            <a:r>
              <a:rPr lang="zh-CN" altLang="en-US" sz="2000" dirty="0">
                <a:solidFill>
                  <a:schemeClr val="bg1">
                    <a:lumMod val="50000"/>
                  </a:schemeClr>
                </a:solidFill>
                <a:latin typeface="Times New Roman" pitchFamily="18" charset="0"/>
                <a:cs typeface="Times New Roman" pitchFamily="18" charset="0"/>
              </a:rPr>
              <a:t>是统计量           的函数。 </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研究内用</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同步技术对仿真的影响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75764014"/>
              </p:ext>
            </p:extLst>
          </p:nvPr>
        </p:nvGraphicFramePr>
        <p:xfrm>
          <a:off x="5508104" y="3595414"/>
          <a:ext cx="624744" cy="416496"/>
        </p:xfrm>
        <a:graphic>
          <a:graphicData uri="http://schemas.openxmlformats.org/presentationml/2006/ole">
            <mc:AlternateContent xmlns:mc="http://schemas.openxmlformats.org/markup-compatibility/2006">
              <mc:Choice xmlns:v="urn:schemas-microsoft-com:vml" Requires="v">
                <p:oleObj name="Equation" r:id="rId3" imgW="196887" imgH="88797" progId="Equation.3">
                  <p:embed/>
                </p:oleObj>
              </mc:Choice>
              <mc:Fallback>
                <p:oleObj name="Equation" r:id="rId3" imgW="196887" imgH="8879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3595414"/>
                        <a:ext cx="624744" cy="416496"/>
                      </a:xfrm>
                      <a:prstGeom prst="rect">
                        <a:avLst/>
                      </a:prstGeom>
                      <a:noFill/>
                      <a:ln>
                        <a:noFill/>
                      </a:ln>
                      <a:effec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508955467"/>
              </p:ext>
            </p:extLst>
          </p:nvPr>
        </p:nvGraphicFramePr>
        <p:xfrm>
          <a:off x="2195736" y="4011910"/>
          <a:ext cx="792088" cy="445550"/>
        </p:xfrm>
        <a:graphic>
          <a:graphicData uri="http://schemas.openxmlformats.org/presentationml/2006/ole">
            <mc:AlternateContent xmlns:mc="http://schemas.openxmlformats.org/markup-compatibility/2006">
              <mc:Choice xmlns:v="urn:schemas-microsoft-com:vml" Requires="v">
                <p:oleObj name="Equation" r:id="rId5" imgW="298290" imgH="120511" progId="Equation.3">
                  <p:embed/>
                </p:oleObj>
              </mc:Choice>
              <mc:Fallback>
                <p:oleObj name="Equation" r:id="rId5" imgW="298290" imgH="120511"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736" y="4011910"/>
                        <a:ext cx="792088" cy="44555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31098961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研究方法</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硬件法：仿真初期，选定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统计法：通过           的分布，来计算</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仿真法：用随机数发生器来替代             进行仿真。</a:t>
            </a:r>
            <a:endParaRPr lang="en-US" altLang="zh-CN"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载波和抽样定时的偏差 </a:t>
            </a:r>
          </a:p>
          <a:p>
            <a:pPr marL="0" indent="0">
              <a:lnSpc>
                <a:spcPct val="14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假设接收的波形为： </a:t>
            </a: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本地载波可以描述为：</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解调器输出的基带波形为：</a:t>
            </a:r>
          </a:p>
          <a:p>
            <a:pPr marL="0" indent="0">
              <a:lnSpc>
                <a:spcPct val="200000"/>
              </a:lnSpc>
              <a:spcBef>
                <a:spcPts val="0"/>
              </a:spcBef>
              <a:buNone/>
            </a:pPr>
            <a:r>
              <a:rPr lang="en-US" altLang="zh-CN" sz="2000" dirty="0">
                <a:solidFill>
                  <a:schemeClr val="bg1">
                    <a:lumMod val="50000"/>
                  </a:schemeClr>
                </a:solidFill>
                <a:latin typeface="Times New Roman" pitchFamily="18" charset="0"/>
                <a:cs typeface="Times New Roman" pitchFamily="18" charset="0"/>
              </a:rPr>
              <a:t>    d(t)</a:t>
            </a:r>
            <a:r>
              <a:rPr lang="zh-CN" altLang="en-US" sz="2000" dirty="0">
                <a:solidFill>
                  <a:schemeClr val="bg1">
                    <a:lumMod val="50000"/>
                  </a:schemeClr>
                </a:solidFill>
                <a:latin typeface="Times New Roman" pitchFamily="18" charset="0"/>
                <a:cs typeface="Times New Roman" pitchFamily="18" charset="0"/>
              </a:rPr>
              <a:t>信号经过匹配滤波器后进行抽样，其抽样定时误差为 </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同步技术对仿真的影响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71724283"/>
              </p:ext>
            </p:extLst>
          </p:nvPr>
        </p:nvGraphicFramePr>
        <p:xfrm>
          <a:off x="3707904" y="1203598"/>
          <a:ext cx="656283" cy="437522"/>
        </p:xfrm>
        <a:graphic>
          <a:graphicData uri="http://schemas.openxmlformats.org/presentationml/2006/ole">
            <mc:AlternateContent xmlns:mc="http://schemas.openxmlformats.org/markup-compatibility/2006">
              <mc:Choice xmlns:v="urn:schemas-microsoft-com:vml" Requires="v">
                <p:oleObj name="Equation" r:id="rId3" imgW="196887" imgH="88797" progId="Equation.3">
                  <p:embed/>
                </p:oleObj>
              </mc:Choice>
              <mc:Fallback>
                <p:oleObj name="Equation" r:id="rId3" imgW="196887" imgH="8879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4" y="1203598"/>
                        <a:ext cx="656283" cy="437522"/>
                      </a:xfrm>
                      <a:prstGeom prst="rect">
                        <a:avLst/>
                      </a:prstGeom>
                      <a:noFill/>
                      <a:ln>
                        <a:noFill/>
                      </a:ln>
                      <a:effec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830370659"/>
              </p:ext>
            </p:extLst>
          </p:nvPr>
        </p:nvGraphicFramePr>
        <p:xfrm>
          <a:off x="2451547" y="1641120"/>
          <a:ext cx="655638" cy="438150"/>
        </p:xfrm>
        <a:graphic>
          <a:graphicData uri="http://schemas.openxmlformats.org/presentationml/2006/ole">
            <mc:AlternateContent xmlns:mc="http://schemas.openxmlformats.org/markup-compatibility/2006">
              <mc:Choice xmlns:v="urn:schemas-microsoft-com:vml" Requires="v">
                <p:oleObj name="Equation" r:id="rId5" imgW="190574" imgH="82455" progId="Equation.3">
                  <p:embed/>
                </p:oleObj>
              </mc:Choice>
              <mc:Fallback>
                <p:oleObj name="Equation" r:id="rId5" imgW="190574" imgH="82455" progId="Equation.3">
                  <p:embed/>
                  <p:pic>
                    <p:nvPicPr>
                      <p:cNvPr id="0" name="对象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1547" y="1641120"/>
                        <a:ext cx="6556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150911871"/>
              </p:ext>
            </p:extLst>
          </p:nvPr>
        </p:nvGraphicFramePr>
        <p:xfrm>
          <a:off x="4944055" y="1641213"/>
          <a:ext cx="778768" cy="438057"/>
        </p:xfrm>
        <a:graphic>
          <a:graphicData uri="http://schemas.openxmlformats.org/presentationml/2006/ole">
            <mc:AlternateContent xmlns:mc="http://schemas.openxmlformats.org/markup-compatibility/2006">
              <mc:Choice xmlns:v="urn:schemas-microsoft-com:vml" Requires="v">
                <p:oleObj name="Equation" r:id="rId7" imgW="298290" imgH="120511" progId="Equation.3">
                  <p:embed/>
                </p:oleObj>
              </mc:Choice>
              <mc:Fallback>
                <p:oleObj name="Equation" r:id="rId7" imgW="298290" imgH="120511"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44055" y="1641213"/>
                        <a:ext cx="778768" cy="438057"/>
                      </a:xfrm>
                      <a:prstGeom prst="rect">
                        <a:avLst/>
                      </a:prstGeom>
                      <a:noFill/>
                      <a:ln>
                        <a:noFill/>
                      </a:ln>
                      <a:effec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506538844"/>
              </p:ext>
            </p:extLst>
          </p:nvPr>
        </p:nvGraphicFramePr>
        <p:xfrm>
          <a:off x="4512617" y="2079270"/>
          <a:ext cx="779463" cy="438150"/>
        </p:xfrm>
        <a:graphic>
          <a:graphicData uri="http://schemas.openxmlformats.org/presentationml/2006/ole">
            <mc:AlternateContent xmlns:mc="http://schemas.openxmlformats.org/markup-compatibility/2006">
              <mc:Choice xmlns:v="urn:schemas-microsoft-com:vml" Requires="v">
                <p:oleObj name="Equation" r:id="rId9" imgW="291977" imgH="114168" progId="Equation.3">
                  <p:embed/>
                </p:oleObj>
              </mc:Choice>
              <mc:Fallback>
                <p:oleObj name="Equation" r:id="rId9" imgW="291977" imgH="114168" progId="Equation.3">
                  <p:embed/>
                  <p:pic>
                    <p:nvPicPr>
                      <p:cNvPr id="0" name="对象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2617" y="2079270"/>
                        <a:ext cx="77946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4167080942"/>
              </p:ext>
            </p:extLst>
          </p:nvPr>
        </p:nvGraphicFramePr>
        <p:xfrm>
          <a:off x="3446772" y="3003798"/>
          <a:ext cx="2565388" cy="385425"/>
        </p:xfrm>
        <a:graphic>
          <a:graphicData uri="http://schemas.openxmlformats.org/presentationml/2006/ole">
            <mc:AlternateContent xmlns:mc="http://schemas.openxmlformats.org/markup-compatibility/2006">
              <mc:Choice xmlns:v="urn:schemas-microsoft-com:vml" Requires="v">
                <p:oleObj r:id="rId11" imgW="1269449" imgH="190417" progId="Equation.3">
                  <p:embed/>
                </p:oleObj>
              </mc:Choice>
              <mc:Fallback>
                <p:oleObj r:id="rId11" imgW="1269449" imgH="190417" progId="Equation.3">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46772" y="3003798"/>
                        <a:ext cx="2565388" cy="385425"/>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045392154"/>
              </p:ext>
            </p:extLst>
          </p:nvPr>
        </p:nvGraphicFramePr>
        <p:xfrm>
          <a:off x="3391074" y="3389223"/>
          <a:ext cx="1946226" cy="420524"/>
        </p:xfrm>
        <a:graphic>
          <a:graphicData uri="http://schemas.openxmlformats.org/presentationml/2006/ole">
            <mc:AlternateContent xmlns:mc="http://schemas.openxmlformats.org/markup-compatibility/2006">
              <mc:Choice xmlns:v="urn:schemas-microsoft-com:vml" Requires="v">
                <p:oleObj r:id="rId13" imgW="1054100" imgH="228600" progId="Equation.3">
                  <p:embed/>
                </p:oleObj>
              </mc:Choice>
              <mc:Fallback>
                <p:oleObj r:id="rId13" imgW="1054100" imgH="228600" progId="Equation.3">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91074" y="3389223"/>
                        <a:ext cx="1946226" cy="420524"/>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66314409"/>
              </p:ext>
            </p:extLst>
          </p:nvPr>
        </p:nvGraphicFramePr>
        <p:xfrm>
          <a:off x="3923928" y="3867894"/>
          <a:ext cx="3240460" cy="412248"/>
        </p:xfrm>
        <a:graphic>
          <a:graphicData uri="http://schemas.openxmlformats.org/presentationml/2006/ole">
            <mc:AlternateContent xmlns:mc="http://schemas.openxmlformats.org/markup-compatibility/2006">
              <mc:Choice xmlns:v="urn:schemas-microsoft-com:vml" Requires="v">
                <p:oleObj r:id="rId15" imgW="1803400" imgH="228600" progId="Equation.3">
                  <p:embed/>
                </p:oleObj>
              </mc:Choice>
              <mc:Fallback>
                <p:oleObj r:id="rId15" imgW="1803400" imgH="228600" progId="Equation.3">
                  <p:embed/>
                  <p:pic>
                    <p:nvPicPr>
                      <p:cNvPr id="0" name="Object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23928" y="3867894"/>
                        <a:ext cx="3240460" cy="412248"/>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977607169"/>
              </p:ext>
            </p:extLst>
          </p:nvPr>
        </p:nvGraphicFramePr>
        <p:xfrm>
          <a:off x="7164388" y="4443958"/>
          <a:ext cx="266422" cy="378188"/>
        </p:xfrm>
        <a:graphic>
          <a:graphicData uri="http://schemas.openxmlformats.org/presentationml/2006/ole">
            <mc:AlternateContent xmlns:mc="http://schemas.openxmlformats.org/markup-compatibility/2006">
              <mc:Choice xmlns:v="urn:schemas-microsoft-com:vml" Requires="v">
                <p:oleObj r:id="rId17" imgW="114151" imgH="164885" progId="Equation.3">
                  <p:embed/>
                </p:oleObj>
              </mc:Choice>
              <mc:Fallback>
                <p:oleObj r:id="rId17" imgW="114151" imgH="164885" progId="Equation.3">
                  <p:embed/>
                  <p:pic>
                    <p:nvPicPr>
                      <p:cNvPr id="0" name="Object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64388" y="4443958"/>
                        <a:ext cx="266422" cy="378188"/>
                      </a:xfrm>
                      <a:prstGeom prst="rect">
                        <a:avLst/>
                      </a:prstGeom>
                      <a:noFill/>
                      <a:ln>
                        <a:noFill/>
                      </a:ln>
                    </p:spPr>
                  </p:pic>
                </p:oleObj>
              </mc:Fallback>
            </mc:AlternateContent>
          </a:graphicData>
        </a:graphic>
      </p:graphicFrame>
      <p:sp>
        <p:nvSpPr>
          <p:cNvPr id="12" name="矩形 11"/>
          <p:cNvSpPr/>
          <p:nvPr/>
        </p:nvSpPr>
        <p:spPr>
          <a:xfrm>
            <a:off x="5752167" y="267494"/>
            <a:ext cx="3140313" cy="1015663"/>
          </a:xfrm>
          <a:prstGeom prst="rect">
            <a:avLst/>
          </a:prstGeom>
          <a:solidFill>
            <a:schemeClr val="tx2"/>
          </a:solidFill>
        </p:spPr>
        <p:txBody>
          <a:bodyPr wrap="square">
            <a:spAutoFit/>
          </a:bodyPr>
          <a:lstStyle/>
          <a:p>
            <a:pPr>
              <a:lnSpc>
                <a:spcPct val="150000"/>
              </a:lnSpc>
            </a:pPr>
            <a:r>
              <a:rPr lang="zh-CN" altLang="en-US" sz="2000" dirty="0">
                <a:solidFill>
                  <a:schemeClr val="bg1">
                    <a:lumMod val="50000"/>
                  </a:schemeClr>
                </a:solidFill>
                <a:latin typeface="Times New Roman" pitchFamily="18" charset="0"/>
                <a:ea typeface="+mn-ea"/>
                <a:cs typeface="Times New Roman" pitchFamily="18" charset="0"/>
              </a:rPr>
              <a:t>可以得到关于          的误码率为             。</a:t>
            </a:r>
          </a:p>
        </p:txBody>
      </p:sp>
      <p:graphicFrame>
        <p:nvGraphicFramePr>
          <p:cNvPr id="13" name="对象 12"/>
          <p:cNvGraphicFramePr>
            <a:graphicFrameLocks noChangeAspect="1"/>
          </p:cNvGraphicFramePr>
          <p:nvPr>
            <p:extLst>
              <p:ext uri="{D42A27DB-BD31-4B8C-83A1-F6EECF244321}">
                <p14:modId xmlns:p14="http://schemas.microsoft.com/office/powerpoint/2010/main" val="2976678252"/>
              </p:ext>
            </p:extLst>
          </p:nvPr>
        </p:nvGraphicFramePr>
        <p:xfrm>
          <a:off x="7413285" y="353777"/>
          <a:ext cx="555526" cy="370351"/>
        </p:xfrm>
        <a:graphic>
          <a:graphicData uri="http://schemas.openxmlformats.org/presentationml/2006/ole">
            <mc:AlternateContent xmlns:mc="http://schemas.openxmlformats.org/markup-compatibility/2006">
              <mc:Choice xmlns:v="urn:schemas-microsoft-com:vml" Requires="v">
                <p:oleObj name="Equation" r:id="rId19" imgW="196887" imgH="88797" progId="Equation.3">
                  <p:embed/>
                </p:oleObj>
              </mc:Choice>
              <mc:Fallback>
                <p:oleObj name="Equation" r:id="rId19" imgW="196887" imgH="88797" progId="Equation.3">
                  <p:embed/>
                  <p:pic>
                    <p:nvPicPr>
                      <p:cNvPr id="0" name="Object 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413285" y="353777"/>
                        <a:ext cx="555526" cy="370351"/>
                      </a:xfrm>
                      <a:prstGeom prst="rect">
                        <a:avLst/>
                      </a:prstGeom>
                      <a:noFill/>
                      <a:ln>
                        <a:noFill/>
                      </a:ln>
                      <a:effec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43470999"/>
              </p:ext>
            </p:extLst>
          </p:nvPr>
        </p:nvGraphicFramePr>
        <p:xfrm>
          <a:off x="6372200" y="816144"/>
          <a:ext cx="732515" cy="412040"/>
        </p:xfrm>
        <a:graphic>
          <a:graphicData uri="http://schemas.openxmlformats.org/presentationml/2006/ole">
            <mc:AlternateContent xmlns:mc="http://schemas.openxmlformats.org/markup-compatibility/2006">
              <mc:Choice xmlns:v="urn:schemas-microsoft-com:vml" Requires="v">
                <p:oleObj name="Equation" r:id="rId21" imgW="298290" imgH="120511" progId="Equation.3">
                  <p:embed/>
                </p:oleObj>
              </mc:Choice>
              <mc:Fallback>
                <p:oleObj name="Equation" r:id="rId21" imgW="298290" imgH="120511" progId="Equation.3">
                  <p:embed/>
                  <p:pic>
                    <p:nvPicPr>
                      <p:cNvPr id="0" name="Object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72200" y="816144"/>
                        <a:ext cx="732515" cy="41204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2352215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3599702"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计算方法：</a:t>
            </a:r>
            <a:r>
              <a:rPr lang="zh-CN" altLang="en-US" sz="2000" dirty="0">
                <a:solidFill>
                  <a:schemeClr val="bg1">
                    <a:lumMod val="50000"/>
                  </a:schemeClr>
                </a:solidFill>
                <a:latin typeface="Times New Roman" pitchFamily="18" charset="0"/>
                <a:cs typeface="Times New Roman" pitchFamily="18" charset="0"/>
              </a:rPr>
              <a:t>分别固定          得到相应的条件概率，即</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chemeClr val="bg1">
                    <a:lumMod val="50000"/>
                  </a:schemeClr>
                </a:solidFill>
                <a:latin typeface="Times New Roman" pitchFamily="18" charset="0"/>
                <a:cs typeface="Times New Roman" pitchFamily="18" charset="0"/>
              </a:rPr>
              <a:t>     按一定步长搜索。</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a:p>
            <a:pPr>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同步技术对仿真的影响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1300932"/>
              </p:ext>
            </p:extLst>
          </p:nvPr>
        </p:nvGraphicFramePr>
        <p:xfrm>
          <a:off x="3203848" y="843558"/>
          <a:ext cx="624744" cy="416496"/>
        </p:xfrm>
        <a:graphic>
          <a:graphicData uri="http://schemas.openxmlformats.org/presentationml/2006/ole">
            <mc:AlternateContent xmlns:mc="http://schemas.openxmlformats.org/markup-compatibility/2006">
              <mc:Choice xmlns:v="urn:schemas-microsoft-com:vml" Requires="v">
                <p:oleObj name="Equation" r:id="rId3" imgW="196887" imgH="88797" progId="Equation.3">
                  <p:embed/>
                </p:oleObj>
              </mc:Choice>
              <mc:Fallback>
                <p:oleObj name="Equation" r:id="rId3" imgW="196887" imgH="8879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843558"/>
                        <a:ext cx="624744" cy="416496"/>
                      </a:xfrm>
                      <a:prstGeom prst="rect">
                        <a:avLst/>
                      </a:prstGeom>
                      <a:noFill/>
                      <a:ln>
                        <a:noFill/>
                      </a:ln>
                      <a:effec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861609622"/>
              </p:ext>
            </p:extLst>
          </p:nvPr>
        </p:nvGraphicFramePr>
        <p:xfrm>
          <a:off x="1031397" y="2156852"/>
          <a:ext cx="969169" cy="378668"/>
        </p:xfrm>
        <a:graphic>
          <a:graphicData uri="http://schemas.openxmlformats.org/presentationml/2006/ole">
            <mc:AlternateContent xmlns:mc="http://schemas.openxmlformats.org/markup-compatibility/2006">
              <mc:Choice xmlns:v="urn:schemas-microsoft-com:vml" Requires="v">
                <p:oleObj name="Equation" r:id="rId5" imgW="583947" imgH="228501" progId="Equation.3">
                  <p:embed/>
                </p:oleObj>
              </mc:Choice>
              <mc:Fallback>
                <p:oleObj name="Equation" r:id="rId5" imgW="583947" imgH="228501"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1397" y="2156852"/>
                        <a:ext cx="969169" cy="378668"/>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194608165"/>
              </p:ext>
            </p:extLst>
          </p:nvPr>
        </p:nvGraphicFramePr>
        <p:xfrm>
          <a:off x="2183525" y="2139702"/>
          <a:ext cx="948315" cy="378668"/>
        </p:xfrm>
        <a:graphic>
          <a:graphicData uri="http://schemas.openxmlformats.org/presentationml/2006/ole">
            <mc:AlternateContent xmlns:mc="http://schemas.openxmlformats.org/markup-compatibility/2006">
              <mc:Choice xmlns:v="urn:schemas-microsoft-com:vml" Requires="v">
                <p:oleObj r:id="rId7" imgW="571252" imgH="228501" progId="Equation.3">
                  <p:embed/>
                </p:oleObj>
              </mc:Choice>
              <mc:Fallback>
                <p:oleObj r:id="rId7" imgW="571252" imgH="228501"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3525" y="2139702"/>
                        <a:ext cx="948315" cy="378668"/>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69251768"/>
              </p:ext>
            </p:extLst>
          </p:nvPr>
        </p:nvGraphicFramePr>
        <p:xfrm>
          <a:off x="3984848" y="827966"/>
          <a:ext cx="5238535" cy="1872208"/>
        </p:xfrm>
        <a:graphic>
          <a:graphicData uri="http://schemas.openxmlformats.org/presentationml/2006/ole">
            <mc:AlternateContent xmlns:mc="http://schemas.openxmlformats.org/markup-compatibility/2006">
              <mc:Choice xmlns:v="urn:schemas-microsoft-com:vml" Requires="v">
                <p:oleObj r:id="rId9" imgW="3967979" imgH="1421048" progId="Visio.Drawing.11">
                  <p:embed/>
                </p:oleObj>
              </mc:Choice>
              <mc:Fallback>
                <p:oleObj r:id="rId9" imgW="3967979" imgH="1421048" progId="Visio.Drawing.11">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84848" y="827966"/>
                        <a:ext cx="5238535" cy="1872208"/>
                      </a:xfrm>
                      <a:prstGeom prst="rect">
                        <a:avLst/>
                      </a:prstGeom>
                      <a:noFill/>
                      <a:ln>
                        <a:noFill/>
                      </a:ln>
                    </p:spPr>
                  </p:pic>
                </p:oleObj>
              </mc:Fallback>
            </mc:AlternateContent>
          </a:graphicData>
        </a:graphic>
      </p:graphicFrame>
      <p:sp>
        <p:nvSpPr>
          <p:cNvPr id="10" name="矩形 9"/>
          <p:cNvSpPr/>
          <p:nvPr/>
        </p:nvSpPr>
        <p:spPr>
          <a:xfrm>
            <a:off x="540250" y="2604465"/>
            <a:ext cx="8352230" cy="2246769"/>
          </a:xfrm>
          <a:prstGeom prst="rect">
            <a:avLst/>
          </a:prstGeom>
        </p:spPr>
        <p:txBody>
          <a:bodyPr wrap="square">
            <a:spAutoFit/>
          </a:bodyPr>
          <a:lstStyle/>
          <a:p>
            <a:pPr lvl="0">
              <a:lnSpc>
                <a:spcPct val="140000"/>
              </a:lnSpc>
              <a:spcBef>
                <a:spcPts val="0"/>
              </a:spcBef>
              <a:buFont typeface="Wingdings" panose="05000000000000000000" pitchFamily="2" charset="2"/>
              <a:buChar char="p"/>
            </a:pPr>
            <a:r>
              <a:rPr lang="zh-CN" altLang="en-US" sz="2000" dirty="0">
                <a:solidFill>
                  <a:schemeClr val="bg1">
                    <a:lumMod val="50000"/>
                  </a:schemeClr>
                </a:solidFill>
                <a:latin typeface="Times New Roman" pitchFamily="18" charset="0"/>
                <a:ea typeface="+mn-ea"/>
                <a:cs typeface="Times New Roman" pitchFamily="18" charset="0"/>
              </a:rPr>
              <a:t>当           取值相互独立时，联合偏离最佳值可以利用上图分别进行表示。</a:t>
            </a:r>
            <a:endParaRPr lang="en-US" altLang="zh-CN" sz="2000" dirty="0">
              <a:solidFill>
                <a:schemeClr val="bg1">
                  <a:lumMod val="50000"/>
                </a:schemeClr>
              </a:solidFill>
              <a:latin typeface="Times New Roman" pitchFamily="18" charset="0"/>
              <a:ea typeface="+mn-ea"/>
              <a:cs typeface="Times New Roman" pitchFamily="18" charset="0"/>
            </a:endParaRPr>
          </a:p>
          <a:p>
            <a:pPr lvl="0">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ea typeface="+mn-ea"/>
                <a:cs typeface="Times New Roman" pitchFamily="18" charset="0"/>
              </a:rPr>
              <a:t>采用等效的随机模型</a:t>
            </a:r>
          </a:p>
          <a:p>
            <a:pPr lvl="0">
              <a:lnSpc>
                <a:spcPct val="140000"/>
              </a:lnSpc>
              <a:spcBef>
                <a:spcPts val="0"/>
              </a:spcBef>
            </a:pPr>
            <a:r>
              <a:rPr lang="zh-CN" altLang="en-US" sz="2000" dirty="0">
                <a:solidFill>
                  <a:schemeClr val="bg1">
                    <a:lumMod val="50000"/>
                  </a:schemeClr>
                </a:solidFill>
                <a:latin typeface="Times New Roman" pitchFamily="18" charset="0"/>
                <a:ea typeface="+mn-ea"/>
                <a:cs typeface="Times New Roman" pitchFamily="18" charset="0"/>
              </a:rPr>
              <a:t>    当估计的目标是系统级的性能指标，所关心的并不是             可以把它定义成一个等价的过程去注入接收机。</a:t>
            </a:r>
          </a:p>
          <a:p>
            <a:pPr lvl="0">
              <a:lnSpc>
                <a:spcPct val="140000"/>
              </a:lnSpc>
              <a:spcBef>
                <a:spcPts val="0"/>
              </a:spcBef>
              <a:buFont typeface="Wingdings" panose="05000000000000000000" pitchFamily="2" charset="2"/>
              <a:buChar char="p"/>
            </a:pPr>
            <a:endParaRPr lang="zh-CN" altLang="en-US" sz="2000" dirty="0">
              <a:solidFill>
                <a:schemeClr val="bg1">
                  <a:lumMod val="50000"/>
                </a:schemeClr>
              </a:solidFill>
              <a:latin typeface="Times New Roman" pitchFamily="18" charset="0"/>
              <a:ea typeface="+mn-ea"/>
              <a:cs typeface="Times New Roman"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588493186"/>
              </p:ext>
            </p:extLst>
          </p:nvPr>
        </p:nvGraphicFramePr>
        <p:xfrm>
          <a:off x="1115616" y="2642025"/>
          <a:ext cx="625475" cy="417512"/>
        </p:xfrm>
        <a:graphic>
          <a:graphicData uri="http://schemas.openxmlformats.org/presentationml/2006/ole">
            <mc:AlternateContent xmlns:mc="http://schemas.openxmlformats.org/markup-compatibility/2006">
              <mc:Choice xmlns:v="urn:schemas-microsoft-com:vml" Requires="v">
                <p:oleObj name="Equation" r:id="rId11" imgW="190574" imgH="82455" progId="Equation.3">
                  <p:embed/>
                </p:oleObj>
              </mc:Choice>
              <mc:Fallback>
                <p:oleObj name="Equation" r:id="rId11" imgW="190574" imgH="82455" progId="Equation.3">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642025"/>
                        <a:ext cx="625475"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585731980"/>
              </p:ext>
            </p:extLst>
          </p:nvPr>
        </p:nvGraphicFramePr>
        <p:xfrm>
          <a:off x="6804248" y="3519092"/>
          <a:ext cx="625475" cy="417513"/>
        </p:xfrm>
        <a:graphic>
          <a:graphicData uri="http://schemas.openxmlformats.org/presentationml/2006/ole">
            <mc:AlternateContent xmlns:mc="http://schemas.openxmlformats.org/markup-compatibility/2006">
              <mc:Choice xmlns:v="urn:schemas-microsoft-com:vml" Requires="v">
                <p:oleObj name="Equation" r:id="rId12" imgW="190574" imgH="82455" progId="Equation.3">
                  <p:embed/>
                </p:oleObj>
              </mc:Choice>
              <mc:Fallback>
                <p:oleObj name="Equation" r:id="rId12" imgW="190574" imgH="82455" progId="Equation.3">
                  <p:embed/>
                  <p:pic>
                    <p:nvPicPr>
                      <p:cNvPr id="0" name="对象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3519092"/>
                        <a:ext cx="62547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677375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研究方法</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设信号为：</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考虑到噪声的影响则 </a:t>
            </a:r>
          </a:p>
          <a:p>
            <a:pPr marL="0" indent="0">
              <a:lnSpc>
                <a:spcPct val="150000"/>
              </a:lnSpc>
              <a:spcBef>
                <a:spcPts val="0"/>
              </a:spcBef>
              <a:buNone/>
            </a:pPr>
            <a:endParaRPr lang="zh-CN" altLang="en-US"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相应的本地振荡器输出为：</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相干检测后低通滤波器的输出为：</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忽略静态相位误差：</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其它均对解调有影响。</a:t>
            </a:r>
            <a:r>
              <a:rPr lang="en-US" altLang="zh-CN" sz="2000" i="1" dirty="0">
                <a:solidFill>
                  <a:srgbClr val="0093B0">
                    <a:lumMod val="50000"/>
                  </a:srgbClr>
                </a:solidFill>
                <a:latin typeface="Times New Roman" pitchFamily="18" charset="0"/>
                <a:cs typeface="Times New Roman" pitchFamily="18" charset="0"/>
              </a:rPr>
              <a:t>μ</a:t>
            </a:r>
            <a:r>
              <a:rPr lang="en-US" altLang="zh-CN" sz="2000" dirty="0">
                <a:solidFill>
                  <a:srgbClr val="0093B0">
                    <a:lumMod val="50000"/>
                  </a:srgbClr>
                </a:solidFill>
                <a:latin typeface="Times New Roman" pitchFamily="18" charset="0"/>
                <a:cs typeface="Times New Roman" pitchFamily="18" charset="0"/>
              </a:rPr>
              <a:t>(</a:t>
            </a:r>
            <a:r>
              <a:rPr lang="en-US" altLang="zh-CN" sz="2000" i="1" dirty="0">
                <a:solidFill>
                  <a:srgbClr val="0093B0">
                    <a:lumMod val="50000"/>
                  </a:srgbClr>
                </a:solidFill>
                <a:latin typeface="Times New Roman" pitchFamily="18" charset="0"/>
                <a:cs typeface="Times New Roman" pitchFamily="18" charset="0"/>
              </a:rPr>
              <a:t>t</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是一个慢变化的随机过程。</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同步技术对仿真的影响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216579901"/>
              </p:ext>
            </p:extLst>
          </p:nvPr>
        </p:nvGraphicFramePr>
        <p:xfrm>
          <a:off x="2233072" y="2211710"/>
          <a:ext cx="3995112" cy="353852"/>
        </p:xfrm>
        <a:graphic>
          <a:graphicData uri="http://schemas.openxmlformats.org/presentationml/2006/ole">
            <mc:AlternateContent xmlns:mc="http://schemas.openxmlformats.org/markup-compatibility/2006">
              <mc:Choice xmlns:v="urn:schemas-microsoft-com:vml" Requires="v">
                <p:oleObj name="Equation" r:id="rId3" imgW="2013061" imgH="82455" progId="Equation.3">
                  <p:embed/>
                </p:oleObj>
              </mc:Choice>
              <mc:Fallback>
                <p:oleObj name="Equation" r:id="rId3" imgW="2013061" imgH="82455"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3072" y="2211710"/>
                        <a:ext cx="3995112" cy="353852"/>
                      </a:xfrm>
                      <a:prstGeom prst="rect">
                        <a:avLst/>
                      </a:prstGeom>
                      <a:noFill/>
                      <a:ln>
                        <a:noFill/>
                      </a:ln>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4031625572"/>
              </p:ext>
            </p:extLst>
          </p:nvPr>
        </p:nvGraphicFramePr>
        <p:xfrm>
          <a:off x="3995936" y="2715766"/>
          <a:ext cx="3096344" cy="422694"/>
        </p:xfrm>
        <a:graphic>
          <a:graphicData uri="http://schemas.openxmlformats.org/presentationml/2006/ole">
            <mc:AlternateContent xmlns:mc="http://schemas.openxmlformats.org/markup-compatibility/2006">
              <mc:Choice xmlns:v="urn:schemas-microsoft-com:vml" Requires="v">
                <p:oleObj name="Equation" r:id="rId5" imgW="1536823" imgH="120511" progId="Equation.3">
                  <p:embed/>
                </p:oleObj>
              </mc:Choice>
              <mc:Fallback>
                <p:oleObj name="Equation" r:id="rId5" imgW="1536823" imgH="120511"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36" y="2715766"/>
                        <a:ext cx="3096344" cy="422694"/>
                      </a:xfrm>
                      <a:prstGeom prst="rect">
                        <a:avLst/>
                      </a:prstGeom>
                      <a:noFill/>
                      <a:ln>
                        <a:noFill/>
                      </a:ln>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865322875"/>
              </p:ext>
            </p:extLst>
          </p:nvPr>
        </p:nvGraphicFramePr>
        <p:xfrm>
          <a:off x="2267744" y="1275606"/>
          <a:ext cx="3838377" cy="414559"/>
        </p:xfrm>
        <a:graphic>
          <a:graphicData uri="http://schemas.openxmlformats.org/presentationml/2006/ole">
            <mc:AlternateContent xmlns:mc="http://schemas.openxmlformats.org/markup-compatibility/2006">
              <mc:Choice xmlns:v="urn:schemas-microsoft-com:vml" Requires="v">
                <p:oleObj r:id="rId7" imgW="1765300" imgH="190500" progId="Equation.3">
                  <p:embed/>
                </p:oleObj>
              </mc:Choice>
              <mc:Fallback>
                <p:oleObj r:id="rId7" imgW="1765300" imgH="1905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7744" y="1275606"/>
                        <a:ext cx="3838377" cy="414559"/>
                      </a:xfrm>
                      <a:prstGeom prst="rect">
                        <a:avLst/>
                      </a:prstGeom>
                      <a:noFill/>
                      <a:ln>
                        <a:noFill/>
                      </a:ln>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356419507"/>
              </p:ext>
            </p:extLst>
          </p:nvPr>
        </p:nvGraphicFramePr>
        <p:xfrm>
          <a:off x="4752369" y="3219822"/>
          <a:ext cx="3276015" cy="372684"/>
        </p:xfrm>
        <a:graphic>
          <a:graphicData uri="http://schemas.openxmlformats.org/presentationml/2006/ole">
            <mc:AlternateContent xmlns:mc="http://schemas.openxmlformats.org/markup-compatibility/2006">
              <mc:Choice xmlns:v="urn:schemas-microsoft-com:vml" Requires="v">
                <p:oleObj name="Equation" r:id="rId9" imgW="1536823" imgH="82455" progId="Equation.3">
                  <p:embed/>
                </p:oleObj>
              </mc:Choice>
              <mc:Fallback>
                <p:oleObj name="Equation" r:id="rId9" imgW="1536823" imgH="82455" progId="Equation.3">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52369" y="3219822"/>
                        <a:ext cx="3276015" cy="372684"/>
                      </a:xfrm>
                      <a:prstGeom prst="rect">
                        <a:avLst/>
                      </a:prstGeom>
                      <a:noFill/>
                      <a:ln>
                        <a:noFill/>
                      </a:ln>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682373645"/>
              </p:ext>
            </p:extLst>
          </p:nvPr>
        </p:nvGraphicFramePr>
        <p:xfrm>
          <a:off x="2777962" y="4454175"/>
          <a:ext cx="3328159" cy="421831"/>
        </p:xfrm>
        <a:graphic>
          <a:graphicData uri="http://schemas.openxmlformats.org/presentationml/2006/ole">
            <mc:AlternateContent xmlns:mc="http://schemas.openxmlformats.org/markup-compatibility/2006">
              <mc:Choice xmlns:v="urn:schemas-microsoft-com:vml" Requires="v">
                <p:oleObj name="Equation" r:id="rId11" imgW="1670186" imgH="120511" progId="Equation.3">
                  <p:embed/>
                </p:oleObj>
              </mc:Choice>
              <mc:Fallback>
                <p:oleObj name="Equation" r:id="rId11" imgW="1670186" imgH="120511" progId="Equation.3">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77962" y="4454175"/>
                        <a:ext cx="3328159" cy="421831"/>
                      </a:xfrm>
                      <a:prstGeom prst="rect">
                        <a:avLst/>
                      </a:prstGeom>
                      <a:noFill/>
                      <a:ln>
                        <a:noFill/>
                      </a:ln>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1285679733"/>
              </p:ext>
            </p:extLst>
          </p:nvPr>
        </p:nvGraphicFramePr>
        <p:xfrm>
          <a:off x="3252183" y="3579862"/>
          <a:ext cx="621547" cy="407890"/>
        </p:xfrm>
        <a:graphic>
          <a:graphicData uri="http://schemas.openxmlformats.org/presentationml/2006/ole">
            <mc:AlternateContent xmlns:mc="http://schemas.openxmlformats.org/markup-compatibility/2006">
              <mc:Choice xmlns:v="urn:schemas-microsoft-com:vml" Requires="v">
                <p:oleObj r:id="rId13" imgW="304536" imgH="203024" progId="Equation.3">
                  <p:embed/>
                </p:oleObj>
              </mc:Choice>
              <mc:Fallback>
                <p:oleObj r:id="rId13" imgW="304536" imgH="203024" progId="Equation.3">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52183" y="3579862"/>
                        <a:ext cx="621547" cy="40789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7470567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方法：</a:t>
            </a:r>
            <a:r>
              <a:rPr lang="zh-CN" altLang="en-US" sz="2000" dirty="0">
                <a:solidFill>
                  <a:srgbClr val="0093B0">
                    <a:lumMod val="50000"/>
                  </a:srgbClr>
                </a:solidFill>
                <a:latin typeface="Times New Roman" pitchFamily="18" charset="0"/>
                <a:cs typeface="Times New Roman" pitchFamily="18" charset="0"/>
              </a:rPr>
              <a:t>对信号进行某些非线性变换以后，就可以直接从中提取出载波分量来。</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平方变换法和平方环法 </a:t>
            </a: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设理想</a:t>
            </a:r>
            <a:r>
              <a:rPr lang="en-US" altLang="zh-CN" sz="2000" dirty="0">
                <a:solidFill>
                  <a:srgbClr val="0093B0">
                    <a:lumMod val="50000"/>
                  </a:srgbClr>
                </a:solidFill>
                <a:latin typeface="Times New Roman" pitchFamily="18" charset="0"/>
                <a:cs typeface="Times New Roman" pitchFamily="18" charset="0"/>
              </a:rPr>
              <a:t>2PSK</a:t>
            </a:r>
            <a:r>
              <a:rPr lang="zh-CN" altLang="en-US" sz="2000" dirty="0">
                <a:solidFill>
                  <a:srgbClr val="0093B0">
                    <a:lumMod val="50000"/>
                  </a:srgbClr>
                </a:solidFill>
                <a:latin typeface="Times New Roman" pitchFamily="18" charset="0"/>
                <a:cs typeface="Times New Roman" pitchFamily="18" charset="0"/>
              </a:rPr>
              <a:t>信号的形式为：     </a:t>
            </a: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对将该信号进行平方处理，得到 </a:t>
            </a: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对于双极性矩形脉冲序列，有 </a:t>
            </a:r>
          </a:p>
          <a:p>
            <a:pPr marL="0" indent="0">
              <a:lnSpc>
                <a:spcPct val="150000"/>
              </a:lnSpc>
              <a:spcBef>
                <a:spcPts val="0"/>
              </a:spcBef>
              <a:buFont typeface="Arial" pitchFamily="34" charset="0"/>
              <a:buNone/>
            </a:pP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载波同步恢复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270132370"/>
              </p:ext>
            </p:extLst>
          </p:nvPr>
        </p:nvGraphicFramePr>
        <p:xfrm>
          <a:off x="3995936" y="2240397"/>
          <a:ext cx="2645296" cy="403361"/>
        </p:xfrm>
        <a:graphic>
          <a:graphicData uri="http://schemas.openxmlformats.org/presentationml/2006/ole">
            <mc:AlternateContent xmlns:mc="http://schemas.openxmlformats.org/markup-compatibility/2006">
              <mc:Choice xmlns:v="urn:schemas-microsoft-com:vml" Requires="v">
                <p:oleObj r:id="rId3" imgW="1244600" imgH="190500" progId="Equation.3">
                  <p:embed/>
                </p:oleObj>
              </mc:Choice>
              <mc:Fallback>
                <p:oleObj r:id="rId3" imgW="12446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2240397"/>
                        <a:ext cx="2645296" cy="403361"/>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805154613"/>
              </p:ext>
            </p:extLst>
          </p:nvPr>
        </p:nvGraphicFramePr>
        <p:xfrm>
          <a:off x="971600" y="3003798"/>
          <a:ext cx="5797138" cy="664842"/>
        </p:xfrm>
        <a:graphic>
          <a:graphicData uri="http://schemas.openxmlformats.org/presentationml/2006/ole">
            <mc:AlternateContent xmlns:mc="http://schemas.openxmlformats.org/markup-compatibility/2006">
              <mc:Choice xmlns:v="urn:schemas-microsoft-com:vml" Requires="v">
                <p:oleObj name="Equation" r:id="rId5" imgW="3098800" imgH="355600" progId="Equation.3">
                  <p:embed/>
                </p:oleObj>
              </mc:Choice>
              <mc:Fallback>
                <p:oleObj name="Equation" r:id="rId5" imgW="3098800" imgH="355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3003798"/>
                        <a:ext cx="5797138" cy="664842"/>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44284407"/>
              </p:ext>
            </p:extLst>
          </p:nvPr>
        </p:nvGraphicFramePr>
        <p:xfrm>
          <a:off x="971600" y="4011910"/>
          <a:ext cx="2755583" cy="648072"/>
        </p:xfrm>
        <a:graphic>
          <a:graphicData uri="http://schemas.openxmlformats.org/presentationml/2006/ole">
            <mc:AlternateContent xmlns:mc="http://schemas.openxmlformats.org/markup-compatibility/2006">
              <mc:Choice xmlns:v="urn:schemas-microsoft-com:vml" Requires="v">
                <p:oleObj r:id="rId7" imgW="1459866" imgH="342751" progId="Equation.3">
                  <p:embed/>
                </p:oleObj>
              </mc:Choice>
              <mc:Fallback>
                <p:oleObj r:id="rId7" imgW="1459866" imgH="342751"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4011910"/>
                        <a:ext cx="2755583" cy="6480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10022806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方法：</a:t>
            </a:r>
            <a:r>
              <a:rPr lang="zh-CN" altLang="en-US" sz="2000" dirty="0">
                <a:solidFill>
                  <a:srgbClr val="0093B0">
                    <a:lumMod val="50000"/>
                  </a:srgbClr>
                </a:solidFill>
                <a:latin typeface="Times New Roman" pitchFamily="18" charset="0"/>
                <a:cs typeface="Times New Roman" pitchFamily="18" charset="0"/>
              </a:rPr>
              <a:t>对信号进行某些非线性变换以后，就可以直接从中提取出载波分量来。</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载波同步恢复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37309508"/>
              </p:ext>
            </p:extLst>
          </p:nvPr>
        </p:nvGraphicFramePr>
        <p:xfrm>
          <a:off x="2339752" y="1402852"/>
          <a:ext cx="5797138" cy="664842"/>
        </p:xfrm>
        <a:graphic>
          <a:graphicData uri="http://schemas.openxmlformats.org/presentationml/2006/ole">
            <mc:AlternateContent xmlns:mc="http://schemas.openxmlformats.org/markup-compatibility/2006">
              <mc:Choice xmlns:v="urn:schemas-microsoft-com:vml" Requires="v">
                <p:oleObj name="Equation" r:id="rId3" imgW="3098800" imgH="355600" progId="Equation.3">
                  <p:embed/>
                </p:oleObj>
              </mc:Choice>
              <mc:Fallback>
                <p:oleObj name="Equation" r:id="rId3" imgW="3098800" imgH="355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1402852"/>
                        <a:ext cx="5797138" cy="664842"/>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129835545"/>
              </p:ext>
            </p:extLst>
          </p:nvPr>
        </p:nvGraphicFramePr>
        <p:xfrm>
          <a:off x="363645" y="2211710"/>
          <a:ext cx="8345400" cy="720080"/>
        </p:xfrm>
        <a:graphic>
          <a:graphicData uri="http://schemas.openxmlformats.org/presentationml/2006/ole">
            <mc:AlternateContent xmlns:mc="http://schemas.openxmlformats.org/markup-compatibility/2006">
              <mc:Choice xmlns:v="urn:schemas-microsoft-com:vml" Requires="v">
                <p:oleObj r:id="rId5" imgW="3616452" imgH="566928" progId="Visio.Drawing.11">
                  <p:embed/>
                </p:oleObj>
              </mc:Choice>
              <mc:Fallback>
                <p:oleObj r:id="rId5" imgW="3616452" imgH="566928" progId="Visio.Drawing.11">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b="38100"/>
                      <a:stretch>
                        <a:fillRect/>
                      </a:stretch>
                    </p:blipFill>
                    <p:spPr bwMode="auto">
                      <a:xfrm>
                        <a:off x="363645" y="2211710"/>
                        <a:ext cx="8345400" cy="72008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195178633"/>
              </p:ext>
            </p:extLst>
          </p:nvPr>
        </p:nvGraphicFramePr>
        <p:xfrm>
          <a:off x="451947" y="3326422"/>
          <a:ext cx="8168795" cy="1117536"/>
        </p:xfrm>
        <a:graphic>
          <a:graphicData uri="http://schemas.openxmlformats.org/presentationml/2006/ole">
            <mc:AlternateContent xmlns:mc="http://schemas.openxmlformats.org/markup-compatibility/2006">
              <mc:Choice xmlns:v="urn:schemas-microsoft-com:vml" Requires="v">
                <p:oleObj r:id="rId7" imgW="4481689" imgH="869244" progId="Visio.Drawing.11">
                  <p:embed/>
                </p:oleObj>
              </mc:Choice>
              <mc:Fallback>
                <p:oleObj r:id="rId7" imgW="4481689" imgH="869244" progId="Visio.Drawing.11">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b="24849"/>
                      <a:stretch>
                        <a:fillRect/>
                      </a:stretch>
                    </p:blipFill>
                    <p:spPr bwMode="auto">
                      <a:xfrm>
                        <a:off x="451947" y="3326422"/>
                        <a:ext cx="8168795" cy="111753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63740037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4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同相正交环法（科斯塔斯环） </a:t>
            </a:r>
          </a:p>
          <a:p>
            <a:pPr marL="0" indent="0">
              <a:lnSpc>
                <a:spcPct val="140000"/>
              </a:lnSpc>
              <a:spcBef>
                <a:spcPts val="0"/>
              </a:spcBef>
              <a:buNone/>
            </a:pPr>
            <a:r>
              <a:rPr lang="zh-CN" altLang="en-US" sz="2000" dirty="0">
                <a:solidFill>
                  <a:srgbClr val="0093B0">
                    <a:lumMod val="50000"/>
                  </a:srgbClr>
                </a:solidFill>
                <a:latin typeface="Times New Roman" pitchFamily="18" charset="0"/>
                <a:cs typeface="Times New Roman" pitchFamily="18" charset="0"/>
              </a:rPr>
              <a:t>     压控振荡器的输出信号：</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None/>
            </a:pPr>
            <a:endParaRPr lang="zh-CN" altLang="en-US"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rgbClr val="0093B0">
                    <a:lumMod val="50000"/>
                  </a:srgbClr>
                </a:solidFill>
                <a:latin typeface="Times New Roman" pitchFamily="18" charset="0"/>
                <a:cs typeface="Times New Roman" pitchFamily="18" charset="0"/>
              </a:rPr>
              <a:t>     输入的已调信号为：</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None/>
            </a:pPr>
            <a:r>
              <a:rPr lang="zh-CN" altLang="en-US" sz="2000" dirty="0">
                <a:solidFill>
                  <a:srgbClr val="0093B0">
                    <a:lumMod val="50000"/>
                  </a:srgbClr>
                </a:solidFill>
                <a:latin typeface="Times New Roman" pitchFamily="18" charset="0"/>
                <a:cs typeface="Times New Roman" pitchFamily="18" charset="0"/>
              </a:rPr>
              <a:t>     环路当中各点的信号描述</a:t>
            </a:r>
          </a:p>
          <a:p>
            <a:pPr marL="0" indent="0">
              <a:lnSpc>
                <a:spcPct val="140000"/>
              </a:lnSpc>
              <a:spcBef>
                <a:spcPts val="0"/>
              </a:spcBef>
              <a:buNone/>
            </a:pPr>
            <a:endParaRPr lang="zh-CN" altLang="en-US" sz="2000" dirty="0">
              <a:solidFill>
                <a:srgbClr val="0093B0">
                  <a:lumMod val="50000"/>
                </a:srgbClr>
              </a:solidFill>
              <a:latin typeface="Times New Roman" pitchFamily="18" charset="0"/>
              <a:cs typeface="Times New Roman" pitchFamily="18" charset="0"/>
            </a:endParaRPr>
          </a:p>
          <a:p>
            <a:pPr marL="0" indent="0">
              <a:lnSpc>
                <a:spcPct val="140000"/>
              </a:lnSpc>
              <a:spcBef>
                <a:spcPts val="0"/>
              </a:spcBef>
              <a:buFont typeface="Arial" pitchFamily="34" charset="0"/>
              <a:buNone/>
            </a:pP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载波同步恢复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85894648"/>
              </p:ext>
            </p:extLst>
          </p:nvPr>
        </p:nvGraphicFramePr>
        <p:xfrm>
          <a:off x="3779912" y="494395"/>
          <a:ext cx="5279964" cy="2171728"/>
        </p:xfrm>
        <a:graphic>
          <a:graphicData uri="http://schemas.openxmlformats.org/presentationml/2006/ole">
            <mc:AlternateContent xmlns:mc="http://schemas.openxmlformats.org/markup-compatibility/2006">
              <mc:Choice xmlns:v="urn:schemas-microsoft-com:vml" Requires="v">
                <p:oleObj r:id="rId3" imgW="3167689" imgH="1308459" progId="Visio.Drawing.11">
                  <p:embed/>
                </p:oleObj>
              </mc:Choice>
              <mc:Fallback>
                <p:oleObj r:id="rId3" imgW="3167689" imgH="1308459"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494395"/>
                        <a:ext cx="5279964" cy="2171728"/>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57003844"/>
              </p:ext>
            </p:extLst>
          </p:nvPr>
        </p:nvGraphicFramePr>
        <p:xfrm>
          <a:off x="1187624" y="1635646"/>
          <a:ext cx="1450205" cy="464066"/>
        </p:xfrm>
        <a:graphic>
          <a:graphicData uri="http://schemas.openxmlformats.org/presentationml/2006/ole">
            <mc:AlternateContent xmlns:mc="http://schemas.openxmlformats.org/markup-compatibility/2006">
              <mc:Choice xmlns:v="urn:schemas-microsoft-com:vml" Requires="v">
                <p:oleObj r:id="rId5" imgW="711200" imgH="228600" progId="Equation.3">
                  <p:embed/>
                </p:oleObj>
              </mc:Choice>
              <mc:Fallback>
                <p:oleObj r:id="rId5" imgW="711200" imgH="2286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1635646"/>
                        <a:ext cx="1450205" cy="464066"/>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305503364"/>
              </p:ext>
            </p:extLst>
          </p:nvPr>
        </p:nvGraphicFramePr>
        <p:xfrm>
          <a:off x="3047026" y="2119506"/>
          <a:ext cx="1452966" cy="398393"/>
        </p:xfrm>
        <a:graphic>
          <a:graphicData uri="http://schemas.openxmlformats.org/presentationml/2006/ole">
            <mc:AlternateContent xmlns:mc="http://schemas.openxmlformats.org/markup-compatibility/2006">
              <mc:Choice xmlns:v="urn:schemas-microsoft-com:vml" Requires="v">
                <p:oleObj r:id="rId7" imgW="698500" imgH="190500" progId="Equation.3">
                  <p:embed/>
                </p:oleObj>
              </mc:Choice>
              <mc:Fallback>
                <p:oleObj r:id="rId7" imgW="698500" imgH="1905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7026" y="2119506"/>
                        <a:ext cx="1452966" cy="398393"/>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974111908"/>
              </p:ext>
            </p:extLst>
          </p:nvPr>
        </p:nvGraphicFramePr>
        <p:xfrm>
          <a:off x="828234" y="2976275"/>
          <a:ext cx="5822032" cy="1233543"/>
        </p:xfrm>
        <a:graphic>
          <a:graphicData uri="http://schemas.openxmlformats.org/presentationml/2006/ole">
            <mc:AlternateContent xmlns:mc="http://schemas.openxmlformats.org/markup-compatibility/2006">
              <mc:Choice xmlns:v="urn:schemas-microsoft-com:vml" Requires="v">
                <p:oleObj r:id="rId9" imgW="3187700" imgH="673100" progId="Equation.3">
                  <p:embed/>
                </p:oleObj>
              </mc:Choice>
              <mc:Fallback>
                <p:oleObj r:id="rId9" imgW="3187700" imgH="673100" progId="Equation.3">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8234" y="2976275"/>
                        <a:ext cx="5822032" cy="1233543"/>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787552867"/>
              </p:ext>
            </p:extLst>
          </p:nvPr>
        </p:nvGraphicFramePr>
        <p:xfrm>
          <a:off x="7164288" y="2976275"/>
          <a:ext cx="1571949" cy="1163195"/>
        </p:xfrm>
        <a:graphic>
          <a:graphicData uri="http://schemas.openxmlformats.org/presentationml/2006/ole">
            <mc:AlternateContent xmlns:mc="http://schemas.openxmlformats.org/markup-compatibility/2006">
              <mc:Choice xmlns:v="urn:schemas-microsoft-com:vml" Requires="v">
                <p:oleObj r:id="rId11" imgW="914400" imgH="673100" progId="Equation.3">
                  <p:embed/>
                </p:oleObj>
              </mc:Choice>
              <mc:Fallback>
                <p:oleObj r:id="rId11" imgW="914400" imgH="673100" progId="Equation.3">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64288" y="2976275"/>
                        <a:ext cx="1571949" cy="1163195"/>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511076059"/>
              </p:ext>
            </p:extLst>
          </p:nvPr>
        </p:nvGraphicFramePr>
        <p:xfrm>
          <a:off x="1043608" y="4275714"/>
          <a:ext cx="4541185" cy="675599"/>
        </p:xfrm>
        <a:graphic>
          <a:graphicData uri="http://schemas.openxmlformats.org/presentationml/2006/ole">
            <mc:AlternateContent xmlns:mc="http://schemas.openxmlformats.org/markup-compatibility/2006">
              <mc:Choice xmlns:v="urn:schemas-microsoft-com:vml" Requires="v">
                <p:oleObj r:id="rId13" imgW="2373870" imgH="355446" progId="Equation.3">
                  <p:embed/>
                </p:oleObj>
              </mc:Choice>
              <mc:Fallback>
                <p:oleObj r:id="rId13" imgW="2373870" imgH="355446" progId="Equation.3">
                  <p:embed/>
                  <p:pic>
                    <p:nvPicPr>
                      <p:cNvPr id="0"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3608" y="4275714"/>
                        <a:ext cx="4541185" cy="675599"/>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80844434"/>
              </p:ext>
            </p:extLst>
          </p:nvPr>
        </p:nvGraphicFramePr>
        <p:xfrm>
          <a:off x="6372200" y="4226566"/>
          <a:ext cx="1455508" cy="688940"/>
        </p:xfrm>
        <a:graphic>
          <a:graphicData uri="http://schemas.openxmlformats.org/presentationml/2006/ole">
            <mc:AlternateContent xmlns:mc="http://schemas.openxmlformats.org/markup-compatibility/2006">
              <mc:Choice xmlns:v="urn:schemas-microsoft-com:vml" Requires="v">
                <p:oleObj r:id="rId15" imgW="723586" imgH="342751" progId="Equation.3">
                  <p:embed/>
                </p:oleObj>
              </mc:Choice>
              <mc:Fallback>
                <p:oleObj r:id="rId15" imgW="723586" imgH="342751" progId="Equation.3">
                  <p:embed/>
                  <p:pic>
                    <p:nvPicPr>
                      <p:cNvPr id="0" name="Object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72200" y="4226566"/>
                        <a:ext cx="1455508" cy="68894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91447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6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QPSK</a:t>
            </a:r>
            <a:r>
              <a:rPr lang="zh-CN" altLang="en-US" sz="2000" dirty="0">
                <a:solidFill>
                  <a:srgbClr val="C00000"/>
                </a:solidFill>
                <a:latin typeface="Times New Roman" pitchFamily="18" charset="0"/>
                <a:cs typeface="Times New Roman" pitchFamily="18" charset="0"/>
              </a:rPr>
              <a:t>载波恢复</a:t>
            </a:r>
            <a:endParaRPr lang="en-US" altLang="zh-CN" sz="2000" dirty="0">
              <a:solidFill>
                <a:srgbClr val="C00000"/>
              </a:solidFill>
              <a:latin typeface="Times New Roman" pitchFamily="18" charset="0"/>
              <a:cs typeface="Times New Roman" pitchFamily="18" charset="0"/>
            </a:endParaRPr>
          </a:p>
          <a:p>
            <a:pPr>
              <a:lnSpc>
                <a:spcPct val="16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a:lnSpc>
                <a:spcPct val="16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a:lnSpc>
                <a:spcPct val="16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位同步恢复 </a:t>
            </a:r>
          </a:p>
          <a:p>
            <a:pPr marL="0" indent="0">
              <a:lnSpc>
                <a:spcPct val="16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接收端产生的定时脉冲序列的重复频率必须与发送的数码脉冲序列一致，同时在最佳判决时刻对接收码元进行抽样判决。 </a:t>
            </a:r>
          </a:p>
          <a:p>
            <a:pPr marL="0" indent="0">
              <a:lnSpc>
                <a:spcPct val="160000"/>
              </a:lnSpc>
              <a:spcBef>
                <a:spcPts val="0"/>
              </a:spcBef>
              <a:buNone/>
            </a:pPr>
            <a:r>
              <a:rPr lang="zh-CN" altLang="en-US" sz="2000" dirty="0">
                <a:solidFill>
                  <a:schemeClr val="bg1">
                    <a:lumMod val="50000"/>
                  </a:schemeClr>
                </a:solidFill>
                <a:latin typeface="Times New Roman" pitchFamily="18" charset="0"/>
                <a:cs typeface="Times New Roman" pitchFamily="18" charset="0"/>
              </a:rPr>
              <a:t>     为了简化分析，假设载波恢复和位同步恢复是相互独立的。    </a:t>
            </a:r>
          </a:p>
          <a:p>
            <a:pPr marL="0" indent="0">
              <a:lnSpc>
                <a:spcPct val="160000"/>
              </a:lnSpc>
              <a:spcBef>
                <a:spcPts val="0"/>
              </a:spcBef>
              <a:buFont typeface="Arial" pitchFamily="34" charset="0"/>
              <a:buNone/>
            </a:pP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载波同步恢复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11313351"/>
              </p:ext>
            </p:extLst>
          </p:nvPr>
        </p:nvGraphicFramePr>
        <p:xfrm>
          <a:off x="928226" y="1436871"/>
          <a:ext cx="7216238" cy="702831"/>
        </p:xfrm>
        <a:graphic>
          <a:graphicData uri="http://schemas.openxmlformats.org/presentationml/2006/ole">
            <mc:AlternateContent xmlns:mc="http://schemas.openxmlformats.org/markup-compatibility/2006">
              <mc:Choice xmlns:v="urn:schemas-microsoft-com:vml" Requires="v">
                <p:oleObj r:id="rId3" imgW="3623733" imgH="564444" progId="Visio.Drawing.11">
                  <p:embed/>
                </p:oleObj>
              </mc:Choice>
              <mc:Fallback>
                <p:oleObj r:id="rId3" imgW="3623733" imgH="564444" progId="Visio.Drawing.11">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b="38268"/>
                      <a:stretch>
                        <a:fillRect/>
                      </a:stretch>
                    </p:blipFill>
                    <p:spPr bwMode="auto">
                      <a:xfrm>
                        <a:off x="928226" y="1436871"/>
                        <a:ext cx="7216238" cy="70283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9549745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延迟相乘</a:t>
            </a:r>
            <a:r>
              <a:rPr lang="en-US" altLang="zh-CN" sz="2000" dirty="0">
                <a:solidFill>
                  <a:srgbClr val="C00000"/>
                </a:solidFill>
                <a:latin typeface="Times New Roman" pitchFamily="18" charset="0"/>
                <a:cs typeface="Times New Roman" pitchFamily="18" charset="0"/>
              </a:rPr>
              <a:t>——</a:t>
            </a:r>
            <a:r>
              <a:rPr lang="zh-CN" altLang="en-US" sz="2000" dirty="0">
                <a:solidFill>
                  <a:srgbClr val="C00000"/>
                </a:solidFill>
                <a:latin typeface="Times New Roman" pitchFamily="18" charset="0"/>
                <a:cs typeface="Times New Roman" pitchFamily="18" charset="0"/>
              </a:rPr>
              <a:t>滤波法 </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时延迟相乘的输出为：</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得到的信号</a:t>
            </a:r>
            <a:r>
              <a:rPr lang="en-US" altLang="zh-CN" sz="2000" dirty="0">
                <a:solidFill>
                  <a:schemeClr val="bg1">
                    <a:lumMod val="50000"/>
                  </a:schemeClr>
                </a:solidFill>
                <a:latin typeface="Times New Roman" pitchFamily="18" charset="0"/>
                <a:cs typeface="Times New Roman" pitchFamily="18" charset="0"/>
              </a:rPr>
              <a:t>M(t)</a:t>
            </a:r>
            <a:r>
              <a:rPr lang="zh-CN" altLang="en-US" sz="2000" dirty="0">
                <a:solidFill>
                  <a:schemeClr val="bg1">
                    <a:lumMod val="50000"/>
                  </a:schemeClr>
                </a:solidFill>
                <a:latin typeface="Times New Roman" pitchFamily="18" charset="0"/>
                <a:cs typeface="Times New Roman" pitchFamily="18" charset="0"/>
              </a:rPr>
              <a:t>为单极性归零序列，如图所示。</a:t>
            </a: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位同步恢复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29102172"/>
              </p:ext>
            </p:extLst>
          </p:nvPr>
        </p:nvGraphicFramePr>
        <p:xfrm>
          <a:off x="3419872" y="1347614"/>
          <a:ext cx="2304256" cy="393644"/>
        </p:xfrm>
        <a:graphic>
          <a:graphicData uri="http://schemas.openxmlformats.org/presentationml/2006/ole">
            <mc:AlternateContent xmlns:mc="http://schemas.openxmlformats.org/markup-compatibility/2006">
              <mc:Choice xmlns:v="urn:schemas-microsoft-com:vml" Requires="v">
                <p:oleObj r:id="rId3" imgW="1117600" imgH="190500" progId="Equation.3">
                  <p:embed/>
                </p:oleObj>
              </mc:Choice>
              <mc:Fallback>
                <p:oleObj r:id="rId3" imgW="1117600" imgH="1905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1347614"/>
                        <a:ext cx="2304256" cy="393644"/>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02806369"/>
              </p:ext>
            </p:extLst>
          </p:nvPr>
        </p:nvGraphicFramePr>
        <p:xfrm>
          <a:off x="323528" y="2227704"/>
          <a:ext cx="8731652" cy="2504286"/>
        </p:xfrm>
        <a:graphic>
          <a:graphicData uri="http://schemas.openxmlformats.org/presentationml/2006/ole">
            <mc:AlternateContent xmlns:mc="http://schemas.openxmlformats.org/markup-compatibility/2006">
              <mc:Choice xmlns:v="urn:schemas-microsoft-com:vml" Requires="v">
                <p:oleObj r:id="rId5" imgW="5229273" imgH="1501685" progId="Visio.Drawing.11">
                  <p:embed/>
                </p:oleObj>
              </mc:Choice>
              <mc:Fallback>
                <p:oleObj r:id="rId5" imgW="5229273" imgH="1501685" progId="Visio.Drawing.11">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28" y="2227704"/>
                        <a:ext cx="8731652" cy="250428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27127435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a:t>
            </a:r>
          </a:p>
        </p:txBody>
      </p:sp>
      <p:sp>
        <p:nvSpPr>
          <p:cNvPr id="23" name="内容占位符 4"/>
          <p:cNvSpPr>
            <a:spLocks noGrp="1"/>
          </p:cNvSpPr>
          <p:nvPr>
            <p:ph idx="1"/>
          </p:nvPr>
        </p:nvSpPr>
        <p:spPr>
          <a:xfrm>
            <a:off x="540251" y="789552"/>
            <a:ext cx="8064197" cy="4230470"/>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模拟信源</a:t>
            </a:r>
          </a:p>
          <a:p>
            <a:pPr marL="0" indent="0">
              <a:lnSpc>
                <a:spcPct val="150000"/>
              </a:lnSpc>
              <a:spcBef>
                <a:spcPts val="0"/>
              </a:spcBef>
              <a:buNone/>
            </a:pPr>
            <a:r>
              <a:rPr lang="zh-CN" altLang="en-US" sz="2000" dirty="0">
                <a:solidFill>
                  <a:schemeClr val="tx1"/>
                </a:solidFill>
              </a:rPr>
              <a:t>     描述：幅度和分布函数。</a:t>
            </a:r>
          </a:p>
          <a:p>
            <a:pPr marL="0" indent="0">
              <a:lnSpc>
                <a:spcPct val="150000"/>
              </a:lnSpc>
              <a:spcBef>
                <a:spcPts val="0"/>
              </a:spcBef>
              <a:buNone/>
            </a:pPr>
            <a:r>
              <a:rPr lang="zh-CN" altLang="en-US" sz="2000" dirty="0">
                <a:solidFill>
                  <a:schemeClr val="tx1"/>
                </a:solidFill>
              </a:rPr>
              <a:t>     模拟：单音、多音组合或滤波器输出的随机过程的采样值来表示。</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表示方法</a:t>
            </a:r>
            <a:endParaRPr lang="en-US" altLang="zh-CN" sz="2000" dirty="0">
              <a:solidFill>
                <a:srgbClr val="C00000"/>
              </a:solidFill>
            </a:endParaRPr>
          </a:p>
          <a:p>
            <a:pPr marL="0" lvl="0" indent="0">
              <a:lnSpc>
                <a:spcPct val="150000"/>
              </a:lnSpc>
              <a:spcBef>
                <a:spcPts val="0"/>
              </a:spcBef>
              <a:buNone/>
            </a:pPr>
            <a:r>
              <a:rPr lang="zh-CN" altLang="en-US" sz="2000" dirty="0">
                <a:solidFill>
                  <a:srgbClr val="C00000"/>
                </a:solidFill>
              </a:rPr>
              <a:t>     </a:t>
            </a:r>
            <a:r>
              <a:rPr lang="en-US" altLang="zh-CN" sz="2000" dirty="0">
                <a:solidFill>
                  <a:srgbClr val="C00000"/>
                </a:solidFill>
              </a:rPr>
              <a:t>1.</a:t>
            </a:r>
            <a:r>
              <a:rPr lang="zh-CN" altLang="en-US" sz="2000" dirty="0">
                <a:solidFill>
                  <a:srgbClr val="C00000"/>
                </a:solidFill>
              </a:rPr>
              <a:t>单音信号</a:t>
            </a:r>
            <a:r>
              <a:rPr lang="zh-CN" altLang="en-US" sz="2000" dirty="0">
                <a:solidFill>
                  <a:srgbClr val="205867"/>
                </a:solidFill>
              </a:rPr>
              <a:t>：离散时间信号可写为</a:t>
            </a:r>
          </a:p>
          <a:p>
            <a:pPr marL="0" lvl="0" indent="0">
              <a:lnSpc>
                <a:spcPct val="150000"/>
              </a:lnSpc>
              <a:spcBef>
                <a:spcPts val="0"/>
              </a:spcBef>
              <a:buNone/>
            </a:pPr>
            <a:r>
              <a:rPr lang="zh-CN" altLang="en-US" sz="2000" dirty="0">
                <a:solidFill>
                  <a:srgbClr val="205867"/>
                </a:solidFill>
              </a:rPr>
              <a:t>     仿真过程：为了扫描系统响应，频率</a:t>
            </a:r>
            <a:r>
              <a:rPr lang="en-US" altLang="zh-CN" sz="2000" i="1" dirty="0">
                <a:solidFill>
                  <a:srgbClr val="205867"/>
                </a:solidFill>
                <a:latin typeface="Times New Roman" pitchFamily="18" charset="0"/>
                <a:cs typeface="Times New Roman" pitchFamily="18" charset="0"/>
              </a:rPr>
              <a:t>f</a:t>
            </a:r>
            <a:r>
              <a:rPr lang="en-US" altLang="zh-CN" sz="2000" baseline="-25000" dirty="0">
                <a:solidFill>
                  <a:srgbClr val="205867"/>
                </a:solidFill>
                <a:latin typeface="Times New Roman" pitchFamily="18" charset="0"/>
                <a:cs typeface="Times New Roman" pitchFamily="18" charset="0"/>
              </a:rPr>
              <a:t>0</a:t>
            </a:r>
            <a:r>
              <a:rPr lang="zh-CN" altLang="en-US" sz="2000" dirty="0">
                <a:solidFill>
                  <a:srgbClr val="205867"/>
                </a:solidFill>
                <a:latin typeface="Times New Roman" pitchFamily="18" charset="0"/>
                <a:cs typeface="Times New Roman" pitchFamily="18" charset="0"/>
              </a:rPr>
              <a:t>和幅度</a:t>
            </a:r>
            <a:r>
              <a:rPr lang="en-US" altLang="zh-CN" sz="2000" i="1" dirty="0">
                <a:solidFill>
                  <a:srgbClr val="205867"/>
                </a:solidFill>
                <a:latin typeface="Times New Roman" pitchFamily="18" charset="0"/>
                <a:cs typeface="Times New Roman" pitchFamily="18" charset="0"/>
              </a:rPr>
              <a:t>A</a:t>
            </a:r>
            <a:r>
              <a:rPr lang="zh-CN" altLang="en-US" sz="2000" dirty="0">
                <a:solidFill>
                  <a:srgbClr val="205867"/>
                </a:solidFill>
                <a:latin typeface="Times New Roman" pitchFamily="18" charset="0"/>
                <a:cs typeface="Times New Roman" pitchFamily="18" charset="0"/>
              </a:rPr>
              <a:t>是不断变化的，相位</a:t>
            </a:r>
            <a:r>
              <a:rPr lang="en-US" altLang="zh-CN" sz="2000" i="1" dirty="0">
                <a:solidFill>
                  <a:srgbClr val="205867"/>
                </a:solidFill>
                <a:latin typeface="Times New Roman" pitchFamily="18" charset="0"/>
                <a:cs typeface="Times New Roman" pitchFamily="18" charset="0"/>
              </a:rPr>
              <a:t>θ</a:t>
            </a:r>
            <a:r>
              <a:rPr lang="zh-CN" altLang="en-US" sz="2000" dirty="0">
                <a:solidFill>
                  <a:srgbClr val="205867"/>
                </a:solidFill>
                <a:latin typeface="Times New Roman" pitchFamily="18" charset="0"/>
                <a:cs typeface="Times New Roman" pitchFamily="18" charset="0"/>
              </a:rPr>
              <a:t>在</a:t>
            </a:r>
            <a:r>
              <a:rPr lang="en-US" altLang="zh-CN" sz="2000" dirty="0">
                <a:solidFill>
                  <a:srgbClr val="205867"/>
                </a:solidFill>
                <a:latin typeface="Times New Roman" pitchFamily="18" charset="0"/>
                <a:cs typeface="Times New Roman" pitchFamily="18" charset="0"/>
              </a:rPr>
              <a:t>[0</a:t>
            </a:r>
            <a:r>
              <a:rPr lang="zh-CN" altLang="en-US" sz="2000" dirty="0">
                <a:solidFill>
                  <a:srgbClr val="205867"/>
                </a:solidFill>
                <a:latin typeface="Times New Roman" pitchFamily="18" charset="0"/>
                <a:cs typeface="Times New Roman" pitchFamily="18" charset="0"/>
              </a:rPr>
              <a:t>，</a:t>
            </a:r>
            <a:r>
              <a:rPr lang="en-US" altLang="zh-CN" sz="2000" dirty="0">
                <a:solidFill>
                  <a:srgbClr val="205867"/>
                </a:solidFill>
                <a:latin typeface="Times New Roman" pitchFamily="18" charset="0"/>
                <a:cs typeface="Times New Roman" pitchFamily="18" charset="0"/>
              </a:rPr>
              <a:t>2π]</a:t>
            </a:r>
            <a:r>
              <a:rPr lang="zh-CN" altLang="en-US" sz="2000" dirty="0">
                <a:solidFill>
                  <a:srgbClr val="205867"/>
                </a:solidFill>
                <a:latin typeface="Times New Roman" pitchFamily="18" charset="0"/>
                <a:cs typeface="Times New Roman" pitchFamily="18" charset="0"/>
              </a:rPr>
              <a:t>内均匀分布。其中：</a:t>
            </a:r>
            <a:r>
              <a:rPr lang="en-US" altLang="zh-CN" sz="2000" i="1" dirty="0" err="1">
                <a:solidFill>
                  <a:srgbClr val="205867"/>
                </a:solidFill>
                <a:latin typeface="Times New Roman" pitchFamily="18" charset="0"/>
                <a:cs typeface="Times New Roman" pitchFamily="18" charset="0"/>
              </a:rPr>
              <a:t>t</a:t>
            </a:r>
            <a:r>
              <a:rPr lang="en-US" altLang="zh-CN" sz="2000" i="1" baseline="-25000" dirty="0" err="1">
                <a:solidFill>
                  <a:srgbClr val="205867"/>
                </a:solidFill>
                <a:latin typeface="Times New Roman" pitchFamily="18" charset="0"/>
                <a:cs typeface="Times New Roman" pitchFamily="18" charset="0"/>
              </a:rPr>
              <a:t>k</a:t>
            </a:r>
            <a:r>
              <a:rPr lang="en-US" altLang="zh-CN" sz="2000" i="1" dirty="0">
                <a:solidFill>
                  <a:srgbClr val="205867"/>
                </a:solidFill>
                <a:latin typeface="Times New Roman" pitchFamily="18" charset="0"/>
                <a:cs typeface="Times New Roman" pitchFamily="18" charset="0"/>
              </a:rPr>
              <a:t>=</a:t>
            </a:r>
            <a:r>
              <a:rPr lang="en-US" altLang="zh-CN" sz="2000" i="1" dirty="0" err="1">
                <a:solidFill>
                  <a:srgbClr val="205867"/>
                </a:solidFill>
                <a:latin typeface="Times New Roman" pitchFamily="18" charset="0"/>
                <a:cs typeface="Times New Roman" pitchFamily="18" charset="0"/>
              </a:rPr>
              <a:t>kT</a:t>
            </a:r>
            <a:endParaRPr lang="en-US" altLang="zh-CN" sz="2000" i="1" dirty="0">
              <a:solidFill>
                <a:srgbClr val="205867"/>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28849473"/>
              </p:ext>
            </p:extLst>
          </p:nvPr>
        </p:nvGraphicFramePr>
        <p:xfrm>
          <a:off x="4788024" y="2773624"/>
          <a:ext cx="2244725" cy="333375"/>
        </p:xfrm>
        <a:graphic>
          <a:graphicData uri="http://schemas.openxmlformats.org/presentationml/2006/ole">
            <mc:AlternateContent xmlns:mc="http://schemas.openxmlformats.org/markup-compatibility/2006">
              <mc:Choice xmlns:v="urn:schemas-microsoft-com:vml" Requires="v">
                <p:oleObj r:id="rId3" imgW="1282700" imgH="190500" progId="Equation.3">
                  <p:embed/>
                </p:oleObj>
              </mc:Choice>
              <mc:Fallback>
                <p:oleObj r:id="rId3" imgW="1282700" imgH="190500" progId="Equation.3">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2773624"/>
                        <a:ext cx="22447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392552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158462"/>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采用锁相法提取位同步 </a:t>
            </a: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对于时钟的统计模型，至少需要掌握有关统计模型的抖动的自相关函数。当然，如果要较为准确的评估同步时钟系统的性能，还需要掌握归一化抖动的概率密度函数等参数。</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同步</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位同步恢复</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99801834"/>
              </p:ext>
            </p:extLst>
          </p:nvPr>
        </p:nvGraphicFramePr>
        <p:xfrm>
          <a:off x="852230" y="1344864"/>
          <a:ext cx="7200800" cy="1658934"/>
        </p:xfrm>
        <a:graphic>
          <a:graphicData uri="http://schemas.openxmlformats.org/presentationml/2006/ole">
            <mc:AlternateContent xmlns:mc="http://schemas.openxmlformats.org/markup-compatibility/2006">
              <mc:Choice xmlns:v="urn:schemas-microsoft-com:vml" Requires="v">
                <p:oleObj r:id="rId3" imgW="4006015" imgH="920486" progId="Visio.Drawing.11">
                  <p:embed/>
                </p:oleObj>
              </mc:Choice>
              <mc:Fallback>
                <p:oleObj r:id="rId3" imgW="4006015" imgH="920486"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230" y="1344864"/>
                        <a:ext cx="7200800" cy="165893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865130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28" name="矩形 27"/>
          <p:cNvSpPr/>
          <p:nvPr/>
        </p:nvSpPr>
        <p:spPr>
          <a:xfrm>
            <a:off x="1160926" y="627534"/>
            <a:ext cx="6991016" cy="584775"/>
          </a:xfrm>
          <a:prstGeom prst="rect">
            <a:avLst/>
          </a:prstGeom>
        </p:spPr>
        <p:txBody>
          <a:bodyPr wrap="none">
            <a:spAutoFit/>
          </a:bodyPr>
          <a:lstStyle/>
          <a:p>
            <a:r>
              <a:rPr lang="zh-CN" altLang="en-US" sz="3200" dirty="0">
                <a:solidFill>
                  <a:srgbClr val="C00000"/>
                </a:solidFill>
                <a:latin typeface="微软雅黑"/>
                <a:ea typeface="微软雅黑"/>
              </a:rPr>
              <a:t>第三专题（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）通信系统建模仿真实现</a:t>
            </a:r>
          </a:p>
        </p:txBody>
      </p:sp>
      <p:pic>
        <p:nvPicPr>
          <p:cNvPr id="29" name="Picture 24" descr="06_icon_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452320" y="3409161"/>
            <a:ext cx="110680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31" name="Freeform 9"/>
          <p:cNvSpPr>
            <a:spLocks noEditPoints="1"/>
          </p:cNvSpPr>
          <p:nvPr/>
        </p:nvSpPr>
        <p:spPr bwMode="auto">
          <a:xfrm>
            <a:off x="3873422"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33" name="Freeform 10"/>
          <p:cNvSpPr>
            <a:spLocks noChangeAspect="1"/>
          </p:cNvSpPr>
          <p:nvPr/>
        </p:nvSpPr>
        <p:spPr bwMode="auto">
          <a:xfrm>
            <a:off x="4591310" y="177250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4" name="组合 33"/>
          <p:cNvGrpSpPr>
            <a:grpSpLocks noChangeAspect="1"/>
          </p:cNvGrpSpPr>
          <p:nvPr/>
        </p:nvGrpSpPr>
        <p:grpSpPr>
          <a:xfrm>
            <a:off x="4677971" y="1814348"/>
            <a:ext cx="338096" cy="338554"/>
            <a:chOff x="5667375" y="791155"/>
            <a:chExt cx="596405" cy="664225"/>
          </a:xfrm>
        </p:grpSpPr>
        <p:sp>
          <p:nvSpPr>
            <p:cNvPr id="35"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36" name="TextBox 35"/>
            <p:cNvSpPr txBox="1"/>
            <p:nvPr/>
          </p:nvSpPr>
          <p:spPr>
            <a:xfrm>
              <a:off x="5714636" y="791155"/>
              <a:ext cx="549144" cy="664225"/>
            </a:xfrm>
            <a:prstGeom prst="rect">
              <a:avLst/>
            </a:prstGeom>
            <a:noFill/>
          </p:spPr>
          <p:txBody>
            <a:bodyPr wrap="none" rtlCol="0">
              <a:spAutoFit/>
            </a:bodyPr>
            <a:lstStyle/>
            <a:p>
              <a:r>
                <a:rPr lang="en-US" altLang="zh-CN" sz="1600" b="1" dirty="0">
                  <a:solidFill>
                    <a:srgbClr val="205867"/>
                  </a:solidFill>
                  <a:latin typeface="微软雅黑"/>
                  <a:ea typeface="微软雅黑"/>
                </a:rPr>
                <a:t>2</a:t>
              </a:r>
              <a:endParaRPr lang="zh-CN" altLang="en-US" sz="1600" b="1" dirty="0">
                <a:solidFill>
                  <a:srgbClr val="205867"/>
                </a:solidFill>
                <a:latin typeface="微软雅黑"/>
                <a:ea typeface="微软雅黑"/>
              </a:endParaRPr>
            </a:p>
          </p:txBody>
        </p:sp>
      </p:grpSp>
      <p:sp>
        <p:nvSpPr>
          <p:cNvPr id="65" name="Freeform 10"/>
          <p:cNvSpPr>
            <a:spLocks noChangeAspect="1"/>
          </p:cNvSpPr>
          <p:nvPr/>
        </p:nvSpPr>
        <p:spPr bwMode="auto">
          <a:xfrm>
            <a:off x="4591310" y="1367617"/>
            <a:ext cx="2681869"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6" name="组合 65"/>
          <p:cNvGrpSpPr>
            <a:grpSpLocks noChangeAspect="1"/>
          </p:cNvGrpSpPr>
          <p:nvPr/>
        </p:nvGrpSpPr>
        <p:grpSpPr>
          <a:xfrm>
            <a:off x="4677971" y="1409459"/>
            <a:ext cx="338096" cy="338554"/>
            <a:chOff x="5667375" y="791156"/>
            <a:chExt cx="596405" cy="664226"/>
          </a:xfrm>
        </p:grpSpPr>
        <p:sp>
          <p:nvSpPr>
            <p:cNvPr id="6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8" name="TextBox 67"/>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1</a:t>
              </a:r>
              <a:endParaRPr lang="zh-CN" altLang="en-US" sz="1600" b="1" dirty="0">
                <a:solidFill>
                  <a:srgbClr val="205867"/>
                </a:solidFill>
                <a:latin typeface="微软雅黑"/>
                <a:ea typeface="微软雅黑"/>
              </a:endParaRPr>
            </a:p>
          </p:txBody>
        </p:sp>
      </p:grpSp>
      <p:sp>
        <p:nvSpPr>
          <p:cNvPr id="69" name="TextBox 68"/>
          <p:cNvSpPr txBox="1">
            <a:spLocks noChangeAspect="1"/>
          </p:cNvSpPr>
          <p:nvPr/>
        </p:nvSpPr>
        <p:spPr>
          <a:xfrm>
            <a:off x="5261455" y="1804143"/>
            <a:ext cx="2622913" cy="369332"/>
          </a:xfrm>
          <a:prstGeom prst="rect">
            <a:avLst/>
          </a:prstGeom>
          <a:noFill/>
        </p:spPr>
        <p:txBody>
          <a:bodyPr wrap="square" rtlCol="0">
            <a:spAutoFit/>
          </a:bodyPr>
          <a:lstStyle/>
          <a:p>
            <a:r>
              <a:rPr lang="zh-CN" altLang="en-US" dirty="0">
                <a:solidFill>
                  <a:srgbClr val="FFFFFF"/>
                </a:solidFill>
                <a:latin typeface="微软雅黑"/>
                <a:ea typeface="微软雅黑"/>
              </a:rPr>
              <a:t>信源与编码</a:t>
            </a:r>
          </a:p>
        </p:txBody>
      </p:sp>
      <p:sp>
        <p:nvSpPr>
          <p:cNvPr id="37" name="Freeform 10">
            <a:hlinkClick r:id="" action="ppaction://noaction"/>
          </p:cNvPr>
          <p:cNvSpPr>
            <a:spLocks noChangeAspect="1"/>
          </p:cNvSpPr>
          <p:nvPr/>
        </p:nvSpPr>
        <p:spPr bwMode="auto">
          <a:xfrm>
            <a:off x="4596649" y="2170462"/>
            <a:ext cx="2676530"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8" name="组合 37"/>
          <p:cNvGrpSpPr>
            <a:grpSpLocks noChangeAspect="1"/>
          </p:cNvGrpSpPr>
          <p:nvPr/>
        </p:nvGrpSpPr>
        <p:grpSpPr>
          <a:xfrm>
            <a:off x="4683310" y="2212304"/>
            <a:ext cx="338096" cy="338554"/>
            <a:chOff x="5667375" y="791156"/>
            <a:chExt cx="596405" cy="664226"/>
          </a:xfrm>
        </p:grpSpPr>
        <p:sp>
          <p:nvSpPr>
            <p:cNvPr id="3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40" name="TextBox 39"/>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3</a:t>
              </a:r>
              <a:endParaRPr lang="zh-CN" altLang="en-US" sz="1600" b="1" dirty="0">
                <a:solidFill>
                  <a:srgbClr val="205867"/>
                </a:solidFill>
                <a:latin typeface="微软雅黑"/>
                <a:ea typeface="微软雅黑"/>
              </a:endParaRPr>
            </a:p>
          </p:txBody>
        </p:sp>
      </p:grpSp>
      <p:sp>
        <p:nvSpPr>
          <p:cNvPr id="70" name="TextBox 69"/>
          <p:cNvSpPr txBox="1">
            <a:spLocks noChangeAspect="1"/>
          </p:cNvSpPr>
          <p:nvPr/>
        </p:nvSpPr>
        <p:spPr>
          <a:xfrm>
            <a:off x="5266792" y="2202098"/>
            <a:ext cx="2503360" cy="369332"/>
          </a:xfrm>
          <a:prstGeom prst="rect">
            <a:avLst/>
          </a:prstGeom>
          <a:noFill/>
        </p:spPr>
        <p:txBody>
          <a:bodyPr wrap="square" rtlCol="0">
            <a:spAutoFit/>
          </a:bodyPr>
          <a:lstStyle/>
          <a:p>
            <a:r>
              <a:rPr lang="zh-CN" altLang="en-US" dirty="0">
                <a:solidFill>
                  <a:srgbClr val="FFFFFF"/>
                </a:solidFill>
                <a:latin typeface="微软雅黑"/>
                <a:ea typeface="微软雅黑"/>
              </a:rPr>
              <a:t>差错控制编码</a:t>
            </a:r>
          </a:p>
        </p:txBody>
      </p:sp>
      <p:sp>
        <p:nvSpPr>
          <p:cNvPr id="41" name="Freeform 10"/>
          <p:cNvSpPr>
            <a:spLocks noChangeAspect="1"/>
          </p:cNvSpPr>
          <p:nvPr/>
        </p:nvSpPr>
        <p:spPr bwMode="auto">
          <a:xfrm>
            <a:off x="4596648" y="2570722"/>
            <a:ext cx="2676532"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2" name="组合 61"/>
          <p:cNvGrpSpPr>
            <a:grpSpLocks noChangeAspect="1"/>
          </p:cNvGrpSpPr>
          <p:nvPr/>
        </p:nvGrpSpPr>
        <p:grpSpPr>
          <a:xfrm>
            <a:off x="4683306" y="2612563"/>
            <a:ext cx="343006" cy="338554"/>
            <a:chOff x="5667375" y="791156"/>
            <a:chExt cx="605067" cy="664226"/>
          </a:xfrm>
        </p:grpSpPr>
        <p:sp>
          <p:nvSpPr>
            <p:cNvPr id="63"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64" name="TextBox 63"/>
            <p:cNvSpPr txBox="1"/>
            <p:nvPr/>
          </p:nvSpPr>
          <p:spPr>
            <a:xfrm>
              <a:off x="5723298"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4</a:t>
              </a:r>
              <a:endParaRPr lang="zh-CN" altLang="en-US" sz="1600" b="1" dirty="0">
                <a:solidFill>
                  <a:srgbClr val="205867"/>
                </a:solidFill>
                <a:latin typeface="微软雅黑"/>
                <a:ea typeface="微软雅黑"/>
              </a:endParaRPr>
            </a:p>
          </p:txBody>
        </p:sp>
      </p:grpSp>
      <p:sp>
        <p:nvSpPr>
          <p:cNvPr id="71" name="TextBox 70"/>
          <p:cNvSpPr txBox="1">
            <a:spLocks noChangeAspect="1"/>
          </p:cNvSpPr>
          <p:nvPr/>
        </p:nvSpPr>
        <p:spPr>
          <a:xfrm>
            <a:off x="5266792" y="2602358"/>
            <a:ext cx="2006387" cy="368101"/>
          </a:xfrm>
          <a:prstGeom prst="rect">
            <a:avLst/>
          </a:prstGeom>
          <a:noFill/>
        </p:spPr>
        <p:txBody>
          <a:bodyPr wrap="square" rtlCol="0">
            <a:spAutoFit/>
          </a:bodyPr>
          <a:lstStyle/>
          <a:p>
            <a:r>
              <a:rPr lang="zh-CN" altLang="en-US" dirty="0">
                <a:solidFill>
                  <a:srgbClr val="FFFFFF"/>
                </a:solidFill>
                <a:latin typeface="微软雅黑"/>
                <a:ea typeface="微软雅黑"/>
              </a:rPr>
              <a:t>数字基带</a:t>
            </a:r>
          </a:p>
        </p:txBody>
      </p:sp>
      <p:sp>
        <p:nvSpPr>
          <p:cNvPr id="72" name="TextBox 71"/>
          <p:cNvSpPr txBox="1">
            <a:spLocks noChangeAspect="1"/>
          </p:cNvSpPr>
          <p:nvPr/>
        </p:nvSpPr>
        <p:spPr>
          <a:xfrm>
            <a:off x="5261455" y="1367613"/>
            <a:ext cx="2443583" cy="369332"/>
          </a:xfrm>
          <a:prstGeom prst="rect">
            <a:avLst/>
          </a:prstGeom>
          <a:noFill/>
        </p:spPr>
        <p:txBody>
          <a:bodyPr wrap="square" rtlCol="0">
            <a:spAutoFit/>
          </a:bodyPr>
          <a:lstStyle/>
          <a:p>
            <a:r>
              <a:rPr lang="zh-CN" altLang="en-US" dirty="0">
                <a:solidFill>
                  <a:srgbClr val="FFFFFF"/>
                </a:solidFill>
                <a:latin typeface="微软雅黑"/>
                <a:ea typeface="微软雅黑"/>
              </a:rPr>
              <a:t>方法与原则</a:t>
            </a:r>
          </a:p>
        </p:txBody>
      </p:sp>
      <p:sp>
        <p:nvSpPr>
          <p:cNvPr id="74" name="Freeform 10"/>
          <p:cNvSpPr>
            <a:spLocks noChangeAspect="1"/>
          </p:cNvSpPr>
          <p:nvPr/>
        </p:nvSpPr>
        <p:spPr bwMode="auto">
          <a:xfrm>
            <a:off x="4590007" y="2970459"/>
            <a:ext cx="268317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75" name="组合 74"/>
          <p:cNvGrpSpPr>
            <a:grpSpLocks noChangeAspect="1"/>
          </p:cNvGrpSpPr>
          <p:nvPr/>
        </p:nvGrpSpPr>
        <p:grpSpPr>
          <a:xfrm>
            <a:off x="4676668" y="3012302"/>
            <a:ext cx="338096" cy="338554"/>
            <a:chOff x="5667375" y="791156"/>
            <a:chExt cx="596405" cy="664226"/>
          </a:xfrm>
        </p:grpSpPr>
        <p:sp>
          <p:nvSpPr>
            <p:cNvPr id="7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77" name="TextBox 76"/>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5</a:t>
              </a:r>
              <a:endParaRPr lang="zh-CN" altLang="en-US" sz="1600" b="1" dirty="0">
                <a:solidFill>
                  <a:srgbClr val="205867"/>
                </a:solidFill>
                <a:latin typeface="微软雅黑"/>
                <a:ea typeface="微软雅黑"/>
              </a:endParaRPr>
            </a:p>
          </p:txBody>
        </p:sp>
      </p:grpSp>
      <p:sp>
        <p:nvSpPr>
          <p:cNvPr id="79" name="TextBox 78"/>
          <p:cNvSpPr txBox="1">
            <a:spLocks noChangeAspect="1"/>
          </p:cNvSpPr>
          <p:nvPr/>
        </p:nvSpPr>
        <p:spPr>
          <a:xfrm>
            <a:off x="5260151" y="2994766"/>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频带传输</a:t>
            </a:r>
          </a:p>
        </p:txBody>
      </p:sp>
      <p:sp>
        <p:nvSpPr>
          <p:cNvPr id="80" name="Freeform 10"/>
          <p:cNvSpPr>
            <a:spLocks noChangeAspect="1"/>
          </p:cNvSpPr>
          <p:nvPr/>
        </p:nvSpPr>
        <p:spPr bwMode="auto">
          <a:xfrm>
            <a:off x="4595345" y="3367582"/>
            <a:ext cx="2677834"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1" name="组合 80"/>
          <p:cNvGrpSpPr>
            <a:grpSpLocks noChangeAspect="1"/>
          </p:cNvGrpSpPr>
          <p:nvPr/>
        </p:nvGrpSpPr>
        <p:grpSpPr>
          <a:xfrm>
            <a:off x="4682006" y="3409424"/>
            <a:ext cx="338096" cy="338554"/>
            <a:chOff x="5667375" y="791156"/>
            <a:chExt cx="596405" cy="664226"/>
          </a:xfrm>
        </p:grpSpPr>
        <p:sp>
          <p:nvSpPr>
            <p:cNvPr id="8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3" name="TextBox 82"/>
            <p:cNvSpPr txBox="1"/>
            <p:nvPr/>
          </p:nvSpPr>
          <p:spPr>
            <a:xfrm>
              <a:off x="5714636" y="791156"/>
              <a:ext cx="549144" cy="664226"/>
            </a:xfrm>
            <a:prstGeom prst="rect">
              <a:avLst/>
            </a:prstGeom>
            <a:noFill/>
          </p:spPr>
          <p:txBody>
            <a:bodyPr wrap="none" rtlCol="0">
              <a:spAutoFit/>
            </a:bodyPr>
            <a:lstStyle/>
            <a:p>
              <a:r>
                <a:rPr lang="en-US" altLang="zh-CN" sz="1600" b="1" dirty="0">
                  <a:solidFill>
                    <a:srgbClr val="205867"/>
                  </a:solidFill>
                  <a:latin typeface="微软雅黑"/>
                  <a:ea typeface="微软雅黑"/>
                </a:rPr>
                <a:t>6</a:t>
              </a:r>
              <a:endParaRPr lang="zh-CN" altLang="en-US" sz="1600" b="1" dirty="0">
                <a:solidFill>
                  <a:srgbClr val="205867"/>
                </a:solidFill>
                <a:latin typeface="微软雅黑"/>
                <a:ea typeface="微软雅黑"/>
              </a:endParaRPr>
            </a:p>
          </p:txBody>
        </p:sp>
      </p:grpSp>
      <p:sp>
        <p:nvSpPr>
          <p:cNvPr id="84" name="TextBox 83"/>
          <p:cNvSpPr txBox="1">
            <a:spLocks noChangeAspect="1"/>
          </p:cNvSpPr>
          <p:nvPr/>
        </p:nvSpPr>
        <p:spPr>
          <a:xfrm>
            <a:off x="5265489" y="3391889"/>
            <a:ext cx="2354682" cy="369332"/>
          </a:xfrm>
          <a:prstGeom prst="rect">
            <a:avLst/>
          </a:prstGeom>
          <a:noFill/>
        </p:spPr>
        <p:txBody>
          <a:bodyPr wrap="square" rtlCol="0">
            <a:spAutoFit/>
          </a:bodyPr>
          <a:lstStyle/>
          <a:p>
            <a:r>
              <a:rPr lang="zh-CN" altLang="en-US" dirty="0">
                <a:solidFill>
                  <a:srgbClr val="FFFFFF"/>
                </a:solidFill>
                <a:latin typeface="微软雅黑"/>
                <a:ea typeface="微软雅黑"/>
              </a:rPr>
              <a:t>同步系统</a:t>
            </a:r>
          </a:p>
        </p:txBody>
      </p:sp>
      <p:sp>
        <p:nvSpPr>
          <p:cNvPr id="85" name="Freeform 10"/>
          <p:cNvSpPr>
            <a:spLocks noChangeAspect="1"/>
          </p:cNvSpPr>
          <p:nvPr/>
        </p:nvSpPr>
        <p:spPr bwMode="auto">
          <a:xfrm>
            <a:off x="4595345" y="3767261"/>
            <a:ext cx="2677835"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86" name="组合 85"/>
          <p:cNvGrpSpPr>
            <a:grpSpLocks noChangeAspect="1"/>
          </p:cNvGrpSpPr>
          <p:nvPr/>
        </p:nvGrpSpPr>
        <p:grpSpPr>
          <a:xfrm>
            <a:off x="4679087" y="3785766"/>
            <a:ext cx="338096" cy="338554"/>
            <a:chOff x="5667375" y="791156"/>
            <a:chExt cx="596405" cy="664227"/>
          </a:xfrm>
        </p:grpSpPr>
        <p:sp>
          <p:nvSpPr>
            <p:cNvPr id="87"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88" name="TextBox 87"/>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7</a:t>
              </a:r>
              <a:endParaRPr lang="zh-CN" altLang="en-US" sz="1600" b="1" dirty="0">
                <a:solidFill>
                  <a:srgbClr val="205867"/>
                </a:solidFill>
                <a:latin typeface="微软雅黑"/>
                <a:ea typeface="微软雅黑"/>
              </a:endParaRPr>
            </a:p>
          </p:txBody>
        </p:sp>
      </p:grpSp>
      <p:sp>
        <p:nvSpPr>
          <p:cNvPr id="89" name="TextBox 88"/>
          <p:cNvSpPr txBox="1">
            <a:spLocks noChangeAspect="1"/>
          </p:cNvSpPr>
          <p:nvPr/>
        </p:nvSpPr>
        <p:spPr>
          <a:xfrm>
            <a:off x="5300845" y="3791569"/>
            <a:ext cx="1972335" cy="368101"/>
          </a:xfrm>
          <a:prstGeom prst="rect">
            <a:avLst/>
          </a:prstGeom>
          <a:noFill/>
        </p:spPr>
        <p:txBody>
          <a:bodyPr wrap="square" rtlCol="0">
            <a:spAutoFit/>
          </a:bodyPr>
          <a:lstStyle/>
          <a:p>
            <a:r>
              <a:rPr lang="zh-CN" altLang="en-US" dirty="0">
                <a:solidFill>
                  <a:srgbClr val="FFFFFF"/>
                </a:solidFill>
                <a:latin typeface="微软雅黑"/>
                <a:ea typeface="微软雅黑"/>
              </a:rPr>
              <a:t>通信信道</a:t>
            </a:r>
          </a:p>
        </p:txBody>
      </p:sp>
      <p:sp>
        <p:nvSpPr>
          <p:cNvPr id="91" name="Freeform 10"/>
          <p:cNvSpPr>
            <a:spLocks noChangeAspect="1"/>
          </p:cNvSpPr>
          <p:nvPr/>
        </p:nvSpPr>
        <p:spPr bwMode="auto">
          <a:xfrm>
            <a:off x="4601987" y="4175925"/>
            <a:ext cx="2671193" cy="38110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92" name="组合 91"/>
          <p:cNvGrpSpPr>
            <a:grpSpLocks noChangeAspect="1"/>
          </p:cNvGrpSpPr>
          <p:nvPr/>
        </p:nvGrpSpPr>
        <p:grpSpPr>
          <a:xfrm>
            <a:off x="4688647" y="4217768"/>
            <a:ext cx="338096" cy="338554"/>
            <a:chOff x="5667375" y="791156"/>
            <a:chExt cx="596405" cy="664227"/>
          </a:xfrm>
        </p:grpSpPr>
        <p:sp>
          <p:nvSpPr>
            <p:cNvPr id="9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205867"/>
                </a:solidFill>
              </a:endParaRPr>
            </a:p>
          </p:txBody>
        </p:sp>
        <p:sp>
          <p:nvSpPr>
            <p:cNvPr id="95" name="TextBox 94"/>
            <p:cNvSpPr txBox="1"/>
            <p:nvPr/>
          </p:nvSpPr>
          <p:spPr>
            <a:xfrm>
              <a:off x="5714636" y="791156"/>
              <a:ext cx="549144" cy="664227"/>
            </a:xfrm>
            <a:prstGeom prst="rect">
              <a:avLst/>
            </a:prstGeom>
            <a:noFill/>
          </p:spPr>
          <p:txBody>
            <a:bodyPr wrap="none" rtlCol="0">
              <a:spAutoFit/>
            </a:bodyPr>
            <a:lstStyle/>
            <a:p>
              <a:r>
                <a:rPr lang="en-US" altLang="zh-CN" sz="1600" b="1" dirty="0">
                  <a:solidFill>
                    <a:srgbClr val="205867"/>
                  </a:solidFill>
                  <a:latin typeface="微软雅黑"/>
                  <a:ea typeface="微软雅黑"/>
                </a:rPr>
                <a:t>8</a:t>
              </a:r>
              <a:endParaRPr lang="zh-CN" altLang="en-US" sz="1600" b="1" dirty="0">
                <a:solidFill>
                  <a:srgbClr val="205867"/>
                </a:solidFill>
                <a:latin typeface="微软雅黑"/>
                <a:ea typeface="微软雅黑"/>
              </a:endParaRPr>
            </a:p>
          </p:txBody>
        </p:sp>
      </p:grpSp>
      <p:sp>
        <p:nvSpPr>
          <p:cNvPr id="93" name="TextBox 92"/>
          <p:cNvSpPr txBox="1">
            <a:spLocks noChangeAspect="1"/>
          </p:cNvSpPr>
          <p:nvPr/>
        </p:nvSpPr>
        <p:spPr>
          <a:xfrm>
            <a:off x="5272131" y="4200233"/>
            <a:ext cx="2001048" cy="368101"/>
          </a:xfrm>
          <a:prstGeom prst="rect">
            <a:avLst/>
          </a:prstGeom>
          <a:noFill/>
        </p:spPr>
        <p:txBody>
          <a:bodyPr wrap="square" rtlCol="0">
            <a:spAutoFit/>
          </a:bodyPr>
          <a:lstStyle/>
          <a:p>
            <a:r>
              <a:rPr lang="zh-CN" altLang="en-US" dirty="0">
                <a:solidFill>
                  <a:srgbClr val="FFFFFF"/>
                </a:solidFill>
                <a:latin typeface="微软雅黑"/>
                <a:ea typeface="微软雅黑"/>
              </a:rPr>
              <a:t>仿真标校</a:t>
            </a:r>
          </a:p>
        </p:txBody>
      </p:sp>
    </p:spTree>
    <p:extLst>
      <p:ext uri="{BB962C8B-B14F-4D97-AF65-F5344CB8AC3E}">
        <p14:creationId xmlns:p14="http://schemas.microsoft.com/office/powerpoint/2010/main" val="46626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通信系统建模仿真实现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通信信道</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Rectangle 6"/>
          <p:cNvSpPr>
            <a:spLocks noChangeArrowheads="1"/>
          </p:cNvSpPr>
          <p:nvPr/>
        </p:nvSpPr>
        <p:spPr bwMode="auto">
          <a:xfrm>
            <a:off x="611560" y="765480"/>
            <a:ext cx="2517429" cy="44021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信道的定义</a:t>
            </a:r>
          </a:p>
        </p:txBody>
      </p:sp>
      <p:sp>
        <p:nvSpPr>
          <p:cNvPr id="6" name="矩形 5"/>
          <p:cNvSpPr/>
          <p:nvPr/>
        </p:nvSpPr>
        <p:spPr>
          <a:xfrm>
            <a:off x="611560" y="1275606"/>
            <a:ext cx="7992888" cy="193899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狭义信道：</a:t>
            </a:r>
            <a:r>
              <a:rPr lang="zh-CN" altLang="en-US" sz="2000" kern="0" dirty="0">
                <a:solidFill>
                  <a:srgbClr val="205867"/>
                </a:solidFill>
                <a:latin typeface="微软雅黑"/>
                <a:ea typeface="微软雅黑"/>
              </a:rPr>
              <a:t>指接在</a:t>
            </a:r>
            <a:r>
              <a:rPr lang="zh-CN" altLang="en-US" sz="2000" kern="0" dirty="0">
                <a:solidFill>
                  <a:srgbClr val="C00000"/>
                </a:solidFill>
                <a:latin typeface="微软雅黑"/>
                <a:ea typeface="微软雅黑"/>
              </a:rPr>
              <a:t>发送端设备</a:t>
            </a:r>
            <a:r>
              <a:rPr lang="zh-CN" altLang="en-US" sz="2000" kern="0" dirty="0">
                <a:solidFill>
                  <a:srgbClr val="205867"/>
                </a:solidFill>
                <a:latin typeface="微软雅黑"/>
                <a:ea typeface="微软雅黑"/>
              </a:rPr>
              <a:t>和</a:t>
            </a:r>
            <a:r>
              <a:rPr lang="zh-CN" altLang="en-US" sz="2000" kern="0" dirty="0">
                <a:solidFill>
                  <a:srgbClr val="C00000"/>
                </a:solidFill>
                <a:latin typeface="微软雅黑"/>
                <a:ea typeface="微软雅黑"/>
              </a:rPr>
              <a:t>接收端设备</a:t>
            </a:r>
            <a:r>
              <a:rPr lang="zh-CN" altLang="en-US" sz="2000" kern="0" dirty="0">
                <a:solidFill>
                  <a:srgbClr val="205867"/>
                </a:solidFill>
                <a:latin typeface="微软雅黑"/>
                <a:ea typeface="微软雅黑"/>
              </a:rPr>
              <a:t>中间的传输媒介，这种定义直观、易理解。</a:t>
            </a:r>
            <a:endParaRPr lang="en-US" altLang="zh-CN" sz="2000" kern="0" dirty="0">
              <a:solidFill>
                <a:srgbClr val="205867"/>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广义信道：为了研究通信系统的性能而定义的信道。</a:t>
            </a:r>
            <a:endParaRPr lang="en-US" altLang="zh-CN" sz="2000" kern="0" dirty="0">
              <a:solidFill>
                <a:srgbClr val="205867"/>
              </a:solidFill>
              <a:latin typeface="微软雅黑"/>
              <a:ea typeface="微软雅黑"/>
            </a:endParaRPr>
          </a:p>
          <a:p>
            <a:pPr>
              <a:lnSpc>
                <a:spcPct val="150000"/>
              </a:lnSpc>
            </a:pPr>
            <a:r>
              <a:rPr lang="en-US" altLang="zh-CN" sz="2000" kern="0" dirty="0">
                <a:solidFill>
                  <a:srgbClr val="205867"/>
                </a:solidFill>
                <a:latin typeface="微软雅黑"/>
                <a:ea typeface="微软雅黑"/>
              </a:rPr>
              <a:t>      1.</a:t>
            </a:r>
            <a:r>
              <a:rPr lang="zh-CN" altLang="en-US" sz="2000" kern="0" dirty="0">
                <a:solidFill>
                  <a:srgbClr val="205867"/>
                </a:solidFill>
                <a:latin typeface="微软雅黑"/>
                <a:ea typeface="微软雅黑"/>
              </a:rPr>
              <a:t>调制信道：模拟通信      </a:t>
            </a:r>
            <a:r>
              <a:rPr lang="en-US" altLang="zh-CN" sz="2000" kern="0" dirty="0">
                <a:solidFill>
                  <a:srgbClr val="205867"/>
                </a:solidFill>
                <a:latin typeface="微软雅黑"/>
                <a:ea typeface="微软雅黑"/>
              </a:rPr>
              <a:t>2.</a:t>
            </a:r>
            <a:r>
              <a:rPr lang="zh-CN" altLang="en-US" sz="2000" kern="0" dirty="0">
                <a:solidFill>
                  <a:srgbClr val="205867"/>
                </a:solidFill>
                <a:latin typeface="微软雅黑"/>
                <a:ea typeface="微软雅黑"/>
              </a:rPr>
              <a:t>编码信道：数字通信</a:t>
            </a:r>
          </a:p>
        </p:txBody>
      </p:sp>
      <p:pic>
        <p:nvPicPr>
          <p:cNvPr id="7" name="Picture 3" descr="S66A00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8843" y="3291830"/>
            <a:ext cx="4421057"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S66A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8393" y="3291204"/>
            <a:ext cx="6286263" cy="136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82302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4"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0" dur="500"/>
                                        <p:tgtEl>
                                          <p:spTgt spid="6">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3" dur="500"/>
                                        <p:tgtEl>
                                          <p:spTgt spid="6">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通信系统建模仿真实现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通信信道</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Rectangle 6"/>
          <p:cNvSpPr>
            <a:spLocks noChangeArrowheads="1"/>
          </p:cNvSpPr>
          <p:nvPr/>
        </p:nvSpPr>
        <p:spPr bwMode="auto">
          <a:xfrm>
            <a:off x="611560" y="765480"/>
            <a:ext cx="2517429" cy="44021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信道的建模仿真</a:t>
            </a:r>
          </a:p>
        </p:txBody>
      </p:sp>
      <p:sp>
        <p:nvSpPr>
          <p:cNvPr id="6" name="矩形 5"/>
          <p:cNvSpPr/>
          <p:nvPr/>
        </p:nvSpPr>
        <p:spPr>
          <a:xfrm>
            <a:off x="611560" y="1275606"/>
            <a:ext cx="7992888" cy="193899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方法和思路</a:t>
            </a:r>
            <a:endParaRPr lang="en-US" altLang="zh-CN" sz="2000" kern="0" dirty="0">
              <a:solidFill>
                <a:srgbClr val="C00000"/>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a:t>
            </a:r>
            <a:r>
              <a:rPr lang="zh-CN" altLang="en-US" sz="2000" kern="0" dirty="0">
                <a:solidFill>
                  <a:srgbClr val="C00000"/>
                </a:solidFill>
                <a:latin typeface="微软雅黑"/>
                <a:ea typeface="微软雅黑"/>
              </a:rPr>
              <a:t>解析黑箱：</a:t>
            </a:r>
            <a:r>
              <a:rPr lang="zh-CN" altLang="en-US" sz="2000" kern="0" dirty="0">
                <a:solidFill>
                  <a:schemeClr val="bg1">
                    <a:lumMod val="50000"/>
                  </a:schemeClr>
                </a:solidFill>
                <a:latin typeface="微软雅黑"/>
                <a:ea typeface="微软雅黑"/>
              </a:rPr>
              <a:t>用数学语言或算法规则对外部特性进行准确的描述。</a:t>
            </a: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a:t>
            </a:r>
            <a:r>
              <a:rPr lang="zh-CN" altLang="en-US" sz="2000" kern="0" dirty="0">
                <a:solidFill>
                  <a:srgbClr val="C00000"/>
                </a:solidFill>
                <a:latin typeface="微软雅黑"/>
                <a:ea typeface="微软雅黑"/>
              </a:rPr>
              <a:t>仿真白箱</a:t>
            </a:r>
            <a:r>
              <a:rPr lang="zh-CN" altLang="en-US" sz="2000" kern="0" dirty="0">
                <a:solidFill>
                  <a:schemeClr val="bg1">
                    <a:lumMod val="50000"/>
                  </a:schemeClr>
                </a:solidFill>
                <a:latin typeface="微软雅黑"/>
                <a:ea typeface="微软雅黑"/>
              </a:rPr>
              <a:t>：对其内部各单元相互作用机理进行适当的数学描述。</a:t>
            </a:r>
            <a:endParaRPr lang="en-US" altLang="zh-CN" sz="2000" kern="0" dirty="0">
              <a:solidFill>
                <a:schemeClr val="bg1">
                  <a:lumMod val="50000"/>
                </a:schemeClr>
              </a:solidFill>
              <a:latin typeface="微软雅黑"/>
              <a:ea typeface="微软雅黑"/>
            </a:endParaRPr>
          </a:p>
          <a:p>
            <a:pPr>
              <a:lnSpc>
                <a:spcPct val="150000"/>
              </a:lnSpc>
            </a:pPr>
            <a:r>
              <a:rPr lang="zh-CN" altLang="en-US" sz="2000" kern="0" dirty="0">
                <a:solidFill>
                  <a:schemeClr val="bg1">
                    <a:lumMod val="50000"/>
                  </a:schemeClr>
                </a:solidFill>
                <a:latin typeface="微软雅黑"/>
                <a:ea typeface="微软雅黑"/>
              </a:rPr>
              <a:t>      </a:t>
            </a:r>
            <a:r>
              <a:rPr lang="zh-CN" altLang="en-US" sz="2000" kern="0" dirty="0">
                <a:solidFill>
                  <a:srgbClr val="C00000"/>
                </a:solidFill>
                <a:latin typeface="微软雅黑"/>
                <a:ea typeface="微软雅黑"/>
              </a:rPr>
              <a:t>目的</a:t>
            </a:r>
            <a:r>
              <a:rPr lang="zh-CN" altLang="en-US" sz="2000" kern="0" dirty="0">
                <a:solidFill>
                  <a:schemeClr val="bg1">
                    <a:lumMod val="50000"/>
                  </a:schemeClr>
                </a:solidFill>
                <a:latin typeface="微软雅黑"/>
                <a:ea typeface="微软雅黑"/>
              </a:rPr>
              <a:t>：全面反映信道内部各个设备或单元的物理联系。</a:t>
            </a:r>
          </a:p>
        </p:txBody>
      </p:sp>
      <p:pic>
        <p:nvPicPr>
          <p:cNvPr id="10" name="Picture 3" descr="S66A00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736" y="3175080"/>
            <a:ext cx="4636593" cy="1661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084912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理想情况</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大气可以近似为真空中的理想信道，信号损耗被称为</a:t>
            </a:r>
            <a:r>
              <a:rPr lang="zh-CN" altLang="en-US" sz="2000" dirty="0">
                <a:solidFill>
                  <a:srgbClr val="C00000"/>
                </a:solidFill>
                <a:latin typeface="Times New Roman" pitchFamily="18" charset="0"/>
                <a:cs typeface="Times New Roman" pitchFamily="18" charset="0"/>
              </a:rPr>
              <a:t>自由空间衰落</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考虑其他因素的滤波效应（</a:t>
            </a:r>
            <a:r>
              <a:rPr lang="en-US" altLang="zh-CN" sz="2000" i="1" dirty="0" err="1">
                <a:solidFill>
                  <a:srgbClr val="C00000"/>
                </a:solidFill>
                <a:latin typeface="Times New Roman" pitchFamily="18" charset="0"/>
                <a:cs typeface="Times New Roman" pitchFamily="18" charset="0"/>
              </a:rPr>
              <a:t>L</a:t>
            </a:r>
            <a:r>
              <a:rPr lang="en-US" altLang="zh-CN" sz="2000" baseline="-25000" dirty="0" err="1">
                <a:solidFill>
                  <a:srgbClr val="C00000"/>
                </a:solidFill>
                <a:latin typeface="Times New Roman" pitchFamily="18" charset="0"/>
                <a:cs typeface="Times New Roman" pitchFamily="18" charset="0"/>
              </a:rPr>
              <a:t>ex</a:t>
            </a:r>
            <a:r>
              <a:rPr lang="zh-CN" altLang="en-US" sz="2000" dirty="0">
                <a:solidFill>
                  <a:srgbClr val="C00000"/>
                </a:solidFill>
                <a:latin typeface="Times New Roman" pitchFamily="18" charset="0"/>
                <a:cs typeface="Times New Roman" pitchFamily="18" charset="0"/>
              </a:rPr>
              <a:t>）</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1.</a:t>
            </a:r>
            <a:r>
              <a:rPr lang="zh-CN" altLang="en-US" sz="2000" dirty="0">
                <a:solidFill>
                  <a:schemeClr val="bg1">
                    <a:lumMod val="50000"/>
                  </a:schemeClr>
                </a:solidFill>
                <a:latin typeface="Times New Roman" pitchFamily="18" charset="0"/>
                <a:cs typeface="Times New Roman" pitchFamily="18" charset="0"/>
              </a:rPr>
              <a:t>干净的大气，在特定频率附近会产生明显衰落现象；</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2.</a:t>
            </a:r>
            <a:r>
              <a:rPr lang="zh-CN" altLang="en-US" sz="2000" dirty="0">
                <a:solidFill>
                  <a:schemeClr val="bg1">
                    <a:lumMod val="50000"/>
                  </a:schemeClr>
                </a:solidFill>
                <a:latin typeface="Times New Roman" pitchFamily="18" charset="0"/>
                <a:cs typeface="Times New Roman" pitchFamily="18" charset="0"/>
              </a:rPr>
              <a:t>下雨的时候，雨滴对信号能量的吸收是频率的函数；</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3.</a:t>
            </a:r>
            <a:r>
              <a:rPr lang="zh-CN" altLang="en-US" sz="2000" dirty="0">
                <a:solidFill>
                  <a:schemeClr val="bg1">
                    <a:lumMod val="50000"/>
                  </a:schemeClr>
                </a:solidFill>
                <a:latin typeface="Times New Roman" pitchFamily="18" charset="0"/>
                <a:cs typeface="Times New Roman" pitchFamily="18" charset="0"/>
              </a:rPr>
              <a:t>电离层和雨水的去极化性，会使信号产生相位失真。</a:t>
            </a:r>
          </a:p>
          <a:p>
            <a:pPr marL="0" indent="0">
              <a:lnSpc>
                <a:spcPct val="150000"/>
              </a:lnSpc>
              <a:spcBef>
                <a:spcPts val="0"/>
              </a:spcBef>
              <a:buNone/>
            </a:pPr>
            <a:endParaRPr lang="en-US" altLang="zh-CN" sz="2000" dirty="0">
              <a:solidFill>
                <a:schemeClr val="bg1">
                  <a:lumMod val="50000"/>
                </a:scheme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准自由空间信道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68027945"/>
              </p:ext>
            </p:extLst>
          </p:nvPr>
        </p:nvGraphicFramePr>
        <p:xfrm>
          <a:off x="1979712" y="1851670"/>
          <a:ext cx="4536504" cy="360040"/>
        </p:xfrm>
        <a:graphic>
          <a:graphicData uri="http://schemas.openxmlformats.org/presentationml/2006/ole">
            <mc:AlternateContent xmlns:mc="http://schemas.openxmlformats.org/markup-compatibility/2006">
              <mc:Choice xmlns:v="urn:schemas-microsoft-com:vml" Requires="v">
                <p:oleObj name="公式" r:id="rId3" imgW="2400300" imgH="190500" progId="Equation.3">
                  <p:embed/>
                </p:oleObj>
              </mc:Choice>
              <mc:Fallback>
                <p:oleObj name="公式" r:id="rId3" imgW="2400300" imgH="1905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851670"/>
                        <a:ext cx="4536504" cy="360040"/>
                      </a:xfrm>
                      <a:prstGeom prst="rect">
                        <a:avLst/>
                      </a:prstGeom>
                      <a:noFill/>
                    </p:spPr>
                  </p:pic>
                </p:oleObj>
              </mc:Fallback>
            </mc:AlternateContent>
          </a:graphicData>
        </a:graphic>
      </p:graphicFrame>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706839228"/>
              </p:ext>
            </p:extLst>
          </p:nvPr>
        </p:nvGraphicFramePr>
        <p:xfrm>
          <a:off x="2843808" y="2679762"/>
          <a:ext cx="1512168" cy="432048"/>
        </p:xfrm>
        <a:graphic>
          <a:graphicData uri="http://schemas.openxmlformats.org/presentationml/2006/ole">
            <mc:AlternateContent xmlns:mc="http://schemas.openxmlformats.org/markup-compatibility/2006">
              <mc:Choice xmlns:v="urn:schemas-microsoft-com:vml" Requires="v">
                <p:oleObj name="公式" r:id="rId5" imgW="710891" imgH="203112" progId="Equation.3">
                  <p:embed/>
                </p:oleObj>
              </mc:Choice>
              <mc:Fallback>
                <p:oleObj name="公式" r:id="rId5" imgW="710891" imgH="203112"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2679762"/>
                        <a:ext cx="1512168" cy="432048"/>
                      </a:xfrm>
                      <a:prstGeom prst="rect">
                        <a:avLst/>
                      </a:prstGeom>
                      <a:noFill/>
                    </p:spPr>
                  </p:pic>
                </p:oleObj>
              </mc:Fallback>
            </mc:AlternateContent>
          </a:graphicData>
        </a:graphic>
      </p:graphicFrame>
    </p:spTree>
    <p:extLst>
      <p:ext uri="{BB962C8B-B14F-4D97-AF65-F5344CB8AC3E}">
        <p14:creationId xmlns:p14="http://schemas.microsoft.com/office/powerpoint/2010/main" val="224145357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 理想情况</a:t>
            </a: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大气可以近似为真空中的理想信道，信号损耗被称为</a:t>
            </a:r>
            <a:r>
              <a:rPr lang="zh-CN" altLang="en-US" sz="2000" dirty="0">
                <a:solidFill>
                  <a:srgbClr val="C00000"/>
                </a:solidFill>
                <a:latin typeface="Times New Roman" pitchFamily="18" charset="0"/>
                <a:cs typeface="Times New Roman" pitchFamily="18" charset="0"/>
              </a:rPr>
              <a:t>自由空间衰落</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考虑其他因素的滤波效应（</a:t>
            </a:r>
            <a:r>
              <a:rPr lang="en-US" altLang="zh-CN" sz="2000" i="1" dirty="0" err="1">
                <a:solidFill>
                  <a:srgbClr val="C00000"/>
                </a:solidFill>
                <a:latin typeface="Times New Roman" pitchFamily="18" charset="0"/>
                <a:cs typeface="Times New Roman" pitchFamily="18" charset="0"/>
              </a:rPr>
              <a:t>L</a:t>
            </a:r>
            <a:r>
              <a:rPr lang="en-US" altLang="zh-CN" sz="2000" baseline="-25000" dirty="0" err="1">
                <a:solidFill>
                  <a:srgbClr val="C00000"/>
                </a:solidFill>
                <a:latin typeface="Times New Roman" pitchFamily="18" charset="0"/>
                <a:cs typeface="Times New Roman" pitchFamily="18" charset="0"/>
              </a:rPr>
              <a:t>ex</a:t>
            </a:r>
            <a:r>
              <a:rPr lang="zh-CN" altLang="en-US" sz="2000" dirty="0">
                <a:solidFill>
                  <a:srgbClr val="C00000"/>
                </a:solidFill>
                <a:latin typeface="Times New Roman" pitchFamily="18" charset="0"/>
                <a:cs typeface="Times New Roman" pitchFamily="18" charset="0"/>
              </a:rPr>
              <a:t>）</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1.</a:t>
            </a:r>
            <a:r>
              <a:rPr lang="zh-CN" altLang="en-US" sz="2000" dirty="0">
                <a:solidFill>
                  <a:srgbClr val="0093B0">
                    <a:lumMod val="50000"/>
                  </a:srgbClr>
                </a:solidFill>
                <a:latin typeface="Times New Roman" pitchFamily="18" charset="0"/>
                <a:cs typeface="Times New Roman" pitchFamily="18" charset="0"/>
              </a:rPr>
              <a:t>干净的大气，在特定频率附近会产生明显衰落现象；</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2.</a:t>
            </a:r>
            <a:r>
              <a:rPr lang="zh-CN" altLang="en-US" sz="2000" dirty="0">
                <a:solidFill>
                  <a:srgbClr val="0093B0">
                    <a:lumMod val="50000"/>
                  </a:srgbClr>
                </a:solidFill>
                <a:latin typeface="Times New Roman" pitchFamily="18" charset="0"/>
                <a:cs typeface="Times New Roman" pitchFamily="18" charset="0"/>
              </a:rPr>
              <a:t>下雨的时候，雨滴对信号能量的吸收是频率的函数；</a:t>
            </a:r>
          </a:p>
          <a:p>
            <a:pPr marL="0" indent="0">
              <a:lnSpc>
                <a:spcPct val="150000"/>
              </a:lnSpc>
              <a:spcBef>
                <a:spcPts val="0"/>
              </a:spcBef>
              <a:buFont typeface="Arial" pitchFamily="34" charset="0"/>
              <a:buNone/>
            </a:pPr>
            <a:r>
              <a:rPr lang="en-US" altLang="zh-CN" sz="2000" dirty="0">
                <a:solidFill>
                  <a:srgbClr val="0093B0">
                    <a:lumMod val="50000"/>
                  </a:srgbClr>
                </a:solidFill>
                <a:latin typeface="Times New Roman" pitchFamily="18" charset="0"/>
                <a:cs typeface="Times New Roman" pitchFamily="18" charset="0"/>
              </a:rPr>
              <a:t>     3.</a:t>
            </a:r>
            <a:r>
              <a:rPr lang="zh-CN" altLang="en-US" sz="2000" dirty="0">
                <a:solidFill>
                  <a:srgbClr val="0093B0">
                    <a:lumMod val="50000"/>
                  </a:srgbClr>
                </a:solidFill>
                <a:latin typeface="Times New Roman" pitchFamily="18" charset="0"/>
                <a:cs typeface="Times New Roman" pitchFamily="18" charset="0"/>
              </a:rPr>
              <a:t>电离层和雨水的去极化性，会使信号产生相位失真。</a:t>
            </a: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准自由空间信道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27871018"/>
              </p:ext>
            </p:extLst>
          </p:nvPr>
        </p:nvGraphicFramePr>
        <p:xfrm>
          <a:off x="1979712" y="1851670"/>
          <a:ext cx="4536504" cy="360040"/>
        </p:xfrm>
        <a:graphic>
          <a:graphicData uri="http://schemas.openxmlformats.org/presentationml/2006/ole">
            <mc:AlternateContent xmlns:mc="http://schemas.openxmlformats.org/markup-compatibility/2006">
              <mc:Choice xmlns:v="urn:schemas-microsoft-com:vml" Requires="v">
                <p:oleObj name="公式" r:id="rId3" imgW="2400300" imgH="190500" progId="Equation.3">
                  <p:embed/>
                </p:oleObj>
              </mc:Choice>
              <mc:Fallback>
                <p:oleObj name="公式" r:id="rId3" imgW="24003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851670"/>
                        <a:ext cx="4536504" cy="360040"/>
                      </a:xfrm>
                      <a:prstGeom prst="rect">
                        <a:avLst/>
                      </a:prstGeom>
                      <a:noFill/>
                    </p:spPr>
                  </p:pic>
                </p:oleObj>
              </mc:Fallback>
            </mc:AlternateContent>
          </a:graphicData>
        </a:graphic>
      </p:graphicFrame>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76535692"/>
              </p:ext>
            </p:extLst>
          </p:nvPr>
        </p:nvGraphicFramePr>
        <p:xfrm>
          <a:off x="2843808" y="2679762"/>
          <a:ext cx="1512168" cy="432048"/>
        </p:xfrm>
        <a:graphic>
          <a:graphicData uri="http://schemas.openxmlformats.org/presentationml/2006/ole">
            <mc:AlternateContent xmlns:mc="http://schemas.openxmlformats.org/markup-compatibility/2006">
              <mc:Choice xmlns:v="urn:schemas-microsoft-com:vml" Requires="v">
                <p:oleObj name="公式" r:id="rId5" imgW="710891" imgH="203112" progId="Equation.3">
                  <p:embed/>
                </p:oleObj>
              </mc:Choice>
              <mc:Fallback>
                <p:oleObj name="公式" r:id="rId5" imgW="710891"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2679762"/>
                        <a:ext cx="1512168" cy="432048"/>
                      </a:xfrm>
                      <a:prstGeom prst="rect">
                        <a:avLst/>
                      </a:prstGeom>
                      <a:noFill/>
                    </p:spPr>
                  </p:pic>
                </p:oleObj>
              </mc:Fallback>
            </mc:AlternateContent>
          </a:graphicData>
        </a:graphic>
      </p:graphicFrame>
    </p:spTree>
    <p:extLst>
      <p:ext uri="{BB962C8B-B14F-4D97-AF65-F5344CB8AC3E}">
        <p14:creationId xmlns:p14="http://schemas.microsoft.com/office/powerpoint/2010/main" val="149627435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1275606"/>
            <a:ext cx="79921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衰减产生原因</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氧气分子和水分子能够产生明显的吸收衰减，氧气的共振峰值是</a:t>
            </a:r>
            <a:r>
              <a:rPr lang="en-US" altLang="zh-CN" sz="2000" dirty="0">
                <a:solidFill>
                  <a:srgbClr val="0093B0">
                    <a:lumMod val="50000"/>
                  </a:srgbClr>
                </a:solidFill>
                <a:latin typeface="Times New Roman" pitchFamily="18" charset="0"/>
                <a:cs typeface="Times New Roman" pitchFamily="18" charset="0"/>
              </a:rPr>
              <a:t>60GHz</a:t>
            </a:r>
            <a:r>
              <a:rPr lang="zh-CN" altLang="en-US" sz="2000" dirty="0">
                <a:solidFill>
                  <a:srgbClr val="0093B0">
                    <a:lumMod val="50000"/>
                  </a:srgbClr>
                </a:solidFill>
                <a:latin typeface="Times New Roman" pitchFamily="18" charset="0"/>
                <a:cs typeface="Times New Roman" pitchFamily="18" charset="0"/>
              </a:rPr>
              <a:t>和</a:t>
            </a:r>
            <a:r>
              <a:rPr lang="en-US" altLang="zh-CN" sz="2000" dirty="0">
                <a:solidFill>
                  <a:srgbClr val="0093B0">
                    <a:lumMod val="50000"/>
                  </a:srgbClr>
                </a:solidFill>
                <a:latin typeface="Times New Roman" pitchFamily="18" charset="0"/>
                <a:cs typeface="Times New Roman" pitchFamily="18" charset="0"/>
              </a:rPr>
              <a:t>118.74GH</a:t>
            </a:r>
            <a:r>
              <a:rPr lang="zh-CN" altLang="en-US" sz="2000" dirty="0">
                <a:solidFill>
                  <a:srgbClr val="0093B0">
                    <a:lumMod val="50000"/>
                  </a:srgbClr>
                </a:solidFill>
                <a:latin typeface="Times New Roman" pitchFamily="18" charset="0"/>
                <a:cs typeface="Times New Roman" pitchFamily="18" charset="0"/>
              </a:rPr>
              <a:t>，而水的是</a:t>
            </a:r>
            <a:r>
              <a:rPr lang="en-US" altLang="zh-CN" sz="2000" dirty="0">
                <a:solidFill>
                  <a:srgbClr val="0093B0">
                    <a:lumMod val="50000"/>
                  </a:srgbClr>
                </a:solidFill>
                <a:latin typeface="Times New Roman" pitchFamily="18" charset="0"/>
                <a:cs typeface="Times New Roman" pitchFamily="18" charset="0"/>
              </a:rPr>
              <a:t>22.3GHz</a:t>
            </a:r>
            <a:r>
              <a:rPr lang="zh-CN" altLang="en-US" sz="2000" dirty="0">
                <a:solidFill>
                  <a:srgbClr val="0093B0">
                    <a:lumMod val="50000"/>
                  </a:srgbClr>
                </a:solidFill>
                <a:latin typeface="Times New Roman" pitchFamily="18" charset="0"/>
                <a:cs typeface="Times New Roman" pitchFamily="18" charset="0"/>
              </a:rPr>
              <a:t>、</a:t>
            </a:r>
            <a:r>
              <a:rPr lang="en-US" altLang="zh-CN" sz="2000" dirty="0">
                <a:solidFill>
                  <a:srgbClr val="0093B0">
                    <a:lumMod val="50000"/>
                  </a:srgbClr>
                </a:solidFill>
                <a:latin typeface="Times New Roman" pitchFamily="18" charset="0"/>
                <a:cs typeface="Times New Roman" pitchFamily="18" charset="0"/>
              </a:rPr>
              <a:t>183.3GHz</a:t>
            </a:r>
            <a:r>
              <a:rPr lang="zh-CN" altLang="en-US" sz="2000" dirty="0">
                <a:solidFill>
                  <a:srgbClr val="0093B0">
                    <a:lumMod val="50000"/>
                  </a:srgbClr>
                </a:solidFill>
                <a:latin typeface="Times New Roman" pitchFamily="18" charset="0"/>
                <a:cs typeface="Times New Roman" pitchFamily="18" charset="0"/>
              </a:rPr>
              <a:t>和</a:t>
            </a:r>
            <a:r>
              <a:rPr lang="en-US" altLang="zh-CN" sz="2000" dirty="0">
                <a:solidFill>
                  <a:srgbClr val="0093B0">
                    <a:lumMod val="50000"/>
                  </a:srgbClr>
                </a:solidFill>
                <a:latin typeface="Times New Roman" pitchFamily="18" charset="0"/>
                <a:cs typeface="Times New Roman" pitchFamily="18" charset="0"/>
              </a:rPr>
              <a:t>323.8GHz</a:t>
            </a:r>
            <a:r>
              <a:rPr lang="zh-CN" altLang="en-US" sz="2000" dirty="0">
                <a:solidFill>
                  <a:srgbClr val="0093B0">
                    <a:lumMod val="50000"/>
                  </a:srgbClr>
                </a:solidFill>
                <a:latin typeface="Times New Roman" pitchFamily="18" charset="0"/>
                <a:cs typeface="Times New Roman" pitchFamily="18" charset="0"/>
              </a:rPr>
              <a:t>。</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衰减计算方法</a:t>
            </a:r>
          </a:p>
          <a:p>
            <a:pPr marL="0" indent="0">
              <a:lnSpc>
                <a:spcPct val="150000"/>
              </a:lnSpc>
              <a:spcBef>
                <a:spcPts val="0"/>
              </a:spcBef>
              <a:buFont typeface="Arial" pitchFamily="34" charset="0"/>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当然在较大的频带内，如果将大气建模为一个滤波器，则可以采用</a:t>
            </a:r>
            <a:r>
              <a:rPr lang="en-US" altLang="zh-CN" sz="2000" dirty="0" err="1">
                <a:solidFill>
                  <a:srgbClr val="0093B0">
                    <a:lumMod val="50000"/>
                  </a:srgbClr>
                </a:solidFill>
                <a:latin typeface="Times New Roman" pitchFamily="18" charset="0"/>
                <a:cs typeface="Times New Roman" pitchFamily="18" charset="0"/>
              </a:rPr>
              <a:t>Liebe</a:t>
            </a:r>
            <a:r>
              <a:rPr lang="zh-CN" altLang="en-US" sz="2000" dirty="0">
                <a:solidFill>
                  <a:srgbClr val="0093B0">
                    <a:lumMod val="50000"/>
                  </a:srgbClr>
                </a:solidFill>
                <a:latin typeface="Times New Roman" pitchFamily="18" charset="0"/>
                <a:cs typeface="Times New Roman" pitchFamily="18" charset="0"/>
              </a:rPr>
              <a:t>模型进行描述。</a:t>
            </a: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准自由空间信道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6"/>
          <p:cNvSpPr>
            <a:spLocks noChangeArrowheads="1"/>
          </p:cNvSpPr>
          <p:nvPr/>
        </p:nvSpPr>
        <p:spPr bwMode="auto">
          <a:xfrm>
            <a:off x="611560" y="765480"/>
            <a:ext cx="3168352" cy="48253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wrap="square" lIns="81628" tIns="40814" rIns="81628" bIns="40814">
            <a:spAutoFit/>
          </a:bodyPr>
          <a:lstStyle/>
          <a:p>
            <a:pPr algn="ctr" fontAlgn="auto">
              <a:lnSpc>
                <a:spcPct val="130000"/>
              </a:lnSpc>
              <a:spcBef>
                <a:spcPts val="0"/>
              </a:spcBef>
              <a:spcAft>
                <a:spcPts val="0"/>
              </a:spcAft>
              <a:defRPr/>
            </a:pPr>
            <a:r>
              <a:rPr lang="zh-CN" altLang="en-US" sz="2000" kern="0" dirty="0">
                <a:solidFill>
                  <a:srgbClr val="FFFFFF"/>
                </a:solidFill>
                <a:latin typeface="黑体" panose="02010600030101010101" pitchFamily="2" charset="-122"/>
              </a:rPr>
              <a:t>晴空大气（对流层）信道</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902821928"/>
              </p:ext>
            </p:extLst>
          </p:nvPr>
        </p:nvGraphicFramePr>
        <p:xfrm>
          <a:off x="2987824" y="2837621"/>
          <a:ext cx="1149358" cy="720080"/>
        </p:xfrm>
        <a:graphic>
          <a:graphicData uri="http://schemas.openxmlformats.org/presentationml/2006/ole">
            <mc:AlternateContent xmlns:mc="http://schemas.openxmlformats.org/markup-compatibility/2006">
              <mc:Choice xmlns:v="urn:schemas-microsoft-com:vml" Requires="v">
                <p:oleObj name="公式" r:id="rId3" imgW="571252" imgH="355446" progId="Equation.3">
                  <p:embed/>
                </p:oleObj>
              </mc:Choice>
              <mc:Fallback>
                <p:oleObj name="公式" r:id="rId3" imgW="571252" imgH="35544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837621"/>
                        <a:ext cx="1149358" cy="720080"/>
                      </a:xfrm>
                      <a:prstGeom prst="rect">
                        <a:avLst/>
                      </a:prstGeom>
                      <a:noFill/>
                    </p:spPr>
                  </p:pic>
                </p:oleObj>
              </mc:Fallback>
            </mc:AlternateContent>
          </a:graphicData>
        </a:graphic>
      </p:graphicFrame>
      <p:sp>
        <p:nvSpPr>
          <p:cNvPr id="11" name="矩形标注 10"/>
          <p:cNvSpPr/>
          <p:nvPr/>
        </p:nvSpPr>
        <p:spPr bwMode="auto">
          <a:xfrm>
            <a:off x="4716016" y="2715766"/>
            <a:ext cx="1224136" cy="360040"/>
          </a:xfrm>
          <a:prstGeom prst="wedgeRectCallout">
            <a:avLst>
              <a:gd name="adj1" fmla="val -105746"/>
              <a:gd name="adj2" fmla="val 45812"/>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a:ln>
                  <a:noFill/>
                </a:ln>
                <a:solidFill>
                  <a:schemeClr val="tx1"/>
                </a:solidFill>
                <a:effectLst/>
                <a:latin typeface="+mn-ea"/>
                <a:ea typeface="+mn-ea"/>
              </a:rPr>
              <a:t>天顶衰落</a:t>
            </a:r>
          </a:p>
        </p:txBody>
      </p:sp>
    </p:spTree>
    <p:extLst>
      <p:ext uri="{BB962C8B-B14F-4D97-AF65-F5344CB8AC3E}">
        <p14:creationId xmlns:p14="http://schemas.microsoft.com/office/powerpoint/2010/main" val="149627435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915566"/>
            <a:ext cx="79921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雨衰信道</a:t>
            </a: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当频率高于</a:t>
            </a:r>
            <a:r>
              <a:rPr lang="en-US" altLang="zh-CN" sz="2000" dirty="0">
                <a:solidFill>
                  <a:srgbClr val="0093B0">
                    <a:lumMod val="50000"/>
                  </a:srgbClr>
                </a:solidFill>
                <a:latin typeface="Times New Roman" pitchFamily="18" charset="0"/>
                <a:cs typeface="Times New Roman" pitchFamily="18" charset="0"/>
              </a:rPr>
              <a:t>10GHz</a:t>
            </a:r>
            <a:r>
              <a:rPr lang="zh-CN" altLang="en-US" sz="2000" dirty="0">
                <a:solidFill>
                  <a:srgbClr val="0093B0">
                    <a:lumMod val="50000"/>
                  </a:srgbClr>
                </a:solidFill>
                <a:latin typeface="Times New Roman" pitchFamily="18" charset="0"/>
                <a:cs typeface="Times New Roman" pitchFamily="18" charset="0"/>
              </a:rPr>
              <a:t>时，雨水是影响大气中无线电波传播的决定性因素，且频率越高、降雨量越大，雨水产生的衰减量越大。</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电离层相位信道</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电离层可以建模为一个具有非理想相位特性的全通滤波器，其实际相位特性与无线电波频率和电离层电荷密度有关。</a:t>
            </a: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准自由空间信道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42049452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种类：多径衰落和阴影衰落</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多径衰落：</a:t>
            </a:r>
            <a:r>
              <a:rPr lang="zh-CN" altLang="en-US" sz="2000" dirty="0">
                <a:solidFill>
                  <a:srgbClr val="0093B0">
                    <a:lumMod val="50000"/>
                  </a:srgbClr>
                </a:solidFill>
                <a:latin typeface="Times New Roman" pitchFamily="18" charset="0"/>
                <a:cs typeface="Times New Roman" pitchFamily="18" charset="0"/>
              </a:rPr>
              <a:t>属于小尺度衰落，通过扩散特性</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例如，时间扩展或频率选择</a:t>
            </a:r>
            <a:r>
              <a:rPr lang="en-US" altLang="zh-CN" sz="2000" dirty="0">
                <a:solidFill>
                  <a:srgbClr val="0093B0">
                    <a:lumMod val="50000"/>
                  </a:srgbClr>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和时变特性影响信号 。</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阴影衰落：</a:t>
            </a:r>
            <a:r>
              <a:rPr lang="zh-CN" altLang="en-US" sz="2000" dirty="0">
                <a:solidFill>
                  <a:srgbClr val="0093B0">
                    <a:lumMod val="50000"/>
                  </a:srgbClr>
                </a:solidFill>
                <a:latin typeface="Times New Roman" pitchFamily="18" charset="0"/>
                <a:cs typeface="Times New Roman" pitchFamily="18" charset="0"/>
              </a:rPr>
              <a:t>属于大尺度衰落，</a:t>
            </a:r>
            <a:r>
              <a:rPr lang="zh-CN" altLang="en-US" sz="2000" dirty="0">
                <a:solidFill>
                  <a:schemeClr val="bg1">
                    <a:lumMod val="50000"/>
                  </a:schemeClr>
                </a:solidFill>
                <a:latin typeface="Times New Roman" pitchFamily="18" charset="0"/>
                <a:cs typeface="Times New Roman" pitchFamily="18" charset="0"/>
              </a:rPr>
              <a:t>当发射端和接收端之间存在突出的地表状态</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如山脉、建筑物等</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，所造成平均信号功率的衰减。其衰落中值电平会随地点、时间和移动台速度作比较平缓的变化，其衰落周期以秒级计算。</a:t>
            </a: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衰落与多径信道</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47165961"/>
              </p:ext>
            </p:extLst>
          </p:nvPr>
        </p:nvGraphicFramePr>
        <p:xfrm>
          <a:off x="3059832" y="4114663"/>
          <a:ext cx="2232248" cy="401303"/>
        </p:xfrm>
        <a:graphic>
          <a:graphicData uri="http://schemas.openxmlformats.org/presentationml/2006/ole">
            <mc:AlternateContent xmlns:mc="http://schemas.openxmlformats.org/markup-compatibility/2006">
              <mc:Choice xmlns:v="urn:schemas-microsoft-com:vml" Requires="v">
                <p:oleObj name="公式" r:id="rId3" imgW="1129810" imgH="203112" progId="Equation.3">
                  <p:embed/>
                </p:oleObj>
              </mc:Choice>
              <mc:Fallback>
                <p:oleObj name="公式" r:id="rId3" imgW="1129810" imgH="203112"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4114663"/>
                        <a:ext cx="2232248" cy="401303"/>
                      </a:xfrm>
                      <a:prstGeom prst="rect">
                        <a:avLst/>
                      </a:prstGeom>
                      <a:noFill/>
                    </p:spPr>
                  </p:pic>
                </p:oleObj>
              </mc:Fallback>
            </mc:AlternateContent>
          </a:graphicData>
        </a:graphic>
      </p:graphicFrame>
      <p:sp>
        <p:nvSpPr>
          <p:cNvPr id="10" name="矩形标注 9"/>
          <p:cNvSpPr/>
          <p:nvPr/>
        </p:nvSpPr>
        <p:spPr bwMode="auto">
          <a:xfrm>
            <a:off x="5868144" y="3723878"/>
            <a:ext cx="1224136" cy="360040"/>
          </a:xfrm>
          <a:prstGeom prst="wedgeRectCallout">
            <a:avLst>
              <a:gd name="adj1" fmla="val -107583"/>
              <a:gd name="adj2" fmla="val 95774"/>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zh-CN" altLang="en-US" dirty="0">
                <a:latin typeface="+mn-ea"/>
                <a:ea typeface="+mn-ea"/>
              </a:rPr>
              <a:t>传播衰减</a:t>
            </a:r>
            <a:endParaRPr kumimoji="0" lang="zh-CN" altLang="en-US" sz="1800" b="0" i="0" u="none" strike="noStrike" cap="none" normalizeH="0" baseline="0" dirty="0">
              <a:ln>
                <a:noFill/>
              </a:ln>
              <a:solidFill>
                <a:schemeClr val="tx1"/>
              </a:solidFill>
              <a:effectLst/>
              <a:latin typeface="+mn-ea"/>
              <a:ea typeface="+mn-ea"/>
            </a:endParaRPr>
          </a:p>
        </p:txBody>
      </p:sp>
    </p:spTree>
    <p:extLst>
      <p:ext uri="{BB962C8B-B14F-4D97-AF65-F5344CB8AC3E}">
        <p14:creationId xmlns:p14="http://schemas.microsoft.com/office/powerpoint/2010/main" val="305940023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斜截式传播衰减模型</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en-US" altLang="zh-CN" sz="2000" i="1" dirty="0">
                <a:solidFill>
                  <a:srgbClr val="0093B0">
                    <a:lumMod val="50000"/>
                  </a:srgbClr>
                </a:solidFill>
                <a:latin typeface="Times New Roman" pitchFamily="18" charset="0"/>
                <a:cs typeface="Times New Roman" pitchFamily="18" charset="0"/>
              </a:rPr>
              <a:t>     R</a:t>
            </a:r>
            <a:r>
              <a:rPr lang="en-US" altLang="zh-CN" sz="2000" dirty="0">
                <a:solidFill>
                  <a:srgbClr val="0093B0">
                    <a:lumMod val="50000"/>
                  </a:srgbClr>
                </a:solidFill>
                <a:latin typeface="Times New Roman" pitchFamily="18" charset="0"/>
                <a:cs typeface="Times New Roman" pitchFamily="18" charset="0"/>
              </a:rPr>
              <a:t>(km)</a:t>
            </a:r>
            <a:r>
              <a:rPr lang="zh-CN" altLang="en-US" sz="2000" dirty="0">
                <a:solidFill>
                  <a:srgbClr val="0093B0">
                    <a:lumMod val="50000"/>
                  </a:srgbClr>
                </a:solidFill>
                <a:latin typeface="Times New Roman" pitchFamily="18" charset="0"/>
                <a:cs typeface="Times New Roman" pitchFamily="18" charset="0"/>
              </a:rPr>
              <a:t>是发射端和接收端之间的距离。</a:t>
            </a:r>
            <a:r>
              <a:rPr lang="en-US" altLang="zh-CN" sz="2000" i="1" dirty="0">
                <a:solidFill>
                  <a:srgbClr val="0093B0">
                    <a:lumMod val="50000"/>
                  </a:srgbClr>
                </a:solidFill>
                <a:latin typeface="Times New Roman" pitchFamily="18" charset="0"/>
                <a:cs typeface="Times New Roman" pitchFamily="18" charset="0"/>
              </a:rPr>
              <a:t>α</a:t>
            </a:r>
            <a:r>
              <a:rPr lang="zh-CN" altLang="en-US" sz="2000" dirty="0">
                <a:solidFill>
                  <a:srgbClr val="0093B0">
                    <a:lumMod val="50000"/>
                  </a:srgbClr>
                </a:solidFill>
                <a:latin typeface="Times New Roman" pitchFamily="18" charset="0"/>
                <a:cs typeface="Times New Roman" pitchFamily="18" charset="0"/>
              </a:rPr>
              <a:t>和</a:t>
            </a:r>
            <a:r>
              <a:rPr lang="en-US" altLang="zh-CN" sz="2000" i="1" dirty="0">
                <a:solidFill>
                  <a:srgbClr val="0093B0">
                    <a:lumMod val="50000"/>
                  </a:srgbClr>
                </a:solidFill>
                <a:latin typeface="Times New Roman" pitchFamily="18" charset="0"/>
                <a:cs typeface="Times New Roman" pitchFamily="18" charset="0"/>
              </a:rPr>
              <a:t>β</a:t>
            </a:r>
            <a:r>
              <a:rPr lang="zh-CN" altLang="en-US" sz="2000" dirty="0">
                <a:solidFill>
                  <a:srgbClr val="0093B0">
                    <a:lumMod val="50000"/>
                  </a:srgbClr>
                </a:solidFill>
                <a:latin typeface="Times New Roman" pitchFamily="18" charset="0"/>
                <a:cs typeface="Times New Roman" pitchFamily="18" charset="0"/>
              </a:rPr>
              <a:t>是由模型决定，也可以利用测量进行估算。</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利用</a:t>
            </a:r>
            <a:r>
              <a:rPr lang="en-US" altLang="zh-CN" sz="2000" dirty="0" err="1">
                <a:solidFill>
                  <a:srgbClr val="C00000"/>
                </a:solidFill>
                <a:latin typeface="Times New Roman" pitchFamily="18" charset="0"/>
                <a:cs typeface="Times New Roman" pitchFamily="18" charset="0"/>
              </a:rPr>
              <a:t>Hata</a:t>
            </a:r>
            <a:r>
              <a:rPr lang="zh-CN" altLang="en-US" sz="2000" dirty="0">
                <a:solidFill>
                  <a:srgbClr val="C00000"/>
                </a:solidFill>
                <a:latin typeface="Times New Roman" pitchFamily="18" charset="0"/>
                <a:cs typeface="Times New Roman" pitchFamily="18" charset="0"/>
              </a:rPr>
              <a:t>模型计算</a:t>
            </a:r>
            <a:r>
              <a:rPr lang="el-GR" altLang="zh-CN" sz="2000" i="1" dirty="0">
                <a:solidFill>
                  <a:srgbClr val="C00000"/>
                </a:solidFill>
                <a:latin typeface="Times New Roman" pitchFamily="18" charset="0"/>
                <a:cs typeface="Times New Roman" pitchFamily="18" charset="0"/>
              </a:rPr>
              <a:t>α</a:t>
            </a:r>
            <a:r>
              <a:rPr lang="zh-CN" altLang="en-US" sz="2000" dirty="0">
                <a:solidFill>
                  <a:srgbClr val="C00000"/>
                </a:solidFill>
                <a:latin typeface="Times New Roman" pitchFamily="18" charset="0"/>
                <a:cs typeface="Times New Roman" pitchFamily="18" charset="0"/>
              </a:rPr>
              <a:t>和</a:t>
            </a:r>
            <a:r>
              <a:rPr lang="el-GR" altLang="zh-CN" sz="2000" i="1" dirty="0">
                <a:solidFill>
                  <a:srgbClr val="C00000"/>
                </a:solidFill>
                <a:latin typeface="Times New Roman" pitchFamily="18" charset="0"/>
                <a:cs typeface="Times New Roman" pitchFamily="18" charset="0"/>
              </a:rPr>
              <a:t>β</a:t>
            </a:r>
            <a:endParaRPr lang="en-US" altLang="zh-CN" sz="2000" i="1"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i="1"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i="1"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剩余部分的衰落量</a:t>
            </a:r>
            <a:r>
              <a:rPr lang="zh-CN" altLang="en-US" sz="2000" dirty="0">
                <a:solidFill>
                  <a:srgbClr val="0093B0">
                    <a:lumMod val="50000"/>
                  </a:srgbClr>
                </a:solidFill>
                <a:latin typeface="Times New Roman" pitchFamily="18" charset="0"/>
                <a:cs typeface="Times New Roman" pitchFamily="18" charset="0"/>
              </a:rPr>
              <a:t>：近似服从均值为</a:t>
            </a:r>
            <a:r>
              <a:rPr lang="en-US" altLang="zh-CN" sz="2000" dirty="0">
                <a:solidFill>
                  <a:srgbClr val="0093B0">
                    <a:lumMod val="50000"/>
                  </a:srgbClr>
                </a:solidFill>
                <a:latin typeface="Times New Roman" pitchFamily="18" charset="0"/>
                <a:cs typeface="Times New Roman" pitchFamily="18" charset="0"/>
              </a:rPr>
              <a:t>0</a:t>
            </a:r>
            <a:r>
              <a:rPr lang="zh-CN" altLang="en-US" sz="2000" dirty="0">
                <a:solidFill>
                  <a:srgbClr val="0093B0">
                    <a:lumMod val="50000"/>
                  </a:srgbClr>
                </a:solidFill>
                <a:latin typeface="Times New Roman" pitchFamily="18" charset="0"/>
                <a:cs typeface="Times New Roman" pitchFamily="18" charset="0"/>
              </a:rPr>
              <a:t>、方差为</a:t>
            </a:r>
            <a:r>
              <a:rPr lang="en-US" altLang="zh-CN" sz="2000" dirty="0">
                <a:solidFill>
                  <a:srgbClr val="0093B0">
                    <a:lumMod val="50000"/>
                  </a:srgbClr>
                </a:solidFill>
                <a:latin typeface="Times New Roman" pitchFamily="18" charset="0"/>
                <a:cs typeface="Times New Roman" pitchFamily="18" charset="0"/>
              </a:rPr>
              <a:t>8dB</a:t>
            </a:r>
            <a:r>
              <a:rPr lang="zh-CN" altLang="en-US" sz="2000" dirty="0">
                <a:solidFill>
                  <a:srgbClr val="0093B0">
                    <a:lumMod val="50000"/>
                  </a:srgbClr>
                </a:solidFill>
                <a:latin typeface="Times New Roman" pitchFamily="18" charset="0"/>
                <a:cs typeface="Times New Roman" pitchFamily="18" charset="0"/>
              </a:rPr>
              <a:t>的正态分布。因此，阴影衰落部分服从对数正态分布。</a:t>
            </a: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衰落与多径信道</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58036160"/>
              </p:ext>
            </p:extLst>
          </p:nvPr>
        </p:nvGraphicFramePr>
        <p:xfrm>
          <a:off x="3635896" y="874303"/>
          <a:ext cx="2232248" cy="401303"/>
        </p:xfrm>
        <a:graphic>
          <a:graphicData uri="http://schemas.openxmlformats.org/presentationml/2006/ole">
            <mc:AlternateContent xmlns:mc="http://schemas.openxmlformats.org/markup-compatibility/2006">
              <mc:Choice xmlns:v="urn:schemas-microsoft-com:vml" Requires="v">
                <p:oleObj name="公式" r:id="rId3" imgW="1129810" imgH="203112" progId="Equation.3">
                  <p:embed/>
                </p:oleObj>
              </mc:Choice>
              <mc:Fallback>
                <p:oleObj name="公式" r:id="rId3" imgW="1129810" imgH="20311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874303"/>
                        <a:ext cx="2232248" cy="401303"/>
                      </a:xfrm>
                      <a:prstGeom prst="rect">
                        <a:avLst/>
                      </a:prstGeom>
                      <a:noFill/>
                    </p:spPr>
                  </p:pic>
                </p:oleObj>
              </mc:Fallback>
            </mc:AlternateContent>
          </a:graphicData>
        </a:graphic>
      </p:graphicFrame>
      <p:sp>
        <p:nvSpPr>
          <p:cNvPr id="10" name="矩形标注 9"/>
          <p:cNvSpPr/>
          <p:nvPr/>
        </p:nvSpPr>
        <p:spPr bwMode="auto">
          <a:xfrm>
            <a:off x="6372200" y="514263"/>
            <a:ext cx="1224136" cy="360040"/>
          </a:xfrm>
          <a:prstGeom prst="wedgeRectCallout">
            <a:avLst>
              <a:gd name="adj1" fmla="val -107583"/>
              <a:gd name="adj2" fmla="val 95774"/>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zh-CN" altLang="en-US" dirty="0">
                <a:solidFill>
                  <a:srgbClr val="205867"/>
                </a:solidFill>
                <a:latin typeface="微软雅黑"/>
                <a:ea typeface="微软雅黑"/>
              </a:rPr>
              <a:t>传播衰减</a:t>
            </a: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800533886"/>
              </p:ext>
            </p:extLst>
          </p:nvPr>
        </p:nvGraphicFramePr>
        <p:xfrm>
          <a:off x="3635896" y="1368875"/>
          <a:ext cx="2180242" cy="360040"/>
        </p:xfrm>
        <a:graphic>
          <a:graphicData uri="http://schemas.openxmlformats.org/presentationml/2006/ole">
            <mc:AlternateContent xmlns:mc="http://schemas.openxmlformats.org/markup-compatibility/2006">
              <mc:Choice xmlns:v="urn:schemas-microsoft-com:vml" Requires="v">
                <p:oleObj name="公式" r:id="rId5" imgW="1384300" imgH="228600" progId="Equation.3">
                  <p:embed/>
                </p:oleObj>
              </mc:Choice>
              <mc:Fallback>
                <p:oleObj name="公式" r:id="rId5" imgW="13843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1368875"/>
                        <a:ext cx="2180242" cy="360040"/>
                      </a:xfrm>
                      <a:prstGeom prst="rect">
                        <a:avLst/>
                      </a:prstGeom>
                      <a:noFill/>
                    </p:spPr>
                  </p:pic>
                </p:oleObj>
              </mc:Fallback>
            </mc:AlternateContent>
          </a:graphicData>
        </a:graphic>
      </p:graphicFrame>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342827270"/>
              </p:ext>
            </p:extLst>
          </p:nvPr>
        </p:nvGraphicFramePr>
        <p:xfrm>
          <a:off x="3589233" y="2499742"/>
          <a:ext cx="4928998" cy="1440160"/>
        </p:xfrm>
        <a:graphic>
          <a:graphicData uri="http://schemas.openxmlformats.org/presentationml/2006/ole">
            <mc:AlternateContent xmlns:mc="http://schemas.openxmlformats.org/markup-compatibility/2006">
              <mc:Choice xmlns:v="urn:schemas-microsoft-com:vml" Requires="v">
                <p:oleObj name="公式" r:id="rId7" imgW="3086100" imgH="901700" progId="Equation.3">
                  <p:embed/>
                </p:oleObj>
              </mc:Choice>
              <mc:Fallback>
                <p:oleObj name="公式" r:id="rId7" imgW="3086100" imgH="9017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233" y="2499742"/>
                        <a:ext cx="4928998" cy="1440160"/>
                      </a:xfrm>
                      <a:prstGeom prst="rect">
                        <a:avLst/>
                      </a:prstGeom>
                      <a:noFill/>
                    </p:spPr>
                  </p:pic>
                </p:oleObj>
              </mc:Fallback>
            </mc:AlternateContent>
          </a:graphicData>
        </a:graphic>
      </p:graphicFrame>
      <p:sp>
        <p:nvSpPr>
          <p:cNvPr id="15" name="矩形标注 14"/>
          <p:cNvSpPr/>
          <p:nvPr/>
        </p:nvSpPr>
        <p:spPr bwMode="auto">
          <a:xfrm>
            <a:off x="5652120" y="2211710"/>
            <a:ext cx="1224136" cy="360040"/>
          </a:xfrm>
          <a:prstGeom prst="wedgeRectCallout">
            <a:avLst>
              <a:gd name="adj1" fmla="val 76100"/>
              <a:gd name="adj2" fmla="val 141573"/>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zh-CN" altLang="en-US" dirty="0">
                <a:solidFill>
                  <a:srgbClr val="205867"/>
                </a:solidFill>
                <a:latin typeface="微软雅黑"/>
                <a:ea typeface="微软雅黑"/>
              </a:rPr>
              <a:t>天线高度</a:t>
            </a:r>
          </a:p>
        </p:txBody>
      </p:sp>
    </p:spTree>
    <p:extLst>
      <p:ext uri="{BB962C8B-B14F-4D97-AF65-F5344CB8AC3E}">
        <p14:creationId xmlns:p14="http://schemas.microsoft.com/office/powerpoint/2010/main" val="210063097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信源与编码</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模拟信源</a:t>
            </a:r>
          </a:p>
        </p:txBody>
      </p:sp>
      <p:sp>
        <p:nvSpPr>
          <p:cNvPr id="23" name="内容占位符 4"/>
          <p:cNvSpPr>
            <a:spLocks noGrp="1"/>
          </p:cNvSpPr>
          <p:nvPr>
            <p:ph idx="1"/>
          </p:nvPr>
        </p:nvSpPr>
        <p:spPr>
          <a:xfrm>
            <a:off x="540251" y="789552"/>
            <a:ext cx="8136205"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表示方法</a:t>
            </a:r>
            <a:endParaRPr lang="en-US" altLang="zh-CN" sz="2000" dirty="0">
              <a:solidFill>
                <a:srgbClr val="C00000"/>
              </a:solidFill>
            </a:endParaRPr>
          </a:p>
          <a:p>
            <a:pPr marL="0" indent="0">
              <a:lnSpc>
                <a:spcPct val="150000"/>
              </a:lnSpc>
              <a:spcBef>
                <a:spcPts val="0"/>
              </a:spcBef>
              <a:buNone/>
            </a:pPr>
            <a:r>
              <a:rPr lang="zh-CN" altLang="en-US" sz="2000" dirty="0">
                <a:solidFill>
                  <a:srgbClr val="C00000"/>
                </a:solidFill>
              </a:rPr>
              <a:t>     </a:t>
            </a:r>
            <a:r>
              <a:rPr lang="en-US" altLang="zh-CN" sz="2000" dirty="0">
                <a:solidFill>
                  <a:srgbClr val="C00000"/>
                </a:solidFill>
              </a:rPr>
              <a:t>2.</a:t>
            </a:r>
            <a:r>
              <a:rPr lang="zh-CN" altLang="en-US" sz="2000" dirty="0">
                <a:solidFill>
                  <a:srgbClr val="C00000"/>
                </a:solidFill>
              </a:rPr>
              <a:t>带通系统（已调信号）</a:t>
            </a: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仿真中所用的采样复包络为：（要求</a:t>
            </a:r>
            <a:r>
              <a:rPr lang="en-US" altLang="zh-CN" sz="2000" i="1" dirty="0" err="1">
                <a:solidFill>
                  <a:schemeClr val="tx1"/>
                </a:solidFill>
                <a:latin typeface="Times New Roman" pitchFamily="18" charset="0"/>
                <a:cs typeface="Times New Roman" pitchFamily="18" charset="0"/>
              </a:rPr>
              <a:t>f</a:t>
            </a:r>
            <a:r>
              <a:rPr lang="en-US" altLang="zh-CN" sz="2000" baseline="-25000" dirty="0" err="1">
                <a:solidFill>
                  <a:schemeClr val="tx1"/>
                </a:solidFill>
                <a:latin typeface="Times New Roman" pitchFamily="18" charset="0"/>
                <a:cs typeface="Times New Roman" pitchFamily="18" charset="0"/>
              </a:rPr>
              <a:t>s</a:t>
            </a:r>
            <a:r>
              <a:rPr lang="zh-CN" altLang="en-US" sz="2000" dirty="0">
                <a:solidFill>
                  <a:schemeClr val="tx1"/>
                </a:solidFill>
                <a:latin typeface="Times New Roman" pitchFamily="18" charset="0"/>
                <a:cs typeface="Times New Roman" pitchFamily="18" charset="0"/>
              </a:rPr>
              <a:t>是</a:t>
            </a:r>
            <a:r>
              <a:rPr lang="en-US" altLang="zh-CN" sz="2000" i="1" dirty="0">
                <a:solidFill>
                  <a:schemeClr val="tx1"/>
                </a:solidFill>
                <a:latin typeface="Times New Roman" pitchFamily="18" charset="0"/>
                <a:cs typeface="Times New Roman" pitchFamily="18" charset="0"/>
              </a:rPr>
              <a:t>f</a:t>
            </a:r>
            <a:r>
              <a:rPr lang="en-US" altLang="zh-CN" sz="2000" baseline="-25000" dirty="0">
                <a:solidFill>
                  <a:schemeClr val="tx1"/>
                </a:solidFill>
                <a:latin typeface="Times New Roman" pitchFamily="18" charset="0"/>
                <a:cs typeface="Times New Roman" pitchFamily="18" charset="0"/>
              </a:rPr>
              <a:t>0</a:t>
            </a:r>
            <a:r>
              <a:rPr lang="zh-CN" altLang="en-US" sz="2000" dirty="0">
                <a:solidFill>
                  <a:schemeClr val="tx1"/>
                </a:solidFill>
                <a:latin typeface="Times New Roman" pitchFamily="18" charset="0"/>
                <a:cs typeface="Times New Roman" pitchFamily="18" charset="0"/>
              </a:rPr>
              <a:t>的整数倍</a:t>
            </a:r>
            <a:r>
              <a:rPr lang="zh-CN" altLang="en-US" sz="2000" dirty="0">
                <a:solidFill>
                  <a:schemeClr val="tx1"/>
                </a:solidFill>
              </a:rPr>
              <a:t>）</a:t>
            </a:r>
            <a:endParaRPr lang="en-US" altLang="zh-CN" sz="2000" dirty="0">
              <a:solidFill>
                <a:schemeClr val="tx1"/>
              </a:solidFill>
            </a:endParaRPr>
          </a:p>
          <a:p>
            <a:pPr marL="0" indent="0">
              <a:lnSpc>
                <a:spcPct val="200000"/>
              </a:lnSpc>
              <a:spcBef>
                <a:spcPts val="0"/>
              </a:spcBef>
              <a:buNone/>
            </a:pP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仿真：如果</a:t>
            </a:r>
            <a:r>
              <a:rPr lang="en-US" altLang="zh-CN" sz="2000" i="1" dirty="0">
                <a:solidFill>
                  <a:srgbClr val="205867"/>
                </a:solidFill>
                <a:latin typeface="Times New Roman" pitchFamily="18" charset="0"/>
                <a:cs typeface="Times New Roman" pitchFamily="18" charset="0"/>
              </a:rPr>
              <a:t> f</a:t>
            </a:r>
            <a:r>
              <a:rPr lang="en-US" altLang="zh-CN" sz="2000" baseline="-25000" dirty="0">
                <a:solidFill>
                  <a:srgbClr val="205867"/>
                </a:solidFill>
                <a:latin typeface="Times New Roman" pitchFamily="18" charset="0"/>
                <a:cs typeface="Times New Roman" pitchFamily="18" charset="0"/>
              </a:rPr>
              <a:t>s</a:t>
            </a:r>
            <a:r>
              <a:rPr lang="zh-CN" altLang="en-US" sz="2000" dirty="0">
                <a:solidFill>
                  <a:srgbClr val="205867"/>
                </a:solidFill>
                <a:latin typeface="Times New Roman" pitchFamily="18" charset="0"/>
                <a:cs typeface="Times New Roman" pitchFamily="18" charset="0"/>
              </a:rPr>
              <a:t>不是</a:t>
            </a:r>
            <a:r>
              <a:rPr lang="en-US" altLang="zh-CN" sz="2000" i="1" dirty="0">
                <a:solidFill>
                  <a:srgbClr val="205867"/>
                </a:solidFill>
                <a:latin typeface="Times New Roman" pitchFamily="18" charset="0"/>
                <a:cs typeface="Times New Roman" pitchFamily="18" charset="0"/>
              </a:rPr>
              <a:t>f</a:t>
            </a:r>
            <a:r>
              <a:rPr lang="en-US" altLang="zh-CN" sz="2000" baseline="-25000" dirty="0">
                <a:solidFill>
                  <a:srgbClr val="205867"/>
                </a:solidFill>
                <a:latin typeface="Times New Roman" pitchFamily="18" charset="0"/>
                <a:cs typeface="Times New Roman" pitchFamily="18" charset="0"/>
              </a:rPr>
              <a:t>0</a:t>
            </a:r>
            <a:r>
              <a:rPr lang="zh-CN" altLang="en-US" sz="2000" dirty="0">
                <a:solidFill>
                  <a:srgbClr val="205867"/>
                </a:solidFill>
                <a:latin typeface="Times New Roman" pitchFamily="18" charset="0"/>
                <a:cs typeface="Times New Roman" pitchFamily="18" charset="0"/>
              </a:rPr>
              <a:t>的整数倍时，会出现什么样的现象</a:t>
            </a:r>
            <a:endParaRPr lang="en-US" altLang="zh-CN" sz="2000" dirty="0">
              <a:solidFill>
                <a:srgbClr val="205867"/>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C00000"/>
                </a:solidFill>
              </a:rPr>
              <a:t>      3.</a:t>
            </a:r>
            <a:r>
              <a:rPr lang="zh-CN" altLang="en-US" sz="2000" dirty="0">
                <a:solidFill>
                  <a:srgbClr val="C00000"/>
                </a:solidFill>
              </a:rPr>
              <a:t>多音信号：</a:t>
            </a:r>
            <a:r>
              <a:rPr lang="zh-CN" altLang="en-US" sz="2000" dirty="0">
                <a:solidFill>
                  <a:schemeClr val="tx1"/>
                </a:solidFill>
              </a:rPr>
              <a:t>其复包络的采样形式为</a:t>
            </a: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71074920"/>
              </p:ext>
            </p:extLst>
          </p:nvPr>
        </p:nvGraphicFramePr>
        <p:xfrm>
          <a:off x="3635896" y="1403870"/>
          <a:ext cx="3024336" cy="375792"/>
        </p:xfrm>
        <a:graphic>
          <a:graphicData uri="http://schemas.openxmlformats.org/presentationml/2006/ole">
            <mc:AlternateContent xmlns:mc="http://schemas.openxmlformats.org/markup-compatibility/2006">
              <mc:Choice xmlns:v="urn:schemas-microsoft-com:vml" Requires="v">
                <p:oleObj r:id="rId3" imgW="1536700" imgH="190500" progId="Equation.3">
                  <p:embed/>
                </p:oleObj>
              </mc:Choice>
              <mc:Fallback>
                <p:oleObj r:id="rId3" imgW="1536700" imgH="1905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1403870"/>
                        <a:ext cx="3024336" cy="375792"/>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95307173"/>
              </p:ext>
            </p:extLst>
          </p:nvPr>
        </p:nvGraphicFramePr>
        <p:xfrm>
          <a:off x="2483768" y="2211710"/>
          <a:ext cx="2736304" cy="720772"/>
        </p:xfrm>
        <a:graphic>
          <a:graphicData uri="http://schemas.openxmlformats.org/presentationml/2006/ole">
            <mc:AlternateContent xmlns:mc="http://schemas.openxmlformats.org/markup-compatibility/2006">
              <mc:Choice xmlns:v="urn:schemas-microsoft-com:vml" Requires="v">
                <p:oleObj name="公式" r:id="rId5" imgW="1587500" imgH="419100" progId="Equation.3">
                  <p:embed/>
                </p:oleObj>
              </mc:Choice>
              <mc:Fallback>
                <p:oleObj name="公式" r:id="rId5" imgW="1587500" imgH="4191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3768" y="2211710"/>
                        <a:ext cx="2736304" cy="720772"/>
                      </a:xfrm>
                      <a:prstGeom prst="rect">
                        <a:avLst/>
                      </a:prstGeom>
                      <a:noFill/>
                      <a:ln>
                        <a:noFill/>
                      </a:ln>
                    </p:spPr>
                  </p:pic>
                </p:oleObj>
              </mc:Fallback>
            </mc:AlternateContent>
          </a:graphicData>
        </a:graphic>
      </p:graphicFrame>
      <p:sp>
        <p:nvSpPr>
          <p:cNvPr id="3" name="矩形 2"/>
          <p:cNvSpPr/>
          <p:nvPr/>
        </p:nvSpPr>
        <p:spPr>
          <a:xfrm>
            <a:off x="7092280" y="2871976"/>
            <a:ext cx="1751572"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spcBef>
                <a:spcPts val="0"/>
              </a:spcBef>
            </a:pPr>
            <a:r>
              <a:rPr lang="zh-CN" altLang="en-US" sz="2000" kern="0" dirty="0">
                <a:solidFill>
                  <a:srgbClr val="FFFFFF"/>
                </a:solidFill>
                <a:latin typeface="Arial"/>
                <a:ea typeface="微软雅黑"/>
              </a:rPr>
              <a:t>为什么，意义何在。</a:t>
            </a:r>
            <a:endParaRPr lang="en-US" altLang="zh-CN" sz="2000" kern="0" dirty="0">
              <a:solidFill>
                <a:srgbClr val="FFFFFF"/>
              </a:solidFill>
              <a:latin typeface="Arial"/>
              <a:ea typeface="微软雅黑"/>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39356528"/>
              </p:ext>
            </p:extLst>
          </p:nvPr>
        </p:nvGraphicFramePr>
        <p:xfrm>
          <a:off x="2627784" y="3795886"/>
          <a:ext cx="2959100" cy="708025"/>
        </p:xfrm>
        <a:graphic>
          <a:graphicData uri="http://schemas.openxmlformats.org/presentationml/2006/ole">
            <mc:AlternateContent xmlns:mc="http://schemas.openxmlformats.org/markup-compatibility/2006">
              <mc:Choice xmlns:v="urn:schemas-microsoft-com:vml" Requires="v">
                <p:oleObj r:id="rId7" imgW="1752600" imgH="419100" progId="Equation.3">
                  <p:embed/>
                </p:oleObj>
              </mc:Choice>
              <mc:Fallback>
                <p:oleObj r:id="rId7" imgW="1752600" imgH="419100" progId="Equation.3">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7784" y="3795886"/>
                        <a:ext cx="2959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1532384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多径衰落通常可分为：离散多径信道和弥散多径信道</a:t>
            </a:r>
            <a:r>
              <a:rPr lang="en-US" altLang="zh-CN" sz="2000" dirty="0">
                <a:solidFill>
                  <a:srgbClr val="C00000"/>
                </a:solidFill>
                <a:latin typeface="Times New Roman" pitchFamily="18" charset="0"/>
                <a:cs typeface="Times New Roman" pitchFamily="18" charset="0"/>
              </a:rPr>
              <a:t>2</a:t>
            </a:r>
            <a:r>
              <a:rPr lang="zh-CN" altLang="en-US" sz="2000" dirty="0">
                <a:solidFill>
                  <a:srgbClr val="C00000"/>
                </a:solidFill>
                <a:latin typeface="Times New Roman" pitchFamily="18" charset="0"/>
                <a:cs typeface="Times New Roman" pitchFamily="18" charset="0"/>
              </a:rPr>
              <a:t>类</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en-US" altLang="zh-CN" sz="2000" dirty="0">
                <a:solidFill>
                  <a:srgbClr val="C00000"/>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离散多径信道：</a:t>
            </a:r>
            <a:r>
              <a:rPr lang="zh-CN" altLang="en-US" sz="2000" dirty="0">
                <a:solidFill>
                  <a:srgbClr val="0093B0">
                    <a:lumMod val="50000"/>
                  </a:srgbClr>
                </a:solidFill>
                <a:latin typeface="Times New Roman" pitchFamily="18" charset="0"/>
                <a:cs typeface="Times New Roman" pitchFamily="18" charset="0"/>
              </a:rPr>
              <a:t>多径信号的路径相对较少，数量有限，主要通过空旷地区的小山、房屋及其它建筑物反射产生。</a:t>
            </a:r>
            <a:endParaRPr lang="en-US" altLang="zh-CN" sz="2000" dirty="0">
              <a:solidFill>
                <a:srgbClr val="0093B0">
                  <a:lumMod val="50000"/>
                </a:srgbClr>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信道输出</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信道输出的复包络为</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200000"/>
              </a:lnSpc>
              <a:spcBef>
                <a:spcPts val="0"/>
              </a:spcBef>
              <a:buNone/>
            </a:pP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离散多径信道时变等效冲激响应：</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衰落与多径信道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多径信道的低通等效特性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97831887"/>
              </p:ext>
            </p:extLst>
          </p:nvPr>
        </p:nvGraphicFramePr>
        <p:xfrm>
          <a:off x="1547664" y="2211710"/>
          <a:ext cx="2223607" cy="576064"/>
        </p:xfrm>
        <a:graphic>
          <a:graphicData uri="http://schemas.openxmlformats.org/presentationml/2006/ole">
            <mc:AlternateContent xmlns:mc="http://schemas.openxmlformats.org/markup-compatibility/2006">
              <mc:Choice xmlns:v="urn:schemas-microsoft-com:vml" Requires="v">
                <p:oleObj name="公式" r:id="rId3" imgW="1269449" imgH="330057" progId="Equation.3">
                  <p:embed/>
                </p:oleObj>
              </mc:Choice>
              <mc:Fallback>
                <p:oleObj name="公式" r:id="rId3" imgW="1269449" imgH="330057"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2211710"/>
                        <a:ext cx="2223607" cy="576064"/>
                      </a:xfrm>
                      <a:prstGeom prst="rect">
                        <a:avLst/>
                      </a:prstGeom>
                      <a:noFill/>
                    </p:spPr>
                  </p:pic>
                </p:oleObj>
              </mc:Fallback>
            </mc:AlternateContent>
          </a:graphicData>
        </a:graphic>
      </p:graphicFrame>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56519513"/>
              </p:ext>
            </p:extLst>
          </p:nvPr>
        </p:nvGraphicFramePr>
        <p:xfrm>
          <a:off x="4716016" y="2209580"/>
          <a:ext cx="3025176" cy="362169"/>
        </p:xfrm>
        <a:graphic>
          <a:graphicData uri="http://schemas.openxmlformats.org/presentationml/2006/ole">
            <mc:AlternateContent xmlns:mc="http://schemas.openxmlformats.org/markup-compatibility/2006">
              <mc:Choice xmlns:v="urn:schemas-microsoft-com:vml" Requires="v">
                <p:oleObj name="公式" r:id="rId5" imgW="1803400" imgH="215900" progId="Equation.3">
                  <p:embed/>
                </p:oleObj>
              </mc:Choice>
              <mc:Fallback>
                <p:oleObj name="公式" r:id="rId5" imgW="1803400" imgH="2159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2209580"/>
                        <a:ext cx="3025176" cy="362169"/>
                      </a:xfrm>
                      <a:prstGeom prst="rect">
                        <a:avLst/>
                      </a:prstGeom>
                      <a:noFill/>
                    </p:spPr>
                  </p:pic>
                </p:oleObj>
              </mc:Fallback>
            </mc:AlternateContent>
          </a:graphicData>
        </a:graphic>
      </p:graphicFrame>
      <p:sp>
        <p:nvSpPr>
          <p:cNvPr id="13"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32965261"/>
              </p:ext>
            </p:extLst>
          </p:nvPr>
        </p:nvGraphicFramePr>
        <p:xfrm>
          <a:off x="2077598" y="2715766"/>
          <a:ext cx="6814882" cy="648072"/>
        </p:xfrm>
        <a:graphic>
          <a:graphicData uri="http://schemas.openxmlformats.org/presentationml/2006/ole">
            <mc:AlternateContent xmlns:mc="http://schemas.openxmlformats.org/markup-compatibility/2006">
              <mc:Choice xmlns:v="urn:schemas-microsoft-com:vml" Requires="v">
                <p:oleObj name="公式" r:id="rId7" imgW="4699000" imgH="444500" progId="Equation.3">
                  <p:embed/>
                </p:oleObj>
              </mc:Choice>
              <mc:Fallback>
                <p:oleObj name="公式" r:id="rId7" imgW="4699000" imgH="4445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7598" y="2715766"/>
                        <a:ext cx="6814882" cy="648072"/>
                      </a:xfrm>
                      <a:prstGeom prst="rect">
                        <a:avLst/>
                      </a:prstGeom>
                      <a:noFill/>
                    </p:spPr>
                  </p:pic>
                </p:oleObj>
              </mc:Fallback>
            </mc:AlternateContent>
          </a:graphicData>
        </a:graphic>
      </p:graphicFrame>
      <p:sp>
        <p:nvSpPr>
          <p:cNvPr id="16"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630192832"/>
              </p:ext>
            </p:extLst>
          </p:nvPr>
        </p:nvGraphicFramePr>
        <p:xfrm>
          <a:off x="2134396" y="3723878"/>
          <a:ext cx="5245916" cy="504056"/>
        </p:xfrm>
        <a:graphic>
          <a:graphicData uri="http://schemas.openxmlformats.org/presentationml/2006/ole">
            <mc:AlternateContent xmlns:mc="http://schemas.openxmlformats.org/markup-compatibility/2006">
              <mc:Choice xmlns:v="urn:schemas-microsoft-com:vml" Requires="v">
                <p:oleObj name="公式" r:id="rId9" imgW="3568700" imgH="342900" progId="Equation.3">
                  <p:embed/>
                </p:oleObj>
              </mc:Choice>
              <mc:Fallback>
                <p:oleObj name="公式" r:id="rId9" imgW="3568700" imgH="34290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34396" y="3723878"/>
                        <a:ext cx="5245916" cy="504056"/>
                      </a:xfrm>
                      <a:prstGeom prst="rect">
                        <a:avLst/>
                      </a:prstGeom>
                      <a:noFill/>
                    </p:spPr>
                  </p:pic>
                </p:oleObj>
              </mc:Fallback>
            </mc:AlternateContent>
          </a:graphicData>
        </a:graphic>
      </p:graphicFrame>
      <p:sp>
        <p:nvSpPr>
          <p:cNvPr id="1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915953295"/>
              </p:ext>
            </p:extLst>
          </p:nvPr>
        </p:nvGraphicFramePr>
        <p:xfrm>
          <a:off x="4732633" y="4371950"/>
          <a:ext cx="2791695" cy="504056"/>
        </p:xfrm>
        <a:graphic>
          <a:graphicData uri="http://schemas.openxmlformats.org/presentationml/2006/ole">
            <mc:AlternateContent xmlns:mc="http://schemas.openxmlformats.org/markup-compatibility/2006">
              <mc:Choice xmlns:v="urn:schemas-microsoft-com:vml" Requires="v">
                <p:oleObj name="公式" r:id="rId11" imgW="1828800" imgH="330200" progId="Equation.3">
                  <p:embed/>
                </p:oleObj>
              </mc:Choice>
              <mc:Fallback>
                <p:oleObj name="公式" r:id="rId11" imgW="1828800" imgH="33020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32633" y="4371950"/>
                        <a:ext cx="2791695" cy="504056"/>
                      </a:xfrm>
                      <a:prstGeom prst="rect">
                        <a:avLst/>
                      </a:prstGeom>
                      <a:noFill/>
                    </p:spPr>
                  </p:pic>
                </p:oleObj>
              </mc:Fallback>
            </mc:AlternateContent>
          </a:graphicData>
        </a:graphic>
      </p:graphicFrame>
      <p:sp>
        <p:nvSpPr>
          <p:cNvPr id="20" name="左弧形箭头 19"/>
          <p:cNvSpPr/>
          <p:nvPr/>
        </p:nvSpPr>
        <p:spPr bwMode="auto">
          <a:xfrm flipH="1">
            <a:off x="7524328" y="3867894"/>
            <a:ext cx="288032" cy="720080"/>
          </a:xfrm>
          <a:prstGeom prst="curved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5335751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多径衰落通常可分为：离散多径信道和弥散多径信道</a:t>
            </a:r>
            <a:r>
              <a:rPr lang="en-US" altLang="zh-CN" sz="2000" dirty="0">
                <a:solidFill>
                  <a:srgbClr val="C00000"/>
                </a:solidFill>
                <a:latin typeface="Times New Roman" pitchFamily="18" charset="0"/>
                <a:cs typeface="Times New Roman" pitchFamily="18" charset="0"/>
              </a:rPr>
              <a:t>2</a:t>
            </a:r>
            <a:r>
              <a:rPr lang="zh-CN" altLang="en-US" sz="2000" dirty="0">
                <a:solidFill>
                  <a:srgbClr val="C00000"/>
                </a:solidFill>
                <a:latin typeface="Times New Roman" pitchFamily="18" charset="0"/>
                <a:cs typeface="Times New Roman" pitchFamily="18" charset="0"/>
              </a:rPr>
              <a:t>类</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弥散多径信道：</a:t>
            </a:r>
            <a:r>
              <a:rPr lang="zh-CN" altLang="en-US" sz="2000" dirty="0">
                <a:solidFill>
                  <a:schemeClr val="bg1">
                    <a:lumMod val="50000"/>
                  </a:schemeClr>
                </a:solidFill>
                <a:latin typeface="Times New Roman" pitchFamily="18" charset="0"/>
                <a:cs typeface="Times New Roman" pitchFamily="18" charset="0"/>
              </a:rPr>
              <a:t>多径信号的路径由大量不可分解的反射产生，主要发生在山区或人口稠密的城市，这种信号由一系列连续的密不可分的多径分量组成。</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离散信道输出的复包络</a:t>
            </a:r>
            <a:endParaRPr lang="en-US" altLang="zh-CN" sz="2000" dirty="0">
              <a:solidFill>
                <a:srgbClr val="C00000"/>
              </a:solidFill>
              <a:latin typeface="Times New Roman" pitchFamily="18" charset="0"/>
              <a:cs typeface="Times New Roman" pitchFamily="18" charset="0"/>
            </a:endParaRPr>
          </a:p>
          <a:p>
            <a:pPr marL="0" indent="0">
              <a:lnSpc>
                <a:spcPct val="250000"/>
              </a:lnSpc>
              <a:spcBef>
                <a:spcPts val="0"/>
              </a:spcBef>
              <a:buNone/>
            </a:pPr>
            <a:r>
              <a:rPr lang="zh-CN" altLang="en-US" sz="2000" dirty="0">
                <a:solidFill>
                  <a:srgbClr val="C00000"/>
                </a:solidFill>
                <a:latin typeface="Times New Roman" pitchFamily="18" charset="0"/>
                <a:cs typeface="Times New Roman" pitchFamily="18" charset="0"/>
              </a:rPr>
              <a:t>     弥散信道输出的复包络</a:t>
            </a:r>
            <a:endParaRPr lang="en-US" altLang="zh-CN" sz="2000" dirty="0">
              <a:solidFill>
                <a:srgbClr val="C00000"/>
              </a:solidFill>
              <a:latin typeface="Times New Roman" pitchFamily="18" charset="0"/>
              <a:cs typeface="Times New Roman" pitchFamily="18" charset="0"/>
            </a:endParaRPr>
          </a:p>
          <a:p>
            <a:pPr marL="0" indent="0">
              <a:lnSpc>
                <a:spcPct val="200000"/>
              </a:lnSpc>
              <a:spcBef>
                <a:spcPts val="0"/>
              </a:spcBef>
              <a:buNone/>
            </a:pPr>
            <a:r>
              <a:rPr lang="zh-CN" altLang="en-US" sz="2000" dirty="0">
                <a:solidFill>
                  <a:srgbClr val="C00000"/>
                </a:solidFill>
                <a:latin typeface="Times New Roman" pitchFamily="18" charset="0"/>
                <a:cs typeface="Times New Roman" pitchFamily="18" charset="0"/>
              </a:rPr>
              <a:t>     弥散多径信道时变等效冲激响应</a:t>
            </a:r>
            <a:endParaRPr lang="en-US" altLang="zh-CN" sz="2000" dirty="0">
              <a:solidFill>
                <a:srgbClr val="C00000"/>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zh-CN" altLang="en-US" sz="2000" dirty="0">
              <a:solidFill>
                <a:srgbClr val="C00000"/>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衰落与多径信道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多径信道的低通等效特性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3386348090"/>
              </p:ext>
            </p:extLst>
          </p:nvPr>
        </p:nvGraphicFramePr>
        <p:xfrm>
          <a:off x="3645793" y="2716584"/>
          <a:ext cx="5246687" cy="503238"/>
        </p:xfrm>
        <a:graphic>
          <a:graphicData uri="http://schemas.openxmlformats.org/presentationml/2006/ole">
            <mc:AlternateContent xmlns:mc="http://schemas.openxmlformats.org/markup-compatibility/2006">
              <mc:Choice xmlns:v="urn:schemas-microsoft-com:vml" Requires="v">
                <p:oleObj name="公式" r:id="rId3" imgW="3568700" imgH="342900" progId="Equation.3">
                  <p:embed/>
                </p:oleObj>
              </mc:Choice>
              <mc:Fallback>
                <p:oleObj name="公式" r:id="rId3" imgW="3568700" imgH="342900" progId="Equation.3">
                  <p:embed/>
                  <p:pic>
                    <p:nvPicPr>
                      <p:cNvPr id="0" name="对象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5793" y="2716584"/>
                        <a:ext cx="52466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292633424"/>
              </p:ext>
            </p:extLst>
          </p:nvPr>
        </p:nvGraphicFramePr>
        <p:xfrm>
          <a:off x="3645793" y="3291830"/>
          <a:ext cx="2188676" cy="552696"/>
        </p:xfrm>
        <a:graphic>
          <a:graphicData uri="http://schemas.openxmlformats.org/presentationml/2006/ole">
            <mc:AlternateContent xmlns:mc="http://schemas.openxmlformats.org/markup-compatibility/2006">
              <mc:Choice xmlns:v="urn:schemas-microsoft-com:vml" Requires="v">
                <p:oleObj name="公式" r:id="rId5" imgW="1256755" imgH="317362" progId="Equation.3">
                  <p:embed/>
                </p:oleObj>
              </mc:Choice>
              <mc:Fallback>
                <p:oleObj name="公式" r:id="rId5" imgW="1256755" imgH="317362"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5793" y="3291830"/>
                        <a:ext cx="2188676" cy="552696"/>
                      </a:xfrm>
                      <a:prstGeom prst="rect">
                        <a:avLst/>
                      </a:prstGeom>
                      <a:noFill/>
                    </p:spPr>
                  </p:pic>
                </p:oleObj>
              </mc:Fallback>
            </mc:AlternateContent>
          </a:graphicData>
        </a:graphic>
      </p:graphicFrame>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1204390569"/>
              </p:ext>
            </p:extLst>
          </p:nvPr>
        </p:nvGraphicFramePr>
        <p:xfrm>
          <a:off x="4591037" y="4011613"/>
          <a:ext cx="2098675" cy="379412"/>
        </p:xfrm>
        <a:graphic>
          <a:graphicData uri="http://schemas.openxmlformats.org/presentationml/2006/ole">
            <mc:AlternateContent xmlns:mc="http://schemas.openxmlformats.org/markup-compatibility/2006">
              <mc:Choice xmlns:v="urn:schemas-microsoft-com:vml" Requires="v">
                <p:oleObj name="公式" r:id="rId7" imgW="1193760" imgH="215640" progId="Equation.3">
                  <p:embed/>
                </p:oleObj>
              </mc:Choice>
              <mc:Fallback>
                <p:oleObj name="公式" r:id="rId7" imgW="1193760" imgH="215640" progId="Equation.3">
                  <p:embed/>
                  <p:pic>
                    <p:nvPicPr>
                      <p:cNvPr id="0" name="Object 14"/>
                      <p:cNvPicPr>
                        <a:picLocks noChangeAspect="1" noChangeArrowheads="1"/>
                      </p:cNvPicPr>
                      <p:nvPr/>
                    </p:nvPicPr>
                    <p:blipFill>
                      <a:blip r:embed="rId8"/>
                      <a:srcRect/>
                      <a:stretch>
                        <a:fillRect/>
                      </a:stretch>
                    </p:blipFill>
                    <p:spPr bwMode="auto">
                      <a:xfrm>
                        <a:off x="4591037" y="4011613"/>
                        <a:ext cx="2098675" cy="379412"/>
                      </a:xfrm>
                      <a:prstGeom prst="rect">
                        <a:avLst/>
                      </a:prstGeom>
                      <a:noFill/>
                    </p:spPr>
                  </p:pic>
                </p:oleObj>
              </mc:Fallback>
            </mc:AlternateContent>
          </a:graphicData>
        </a:graphic>
      </p:graphicFrame>
      <p:sp>
        <p:nvSpPr>
          <p:cNvPr id="21" name="左弧形箭头 20"/>
          <p:cNvSpPr/>
          <p:nvPr/>
        </p:nvSpPr>
        <p:spPr bwMode="auto">
          <a:xfrm flipH="1">
            <a:off x="6804248" y="3507854"/>
            <a:ext cx="288032" cy="792088"/>
          </a:xfrm>
          <a:prstGeom prst="curvedRigh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 name="矩形标注 7"/>
          <p:cNvSpPr/>
          <p:nvPr/>
        </p:nvSpPr>
        <p:spPr bwMode="auto">
          <a:xfrm>
            <a:off x="7247884" y="4434228"/>
            <a:ext cx="1572588" cy="369770"/>
          </a:xfrm>
          <a:prstGeom prst="wedgeRectCallout">
            <a:avLst>
              <a:gd name="adj1" fmla="val -131743"/>
              <a:gd name="adj2" fmla="val -73881"/>
            </a:avLst>
          </a:prstGeom>
          <a:solidFill>
            <a:schemeClr val="accent2"/>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dirty="0">
                <a:latin typeface="+mn-ea"/>
                <a:ea typeface="+mn-ea"/>
              </a:rPr>
              <a:t>信号的复衰减</a:t>
            </a:r>
            <a:endParaRPr kumimoji="0" lang="zh-CN" altLang="en-US" sz="1800" b="0" i="0" u="none" strike="noStrike" cap="none" normalizeH="0" baseline="0" dirty="0">
              <a:ln>
                <a:noFill/>
              </a:ln>
              <a:solidFill>
                <a:schemeClr val="tx1"/>
              </a:solidFill>
              <a:effectLst/>
              <a:latin typeface="+mn-ea"/>
              <a:ea typeface="+mn-ea"/>
            </a:endParaRPr>
          </a:p>
        </p:txBody>
      </p:sp>
    </p:spTree>
    <p:extLst>
      <p:ext uri="{BB962C8B-B14F-4D97-AF65-F5344CB8AC3E}">
        <p14:creationId xmlns:p14="http://schemas.microsoft.com/office/powerpoint/2010/main" val="2804704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79921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多径信道的统计特性</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对信号码元周期扩展特性，这种扩展特性类似于滤波作用，用</a:t>
            </a:r>
            <a:r>
              <a:rPr lang="en-US" altLang="zh-CN" sz="2000" dirty="0">
                <a:solidFill>
                  <a:schemeClr val="bg1">
                    <a:lumMod val="50000"/>
                  </a:schemeClr>
                </a:solidFill>
                <a:latin typeface="Times New Roman" pitchFamily="18" charset="0"/>
                <a:cs typeface="Times New Roman" pitchFamily="18" charset="0"/>
              </a:rPr>
              <a:t>τ</a:t>
            </a:r>
            <a:r>
              <a:rPr lang="zh-CN" altLang="en-US" sz="2000" dirty="0">
                <a:solidFill>
                  <a:schemeClr val="bg1">
                    <a:lumMod val="50000"/>
                  </a:schemeClr>
                </a:solidFill>
                <a:latin typeface="Times New Roman" pitchFamily="18" charset="0"/>
                <a:cs typeface="Times New Roman" pitchFamily="18" charset="0"/>
              </a:rPr>
              <a:t>来表示；（波形变化）</a:t>
            </a:r>
          </a:p>
          <a:p>
            <a:pPr marL="0" indent="0">
              <a:lnSpc>
                <a:spcPct val="150000"/>
              </a:lnSpc>
              <a:spcBef>
                <a:spcPts val="0"/>
              </a:spcBef>
              <a:buNone/>
            </a:pPr>
            <a:r>
              <a:rPr lang="en-US" altLang="zh-CN" sz="2000" dirty="0">
                <a:solidFill>
                  <a:schemeClr val="bg1">
                    <a:lumMod val="50000"/>
                  </a:schemeClr>
                </a:solidFill>
                <a:latin typeface="Times New Roman" pitchFamily="18" charset="0"/>
                <a:cs typeface="Times New Roman" pitchFamily="18" charset="0"/>
              </a:rPr>
              <a:t>     2.</a:t>
            </a:r>
            <a:r>
              <a:rPr lang="zh-CN" altLang="en-US" sz="2000" dirty="0">
                <a:solidFill>
                  <a:schemeClr val="bg1">
                    <a:lumMod val="50000"/>
                  </a:schemeClr>
                </a:solidFill>
                <a:latin typeface="Times New Roman" pitchFamily="18" charset="0"/>
                <a:cs typeface="Times New Roman" pitchFamily="18" charset="0"/>
              </a:rPr>
              <a:t>由于接收机的移动或环境的改变，如反射体和散射体的移动等引起的时变特性，用</a:t>
            </a:r>
            <a:r>
              <a:rPr lang="en-US" altLang="zh-CN" sz="2000" dirty="0">
                <a:solidFill>
                  <a:schemeClr val="bg1">
                    <a:lumMod val="50000"/>
                  </a:schemeClr>
                </a:solidFill>
                <a:latin typeface="Times New Roman" pitchFamily="18" charset="0"/>
                <a:cs typeface="Times New Roman" pitchFamily="18" charset="0"/>
              </a:rPr>
              <a:t>t</a:t>
            </a:r>
            <a:r>
              <a:rPr lang="zh-CN" altLang="en-US" sz="2000" dirty="0">
                <a:solidFill>
                  <a:schemeClr val="bg1">
                    <a:lumMod val="50000"/>
                  </a:schemeClr>
                </a:solidFill>
                <a:latin typeface="Times New Roman" pitchFamily="18" charset="0"/>
                <a:cs typeface="Times New Roman" pitchFamily="18" charset="0"/>
              </a:rPr>
              <a:t>表示。 </a:t>
            </a:r>
            <a:r>
              <a:rPr lang="en-US" altLang="zh-CN" sz="2000" dirty="0">
                <a:solidFill>
                  <a:schemeClr val="bg1">
                    <a:lumMod val="50000"/>
                  </a:schemeClr>
                </a:solidFill>
                <a:latin typeface="Times New Roman" pitchFamily="18" charset="0"/>
                <a:cs typeface="Times New Roman" pitchFamily="18" charset="0"/>
              </a:rPr>
              <a:t>(</a:t>
            </a:r>
            <a:r>
              <a:rPr lang="zh-CN" altLang="en-US" sz="2000" dirty="0">
                <a:solidFill>
                  <a:schemeClr val="bg1">
                    <a:lumMod val="50000"/>
                  </a:schemeClr>
                </a:solidFill>
                <a:latin typeface="Times New Roman" pitchFamily="18" charset="0"/>
                <a:cs typeface="Times New Roman" pitchFamily="18" charset="0"/>
              </a:rPr>
              <a:t>路径不同</a:t>
            </a:r>
            <a:r>
              <a:rPr lang="en-US" altLang="zh-CN" sz="2000" dirty="0">
                <a:solidFill>
                  <a:schemeClr val="bg1">
                    <a:lumMod val="50000"/>
                  </a:schemeClr>
                </a:solidFill>
                <a:latin typeface="Times New Roman" pitchFamily="18" charset="0"/>
                <a:cs typeface="Times New Roman" pitchFamily="18" charset="0"/>
              </a:rPr>
              <a:t>)</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包络分布</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均值为</a:t>
            </a:r>
            <a:r>
              <a:rPr lang="en-US" altLang="zh-CN" sz="2000" dirty="0">
                <a:solidFill>
                  <a:schemeClr val="bg1">
                    <a:lumMod val="50000"/>
                  </a:schemeClr>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服从瑞利分布                          均值非</a:t>
            </a:r>
            <a:r>
              <a:rPr lang="en-US" altLang="zh-CN" sz="2000" dirty="0">
                <a:solidFill>
                  <a:schemeClr val="bg1">
                    <a:lumMod val="50000"/>
                  </a:schemeClr>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服从莱斯分布</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衰落与多径信道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多径信道的低通等效特性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4548054"/>
              </p:ext>
            </p:extLst>
          </p:nvPr>
        </p:nvGraphicFramePr>
        <p:xfrm>
          <a:off x="2196108" y="3147814"/>
          <a:ext cx="647700" cy="357188"/>
        </p:xfrm>
        <a:graphic>
          <a:graphicData uri="http://schemas.openxmlformats.org/presentationml/2006/ole">
            <mc:AlternateContent xmlns:mc="http://schemas.openxmlformats.org/markup-compatibility/2006">
              <mc:Choice xmlns:v="urn:schemas-microsoft-com:vml" Requires="v">
                <p:oleObj name="公式" r:id="rId3" imgW="368280" imgH="203040" progId="Equation.3">
                  <p:embed/>
                </p:oleObj>
              </mc:Choice>
              <mc:Fallback>
                <p:oleObj name="公式" r:id="rId3" imgW="368280" imgH="203040" progId="Equation.3">
                  <p:embed/>
                  <p:pic>
                    <p:nvPicPr>
                      <p:cNvPr id="0" name="对象 18"/>
                      <p:cNvPicPr>
                        <a:picLocks noChangeAspect="1" noChangeArrowheads="1"/>
                      </p:cNvPicPr>
                      <p:nvPr/>
                    </p:nvPicPr>
                    <p:blipFill>
                      <a:blip r:embed="rId4"/>
                      <a:srcRect/>
                      <a:stretch>
                        <a:fillRect/>
                      </a:stretch>
                    </p:blipFill>
                    <p:spPr bwMode="auto">
                      <a:xfrm>
                        <a:off x="2196108" y="3147814"/>
                        <a:ext cx="6477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278804375"/>
              </p:ext>
            </p:extLst>
          </p:nvPr>
        </p:nvGraphicFramePr>
        <p:xfrm>
          <a:off x="1403648" y="4083918"/>
          <a:ext cx="2008644" cy="720080"/>
        </p:xfrm>
        <a:graphic>
          <a:graphicData uri="http://schemas.openxmlformats.org/presentationml/2006/ole">
            <mc:AlternateContent xmlns:mc="http://schemas.openxmlformats.org/markup-compatibility/2006">
              <mc:Choice xmlns:v="urn:schemas-microsoft-com:vml" Requires="v">
                <p:oleObj name="公式" r:id="rId5" imgW="1346200" imgH="482600" progId="Equation.3">
                  <p:embed/>
                </p:oleObj>
              </mc:Choice>
              <mc:Fallback>
                <p:oleObj name="公式" r:id="rId5" imgW="1346200" imgH="4826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4083918"/>
                        <a:ext cx="2008644" cy="720080"/>
                      </a:xfrm>
                      <a:prstGeom prst="rect">
                        <a:avLst/>
                      </a:prstGeom>
                      <a:noFill/>
                    </p:spPr>
                  </p:pic>
                </p:oleObj>
              </mc:Fallback>
            </mc:AlternateContent>
          </a:graphicData>
        </a:graphic>
      </p:graphicFrame>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3653444964"/>
              </p:ext>
            </p:extLst>
          </p:nvPr>
        </p:nvGraphicFramePr>
        <p:xfrm>
          <a:off x="5012396" y="4083918"/>
          <a:ext cx="3015988" cy="720080"/>
        </p:xfrm>
        <a:graphic>
          <a:graphicData uri="http://schemas.openxmlformats.org/presentationml/2006/ole">
            <mc:AlternateContent xmlns:mc="http://schemas.openxmlformats.org/markup-compatibility/2006">
              <mc:Choice xmlns:v="urn:schemas-microsoft-com:vml" Requires="v">
                <p:oleObj name="公式" r:id="rId7" imgW="2006600" imgH="482600" progId="Equation.3">
                  <p:embed/>
                </p:oleObj>
              </mc:Choice>
              <mc:Fallback>
                <p:oleObj name="公式" r:id="rId7" imgW="2006600" imgH="48260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2396" y="4083918"/>
                        <a:ext cx="3015988" cy="720080"/>
                      </a:xfrm>
                      <a:prstGeom prst="rect">
                        <a:avLst/>
                      </a:prstGeom>
                      <a:noFill/>
                    </p:spPr>
                  </p:pic>
                </p:oleObj>
              </mc:Fallback>
            </mc:AlternateContent>
          </a:graphicData>
        </a:graphic>
      </p:graphicFrame>
    </p:spTree>
    <p:extLst>
      <p:ext uri="{BB962C8B-B14F-4D97-AF65-F5344CB8AC3E}">
        <p14:creationId xmlns:p14="http://schemas.microsoft.com/office/powerpoint/2010/main" val="7244077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4247774"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多径信道建模</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C00000"/>
                </a:solidFill>
                <a:latin typeface="Times New Roman" pitchFamily="18" charset="0"/>
                <a:cs typeface="Times New Roman" pitchFamily="18" charset="0"/>
              </a:rPr>
              <a:t>     </a:t>
            </a:r>
            <a:r>
              <a:rPr lang="zh-CN" altLang="en-US" sz="2000" dirty="0">
                <a:solidFill>
                  <a:schemeClr val="bg1">
                    <a:lumMod val="50000"/>
                  </a:schemeClr>
                </a:solidFill>
                <a:latin typeface="Times New Roman" pitchFamily="18" charset="0"/>
                <a:cs typeface="Times New Roman" pitchFamily="18" charset="0"/>
              </a:rPr>
              <a:t>用</a:t>
            </a:r>
            <a:r>
              <a:rPr lang="en-US" altLang="zh-CN" sz="2000" i="1" dirty="0">
                <a:solidFill>
                  <a:schemeClr val="bg1">
                    <a:lumMod val="50000"/>
                  </a:schemeClr>
                </a:solidFill>
                <a:latin typeface="Times New Roman" pitchFamily="18" charset="0"/>
                <a:cs typeface="Times New Roman" pitchFamily="18" charset="0"/>
              </a:rPr>
              <a:t>K</a:t>
            </a:r>
            <a:r>
              <a:rPr lang="zh-CN" altLang="en-US" sz="2000" dirty="0">
                <a:solidFill>
                  <a:schemeClr val="bg1">
                    <a:lumMod val="50000"/>
                  </a:schemeClr>
                </a:solidFill>
                <a:latin typeface="Times New Roman" pitchFamily="18" charset="0"/>
                <a:cs typeface="Times New Roman" pitchFamily="18" charset="0"/>
              </a:rPr>
              <a:t>来表示视距传播分量与其它衰落部分的功率比。</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若</a:t>
            </a:r>
            <a:r>
              <a:rPr lang="en-US" altLang="zh-CN" sz="2000" dirty="0">
                <a:solidFill>
                  <a:schemeClr val="bg1">
                    <a:lumMod val="50000"/>
                  </a:schemeClr>
                </a:solidFill>
                <a:latin typeface="Times New Roman" pitchFamily="18" charset="0"/>
                <a:cs typeface="Times New Roman" pitchFamily="18" charset="0"/>
              </a:rPr>
              <a:t>K&gt;&gt;1</a:t>
            </a:r>
            <a:r>
              <a:rPr lang="zh-CN" altLang="en-US" sz="2000" dirty="0">
                <a:solidFill>
                  <a:schemeClr val="bg1">
                    <a:lumMod val="50000"/>
                  </a:schemeClr>
                </a:solidFill>
                <a:latin typeface="Times New Roman" pitchFamily="18" charset="0"/>
                <a:cs typeface="Times New Roman" pitchFamily="18" charset="0"/>
              </a:rPr>
              <a:t>，则信道趋近于镜面反射。</a:t>
            </a: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若</a:t>
            </a:r>
            <a:r>
              <a:rPr lang="en-US" altLang="zh-CN" sz="2000" dirty="0">
                <a:solidFill>
                  <a:schemeClr val="bg1">
                    <a:lumMod val="50000"/>
                  </a:schemeClr>
                </a:solidFill>
                <a:latin typeface="Times New Roman" pitchFamily="18" charset="0"/>
                <a:cs typeface="Times New Roman" pitchFamily="18" charset="0"/>
              </a:rPr>
              <a:t>K&lt;&lt;1 </a:t>
            </a:r>
            <a:r>
              <a:rPr lang="zh-CN" altLang="en-US" sz="2000" dirty="0">
                <a:solidFill>
                  <a:schemeClr val="bg1">
                    <a:lumMod val="50000"/>
                  </a:schemeClr>
                </a:solidFill>
                <a:latin typeface="Times New Roman" pitchFamily="18" charset="0"/>
                <a:cs typeface="Times New Roman" pitchFamily="18" charset="0"/>
              </a:rPr>
              <a:t>，则信道趋近于瑞利分布。</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若</a:t>
            </a:r>
            <a:r>
              <a:rPr lang="en-US" altLang="zh-CN" sz="2000" dirty="0">
                <a:solidFill>
                  <a:schemeClr val="bg1">
                    <a:lumMod val="50000"/>
                  </a:schemeClr>
                </a:solidFill>
                <a:latin typeface="Times New Roman" pitchFamily="18" charset="0"/>
                <a:cs typeface="Times New Roman" pitchFamily="18" charset="0"/>
              </a:rPr>
              <a:t>K</a:t>
            </a:r>
            <a:r>
              <a:rPr lang="zh-CN" altLang="en-US" sz="2000" dirty="0">
                <a:solidFill>
                  <a:schemeClr val="bg1">
                    <a:lumMod val="50000"/>
                  </a:schemeClr>
                </a:solidFill>
                <a:latin typeface="Times New Roman" pitchFamily="18" charset="0"/>
                <a:cs typeface="Times New Roman" pitchFamily="18" charset="0"/>
              </a:rPr>
              <a:t>在</a:t>
            </a:r>
            <a:r>
              <a:rPr lang="en-US" altLang="zh-CN" sz="2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附近取值，则信道包络服从莱斯分布。</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衰落与多径信道</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多径信道的低通等效特性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158394134"/>
              </p:ext>
            </p:extLst>
          </p:nvPr>
        </p:nvGraphicFramePr>
        <p:xfrm>
          <a:off x="2627784" y="915566"/>
          <a:ext cx="1037762" cy="360040"/>
        </p:xfrm>
        <a:graphic>
          <a:graphicData uri="http://schemas.openxmlformats.org/presentationml/2006/ole">
            <mc:AlternateContent xmlns:mc="http://schemas.openxmlformats.org/markup-compatibility/2006">
              <mc:Choice xmlns:v="urn:schemas-microsoft-com:vml" Requires="v">
                <p:oleObj name="公式" r:id="rId3" imgW="622030" imgH="215806" progId="Equation.3">
                  <p:embed/>
                </p:oleObj>
              </mc:Choice>
              <mc:Fallback>
                <p:oleObj name="公式" r:id="rId3" imgW="622030" imgH="21580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915566"/>
                        <a:ext cx="1037762" cy="360040"/>
                      </a:xfrm>
                      <a:prstGeom prst="rect">
                        <a:avLst/>
                      </a:prstGeom>
                      <a:noFill/>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3317439429"/>
              </p:ext>
            </p:extLst>
          </p:nvPr>
        </p:nvGraphicFramePr>
        <p:xfrm>
          <a:off x="4752110" y="1031155"/>
          <a:ext cx="4140370" cy="2404691"/>
        </p:xfrm>
        <a:graphic>
          <a:graphicData uri="http://schemas.openxmlformats.org/presentationml/2006/ole">
            <mc:AlternateContent xmlns:mc="http://schemas.openxmlformats.org/markup-compatibility/2006">
              <mc:Choice xmlns:v="urn:schemas-microsoft-com:vml" Requires="v">
                <p:oleObj name="Visio" r:id="rId5" imgW="3155966" imgH="1828086" progId="Visio.Drawing.11">
                  <p:embed/>
                </p:oleObj>
              </mc:Choice>
              <mc:Fallback>
                <p:oleObj name="Visio" r:id="rId5" imgW="3155966" imgH="1828086" progId="Visio.Drawing.11">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110" y="1031155"/>
                        <a:ext cx="4140370" cy="240469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8661220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064198"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方法：</a:t>
            </a:r>
            <a:r>
              <a:rPr lang="zh-CN" altLang="en-US" sz="2000" dirty="0">
                <a:solidFill>
                  <a:schemeClr val="bg1">
                    <a:lumMod val="50000"/>
                  </a:schemeClr>
                </a:solidFill>
                <a:latin typeface="Times New Roman" pitchFamily="18" charset="0"/>
                <a:cs typeface="Times New Roman" pitchFamily="18" charset="0"/>
              </a:rPr>
              <a:t>利用物理意义更为明确的相关函数或功率谱密度进行建模。</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1.</a:t>
            </a:r>
            <a:r>
              <a:rPr lang="zh-CN" altLang="en-US" sz="2000" dirty="0">
                <a:solidFill>
                  <a:srgbClr val="C00000"/>
                </a:solidFill>
                <a:latin typeface="Times New Roman" pitchFamily="18" charset="0"/>
                <a:cs typeface="Times New Roman" pitchFamily="18" charset="0"/>
              </a:rPr>
              <a:t>广义静态（</a:t>
            </a:r>
            <a:r>
              <a:rPr lang="en-US" altLang="zh-CN" sz="2000" dirty="0">
                <a:solidFill>
                  <a:srgbClr val="C00000"/>
                </a:solidFill>
                <a:latin typeface="Times New Roman" pitchFamily="18" charset="0"/>
                <a:cs typeface="Times New Roman" pitchFamily="18" charset="0"/>
              </a:rPr>
              <a:t>WSS</a:t>
            </a:r>
            <a:r>
              <a:rPr lang="zh-CN" altLang="en-US" sz="2000" dirty="0">
                <a:solidFill>
                  <a:srgbClr val="C00000"/>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信道冲激响应的自相关函数与时间</a:t>
            </a:r>
            <a:r>
              <a:rPr lang="en-US" altLang="zh-CN" sz="2000" i="1" dirty="0">
                <a:solidFill>
                  <a:srgbClr val="0093B0">
                    <a:lumMod val="50000"/>
                  </a:srgbClr>
                </a:solidFill>
                <a:latin typeface="Times New Roman" pitchFamily="18" charset="0"/>
                <a:cs typeface="Times New Roman" pitchFamily="18" charset="0"/>
              </a:rPr>
              <a:t>t</a:t>
            </a:r>
            <a:r>
              <a:rPr lang="zh-CN" altLang="en-US" sz="2000" dirty="0">
                <a:solidFill>
                  <a:srgbClr val="0093B0">
                    <a:lumMod val="50000"/>
                  </a:srgbClr>
                </a:solidFill>
                <a:latin typeface="Times New Roman" pitchFamily="18" charset="0"/>
                <a:cs typeface="Times New Roman" pitchFamily="18" charset="0"/>
              </a:rPr>
              <a:t>无关，只与时间间隔</a:t>
            </a:r>
            <a:r>
              <a:rPr lang="el-GR" altLang="zh-CN" sz="2000" i="1" dirty="0">
                <a:solidFill>
                  <a:srgbClr val="0093B0">
                    <a:lumMod val="50000"/>
                  </a:srgbClr>
                </a:solidFill>
                <a:latin typeface="Times New Roman" pitchFamily="18" charset="0"/>
                <a:cs typeface="Times New Roman" pitchFamily="18" charset="0"/>
              </a:rPr>
              <a:t>Δ</a:t>
            </a:r>
            <a:r>
              <a:rPr lang="en-US" altLang="zh-CN" sz="2000" i="1" dirty="0">
                <a:solidFill>
                  <a:srgbClr val="0093B0">
                    <a:lumMod val="50000"/>
                  </a:srgbClr>
                </a:solidFill>
                <a:latin typeface="Times New Roman" pitchFamily="18" charset="0"/>
                <a:cs typeface="Times New Roman" pitchFamily="18" charset="0"/>
              </a:rPr>
              <a:t>t</a:t>
            </a:r>
            <a:r>
              <a:rPr lang="zh-CN" altLang="en-US" sz="2000" dirty="0">
                <a:solidFill>
                  <a:srgbClr val="0093B0">
                    <a:lumMod val="50000"/>
                  </a:srgbClr>
                </a:solidFill>
                <a:latin typeface="Times New Roman" pitchFamily="18" charset="0"/>
                <a:cs typeface="Times New Roman" pitchFamily="18" charset="0"/>
              </a:rPr>
              <a:t>有关。</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2.</a:t>
            </a:r>
            <a:r>
              <a:rPr lang="zh-CN" altLang="en-US" sz="2000" dirty="0">
                <a:solidFill>
                  <a:srgbClr val="C00000"/>
                </a:solidFill>
                <a:latin typeface="Times New Roman" pitchFamily="18" charset="0"/>
                <a:cs typeface="Times New Roman" pitchFamily="18" charset="0"/>
              </a:rPr>
              <a:t>非相关散射（</a:t>
            </a:r>
            <a:r>
              <a:rPr lang="en-US" altLang="zh-CN" sz="2000" dirty="0">
                <a:solidFill>
                  <a:srgbClr val="C00000"/>
                </a:solidFill>
                <a:latin typeface="Times New Roman" pitchFamily="18" charset="0"/>
                <a:cs typeface="Times New Roman" pitchFamily="18" charset="0"/>
              </a:rPr>
              <a:t>US</a:t>
            </a:r>
            <a:r>
              <a:rPr lang="zh-CN" altLang="en-US" sz="2000" dirty="0">
                <a:solidFill>
                  <a:srgbClr val="C00000"/>
                </a:solidFill>
                <a:latin typeface="Times New Roman" pitchFamily="18" charset="0"/>
                <a:cs typeface="Times New Roman" pitchFamily="18" charset="0"/>
              </a:rPr>
              <a:t>）：</a:t>
            </a:r>
            <a:r>
              <a:rPr lang="zh-CN" altLang="en-US" sz="2000" dirty="0">
                <a:solidFill>
                  <a:srgbClr val="0093B0">
                    <a:lumMod val="50000"/>
                  </a:srgbClr>
                </a:solidFill>
                <a:latin typeface="Times New Roman" pitchFamily="18" charset="0"/>
                <a:cs typeface="Times New Roman" pitchFamily="18" charset="0"/>
              </a:rPr>
              <a:t>不同散射体的延迟分布是不相关的。</a:t>
            </a: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自相关函数</a:t>
            </a:r>
            <a:endParaRPr lang="en-US" altLang="zh-CN" sz="2000" dirty="0">
              <a:solidFill>
                <a:srgbClr val="C00000"/>
              </a:solidFill>
              <a:latin typeface="Times New Roman" pitchFamily="18" charset="0"/>
              <a:cs typeface="Times New Roman" pitchFamily="18" charset="0"/>
            </a:endParaRPr>
          </a:p>
          <a:p>
            <a:pPr>
              <a:lnSpc>
                <a:spcPct val="20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散射函数</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散射函数是时域变量</a:t>
            </a:r>
            <a:r>
              <a:rPr lang="en-US" altLang="zh-CN" sz="2000" i="1" dirty="0">
                <a:solidFill>
                  <a:schemeClr val="bg1">
                    <a:lumMod val="50000"/>
                  </a:schemeClr>
                </a:solidFill>
                <a:latin typeface="Times New Roman" pitchFamily="18" charset="0"/>
                <a:cs typeface="Times New Roman" pitchFamily="18" charset="0"/>
              </a:rPr>
              <a:t>τ</a:t>
            </a:r>
            <a:r>
              <a:rPr lang="zh-CN" altLang="en-US" sz="2000" dirty="0">
                <a:solidFill>
                  <a:schemeClr val="bg1">
                    <a:lumMod val="50000"/>
                  </a:schemeClr>
                </a:solidFill>
                <a:latin typeface="Times New Roman" pitchFamily="18" charset="0"/>
                <a:cs typeface="Times New Roman" pitchFamily="18" charset="0"/>
              </a:rPr>
              <a:t>（延时）和频域变量</a:t>
            </a:r>
            <a:r>
              <a:rPr lang="en-US" altLang="zh-CN" sz="2000" i="1" dirty="0">
                <a:solidFill>
                  <a:schemeClr val="bg1">
                    <a:lumMod val="50000"/>
                  </a:schemeClr>
                </a:solidFill>
                <a:latin typeface="Times New Roman" pitchFamily="18" charset="0"/>
                <a:cs typeface="Times New Roman" pitchFamily="18" charset="0"/>
              </a:rPr>
              <a:t>v</a:t>
            </a:r>
            <a:r>
              <a:rPr lang="zh-CN" altLang="en-US" sz="2000" dirty="0">
                <a:solidFill>
                  <a:schemeClr val="bg1">
                    <a:lumMod val="50000"/>
                  </a:schemeClr>
                </a:solidFill>
                <a:latin typeface="Times New Roman" pitchFamily="18" charset="0"/>
                <a:cs typeface="Times New Roman" pitchFamily="18" charset="0"/>
              </a:rPr>
              <a:t>（多普勒频率）的函数，能够派生出的四个重要函数。</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051361543"/>
              </p:ext>
            </p:extLst>
          </p:nvPr>
        </p:nvGraphicFramePr>
        <p:xfrm>
          <a:off x="2555775" y="2715766"/>
          <a:ext cx="3024337" cy="395490"/>
        </p:xfrm>
        <a:graphic>
          <a:graphicData uri="http://schemas.openxmlformats.org/presentationml/2006/ole">
            <mc:AlternateContent xmlns:mc="http://schemas.openxmlformats.org/markup-compatibility/2006">
              <mc:Choice xmlns:v="urn:schemas-microsoft-com:vml" Requires="v">
                <p:oleObj name="公式" r:id="rId3" imgW="1651000" imgH="215900" progId="Equation.3">
                  <p:embed/>
                </p:oleObj>
              </mc:Choice>
              <mc:Fallback>
                <p:oleObj name="公式" r:id="rId3" imgW="1651000" imgH="2159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5" y="2715766"/>
                        <a:ext cx="3024337" cy="395490"/>
                      </a:xfrm>
                      <a:prstGeom prst="rect">
                        <a:avLst/>
                      </a:prstGeom>
                      <a:noFill/>
                    </p:spPr>
                  </p:pic>
                </p:oleObj>
              </mc:Fallback>
            </mc:AlternateContent>
          </a:graphicData>
        </a:graphic>
      </p:graphicFrame>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405199495"/>
              </p:ext>
            </p:extLst>
          </p:nvPr>
        </p:nvGraphicFramePr>
        <p:xfrm>
          <a:off x="2542300" y="3247015"/>
          <a:ext cx="2554719" cy="432048"/>
        </p:xfrm>
        <a:graphic>
          <a:graphicData uri="http://schemas.openxmlformats.org/presentationml/2006/ole">
            <mc:AlternateContent xmlns:mc="http://schemas.openxmlformats.org/markup-compatibility/2006">
              <mc:Choice xmlns:v="urn:schemas-microsoft-com:vml" Requires="v">
                <p:oleObj name="公式" r:id="rId5" imgW="1727200" imgH="292100" progId="Equation.3">
                  <p:embed/>
                </p:oleObj>
              </mc:Choice>
              <mc:Fallback>
                <p:oleObj name="公式" r:id="rId5" imgW="1727200" imgH="2921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300" y="3247015"/>
                        <a:ext cx="2554719" cy="432048"/>
                      </a:xfrm>
                      <a:prstGeom prst="rect">
                        <a:avLst/>
                      </a:prstGeom>
                      <a:noFill/>
                    </p:spPr>
                  </p:pic>
                </p:oleObj>
              </mc:Fallback>
            </mc:AlternateContent>
          </a:graphicData>
        </a:graphic>
      </p:graphicFrame>
      <p:sp>
        <p:nvSpPr>
          <p:cNvPr id="23" name="右弧形箭头 22"/>
          <p:cNvSpPr/>
          <p:nvPr/>
        </p:nvSpPr>
        <p:spPr bwMode="auto">
          <a:xfrm>
            <a:off x="5645729" y="2909382"/>
            <a:ext cx="288032" cy="675265"/>
          </a:xfrm>
          <a:prstGeom prst="curvedLeft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9188142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5759942"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多径强度分布</a:t>
            </a:r>
            <a:endParaRPr lang="en-US" altLang="zh-CN" sz="2000" dirty="0">
              <a:solidFill>
                <a:srgbClr val="C00000"/>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1.</a:t>
            </a:r>
            <a:r>
              <a:rPr lang="en-US" altLang="zh-CN" sz="2000" i="1" dirty="0">
                <a:solidFill>
                  <a:srgbClr val="C00000"/>
                </a:solidFill>
                <a:latin typeface="Times New Roman" pitchFamily="18" charset="0"/>
                <a:cs typeface="Times New Roman" pitchFamily="18" charset="0"/>
              </a:rPr>
              <a:t>T</a:t>
            </a:r>
            <a:r>
              <a:rPr lang="en-US" altLang="zh-CN" sz="2000" baseline="-25000" dirty="0">
                <a:solidFill>
                  <a:srgbClr val="C00000"/>
                </a:solidFill>
                <a:latin typeface="Times New Roman" pitchFamily="18" charset="0"/>
                <a:cs typeface="Times New Roman" pitchFamily="18" charset="0"/>
              </a:rPr>
              <a:t>m</a:t>
            </a:r>
            <a:r>
              <a:rPr lang="zh-CN" altLang="en-US" sz="2000" dirty="0">
                <a:solidFill>
                  <a:srgbClr val="C00000"/>
                </a:solidFill>
                <a:latin typeface="Times New Roman" pitchFamily="18" charset="0"/>
                <a:cs typeface="Times New Roman" pitchFamily="18" charset="0"/>
              </a:rPr>
              <a:t>最大附加延时：</a:t>
            </a:r>
            <a:r>
              <a:rPr lang="zh-CN" altLang="en-US" sz="2000" dirty="0">
                <a:solidFill>
                  <a:srgbClr val="0093B0">
                    <a:lumMod val="50000"/>
                  </a:srgbClr>
                </a:solidFill>
                <a:latin typeface="Times New Roman" pitchFamily="18" charset="0"/>
                <a:cs typeface="Times New Roman" pitchFamily="18" charset="0"/>
              </a:rPr>
              <a:t>也称为最大附加延时。表示接收机功率降到门限值以下时，信号的开始部分和最后部分之间的延时。（</a:t>
            </a:r>
            <a:r>
              <a:rPr lang="en-US" altLang="zh-CN" sz="2000" i="1" dirty="0" err="1">
                <a:solidFill>
                  <a:srgbClr val="0093B0">
                    <a:lumMod val="50000"/>
                  </a:srgbClr>
                </a:solidFill>
                <a:latin typeface="Times New Roman" pitchFamily="18" charset="0"/>
                <a:cs typeface="Times New Roman" pitchFamily="18" charset="0"/>
              </a:rPr>
              <a:t>T</a:t>
            </a:r>
            <a:r>
              <a:rPr lang="en-US" altLang="zh-CN" sz="2000" baseline="-25000" dirty="0" err="1">
                <a:solidFill>
                  <a:srgbClr val="0093B0">
                    <a:lumMod val="50000"/>
                  </a:srgbClr>
                </a:solidFill>
                <a:latin typeface="Times New Roman" pitchFamily="18" charset="0"/>
                <a:cs typeface="Times New Roman" pitchFamily="18" charset="0"/>
              </a:rPr>
              <a:t>sym</a:t>
            </a:r>
            <a:r>
              <a:rPr lang="zh-CN" altLang="en-US" sz="2000" dirty="0">
                <a:solidFill>
                  <a:srgbClr val="0093B0">
                    <a:lumMod val="50000"/>
                  </a:srgbClr>
                </a:solidFill>
                <a:latin typeface="Times New Roman" pitchFamily="18" charset="0"/>
                <a:cs typeface="Times New Roman" pitchFamily="18" charset="0"/>
              </a:rPr>
              <a:t>：码元周期。）</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若</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m</a:t>
            </a:r>
            <a:r>
              <a:rPr lang="en-US" altLang="zh-CN" sz="2000" dirty="0">
                <a:solidFill>
                  <a:srgbClr val="0093B0">
                    <a:lumMod val="50000"/>
                  </a:srgbClr>
                </a:solidFill>
                <a:latin typeface="Times New Roman" pitchFamily="18" charset="0"/>
                <a:cs typeface="Times New Roman" pitchFamily="18" charset="0"/>
              </a:rPr>
              <a:t>&gt;</a:t>
            </a:r>
            <a:r>
              <a:rPr lang="en-US" altLang="zh-CN" sz="2000" i="1" dirty="0" err="1">
                <a:solidFill>
                  <a:srgbClr val="0093B0">
                    <a:lumMod val="50000"/>
                  </a:srgbClr>
                </a:solidFill>
                <a:latin typeface="Times New Roman" pitchFamily="18" charset="0"/>
                <a:cs typeface="Times New Roman" pitchFamily="18" charset="0"/>
              </a:rPr>
              <a:t>T</a:t>
            </a:r>
            <a:r>
              <a:rPr lang="en-US" altLang="zh-CN" sz="2000" baseline="-25000" dirty="0" err="1">
                <a:solidFill>
                  <a:srgbClr val="0093B0">
                    <a:lumMod val="50000"/>
                  </a:srgbClr>
                </a:solidFill>
                <a:latin typeface="Times New Roman" pitchFamily="18" charset="0"/>
                <a:cs typeface="Times New Roman" pitchFamily="18" charset="0"/>
              </a:rPr>
              <a:t>sym</a:t>
            </a:r>
            <a:r>
              <a:rPr lang="zh-CN" altLang="en-US" sz="2000" dirty="0">
                <a:solidFill>
                  <a:srgbClr val="0093B0">
                    <a:lumMod val="50000"/>
                  </a:srgbClr>
                </a:solidFill>
                <a:latin typeface="Times New Roman" pitchFamily="18" charset="0"/>
                <a:cs typeface="Times New Roman" pitchFamily="18" charset="0"/>
              </a:rPr>
              <a:t>，信道为频率选择性衰落</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若</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m</a:t>
            </a:r>
            <a:r>
              <a:rPr lang="en-US" altLang="zh-CN" sz="2000" dirty="0">
                <a:solidFill>
                  <a:srgbClr val="0093B0">
                    <a:lumMod val="50000"/>
                  </a:srgbClr>
                </a:solidFill>
                <a:latin typeface="Times New Roman" pitchFamily="18" charset="0"/>
                <a:cs typeface="Times New Roman" pitchFamily="18" charset="0"/>
              </a:rPr>
              <a:t>&lt;&lt;</a:t>
            </a:r>
            <a:r>
              <a:rPr lang="en-US" altLang="zh-CN" sz="2000" i="1" dirty="0" err="1">
                <a:solidFill>
                  <a:srgbClr val="0093B0">
                    <a:lumMod val="50000"/>
                  </a:srgbClr>
                </a:solidFill>
                <a:latin typeface="Times New Roman" pitchFamily="18" charset="0"/>
                <a:cs typeface="Times New Roman" pitchFamily="18" charset="0"/>
              </a:rPr>
              <a:t>T</a:t>
            </a:r>
            <a:r>
              <a:rPr lang="en-US" altLang="zh-CN" sz="2000" baseline="-25000" dirty="0" err="1">
                <a:solidFill>
                  <a:srgbClr val="0093B0">
                    <a:lumMod val="50000"/>
                  </a:srgbClr>
                </a:solidFill>
                <a:latin typeface="Times New Roman" pitchFamily="18" charset="0"/>
                <a:cs typeface="Times New Roman" pitchFamily="18" charset="0"/>
              </a:rPr>
              <a:t>sym</a:t>
            </a:r>
            <a:r>
              <a:rPr lang="zh-CN" altLang="en-US" sz="2000" dirty="0">
                <a:solidFill>
                  <a:srgbClr val="0093B0">
                    <a:lumMod val="50000"/>
                  </a:srgbClr>
                </a:solidFill>
                <a:latin typeface="Times New Roman" pitchFamily="18" charset="0"/>
                <a:cs typeface="Times New Roman" pitchFamily="18" charset="0"/>
              </a:rPr>
              <a:t>，信道表现为平坦衰落。</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2. </a:t>
            </a:r>
            <a:r>
              <a:rPr lang="en-US" altLang="zh-CN" sz="2000" i="1" dirty="0" err="1">
                <a:solidFill>
                  <a:srgbClr val="0093B0">
                    <a:lumMod val="50000"/>
                  </a:srgbClr>
                </a:solidFill>
                <a:latin typeface="Times New Roman" pitchFamily="18" charset="0"/>
                <a:cs typeface="Times New Roman" pitchFamily="18" charset="0"/>
              </a:rPr>
              <a:t>σ</a:t>
            </a:r>
            <a:r>
              <a:rPr lang="en-US" altLang="zh-CN" sz="2000" baseline="-25000" dirty="0" err="1">
                <a:solidFill>
                  <a:srgbClr val="0093B0">
                    <a:lumMod val="50000"/>
                  </a:srgbClr>
                </a:solidFill>
                <a:latin typeface="Times New Roman" pitchFamily="18" charset="0"/>
                <a:cs typeface="Times New Roman" pitchFamily="18" charset="0"/>
              </a:rPr>
              <a:t>τ</a:t>
            </a:r>
            <a:r>
              <a:rPr lang="zh-CN" altLang="en-US" sz="2000" dirty="0">
                <a:solidFill>
                  <a:srgbClr val="0093B0">
                    <a:lumMod val="50000"/>
                  </a:srgbClr>
                </a:solidFill>
                <a:latin typeface="Times New Roman" pitchFamily="18" charset="0"/>
                <a:cs typeface="Times New Roman" pitchFamily="18" charset="0"/>
              </a:rPr>
              <a:t>附加延时均方根</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3107111853"/>
              </p:ext>
            </p:extLst>
          </p:nvPr>
        </p:nvGraphicFramePr>
        <p:xfrm>
          <a:off x="2699792" y="771550"/>
          <a:ext cx="1451681" cy="504056"/>
        </p:xfrm>
        <a:graphic>
          <a:graphicData uri="http://schemas.openxmlformats.org/presentationml/2006/ole">
            <mc:AlternateContent xmlns:mc="http://schemas.openxmlformats.org/markup-compatibility/2006">
              <mc:Choice xmlns:v="urn:schemas-microsoft-com:vml" Requires="v">
                <p:oleObj name="公式" r:id="rId3" imgW="914003" imgH="317362" progId="Equation.3">
                  <p:embed/>
                </p:oleObj>
              </mc:Choice>
              <mc:Fallback>
                <p:oleObj name="公式" r:id="rId3" imgW="914003" imgH="317362"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771550"/>
                        <a:ext cx="1451681" cy="504056"/>
                      </a:xfrm>
                      <a:prstGeom prst="rect">
                        <a:avLst/>
                      </a:prstGeom>
                      <a:noFill/>
                    </p:spPr>
                  </p:pic>
                </p:oleObj>
              </mc:Fallback>
            </mc:AlternateContent>
          </a:graphicData>
        </a:graphic>
      </p:graphicFrame>
      <p:pic>
        <p:nvPicPr>
          <p:cNvPr id="25" name="Picture 12"/>
          <p:cNvPicPr>
            <a:picLocks noChangeAspect="1" noChangeArrowheads="1"/>
          </p:cNvPicPr>
          <p:nvPr/>
        </p:nvPicPr>
        <p:blipFill rotWithShape="1">
          <a:blip r:embed="rId5">
            <a:extLst>
              <a:ext uri="{28A0092B-C50C-407E-A947-70E740481C1C}">
                <a14:useLocalDpi xmlns:a14="http://schemas.microsoft.com/office/drawing/2010/main" val="0"/>
              </a:ext>
            </a:extLst>
          </a:blip>
          <a:srcRect b="10868"/>
          <a:stretch/>
        </p:blipFill>
        <p:spPr bwMode="auto">
          <a:xfrm>
            <a:off x="6444208" y="1419622"/>
            <a:ext cx="2142259" cy="2508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3602076849"/>
              </p:ext>
            </p:extLst>
          </p:nvPr>
        </p:nvGraphicFramePr>
        <p:xfrm>
          <a:off x="1547664" y="4146459"/>
          <a:ext cx="1435995" cy="463937"/>
        </p:xfrm>
        <a:graphic>
          <a:graphicData uri="http://schemas.openxmlformats.org/presentationml/2006/ole">
            <mc:AlternateContent xmlns:mc="http://schemas.openxmlformats.org/markup-compatibility/2006">
              <mc:Choice xmlns:v="urn:schemas-microsoft-com:vml" Requires="v">
                <p:oleObj name="公式" r:id="rId6" imgW="825142" imgH="266584" progId="Equation.3">
                  <p:embed/>
                </p:oleObj>
              </mc:Choice>
              <mc:Fallback>
                <p:oleObj name="公式" r:id="rId6" imgW="825142" imgH="266584"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664" y="4146459"/>
                        <a:ext cx="1435995" cy="463937"/>
                      </a:xfrm>
                      <a:prstGeom prst="rect">
                        <a:avLst/>
                      </a:prstGeom>
                      <a:noFill/>
                    </p:spPr>
                  </p:pic>
                </p:oleObj>
              </mc:Fallback>
            </mc:AlternateContent>
          </a:graphicData>
        </a:graphic>
      </p:graphicFrame>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1108205667"/>
              </p:ext>
            </p:extLst>
          </p:nvPr>
        </p:nvGraphicFramePr>
        <p:xfrm>
          <a:off x="4115963" y="3867894"/>
          <a:ext cx="1656184" cy="895235"/>
        </p:xfrm>
        <a:graphic>
          <a:graphicData uri="http://schemas.openxmlformats.org/presentationml/2006/ole">
            <mc:AlternateContent xmlns:mc="http://schemas.openxmlformats.org/markup-compatibility/2006">
              <mc:Choice xmlns:v="urn:schemas-microsoft-com:vml" Requires="v">
                <p:oleObj name="公式" r:id="rId8" imgW="939800" imgH="508000" progId="Equation.3">
                  <p:embed/>
                </p:oleObj>
              </mc:Choice>
              <mc:Fallback>
                <p:oleObj name="公式" r:id="rId8" imgW="939800" imgH="508000"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5963" y="3867894"/>
                        <a:ext cx="1656184" cy="895235"/>
                      </a:xfrm>
                      <a:prstGeom prst="rect">
                        <a:avLst/>
                      </a:prstGeom>
                      <a:noFill/>
                    </p:spPr>
                  </p:pic>
                </p:oleObj>
              </mc:Fallback>
            </mc:AlternateContent>
          </a:graphicData>
        </a:graphic>
      </p:graphicFrame>
    </p:spTree>
    <p:extLst>
      <p:ext uri="{BB962C8B-B14F-4D97-AF65-F5344CB8AC3E}">
        <p14:creationId xmlns:p14="http://schemas.microsoft.com/office/powerpoint/2010/main" val="6596047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43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多普勒功率谱：</a:t>
            </a:r>
            <a:r>
              <a:rPr lang="zh-CN" altLang="en-US" sz="2000" dirty="0">
                <a:solidFill>
                  <a:srgbClr val="0093B0">
                    <a:lumMod val="50000"/>
                  </a:srgbClr>
                </a:solidFill>
                <a:latin typeface="Times New Roman" pitchFamily="18" charset="0"/>
                <a:cs typeface="Times New Roman" pitchFamily="18" charset="0"/>
              </a:rPr>
              <a:t>描述了窄带信号多普勒频率扩展的情况和状态。</a:t>
            </a: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endParaRPr lang="en-US" altLang="zh-CN" sz="2000" dirty="0">
              <a:solidFill>
                <a:srgbClr val="0093B0">
                  <a:lumMod val="50000"/>
                </a:srgbClr>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频率域的相关函数：</a:t>
            </a:r>
            <a:r>
              <a:rPr lang="zh-CN" altLang="en-US" sz="2000" dirty="0">
                <a:solidFill>
                  <a:schemeClr val="bg1">
                    <a:lumMod val="50000"/>
                  </a:schemeClr>
                </a:solidFill>
                <a:latin typeface="Times New Roman" pitchFamily="18" charset="0"/>
                <a:cs typeface="Times New Roman" pitchFamily="18" charset="0"/>
              </a:rPr>
              <a:t>表示信道对两个频率为</a:t>
            </a:r>
            <a:r>
              <a:rPr lang="en-US" altLang="zh-CN" sz="2000" i="1" dirty="0">
                <a:solidFill>
                  <a:schemeClr val="bg1">
                    <a:lumMod val="50000"/>
                  </a:schemeClr>
                </a:solidFill>
                <a:latin typeface="Times New Roman" pitchFamily="18" charset="0"/>
                <a:cs typeface="Times New Roman" pitchFamily="18" charset="0"/>
              </a:rPr>
              <a:t>f</a:t>
            </a:r>
            <a:r>
              <a:rPr lang="en-US" altLang="zh-CN" sz="2000" baseline="-25000" dirty="0">
                <a:solidFill>
                  <a:schemeClr val="bg1">
                    <a:lumMod val="50000"/>
                  </a:schemeClr>
                </a:solidFill>
                <a:latin typeface="Times New Roman" pitchFamily="18" charset="0"/>
                <a:cs typeface="Times New Roman" pitchFamily="18" charset="0"/>
              </a:rPr>
              <a:t>1</a:t>
            </a:r>
            <a:r>
              <a:rPr lang="zh-CN" altLang="en-US" sz="2000" dirty="0">
                <a:solidFill>
                  <a:schemeClr val="bg1">
                    <a:lumMod val="50000"/>
                  </a:schemeClr>
                </a:solidFill>
                <a:latin typeface="Times New Roman" pitchFamily="18" charset="0"/>
                <a:cs typeface="Times New Roman" pitchFamily="18" charset="0"/>
              </a:rPr>
              <a:t>和</a:t>
            </a:r>
            <a:r>
              <a:rPr lang="en-US" altLang="zh-CN" sz="2000" i="1" dirty="0">
                <a:solidFill>
                  <a:schemeClr val="bg1">
                    <a:lumMod val="50000"/>
                  </a:schemeClr>
                </a:solidFill>
                <a:latin typeface="Times New Roman" pitchFamily="18" charset="0"/>
                <a:cs typeface="Times New Roman" pitchFamily="18" charset="0"/>
              </a:rPr>
              <a:t>f</a:t>
            </a:r>
            <a:r>
              <a:rPr lang="en-US" altLang="zh-CN" sz="2000" baseline="-25000" dirty="0">
                <a:solidFill>
                  <a:schemeClr val="bg1">
                    <a:lumMod val="50000"/>
                  </a:schemeClr>
                </a:solidFill>
                <a:latin typeface="Times New Roman" pitchFamily="18" charset="0"/>
                <a:cs typeface="Times New Roman" pitchFamily="18" charset="0"/>
              </a:rPr>
              <a:t>2</a:t>
            </a:r>
            <a:r>
              <a:rPr lang="zh-CN" altLang="en-US" sz="2000" dirty="0">
                <a:solidFill>
                  <a:schemeClr val="bg1">
                    <a:lumMod val="50000"/>
                  </a:schemeClr>
                </a:solidFill>
                <a:latin typeface="Times New Roman" pitchFamily="18" charset="0"/>
                <a:cs typeface="Times New Roman" pitchFamily="18" charset="0"/>
              </a:rPr>
              <a:t>窄带信号的信道响应之间的相关性。</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chemeClr val="bg1">
                    <a:lumMod val="50000"/>
                  </a:scheme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相关带宽</a:t>
            </a:r>
            <a:r>
              <a:rPr lang="en-US" altLang="zh-CN" sz="2000" i="1" dirty="0">
                <a:solidFill>
                  <a:srgbClr val="C00000"/>
                </a:solidFill>
                <a:latin typeface="Times New Roman" pitchFamily="18" charset="0"/>
                <a:cs typeface="Times New Roman" pitchFamily="18" charset="0"/>
              </a:rPr>
              <a:t>f</a:t>
            </a:r>
            <a:r>
              <a:rPr lang="en-US" altLang="zh-CN" sz="2000" baseline="-25000" dirty="0">
                <a:solidFill>
                  <a:srgbClr val="C00000"/>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：所有频率分量的幅度是相关的频率范围，也就是说，在这个频率范围内的频率分量的相关值不为</a:t>
            </a:r>
            <a:r>
              <a:rPr lang="en-US" altLang="zh-CN" sz="2000" dirty="0">
                <a:solidFill>
                  <a:schemeClr val="bg1">
                    <a:lumMod val="50000"/>
                  </a:schemeClr>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a:t>
            </a:r>
            <a:endParaRPr lang="en-US" altLang="zh-CN" sz="2000" dirty="0">
              <a:solidFill>
                <a:schemeClr val="bg1">
                  <a:lumMod val="50000"/>
                </a:schemeClr>
              </a:solidFill>
              <a:latin typeface="Times New Roman" pitchFamily="18" charset="0"/>
              <a:cs typeface="Times New Roman" pitchFamily="18" charset="0"/>
            </a:endParaRPr>
          </a:p>
          <a:p>
            <a:pPr marL="0" indent="0">
              <a:lnSpc>
                <a:spcPct val="150000"/>
              </a:lnSpc>
              <a:spcBef>
                <a:spcPts val="0"/>
              </a:spcBef>
              <a:buNone/>
            </a:pPr>
            <a:r>
              <a:rPr lang="en-US" altLang="zh-CN" sz="2000" i="1" dirty="0">
                <a:solidFill>
                  <a:schemeClr val="bg1">
                    <a:lumMod val="50000"/>
                  </a:schemeClr>
                </a:solidFill>
                <a:latin typeface="Times New Roman" pitchFamily="18" charset="0"/>
                <a:cs typeface="Times New Roman" pitchFamily="18" charset="0"/>
              </a:rPr>
              <a:t>      f</a:t>
            </a:r>
            <a:r>
              <a:rPr lang="en-US" altLang="zh-CN" sz="2000" baseline="-25000" dirty="0">
                <a:solidFill>
                  <a:schemeClr val="bg1">
                    <a:lumMod val="50000"/>
                  </a:schemeClr>
                </a:solidFill>
                <a:latin typeface="Times New Roman" pitchFamily="18" charset="0"/>
                <a:cs typeface="Times New Roman" pitchFamily="18" charset="0"/>
              </a:rPr>
              <a:t>0</a:t>
            </a:r>
            <a:r>
              <a:rPr lang="zh-CN" altLang="en-US" sz="2000" dirty="0">
                <a:solidFill>
                  <a:schemeClr val="bg1">
                    <a:lumMod val="50000"/>
                  </a:schemeClr>
                </a:solidFill>
                <a:latin typeface="Times New Roman" pitchFamily="18" charset="0"/>
                <a:cs typeface="Times New Roman" pitchFamily="18" charset="0"/>
              </a:rPr>
              <a:t>与最大附加延时的相互关系可表示为：</a:t>
            </a:r>
            <a:endParaRPr lang="en-US" altLang="zh-CN" sz="2000" dirty="0">
              <a:solidFill>
                <a:schemeClr val="bg1">
                  <a:lumMod val="50000"/>
                </a:schemeClr>
              </a:solidFill>
              <a:latin typeface="Times New Roman" pitchFamily="18" charset="0"/>
              <a:cs typeface="Times New Roman" pitchFamily="18" charset="0"/>
            </a:endParaRPr>
          </a:p>
          <a:p>
            <a:pPr marL="0" lvl="0" indent="0">
              <a:lnSpc>
                <a:spcPct val="150000"/>
              </a:lnSpc>
              <a:spcBef>
                <a:spcPts val="0"/>
              </a:spcBef>
              <a:buNone/>
            </a:pPr>
            <a:r>
              <a:rPr lang="zh-CN" altLang="en-US" dirty="0">
                <a:solidFill>
                  <a:srgbClr val="0093B0">
                    <a:lumMod val="50000"/>
                  </a:srgbClr>
                </a:solidFill>
                <a:latin typeface="Times New Roman" pitchFamily="18" charset="0"/>
                <a:cs typeface="Times New Roman" pitchFamily="18" charset="0"/>
              </a:rPr>
              <a:t>      若：</a:t>
            </a:r>
            <a:r>
              <a:rPr lang="en-US" altLang="zh-CN" b="1" i="1" kern="100" dirty="0">
                <a:solidFill>
                  <a:srgbClr val="C00000"/>
                </a:solidFill>
                <a:latin typeface="Times New Roman"/>
                <a:ea typeface="宋体"/>
              </a:rPr>
              <a:t>f</a:t>
            </a:r>
            <a:r>
              <a:rPr lang="en-US" altLang="zh-CN" b="1" kern="100" baseline="-25000" dirty="0">
                <a:solidFill>
                  <a:srgbClr val="C00000"/>
                </a:solidFill>
                <a:latin typeface="Times New Roman"/>
                <a:ea typeface="宋体"/>
              </a:rPr>
              <a:t>0</a:t>
            </a:r>
            <a:r>
              <a:rPr lang="en-US" altLang="zh-CN" b="1" kern="100" dirty="0">
                <a:solidFill>
                  <a:srgbClr val="C00000"/>
                </a:solidFill>
                <a:latin typeface="Times New Roman"/>
                <a:ea typeface="宋体"/>
              </a:rPr>
              <a:t>&lt;</a:t>
            </a:r>
            <a:r>
              <a:rPr lang="en-US" altLang="zh-CN" b="1" i="1" kern="100" dirty="0">
                <a:solidFill>
                  <a:srgbClr val="C00000"/>
                </a:solidFill>
                <a:latin typeface="Times New Roman"/>
                <a:ea typeface="宋体"/>
              </a:rPr>
              <a:t>B</a:t>
            </a:r>
            <a:r>
              <a:rPr lang="zh-CN" altLang="en-US" dirty="0">
                <a:solidFill>
                  <a:srgbClr val="0093B0">
                    <a:lumMod val="50000"/>
                  </a:srgbClr>
                </a:solidFill>
                <a:latin typeface="Times New Roman" pitchFamily="18" charset="0"/>
                <a:cs typeface="Times New Roman" pitchFamily="18" charset="0"/>
              </a:rPr>
              <a:t>（</a:t>
            </a:r>
            <a:r>
              <a:rPr lang="en-US" altLang="zh-CN" i="1" dirty="0">
                <a:solidFill>
                  <a:srgbClr val="0093B0">
                    <a:lumMod val="50000"/>
                  </a:srgbClr>
                </a:solidFill>
                <a:latin typeface="Times New Roman" pitchFamily="18" charset="0"/>
                <a:cs typeface="Times New Roman" pitchFamily="18" charset="0"/>
              </a:rPr>
              <a:t>T</a:t>
            </a:r>
            <a:r>
              <a:rPr lang="en-US" altLang="zh-CN" baseline="-25000" dirty="0">
                <a:solidFill>
                  <a:srgbClr val="0093B0">
                    <a:lumMod val="50000"/>
                  </a:srgbClr>
                </a:solidFill>
                <a:latin typeface="Times New Roman" pitchFamily="18" charset="0"/>
                <a:cs typeface="Times New Roman" pitchFamily="18" charset="0"/>
              </a:rPr>
              <a:t>m</a:t>
            </a:r>
            <a:r>
              <a:rPr lang="en-US" altLang="zh-CN" dirty="0">
                <a:solidFill>
                  <a:srgbClr val="0093B0">
                    <a:lumMod val="50000"/>
                  </a:srgbClr>
                </a:solidFill>
                <a:latin typeface="Times New Roman" pitchFamily="18" charset="0"/>
                <a:cs typeface="Times New Roman" pitchFamily="18" charset="0"/>
              </a:rPr>
              <a:t>&gt;</a:t>
            </a:r>
            <a:r>
              <a:rPr lang="en-US" altLang="zh-CN" i="1" dirty="0" err="1">
                <a:solidFill>
                  <a:srgbClr val="0093B0">
                    <a:lumMod val="50000"/>
                  </a:srgbClr>
                </a:solidFill>
                <a:latin typeface="Times New Roman" pitchFamily="18" charset="0"/>
                <a:cs typeface="Times New Roman" pitchFamily="18" charset="0"/>
              </a:rPr>
              <a:t>T</a:t>
            </a:r>
            <a:r>
              <a:rPr lang="en-US" altLang="zh-CN" baseline="-25000" dirty="0" err="1">
                <a:solidFill>
                  <a:srgbClr val="0093B0">
                    <a:lumMod val="50000"/>
                  </a:srgbClr>
                </a:solidFill>
                <a:latin typeface="Times New Roman" pitchFamily="18" charset="0"/>
                <a:cs typeface="Times New Roman" pitchFamily="18" charset="0"/>
              </a:rPr>
              <a:t>sym</a:t>
            </a:r>
            <a:r>
              <a:rPr lang="zh-CN" altLang="en-US" dirty="0">
                <a:solidFill>
                  <a:srgbClr val="0093B0">
                    <a:lumMod val="50000"/>
                  </a:srgbClr>
                </a:solidFill>
                <a:latin typeface="Times New Roman" pitchFamily="18" charset="0"/>
                <a:cs typeface="Times New Roman" pitchFamily="18" charset="0"/>
              </a:rPr>
              <a:t>），信道为频率选择性衰落</a:t>
            </a:r>
            <a:endParaRPr lang="en-US" altLang="zh-CN" dirty="0">
              <a:solidFill>
                <a:srgbClr val="0093B0">
                  <a:lumMod val="50000"/>
                </a:srgbClr>
              </a:solidFill>
              <a:latin typeface="Times New Roman" pitchFamily="18" charset="0"/>
              <a:cs typeface="Times New Roman" pitchFamily="18" charset="0"/>
            </a:endParaRPr>
          </a:p>
          <a:p>
            <a:pPr marL="0" lvl="0" indent="0">
              <a:lnSpc>
                <a:spcPct val="150000"/>
              </a:lnSpc>
              <a:spcBef>
                <a:spcPts val="0"/>
              </a:spcBef>
              <a:buNone/>
            </a:pPr>
            <a:r>
              <a:rPr lang="en-US" altLang="zh-CN" dirty="0">
                <a:solidFill>
                  <a:srgbClr val="0093B0">
                    <a:lumMod val="50000"/>
                  </a:srgbClr>
                </a:solidFill>
                <a:latin typeface="Times New Roman" pitchFamily="18" charset="0"/>
                <a:cs typeface="Times New Roman" pitchFamily="18" charset="0"/>
              </a:rPr>
              <a:t>      </a:t>
            </a:r>
            <a:r>
              <a:rPr lang="zh-CN" altLang="en-US" dirty="0">
                <a:solidFill>
                  <a:srgbClr val="0093B0">
                    <a:lumMod val="50000"/>
                  </a:srgbClr>
                </a:solidFill>
                <a:latin typeface="Times New Roman" pitchFamily="18" charset="0"/>
                <a:cs typeface="Times New Roman" pitchFamily="18" charset="0"/>
              </a:rPr>
              <a:t>若：</a:t>
            </a:r>
            <a:r>
              <a:rPr lang="en-US" altLang="zh-CN" b="1" i="1" kern="100" dirty="0">
                <a:solidFill>
                  <a:srgbClr val="C00000"/>
                </a:solidFill>
                <a:latin typeface="Times New Roman"/>
                <a:ea typeface="宋体"/>
              </a:rPr>
              <a:t>f</a:t>
            </a:r>
            <a:r>
              <a:rPr lang="en-US" altLang="zh-CN" b="1" kern="100" baseline="-25000" dirty="0">
                <a:solidFill>
                  <a:srgbClr val="C00000"/>
                </a:solidFill>
                <a:latin typeface="Times New Roman"/>
                <a:ea typeface="宋体"/>
              </a:rPr>
              <a:t>0</a:t>
            </a:r>
            <a:r>
              <a:rPr lang="en-US" altLang="zh-CN" b="1" kern="100" dirty="0">
                <a:solidFill>
                  <a:srgbClr val="C00000"/>
                </a:solidFill>
                <a:latin typeface="Times New Roman"/>
                <a:ea typeface="宋体"/>
              </a:rPr>
              <a:t>&gt;&gt;</a:t>
            </a:r>
            <a:r>
              <a:rPr lang="en-US" altLang="zh-CN" b="1" i="1" kern="100" dirty="0">
                <a:solidFill>
                  <a:srgbClr val="C00000"/>
                </a:solidFill>
                <a:latin typeface="Times New Roman"/>
                <a:ea typeface="宋体"/>
              </a:rPr>
              <a:t>B</a:t>
            </a:r>
            <a:r>
              <a:rPr lang="zh-CN" altLang="en-US" dirty="0">
                <a:solidFill>
                  <a:srgbClr val="0093B0">
                    <a:lumMod val="50000"/>
                  </a:srgbClr>
                </a:solidFill>
                <a:latin typeface="Times New Roman" pitchFamily="18" charset="0"/>
                <a:cs typeface="Times New Roman" pitchFamily="18" charset="0"/>
              </a:rPr>
              <a:t>（</a:t>
            </a:r>
            <a:r>
              <a:rPr lang="en-US" altLang="zh-CN" i="1" dirty="0">
                <a:solidFill>
                  <a:srgbClr val="0093B0">
                    <a:lumMod val="50000"/>
                  </a:srgbClr>
                </a:solidFill>
                <a:latin typeface="Times New Roman" pitchFamily="18" charset="0"/>
                <a:cs typeface="Times New Roman" pitchFamily="18" charset="0"/>
              </a:rPr>
              <a:t>T</a:t>
            </a:r>
            <a:r>
              <a:rPr lang="en-US" altLang="zh-CN" baseline="-25000" dirty="0">
                <a:solidFill>
                  <a:srgbClr val="0093B0">
                    <a:lumMod val="50000"/>
                  </a:srgbClr>
                </a:solidFill>
                <a:latin typeface="Times New Roman" pitchFamily="18" charset="0"/>
                <a:cs typeface="Times New Roman" pitchFamily="18" charset="0"/>
              </a:rPr>
              <a:t>m</a:t>
            </a:r>
            <a:r>
              <a:rPr lang="en-US" altLang="zh-CN" dirty="0">
                <a:solidFill>
                  <a:srgbClr val="0093B0">
                    <a:lumMod val="50000"/>
                  </a:srgbClr>
                </a:solidFill>
                <a:latin typeface="Times New Roman" pitchFamily="18" charset="0"/>
                <a:cs typeface="Times New Roman" pitchFamily="18" charset="0"/>
              </a:rPr>
              <a:t>&lt;&lt;</a:t>
            </a:r>
            <a:r>
              <a:rPr lang="en-US" altLang="zh-CN" i="1" dirty="0" err="1">
                <a:solidFill>
                  <a:srgbClr val="0093B0">
                    <a:lumMod val="50000"/>
                  </a:srgbClr>
                </a:solidFill>
                <a:latin typeface="Times New Roman" pitchFamily="18" charset="0"/>
                <a:cs typeface="Times New Roman" pitchFamily="18" charset="0"/>
              </a:rPr>
              <a:t>T</a:t>
            </a:r>
            <a:r>
              <a:rPr lang="en-US" altLang="zh-CN" baseline="-25000" dirty="0" err="1">
                <a:solidFill>
                  <a:srgbClr val="0093B0">
                    <a:lumMod val="50000"/>
                  </a:srgbClr>
                </a:solidFill>
                <a:latin typeface="Times New Roman" pitchFamily="18" charset="0"/>
                <a:cs typeface="Times New Roman" pitchFamily="18" charset="0"/>
              </a:rPr>
              <a:t>sym</a:t>
            </a:r>
            <a:r>
              <a:rPr lang="zh-CN" altLang="en-US" dirty="0">
                <a:solidFill>
                  <a:srgbClr val="0093B0">
                    <a:lumMod val="50000"/>
                  </a:srgbClr>
                </a:solidFill>
                <a:latin typeface="Times New Roman" pitchFamily="18" charset="0"/>
                <a:cs typeface="Times New Roman" pitchFamily="18" charset="0"/>
              </a:rPr>
              <a:t>），信道表现为平坦衰落。</a:t>
            </a:r>
            <a:endParaRPr lang="en-US" altLang="zh-CN"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endParaRPr lang="zh-CN" altLang="en-US" sz="2000" dirty="0">
              <a:solidFill>
                <a:schemeClr val="bg1">
                  <a:lumMod val="50000"/>
                </a:scheme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061101369"/>
              </p:ext>
            </p:extLst>
          </p:nvPr>
        </p:nvGraphicFramePr>
        <p:xfrm>
          <a:off x="2987824" y="1275606"/>
          <a:ext cx="1368153" cy="475053"/>
        </p:xfrm>
        <a:graphic>
          <a:graphicData uri="http://schemas.openxmlformats.org/presentationml/2006/ole">
            <mc:AlternateContent xmlns:mc="http://schemas.openxmlformats.org/markup-compatibility/2006">
              <mc:Choice xmlns:v="urn:schemas-microsoft-com:vml" Requires="v">
                <p:oleObj name="公式" r:id="rId3" imgW="914003" imgH="317362" progId="Equation.3">
                  <p:embed/>
                </p:oleObj>
              </mc:Choice>
              <mc:Fallback>
                <p:oleObj name="公式" r:id="rId3" imgW="914003" imgH="317362"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1275606"/>
                        <a:ext cx="1368153" cy="475053"/>
                      </a:xfrm>
                      <a:prstGeom prst="rect">
                        <a:avLst/>
                      </a:prstGeom>
                      <a:noFill/>
                    </p:spPr>
                  </p:pic>
                </p:oleObj>
              </mc:Fallback>
            </mc:AlternateContent>
          </a:graphicData>
        </a:graphic>
      </p:graphicFrame>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1679130713"/>
              </p:ext>
            </p:extLst>
          </p:nvPr>
        </p:nvGraphicFramePr>
        <p:xfrm>
          <a:off x="3059832" y="2283718"/>
          <a:ext cx="1632181" cy="360040"/>
        </p:xfrm>
        <a:graphic>
          <a:graphicData uri="http://schemas.openxmlformats.org/presentationml/2006/ole">
            <mc:AlternateContent xmlns:mc="http://schemas.openxmlformats.org/markup-compatibility/2006">
              <mc:Choice xmlns:v="urn:schemas-microsoft-com:vml" Requires="v">
                <p:oleObj name="公式" r:id="rId5" imgW="863225" imgH="190417" progId="Equation.3">
                  <p:embed/>
                </p:oleObj>
              </mc:Choice>
              <mc:Fallback>
                <p:oleObj name="公式" r:id="rId5" imgW="863225" imgH="190417"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2283718"/>
                        <a:ext cx="1632181" cy="360040"/>
                      </a:xfrm>
                      <a:prstGeom prst="rect">
                        <a:avLst/>
                      </a:prstGeom>
                      <a:noFill/>
                    </p:spPr>
                  </p:pic>
                </p:oleObj>
              </mc:Fallback>
            </mc:AlternateContent>
          </a:graphicData>
        </a:graphic>
      </p:graphicFrame>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0" name="对象 107519"/>
          <p:cNvGraphicFramePr>
            <a:graphicFrameLocks noChangeAspect="1"/>
          </p:cNvGraphicFramePr>
          <p:nvPr>
            <p:extLst>
              <p:ext uri="{D42A27DB-BD31-4B8C-83A1-F6EECF244321}">
                <p14:modId xmlns:p14="http://schemas.microsoft.com/office/powerpoint/2010/main" val="1487624094"/>
              </p:ext>
            </p:extLst>
          </p:nvPr>
        </p:nvGraphicFramePr>
        <p:xfrm>
          <a:off x="5499510" y="2260476"/>
          <a:ext cx="1303159" cy="383282"/>
        </p:xfrm>
        <a:graphic>
          <a:graphicData uri="http://schemas.openxmlformats.org/presentationml/2006/ole">
            <mc:AlternateContent xmlns:mc="http://schemas.openxmlformats.org/markup-compatibility/2006">
              <mc:Choice xmlns:v="urn:schemas-microsoft-com:vml" Requires="v">
                <p:oleObj name="公式" r:id="rId7" imgW="647700" imgH="190500" progId="Equation.3">
                  <p:embed/>
                </p:oleObj>
              </mc:Choice>
              <mc:Fallback>
                <p:oleObj name="公式" r:id="rId7" imgW="647700" imgH="1905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9510" y="2260476"/>
                        <a:ext cx="1303159" cy="383282"/>
                      </a:xfrm>
                      <a:prstGeom prst="rect">
                        <a:avLst/>
                      </a:prstGeom>
                      <a:noFill/>
                    </p:spPr>
                  </p:pic>
                </p:oleObj>
              </mc:Fallback>
            </mc:AlternateContent>
          </a:graphicData>
        </a:graphic>
      </p:graphicFrame>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2" name="对象 107521"/>
          <p:cNvGraphicFramePr>
            <a:graphicFrameLocks noChangeAspect="1"/>
          </p:cNvGraphicFramePr>
          <p:nvPr>
            <p:extLst>
              <p:ext uri="{D42A27DB-BD31-4B8C-83A1-F6EECF244321}">
                <p14:modId xmlns:p14="http://schemas.microsoft.com/office/powerpoint/2010/main" val="2306216533"/>
              </p:ext>
            </p:extLst>
          </p:nvPr>
        </p:nvGraphicFramePr>
        <p:xfrm>
          <a:off x="5580112" y="3507854"/>
          <a:ext cx="872690" cy="723086"/>
        </p:xfrm>
        <a:graphic>
          <a:graphicData uri="http://schemas.openxmlformats.org/presentationml/2006/ole">
            <mc:AlternateContent xmlns:mc="http://schemas.openxmlformats.org/markup-compatibility/2006">
              <mc:Choice xmlns:v="urn:schemas-microsoft-com:vml" Requires="v">
                <p:oleObj name="公式" r:id="rId9" imgW="444307" imgH="368140" progId="Equation.3">
                  <p:embed/>
                </p:oleObj>
              </mc:Choice>
              <mc:Fallback>
                <p:oleObj name="公式" r:id="rId9" imgW="444307" imgH="36814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80112" y="3507854"/>
                        <a:ext cx="872690" cy="723086"/>
                      </a:xfrm>
                      <a:prstGeom prst="rect">
                        <a:avLst/>
                      </a:prstGeom>
                      <a:noFill/>
                      <a:ln>
                        <a:solidFill>
                          <a:srgbClr val="C00000"/>
                        </a:solidFill>
                      </a:ln>
                    </p:spPr>
                  </p:pic>
                </p:oleObj>
              </mc:Fallback>
            </mc:AlternateContent>
          </a:graphicData>
        </a:graphic>
      </p:graphicFrame>
    </p:spTree>
    <p:extLst>
      <p:ext uri="{BB962C8B-B14F-4D97-AF65-F5344CB8AC3E}">
        <p14:creationId xmlns:p14="http://schemas.microsoft.com/office/powerpoint/2010/main" val="13600879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时间域的相关函数：</a:t>
            </a:r>
            <a:r>
              <a:rPr lang="zh-CN" altLang="en-US" sz="2000" dirty="0">
                <a:solidFill>
                  <a:srgbClr val="0093B0">
                    <a:lumMod val="50000"/>
                  </a:srgbClr>
                </a:solidFill>
                <a:latin typeface="Times New Roman" pitchFamily="18" charset="0"/>
                <a:cs typeface="Times New Roman" pitchFamily="18" charset="0"/>
              </a:rPr>
              <a:t>表示信道对两个时间为</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1</a:t>
            </a:r>
            <a:r>
              <a:rPr lang="zh-CN" altLang="en-US" sz="2000" dirty="0">
                <a:solidFill>
                  <a:srgbClr val="0093B0">
                    <a:lumMod val="50000"/>
                  </a:srgbClr>
                </a:solidFill>
                <a:latin typeface="Times New Roman" pitchFamily="18" charset="0"/>
                <a:cs typeface="Times New Roman" pitchFamily="18" charset="0"/>
              </a:rPr>
              <a:t>和</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2</a:t>
            </a:r>
            <a:r>
              <a:rPr lang="zh-CN" altLang="en-US" sz="2000" dirty="0">
                <a:solidFill>
                  <a:srgbClr val="0093B0">
                    <a:lumMod val="50000"/>
                  </a:srgbClr>
                </a:solidFill>
                <a:latin typeface="Times New Roman" pitchFamily="18" charset="0"/>
                <a:cs typeface="Times New Roman" pitchFamily="18" charset="0"/>
              </a:rPr>
              <a:t>时刻发送的窄带信号信道响应之间的相关性。</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Font typeface="Arial" pitchFamily="34" charset="0"/>
              <a:buNone/>
            </a:pPr>
            <a:r>
              <a:rPr lang="zh-CN" altLang="en-US" sz="2000" dirty="0">
                <a:solidFill>
                  <a:srgbClr val="0093B0">
                    <a:lumMod val="50000"/>
                  </a:srgbClr>
                </a:solidFill>
                <a:latin typeface="Times New Roman" pitchFamily="18" charset="0"/>
                <a:cs typeface="Times New Roman" pitchFamily="18" charset="0"/>
              </a:rPr>
              <a:t>   </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zh-CN" altLang="en-US" sz="2000" dirty="0">
                <a:solidFill>
                  <a:srgbClr val="0093B0">
                    <a:lumMod val="50000"/>
                  </a:srgbClr>
                </a:solidFill>
                <a:latin typeface="Times New Roman" pitchFamily="18" charset="0"/>
                <a:cs typeface="Times New Roman" pitchFamily="18" charset="0"/>
              </a:rPr>
              <a:t>     </a:t>
            </a:r>
            <a:r>
              <a:rPr lang="zh-CN" altLang="en-US" sz="2000" dirty="0">
                <a:solidFill>
                  <a:srgbClr val="C00000"/>
                </a:solidFill>
                <a:latin typeface="Times New Roman" pitchFamily="18" charset="0"/>
                <a:cs typeface="Times New Roman" pitchFamily="18" charset="0"/>
              </a:rPr>
              <a:t>相关时间</a:t>
            </a:r>
            <a:r>
              <a:rPr lang="en-US" altLang="zh-CN" sz="2000" i="1" dirty="0">
                <a:solidFill>
                  <a:srgbClr val="C00000"/>
                </a:solidFill>
                <a:latin typeface="Times New Roman" pitchFamily="18" charset="0"/>
                <a:cs typeface="Times New Roman" pitchFamily="18" charset="0"/>
              </a:rPr>
              <a:t>t</a:t>
            </a:r>
            <a:r>
              <a:rPr lang="en-US" altLang="zh-CN" sz="2000" baseline="-25000" dirty="0">
                <a:solidFill>
                  <a:srgbClr val="C00000"/>
                </a:solidFill>
                <a:latin typeface="Times New Roman" pitchFamily="18" charset="0"/>
                <a:cs typeface="Times New Roman" pitchFamily="18" charset="0"/>
              </a:rPr>
              <a:t>0</a:t>
            </a:r>
            <a:r>
              <a:rPr lang="zh-CN" altLang="en-US" sz="2000" dirty="0">
                <a:solidFill>
                  <a:srgbClr val="0093B0">
                    <a:lumMod val="50000"/>
                  </a:srgbClr>
                </a:solidFill>
                <a:latin typeface="Times New Roman" pitchFamily="18" charset="0"/>
                <a:cs typeface="Times New Roman" pitchFamily="18" charset="0"/>
              </a:rPr>
              <a:t>：表示为两个响应信号保持相关特性不为</a:t>
            </a:r>
            <a:r>
              <a:rPr lang="en-US" altLang="zh-CN" sz="2000" dirty="0">
                <a:solidFill>
                  <a:srgbClr val="0093B0">
                    <a:lumMod val="50000"/>
                  </a:srgbClr>
                </a:solidFill>
                <a:latin typeface="Times New Roman" pitchFamily="18" charset="0"/>
                <a:cs typeface="Times New Roman" pitchFamily="18" charset="0"/>
              </a:rPr>
              <a:t>0</a:t>
            </a:r>
            <a:r>
              <a:rPr lang="zh-CN" altLang="en-US" sz="2000" dirty="0">
                <a:solidFill>
                  <a:srgbClr val="0093B0">
                    <a:lumMod val="50000"/>
                  </a:srgbClr>
                </a:solidFill>
                <a:latin typeface="Times New Roman" pitchFamily="18" charset="0"/>
                <a:cs typeface="Times New Roman" pitchFamily="18" charset="0"/>
              </a:rPr>
              <a:t>的持续时间，相关时间</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0</a:t>
            </a:r>
            <a:r>
              <a:rPr lang="zh-CN" altLang="en-US" sz="2000" dirty="0">
                <a:solidFill>
                  <a:srgbClr val="0093B0">
                    <a:lumMod val="50000"/>
                  </a:srgbClr>
                </a:solidFill>
                <a:latin typeface="Times New Roman" pitchFamily="18" charset="0"/>
                <a:cs typeface="Times New Roman" pitchFamily="18" charset="0"/>
              </a:rPr>
              <a:t>与多普勒扩展</a:t>
            </a:r>
            <a:r>
              <a:rPr lang="en-US" altLang="zh-CN" sz="2000" i="1" dirty="0" err="1">
                <a:solidFill>
                  <a:srgbClr val="0093B0">
                    <a:lumMod val="50000"/>
                  </a:srgbClr>
                </a:solidFill>
                <a:latin typeface="Times New Roman" pitchFamily="18" charset="0"/>
                <a:cs typeface="Times New Roman" pitchFamily="18" charset="0"/>
              </a:rPr>
              <a:t>f</a:t>
            </a:r>
            <a:r>
              <a:rPr lang="en-US" altLang="zh-CN" sz="2000" baseline="-25000" dirty="0" err="1">
                <a:solidFill>
                  <a:srgbClr val="0093B0">
                    <a:lumMod val="50000"/>
                  </a:srgbClr>
                </a:solidFill>
                <a:latin typeface="Times New Roman" pitchFamily="18" charset="0"/>
                <a:cs typeface="Times New Roman" pitchFamily="18" charset="0"/>
              </a:rPr>
              <a:t>d</a:t>
            </a:r>
            <a:r>
              <a:rPr lang="zh-CN" altLang="en-US" sz="2000" dirty="0">
                <a:solidFill>
                  <a:srgbClr val="0093B0">
                    <a:lumMod val="50000"/>
                  </a:srgbClr>
                </a:solidFill>
                <a:latin typeface="Times New Roman" pitchFamily="18" charset="0"/>
                <a:cs typeface="Times New Roman" pitchFamily="18" charset="0"/>
              </a:rPr>
              <a:t>有如下关系：</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600"/>
              </a:spcBef>
              <a:buNone/>
            </a:pPr>
            <a:r>
              <a:rPr lang="zh-CN" altLang="en-US" sz="2000" dirty="0">
                <a:solidFill>
                  <a:srgbClr val="0093B0">
                    <a:lumMod val="50000"/>
                  </a:srgbClr>
                </a:solidFill>
                <a:latin typeface="Times New Roman" pitchFamily="18" charset="0"/>
                <a:cs typeface="Times New Roman" pitchFamily="18" charset="0"/>
              </a:rPr>
              <a:t>     若</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0</a:t>
            </a:r>
            <a:r>
              <a:rPr lang="en-US" altLang="zh-CN" sz="2000" dirty="0">
                <a:solidFill>
                  <a:srgbClr val="0093B0">
                    <a:lumMod val="50000"/>
                  </a:srgbClr>
                </a:solidFill>
                <a:latin typeface="Times New Roman" pitchFamily="18" charset="0"/>
                <a:cs typeface="Times New Roman" pitchFamily="18" charset="0"/>
              </a:rPr>
              <a:t>&lt;</a:t>
            </a:r>
            <a:r>
              <a:rPr lang="en-US" altLang="zh-CN" sz="2000" i="1" dirty="0" err="1">
                <a:solidFill>
                  <a:srgbClr val="0093B0">
                    <a:lumMod val="50000"/>
                  </a:srgbClr>
                </a:solidFill>
                <a:latin typeface="Times New Roman" pitchFamily="18" charset="0"/>
                <a:cs typeface="Times New Roman" pitchFamily="18" charset="0"/>
              </a:rPr>
              <a:t>T</a:t>
            </a:r>
            <a:r>
              <a:rPr lang="en-US" altLang="zh-CN" sz="2000" baseline="-25000" dirty="0" err="1">
                <a:solidFill>
                  <a:srgbClr val="0093B0">
                    <a:lumMod val="50000"/>
                  </a:srgbClr>
                </a:solidFill>
                <a:latin typeface="Times New Roman" pitchFamily="18" charset="0"/>
                <a:cs typeface="Times New Roman" pitchFamily="18" charset="0"/>
              </a:rPr>
              <a:t>sym</a:t>
            </a:r>
            <a:r>
              <a:rPr lang="zh-CN" altLang="en-US" sz="2000" dirty="0">
                <a:solidFill>
                  <a:srgbClr val="0093B0">
                    <a:lumMod val="50000"/>
                  </a:srgbClr>
                </a:solidFill>
                <a:latin typeface="Times New Roman" pitchFamily="18" charset="0"/>
                <a:cs typeface="Times New Roman" pitchFamily="18" charset="0"/>
              </a:rPr>
              <a:t>，也就是</a:t>
            </a:r>
            <a:r>
              <a:rPr lang="en-US" altLang="zh-CN" sz="2000" i="1" dirty="0" err="1">
                <a:solidFill>
                  <a:srgbClr val="0093B0">
                    <a:lumMod val="50000"/>
                  </a:srgbClr>
                </a:solidFill>
                <a:latin typeface="Times New Roman" pitchFamily="18" charset="0"/>
                <a:cs typeface="Times New Roman" pitchFamily="18" charset="0"/>
              </a:rPr>
              <a:t>f</a:t>
            </a:r>
            <a:r>
              <a:rPr lang="en-US" altLang="zh-CN" sz="2000" baseline="-25000" dirty="0" err="1">
                <a:solidFill>
                  <a:srgbClr val="0093B0">
                    <a:lumMod val="50000"/>
                  </a:srgbClr>
                </a:solidFill>
                <a:latin typeface="Times New Roman" pitchFamily="18" charset="0"/>
                <a:cs typeface="Times New Roman" pitchFamily="18" charset="0"/>
              </a:rPr>
              <a:t>d</a:t>
            </a:r>
            <a:r>
              <a:rPr lang="en-US" altLang="zh-CN" sz="2000" dirty="0">
                <a:solidFill>
                  <a:srgbClr val="0093B0">
                    <a:lumMod val="50000"/>
                  </a:srgbClr>
                </a:solidFill>
                <a:latin typeface="Times New Roman" pitchFamily="18" charset="0"/>
                <a:cs typeface="Times New Roman" pitchFamily="18" charset="0"/>
              </a:rPr>
              <a:t>&gt;B</a:t>
            </a:r>
            <a:r>
              <a:rPr lang="zh-CN" altLang="en-US" sz="2000" dirty="0">
                <a:solidFill>
                  <a:srgbClr val="0093B0">
                    <a:lumMod val="50000"/>
                  </a:srgbClr>
                </a:solidFill>
                <a:latin typeface="Times New Roman" pitchFamily="18" charset="0"/>
                <a:cs typeface="Times New Roman" pitchFamily="18" charset="0"/>
              </a:rPr>
              <a:t>，信道为快衰落信道；</a:t>
            </a:r>
            <a:endParaRPr lang="en-US" altLang="zh-CN" sz="2000" dirty="0">
              <a:solidFill>
                <a:srgbClr val="0093B0">
                  <a:lumMod val="50000"/>
                </a:srgbClr>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rgbClr val="0093B0">
                    <a:lumMod val="50000"/>
                  </a:srgbClr>
                </a:solidFill>
                <a:latin typeface="Times New Roman" pitchFamily="18" charset="0"/>
                <a:cs typeface="Times New Roman" pitchFamily="18" charset="0"/>
              </a:rPr>
              <a:t>     </a:t>
            </a:r>
            <a:r>
              <a:rPr lang="zh-CN" altLang="en-US" sz="2000" dirty="0">
                <a:solidFill>
                  <a:srgbClr val="0093B0">
                    <a:lumMod val="50000"/>
                  </a:srgbClr>
                </a:solidFill>
                <a:latin typeface="Times New Roman" pitchFamily="18" charset="0"/>
                <a:cs typeface="Times New Roman" pitchFamily="18" charset="0"/>
              </a:rPr>
              <a:t>若</a:t>
            </a:r>
            <a:r>
              <a:rPr lang="en-US" altLang="zh-CN" sz="2000" i="1" dirty="0">
                <a:solidFill>
                  <a:srgbClr val="0093B0">
                    <a:lumMod val="50000"/>
                  </a:srgbClr>
                </a:solidFill>
                <a:latin typeface="Times New Roman" pitchFamily="18" charset="0"/>
                <a:cs typeface="Times New Roman" pitchFamily="18" charset="0"/>
              </a:rPr>
              <a:t>T</a:t>
            </a:r>
            <a:r>
              <a:rPr lang="en-US" altLang="zh-CN" sz="2000" baseline="-25000" dirty="0">
                <a:solidFill>
                  <a:srgbClr val="0093B0">
                    <a:lumMod val="50000"/>
                  </a:srgbClr>
                </a:solidFill>
                <a:latin typeface="Times New Roman" pitchFamily="18" charset="0"/>
                <a:cs typeface="Times New Roman" pitchFamily="18" charset="0"/>
              </a:rPr>
              <a:t>0</a:t>
            </a:r>
            <a:r>
              <a:rPr lang="en-US" altLang="zh-CN" sz="2000" dirty="0">
                <a:solidFill>
                  <a:srgbClr val="0093B0">
                    <a:lumMod val="50000"/>
                  </a:srgbClr>
                </a:solidFill>
                <a:latin typeface="Times New Roman" pitchFamily="18" charset="0"/>
                <a:cs typeface="Times New Roman" pitchFamily="18" charset="0"/>
              </a:rPr>
              <a:t>&gt;</a:t>
            </a:r>
            <a:r>
              <a:rPr lang="en-US" altLang="zh-CN" sz="2000" i="1" dirty="0" err="1">
                <a:solidFill>
                  <a:srgbClr val="0093B0">
                    <a:lumMod val="50000"/>
                  </a:srgbClr>
                </a:solidFill>
                <a:latin typeface="Times New Roman" pitchFamily="18" charset="0"/>
                <a:cs typeface="Times New Roman" pitchFamily="18" charset="0"/>
              </a:rPr>
              <a:t>T</a:t>
            </a:r>
            <a:r>
              <a:rPr lang="en-US" altLang="zh-CN" sz="2000" baseline="-25000" dirty="0" err="1">
                <a:solidFill>
                  <a:srgbClr val="0093B0">
                    <a:lumMod val="50000"/>
                  </a:srgbClr>
                </a:solidFill>
                <a:latin typeface="Times New Roman" pitchFamily="18" charset="0"/>
                <a:cs typeface="Times New Roman" pitchFamily="18" charset="0"/>
              </a:rPr>
              <a:t>sym</a:t>
            </a:r>
            <a:r>
              <a:rPr lang="zh-CN" altLang="en-US" sz="2000" dirty="0">
                <a:solidFill>
                  <a:srgbClr val="0093B0">
                    <a:lumMod val="50000"/>
                  </a:srgbClr>
                </a:solidFill>
                <a:latin typeface="Times New Roman" pitchFamily="18" charset="0"/>
                <a:cs typeface="Times New Roman" pitchFamily="18" charset="0"/>
              </a:rPr>
              <a:t>，也就是</a:t>
            </a:r>
            <a:r>
              <a:rPr lang="en-US" altLang="zh-CN" sz="2000" i="1" dirty="0" err="1">
                <a:solidFill>
                  <a:srgbClr val="0093B0">
                    <a:lumMod val="50000"/>
                  </a:srgbClr>
                </a:solidFill>
                <a:latin typeface="Times New Roman" pitchFamily="18" charset="0"/>
                <a:cs typeface="Times New Roman" pitchFamily="18" charset="0"/>
              </a:rPr>
              <a:t>f</a:t>
            </a:r>
            <a:r>
              <a:rPr lang="en-US" altLang="zh-CN" sz="2000" baseline="-25000" dirty="0" err="1">
                <a:solidFill>
                  <a:srgbClr val="0093B0">
                    <a:lumMod val="50000"/>
                  </a:srgbClr>
                </a:solidFill>
                <a:latin typeface="Times New Roman" pitchFamily="18" charset="0"/>
                <a:cs typeface="Times New Roman" pitchFamily="18" charset="0"/>
              </a:rPr>
              <a:t>d</a:t>
            </a:r>
            <a:r>
              <a:rPr lang="en-US" altLang="zh-CN" sz="2000" dirty="0">
                <a:solidFill>
                  <a:srgbClr val="0093B0">
                    <a:lumMod val="50000"/>
                  </a:srgbClr>
                </a:solidFill>
                <a:latin typeface="Times New Roman" pitchFamily="18" charset="0"/>
                <a:cs typeface="Times New Roman" pitchFamily="18" charset="0"/>
              </a:rPr>
              <a:t>&lt;B</a:t>
            </a:r>
            <a:r>
              <a:rPr lang="zh-CN" altLang="en-US" sz="2000" dirty="0">
                <a:solidFill>
                  <a:srgbClr val="0093B0">
                    <a:lumMod val="50000"/>
                  </a:srgbClr>
                </a:solidFill>
                <a:latin typeface="Times New Roman" pitchFamily="18" charset="0"/>
                <a:cs typeface="Times New Roman" pitchFamily="18" charset="0"/>
              </a:rPr>
              <a:t>，信道保持相关性的持续时间比发送的码元持续时间长，为慢衰落信道。</a:t>
            </a: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57402714"/>
              </p:ext>
            </p:extLst>
          </p:nvPr>
        </p:nvGraphicFramePr>
        <p:xfrm>
          <a:off x="2195736" y="1716867"/>
          <a:ext cx="1829850" cy="432048"/>
        </p:xfrm>
        <a:graphic>
          <a:graphicData uri="http://schemas.openxmlformats.org/presentationml/2006/ole">
            <mc:AlternateContent xmlns:mc="http://schemas.openxmlformats.org/markup-compatibility/2006">
              <mc:Choice xmlns:v="urn:schemas-microsoft-com:vml" Requires="v">
                <p:oleObj name="公式" r:id="rId3" imgW="914003" imgH="215806" progId="Equation.3">
                  <p:embed/>
                </p:oleObj>
              </mc:Choice>
              <mc:Fallback>
                <p:oleObj name="公式" r:id="rId3" imgW="914003" imgH="21580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1716867"/>
                        <a:ext cx="1829850" cy="432048"/>
                      </a:xfrm>
                      <a:prstGeom prst="rect">
                        <a:avLst/>
                      </a:prstGeom>
                      <a:noFill/>
                    </p:spPr>
                  </p:pic>
                </p:oleObj>
              </mc:Fallback>
            </mc:AlternateContent>
          </a:graphicData>
        </a:graphic>
      </p:graphicFrame>
      <p:graphicFrame>
        <p:nvGraphicFramePr>
          <p:cNvPr id="25" name="对象 24"/>
          <p:cNvGraphicFramePr>
            <a:graphicFrameLocks noChangeAspect="1"/>
          </p:cNvGraphicFramePr>
          <p:nvPr>
            <p:extLst>
              <p:ext uri="{D42A27DB-BD31-4B8C-83A1-F6EECF244321}">
                <p14:modId xmlns:p14="http://schemas.microsoft.com/office/powerpoint/2010/main" val="2721884642"/>
              </p:ext>
            </p:extLst>
          </p:nvPr>
        </p:nvGraphicFramePr>
        <p:xfrm>
          <a:off x="4826000" y="1754188"/>
          <a:ext cx="1225550" cy="407987"/>
        </p:xfrm>
        <a:graphic>
          <a:graphicData uri="http://schemas.openxmlformats.org/presentationml/2006/ole">
            <mc:AlternateContent xmlns:mc="http://schemas.openxmlformats.org/markup-compatibility/2006">
              <mc:Choice xmlns:v="urn:schemas-microsoft-com:vml" Requires="v">
                <p:oleObj name="公式" r:id="rId5" imgW="609480" imgH="203040" progId="Equation.3">
                  <p:embed/>
                </p:oleObj>
              </mc:Choice>
              <mc:Fallback>
                <p:oleObj name="公式" r:id="rId5" imgW="609480" imgH="203040" progId="Equation.3">
                  <p:embed/>
                  <p:pic>
                    <p:nvPicPr>
                      <p:cNvPr id="0" name="对象 107519"/>
                      <p:cNvPicPr>
                        <a:picLocks noChangeAspect="1" noChangeArrowheads="1"/>
                      </p:cNvPicPr>
                      <p:nvPr/>
                    </p:nvPicPr>
                    <p:blipFill>
                      <a:blip r:embed="rId6"/>
                      <a:srcRect/>
                      <a:stretch>
                        <a:fillRect/>
                      </a:stretch>
                    </p:blipFill>
                    <p:spPr bwMode="auto">
                      <a:xfrm>
                        <a:off x="4826000" y="1754188"/>
                        <a:ext cx="122555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1752254534"/>
              </p:ext>
            </p:extLst>
          </p:nvPr>
        </p:nvGraphicFramePr>
        <p:xfrm>
          <a:off x="4952378" y="2633489"/>
          <a:ext cx="782156" cy="648072"/>
        </p:xfrm>
        <a:graphic>
          <a:graphicData uri="http://schemas.openxmlformats.org/presentationml/2006/ole">
            <mc:AlternateContent xmlns:mc="http://schemas.openxmlformats.org/markup-compatibility/2006">
              <mc:Choice xmlns:v="urn:schemas-microsoft-com:vml" Requires="v">
                <p:oleObj name="公式" r:id="rId7" imgW="444307" imgH="368140" progId="Equation.3">
                  <p:embed/>
                </p:oleObj>
              </mc:Choice>
              <mc:Fallback>
                <p:oleObj name="公式" r:id="rId7" imgW="444307" imgH="368140"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2378" y="2633489"/>
                        <a:ext cx="782156" cy="648072"/>
                      </a:xfrm>
                      <a:prstGeom prst="rect">
                        <a:avLst/>
                      </a:prstGeom>
                      <a:noFill/>
                      <a:ln>
                        <a:solidFill>
                          <a:srgbClr val="C00000"/>
                        </a:solidFill>
                      </a:ln>
                    </p:spPr>
                  </p:pic>
                </p:oleObj>
              </mc:Fallback>
            </mc:AlternateContent>
          </a:graphicData>
        </a:graphic>
      </p:graphicFrame>
    </p:spTree>
    <p:extLst>
      <p:ext uri="{BB962C8B-B14F-4D97-AF65-F5344CB8AC3E}">
        <p14:creationId xmlns:p14="http://schemas.microsoft.com/office/powerpoint/2010/main" val="2243241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小结</a:t>
            </a: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2946446856"/>
              </p:ext>
            </p:extLst>
          </p:nvPr>
        </p:nvGraphicFramePr>
        <p:xfrm>
          <a:off x="2339752" y="601076"/>
          <a:ext cx="4752528" cy="4301388"/>
        </p:xfrm>
        <a:graphic>
          <a:graphicData uri="http://schemas.openxmlformats.org/presentationml/2006/ole">
            <mc:AlternateContent xmlns:mc="http://schemas.openxmlformats.org/markup-compatibility/2006">
              <mc:Choice xmlns:v="urn:schemas-microsoft-com:vml" Requires="v">
                <p:oleObj name="Visio" r:id="rId3" imgW="5513233" imgH="5005440" progId="Visio.Drawing.11">
                  <p:embed/>
                </p:oleObj>
              </mc:Choice>
              <mc:Fallback>
                <p:oleObj name="Visio" r:id="rId3" imgW="5513233" imgH="500544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601076"/>
                        <a:ext cx="4752528" cy="4301388"/>
                      </a:xfrm>
                      <a:prstGeom prst="rect">
                        <a:avLst/>
                      </a:prstGeom>
                      <a:noFill/>
                    </p:spPr>
                  </p:pic>
                </p:oleObj>
              </mc:Fallback>
            </mc:AlternateContent>
          </a:graphicData>
        </a:graphic>
      </p:graphicFrame>
    </p:spTree>
    <p:extLst>
      <p:ext uri="{BB962C8B-B14F-4D97-AF65-F5344CB8AC3E}">
        <p14:creationId xmlns:p14="http://schemas.microsoft.com/office/powerpoint/2010/main" val="15825059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4"/>
          <p:cNvSpPr txBox="1">
            <a:spLocks/>
          </p:cNvSpPr>
          <p:nvPr/>
        </p:nvSpPr>
        <p:spPr bwMode="auto">
          <a:xfrm>
            <a:off x="540250" y="771550"/>
            <a:ext cx="813620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小结</a:t>
            </a:r>
            <a:endParaRPr lang="zh-CN" altLang="en-US" sz="2000" dirty="0">
              <a:solidFill>
                <a:srgbClr val="0093B0">
                  <a:lumMod val="50000"/>
                </a:srgbClr>
              </a:solidFill>
              <a:latin typeface="Times New Roman" pitchFamily="18" charset="0"/>
              <a:cs typeface="Times New Roman" pitchFamily="18" charset="0"/>
            </a:endParaRPr>
          </a:p>
        </p:txBody>
      </p:sp>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通信信道</a:t>
            </a:r>
            <a:r>
              <a:rPr lang="en-US" altLang="zh-CN" sz="2000" b="1" dirty="0">
                <a:solidFill>
                  <a:srgbClr val="C00000"/>
                </a:solidFill>
                <a:latin typeface="微软雅黑"/>
                <a:ea typeface="微软雅黑"/>
              </a:rPr>
              <a:t>——WSSUS</a:t>
            </a:r>
            <a:r>
              <a:rPr lang="zh-CN" altLang="en-US" sz="2000" b="1" dirty="0">
                <a:solidFill>
                  <a:srgbClr val="C00000"/>
                </a:solidFill>
                <a:latin typeface="微软雅黑"/>
                <a:ea typeface="微软雅黑"/>
              </a:rPr>
              <a:t>模型特性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1"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1"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7521"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2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3085856095"/>
              </p:ext>
            </p:extLst>
          </p:nvPr>
        </p:nvGraphicFramePr>
        <p:xfrm>
          <a:off x="1187624" y="1375359"/>
          <a:ext cx="6554923" cy="3180495"/>
        </p:xfrm>
        <a:graphic>
          <a:graphicData uri="http://schemas.openxmlformats.org/presentationml/2006/ole">
            <mc:AlternateContent xmlns:mc="http://schemas.openxmlformats.org/markup-compatibility/2006">
              <mc:Choice xmlns:v="urn:schemas-microsoft-com:vml" Requires="v">
                <p:oleObj name="Visio" r:id="rId3" imgW="4600004" imgH="2234208" progId="Visio.Drawing.11">
                  <p:embed/>
                </p:oleObj>
              </mc:Choice>
              <mc:Fallback>
                <p:oleObj name="Visio" r:id="rId3" imgW="4600004" imgH="223420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1375359"/>
                        <a:ext cx="6554923" cy="3180495"/>
                      </a:xfrm>
                      <a:prstGeom prst="rect">
                        <a:avLst/>
                      </a:prstGeom>
                      <a:noFill/>
                    </p:spPr>
                  </p:pic>
                </p:oleObj>
              </mc:Fallback>
            </mc:AlternateContent>
          </a:graphicData>
        </a:graphic>
      </p:graphicFrame>
    </p:spTree>
    <p:extLst>
      <p:ext uri="{BB962C8B-B14F-4D97-AF65-F5344CB8AC3E}">
        <p14:creationId xmlns:p14="http://schemas.microsoft.com/office/powerpoint/2010/main" val="93474645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theme/theme1.xml><?xml version="1.0" encoding="utf-8"?>
<a:theme xmlns:a="http://schemas.openxmlformats.org/drawingml/2006/main" name="14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23735</TotalTime>
  <Pages>0</Pages>
  <Words>7904</Words>
  <Characters>0</Characters>
  <Application>Microsoft Office PowerPoint</Application>
  <DocSecurity>0</DocSecurity>
  <PresentationFormat>全屏显示(16:9)</PresentationFormat>
  <Lines>0</Lines>
  <Paragraphs>990</Paragraphs>
  <Slides>125</Slides>
  <Notes>117</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6</vt:i4>
      </vt:variant>
      <vt:variant>
        <vt:lpstr>幻灯片标题</vt:lpstr>
      </vt:variant>
      <vt:variant>
        <vt:i4>125</vt:i4>
      </vt:variant>
    </vt:vector>
  </HeadingPairs>
  <TitlesOfParts>
    <vt:vector size="138" baseType="lpstr">
      <vt:lpstr>黑体</vt:lpstr>
      <vt:lpstr>Calibri</vt:lpstr>
      <vt:lpstr>微软雅黑</vt:lpstr>
      <vt:lpstr>Arial</vt:lpstr>
      <vt:lpstr>Wingdings</vt:lpstr>
      <vt:lpstr>Times New Roman</vt:lpstr>
      <vt:lpstr>14_默认设计模板</vt:lpstr>
      <vt:lpstr>Microsoft Office Visio 绘图</vt:lpstr>
      <vt:lpstr>Microsoft 公式 3.0</vt:lpstr>
      <vt:lpstr>公式</vt:lpstr>
      <vt:lpstr>Visio</vt:lpstr>
      <vt:lpstr>Equation</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1889</cp:revision>
  <dcterms:created xsi:type="dcterms:W3CDTF">2013-01-25T01:44:32Z</dcterms:created>
  <dcterms:modified xsi:type="dcterms:W3CDTF">2024-02-21T08:15:13Z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