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Lst>
  <p:notesMasterIdLst>
    <p:notesMasterId r:id="rId64"/>
  </p:notesMasterIdLst>
  <p:handoutMasterIdLst>
    <p:handoutMasterId r:id="rId65"/>
  </p:handoutMasterIdLst>
  <p:sldIdLst>
    <p:sldId id="578" r:id="rId2"/>
    <p:sldId id="968" r:id="rId3"/>
    <p:sldId id="1046" r:id="rId4"/>
    <p:sldId id="1047" r:id="rId5"/>
    <p:sldId id="1017" r:id="rId6"/>
    <p:sldId id="1057" r:id="rId7"/>
    <p:sldId id="1058" r:id="rId8"/>
    <p:sldId id="1018" r:id="rId9"/>
    <p:sldId id="1019" r:id="rId10"/>
    <p:sldId id="1059" r:id="rId11"/>
    <p:sldId id="1063" r:id="rId12"/>
    <p:sldId id="1022" r:id="rId13"/>
    <p:sldId id="1023" r:id="rId14"/>
    <p:sldId id="1060" r:id="rId15"/>
    <p:sldId id="1024" r:id="rId16"/>
    <p:sldId id="1025" r:id="rId17"/>
    <p:sldId id="1054" r:id="rId18"/>
    <p:sldId id="1064" r:id="rId19"/>
    <p:sldId id="1028" r:id="rId20"/>
    <p:sldId id="1052" r:id="rId21"/>
    <p:sldId id="1029" r:id="rId22"/>
    <p:sldId id="1030" r:id="rId23"/>
    <p:sldId id="1061" r:id="rId24"/>
    <p:sldId id="1031" r:id="rId25"/>
    <p:sldId id="1065" r:id="rId26"/>
    <p:sldId id="1105" r:id="rId27"/>
    <p:sldId id="1069" r:id="rId28"/>
    <p:sldId id="1106" r:id="rId29"/>
    <p:sldId id="1070" r:id="rId30"/>
    <p:sldId id="1071" r:id="rId31"/>
    <p:sldId id="1072" r:id="rId32"/>
    <p:sldId id="1107" r:id="rId33"/>
    <p:sldId id="1075" r:id="rId34"/>
    <p:sldId id="1076" r:id="rId35"/>
    <p:sldId id="1077" r:id="rId36"/>
    <p:sldId id="1078" r:id="rId37"/>
    <p:sldId id="1079" r:id="rId38"/>
    <p:sldId id="1080" r:id="rId39"/>
    <p:sldId id="1082" r:id="rId40"/>
    <p:sldId id="1083" r:id="rId41"/>
    <p:sldId id="1108" r:id="rId42"/>
    <p:sldId id="1084" r:id="rId43"/>
    <p:sldId id="1085" r:id="rId44"/>
    <p:sldId id="1086" r:id="rId45"/>
    <p:sldId id="1087" r:id="rId46"/>
    <p:sldId id="1088" r:id="rId47"/>
    <p:sldId id="1089" r:id="rId48"/>
    <p:sldId id="1109" r:id="rId49"/>
    <p:sldId id="1090" r:id="rId50"/>
    <p:sldId id="1091" r:id="rId51"/>
    <p:sldId id="1092" r:id="rId52"/>
    <p:sldId id="1093" r:id="rId53"/>
    <p:sldId id="1094" r:id="rId54"/>
    <p:sldId id="1095" r:id="rId55"/>
    <p:sldId id="1096" r:id="rId56"/>
    <p:sldId id="1098" r:id="rId57"/>
    <p:sldId id="1099" r:id="rId58"/>
    <p:sldId id="1100" r:id="rId59"/>
    <p:sldId id="1101" r:id="rId60"/>
    <p:sldId id="1102" r:id="rId61"/>
    <p:sldId id="1103" r:id="rId62"/>
    <p:sldId id="1104" r:id="rId63"/>
  </p:sldIdLst>
  <p:sldSz cx="9144000" cy="5143500" type="screen16x9"/>
  <p:notesSz cx="6858000" cy="9144000"/>
  <p:embeddedFontLst>
    <p:embeddedFont>
      <p:font typeface="黑体" panose="02010609060101010101" pitchFamily="49" charset="-122"/>
      <p:regular r:id="rId66"/>
    </p:embeddedFont>
    <p:embeddedFont>
      <p:font typeface="微软雅黑" panose="020B0503020204020204" pitchFamily="34" charset="-122"/>
      <p:regular r:id="rId67"/>
      <p:bold r:id="rId68"/>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81E19"/>
    <a:srgbClr val="C2590A"/>
    <a:srgbClr val="996600"/>
    <a:srgbClr val="FF9966"/>
    <a:srgbClr val="FF6600"/>
    <a:srgbClr val="F8F8F8"/>
    <a:srgbClr val="1C89B0"/>
    <a:srgbClr val="4E4B49"/>
    <a:srgbClr val="04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0944" autoAdjust="0"/>
  </p:normalViewPr>
  <p:slideViewPr>
    <p:cSldViewPr snapToObjects="1">
      <p:cViewPr varScale="1">
        <p:scale>
          <a:sx n="87" d="100"/>
          <a:sy n="87" d="100"/>
        </p:scale>
        <p:origin x="676" y="68"/>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1.fntdata"/><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牛顿没有学过</a:t>
            </a:r>
            <a:r>
              <a:rPr lang="en-US" altLang="zh-CN" dirty="0"/>
              <a:t>《</a:t>
            </a:r>
            <a:r>
              <a:rPr lang="zh-CN" altLang="en-US" dirty="0"/>
              <a:t>矩阵论</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45876" y="4905322"/>
            <a:ext cx="526106" cy="246221"/>
          </a:xfrm>
          <a:prstGeom prst="rect">
            <a:avLst/>
          </a:prstGeom>
          <a:noFill/>
        </p:spPr>
        <p:txBody>
          <a:bodyPr wrap="none" rtlCol="0">
            <a:spAutoFit/>
          </a:bodyPr>
          <a:lstStyle>
            <a:defPPr>
              <a:defRPr lang="zh-CN"/>
            </a:defPPr>
            <a:lvl1pPr>
              <a:defRPr sz="1000">
                <a:solidFill>
                  <a:schemeClr val="accent2"/>
                </a:solidFill>
              </a:defRPr>
            </a:lvl1pPr>
          </a:lstStyle>
          <a:p>
            <a:pPr lvl="0"/>
            <a:r>
              <a:rPr lang="en-US" altLang="zh-CN" dirty="0"/>
              <a:t>61-</a:t>
            </a:r>
            <a:fld id="{3C3E758C-B9DA-4696-9B9F-3B46BA93991C}" type="slidenum">
              <a:rPr lang="zh-CN" altLang="en-US" smtClean="0"/>
              <a:pPr lvl="0"/>
              <a:t>‹#›</a:t>
            </a:fld>
            <a:endParaRPr lang="zh-CN" altLang="en-US" dirty="0"/>
          </a:p>
        </p:txBody>
      </p:sp>
      <p:sp>
        <p:nvSpPr>
          <p:cNvPr id="8" name="TextBox 7"/>
          <p:cNvSpPr txBox="1"/>
          <p:nvPr userDrawn="1"/>
        </p:nvSpPr>
        <p:spPr>
          <a:xfrm>
            <a:off x="3911700" y="4910277"/>
            <a:ext cx="934292" cy="236313"/>
          </a:xfrm>
          <a:prstGeom prst="rect">
            <a:avLst/>
          </a:prstGeom>
          <a:noFill/>
        </p:spPr>
        <p:txBody>
          <a:bodyPr wrap="none" lIns="81628" tIns="40814" rIns="81628" bIns="40814" rtlCol="0">
            <a:spAutoFit/>
          </a:bodyPr>
          <a:lstStyle/>
          <a:p>
            <a:r>
              <a:rPr lang="zh-CN" altLang="en-US" sz="1000" baseline="0" dirty="0">
                <a:solidFill>
                  <a:srgbClr val="FFFFFF"/>
                </a:solidFill>
                <a:latin typeface="微软雅黑"/>
                <a:ea typeface="微软雅黑"/>
              </a:rPr>
              <a:t>建模仿真技术</a:t>
            </a: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16:14</a:t>
            </a:fld>
            <a:endParaRPr lang="zh-CN" altLang="en-US" sz="1000" dirty="0">
              <a:solidFill>
                <a:srgbClr val="FFFFFF"/>
              </a:solidFill>
              <a:latin typeface="微软雅黑"/>
              <a:ea typeface="微软雅黑"/>
            </a:endParaRPr>
          </a:p>
        </p:txBody>
      </p:sp>
      <p:sp>
        <p:nvSpPr>
          <p:cNvPr id="6" name="TextBox 5"/>
          <p:cNvSpPr txBox="1"/>
          <p:nvPr userDrawn="1"/>
        </p:nvSpPr>
        <p:spPr>
          <a:xfrm>
            <a:off x="-1" y="4894080"/>
            <a:ext cx="502061" cy="246221"/>
          </a:xfrm>
          <a:prstGeom prst="rect">
            <a:avLst/>
          </a:prstGeom>
          <a:noFill/>
        </p:spPr>
        <p:txBody>
          <a:bodyPr wrap="none" rtlCol="0">
            <a:spAutoFit/>
          </a:bodyPr>
          <a:lstStyle/>
          <a:p>
            <a:fld id="{B7DDE04A-B316-4B8C-9836-AB87AA2444F7}" type="datetime10">
              <a:rPr lang="zh-CN" altLang="en-US" sz="1000" smtClean="0">
                <a:solidFill>
                  <a:schemeClr val="accent2"/>
                </a:solidFill>
              </a:rPr>
              <a:t>16:14</a:t>
            </a:fld>
            <a:endParaRPr lang="zh-CN" altLang="en-US" sz="1000" dirty="0">
              <a:solidFill>
                <a:schemeClr val="accent2"/>
              </a:solidFill>
            </a:endParaRPr>
          </a:p>
        </p:txBody>
      </p:sp>
    </p:spTree>
    <p:extLst>
      <p:ext uri="{BB962C8B-B14F-4D97-AF65-F5344CB8AC3E}">
        <p14:creationId xmlns:p14="http://schemas.microsoft.com/office/powerpoint/2010/main" val="40723058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9" r:id="rId1"/>
    <p:sldLayoutId id="214748386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19.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wmf"/></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wmf"/></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12.bin"/><Relationship Id="rId3" Type="http://schemas.openxmlformats.org/officeDocument/2006/relationships/image" Target="../media/image29.jpg"/><Relationship Id="rId7" Type="http://schemas.openxmlformats.org/officeDocument/2006/relationships/oleObject" Target="../embeddings/oleObject9.bin"/><Relationship Id="rId12" Type="http://schemas.openxmlformats.org/officeDocument/2006/relationships/image" Target="../media/image35.wmf"/><Relationship Id="rId2" Type="http://schemas.openxmlformats.org/officeDocument/2006/relationships/notesSlide" Target="../notesSlides/notesSlide22.xml"/><Relationship Id="rId16" Type="http://schemas.openxmlformats.org/officeDocument/2006/relationships/image" Target="../media/image37.wmf"/><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oleObject" Target="../embeddings/oleObject11.bin"/><Relationship Id="rId5" Type="http://schemas.openxmlformats.org/officeDocument/2006/relationships/image" Target="../media/image31.jpeg"/><Relationship Id="rId15" Type="http://schemas.openxmlformats.org/officeDocument/2006/relationships/oleObject" Target="../embeddings/oleObject13.bin"/><Relationship Id="rId10" Type="http://schemas.openxmlformats.org/officeDocument/2006/relationships/image" Target="../media/image34.wmf"/><Relationship Id="rId4" Type="http://schemas.openxmlformats.org/officeDocument/2006/relationships/image" Target="../media/image30.jpeg"/><Relationship Id="rId9" Type="http://schemas.openxmlformats.org/officeDocument/2006/relationships/oleObject" Target="../embeddings/oleObject10.bin"/><Relationship Id="rId14" Type="http://schemas.openxmlformats.org/officeDocument/2006/relationships/image" Target="../media/image36.wmf"/></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g"/><Relationship Id="rId4" Type="http://schemas.openxmlformats.org/officeDocument/2006/relationships/image" Target="../media/image39.jp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3.wmf"/><Relationship Id="rId5" Type="http://schemas.openxmlformats.org/officeDocument/2006/relationships/oleObject" Target="../embeddings/oleObject15.bin"/><Relationship Id="rId4" Type="http://schemas.openxmlformats.org/officeDocument/2006/relationships/image" Target="../media/image42.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5.wmf"/><Relationship Id="rId5" Type="http://schemas.openxmlformats.org/officeDocument/2006/relationships/oleObject" Target="../embeddings/oleObject17.bin"/><Relationship Id="rId4" Type="http://schemas.openxmlformats.org/officeDocument/2006/relationships/image" Target="../media/image44.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30.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45.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4.wmf"/><Relationship Id="rId11" Type="http://schemas.openxmlformats.org/officeDocument/2006/relationships/oleObject" Target="../embeddings/oleObject22.bin"/><Relationship Id="rId5" Type="http://schemas.openxmlformats.org/officeDocument/2006/relationships/oleObject" Target="../embeddings/oleObject19.bin"/><Relationship Id="rId10" Type="http://schemas.openxmlformats.org/officeDocument/2006/relationships/image" Target="../media/image48.wmf"/><Relationship Id="rId4" Type="http://schemas.openxmlformats.org/officeDocument/2006/relationships/image" Target="../media/image46.emf"/><Relationship Id="rId9" Type="http://schemas.openxmlformats.org/officeDocument/2006/relationships/oleObject" Target="../embeddings/oleObject21.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image" Target="../media/image49.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oleObject" Target="../embeddings/oleObject24.bin"/><Relationship Id="rId4" Type="http://schemas.openxmlformats.org/officeDocument/2006/relationships/image" Target="../media/image44.wmf"/></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56.w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3.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image" Target="../media/image51.jpg"/><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28.bin"/><Relationship Id="rId14" Type="http://schemas.openxmlformats.org/officeDocument/2006/relationships/image" Target="../media/image57.wmf"/></Relationships>
</file>

<file path=ppt/slides/_rels/slide36.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57.wm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9.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56.wmf"/><Relationship Id="rId4" Type="http://schemas.openxmlformats.org/officeDocument/2006/relationships/image" Target="../media/image58.wmf"/><Relationship Id="rId9" Type="http://schemas.openxmlformats.org/officeDocument/2006/relationships/oleObject" Target="../embeddings/oleObject34.bin"/></Relationships>
</file>

<file path=ppt/slides/_rels/slide37.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1.wmf"/><Relationship Id="rId5" Type="http://schemas.openxmlformats.org/officeDocument/2006/relationships/oleObject" Target="../embeddings/oleObject37.bin"/><Relationship Id="rId4" Type="http://schemas.openxmlformats.org/officeDocument/2006/relationships/image" Target="../media/image60.wmf"/></Relationships>
</file>

<file path=ppt/slides/_rels/slide38.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1.wmf"/><Relationship Id="rId5" Type="http://schemas.openxmlformats.org/officeDocument/2006/relationships/oleObject" Target="../embeddings/oleObject40.bin"/><Relationship Id="rId4" Type="http://schemas.openxmlformats.org/officeDocument/2006/relationships/image" Target="../media/image60.wmf"/></Relationships>
</file>

<file path=ppt/slides/_rels/slide3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wmf"/></Relationships>
</file>

<file path=ppt/slides/_rels/slide4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7.jp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8.emf"/></Relationships>
</file>

<file path=ppt/slides/_rels/slide4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69.emf"/></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oleObject" Target="../embeddings/oleObject44.bin"/><Relationship Id="rId7" Type="http://schemas.openxmlformats.org/officeDocument/2006/relationships/oleObject" Target="../embeddings/oleObject46.bin"/><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1.wmf"/><Relationship Id="rId5" Type="http://schemas.openxmlformats.org/officeDocument/2006/relationships/oleObject" Target="../embeddings/oleObject45.bin"/><Relationship Id="rId4" Type="http://schemas.openxmlformats.org/officeDocument/2006/relationships/image" Target="../media/image70.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em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77.emf"/><Relationship Id="rId5" Type="http://schemas.openxmlformats.org/officeDocument/2006/relationships/oleObject" Target="../embeddings/oleObject51.bin"/><Relationship Id="rId4" Type="http://schemas.openxmlformats.org/officeDocument/2006/relationships/image" Target="../media/image76.e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8.emf"/></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a:solidFill>
                  <a:schemeClr val="accent1"/>
                </a:solidFill>
                <a:latin typeface="+mj-ea"/>
              </a:rPr>
              <a:t>通信系统建模仿真</a:t>
            </a:r>
            <a:endParaRPr lang="en-US" altLang="zh-CN" sz="3600" b="1" dirty="0">
              <a:solidFill>
                <a:schemeClr val="accent1"/>
              </a:solidFill>
              <a:latin typeface="+mj-ea"/>
            </a:endParaRPr>
          </a:p>
          <a:p>
            <a:pPr algn="ctr"/>
            <a:r>
              <a:rPr lang="zh-CN" altLang="en-US" sz="2000" b="1" dirty="0">
                <a:solidFill>
                  <a:srgbClr val="C00000"/>
                </a:solidFill>
                <a:latin typeface="+mj-ea"/>
              </a:rPr>
              <a:t>第二专题（</a:t>
            </a:r>
            <a:r>
              <a:rPr lang="en-US" altLang="zh-CN" sz="2000" b="1" dirty="0">
                <a:solidFill>
                  <a:srgbClr val="C00000"/>
                </a:solidFill>
                <a:latin typeface="+mj-ea"/>
              </a:rPr>
              <a:t>2</a:t>
            </a:r>
            <a:r>
              <a:rPr lang="zh-CN" altLang="en-US" sz="2000" b="1" dirty="0">
                <a:solidFill>
                  <a:srgbClr val="C00000"/>
                </a:solidFill>
                <a:latin typeface="+mj-ea"/>
              </a:rPr>
              <a:t>）建模仿真技术（系统建模原理与方法）</a:t>
            </a:r>
            <a:endParaRPr lang="zh-CN" altLang="zh-CN" sz="2000" b="1" dirty="0">
              <a:solidFill>
                <a:srgbClr val="C00000"/>
              </a:solidFill>
              <a:latin typeface="+mj-ea"/>
            </a:endParaRPr>
          </a:p>
        </p:txBody>
      </p:sp>
      <p:sp>
        <p:nvSpPr>
          <p:cNvPr id="8" name="TextBox 7"/>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8"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思维方法</a:t>
            </a:r>
          </a:p>
        </p:txBody>
      </p:sp>
      <p:sp>
        <p:nvSpPr>
          <p:cNvPr id="23" name="内容占位符 4"/>
          <p:cNvSpPr>
            <a:spLocks noGrp="1"/>
          </p:cNvSpPr>
          <p:nvPr>
            <p:ph idx="1"/>
          </p:nvPr>
        </p:nvSpPr>
        <p:spPr>
          <a:xfrm>
            <a:off x="540252" y="933568"/>
            <a:ext cx="5831948" cy="3942438"/>
          </a:xfrm>
        </p:spPr>
        <p:txBody>
          <a:bodyPr>
            <a:normAutofit lnSpcReduction="10000"/>
          </a:bodyPr>
          <a:lstStyle/>
          <a:p>
            <a:pPr>
              <a:lnSpc>
                <a:spcPct val="150000"/>
              </a:lnSpc>
              <a:spcBef>
                <a:spcPts val="0"/>
              </a:spcBef>
              <a:buFont typeface="Wingdings" panose="05000000000000000000" pitchFamily="2" charset="2"/>
              <a:buChar char="p"/>
            </a:pPr>
            <a:r>
              <a:rPr lang="zh-CN" altLang="en-US" sz="2000" dirty="0">
                <a:solidFill>
                  <a:srgbClr val="C00000"/>
                </a:solidFill>
              </a:rPr>
              <a:t>类比（观察能力超强）：</a:t>
            </a:r>
            <a:r>
              <a:rPr lang="zh-CN" altLang="en-US" sz="2000" dirty="0">
                <a:solidFill>
                  <a:schemeClr val="tx1"/>
                </a:solidFill>
              </a:rPr>
              <a:t>在两类不同的事物之间进行对比，找出若干相同或相似点之后，推测在其它方面也可能存在相同或相似之处的一种思维方式。</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RLC——</a:t>
            </a:r>
            <a:r>
              <a:rPr lang="zh-CN" altLang="en-US" sz="2000" dirty="0">
                <a:solidFill>
                  <a:schemeClr val="tx1"/>
                </a:solidFill>
              </a:rPr>
              <a:t>刚体、线性弹簧、阻尼器、流体</a:t>
            </a:r>
            <a:endParaRPr lang="en-US" altLang="zh-CN" sz="2000" dirty="0">
              <a:solidFill>
                <a:schemeClr val="tx1"/>
              </a:solidFill>
            </a:endParaRPr>
          </a:p>
          <a:p>
            <a:pPr lvl="0">
              <a:lnSpc>
                <a:spcPct val="150000"/>
              </a:lnSpc>
              <a:spcBef>
                <a:spcPts val="0"/>
              </a:spcBef>
              <a:buFont typeface="Wingdings" panose="05000000000000000000" pitchFamily="2" charset="2"/>
              <a:buChar char="p"/>
            </a:pPr>
            <a:r>
              <a:rPr lang="zh-CN" altLang="en-US" sz="2000" dirty="0">
                <a:solidFill>
                  <a:srgbClr val="C00000"/>
                </a:solidFill>
              </a:rPr>
              <a:t>移植（天才）</a:t>
            </a:r>
          </a:p>
          <a:p>
            <a:pPr marL="0" lvl="0" indent="0">
              <a:lnSpc>
                <a:spcPct val="150000"/>
              </a:lnSpc>
              <a:spcBef>
                <a:spcPts val="0"/>
              </a:spcBef>
              <a:buNone/>
            </a:pPr>
            <a:r>
              <a:rPr lang="zh-CN" altLang="en-US" sz="2000" dirty="0">
                <a:solidFill>
                  <a:srgbClr val="205867"/>
                </a:solidFill>
              </a:rPr>
              <a:t>     将一个或几个学科领域中的理论和行之有效的研究方法、研究手段移用到其他领域当中去，为解决其他学科领域中存在的疑难问题提供启发和帮助。</a:t>
            </a:r>
            <a:endParaRPr lang="en-US" altLang="zh-CN" sz="2000" dirty="0">
              <a:solidFill>
                <a:srgbClr val="205867"/>
              </a:solidFill>
            </a:endParaRPr>
          </a:p>
          <a:p>
            <a:pPr marL="0" indent="0">
              <a:lnSpc>
                <a:spcPct val="150000"/>
              </a:lnSpc>
              <a:spcBef>
                <a:spcPts val="0"/>
              </a:spcBef>
              <a:buNone/>
            </a:pP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73852370"/>
              </p:ext>
            </p:extLst>
          </p:nvPr>
        </p:nvGraphicFramePr>
        <p:xfrm>
          <a:off x="6660232" y="2857723"/>
          <a:ext cx="2031759" cy="1874267"/>
        </p:xfrm>
        <a:graphic>
          <a:graphicData uri="http://schemas.openxmlformats.org/presentationml/2006/ole">
            <mc:AlternateContent xmlns:mc="http://schemas.openxmlformats.org/markup-compatibility/2006">
              <mc:Choice xmlns:v="urn:schemas-microsoft-com:vml" Requires="v">
                <p:oleObj r:id="rId3" imgW="2044848" imgH="1892701" progId="Visio.Drawing.11">
                  <p:embed/>
                </p:oleObj>
              </mc:Choice>
              <mc:Fallback>
                <p:oleObj r:id="rId3" imgW="2044848" imgH="1892701"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2857723"/>
                        <a:ext cx="2031759" cy="1874267"/>
                      </a:xfrm>
                      <a:prstGeom prst="rect">
                        <a:avLst/>
                      </a:prstGeom>
                      <a:noFill/>
                      <a:ln>
                        <a:noFill/>
                      </a:ln>
                    </p:spPr>
                  </p:pic>
                </p:oleObj>
              </mc:Fallback>
            </mc:AlternateContent>
          </a:graphicData>
        </a:graphic>
      </p:graphicFrame>
      <p:sp>
        <p:nvSpPr>
          <p:cNvPr id="3" name="矩形 2"/>
          <p:cNvSpPr/>
          <p:nvPr/>
        </p:nvSpPr>
        <p:spPr>
          <a:xfrm>
            <a:off x="6680111" y="903821"/>
            <a:ext cx="2042426" cy="1938992"/>
          </a:xfrm>
          <a:prstGeom prst="rect">
            <a:avLst/>
          </a:prstGeom>
          <a:ln>
            <a:solidFill>
              <a:srgbClr val="C00000"/>
            </a:solidFill>
          </a:ln>
        </p:spPr>
        <p:txBody>
          <a:bodyPr wrap="square">
            <a:spAutoFit/>
          </a:bodyPr>
          <a:lstStyle/>
          <a:p>
            <a:pPr>
              <a:lnSpc>
                <a:spcPct val="150000"/>
              </a:lnSpc>
            </a:pPr>
            <a:r>
              <a:rPr lang="zh-CN" altLang="en-US" sz="2000" kern="0" dirty="0">
                <a:solidFill>
                  <a:srgbClr val="205867"/>
                </a:solidFill>
                <a:latin typeface="Arial"/>
                <a:ea typeface="微软雅黑"/>
              </a:rPr>
              <a:t>目的：计算</a:t>
            </a:r>
            <a:r>
              <a:rPr lang="en-US" altLang="zh-CN" sz="2000" kern="0" dirty="0">
                <a:solidFill>
                  <a:srgbClr val="205867"/>
                </a:solidFill>
                <a:latin typeface="Arial"/>
                <a:ea typeface="微软雅黑"/>
              </a:rPr>
              <a:t>π</a:t>
            </a:r>
          </a:p>
          <a:p>
            <a:pPr>
              <a:lnSpc>
                <a:spcPct val="150000"/>
              </a:lnSpc>
            </a:pPr>
            <a:r>
              <a:rPr lang="zh-CN" altLang="en-US" sz="2000" kern="0" dirty="0">
                <a:solidFill>
                  <a:srgbClr val="205867"/>
                </a:solidFill>
                <a:latin typeface="Arial"/>
                <a:ea typeface="微软雅黑"/>
              </a:rPr>
              <a:t>想到圆面积</a:t>
            </a:r>
            <a:endParaRPr lang="en-US" altLang="zh-CN" sz="2000" kern="0" dirty="0">
              <a:solidFill>
                <a:srgbClr val="205867"/>
              </a:solidFill>
              <a:latin typeface="Arial"/>
              <a:ea typeface="微软雅黑"/>
            </a:endParaRPr>
          </a:p>
          <a:p>
            <a:pPr>
              <a:lnSpc>
                <a:spcPct val="150000"/>
              </a:lnSpc>
            </a:pPr>
            <a:r>
              <a:rPr lang="zh-CN" altLang="en-US" sz="2000" kern="0" dirty="0">
                <a:solidFill>
                  <a:srgbClr val="205867"/>
                </a:solidFill>
                <a:latin typeface="Arial"/>
                <a:ea typeface="微软雅黑"/>
              </a:rPr>
              <a:t>面积有关的实践</a:t>
            </a:r>
            <a:endParaRPr lang="en-US" altLang="zh-CN" sz="2000" kern="0" dirty="0">
              <a:solidFill>
                <a:srgbClr val="205867"/>
              </a:solidFill>
              <a:latin typeface="Arial"/>
              <a:ea typeface="微软雅黑"/>
            </a:endParaRPr>
          </a:p>
          <a:p>
            <a:pPr>
              <a:lnSpc>
                <a:spcPct val="150000"/>
              </a:lnSpc>
            </a:pPr>
            <a:r>
              <a:rPr lang="zh-CN" altLang="en-US" sz="2000" kern="0" dirty="0">
                <a:solidFill>
                  <a:srgbClr val="205867"/>
                </a:solidFill>
                <a:latin typeface="Arial"/>
                <a:ea typeface="微软雅黑"/>
              </a:rPr>
              <a:t>统计实现法 </a:t>
            </a:r>
            <a:endParaRPr lang="zh-CN" altLang="en-US" sz="2000" dirty="0"/>
          </a:p>
        </p:txBody>
      </p:sp>
    </p:spTree>
    <p:extLst>
      <p:ext uri="{BB962C8B-B14F-4D97-AF65-F5344CB8AC3E}">
        <p14:creationId xmlns:p14="http://schemas.microsoft.com/office/powerpoint/2010/main" val="160958227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barn(inVertical)">
                                      <p:cBhvr>
                                        <p:cTn id="7" dur="500"/>
                                        <p:tgtEl>
                                          <p:spTgt spid="2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3" end="3"/>
                                            </p:txEl>
                                          </p:spTgt>
                                        </p:tgtEl>
                                        <p:attrNameLst>
                                          <p:attrName>style.visibility</p:attrName>
                                        </p:attrNameLst>
                                      </p:cBhvr>
                                      <p:to>
                                        <p:strVal val="visible"/>
                                      </p:to>
                                    </p:set>
                                    <p:animEffect transition="in" filter="barn(inVertical)">
                                      <p:cBhvr>
                                        <p:cTn id="10" dur="500"/>
                                        <p:tgtEl>
                                          <p:spTgt spid="2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1398141"/>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38984788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思维方法</a:t>
            </a:r>
          </a:p>
        </p:txBody>
      </p:sp>
      <p:sp>
        <p:nvSpPr>
          <p:cNvPr id="23" name="内容占位符 4"/>
          <p:cNvSpPr>
            <a:spLocks noGrp="1"/>
          </p:cNvSpPr>
          <p:nvPr>
            <p:ph idx="1"/>
          </p:nvPr>
        </p:nvSpPr>
        <p:spPr>
          <a:xfrm>
            <a:off x="540253" y="771550"/>
            <a:ext cx="4403802" cy="394243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问题的提出（经常是矛盾的）</a:t>
            </a:r>
          </a:p>
          <a:p>
            <a:pPr marL="0" indent="0">
              <a:lnSpc>
                <a:spcPct val="150000"/>
              </a:lnSpc>
              <a:spcBef>
                <a:spcPts val="0"/>
              </a:spcBef>
              <a:buNone/>
            </a:pPr>
            <a:r>
              <a:rPr lang="zh-CN" altLang="en-US" sz="2000" dirty="0">
                <a:solidFill>
                  <a:schemeClr val="tx1"/>
                </a:solidFill>
              </a:rPr>
              <a:t>     希望建立的模型尽可能的精确，也就是准确性要高；尽量减小计算机资源的使用。</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基本思路</a:t>
            </a:r>
          </a:p>
          <a:p>
            <a:pPr marL="0" indent="0">
              <a:lnSpc>
                <a:spcPct val="150000"/>
              </a:lnSpc>
              <a:spcBef>
                <a:spcPts val="0"/>
              </a:spcBef>
              <a:buNone/>
            </a:pPr>
            <a:r>
              <a:rPr lang="zh-CN" altLang="en-US" sz="2000" dirty="0">
                <a:solidFill>
                  <a:schemeClr val="tx1"/>
                </a:solidFill>
              </a:rPr>
              <a:t>     可以按增加模型描述的细节程度建模，构建出通信系统的层次描述结构。 </a:t>
            </a:r>
            <a:endParaRPr lang="en-US" altLang="zh-CN" sz="2000" dirty="0">
              <a:solidFill>
                <a:schemeClr val="tx1"/>
              </a:solidFill>
            </a:endParaRPr>
          </a:p>
          <a:p>
            <a:pPr marL="0" indent="0">
              <a:lnSpc>
                <a:spcPct val="150000"/>
              </a:lnSpc>
              <a:spcBef>
                <a:spcPts val="0"/>
              </a:spcBef>
              <a:buNone/>
            </a:pPr>
            <a:r>
              <a:rPr lang="zh-CN" altLang="en-US" sz="2000" dirty="0">
                <a:solidFill>
                  <a:schemeClr val="tx1"/>
                </a:solidFill>
              </a:rPr>
              <a:t>     如何确定用高层还是底层呢？</a:t>
            </a:r>
          </a:p>
          <a:p>
            <a:pPr>
              <a:lnSpc>
                <a:spcPct val="150000"/>
              </a:lnSpc>
              <a:spcBef>
                <a:spcPts val="0"/>
              </a:spcBef>
              <a:buFont typeface="Wingdings" panose="05000000000000000000" pitchFamily="2" charset="2"/>
              <a:buChar char="p"/>
            </a:pPr>
            <a:endParaRPr lang="zh-CN" altLang="en-US" sz="2000" dirty="0">
              <a:solidFill>
                <a:srgbClr val="C00000"/>
              </a:solidFill>
            </a:endParaRPr>
          </a:p>
          <a:p>
            <a:pPr>
              <a:lnSpc>
                <a:spcPct val="150000"/>
              </a:lnSpc>
              <a:spcBef>
                <a:spcPts val="0"/>
              </a:spcBef>
              <a:buFont typeface="Wingdings" panose="05000000000000000000" pitchFamily="2" charset="2"/>
              <a:buChar char="p"/>
            </a:pPr>
            <a:endParaRPr lang="zh-CN" altLang="en-US"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32009980"/>
              </p:ext>
            </p:extLst>
          </p:nvPr>
        </p:nvGraphicFramePr>
        <p:xfrm>
          <a:off x="5076056" y="995119"/>
          <a:ext cx="3941623" cy="2512735"/>
        </p:xfrm>
        <a:graphic>
          <a:graphicData uri="http://schemas.openxmlformats.org/presentationml/2006/ole">
            <mc:AlternateContent xmlns:mc="http://schemas.openxmlformats.org/markup-compatibility/2006">
              <mc:Choice xmlns:v="urn:schemas-microsoft-com:vml" Requires="v">
                <p:oleObj r:id="rId3" imgW="2597139" imgH="1653832" progId="Visio.Drawing.11">
                  <p:embed/>
                </p:oleObj>
              </mc:Choice>
              <mc:Fallback>
                <p:oleObj r:id="rId3" imgW="2597139" imgH="1653832"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995119"/>
                        <a:ext cx="3941623" cy="2512735"/>
                      </a:xfrm>
                      <a:prstGeom prst="rect">
                        <a:avLst/>
                      </a:prstGeom>
                      <a:noFill/>
                      <a:ln>
                        <a:noFill/>
                      </a:ln>
                    </p:spPr>
                  </p:pic>
                </p:oleObj>
              </mc:Fallback>
            </mc:AlternateContent>
          </a:graphicData>
        </a:graphic>
      </p:graphicFrame>
      <p:pic>
        <p:nvPicPr>
          <p:cNvPr id="5170" name="Picture 50" descr="C:\Program Files\Microsoft Office\MEDIA\CAGCAT10\j0195384.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6376" y="3880121"/>
            <a:ext cx="837258" cy="854736"/>
          </a:xfrm>
          <a:prstGeom prst="rect">
            <a:avLst/>
          </a:prstGeom>
          <a:noFill/>
          <a:extLst>
            <a:ext uri="{909E8E84-426E-40DD-AFC4-6F175D3DCCD1}">
              <a14:hiddenFill xmlns:a14="http://schemas.microsoft.com/office/drawing/2010/main">
                <a:solidFill>
                  <a:srgbClr val="FFFFFF"/>
                </a:solidFill>
              </a14:hiddenFill>
            </a:ext>
          </a:extLst>
        </p:spPr>
      </p:pic>
      <p:pic>
        <p:nvPicPr>
          <p:cNvPr id="5172" name="Picture 52" descr="C:\Program Files\Microsoft Office\MEDIA\CAGCAT10\j0199805.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5813" y="3833183"/>
            <a:ext cx="894814" cy="9016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Program Files\Microsoft Office\MEDIA\CAGCAT10\j0300520.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3876848"/>
            <a:ext cx="936104" cy="805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00282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barn(inVertical)">
                                      <p:cBhvr>
                                        <p:cTn id="7" dur="500"/>
                                        <p:tgtEl>
                                          <p:spTgt spid="2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3" end="3"/>
                                            </p:txEl>
                                          </p:spTgt>
                                        </p:tgtEl>
                                        <p:attrNameLst>
                                          <p:attrName>style.visibility</p:attrName>
                                        </p:attrNameLst>
                                      </p:cBhvr>
                                      <p:to>
                                        <p:strVal val="visible"/>
                                      </p:to>
                                    </p:set>
                                    <p:animEffect transition="in" filter="barn(inVertical)">
                                      <p:cBhvr>
                                        <p:cTn id="10" dur="500"/>
                                        <p:tgtEl>
                                          <p:spTgt spid="2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4" end="4"/>
                                            </p:txEl>
                                          </p:spTgt>
                                        </p:tgtEl>
                                        <p:attrNameLst>
                                          <p:attrName>style.visibility</p:attrName>
                                        </p:attrNameLst>
                                      </p:cBhvr>
                                      <p:to>
                                        <p:strVal val="visible"/>
                                      </p:to>
                                    </p:set>
                                    <p:animEffect transition="in" filter="barn(inVertical)">
                                      <p:cBhvr>
                                        <p:cTn id="13" dur="500"/>
                                        <p:tgtEl>
                                          <p:spTgt spid="23">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nodeType="withEffect">
                                  <p:stCondLst>
                                    <p:cond delay="0"/>
                                  </p:stCondLst>
                                  <p:childTnLst>
                                    <p:set>
                                      <p:cBhvr>
                                        <p:cTn id="18" dur="1" fill="hold">
                                          <p:stCondLst>
                                            <p:cond delay="0"/>
                                          </p:stCondLst>
                                        </p:cTn>
                                        <p:tgtEl>
                                          <p:spTgt spid="5170"/>
                                        </p:tgtEl>
                                        <p:attrNameLst>
                                          <p:attrName>style.visibility</p:attrName>
                                        </p:attrNameLst>
                                      </p:cBhvr>
                                      <p:to>
                                        <p:strVal val="visible"/>
                                      </p:to>
                                    </p:set>
                                    <p:animEffect transition="in" filter="barn(inVertical)">
                                      <p:cBhvr>
                                        <p:cTn id="19" dur="500"/>
                                        <p:tgtEl>
                                          <p:spTgt spid="5170"/>
                                        </p:tgtEl>
                                      </p:cBhvr>
                                    </p:animEffect>
                                  </p:childTnLst>
                                </p:cTn>
                              </p:par>
                              <p:par>
                                <p:cTn id="20" presetID="16" presetClass="entr" presetSubtype="21" fill="hold" nodeType="withEffect">
                                  <p:stCondLst>
                                    <p:cond delay="0"/>
                                  </p:stCondLst>
                                  <p:childTnLst>
                                    <p:set>
                                      <p:cBhvr>
                                        <p:cTn id="21" dur="1" fill="hold">
                                          <p:stCondLst>
                                            <p:cond delay="0"/>
                                          </p:stCondLst>
                                        </p:cTn>
                                        <p:tgtEl>
                                          <p:spTgt spid="5172"/>
                                        </p:tgtEl>
                                        <p:attrNameLst>
                                          <p:attrName>style.visibility</p:attrName>
                                        </p:attrNameLst>
                                      </p:cBhvr>
                                      <p:to>
                                        <p:strVal val="visible"/>
                                      </p:to>
                                    </p:set>
                                    <p:animEffect transition="in" filter="barn(inVertical)">
                                      <p:cBhvr>
                                        <p:cTn id="22" dur="500"/>
                                        <p:tgtEl>
                                          <p:spTgt spid="5172"/>
                                        </p:tgtEl>
                                      </p:cBhvr>
                                    </p:animEffect>
                                  </p:childTnLst>
                                </p:cTn>
                              </p:par>
                              <p:par>
                                <p:cTn id="23" presetID="16" presetClass="entr" presetSubtype="2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通信系统建模的实现方法 </a:t>
            </a:r>
          </a:p>
        </p:txBody>
      </p:sp>
      <p:sp>
        <p:nvSpPr>
          <p:cNvPr id="23" name="内容占位符 4"/>
          <p:cNvSpPr>
            <a:spLocks noGrp="1"/>
          </p:cNvSpPr>
          <p:nvPr>
            <p:ph idx="1"/>
          </p:nvPr>
        </p:nvSpPr>
        <p:spPr>
          <a:xfrm>
            <a:off x="540253" y="771550"/>
            <a:ext cx="8208211" cy="4176464"/>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实现目标</a:t>
            </a:r>
          </a:p>
          <a:p>
            <a:pPr marL="0" indent="0">
              <a:lnSpc>
                <a:spcPct val="150000"/>
              </a:lnSpc>
              <a:spcBef>
                <a:spcPts val="0"/>
              </a:spcBef>
              <a:buNone/>
            </a:pPr>
            <a:r>
              <a:rPr lang="zh-CN" altLang="en-US" sz="2000" dirty="0">
                <a:solidFill>
                  <a:schemeClr val="tx1"/>
                </a:solidFill>
              </a:rPr>
              <a:t>    成功的通信仿真系统应当做到做到：</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仿真框图与实际系统的一样；</a:t>
            </a:r>
          </a:p>
          <a:p>
            <a:pPr marL="0" indent="0">
              <a:lnSpc>
                <a:spcPct val="150000"/>
              </a:lnSpc>
              <a:spcBef>
                <a:spcPts val="0"/>
              </a:spcBef>
              <a:buNone/>
            </a:pPr>
            <a:r>
              <a:rPr lang="en-US" altLang="zh-CN" sz="2000" dirty="0">
                <a:solidFill>
                  <a:schemeClr val="tx1"/>
                </a:solidFill>
              </a:rPr>
              <a:t>     2.</a:t>
            </a:r>
            <a:r>
              <a:rPr lang="zh-CN" altLang="en-US" sz="2000" dirty="0">
                <a:solidFill>
                  <a:schemeClr val="tx1"/>
                </a:solidFill>
              </a:rPr>
              <a:t>产生波形的统计特性接近真实波形；</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3.</a:t>
            </a:r>
            <a:r>
              <a:rPr lang="zh-CN" altLang="en-US" sz="2000" dirty="0">
                <a:solidFill>
                  <a:schemeClr val="tx1"/>
                </a:solidFill>
              </a:rPr>
              <a:t>器件模型工作方式和真实器件一样。</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系统建模（总体设计）</a:t>
            </a:r>
          </a:p>
          <a:p>
            <a:pPr marL="0" indent="0">
              <a:lnSpc>
                <a:spcPct val="150000"/>
              </a:lnSpc>
              <a:spcBef>
                <a:spcPts val="0"/>
              </a:spcBef>
              <a:buNone/>
            </a:pPr>
            <a:r>
              <a:rPr lang="zh-CN" altLang="en-US" sz="2000" dirty="0">
                <a:solidFill>
                  <a:schemeClr val="tx1"/>
                </a:solidFill>
              </a:rPr>
              <a:t>     系统模型是一种拓扑结构，其仿真框图与真实系统越接近，整个系统的精确度就越高。通常用子系统作为系统模型中的一个方框图。</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Picture 2" descr="S66A00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995686"/>
            <a:ext cx="3744416" cy="85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37572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5" end="5"/>
                                            </p:txEl>
                                          </p:spTgt>
                                        </p:tgtEl>
                                        <p:attrNameLst>
                                          <p:attrName>style.visibility</p:attrName>
                                        </p:attrNameLst>
                                      </p:cBhvr>
                                      <p:to>
                                        <p:strVal val="visible"/>
                                      </p:to>
                                    </p:set>
                                    <p:animEffect transition="in" filter="barn(inVertical)">
                                      <p:cBhvr>
                                        <p:cTn id="7" dur="500"/>
                                        <p:tgtEl>
                                          <p:spTgt spid="23">
                                            <p:txEl>
                                              <p:pRg st="5" end="5"/>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6" end="6"/>
                                            </p:txEl>
                                          </p:spTgt>
                                        </p:tgtEl>
                                        <p:attrNameLst>
                                          <p:attrName>style.visibility</p:attrName>
                                        </p:attrNameLst>
                                      </p:cBhvr>
                                      <p:to>
                                        <p:strVal val="visible"/>
                                      </p:to>
                                    </p:set>
                                    <p:animEffect transition="in" filter="barn(inVertical)">
                                      <p:cBhvr>
                                        <p:cTn id="10" dur="500"/>
                                        <p:tgtEl>
                                          <p:spTgt spid="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通信系统建模的实现方法 </a:t>
            </a:r>
          </a:p>
        </p:txBody>
      </p:sp>
      <p:sp>
        <p:nvSpPr>
          <p:cNvPr id="23" name="内容占位符 4"/>
          <p:cNvSpPr>
            <a:spLocks noGrp="1"/>
          </p:cNvSpPr>
          <p:nvPr>
            <p:ph idx="1"/>
          </p:nvPr>
        </p:nvSpPr>
        <p:spPr>
          <a:xfrm>
            <a:off x="540253" y="771550"/>
            <a:ext cx="4463795" cy="4176464"/>
          </a:xfrm>
        </p:spPr>
        <p:txBody>
          <a:bodyPr>
            <a:normAutofit/>
          </a:bodyPr>
          <a:lstStyle/>
          <a:p>
            <a:pPr marL="0" lvl="0" indent="0">
              <a:lnSpc>
                <a:spcPct val="150000"/>
              </a:lnSpc>
              <a:spcBef>
                <a:spcPts val="0"/>
              </a:spcBef>
              <a:buFont typeface="Wingdings" panose="05000000000000000000" pitchFamily="2" charset="2"/>
              <a:buChar char="p"/>
            </a:pPr>
            <a:r>
              <a:rPr lang="zh-CN" altLang="en-US" sz="2000" kern="1200" dirty="0">
                <a:solidFill>
                  <a:srgbClr val="C00000"/>
                </a:solidFill>
                <a:latin typeface="+mn-ea"/>
              </a:rPr>
              <a:t>设备建模（细节描述）</a:t>
            </a:r>
          </a:p>
          <a:p>
            <a:pPr marL="0" lvl="0" indent="0">
              <a:lnSpc>
                <a:spcPct val="150000"/>
              </a:lnSpc>
              <a:spcBef>
                <a:spcPts val="0"/>
              </a:spcBef>
              <a:buNone/>
            </a:pPr>
            <a:r>
              <a:rPr lang="zh-CN" altLang="en-US" sz="2000" kern="1200" dirty="0">
                <a:solidFill>
                  <a:srgbClr val="205867"/>
                </a:solidFill>
                <a:latin typeface="+mn-ea"/>
              </a:rPr>
              <a:t>     从计算角度来讲，设备建模就是子系统分层上的传输函数模型的构建。</a:t>
            </a:r>
            <a:r>
              <a:rPr lang="en-US" altLang="zh-CN" sz="2000" kern="1200" dirty="0">
                <a:solidFill>
                  <a:srgbClr val="205867"/>
                </a:solidFill>
                <a:latin typeface="+mn-ea"/>
              </a:rPr>
              <a:t>(</a:t>
            </a:r>
            <a:r>
              <a:rPr lang="zh-CN" altLang="en-US" sz="2000" kern="1200" dirty="0">
                <a:solidFill>
                  <a:srgbClr val="205867"/>
                </a:solidFill>
                <a:latin typeface="+mn-ea"/>
              </a:rPr>
              <a:t>可以调节的参数</a:t>
            </a:r>
            <a:r>
              <a:rPr lang="en-US" altLang="zh-CN" sz="2000" kern="1200" dirty="0">
                <a:solidFill>
                  <a:srgbClr val="205867"/>
                </a:solidFill>
                <a:latin typeface="+mn-ea"/>
              </a:rPr>
              <a:t>) </a:t>
            </a:r>
          </a:p>
          <a:p>
            <a:pPr marL="0" lvl="0" indent="0">
              <a:lnSpc>
                <a:spcPct val="160000"/>
              </a:lnSpc>
              <a:spcBef>
                <a:spcPts val="0"/>
              </a:spcBef>
              <a:buFont typeface="Wingdings" panose="05000000000000000000" pitchFamily="2" charset="2"/>
              <a:buChar char="p"/>
            </a:pPr>
            <a:r>
              <a:rPr lang="zh-CN" altLang="en-US" sz="2000" kern="1200" dirty="0">
                <a:solidFill>
                  <a:srgbClr val="C00000"/>
                </a:solidFill>
                <a:latin typeface="+mn-ea"/>
              </a:rPr>
              <a:t>过程建模（驱动描述）</a:t>
            </a:r>
          </a:p>
          <a:p>
            <a:pPr marL="0" lvl="0" indent="0">
              <a:lnSpc>
                <a:spcPct val="150000"/>
              </a:lnSpc>
              <a:spcBef>
                <a:spcPts val="0"/>
              </a:spcBef>
              <a:buNone/>
            </a:pPr>
            <a:r>
              <a:rPr lang="zh-CN" altLang="en-US" sz="2000" kern="1200" dirty="0">
                <a:solidFill>
                  <a:srgbClr val="205867"/>
                </a:solidFill>
                <a:latin typeface="+mn-ea"/>
              </a:rPr>
              <a:t>     信源、噪声和干扰随机过程建模；</a:t>
            </a:r>
          </a:p>
          <a:p>
            <a:pPr marL="0" lvl="0" indent="0">
              <a:lnSpc>
                <a:spcPct val="150000"/>
              </a:lnSpc>
              <a:spcBef>
                <a:spcPts val="0"/>
              </a:spcBef>
              <a:buNone/>
            </a:pPr>
            <a:r>
              <a:rPr lang="zh-CN" altLang="en-US" sz="2000" kern="1200" dirty="0">
                <a:solidFill>
                  <a:srgbClr val="205867"/>
                </a:solidFill>
                <a:latin typeface="+mn-ea"/>
              </a:rPr>
              <a:t>     随机信道建模；</a:t>
            </a:r>
          </a:p>
          <a:p>
            <a:pPr marL="0" lvl="0" indent="0">
              <a:lnSpc>
                <a:spcPct val="150000"/>
              </a:lnSpc>
              <a:spcBef>
                <a:spcPts val="0"/>
              </a:spcBef>
              <a:buNone/>
            </a:pPr>
            <a:r>
              <a:rPr lang="zh-CN" altLang="en-US" sz="2000" kern="1200" dirty="0">
                <a:solidFill>
                  <a:srgbClr val="205867"/>
                </a:solidFill>
                <a:latin typeface="+mn-ea"/>
              </a:rPr>
              <a:t>     等价随机过程建模。</a:t>
            </a:r>
            <a:endParaRPr lang="zh-CN" altLang="en-US" sz="2000" dirty="0">
              <a:solidFill>
                <a:schemeClr val="tx1"/>
              </a:solidFill>
              <a:latin typeface="+mn-ea"/>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419622"/>
            <a:ext cx="3716884"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46568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虚拟与混合系统建模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4" y="843558"/>
            <a:ext cx="8136202" cy="4176464"/>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虚拟建模的定义</a:t>
            </a: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当待建模型未知时，由一些被定义好的若干子系统组成，对这些子系统的仿真。关键是需要确定各个子系统的几个主要控制参数；</a:t>
            </a:r>
          </a:p>
          <a:p>
            <a:pPr>
              <a:lnSpc>
                <a:spcPct val="150000"/>
              </a:lnSpc>
              <a:spcBef>
                <a:spcPts val="0"/>
              </a:spcBef>
              <a:buFont typeface="Wingdings" panose="05000000000000000000" pitchFamily="2" charset="2"/>
              <a:buChar char="p"/>
            </a:pPr>
            <a:r>
              <a:rPr lang="zh-CN" altLang="en-US" sz="2000" dirty="0">
                <a:solidFill>
                  <a:srgbClr val="C00000"/>
                </a:solidFill>
              </a:rPr>
              <a:t>基本方法</a:t>
            </a:r>
            <a:endParaRPr lang="en-US" altLang="zh-CN" sz="2000" dirty="0">
              <a:solidFill>
                <a:srgbClr val="C00000"/>
              </a:solidFill>
            </a:endParaRPr>
          </a:p>
          <a:p>
            <a:pPr marL="0" indent="0">
              <a:lnSpc>
                <a:spcPct val="150000"/>
              </a:lnSpc>
              <a:spcBef>
                <a:spcPts val="0"/>
              </a:spcBef>
              <a:buNone/>
            </a:pPr>
            <a:r>
              <a:rPr lang="zh-CN" altLang="en-US" sz="2000" dirty="0">
                <a:solidFill>
                  <a:schemeClr val="tx1"/>
                </a:solidFill>
              </a:rPr>
              <a:t>     利用几个适当的参数作为硬件设计的控制工具，并使其满足系统的具体的要求，就构成了一个符合要求的虚拟系统，并且可以通过软件模型完成对实际系统性能的合理的近似和定界。</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23091670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虚拟与混合系统建模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4" y="699542"/>
            <a:ext cx="8352226" cy="4443958"/>
          </a:xfrm>
        </p:spPr>
        <p:txBody>
          <a:bodyPr>
            <a:normAutofit/>
          </a:bodyPr>
          <a:lstStyle/>
          <a:p>
            <a:pPr>
              <a:lnSpc>
                <a:spcPct val="140000"/>
              </a:lnSpc>
              <a:spcBef>
                <a:spcPts val="0"/>
              </a:spcBef>
              <a:buFont typeface="Wingdings" panose="05000000000000000000" pitchFamily="2" charset="2"/>
              <a:buChar char="p"/>
            </a:pPr>
            <a:r>
              <a:rPr lang="zh-CN" altLang="en-US" sz="2000" dirty="0">
                <a:solidFill>
                  <a:srgbClr val="C00000"/>
                </a:solidFill>
              </a:rPr>
              <a:t>虚拟建模</a:t>
            </a:r>
            <a:endParaRPr lang="en-US" altLang="zh-CN" sz="2000" dirty="0">
              <a:solidFill>
                <a:srgbClr val="C00000"/>
              </a:solidFill>
            </a:endParaRPr>
          </a:p>
          <a:p>
            <a:pPr marL="0" indent="0">
              <a:lnSpc>
                <a:spcPct val="140000"/>
              </a:lnSpc>
              <a:spcBef>
                <a:spcPts val="0"/>
              </a:spcBef>
              <a:buNone/>
            </a:pPr>
            <a:r>
              <a:rPr lang="zh-CN" altLang="en-US" sz="2000" dirty="0">
                <a:solidFill>
                  <a:srgbClr val="C00000"/>
                </a:solidFill>
              </a:rPr>
              <a:t>     数据源：</a:t>
            </a:r>
            <a:r>
              <a:rPr lang="zh-CN" altLang="en-US" sz="2000" dirty="0">
                <a:solidFill>
                  <a:schemeClr val="tx1"/>
                </a:solidFill>
              </a:rPr>
              <a:t>具有一个或多个比特流，统计特性及波形特征需要描述。</a:t>
            </a:r>
          </a:p>
          <a:p>
            <a:pPr marL="0" indent="0">
              <a:lnSpc>
                <a:spcPct val="140000"/>
              </a:lnSpc>
              <a:spcBef>
                <a:spcPts val="0"/>
              </a:spcBef>
              <a:buNone/>
            </a:pPr>
            <a:r>
              <a:rPr lang="zh-CN" altLang="en-US" sz="2000" dirty="0">
                <a:solidFill>
                  <a:srgbClr val="C00000"/>
                </a:solidFill>
              </a:rPr>
              <a:t>     调制器：</a:t>
            </a:r>
            <a:r>
              <a:rPr lang="zh-CN" altLang="en-US" sz="2000" dirty="0">
                <a:solidFill>
                  <a:schemeClr val="tx1"/>
                </a:solidFill>
              </a:rPr>
              <a:t>①信号空间星座图，②正交方式描述方法。  </a:t>
            </a:r>
          </a:p>
          <a:p>
            <a:pPr marL="0" indent="0">
              <a:lnSpc>
                <a:spcPct val="140000"/>
              </a:lnSpc>
              <a:spcBef>
                <a:spcPts val="0"/>
              </a:spcBef>
              <a:buNone/>
            </a:pPr>
            <a:r>
              <a:rPr lang="zh-CN" altLang="en-US" sz="2000" dirty="0">
                <a:solidFill>
                  <a:srgbClr val="C00000"/>
                </a:solidFill>
              </a:rPr>
              <a:t>     滤波器：</a:t>
            </a:r>
            <a:r>
              <a:rPr lang="zh-CN" altLang="en-US" sz="2000" dirty="0">
                <a:solidFill>
                  <a:schemeClr val="tx1"/>
                </a:solidFill>
              </a:rPr>
              <a:t>幅度特性和相位特性。</a:t>
            </a:r>
          </a:p>
          <a:p>
            <a:pPr marL="0" indent="0">
              <a:lnSpc>
                <a:spcPct val="140000"/>
              </a:lnSpc>
              <a:spcBef>
                <a:spcPts val="0"/>
              </a:spcBef>
              <a:buNone/>
            </a:pPr>
            <a:r>
              <a:rPr lang="zh-CN" altLang="en-US" sz="2000" dirty="0">
                <a:solidFill>
                  <a:srgbClr val="C00000"/>
                </a:solidFill>
              </a:rPr>
              <a:t>     放大器：</a:t>
            </a:r>
            <a:r>
              <a:rPr lang="zh-CN" altLang="en-US" sz="2000" dirty="0">
                <a:solidFill>
                  <a:schemeClr val="tx1"/>
                </a:solidFill>
              </a:rPr>
              <a:t>①输入功率</a:t>
            </a:r>
            <a:r>
              <a:rPr lang="en-US" altLang="zh-CN" sz="2000" dirty="0">
                <a:solidFill>
                  <a:schemeClr val="tx1"/>
                </a:solidFill>
              </a:rPr>
              <a:t>/</a:t>
            </a:r>
            <a:r>
              <a:rPr lang="zh-CN" altLang="en-US" sz="2000" dirty="0">
                <a:solidFill>
                  <a:schemeClr val="tx1"/>
                </a:solidFill>
              </a:rPr>
              <a:t>输出功率曲线； ②输入功率</a:t>
            </a:r>
            <a:r>
              <a:rPr lang="en-US" altLang="zh-CN" sz="2000" dirty="0">
                <a:solidFill>
                  <a:schemeClr val="tx1"/>
                </a:solidFill>
              </a:rPr>
              <a:t>/</a:t>
            </a:r>
            <a:r>
              <a:rPr lang="zh-CN" altLang="en-US" sz="2000" dirty="0">
                <a:solidFill>
                  <a:schemeClr val="tx1"/>
                </a:solidFill>
              </a:rPr>
              <a:t>输出相位曲线。</a:t>
            </a:r>
          </a:p>
          <a:p>
            <a:pPr marL="0" indent="0">
              <a:lnSpc>
                <a:spcPct val="140000"/>
              </a:lnSpc>
              <a:spcBef>
                <a:spcPts val="0"/>
              </a:spcBef>
              <a:buNone/>
            </a:pPr>
            <a:r>
              <a:rPr lang="zh-CN" altLang="en-US" sz="2000" dirty="0">
                <a:solidFill>
                  <a:srgbClr val="C00000"/>
                </a:solidFill>
              </a:rPr>
              <a:t>     信道：</a:t>
            </a:r>
            <a:r>
              <a:rPr lang="zh-CN" altLang="en-US" sz="2000" dirty="0">
                <a:solidFill>
                  <a:schemeClr val="tx1"/>
                </a:solidFill>
              </a:rPr>
              <a:t>反映实际应用情况。</a:t>
            </a:r>
          </a:p>
          <a:p>
            <a:pPr marL="0" indent="0">
              <a:lnSpc>
                <a:spcPct val="140000"/>
              </a:lnSpc>
              <a:spcBef>
                <a:spcPts val="0"/>
              </a:spcBef>
              <a:buNone/>
            </a:pPr>
            <a:r>
              <a:rPr lang="zh-CN" altLang="en-US" sz="2000" dirty="0">
                <a:solidFill>
                  <a:srgbClr val="C00000"/>
                </a:solidFill>
              </a:rPr>
              <a:t>     接收机：</a:t>
            </a:r>
            <a:r>
              <a:rPr lang="zh-CN" altLang="en-US" sz="2000" dirty="0">
                <a:solidFill>
                  <a:schemeClr val="tx1"/>
                </a:solidFill>
              </a:rPr>
              <a:t>建模为一个逼近的匹配滤波器。</a:t>
            </a: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Picture 2" descr="S66A00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9047" y="3723878"/>
            <a:ext cx="4750016" cy="108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568671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系统建模的实现方法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虚拟与混合系统建模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4" y="699542"/>
            <a:ext cx="2663594" cy="388843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混合仿真</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定义：</a:t>
            </a:r>
            <a:r>
              <a:rPr lang="zh-CN" altLang="en-US" sz="2000" dirty="0">
                <a:solidFill>
                  <a:schemeClr val="tx1"/>
                </a:solidFill>
              </a:rPr>
              <a:t>在仿真系统中利用实际的硬件来代替抽象的硬件模型。</a:t>
            </a:r>
          </a:p>
          <a:p>
            <a:pPr marL="0" indent="0">
              <a:lnSpc>
                <a:spcPct val="150000"/>
              </a:lnSpc>
              <a:spcBef>
                <a:spcPts val="0"/>
              </a:spcBef>
              <a:buNone/>
            </a:pPr>
            <a:r>
              <a:rPr lang="zh-CN" altLang="en-US" sz="2000" dirty="0">
                <a:solidFill>
                  <a:schemeClr val="tx1"/>
                </a:solidFill>
              </a:rPr>
              <a:t>     </a:t>
            </a:r>
            <a:r>
              <a:rPr lang="zh-CN" altLang="en-US" sz="2000" dirty="0">
                <a:solidFill>
                  <a:srgbClr val="C00000"/>
                </a:solidFill>
              </a:rPr>
              <a:t>难点：</a:t>
            </a:r>
            <a:r>
              <a:rPr lang="zh-CN" altLang="en-US" sz="2000" dirty="0">
                <a:solidFill>
                  <a:schemeClr val="tx1"/>
                </a:solidFill>
              </a:rPr>
              <a:t>仿真</a:t>
            </a:r>
            <a:r>
              <a:rPr lang="en-US" altLang="zh-CN" sz="2000" dirty="0">
                <a:solidFill>
                  <a:schemeClr val="tx1"/>
                </a:solidFill>
              </a:rPr>
              <a:t>/</a:t>
            </a:r>
            <a:r>
              <a:rPr lang="zh-CN" altLang="en-US" sz="2000" dirty="0">
                <a:solidFill>
                  <a:schemeClr val="tx1"/>
                </a:solidFill>
              </a:rPr>
              <a:t>硬件的接口问题。 模拟接口，数字接口。</a:t>
            </a:r>
            <a:endParaRPr lang="en-US" altLang="zh-CN" sz="2000" dirty="0">
              <a:solidFill>
                <a:schemeClr val="tx1"/>
              </a:solidFill>
            </a:endParaRPr>
          </a:p>
          <a:p>
            <a:pPr marL="0" indent="0" algn="ctr">
              <a:lnSpc>
                <a:spcPct val="150000"/>
              </a:lnSpc>
              <a:spcBef>
                <a:spcPts val="0"/>
              </a:spcBef>
              <a:buNone/>
            </a:pPr>
            <a:r>
              <a:rPr lang="en-US" altLang="zh-CN" sz="2000" dirty="0">
                <a:solidFill>
                  <a:schemeClr val="tx1"/>
                </a:solidFill>
              </a:rPr>
              <a:t> </a:t>
            </a:r>
            <a:r>
              <a:rPr lang="zh-CN" altLang="en-US" sz="2000" dirty="0">
                <a:solidFill>
                  <a:srgbClr val="C00000"/>
                </a:solidFill>
              </a:rPr>
              <a:t>有些设备是货架产品</a:t>
            </a:r>
            <a:endParaRPr lang="en-US" altLang="zh-CN"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290" y="1059582"/>
            <a:ext cx="5112568" cy="3335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4963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183018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618280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endParaRPr lang="zh-CN" altLang="en-US" sz="2400" b="1" dirty="0">
              <a:solidFill>
                <a:srgbClr val="C00000"/>
              </a:solidFill>
              <a:latin typeface="微软雅黑"/>
              <a:ea typeface="微软雅黑"/>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12" name="内容占位符 4"/>
          <p:cNvSpPr txBox="1">
            <a:spLocks/>
          </p:cNvSpPr>
          <p:nvPr/>
        </p:nvSpPr>
        <p:spPr bwMode="auto">
          <a:xfrm>
            <a:off x="828234" y="771550"/>
            <a:ext cx="4247822" cy="4299942"/>
          </a:xfrm>
          <a:prstGeom prst="rect">
            <a:avLst/>
          </a:prstGeom>
          <a:noFill/>
          <a:ln>
            <a:noFill/>
          </a:ln>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r>
              <a:rPr lang="zh-CN" altLang="en-US" sz="2000" dirty="0">
                <a:solidFill>
                  <a:srgbClr val="C00000"/>
                </a:solidFill>
              </a:rPr>
              <a:t>仿真的准确性的定义</a:t>
            </a:r>
            <a:endParaRPr lang="en-US" altLang="zh-CN" sz="2000" dirty="0">
              <a:solidFill>
                <a:srgbClr val="C00000"/>
              </a:solidFill>
            </a:endParaRPr>
          </a:p>
          <a:p>
            <a:pPr marL="0" lvl="0" indent="0">
              <a:lnSpc>
                <a:spcPct val="150000"/>
              </a:lnSpc>
              <a:spcBef>
                <a:spcPts val="0"/>
              </a:spcBef>
              <a:buNone/>
            </a:pPr>
            <a:r>
              <a:rPr lang="en-US" altLang="zh-CN" sz="2000" dirty="0">
                <a:solidFill>
                  <a:schemeClr val="tx1"/>
                </a:solidFill>
              </a:rPr>
              <a:t>    </a:t>
            </a:r>
            <a:r>
              <a:rPr lang="zh-CN" altLang="en-US" sz="2000" dirty="0">
                <a:solidFill>
                  <a:schemeClr val="tx1"/>
                </a:solidFill>
              </a:rPr>
              <a:t>仿真结果与实际系统性能上的近似程度。仿真的准确性受模型误差和处理误差的限制。</a:t>
            </a:r>
            <a:endParaRPr lang="en-US" altLang="zh-CN" sz="2000" dirty="0">
              <a:solidFill>
                <a:schemeClr val="tx1"/>
              </a:solidFill>
            </a:endParaRPr>
          </a:p>
          <a:p>
            <a:pPr lvl="0">
              <a:lnSpc>
                <a:spcPct val="150000"/>
              </a:lnSpc>
              <a:spcBef>
                <a:spcPts val="0"/>
              </a:spcBef>
              <a:buFont typeface="Wingdings" panose="05000000000000000000" pitchFamily="2" charset="2"/>
              <a:buChar char="p"/>
            </a:pPr>
            <a:r>
              <a:rPr lang="zh-CN" altLang="en-US" sz="2000" dirty="0">
                <a:solidFill>
                  <a:srgbClr val="C00000"/>
                </a:solidFill>
              </a:rPr>
              <a:t>产生原因（简化处理） </a:t>
            </a:r>
          </a:p>
          <a:p>
            <a:pPr marL="0" lvl="0" indent="0">
              <a:lnSpc>
                <a:spcPct val="150000"/>
              </a:lnSpc>
              <a:spcBef>
                <a:spcPts val="0"/>
              </a:spcBef>
              <a:buNone/>
            </a:pPr>
            <a:r>
              <a:rPr lang="zh-CN" altLang="en-US" sz="2000" dirty="0">
                <a:solidFill>
                  <a:srgbClr val="C00000"/>
                </a:solidFill>
              </a:rPr>
              <a:t>    </a:t>
            </a:r>
            <a:r>
              <a:rPr lang="en-US" altLang="zh-CN" sz="2000" dirty="0">
                <a:solidFill>
                  <a:srgbClr val="C00000"/>
                </a:solidFill>
              </a:rPr>
              <a:t>1.</a:t>
            </a:r>
            <a:r>
              <a:rPr lang="zh-CN" altLang="en-US" sz="2000" dirty="0">
                <a:solidFill>
                  <a:srgbClr val="C00000"/>
                </a:solidFill>
              </a:rPr>
              <a:t>仿真方框图与实际系统结构的差异</a:t>
            </a:r>
            <a:r>
              <a:rPr lang="zh-CN" altLang="en-US" sz="2000" dirty="0">
                <a:solidFill>
                  <a:schemeClr val="bg1">
                    <a:lumMod val="50000"/>
                  </a:schemeClr>
                </a:solidFill>
              </a:rPr>
              <a:t>：运算能力的限制，通常会降低复杂度，系统模型就不能准确无误的反映实际系统。    </a:t>
            </a:r>
          </a:p>
          <a:p>
            <a:pPr marL="0" indent="0">
              <a:lnSpc>
                <a:spcPct val="150000"/>
              </a:lnSpc>
              <a:spcBef>
                <a:spcPts val="0"/>
              </a:spcBef>
              <a:buNone/>
            </a:pPr>
            <a:endParaRPr lang="zh-CN" altLang="en-US" sz="2000" dirty="0">
              <a:solidFill>
                <a:schemeClr val="bg1">
                  <a:lumMod val="50000"/>
                </a:schemeClr>
              </a:solidFill>
            </a:endParaRPr>
          </a:p>
        </p:txBody>
      </p:sp>
      <p:graphicFrame>
        <p:nvGraphicFramePr>
          <p:cNvPr id="13" name="Object 5"/>
          <p:cNvGraphicFramePr>
            <a:graphicFrameLocks noChangeAspect="1"/>
          </p:cNvGraphicFramePr>
          <p:nvPr>
            <p:extLst>
              <p:ext uri="{D42A27DB-BD31-4B8C-83A1-F6EECF244321}">
                <p14:modId xmlns:p14="http://schemas.microsoft.com/office/powerpoint/2010/main" val="370873566"/>
              </p:ext>
            </p:extLst>
          </p:nvPr>
        </p:nvGraphicFramePr>
        <p:xfrm>
          <a:off x="5184241" y="1246275"/>
          <a:ext cx="3527797" cy="2261579"/>
        </p:xfrm>
        <a:graphic>
          <a:graphicData uri="http://schemas.openxmlformats.org/presentationml/2006/ole">
            <mc:AlternateContent xmlns:mc="http://schemas.openxmlformats.org/markup-compatibility/2006">
              <mc:Choice xmlns:v="urn:schemas-microsoft-com:vml" Requires="v">
                <p:oleObj name="Visio" r:id="rId3" imgW="2463737" imgH="1577697" progId="Visio.Drawing.11">
                  <p:embed/>
                </p:oleObj>
              </mc:Choice>
              <mc:Fallback>
                <p:oleObj name="Visio" r:id="rId3" imgW="2463737" imgH="157769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241" y="1246275"/>
                        <a:ext cx="3527797" cy="2261579"/>
                      </a:xfrm>
                      <a:prstGeom prst="rect">
                        <a:avLst/>
                      </a:prstGeom>
                      <a:noFill/>
                      <a:ln>
                        <a:noFill/>
                      </a:ln>
                    </p:spPr>
                  </p:pic>
                </p:oleObj>
              </mc:Fallback>
            </mc:AlternateContent>
          </a:graphicData>
        </a:graphic>
      </p:graphicFrame>
      <p:sp>
        <p:nvSpPr>
          <p:cNvPr id="14" name="矩形 1"/>
          <p:cNvSpPr>
            <a:spLocks noChangeArrowheads="1"/>
          </p:cNvSpPr>
          <p:nvPr/>
        </p:nvSpPr>
        <p:spPr bwMode="auto">
          <a:xfrm>
            <a:off x="5076056" y="1800199"/>
            <a:ext cx="1574520" cy="1237182"/>
          </a:xfrm>
          <a:prstGeom prst="rect">
            <a:avLst/>
          </a:prstGeom>
          <a:noFill/>
          <a:ln w="28575" algn="ctr">
            <a:solidFill>
              <a:srgbClr val="C00000"/>
            </a:solidFill>
            <a:prstDash val="dashDot"/>
            <a:round/>
            <a:headEnd/>
            <a:tailEnd/>
          </a:ln>
        </p:spPr>
        <p:txBody>
          <a:bodyPr/>
          <a:lstStyle/>
          <a:p>
            <a:endParaRPr lang="zh-CN" altLang="en-US">
              <a:solidFill>
                <a:srgbClr val="205867"/>
              </a:solidFill>
              <a:ea typeface="宋体" charset="-122"/>
            </a:endParaRPr>
          </a:p>
        </p:txBody>
      </p:sp>
      <p:sp>
        <p:nvSpPr>
          <p:cNvPr id="6" name="矩形 5"/>
          <p:cNvSpPr/>
          <p:nvPr/>
        </p:nvSpPr>
        <p:spPr>
          <a:xfrm>
            <a:off x="5292080" y="3507854"/>
            <a:ext cx="3275942" cy="1015663"/>
          </a:xfrm>
          <a:prstGeom prst="rect">
            <a:avLst/>
          </a:prstGeom>
        </p:spPr>
        <p:txBody>
          <a:bodyPr wrap="square">
            <a:spAutoFit/>
          </a:bodyPr>
          <a:lstStyle/>
          <a:p>
            <a:pPr>
              <a:lnSpc>
                <a:spcPct val="150000"/>
              </a:lnSpc>
              <a:spcBef>
                <a:spcPts val="0"/>
              </a:spcBef>
            </a:pPr>
            <a:r>
              <a:rPr lang="en-US" altLang="zh-CN" sz="2000" dirty="0">
                <a:solidFill>
                  <a:srgbClr val="C00000"/>
                </a:solidFill>
                <a:latin typeface="+mn-lt"/>
                <a:ea typeface="+mn-ea"/>
              </a:rPr>
              <a:t>2.</a:t>
            </a:r>
            <a:r>
              <a:rPr lang="zh-CN" altLang="en-US" sz="2000" dirty="0">
                <a:solidFill>
                  <a:srgbClr val="C00000"/>
                </a:solidFill>
                <a:latin typeface="+mn-lt"/>
                <a:ea typeface="+mn-ea"/>
              </a:rPr>
              <a:t>对于部分子系统忽略处理。</a:t>
            </a:r>
            <a:r>
              <a:rPr lang="zh-CN" altLang="en-US" sz="2000" dirty="0">
                <a:solidFill>
                  <a:schemeClr val="bg1">
                    <a:lumMod val="50000"/>
                  </a:schemeClr>
                </a:solidFill>
                <a:latin typeface="+mn-lt"/>
                <a:ea typeface="+mn-ea"/>
              </a:rPr>
              <a:t>例如，天线、大气的影响等。</a:t>
            </a:r>
          </a:p>
        </p:txBody>
      </p:sp>
    </p:spTree>
    <p:extLst>
      <p:ext uri="{BB962C8B-B14F-4D97-AF65-F5344CB8AC3E}">
        <p14:creationId xmlns:p14="http://schemas.microsoft.com/office/powerpoint/2010/main" val="394987184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barn(inVertical)">
                                      <p:cBhvr>
                                        <p:cTn id="7" dur="500"/>
                                        <p:tgtEl>
                                          <p:spTgt spid="12">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barn(inVertical)">
                                      <p:cBhvr>
                                        <p:cTn id="10" dur="500"/>
                                        <p:tgtEl>
                                          <p:spTgt spid="12">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mn-ea"/>
                <a:ea typeface="+mn-ea"/>
              </a:rPr>
              <a:t>第二专题（</a:t>
            </a:r>
            <a:r>
              <a:rPr lang="en-US" altLang="zh-CN" sz="3200" dirty="0">
                <a:solidFill>
                  <a:srgbClr val="C00000"/>
                </a:solidFill>
                <a:latin typeface="+mn-ea"/>
                <a:ea typeface="+mn-ea"/>
              </a:rPr>
              <a:t>2</a:t>
            </a:r>
            <a:r>
              <a:rPr lang="zh-CN" altLang="en-US" sz="3200" dirty="0">
                <a:solidFill>
                  <a:srgbClr val="C00000"/>
                </a:solidFill>
                <a:latin typeface="+mn-ea"/>
                <a:ea typeface="+mn-ea"/>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96609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411778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系统建模误差 </a:t>
            </a:r>
          </a:p>
          <a:p>
            <a:endParaRPr lang="zh-CN" altLang="en-US" sz="2400" b="1" dirty="0">
              <a:solidFill>
                <a:srgbClr val="C00000"/>
              </a:solidFill>
              <a:latin typeface="微软雅黑"/>
              <a:ea typeface="微软雅黑"/>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11" name="内容占位符 4"/>
          <p:cNvSpPr txBox="1">
            <a:spLocks/>
          </p:cNvSpPr>
          <p:nvPr/>
        </p:nvSpPr>
        <p:spPr bwMode="auto">
          <a:xfrm>
            <a:off x="611560" y="771550"/>
            <a:ext cx="7704856" cy="398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normAutofit/>
          </a:bodyPr>
          <a:lst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accent6"/>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accent6"/>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accent6"/>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a:lstStyle>
          <a:p>
            <a:pPr>
              <a:lnSpc>
                <a:spcPct val="150000"/>
              </a:lnSpc>
              <a:spcBef>
                <a:spcPts val="0"/>
              </a:spcBef>
              <a:buFont typeface="Wingdings" panose="05000000000000000000" pitchFamily="2" charset="2"/>
              <a:buChar char="p"/>
            </a:pPr>
            <a:endParaRPr lang="zh-CN" altLang="en-US" dirty="0">
              <a:solidFill>
                <a:srgbClr val="205867"/>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9950" y="1347614"/>
            <a:ext cx="3281393" cy="2040617"/>
          </a:xfrm>
          <a:prstGeom prst="rect">
            <a:avLst/>
          </a:prstGeom>
        </p:spPr>
      </p:pic>
      <p:sp>
        <p:nvSpPr>
          <p:cNvPr id="4" name="矩形 3"/>
          <p:cNvSpPr/>
          <p:nvPr/>
        </p:nvSpPr>
        <p:spPr>
          <a:xfrm>
            <a:off x="611560" y="1059582"/>
            <a:ext cx="4896544" cy="2862322"/>
          </a:xfrm>
          <a:prstGeom prst="rect">
            <a:avLst/>
          </a:prstGeom>
        </p:spPr>
        <p:txBody>
          <a:bodyPr wrap="square">
            <a:spAutoFit/>
          </a:bodyPr>
          <a:lstStyle/>
          <a:p>
            <a:pPr marL="306107" lvl="0" indent="-306107">
              <a:lnSpc>
                <a:spcPct val="150000"/>
              </a:lnSpc>
              <a:spcBef>
                <a:spcPts val="0"/>
              </a:spcBef>
              <a:buFont typeface="Wingdings" panose="05000000000000000000" pitchFamily="2" charset="2"/>
              <a:buChar char="p"/>
            </a:pPr>
            <a:r>
              <a:rPr lang="zh-CN" altLang="en-US" sz="2000" dirty="0">
                <a:solidFill>
                  <a:srgbClr val="C00000"/>
                </a:solidFill>
                <a:latin typeface="+mn-lt"/>
                <a:ea typeface="+mn-ea"/>
              </a:rPr>
              <a:t>可简化处理（等效处理）</a:t>
            </a:r>
          </a:p>
          <a:p>
            <a:pPr lvl="0">
              <a:lnSpc>
                <a:spcPct val="150000"/>
              </a:lnSpc>
              <a:spcBef>
                <a:spcPts val="0"/>
              </a:spcBef>
            </a:pPr>
            <a:r>
              <a:rPr lang="zh-CN" altLang="en-US" sz="2000" dirty="0">
                <a:solidFill>
                  <a:srgbClr val="205867"/>
                </a:solidFill>
                <a:latin typeface="+mn-ea"/>
                <a:ea typeface="+mn-ea"/>
              </a:rPr>
              <a:t>    伊莱比特（</a:t>
            </a:r>
            <a:r>
              <a:rPr lang="en-US" altLang="zh-CN" sz="2000" dirty="0" err="1">
                <a:solidFill>
                  <a:srgbClr val="205867"/>
                </a:solidFill>
                <a:latin typeface="+mn-ea"/>
                <a:ea typeface="+mn-ea"/>
              </a:rPr>
              <a:t>Elektrobit</a:t>
            </a:r>
            <a:r>
              <a:rPr lang="zh-CN" altLang="en-US" sz="2000" dirty="0">
                <a:solidFill>
                  <a:srgbClr val="205867"/>
                </a:solidFill>
                <a:latin typeface="+mn-ea"/>
                <a:ea typeface="+mn-ea"/>
              </a:rPr>
              <a:t>，</a:t>
            </a:r>
            <a:r>
              <a:rPr lang="en-US" altLang="zh-CN" sz="2000" dirty="0">
                <a:solidFill>
                  <a:srgbClr val="205867"/>
                </a:solidFill>
                <a:latin typeface="+mn-ea"/>
                <a:ea typeface="+mn-ea"/>
              </a:rPr>
              <a:t>EB</a:t>
            </a:r>
            <a:r>
              <a:rPr lang="zh-CN" altLang="en-US" sz="2000" dirty="0">
                <a:solidFill>
                  <a:srgbClr val="205867"/>
                </a:solidFill>
                <a:latin typeface="+mn-ea"/>
                <a:ea typeface="+mn-ea"/>
              </a:rPr>
              <a:t>）公司出品</a:t>
            </a:r>
            <a:r>
              <a:rPr lang="en-US" altLang="zh-CN" sz="2000" dirty="0">
                <a:solidFill>
                  <a:srgbClr val="205867"/>
                </a:solidFill>
                <a:latin typeface="+mn-ea"/>
                <a:ea typeface="+mn-ea"/>
              </a:rPr>
              <a:t>EB </a:t>
            </a:r>
            <a:r>
              <a:rPr lang="en-US" altLang="zh-CN" sz="2000" dirty="0" err="1">
                <a:solidFill>
                  <a:srgbClr val="205867"/>
                </a:solidFill>
                <a:latin typeface="+mn-ea"/>
                <a:ea typeface="+mn-ea"/>
              </a:rPr>
              <a:t>Propsim</a:t>
            </a:r>
            <a:r>
              <a:rPr lang="en-US" altLang="zh-CN" sz="2000" dirty="0">
                <a:solidFill>
                  <a:srgbClr val="205867"/>
                </a:solidFill>
                <a:latin typeface="+mn-ea"/>
                <a:ea typeface="+mn-ea"/>
              </a:rPr>
              <a:t> F8</a:t>
            </a:r>
            <a:r>
              <a:rPr lang="zh-CN" altLang="en-US" sz="2000" dirty="0">
                <a:solidFill>
                  <a:srgbClr val="205867"/>
                </a:solidFill>
                <a:latin typeface="+mn-ea"/>
                <a:ea typeface="+mn-ea"/>
              </a:rPr>
              <a:t>（</a:t>
            </a:r>
            <a:r>
              <a:rPr lang="en-US" altLang="zh-CN" sz="2000" dirty="0">
                <a:solidFill>
                  <a:srgbClr val="205867"/>
                </a:solidFill>
                <a:latin typeface="+mn-ea"/>
                <a:ea typeface="+mn-ea"/>
              </a:rPr>
              <a:t>F32</a:t>
            </a:r>
            <a:r>
              <a:rPr lang="zh-CN" altLang="en-US" sz="2000" dirty="0">
                <a:solidFill>
                  <a:srgbClr val="205867"/>
                </a:solidFill>
                <a:latin typeface="+mn-ea"/>
                <a:ea typeface="+mn-ea"/>
              </a:rPr>
              <a:t>）为无线通信系统提供信道仿真器。</a:t>
            </a:r>
            <a:endParaRPr lang="en-US" altLang="zh-CN" sz="2000" dirty="0">
              <a:solidFill>
                <a:srgbClr val="205867"/>
              </a:solidFill>
              <a:latin typeface="+mn-ea"/>
              <a:ea typeface="+mn-ea"/>
            </a:endParaRPr>
          </a:p>
          <a:p>
            <a:pPr marL="306107" indent="-306107">
              <a:lnSpc>
                <a:spcPct val="150000"/>
              </a:lnSpc>
              <a:spcBef>
                <a:spcPts val="0"/>
              </a:spcBef>
              <a:buFont typeface="Wingdings" panose="05000000000000000000" pitchFamily="2" charset="2"/>
              <a:buChar char="p"/>
            </a:pPr>
            <a:r>
              <a:rPr lang="zh-CN" altLang="en-US" sz="2000" dirty="0">
                <a:solidFill>
                  <a:srgbClr val="C00000"/>
                </a:solidFill>
                <a:latin typeface="+mn-lt"/>
                <a:ea typeface="+mn-ea"/>
              </a:rPr>
              <a:t>不可简化处理（会造成系统建模误差）</a:t>
            </a:r>
            <a:endParaRPr lang="en-US" altLang="zh-CN" sz="2000" dirty="0">
              <a:solidFill>
                <a:srgbClr val="C00000"/>
              </a:solidFill>
              <a:latin typeface="+mn-lt"/>
              <a:ea typeface="+mn-ea"/>
            </a:endParaRPr>
          </a:p>
          <a:p>
            <a:pPr marL="306107" indent="-306107">
              <a:lnSpc>
                <a:spcPct val="150000"/>
              </a:lnSpc>
              <a:spcBef>
                <a:spcPts val="0"/>
              </a:spcBef>
              <a:buFont typeface="Wingdings" panose="05000000000000000000" pitchFamily="2" charset="2"/>
              <a:buChar char="p"/>
            </a:pPr>
            <a:endParaRPr lang="zh-CN" altLang="en-US" sz="2000" dirty="0">
              <a:solidFill>
                <a:srgbClr val="C00000"/>
              </a:solidFill>
              <a:latin typeface="+mn-lt"/>
              <a:ea typeface="+mn-ea"/>
            </a:endParaRPr>
          </a:p>
        </p:txBody>
      </p:sp>
      <p:sp>
        <p:nvSpPr>
          <p:cNvPr id="5" name="矩形 4"/>
          <p:cNvSpPr/>
          <p:nvPr/>
        </p:nvSpPr>
        <p:spPr>
          <a:xfrm>
            <a:off x="943942" y="3441259"/>
            <a:ext cx="6336704" cy="1015663"/>
          </a:xfrm>
          <a:prstGeom prst="rect">
            <a:avLst/>
          </a:prstGeom>
        </p:spPr>
        <p:txBody>
          <a:bodyPr wrap="square">
            <a:spAutoFit/>
          </a:bodyPr>
          <a:lstStyle/>
          <a:p>
            <a:pPr lvl="0">
              <a:lnSpc>
                <a:spcPct val="150000"/>
              </a:lnSpc>
              <a:spcBef>
                <a:spcPts val="0"/>
              </a:spcBef>
            </a:pPr>
            <a:r>
              <a:rPr lang="en-US" altLang="zh-CN" sz="2000" dirty="0">
                <a:solidFill>
                  <a:schemeClr val="bg1">
                    <a:lumMod val="50000"/>
                  </a:schemeClr>
                </a:solidFill>
                <a:latin typeface="微软雅黑"/>
                <a:ea typeface="微软雅黑"/>
              </a:rPr>
              <a:t>1.</a:t>
            </a:r>
            <a:r>
              <a:rPr lang="zh-CN" altLang="en-US" sz="2000" dirty="0">
                <a:solidFill>
                  <a:schemeClr val="bg1">
                    <a:lumMod val="50000"/>
                  </a:schemeClr>
                </a:solidFill>
                <a:latin typeface="微软雅黑"/>
                <a:ea typeface="微软雅黑"/>
              </a:rPr>
              <a:t>相关解调</a:t>
            </a:r>
            <a:r>
              <a:rPr lang="en-US" altLang="zh-CN" sz="2000" dirty="0">
                <a:solidFill>
                  <a:schemeClr val="bg1">
                    <a:lumMod val="50000"/>
                  </a:schemeClr>
                </a:solidFill>
                <a:latin typeface="微软雅黑"/>
                <a:ea typeface="微软雅黑"/>
              </a:rPr>
              <a:t>——</a:t>
            </a:r>
            <a:r>
              <a:rPr lang="zh-CN" altLang="en-US" sz="2000" dirty="0">
                <a:solidFill>
                  <a:schemeClr val="bg1">
                    <a:lumMod val="50000"/>
                  </a:schemeClr>
                </a:solidFill>
                <a:latin typeface="微软雅黑"/>
                <a:ea typeface="微软雅黑"/>
              </a:rPr>
              <a:t>载波恢复</a:t>
            </a:r>
            <a:r>
              <a:rPr lang="en-US" altLang="zh-CN" sz="2000" dirty="0">
                <a:solidFill>
                  <a:schemeClr val="bg1">
                    <a:lumMod val="50000"/>
                  </a:schemeClr>
                </a:solidFill>
                <a:latin typeface="微软雅黑"/>
                <a:ea typeface="微软雅黑"/>
              </a:rPr>
              <a:t>——</a:t>
            </a:r>
            <a:r>
              <a:rPr lang="zh-CN" altLang="en-US" sz="2000" dirty="0">
                <a:solidFill>
                  <a:schemeClr val="bg1">
                    <a:lumMod val="50000"/>
                  </a:schemeClr>
                </a:solidFill>
                <a:latin typeface="微软雅黑"/>
                <a:ea typeface="微软雅黑"/>
              </a:rPr>
              <a:t>频带信号</a:t>
            </a:r>
            <a:r>
              <a:rPr lang="en-US" altLang="zh-CN" sz="2000" dirty="0">
                <a:solidFill>
                  <a:schemeClr val="bg1">
                    <a:lumMod val="50000"/>
                  </a:schemeClr>
                </a:solidFill>
                <a:latin typeface="微软雅黑"/>
                <a:ea typeface="微软雅黑"/>
              </a:rPr>
              <a:t>——</a:t>
            </a:r>
            <a:r>
              <a:rPr lang="zh-CN" altLang="en-US" sz="2000" dirty="0">
                <a:solidFill>
                  <a:schemeClr val="bg1">
                    <a:lumMod val="50000"/>
                  </a:schemeClr>
                </a:solidFill>
                <a:latin typeface="微软雅黑"/>
                <a:ea typeface="微软雅黑"/>
              </a:rPr>
              <a:t>基带分析。</a:t>
            </a:r>
            <a:endParaRPr lang="en-US" altLang="zh-CN" sz="2000" dirty="0">
              <a:solidFill>
                <a:schemeClr val="bg1">
                  <a:lumMod val="50000"/>
                </a:schemeClr>
              </a:solidFill>
              <a:latin typeface="微软雅黑"/>
              <a:ea typeface="微软雅黑"/>
            </a:endParaRPr>
          </a:p>
          <a:p>
            <a:pPr lvl="0">
              <a:lnSpc>
                <a:spcPct val="150000"/>
              </a:lnSpc>
              <a:spcBef>
                <a:spcPts val="0"/>
              </a:spcBef>
            </a:pPr>
            <a:r>
              <a:rPr lang="en-US" altLang="zh-CN" sz="2000" dirty="0">
                <a:solidFill>
                  <a:schemeClr val="bg1">
                    <a:lumMod val="50000"/>
                  </a:schemeClr>
                </a:solidFill>
                <a:latin typeface="微软雅黑"/>
                <a:ea typeface="微软雅黑"/>
              </a:rPr>
              <a:t>2.</a:t>
            </a:r>
            <a:r>
              <a:rPr lang="zh-CN" altLang="en-US" sz="2000" dirty="0">
                <a:solidFill>
                  <a:schemeClr val="bg1">
                    <a:lumMod val="50000"/>
                  </a:schemeClr>
                </a:solidFill>
                <a:latin typeface="微软雅黑"/>
                <a:ea typeface="微软雅黑"/>
              </a:rPr>
              <a:t>放大器等</a:t>
            </a:r>
            <a:endParaRPr lang="en-US" altLang="zh-CN" sz="2000" dirty="0">
              <a:solidFill>
                <a:schemeClr val="bg1">
                  <a:lumMod val="50000"/>
                </a:schemeClr>
              </a:solidFill>
              <a:latin typeface="微软雅黑"/>
              <a:ea typeface="微软雅黑"/>
            </a:endParaRPr>
          </a:p>
        </p:txBody>
      </p:sp>
    </p:spTree>
    <p:extLst>
      <p:ext uri="{BB962C8B-B14F-4D97-AF65-F5344CB8AC3E}">
        <p14:creationId xmlns:p14="http://schemas.microsoft.com/office/powerpoint/2010/main" val="38875486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设备建模误差 </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3" y="771550"/>
            <a:ext cx="8280219" cy="4176464"/>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定义：</a:t>
            </a:r>
            <a:r>
              <a:rPr lang="zh-CN" altLang="en-US" sz="2000" dirty="0">
                <a:solidFill>
                  <a:schemeClr val="tx1"/>
                </a:solidFill>
              </a:rPr>
              <a:t>当设备模型不能完全反映设备本身时，就会产生设备建模误差。 </a:t>
            </a:r>
          </a:p>
          <a:p>
            <a:pPr>
              <a:lnSpc>
                <a:spcPct val="150000"/>
              </a:lnSpc>
              <a:spcBef>
                <a:spcPts val="0"/>
              </a:spcBef>
              <a:buFont typeface="Wingdings" panose="05000000000000000000" pitchFamily="2" charset="2"/>
              <a:buChar char="p"/>
            </a:pPr>
            <a:r>
              <a:rPr lang="zh-CN" altLang="en-US" sz="2000" dirty="0">
                <a:solidFill>
                  <a:srgbClr val="C00000"/>
                </a:solidFill>
              </a:rPr>
              <a:t>转换产生的误差：</a:t>
            </a:r>
            <a:r>
              <a:rPr lang="zh-CN" altLang="en-US" sz="2000" dirty="0">
                <a:solidFill>
                  <a:schemeClr val="tx1"/>
                </a:solidFill>
              </a:rPr>
              <a:t>设计需求→</a:t>
            </a:r>
            <a:r>
              <a:rPr lang="en-US" altLang="zh-CN" sz="2000" dirty="0">
                <a:solidFill>
                  <a:schemeClr val="tx1"/>
                </a:solidFill>
              </a:rPr>
              <a:t>H(s)→H(z)→H(k)</a:t>
            </a:r>
            <a:r>
              <a:rPr lang="zh-CN" altLang="en-US" sz="2000" dirty="0">
                <a:solidFill>
                  <a:schemeClr val="tx1"/>
                </a:solidFill>
              </a:rPr>
              <a:t>，出现频域和时域混叠；</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测量误差分析</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物理测量本身存在不完善性，使得测量特性与实际特性有差异。</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真实滤波器特性是随时间变化的。</a:t>
            </a:r>
          </a:p>
          <a:p>
            <a:pPr lvl="0">
              <a:lnSpc>
                <a:spcPct val="150000"/>
              </a:lnSpc>
              <a:spcBef>
                <a:spcPts val="0"/>
              </a:spcBef>
              <a:buFont typeface="Wingdings" panose="05000000000000000000" pitchFamily="2" charset="2"/>
              <a:buChar char="p"/>
            </a:pPr>
            <a:r>
              <a:rPr lang="zh-CN" altLang="en-US" sz="2000" dirty="0">
                <a:solidFill>
                  <a:srgbClr val="C00000"/>
                </a:solidFill>
              </a:rPr>
              <a:t>截断产生的误差：</a:t>
            </a:r>
            <a:endParaRPr lang="en-US" altLang="zh-CN" sz="2000" dirty="0">
              <a:solidFill>
                <a:srgbClr val="C00000"/>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结论：</a:t>
            </a:r>
            <a:r>
              <a:rPr lang="zh-CN" altLang="en-US" sz="2000" dirty="0">
                <a:solidFill>
                  <a:schemeClr val="tx1"/>
                </a:solidFill>
              </a:rPr>
              <a:t>不必为了构造一个好的模型而特别关注设备细节特征，只要再现它的失真效应的主要特性即可。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79673176"/>
              </p:ext>
            </p:extLst>
          </p:nvPr>
        </p:nvGraphicFramePr>
        <p:xfrm>
          <a:off x="3059832" y="3147814"/>
          <a:ext cx="3300413" cy="400050"/>
        </p:xfrm>
        <a:graphic>
          <a:graphicData uri="http://schemas.openxmlformats.org/presentationml/2006/ole">
            <mc:AlternateContent xmlns:mc="http://schemas.openxmlformats.org/markup-compatibility/2006">
              <mc:Choice xmlns:v="urn:schemas-microsoft-com:vml" Requires="v">
                <p:oleObj name="公式" r:id="rId3" imgW="1803400" imgH="215900" progId="Equation.3">
                  <p:embed/>
                </p:oleObj>
              </mc:Choice>
              <mc:Fallback>
                <p:oleObj name="公式" r:id="rId3" imgW="1803400" imgH="215900" progId="Equation.3">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147814"/>
                        <a:ext cx="33004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010787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随机过程建模误差 </a:t>
            </a:r>
          </a:p>
        </p:txBody>
      </p:sp>
      <p:sp>
        <p:nvSpPr>
          <p:cNvPr id="23" name="内容占位符 4"/>
          <p:cNvSpPr>
            <a:spLocks noGrp="1"/>
          </p:cNvSpPr>
          <p:nvPr>
            <p:ph idx="1"/>
          </p:nvPr>
        </p:nvSpPr>
        <p:spPr>
          <a:xfrm>
            <a:off x="540253" y="771550"/>
            <a:ext cx="4895843"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产生原因：</a:t>
            </a:r>
            <a:r>
              <a:rPr lang="zh-CN" altLang="en-US" sz="2000" dirty="0">
                <a:solidFill>
                  <a:schemeClr val="tx1"/>
                </a:solidFill>
              </a:rPr>
              <a:t>不能完全准确地表示实际过程的特性。 </a:t>
            </a:r>
            <a:r>
              <a:rPr lang="zh-CN" altLang="en-US" sz="2000" dirty="0">
                <a:solidFill>
                  <a:srgbClr val="C00000"/>
                </a:solidFill>
              </a:rPr>
              <a:t>建模对象：</a:t>
            </a:r>
            <a:r>
              <a:rPr lang="zh-CN" altLang="en-US" sz="2000" dirty="0">
                <a:solidFill>
                  <a:schemeClr val="tx1"/>
                </a:solidFill>
              </a:rPr>
              <a:t>信号源和噪声源。 </a:t>
            </a:r>
          </a:p>
          <a:p>
            <a:pPr>
              <a:lnSpc>
                <a:spcPct val="150000"/>
              </a:lnSpc>
              <a:spcBef>
                <a:spcPts val="0"/>
              </a:spcBef>
              <a:buFont typeface="Wingdings" panose="05000000000000000000" pitchFamily="2" charset="2"/>
              <a:buChar char="p"/>
            </a:pPr>
            <a:r>
              <a:rPr lang="zh-CN" altLang="en-US" sz="2000" dirty="0">
                <a:solidFill>
                  <a:srgbClr val="C00000"/>
                </a:solidFill>
              </a:rPr>
              <a:t>信号建模</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测试信号驱动系统：利用随机信号发生器，例如，</a:t>
            </a:r>
            <a:r>
              <a:rPr lang="en-US" altLang="zh-CN" sz="2000" dirty="0">
                <a:solidFill>
                  <a:schemeClr val="tx1"/>
                </a:solidFill>
              </a:rPr>
              <a:t>m</a:t>
            </a:r>
            <a:r>
              <a:rPr lang="zh-CN" altLang="en-US" sz="2000" dirty="0">
                <a:solidFill>
                  <a:schemeClr val="tx1"/>
                </a:solidFill>
              </a:rPr>
              <a:t>序列，但通常只能模拟随机过程的一维和二维统计特性。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915566"/>
            <a:ext cx="3074159"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55576" y="3651870"/>
            <a:ext cx="7920880" cy="1015663"/>
          </a:xfrm>
          <a:prstGeom prst="rect">
            <a:avLst/>
          </a:prstGeom>
        </p:spPr>
        <p:txBody>
          <a:bodyPr wrap="square">
            <a:spAutoFit/>
          </a:bodyPr>
          <a:lstStyle/>
          <a:p>
            <a:pPr>
              <a:lnSpc>
                <a:spcPct val="150000"/>
              </a:lnSpc>
            </a:pPr>
            <a:r>
              <a:rPr lang="zh-CN" altLang="en-US" sz="2000" kern="0" dirty="0">
                <a:solidFill>
                  <a:srgbClr val="205867"/>
                </a:solidFill>
                <a:latin typeface="Arial"/>
                <a:ea typeface="微软雅黑"/>
              </a:rPr>
              <a:t> </a:t>
            </a:r>
            <a:r>
              <a:rPr lang="en-US" altLang="zh-CN" sz="2000" kern="0" dirty="0">
                <a:solidFill>
                  <a:srgbClr val="205867"/>
                </a:solidFill>
                <a:latin typeface="Arial"/>
                <a:ea typeface="微软雅黑"/>
              </a:rPr>
              <a:t>2.</a:t>
            </a:r>
            <a:r>
              <a:rPr lang="zh-CN" altLang="en-US" sz="2000" kern="0" dirty="0">
                <a:solidFill>
                  <a:srgbClr val="205867"/>
                </a:solidFill>
                <a:latin typeface="Arial"/>
                <a:ea typeface="微软雅黑"/>
              </a:rPr>
              <a:t>利用实验数据驱动系统：形成信号的输出文件作为输入信号，例如模拟用“</a:t>
            </a:r>
            <a:r>
              <a:rPr lang="en-US" altLang="zh-CN" sz="2000" kern="0" dirty="0">
                <a:solidFill>
                  <a:srgbClr val="205867"/>
                </a:solidFill>
                <a:latin typeface="Arial"/>
                <a:ea typeface="微软雅黑"/>
              </a:rPr>
              <a:t>Oak is strong</a:t>
            </a:r>
            <a:r>
              <a:rPr lang="zh-CN" altLang="en-US" sz="2000" kern="0" dirty="0">
                <a:solidFill>
                  <a:srgbClr val="205867"/>
                </a:solidFill>
                <a:latin typeface="Arial"/>
                <a:ea typeface="微软雅黑"/>
              </a:rPr>
              <a:t>”，数字用实际序列驱动。</a:t>
            </a:r>
            <a:endParaRPr lang="zh-CN" altLang="en-US" dirty="0"/>
          </a:p>
        </p:txBody>
      </p:sp>
    </p:spTree>
    <p:extLst>
      <p:ext uri="{BB962C8B-B14F-4D97-AF65-F5344CB8AC3E}">
        <p14:creationId xmlns:p14="http://schemas.microsoft.com/office/powerpoint/2010/main" val="8843687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随机过程建模误差 </a:t>
            </a:r>
          </a:p>
        </p:txBody>
      </p:sp>
      <p:sp>
        <p:nvSpPr>
          <p:cNvPr id="23" name="内容占位符 4"/>
          <p:cNvSpPr>
            <a:spLocks noGrp="1"/>
          </p:cNvSpPr>
          <p:nvPr>
            <p:ph idx="1"/>
          </p:nvPr>
        </p:nvSpPr>
        <p:spPr>
          <a:xfrm>
            <a:off x="540253" y="771550"/>
            <a:ext cx="8064195" cy="4320480"/>
          </a:xfrm>
        </p:spPr>
        <p:txBody>
          <a:bodyPr>
            <a:noAutofit/>
          </a:bodyPr>
          <a:lstStyle/>
          <a:p>
            <a:pPr lvl="0">
              <a:lnSpc>
                <a:spcPct val="150000"/>
              </a:lnSpc>
              <a:spcBef>
                <a:spcPts val="0"/>
              </a:spcBef>
              <a:buFont typeface="Wingdings" panose="05000000000000000000" pitchFamily="2" charset="2"/>
              <a:buChar char="p"/>
            </a:pPr>
            <a:r>
              <a:rPr lang="zh-CN" altLang="en-US" sz="2000" dirty="0">
                <a:solidFill>
                  <a:srgbClr val="C00000"/>
                </a:solidFill>
              </a:rPr>
              <a:t>噪声建模</a:t>
            </a:r>
          </a:p>
          <a:p>
            <a:pPr marL="0" lvl="0" indent="0">
              <a:lnSpc>
                <a:spcPct val="150000"/>
              </a:lnSpc>
              <a:spcBef>
                <a:spcPts val="0"/>
              </a:spcBef>
              <a:buNone/>
            </a:pPr>
            <a:r>
              <a:rPr lang="zh-CN" altLang="en-US" sz="2000" dirty="0">
                <a:solidFill>
                  <a:srgbClr val="C00000"/>
                </a:solidFill>
              </a:rPr>
              <a:t>    </a:t>
            </a:r>
            <a:r>
              <a:rPr lang="zh-CN" altLang="en-US" sz="2000" dirty="0">
                <a:solidFill>
                  <a:schemeClr val="bg1">
                    <a:lumMod val="50000"/>
                  </a:schemeClr>
                </a:solidFill>
              </a:rPr>
              <a:t>热噪声</a:t>
            </a:r>
            <a:r>
              <a:rPr lang="en-US" altLang="zh-CN" sz="2000" dirty="0">
                <a:solidFill>
                  <a:schemeClr val="bg1">
                    <a:lumMod val="50000"/>
                  </a:schemeClr>
                </a:solidFill>
              </a:rPr>
              <a:t>(</a:t>
            </a:r>
            <a:r>
              <a:rPr lang="zh-CN" altLang="en-US" sz="2000" dirty="0">
                <a:solidFill>
                  <a:schemeClr val="bg1">
                    <a:lumMod val="50000"/>
                  </a:schemeClr>
                </a:solidFill>
              </a:rPr>
              <a:t>带限高斯噪声</a:t>
            </a:r>
            <a:r>
              <a:rPr lang="en-US" altLang="zh-CN" sz="2000" dirty="0">
                <a:solidFill>
                  <a:schemeClr val="bg1">
                    <a:lumMod val="50000"/>
                  </a:schemeClr>
                </a:solidFill>
              </a:rPr>
              <a:t>) </a:t>
            </a:r>
            <a:r>
              <a:rPr lang="zh-CN" altLang="en-US" sz="2000" dirty="0">
                <a:solidFill>
                  <a:schemeClr val="bg1">
                    <a:lumMod val="50000"/>
                  </a:schemeClr>
                </a:solidFill>
              </a:rPr>
              <a:t>：可以被准确无误地模拟出来。</a:t>
            </a:r>
          </a:p>
          <a:p>
            <a:pPr marL="0" lvl="0" indent="0">
              <a:lnSpc>
                <a:spcPct val="150000"/>
              </a:lnSpc>
              <a:spcBef>
                <a:spcPts val="0"/>
              </a:spcBef>
              <a:buNone/>
            </a:pPr>
            <a:r>
              <a:rPr lang="zh-CN" altLang="en-US" sz="2000" kern="1200" dirty="0">
                <a:solidFill>
                  <a:srgbClr val="205867"/>
                </a:solidFill>
                <a:latin typeface="+mn-ea"/>
              </a:rPr>
              <a:t>    相位噪声：是振荡器不稳定造成的，由均方根和谱分布来确定。关键参数是其均方值和带宽，或者称为相关间隔，</a:t>
            </a:r>
            <a:r>
              <a:rPr lang="zh-CN" altLang="en-US" sz="2000" kern="1200" dirty="0">
                <a:solidFill>
                  <a:srgbClr val="C00000"/>
                </a:solidFill>
                <a:latin typeface="+mn-ea"/>
              </a:rPr>
              <a:t>比较难以建模。 </a:t>
            </a:r>
          </a:p>
          <a:p>
            <a:pPr marL="0" lvl="0" indent="0">
              <a:lnSpc>
                <a:spcPct val="150000"/>
              </a:lnSpc>
              <a:spcBef>
                <a:spcPts val="0"/>
              </a:spcBef>
              <a:buNone/>
            </a:pPr>
            <a:r>
              <a:rPr lang="zh-CN" altLang="en-US" sz="2000" kern="1200" dirty="0">
                <a:solidFill>
                  <a:srgbClr val="205867"/>
                </a:solidFill>
                <a:latin typeface="+mn-ea"/>
              </a:rPr>
              <a:t>    脉冲噪声：由特定环境造成的噪声。</a:t>
            </a:r>
            <a:r>
              <a:rPr lang="zh-CN" altLang="en-US" sz="2000" kern="1200" dirty="0">
                <a:solidFill>
                  <a:srgbClr val="C00000"/>
                </a:solidFill>
                <a:latin typeface="+mn-ea"/>
              </a:rPr>
              <a:t>只要参数确定有可能进行建模。</a:t>
            </a:r>
            <a:endParaRPr lang="en-US" altLang="zh-CN" sz="2000" kern="1200" dirty="0">
              <a:solidFill>
                <a:srgbClr val="C00000"/>
              </a:solidFill>
              <a:latin typeface="+mn-ea"/>
            </a:endParaRPr>
          </a:p>
          <a:p>
            <a:pPr lvl="0">
              <a:lnSpc>
                <a:spcPct val="150000"/>
              </a:lnSpc>
              <a:spcBef>
                <a:spcPts val="0"/>
              </a:spcBef>
              <a:buFont typeface="Wingdings" panose="05000000000000000000" pitchFamily="2" charset="2"/>
              <a:buChar char="p"/>
            </a:pPr>
            <a:r>
              <a:rPr lang="zh-CN" altLang="en-US" sz="2000" dirty="0">
                <a:solidFill>
                  <a:srgbClr val="C00000"/>
                </a:solidFill>
              </a:rPr>
              <a:t>随机信号发生器的性能</a:t>
            </a:r>
          </a:p>
          <a:p>
            <a:pPr marL="0" lvl="0" indent="0">
              <a:lnSpc>
                <a:spcPct val="150000"/>
              </a:lnSpc>
              <a:spcBef>
                <a:spcPts val="0"/>
              </a:spcBef>
              <a:buNone/>
            </a:pPr>
            <a:r>
              <a:rPr lang="zh-CN" altLang="en-US" dirty="0">
                <a:solidFill>
                  <a:srgbClr val="205867"/>
                </a:solidFill>
              </a:rPr>
              <a:t>     </a:t>
            </a:r>
            <a:r>
              <a:rPr lang="zh-CN" altLang="en-US" sz="2000" dirty="0">
                <a:solidFill>
                  <a:srgbClr val="205867"/>
                </a:solidFill>
              </a:rPr>
              <a:t>采用统计测量的方法来确定随机信号发生器的输出是否与预期的情况一致。 </a:t>
            </a:r>
            <a:endParaRPr lang="zh-CN" altLang="en-US" sz="2000" kern="1200" dirty="0">
              <a:solidFill>
                <a:srgbClr val="C00000"/>
              </a:solidFill>
              <a:latin typeface="+mn-ea"/>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43445607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系统建模的误差分析</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随机过程建模误差 </a:t>
            </a:r>
          </a:p>
        </p:txBody>
      </p:sp>
      <p:sp>
        <p:nvSpPr>
          <p:cNvPr id="23" name="内容占位符 4"/>
          <p:cNvSpPr>
            <a:spLocks noGrp="1"/>
          </p:cNvSpPr>
          <p:nvPr>
            <p:ph idx="1"/>
          </p:nvPr>
        </p:nvSpPr>
        <p:spPr>
          <a:xfrm>
            <a:off x="540253" y="771550"/>
            <a:ext cx="4031747" cy="432048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随机信号发生器的性能</a:t>
            </a:r>
          </a:p>
          <a:p>
            <a:pPr marL="0" indent="0">
              <a:lnSpc>
                <a:spcPct val="150000"/>
              </a:lnSpc>
              <a:spcBef>
                <a:spcPts val="0"/>
              </a:spcBef>
              <a:buNone/>
            </a:pPr>
            <a:r>
              <a:rPr lang="zh-CN" altLang="en-US" sz="2000" dirty="0">
                <a:solidFill>
                  <a:schemeClr val="tx1"/>
                </a:solidFill>
              </a:rPr>
              <a:t>    引入置信度的概念，要求仿真曲线与理论曲线基本上是一致的。</a:t>
            </a:r>
          </a:p>
          <a:p>
            <a:pPr marL="0" indent="0">
              <a:lnSpc>
                <a:spcPct val="150000"/>
              </a:lnSpc>
              <a:spcBef>
                <a:spcPts val="0"/>
              </a:spcBef>
              <a:buNone/>
            </a:pPr>
            <a:r>
              <a:rPr lang="zh-CN" altLang="en-US" sz="2000" dirty="0">
                <a:solidFill>
                  <a:schemeClr val="tx1"/>
                </a:solidFill>
              </a:rPr>
              <a:t>    实际上随机信号发生器产生的是周期序列，为使其仿真结果有意义，观察时间必须远远小于这个周期。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61016096"/>
              </p:ext>
            </p:extLst>
          </p:nvPr>
        </p:nvGraphicFramePr>
        <p:xfrm>
          <a:off x="4716016" y="987574"/>
          <a:ext cx="4027599" cy="3425257"/>
        </p:xfrm>
        <a:graphic>
          <a:graphicData uri="http://schemas.openxmlformats.org/presentationml/2006/ole">
            <mc:AlternateContent xmlns:mc="http://schemas.openxmlformats.org/markup-compatibility/2006">
              <mc:Choice xmlns:v="urn:schemas-microsoft-com:vml" Requires="v">
                <p:oleObj r:id="rId3" imgW="2933383" imgH="2496723" progId="Visio.Drawing.6">
                  <p:embed/>
                </p:oleObj>
              </mc:Choice>
              <mc:Fallback>
                <p:oleObj r:id="rId3" imgW="2933383" imgH="2496723" progId="Visio.Drawing.6">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987574"/>
                        <a:ext cx="4027599" cy="3425257"/>
                      </a:xfrm>
                      <a:prstGeom prst="rect">
                        <a:avLst/>
                      </a:prstGeom>
                      <a:solidFill>
                        <a:srgbClr val="CCFFFF"/>
                      </a:solidFill>
                      <a:ln>
                        <a:noFill/>
                      </a:ln>
                    </p:spPr>
                  </p:pic>
                </p:oleObj>
              </mc:Fallback>
            </mc:AlternateContent>
          </a:graphicData>
        </a:graphic>
      </p:graphicFrame>
      <p:sp>
        <p:nvSpPr>
          <p:cNvPr id="3" name="矩形 2"/>
          <p:cNvSpPr/>
          <p:nvPr/>
        </p:nvSpPr>
        <p:spPr>
          <a:xfrm>
            <a:off x="1403648" y="4537452"/>
            <a:ext cx="7056784" cy="338554"/>
          </a:xfrm>
          <a:prstGeom prst="rect">
            <a:avLst/>
          </a:prstGeom>
        </p:spPr>
        <p:txBody>
          <a:bodyPr wrap="square">
            <a:spAutoFit/>
          </a:bodyPr>
          <a:lstStyle/>
          <a:p>
            <a:r>
              <a:rPr lang="zh-CN" altLang="en-US" sz="1600" dirty="0">
                <a:solidFill>
                  <a:srgbClr val="C00000"/>
                </a:solidFill>
                <a:latin typeface="+mn-ea"/>
                <a:ea typeface="+mn-ea"/>
              </a:rPr>
              <a:t>仿真作业：利用不同周期的伪随机序列，研究误码率估计的精度。</a:t>
            </a:r>
          </a:p>
        </p:txBody>
      </p:sp>
    </p:spTree>
    <p:extLst>
      <p:ext uri="{BB962C8B-B14F-4D97-AF65-F5344CB8AC3E}">
        <p14:creationId xmlns:p14="http://schemas.microsoft.com/office/powerpoint/2010/main" val="172027320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233424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4072151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连续系统描述</a:t>
            </a:r>
          </a:p>
        </p:txBody>
      </p:sp>
      <p:sp>
        <p:nvSpPr>
          <p:cNvPr id="23" name="内容占位符 4"/>
          <p:cNvSpPr>
            <a:spLocks noGrp="1"/>
          </p:cNvSpPr>
          <p:nvPr>
            <p:ph idx="1"/>
          </p:nvPr>
        </p:nvSpPr>
        <p:spPr>
          <a:xfrm>
            <a:off x="540251" y="789552"/>
            <a:ext cx="8352229"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基本认识</a:t>
            </a:r>
            <a:endParaRPr lang="zh-CN" altLang="en-US" dirty="0">
              <a:solidFill>
                <a:schemeClr val="tx1"/>
              </a:solidFill>
            </a:endParaRPr>
          </a:p>
          <a:p>
            <a:pPr marL="0" indent="0">
              <a:lnSpc>
                <a:spcPct val="150000"/>
              </a:lnSpc>
              <a:spcBef>
                <a:spcPts val="0"/>
              </a:spcBef>
              <a:buNone/>
            </a:pPr>
            <a:r>
              <a:rPr lang="zh-CN" altLang="en-US" dirty="0">
                <a:solidFill>
                  <a:schemeClr val="tx1"/>
                </a:solidFill>
              </a:rPr>
              <a:t>     系统建模是对系统内在状态关系的抽象，例如数学描述。</a:t>
            </a:r>
          </a:p>
          <a:p>
            <a:pPr>
              <a:lnSpc>
                <a:spcPct val="150000"/>
              </a:lnSpc>
              <a:spcBef>
                <a:spcPts val="0"/>
              </a:spcBef>
              <a:buFont typeface="Wingdings" panose="05000000000000000000" pitchFamily="2" charset="2"/>
              <a:buChar char="p"/>
            </a:pPr>
            <a:r>
              <a:rPr lang="zh-CN" altLang="en-US" dirty="0">
                <a:solidFill>
                  <a:srgbClr val="C00000"/>
                </a:solidFill>
              </a:rPr>
              <a:t>时域描述（数学描述手段）</a:t>
            </a:r>
          </a:p>
          <a:p>
            <a:pPr marL="0" indent="0">
              <a:lnSpc>
                <a:spcPct val="150000"/>
              </a:lnSpc>
              <a:spcBef>
                <a:spcPts val="0"/>
              </a:spcBef>
              <a:buNone/>
            </a:pPr>
            <a:r>
              <a:rPr lang="zh-CN" altLang="en-US" dirty="0">
                <a:solidFill>
                  <a:schemeClr val="tx1"/>
                </a:solidFill>
              </a:rPr>
              <a:t>     微分方程                                                         差分方程（为了计算机处理） </a:t>
            </a:r>
          </a:p>
          <a:p>
            <a:pPr marL="0" indent="0">
              <a:lnSpc>
                <a:spcPct val="300000"/>
              </a:lnSpc>
              <a:spcBef>
                <a:spcPts val="0"/>
              </a:spcBef>
              <a:buNone/>
            </a:pPr>
            <a:r>
              <a:rPr lang="zh-CN" altLang="en-US" dirty="0">
                <a:solidFill>
                  <a:schemeClr val="tx1"/>
                </a:solidFill>
              </a:rPr>
              <a:t>     </a:t>
            </a:r>
            <a:endParaRPr lang="en-US" altLang="zh-CN" dirty="0">
              <a:solidFill>
                <a:schemeClr val="tx1"/>
              </a:solidFill>
            </a:endParaRPr>
          </a:p>
          <a:p>
            <a:pPr marL="0" indent="0">
              <a:lnSpc>
                <a:spcPct val="150000"/>
              </a:lnSpc>
              <a:spcBef>
                <a:spcPts val="0"/>
              </a:spcBef>
              <a:buNone/>
            </a:pPr>
            <a:r>
              <a:rPr lang="en-US" altLang="zh-CN" dirty="0">
                <a:solidFill>
                  <a:schemeClr val="tx1"/>
                </a:solidFill>
              </a:rPr>
              <a:t>  </a:t>
            </a:r>
            <a:r>
              <a:rPr lang="zh-CN" altLang="en-US" dirty="0">
                <a:solidFill>
                  <a:schemeClr val="tx1"/>
                </a:solidFill>
              </a:rPr>
              <a:t>引用了算子的概念</a:t>
            </a:r>
            <a:r>
              <a:rPr lang="en-US" altLang="zh-CN" dirty="0">
                <a:solidFill>
                  <a:schemeClr val="tx1"/>
                </a:solidFill>
              </a:rPr>
              <a:t>                             </a:t>
            </a: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8791" y="85290"/>
            <a:ext cx="981201" cy="1193551"/>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965" y="85289"/>
            <a:ext cx="919171" cy="1193551"/>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85290"/>
            <a:ext cx="1009058" cy="1193550"/>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4328" y="85289"/>
            <a:ext cx="1222197" cy="1193552"/>
          </a:xfrm>
          <a:prstGeom prst="rect">
            <a:avLst/>
          </a:prstGeom>
        </p:spPr>
      </p:pic>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917944228"/>
              </p:ext>
            </p:extLst>
          </p:nvPr>
        </p:nvGraphicFramePr>
        <p:xfrm>
          <a:off x="891796" y="2570549"/>
          <a:ext cx="2460648" cy="648072"/>
        </p:xfrm>
        <a:graphic>
          <a:graphicData uri="http://schemas.openxmlformats.org/presentationml/2006/ole">
            <mc:AlternateContent xmlns:mc="http://schemas.openxmlformats.org/markup-compatibility/2006">
              <mc:Choice xmlns:v="urn:schemas-microsoft-com:vml" Requires="v">
                <p:oleObj name="公式" r:id="rId7" imgW="1701800" imgH="444500" progId="Equation.3">
                  <p:embed/>
                </p:oleObj>
              </mc:Choice>
              <mc:Fallback>
                <p:oleObj name="公式" r:id="rId7" imgW="1701800" imgH="44450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1796" y="2570549"/>
                        <a:ext cx="2460648" cy="648072"/>
                      </a:xfrm>
                      <a:prstGeom prst="rect">
                        <a:avLst/>
                      </a:prstGeom>
                      <a:noFill/>
                    </p:spPr>
                  </p:pic>
                </p:oleObj>
              </mc:Fallback>
            </mc:AlternateContent>
          </a:graphicData>
        </a:graphic>
      </p:graphicFrame>
      <p:sp>
        <p:nvSpPr>
          <p:cNvPr id="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7" name="Rectangle 6"/>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2413089401"/>
              </p:ext>
            </p:extLst>
          </p:nvPr>
        </p:nvGraphicFramePr>
        <p:xfrm>
          <a:off x="867623" y="3975906"/>
          <a:ext cx="2221961" cy="648072"/>
        </p:xfrm>
        <a:graphic>
          <a:graphicData uri="http://schemas.openxmlformats.org/presentationml/2006/ole">
            <mc:AlternateContent xmlns:mc="http://schemas.openxmlformats.org/markup-compatibility/2006">
              <mc:Choice xmlns:v="urn:schemas-microsoft-com:vml" Requires="v">
                <p:oleObj name="公式" r:id="rId9" imgW="1524000" imgH="444500" progId="Equation.3">
                  <p:embed/>
                </p:oleObj>
              </mc:Choice>
              <mc:Fallback>
                <p:oleObj name="公式" r:id="rId9" imgW="1524000" imgH="444500"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623" y="3975906"/>
                        <a:ext cx="2221961" cy="648072"/>
                      </a:xfrm>
                      <a:prstGeom prst="rect">
                        <a:avLst/>
                      </a:prstGeom>
                      <a:noFill/>
                    </p:spPr>
                  </p:pic>
                </p:oleObj>
              </mc:Fallback>
            </mc:AlternateContent>
          </a:graphicData>
        </a:graphic>
      </p:graphicFrame>
      <p:sp>
        <p:nvSpPr>
          <p:cNvPr id="29"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 name="对象 29"/>
          <p:cNvGraphicFramePr>
            <a:graphicFrameLocks noChangeAspect="1"/>
          </p:cNvGraphicFramePr>
          <p:nvPr>
            <p:extLst>
              <p:ext uri="{D42A27DB-BD31-4B8C-83A1-F6EECF244321}">
                <p14:modId xmlns:p14="http://schemas.microsoft.com/office/powerpoint/2010/main" val="930936737"/>
              </p:ext>
            </p:extLst>
          </p:nvPr>
        </p:nvGraphicFramePr>
        <p:xfrm>
          <a:off x="3851920" y="3999437"/>
          <a:ext cx="1183985" cy="610492"/>
        </p:xfrm>
        <a:graphic>
          <a:graphicData uri="http://schemas.openxmlformats.org/presentationml/2006/ole">
            <mc:AlternateContent xmlns:mc="http://schemas.openxmlformats.org/markup-compatibility/2006">
              <mc:Choice xmlns:v="urn:schemas-microsoft-com:vml" Requires="v">
                <p:oleObj name="公式" r:id="rId11" imgW="812447" imgH="418918" progId="Equation.3">
                  <p:embed/>
                </p:oleObj>
              </mc:Choice>
              <mc:Fallback>
                <p:oleObj name="公式" r:id="rId11" imgW="812447" imgH="418918" progId="Equation.3">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1920" y="3999437"/>
                        <a:ext cx="1183985" cy="610492"/>
                      </a:xfrm>
                      <a:prstGeom prst="rect">
                        <a:avLst/>
                      </a:prstGeom>
                      <a:noFill/>
                    </p:spPr>
                  </p:pic>
                </p:oleObj>
              </mc:Fallback>
            </mc:AlternateContent>
          </a:graphicData>
        </a:graphic>
      </p:graphicFrame>
      <p:sp>
        <p:nvSpPr>
          <p:cNvPr id="31"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3242399708"/>
              </p:ext>
            </p:extLst>
          </p:nvPr>
        </p:nvGraphicFramePr>
        <p:xfrm>
          <a:off x="5508104" y="2570549"/>
          <a:ext cx="2795968" cy="648072"/>
        </p:xfrm>
        <a:graphic>
          <a:graphicData uri="http://schemas.openxmlformats.org/presentationml/2006/ole">
            <mc:AlternateContent xmlns:mc="http://schemas.openxmlformats.org/markup-compatibility/2006">
              <mc:Choice xmlns:v="urn:schemas-microsoft-com:vml" Requires="v">
                <p:oleObj name="公式" r:id="rId13" imgW="1916868" imgH="444307" progId="Equation.3">
                  <p:embed/>
                </p:oleObj>
              </mc:Choice>
              <mc:Fallback>
                <p:oleObj name="公式" r:id="rId13" imgW="1916868" imgH="444307"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08104" y="2570549"/>
                        <a:ext cx="2795968" cy="648072"/>
                      </a:xfrm>
                      <a:prstGeom prst="rect">
                        <a:avLst/>
                      </a:prstGeom>
                      <a:noFill/>
                    </p:spPr>
                  </p:pic>
                </p:oleObj>
              </mc:Fallback>
            </mc:AlternateContent>
          </a:graphicData>
        </a:graphic>
      </p:graphicFrame>
      <p:sp>
        <p:nvSpPr>
          <p:cNvPr id="33" name="左右箭头 32"/>
          <p:cNvSpPr/>
          <p:nvPr/>
        </p:nvSpPr>
        <p:spPr bwMode="auto">
          <a:xfrm>
            <a:off x="3804790" y="2679160"/>
            <a:ext cx="1169061" cy="360040"/>
          </a:xfrm>
          <a:prstGeom prst="lef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4" name="矩形 33"/>
          <p:cNvSpPr/>
          <p:nvPr/>
        </p:nvSpPr>
        <p:spPr bwMode="auto">
          <a:xfrm>
            <a:off x="5336550" y="1994484"/>
            <a:ext cx="3267898" cy="2737506"/>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cxnSp>
        <p:nvCxnSpPr>
          <p:cNvPr id="36" name="直接连接符 35"/>
          <p:cNvCxnSpPr/>
          <p:nvPr/>
        </p:nvCxnSpPr>
        <p:spPr bwMode="auto">
          <a:xfrm>
            <a:off x="6876256" y="3579862"/>
            <a:ext cx="0" cy="792088"/>
          </a:xfrm>
          <a:prstGeom prst="line">
            <a:avLst/>
          </a:prstGeom>
          <a:solidFill>
            <a:schemeClr val="accent1"/>
          </a:solidFill>
          <a:ln w="76200" cap="flat" cmpd="sng" algn="ctr">
            <a:solidFill>
              <a:srgbClr val="C00000"/>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 name="对象 38"/>
          <p:cNvGraphicFramePr>
            <a:graphicFrameLocks noChangeAspect="1"/>
          </p:cNvGraphicFramePr>
          <p:nvPr>
            <p:extLst>
              <p:ext uri="{D42A27DB-BD31-4B8C-83A1-F6EECF244321}">
                <p14:modId xmlns:p14="http://schemas.microsoft.com/office/powerpoint/2010/main" val="976969590"/>
              </p:ext>
            </p:extLst>
          </p:nvPr>
        </p:nvGraphicFramePr>
        <p:xfrm>
          <a:off x="2687476" y="3228341"/>
          <a:ext cx="722075" cy="639553"/>
        </p:xfrm>
        <a:graphic>
          <a:graphicData uri="http://schemas.openxmlformats.org/presentationml/2006/ole">
            <mc:AlternateContent xmlns:mc="http://schemas.openxmlformats.org/markup-compatibility/2006">
              <mc:Choice xmlns:v="urn:schemas-microsoft-com:vml" Requires="v">
                <p:oleObj name="公式" r:id="rId15" imgW="444307" imgH="393529" progId="Equation.3">
                  <p:embed/>
                </p:oleObj>
              </mc:Choice>
              <mc:Fallback>
                <p:oleObj name="公式" r:id="rId15" imgW="444307" imgH="393529" progId="Equation.3">
                  <p:embed/>
                  <p:pic>
                    <p:nvPicPr>
                      <p:cNvPr id="0"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87476" y="3228341"/>
                        <a:ext cx="722075" cy="639553"/>
                      </a:xfrm>
                      <a:prstGeom prst="rect">
                        <a:avLst/>
                      </a:prstGeom>
                      <a:noFill/>
                    </p:spPr>
                  </p:pic>
                </p:oleObj>
              </mc:Fallback>
            </mc:AlternateContent>
          </a:graphicData>
        </a:graphic>
      </p:graphicFrame>
      <p:sp>
        <p:nvSpPr>
          <p:cNvPr id="40" name="右箭头 39"/>
          <p:cNvSpPr/>
          <p:nvPr/>
        </p:nvSpPr>
        <p:spPr bwMode="auto">
          <a:xfrm>
            <a:off x="3203848" y="4155926"/>
            <a:ext cx="571484" cy="288032"/>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2467136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barn(inVertical)">
                                      <p:cBhvr>
                                        <p:cTn id="7" dur="500"/>
                                        <p:tgtEl>
                                          <p:spTgt spid="2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3" end="3"/>
                                            </p:txEl>
                                          </p:spTgt>
                                        </p:tgtEl>
                                        <p:attrNameLst>
                                          <p:attrName>style.visibility</p:attrName>
                                        </p:attrNameLst>
                                      </p:cBhvr>
                                      <p:to>
                                        <p:strVal val="visible"/>
                                      </p:to>
                                    </p:set>
                                    <p:animEffect transition="in" filter="barn(inVertical)">
                                      <p:cBhvr>
                                        <p:cTn id="10"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系统的数学描述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234" y="656015"/>
            <a:ext cx="5504092" cy="421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1981937"/>
            <a:ext cx="2100593" cy="282206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3317" y="48270"/>
            <a:ext cx="1803400" cy="180340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65486" y="84282"/>
            <a:ext cx="1224136" cy="1727611"/>
          </a:xfrm>
          <a:prstGeom prst="rect">
            <a:avLst/>
          </a:prstGeom>
        </p:spPr>
      </p:pic>
    </p:spTree>
    <p:extLst>
      <p:ext uri="{BB962C8B-B14F-4D97-AF65-F5344CB8AC3E}">
        <p14:creationId xmlns:p14="http://schemas.microsoft.com/office/powerpoint/2010/main" val="384530271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连续系统描述</a:t>
            </a:r>
          </a:p>
        </p:txBody>
      </p:sp>
      <p:sp>
        <p:nvSpPr>
          <p:cNvPr id="23" name="内容占位符 4"/>
          <p:cNvSpPr>
            <a:spLocks noGrp="1"/>
          </p:cNvSpPr>
          <p:nvPr>
            <p:ph idx="1"/>
          </p:nvPr>
        </p:nvSpPr>
        <p:spPr>
          <a:xfrm>
            <a:off x="540251" y="789552"/>
            <a:ext cx="6004907"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传递函数</a:t>
            </a:r>
            <a:r>
              <a:rPr lang="zh-CN" altLang="en-US" dirty="0">
                <a:solidFill>
                  <a:schemeClr val="tx1"/>
                </a:solidFill>
              </a:rPr>
              <a:t>：（零状态系统）</a:t>
            </a:r>
            <a:endParaRPr lang="en-US" altLang="zh-CN" dirty="0">
              <a:solidFill>
                <a:schemeClr val="tx1"/>
              </a:solidFill>
            </a:endParaRPr>
          </a:p>
          <a:p>
            <a:pPr marL="0" indent="0">
              <a:lnSpc>
                <a:spcPct val="150000"/>
              </a:lnSpc>
              <a:spcBef>
                <a:spcPts val="0"/>
              </a:spcBef>
              <a:buNone/>
            </a:pPr>
            <a:r>
              <a:rPr lang="zh-CN" altLang="en-US" dirty="0">
                <a:solidFill>
                  <a:schemeClr val="tx1"/>
                </a:solidFill>
              </a:rPr>
              <a:t>     连续系统</a:t>
            </a:r>
            <a:endParaRPr lang="en-US" altLang="zh-CN" dirty="0">
              <a:solidFill>
                <a:schemeClr val="tx1"/>
              </a:solidFill>
            </a:endParaRPr>
          </a:p>
          <a:p>
            <a:pPr marL="0" indent="0">
              <a:lnSpc>
                <a:spcPct val="150000"/>
              </a:lnSpc>
              <a:spcBef>
                <a:spcPts val="0"/>
              </a:spcBef>
              <a:buNone/>
            </a:pPr>
            <a:endParaRPr lang="zh-CN" altLang="en-US" dirty="0">
              <a:solidFill>
                <a:schemeClr val="tx1"/>
              </a:solidFill>
            </a:endParaRPr>
          </a:p>
          <a:p>
            <a:pPr marL="0" indent="0">
              <a:lnSpc>
                <a:spcPct val="150000"/>
              </a:lnSpc>
              <a:spcBef>
                <a:spcPts val="0"/>
              </a:spcBef>
              <a:buNone/>
            </a:pPr>
            <a:r>
              <a:rPr lang="zh-CN" altLang="en-US" dirty="0">
                <a:solidFill>
                  <a:schemeClr val="tx1"/>
                </a:solidFill>
              </a:rPr>
              <a:t>     </a:t>
            </a:r>
            <a:endParaRPr lang="en-US" altLang="zh-CN" dirty="0">
              <a:solidFill>
                <a:schemeClr val="tx1"/>
              </a:solidFill>
            </a:endParaRPr>
          </a:p>
          <a:p>
            <a:pPr marL="0" lvl="0" indent="0">
              <a:lnSpc>
                <a:spcPct val="150000"/>
              </a:lnSpc>
              <a:spcBef>
                <a:spcPts val="0"/>
              </a:spcBef>
              <a:buNone/>
            </a:pPr>
            <a:r>
              <a:rPr lang="zh-CN" altLang="en-US" dirty="0">
                <a:solidFill>
                  <a:schemeClr val="tx1"/>
                </a:solidFill>
              </a:rPr>
              <a:t>      时间离散系统</a:t>
            </a:r>
            <a:r>
              <a:rPr lang="zh-CN" altLang="en-US" dirty="0">
                <a:solidFill>
                  <a:srgbClr val="205867"/>
                </a:solidFill>
              </a:rPr>
              <a:t>（为了计算机处理</a:t>
            </a:r>
            <a:r>
              <a:rPr lang="en-US" altLang="zh-CN" i="1" dirty="0">
                <a:solidFill>
                  <a:srgbClr val="205867"/>
                </a:solidFill>
                <a:latin typeface="Times New Roman" pitchFamily="18" charset="0"/>
                <a:cs typeface="Times New Roman" pitchFamily="18" charset="0"/>
              </a:rPr>
              <a:t>h</a:t>
            </a:r>
            <a:r>
              <a:rPr lang="en-US" altLang="zh-CN" dirty="0">
                <a:solidFill>
                  <a:srgbClr val="205867"/>
                </a:solidFill>
                <a:latin typeface="Times New Roman" pitchFamily="18" charset="0"/>
                <a:cs typeface="Times New Roman" pitchFamily="18" charset="0"/>
              </a:rPr>
              <a:t>(</a:t>
            </a:r>
            <a:r>
              <a:rPr lang="en-US" altLang="zh-CN" i="1" dirty="0">
                <a:solidFill>
                  <a:srgbClr val="205867"/>
                </a:solidFill>
                <a:latin typeface="Times New Roman" pitchFamily="18" charset="0"/>
                <a:cs typeface="Times New Roman" pitchFamily="18" charset="0"/>
              </a:rPr>
              <a:t>n</a:t>
            </a:r>
            <a:r>
              <a:rPr lang="en-US" altLang="zh-CN" dirty="0">
                <a:solidFill>
                  <a:srgbClr val="205867"/>
                </a:solidFill>
                <a:latin typeface="Times New Roman" pitchFamily="18" charset="0"/>
                <a:cs typeface="Times New Roman" pitchFamily="18" charset="0"/>
              </a:rPr>
              <a:t>)</a:t>
            </a:r>
            <a:r>
              <a:rPr lang="zh-CN" altLang="en-US" dirty="0">
                <a:solidFill>
                  <a:srgbClr val="205867"/>
                </a:solidFill>
              </a:rPr>
              <a:t>）</a:t>
            </a: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endParaRPr lang="en-US" altLang="zh-CN" dirty="0">
              <a:solidFill>
                <a:schemeClr val="tx1"/>
              </a:solidFill>
            </a:endParaRPr>
          </a:p>
          <a:p>
            <a:pPr marL="0" indent="0">
              <a:lnSpc>
                <a:spcPct val="150000"/>
              </a:lnSpc>
              <a:spcBef>
                <a:spcPts val="0"/>
              </a:spcBef>
              <a:buNone/>
            </a:pPr>
            <a:r>
              <a:rPr lang="zh-CN" altLang="en-US" dirty="0">
                <a:solidFill>
                  <a:schemeClr val="tx1"/>
                </a:solidFill>
              </a:rPr>
              <a:t>      时间频率离散系统（为了计算机处理</a:t>
            </a:r>
            <a:r>
              <a:rPr lang="en-US" altLang="zh-CN" i="1" dirty="0">
                <a:solidFill>
                  <a:schemeClr val="tx1"/>
                </a:solidFill>
                <a:latin typeface="Times New Roman" pitchFamily="18" charset="0"/>
                <a:cs typeface="Times New Roman" pitchFamily="18" charset="0"/>
              </a:rPr>
              <a:t>H</a:t>
            </a:r>
            <a:r>
              <a:rPr lang="en-US" altLang="zh-CN" dirty="0">
                <a:solidFill>
                  <a:schemeClr val="tx1"/>
                </a:solidFill>
                <a:latin typeface="Times New Roman" pitchFamily="18" charset="0"/>
                <a:cs typeface="Times New Roman" pitchFamily="18" charset="0"/>
              </a:rPr>
              <a:t>(</a:t>
            </a:r>
            <a:r>
              <a:rPr lang="en-US" altLang="zh-CN" i="1" dirty="0">
                <a:solidFill>
                  <a:schemeClr val="tx1"/>
                </a:solidFill>
                <a:latin typeface="Times New Roman" pitchFamily="18" charset="0"/>
                <a:cs typeface="Times New Roman" pitchFamily="18" charset="0"/>
              </a:rPr>
              <a:t>k</a:t>
            </a:r>
            <a:r>
              <a:rPr lang="en-US" altLang="zh-CN" dirty="0">
                <a:solidFill>
                  <a:schemeClr val="tx1"/>
                </a:solidFill>
                <a:latin typeface="Times New Roman" pitchFamily="18" charset="0"/>
                <a:cs typeface="Times New Roman" pitchFamily="18" charset="0"/>
              </a:rPr>
              <a:t>)</a:t>
            </a:r>
            <a:r>
              <a:rPr lang="zh-CN" altLang="en-US" dirty="0">
                <a:solidFill>
                  <a:schemeClr val="tx1"/>
                </a:solidFill>
              </a:rPr>
              <a:t>）</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7" name="矩形 1"/>
          <p:cNvSpPr>
            <a:spLocks noChangeArrowheads="1"/>
          </p:cNvSpPr>
          <p:nvPr/>
        </p:nvSpPr>
        <p:spPr bwMode="auto">
          <a:xfrm>
            <a:off x="7005613" y="2199715"/>
            <a:ext cx="1080542" cy="707627"/>
          </a:xfrm>
          <a:prstGeom prst="rect">
            <a:avLst/>
          </a:prstGeom>
          <a:solidFill>
            <a:srgbClr val="000000"/>
          </a:solidFill>
          <a:ln w="9525" algn="ctr">
            <a:solidFill>
              <a:srgbClr val="000000"/>
            </a:solidFill>
            <a:round/>
            <a:headEnd/>
            <a:tailEnd/>
          </a:ln>
        </p:spPr>
        <p:txBody>
          <a:bodyPr/>
          <a:lstStyle/>
          <a:p>
            <a:pPr algn="ctr" fontAlgn="auto">
              <a:spcBef>
                <a:spcPts val="0"/>
              </a:spcBef>
              <a:spcAft>
                <a:spcPts val="0"/>
              </a:spcAft>
              <a:buFontTx/>
              <a:buNone/>
              <a:defRPr/>
            </a:pPr>
            <a:r>
              <a:rPr lang="zh-CN" altLang="en-US" sz="2000" kern="0" dirty="0">
                <a:solidFill>
                  <a:srgbClr val="FFFFFF"/>
                </a:solidFill>
                <a:latin typeface="黑体" pitchFamily="2" charset="-122"/>
                <a:ea typeface="黑体" pitchFamily="2" charset="-122"/>
              </a:rPr>
              <a:t>系统黑箱描述</a:t>
            </a:r>
          </a:p>
        </p:txBody>
      </p:sp>
      <p:sp>
        <p:nvSpPr>
          <p:cNvPr id="8" name="右箭头 2"/>
          <p:cNvSpPr>
            <a:spLocks noChangeArrowheads="1"/>
          </p:cNvSpPr>
          <p:nvPr/>
        </p:nvSpPr>
        <p:spPr bwMode="auto">
          <a:xfrm>
            <a:off x="6345672" y="2441491"/>
            <a:ext cx="657042" cy="231775"/>
          </a:xfrm>
          <a:prstGeom prst="rightArrow">
            <a:avLst>
              <a:gd name="adj1" fmla="val 50000"/>
              <a:gd name="adj2" fmla="val 50068"/>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0" name="右箭头 11"/>
          <p:cNvSpPr>
            <a:spLocks noChangeArrowheads="1"/>
          </p:cNvSpPr>
          <p:nvPr/>
        </p:nvSpPr>
        <p:spPr bwMode="auto">
          <a:xfrm>
            <a:off x="8086155" y="2449429"/>
            <a:ext cx="648072" cy="215900"/>
          </a:xfrm>
          <a:prstGeom prst="rightArrow">
            <a:avLst>
              <a:gd name="adj1" fmla="val 50000"/>
              <a:gd name="adj2" fmla="val 50025"/>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1" name="矩形 5"/>
          <p:cNvSpPr>
            <a:spLocks noChangeArrowheads="1"/>
          </p:cNvSpPr>
          <p:nvPr/>
        </p:nvSpPr>
        <p:spPr bwMode="auto">
          <a:xfrm>
            <a:off x="6141939" y="2067694"/>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5867"/>
                </a:solidFill>
                <a:latin typeface="微软雅黑"/>
                <a:ea typeface="微软雅黑"/>
              </a:rPr>
              <a:t>输入</a:t>
            </a:r>
          </a:p>
        </p:txBody>
      </p:sp>
      <p:sp>
        <p:nvSpPr>
          <p:cNvPr id="12" name="矩形 13"/>
          <p:cNvSpPr>
            <a:spLocks noChangeArrowheads="1"/>
          </p:cNvSpPr>
          <p:nvPr/>
        </p:nvSpPr>
        <p:spPr bwMode="auto">
          <a:xfrm>
            <a:off x="8386959" y="2089066"/>
            <a:ext cx="649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5867"/>
                </a:solidFill>
                <a:latin typeface="微软雅黑"/>
                <a:ea typeface="微软雅黑"/>
              </a:rPr>
              <a:t>输出</a:t>
            </a:r>
          </a:p>
        </p:txBody>
      </p:sp>
      <p:sp>
        <p:nvSpPr>
          <p:cNvPr id="18" name="矩形 1"/>
          <p:cNvSpPr>
            <a:spLocks noChangeArrowheads="1"/>
          </p:cNvSpPr>
          <p:nvPr/>
        </p:nvSpPr>
        <p:spPr bwMode="auto">
          <a:xfrm>
            <a:off x="7004868" y="3664323"/>
            <a:ext cx="1080542" cy="707627"/>
          </a:xfrm>
          <a:prstGeom prst="rect">
            <a:avLst/>
          </a:prstGeom>
          <a:solidFill>
            <a:schemeClr val="accent2"/>
          </a:solidFill>
          <a:ln w="9525" algn="ctr">
            <a:solidFill>
              <a:srgbClr val="000000"/>
            </a:solidFill>
            <a:round/>
            <a:headEnd/>
            <a:tailEnd/>
          </a:ln>
        </p:spPr>
        <p:txBody>
          <a:bodyPr/>
          <a:lstStyle/>
          <a:p>
            <a:pPr algn="ctr" fontAlgn="auto">
              <a:spcBef>
                <a:spcPts val="0"/>
              </a:spcBef>
              <a:spcAft>
                <a:spcPts val="0"/>
              </a:spcAft>
              <a:buFontTx/>
              <a:buNone/>
              <a:defRPr/>
            </a:pPr>
            <a:r>
              <a:rPr lang="zh-CN" altLang="en-US" sz="2000" kern="0" dirty="0">
                <a:solidFill>
                  <a:srgbClr val="040404"/>
                </a:solidFill>
                <a:latin typeface="黑体" pitchFamily="2" charset="-122"/>
                <a:ea typeface="黑体" pitchFamily="2" charset="-122"/>
              </a:rPr>
              <a:t>系统白箱描述</a:t>
            </a:r>
          </a:p>
        </p:txBody>
      </p:sp>
      <p:sp>
        <p:nvSpPr>
          <p:cNvPr id="19" name="右箭头 2"/>
          <p:cNvSpPr>
            <a:spLocks noChangeArrowheads="1"/>
          </p:cNvSpPr>
          <p:nvPr/>
        </p:nvSpPr>
        <p:spPr bwMode="auto">
          <a:xfrm>
            <a:off x="6344927" y="3906099"/>
            <a:ext cx="657042" cy="231775"/>
          </a:xfrm>
          <a:prstGeom prst="rightArrow">
            <a:avLst>
              <a:gd name="adj1" fmla="val 50000"/>
              <a:gd name="adj2" fmla="val 50068"/>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20" name="右箭头 11"/>
          <p:cNvSpPr>
            <a:spLocks noChangeArrowheads="1"/>
          </p:cNvSpPr>
          <p:nvPr/>
        </p:nvSpPr>
        <p:spPr bwMode="auto">
          <a:xfrm>
            <a:off x="8085410" y="3914037"/>
            <a:ext cx="648072" cy="215900"/>
          </a:xfrm>
          <a:prstGeom prst="rightArrow">
            <a:avLst>
              <a:gd name="adj1" fmla="val 50000"/>
              <a:gd name="adj2" fmla="val 50025"/>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21" name="矩形 5"/>
          <p:cNvSpPr>
            <a:spLocks noChangeArrowheads="1"/>
          </p:cNvSpPr>
          <p:nvPr/>
        </p:nvSpPr>
        <p:spPr bwMode="auto">
          <a:xfrm>
            <a:off x="6141194" y="3532302"/>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5867"/>
                </a:solidFill>
                <a:latin typeface="微软雅黑"/>
                <a:ea typeface="微软雅黑"/>
              </a:rPr>
              <a:t>输入</a:t>
            </a:r>
          </a:p>
        </p:txBody>
      </p:sp>
      <p:sp>
        <p:nvSpPr>
          <p:cNvPr id="22" name="矩形 13"/>
          <p:cNvSpPr>
            <a:spLocks noChangeArrowheads="1"/>
          </p:cNvSpPr>
          <p:nvPr/>
        </p:nvSpPr>
        <p:spPr bwMode="auto">
          <a:xfrm>
            <a:off x="8386214" y="3553674"/>
            <a:ext cx="649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5867"/>
                </a:solidFill>
                <a:latin typeface="微软雅黑"/>
                <a:ea typeface="微软雅黑"/>
              </a:rPr>
              <a:t>输出</a:t>
            </a:r>
          </a:p>
        </p:txBody>
      </p:sp>
      <p:graphicFrame>
        <p:nvGraphicFramePr>
          <p:cNvPr id="2" name="对象 1"/>
          <p:cNvGraphicFramePr>
            <a:graphicFrameLocks noChangeAspect="1"/>
          </p:cNvGraphicFramePr>
          <p:nvPr>
            <p:extLst>
              <p:ext uri="{D42A27DB-BD31-4B8C-83A1-F6EECF244321}">
                <p14:modId xmlns:p14="http://schemas.microsoft.com/office/powerpoint/2010/main" val="933064954"/>
              </p:ext>
            </p:extLst>
          </p:nvPr>
        </p:nvGraphicFramePr>
        <p:xfrm>
          <a:off x="922267" y="1746007"/>
          <a:ext cx="5041523" cy="681727"/>
        </p:xfrm>
        <a:graphic>
          <a:graphicData uri="http://schemas.openxmlformats.org/presentationml/2006/ole">
            <mc:AlternateContent xmlns:mc="http://schemas.openxmlformats.org/markup-compatibility/2006">
              <mc:Choice xmlns:v="urn:schemas-microsoft-com:vml" Requires="v">
                <p:oleObj name="公式" r:id="rId3" imgW="2882900" imgH="393700" progId="Equation.3">
                  <p:embed/>
                </p:oleObj>
              </mc:Choice>
              <mc:Fallback>
                <p:oleObj name="公式" r:id="rId3" imgW="28829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267" y="1746007"/>
                        <a:ext cx="5041523" cy="681727"/>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619407895"/>
              </p:ext>
            </p:extLst>
          </p:nvPr>
        </p:nvGraphicFramePr>
        <p:xfrm>
          <a:off x="922267" y="2931790"/>
          <a:ext cx="2737267" cy="1210836"/>
        </p:xfrm>
        <a:graphic>
          <a:graphicData uri="http://schemas.openxmlformats.org/presentationml/2006/ole">
            <mc:AlternateContent xmlns:mc="http://schemas.openxmlformats.org/markup-compatibility/2006">
              <mc:Choice xmlns:v="urn:schemas-microsoft-com:vml" Requires="v">
                <p:oleObj name="公式" r:id="rId5" imgW="1892300" imgH="838200" progId="Equation.3">
                  <p:embed/>
                </p:oleObj>
              </mc:Choice>
              <mc:Fallback>
                <p:oleObj name="公式" r:id="rId5" imgW="1892300" imgH="838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2267" y="2931790"/>
                        <a:ext cx="2737267" cy="1210836"/>
                      </a:xfrm>
                      <a:prstGeom prst="rect">
                        <a:avLst/>
                      </a:prstGeom>
                      <a:noFill/>
                      <a:ln>
                        <a:noFill/>
                      </a:ln>
                    </p:spPr>
                  </p:pic>
                </p:oleObj>
              </mc:Fallback>
            </mc:AlternateContent>
          </a:graphicData>
        </a:graphic>
      </p:graphicFrame>
      <p:sp>
        <p:nvSpPr>
          <p:cNvPr id="4" name="矩形 3"/>
          <p:cNvSpPr/>
          <p:nvPr/>
        </p:nvSpPr>
        <p:spPr>
          <a:xfrm>
            <a:off x="6573242" y="789662"/>
            <a:ext cx="1475084" cy="553998"/>
          </a:xfrm>
          <a:prstGeom prst="rect">
            <a:avLst/>
          </a:prstGeom>
        </p:spPr>
        <p:txBody>
          <a:bodyPr wrap="none">
            <a:spAutoFit/>
          </a:bodyPr>
          <a:lstStyle/>
          <a:p>
            <a:pPr>
              <a:lnSpc>
                <a:spcPct val="150000"/>
              </a:lnSpc>
              <a:buClr>
                <a:srgbClr val="B13621"/>
              </a:buClr>
              <a:buSzPct val="60000"/>
            </a:pPr>
            <a:r>
              <a:rPr lang="zh-CN" altLang="en-US" sz="2000" b="1" kern="0" dirty="0">
                <a:solidFill>
                  <a:srgbClr val="C00000"/>
                </a:solidFill>
                <a:latin typeface="微软雅黑"/>
                <a:ea typeface="微软雅黑"/>
                <a:cs typeface="Times New Roman" pitchFamily="18" charset="0"/>
              </a:rPr>
              <a:t>思考简洁性</a:t>
            </a:r>
          </a:p>
        </p:txBody>
      </p:sp>
      <p:sp>
        <p:nvSpPr>
          <p:cNvPr id="6" name="矩形 5"/>
          <p:cNvSpPr/>
          <p:nvPr/>
        </p:nvSpPr>
        <p:spPr bwMode="auto">
          <a:xfrm>
            <a:off x="6141194" y="483518"/>
            <a:ext cx="2894557" cy="4176464"/>
          </a:xfrm>
          <a:prstGeom prst="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6235694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par>
                                <p:cTn id="35" presetID="16" presetClass="entr" presetSubtype="21"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par>
                                <p:cTn id="38" presetID="16" presetClass="entr" presetSubtype="21"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arn(inVertical)">
                                      <p:cBhvr>
                                        <p:cTn id="43" dur="500"/>
                                        <p:tgtEl>
                                          <p:spTgt spid="4"/>
                                        </p:tgtEl>
                                      </p:cBhvr>
                                    </p:animEffect>
                                  </p:childTnLst>
                                </p:cTn>
                              </p:par>
                              <p:par>
                                <p:cTn id="44" presetID="16" presetClass="entr" presetSubtype="21" fill="hold" nodeType="withEffect">
                                  <p:stCondLst>
                                    <p:cond delay="0"/>
                                  </p:stCondLst>
                                  <p:childTnLst>
                                    <p:set>
                                      <p:cBhvr>
                                        <p:cTn id="45" dur="1" fill="hold">
                                          <p:stCondLst>
                                            <p:cond delay="0"/>
                                          </p:stCondLst>
                                        </p:cTn>
                                        <p:tgtEl>
                                          <p:spTgt spid="23">
                                            <p:txEl>
                                              <p:pRg st="1" end="1"/>
                                            </p:txEl>
                                          </p:spTgt>
                                        </p:tgtEl>
                                        <p:attrNameLst>
                                          <p:attrName>style.visibility</p:attrName>
                                        </p:attrNameLst>
                                      </p:cBhvr>
                                      <p:to>
                                        <p:strVal val="visible"/>
                                      </p:to>
                                    </p:set>
                                    <p:animEffect transition="in" filter="barn(inVertical)">
                                      <p:cBhvr>
                                        <p:cTn id="46"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p:bldP spid="12" grpId="0"/>
      <p:bldP spid="18" grpId="0" animBg="1"/>
      <p:bldP spid="19" grpId="0" animBg="1"/>
      <p:bldP spid="20" grpId="0" animBg="1"/>
      <p:bldP spid="21" grpId="0"/>
      <p:bldP spid="2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连续系统描述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状态空间模型</a:t>
            </a:r>
          </a:p>
        </p:txBody>
      </p:sp>
      <p:sp>
        <p:nvSpPr>
          <p:cNvPr id="23" name="内容占位符 4"/>
          <p:cNvSpPr>
            <a:spLocks noGrp="1"/>
          </p:cNvSpPr>
          <p:nvPr>
            <p:ph idx="1"/>
          </p:nvPr>
        </p:nvSpPr>
        <p:spPr>
          <a:xfrm>
            <a:off x="540252" y="789552"/>
            <a:ext cx="8136204"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黑箱、白箱和灰箱</a:t>
            </a:r>
          </a:p>
          <a:p>
            <a:pPr marL="0" indent="0">
              <a:lnSpc>
                <a:spcPct val="150000"/>
              </a:lnSpc>
              <a:spcBef>
                <a:spcPts val="0"/>
              </a:spcBef>
              <a:buNone/>
            </a:pPr>
            <a:r>
              <a:rPr lang="zh-CN" altLang="en-US" dirty="0">
                <a:solidFill>
                  <a:schemeClr val="tx1"/>
                </a:solidFill>
              </a:rPr>
              <a:t>       信息信号类：输入与输出之间的关系；</a:t>
            </a:r>
          </a:p>
          <a:p>
            <a:pPr marL="0" indent="0">
              <a:lnSpc>
                <a:spcPct val="150000"/>
              </a:lnSpc>
              <a:spcBef>
                <a:spcPts val="0"/>
              </a:spcBef>
              <a:buNone/>
            </a:pPr>
            <a:r>
              <a:rPr lang="zh-CN" altLang="en-US" dirty="0">
                <a:solidFill>
                  <a:schemeClr val="tx1"/>
                </a:solidFill>
              </a:rPr>
              <a:t>       控制类：系统的可观测性和可控制性、系统的最优控制与设计等问题。</a:t>
            </a:r>
          </a:p>
          <a:p>
            <a:pPr marL="0" indent="0">
              <a:lnSpc>
                <a:spcPct val="200000"/>
              </a:lnSpc>
              <a:spcBef>
                <a:spcPts val="0"/>
              </a:spcBef>
              <a:buNone/>
            </a:pPr>
            <a:r>
              <a:rPr lang="zh-CN" altLang="en-US" dirty="0">
                <a:solidFill>
                  <a:schemeClr val="tx1"/>
                </a:solidFill>
              </a:rPr>
              <a:t>       黑箱                                                                               白箱</a:t>
            </a:r>
            <a:endParaRPr lang="en-US" altLang="zh-CN" dirty="0">
              <a:solidFill>
                <a:schemeClr val="tx1"/>
              </a:solidFill>
            </a:endParaRPr>
          </a:p>
          <a:p>
            <a:pPr marL="0" indent="0">
              <a:lnSpc>
                <a:spcPct val="200000"/>
              </a:lnSpc>
              <a:spcBef>
                <a:spcPts val="0"/>
              </a:spcBef>
              <a:buNone/>
            </a:pPr>
            <a:r>
              <a:rPr lang="zh-CN" altLang="en-US" dirty="0">
                <a:solidFill>
                  <a:schemeClr val="tx1"/>
                </a:solidFill>
              </a:rPr>
              <a:t>       社会、经济、生物          生态、环境          航空、航天、电力、化工</a:t>
            </a:r>
          </a:p>
          <a:p>
            <a:pPr>
              <a:lnSpc>
                <a:spcPct val="150000"/>
              </a:lnSpc>
              <a:spcBef>
                <a:spcPts val="0"/>
              </a:spcBef>
              <a:buFont typeface="Wingdings" panose="05000000000000000000" pitchFamily="2" charset="2"/>
              <a:buChar char="p"/>
            </a:pPr>
            <a:r>
              <a:rPr lang="zh-CN" altLang="en-US" dirty="0">
                <a:solidFill>
                  <a:srgbClr val="C00000"/>
                </a:solidFill>
              </a:rPr>
              <a:t>模型建立方法</a:t>
            </a:r>
            <a:endParaRPr lang="en-US" altLang="zh-CN" dirty="0">
              <a:solidFill>
                <a:srgbClr val="C00000"/>
              </a:solidFill>
            </a:endParaRPr>
          </a:p>
          <a:p>
            <a:pPr marL="0" indent="0">
              <a:lnSpc>
                <a:spcPct val="150000"/>
              </a:lnSpc>
              <a:spcBef>
                <a:spcPts val="0"/>
              </a:spcBef>
              <a:buNone/>
            </a:pPr>
            <a:r>
              <a:rPr lang="zh-CN" altLang="en-US" dirty="0">
                <a:solidFill>
                  <a:schemeClr val="bg1">
                    <a:lumMod val="50000"/>
                  </a:schemeClr>
                </a:solidFill>
              </a:rPr>
              <a:t>      状态空间模型是以白箱法研究系统内部结构和关系典型方法。</a:t>
            </a: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8" name="右箭头 7"/>
          <p:cNvSpPr/>
          <p:nvPr/>
        </p:nvSpPr>
        <p:spPr bwMode="auto">
          <a:xfrm>
            <a:off x="1691680" y="2140521"/>
            <a:ext cx="4824536" cy="503237"/>
          </a:xfrm>
          <a:prstGeom prst="rightArrow">
            <a:avLst/>
          </a:prstGeom>
          <a:gradFill flip="none" rotWithShape="1">
            <a:gsLst>
              <a:gs pos="0">
                <a:srgbClr val="000000">
                  <a:tint val="66000"/>
                  <a:satMod val="160000"/>
                </a:srgbClr>
              </a:gs>
              <a:gs pos="0">
                <a:srgbClr val="000000">
                  <a:tint val="44500"/>
                  <a:satMod val="160000"/>
                  <a:lumMod val="0"/>
                </a:srgbClr>
              </a:gs>
              <a:gs pos="100000">
                <a:srgbClr val="000000">
                  <a:tint val="23500"/>
                  <a:satMod val="160000"/>
                </a:srgbClr>
              </a:gs>
            </a:gsLst>
            <a:lin ang="0" scaled="1"/>
            <a:tileRect/>
          </a:gradFill>
          <a:ln w="9525" cap="flat" cmpd="sng" algn="ctr">
            <a:solidFill>
              <a:srgbClr val="000000"/>
            </a:solidFill>
            <a:prstDash val="solid"/>
            <a:round/>
            <a:headEnd type="none" w="med" len="med"/>
            <a:tailEnd type="none" w="med" len="med"/>
          </a:ln>
          <a:effectLst/>
        </p:spPr>
        <p:txBody>
          <a:bodyPr/>
          <a:lstStyle/>
          <a:p>
            <a:pPr fontAlgn="auto">
              <a:spcBef>
                <a:spcPts val="0"/>
              </a:spcBef>
              <a:spcAft>
                <a:spcPts val="0"/>
              </a:spcAft>
              <a:buFontTx/>
              <a:buNone/>
              <a:defRPr/>
            </a:pPr>
            <a:endParaRPr lang="zh-CN" altLang="en-US" kern="0">
              <a:solidFill>
                <a:srgbClr val="000000"/>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79514975"/>
              </p:ext>
            </p:extLst>
          </p:nvPr>
        </p:nvGraphicFramePr>
        <p:xfrm>
          <a:off x="1544942" y="4016072"/>
          <a:ext cx="1442882" cy="713567"/>
        </p:xfrm>
        <a:graphic>
          <a:graphicData uri="http://schemas.openxmlformats.org/presentationml/2006/ole">
            <mc:AlternateContent xmlns:mc="http://schemas.openxmlformats.org/markup-compatibility/2006">
              <mc:Choice xmlns:v="urn:schemas-microsoft-com:vml" Requires="v">
                <p:oleObj name="公式" r:id="rId3" imgW="977476" imgH="482391" progId="Equation.3">
                  <p:embed/>
                </p:oleObj>
              </mc:Choice>
              <mc:Fallback>
                <p:oleObj name="公式" r:id="rId3" imgW="977476" imgH="48239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4942" y="4016072"/>
                        <a:ext cx="1442882" cy="713567"/>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574662222"/>
              </p:ext>
            </p:extLst>
          </p:nvPr>
        </p:nvGraphicFramePr>
        <p:xfrm>
          <a:off x="4572000" y="4011909"/>
          <a:ext cx="2463120" cy="717729"/>
        </p:xfrm>
        <a:graphic>
          <a:graphicData uri="http://schemas.openxmlformats.org/presentationml/2006/ole">
            <mc:AlternateContent xmlns:mc="http://schemas.openxmlformats.org/markup-compatibility/2006">
              <mc:Choice xmlns:v="urn:schemas-microsoft-com:vml" Requires="v">
                <p:oleObj name="公式" r:id="rId5" imgW="1676400" imgH="457200" progId="Equation.3">
                  <p:embed/>
                </p:oleObj>
              </mc:Choice>
              <mc:Fallback>
                <p:oleObj name="公式" r:id="rId5" imgW="167640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4011909"/>
                        <a:ext cx="2463120" cy="717729"/>
                      </a:xfrm>
                      <a:prstGeom prst="rect">
                        <a:avLst/>
                      </a:prstGeom>
                      <a:noFill/>
                      <a:ln>
                        <a:noFill/>
                      </a:ln>
                    </p:spPr>
                  </p:pic>
                </p:oleObj>
              </mc:Fallback>
            </mc:AlternateContent>
          </a:graphicData>
        </a:graphic>
      </p:graphicFrame>
      <p:sp>
        <p:nvSpPr>
          <p:cNvPr id="2" name="矩形 1"/>
          <p:cNvSpPr/>
          <p:nvPr/>
        </p:nvSpPr>
        <p:spPr bwMode="auto">
          <a:xfrm>
            <a:off x="1007604" y="2715766"/>
            <a:ext cx="1980220" cy="396454"/>
          </a:xfrm>
          <a:prstGeom prst="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1" name="矩形 10"/>
          <p:cNvSpPr/>
          <p:nvPr/>
        </p:nvSpPr>
        <p:spPr bwMode="auto">
          <a:xfrm>
            <a:off x="3347864" y="2715766"/>
            <a:ext cx="1512168" cy="396454"/>
          </a:xfrm>
          <a:prstGeom prst="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
        <p:nvSpPr>
          <p:cNvPr id="12" name="矩形 11"/>
          <p:cNvSpPr/>
          <p:nvPr/>
        </p:nvSpPr>
        <p:spPr bwMode="auto">
          <a:xfrm>
            <a:off x="5113844" y="2715766"/>
            <a:ext cx="2770524" cy="396454"/>
          </a:xfrm>
          <a:prstGeom prst="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Tree>
    <p:extLst>
      <p:ext uri="{BB962C8B-B14F-4D97-AF65-F5344CB8AC3E}">
        <p14:creationId xmlns:p14="http://schemas.microsoft.com/office/powerpoint/2010/main" val="291982423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系统建模原理与方法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建模的基本概念</a:t>
            </a:r>
          </a:p>
        </p:txBody>
      </p:sp>
      <p:sp>
        <p:nvSpPr>
          <p:cNvPr id="23" name="内容占位符 4"/>
          <p:cNvSpPr>
            <a:spLocks noGrp="1"/>
          </p:cNvSpPr>
          <p:nvPr>
            <p:ph idx="1"/>
          </p:nvPr>
        </p:nvSpPr>
        <p:spPr>
          <a:xfrm>
            <a:off x="540252" y="789552"/>
            <a:ext cx="8064196" cy="401444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基本认识</a:t>
            </a:r>
            <a:endParaRPr lang="zh-CN" altLang="en-US" sz="2000" dirty="0">
              <a:solidFill>
                <a:schemeClr val="tx1"/>
              </a:solidFill>
            </a:endParaRPr>
          </a:p>
          <a:p>
            <a:pPr marL="0" indent="0">
              <a:lnSpc>
                <a:spcPct val="150000"/>
              </a:lnSpc>
              <a:spcBef>
                <a:spcPts val="0"/>
              </a:spcBef>
              <a:buNone/>
            </a:pPr>
            <a:r>
              <a:rPr lang="zh-CN" altLang="en-US" sz="2000" dirty="0">
                <a:solidFill>
                  <a:schemeClr val="tx1"/>
                </a:solidFill>
              </a:rPr>
              <a:t>      建模是对系统内在关系的抽象，在</a:t>
            </a:r>
            <a:r>
              <a:rPr lang="zh-CN" altLang="en-US" sz="2000" dirty="0">
                <a:solidFill>
                  <a:srgbClr val="C00000"/>
                </a:solidFill>
              </a:rPr>
              <a:t>抽象过程</a:t>
            </a:r>
            <a:r>
              <a:rPr lang="zh-CN" altLang="en-US" sz="2000" dirty="0">
                <a:solidFill>
                  <a:schemeClr val="tx1"/>
                </a:solidFill>
              </a:rPr>
              <a:t>中，必须联系真实系统与建模目标，既要</a:t>
            </a:r>
            <a:r>
              <a:rPr lang="zh-CN" altLang="en-US" sz="2000" dirty="0">
                <a:solidFill>
                  <a:srgbClr val="C00000"/>
                </a:solidFill>
              </a:rPr>
              <a:t>准确有效</a:t>
            </a:r>
            <a:r>
              <a:rPr lang="zh-CN" altLang="en-US" sz="2000" dirty="0">
                <a:solidFill>
                  <a:schemeClr val="tx1"/>
                </a:solidFill>
              </a:rPr>
              <a:t>，又要</a:t>
            </a:r>
            <a:r>
              <a:rPr lang="zh-CN" altLang="en-US" sz="2000" dirty="0">
                <a:solidFill>
                  <a:srgbClr val="C00000"/>
                </a:solidFill>
              </a:rPr>
              <a:t>高效可靠</a:t>
            </a:r>
            <a:r>
              <a:rPr lang="zh-CN" altLang="en-US" sz="2000" dirty="0">
                <a:solidFill>
                  <a:schemeClr val="tx1"/>
                </a:solidFill>
              </a:rPr>
              <a:t>。</a:t>
            </a:r>
          </a:p>
          <a:p>
            <a:pPr>
              <a:lnSpc>
                <a:spcPct val="150000"/>
              </a:lnSpc>
              <a:spcBef>
                <a:spcPts val="0"/>
              </a:spcBef>
              <a:buFont typeface="Wingdings" panose="05000000000000000000" pitchFamily="2" charset="2"/>
              <a:buChar char="p"/>
            </a:pPr>
            <a:r>
              <a:rPr lang="zh-CN" altLang="en-US" sz="2000" dirty="0">
                <a:solidFill>
                  <a:srgbClr val="C00000"/>
                </a:solidFill>
              </a:rPr>
              <a:t>建模方法的分类</a:t>
            </a:r>
          </a:p>
          <a:p>
            <a:pPr marL="0" indent="0">
              <a:lnSpc>
                <a:spcPct val="150000"/>
              </a:lnSpc>
              <a:spcBef>
                <a:spcPts val="0"/>
              </a:spcBef>
              <a:buNone/>
            </a:pPr>
            <a:r>
              <a:rPr lang="zh-CN" altLang="en-US" sz="2000" dirty="0">
                <a:solidFill>
                  <a:schemeClr val="tx1"/>
                </a:solidFill>
              </a:rPr>
              <a:t>     传统法：机理分析建模和实验统计建模；</a:t>
            </a:r>
          </a:p>
          <a:p>
            <a:pPr marL="0" indent="0">
              <a:lnSpc>
                <a:spcPct val="150000"/>
              </a:lnSpc>
              <a:spcBef>
                <a:spcPts val="0"/>
              </a:spcBef>
              <a:buNone/>
            </a:pPr>
            <a:r>
              <a:rPr lang="zh-CN" altLang="en-US" sz="2000" dirty="0">
                <a:solidFill>
                  <a:schemeClr val="tx1"/>
                </a:solidFill>
              </a:rPr>
              <a:t>     现代法：方法手段丰富，没有统一的模式；</a:t>
            </a:r>
          </a:p>
          <a:p>
            <a:pPr marL="0" indent="0">
              <a:lnSpc>
                <a:spcPct val="150000"/>
              </a:lnSpc>
              <a:spcBef>
                <a:spcPts val="0"/>
              </a:spcBef>
              <a:buNone/>
            </a:pPr>
            <a:r>
              <a:rPr lang="zh-CN" altLang="en-US" sz="2000" dirty="0">
                <a:solidFill>
                  <a:schemeClr val="tx1"/>
                </a:solidFill>
              </a:rPr>
              <a:t>     使用的方法：没有一个固定程式，需要根据系统状况、建模目标、建模要求及实际背景来确定。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70357846"/>
              </p:ext>
            </p:extLst>
          </p:nvPr>
        </p:nvGraphicFramePr>
        <p:xfrm>
          <a:off x="5940152" y="1851670"/>
          <a:ext cx="2940963" cy="1656532"/>
        </p:xfrm>
        <a:graphic>
          <a:graphicData uri="http://schemas.openxmlformats.org/presentationml/2006/ole">
            <mc:AlternateContent xmlns:mc="http://schemas.openxmlformats.org/markup-compatibility/2006">
              <mc:Choice xmlns:v="urn:schemas-microsoft-com:vml" Requires="v">
                <p:oleObj name="Visio" r:id="rId3" imgW="2092147" imgH="1174775" progId="Visio.Drawing.11">
                  <p:embed/>
                </p:oleObj>
              </mc:Choice>
              <mc:Fallback>
                <p:oleObj name="Visio" r:id="rId3" imgW="2092147" imgH="1174775" progId="Visio.Drawing.11">
                  <p:embed/>
                  <p:pic>
                    <p:nvPicPr>
                      <p:cNvPr id="0" name="Object 4"/>
                      <p:cNvPicPr>
                        <a:picLocks noChangeAspect="1" noChangeArrowheads="1"/>
                      </p:cNvPicPr>
                      <p:nvPr/>
                    </p:nvPicPr>
                    <p:blipFill>
                      <a:blip r:embed="rId4"/>
                      <a:srcRect/>
                      <a:stretch>
                        <a:fillRect/>
                      </a:stretch>
                    </p:blipFill>
                    <p:spPr bwMode="auto">
                      <a:xfrm>
                        <a:off x="5940152" y="1851670"/>
                        <a:ext cx="2940963" cy="165653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7120129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系统的数学描述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状态空间模型</a:t>
            </a:r>
          </a:p>
        </p:txBody>
      </p:sp>
      <p:sp>
        <p:nvSpPr>
          <p:cNvPr id="23" name="内容占位符 4"/>
          <p:cNvSpPr>
            <a:spLocks noGrp="1"/>
          </p:cNvSpPr>
          <p:nvPr>
            <p:ph idx="1"/>
          </p:nvPr>
        </p:nvSpPr>
        <p:spPr>
          <a:xfrm>
            <a:off x="540252" y="789552"/>
            <a:ext cx="8136204"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模型建立方法</a:t>
            </a:r>
            <a:endParaRPr lang="en-US" altLang="zh-CN" dirty="0">
              <a:solidFill>
                <a:srgbClr val="C00000"/>
              </a:solidFill>
            </a:endParaRPr>
          </a:p>
          <a:p>
            <a:pPr marL="0" indent="0">
              <a:lnSpc>
                <a:spcPct val="150000"/>
              </a:lnSpc>
              <a:spcBef>
                <a:spcPts val="0"/>
              </a:spcBef>
              <a:buNone/>
            </a:pPr>
            <a:r>
              <a:rPr lang="zh-CN" altLang="en-US" dirty="0">
                <a:solidFill>
                  <a:schemeClr val="bg1">
                    <a:lumMod val="50000"/>
                  </a:schemeClr>
                </a:solidFill>
              </a:rPr>
              <a:t>     连续模型</a:t>
            </a:r>
            <a:r>
              <a:rPr lang="en-US" altLang="zh-CN" dirty="0">
                <a:solidFill>
                  <a:schemeClr val="bg1">
                    <a:lumMod val="50000"/>
                  </a:schemeClr>
                </a:solidFill>
              </a:rPr>
              <a:t>                                      </a:t>
            </a:r>
            <a:r>
              <a:rPr lang="zh-CN" altLang="en-US" dirty="0">
                <a:solidFill>
                  <a:schemeClr val="bg1">
                    <a:lumMod val="50000"/>
                  </a:schemeClr>
                </a:solidFill>
              </a:rPr>
              <a:t>外部模型</a:t>
            </a:r>
            <a:endParaRPr lang="en-US" altLang="zh-CN" dirty="0">
              <a:solidFill>
                <a:schemeClr val="bg1">
                  <a:lumMod val="50000"/>
                </a:schemeClr>
              </a:solidFill>
            </a:endParaRPr>
          </a:p>
          <a:p>
            <a:pPr marL="0" indent="0">
              <a:lnSpc>
                <a:spcPct val="150000"/>
              </a:lnSpc>
              <a:spcBef>
                <a:spcPts val="0"/>
              </a:spcBef>
              <a:buNone/>
            </a:pPr>
            <a:endParaRPr lang="en-US" altLang="zh-CN" dirty="0">
              <a:solidFill>
                <a:schemeClr val="bg1">
                  <a:lumMod val="50000"/>
                </a:schemeClr>
              </a:solidFill>
            </a:endParaRPr>
          </a:p>
          <a:p>
            <a:pPr marL="0" indent="0">
              <a:lnSpc>
                <a:spcPct val="150000"/>
              </a:lnSpc>
              <a:spcBef>
                <a:spcPts val="0"/>
              </a:spcBef>
              <a:buNone/>
            </a:pPr>
            <a:r>
              <a:rPr lang="zh-CN" altLang="en-US" dirty="0">
                <a:solidFill>
                  <a:schemeClr val="bg1">
                    <a:lumMod val="50000"/>
                  </a:schemeClr>
                </a:solidFill>
              </a:rPr>
              <a:t>     离散模型                                      外部模型</a:t>
            </a:r>
          </a:p>
          <a:p>
            <a:pPr marL="0" indent="0">
              <a:lnSpc>
                <a:spcPct val="150000"/>
              </a:lnSpc>
              <a:spcBef>
                <a:spcPts val="0"/>
              </a:spcBef>
              <a:buNone/>
            </a:pPr>
            <a:endParaRPr lang="en-US" altLang="zh-CN" dirty="0">
              <a:solidFill>
                <a:schemeClr val="bg1">
                  <a:lumMod val="50000"/>
                </a:schemeClr>
              </a:solidFill>
            </a:endParaRPr>
          </a:p>
          <a:p>
            <a:pPr marL="0" indent="0">
              <a:lnSpc>
                <a:spcPct val="150000"/>
              </a:lnSpc>
              <a:spcBef>
                <a:spcPts val="0"/>
              </a:spcBef>
              <a:buNone/>
            </a:pPr>
            <a:endParaRPr lang="en-US" altLang="zh-CN" dirty="0">
              <a:solidFill>
                <a:schemeClr val="bg1">
                  <a:lumMod val="50000"/>
                </a:schemeClr>
              </a:solidFill>
            </a:endParaRPr>
          </a:p>
          <a:p>
            <a:pPr marL="0" indent="0">
              <a:lnSpc>
                <a:spcPct val="150000"/>
              </a:lnSpc>
              <a:spcBef>
                <a:spcPts val="0"/>
              </a:spcBef>
              <a:buNone/>
            </a:pPr>
            <a:endParaRPr lang="zh-CN" altLang="en-US" dirty="0">
              <a:solidFill>
                <a:schemeClr val="bg1">
                  <a:lumMod val="50000"/>
                </a:schemeClr>
              </a:solidFill>
            </a:endParaRPr>
          </a:p>
          <a:p>
            <a:pPr marL="0" indent="0">
              <a:lnSpc>
                <a:spcPct val="150000"/>
              </a:lnSpc>
              <a:spcBef>
                <a:spcPts val="0"/>
              </a:spcBef>
              <a:buNone/>
            </a:pPr>
            <a:endParaRPr lang="en-US" altLang="zh-CN" dirty="0">
              <a:solidFill>
                <a:schemeClr val="bg1">
                  <a:lumMod val="50000"/>
                </a:schemeClr>
              </a:solidFill>
            </a:endParaRPr>
          </a:p>
          <a:p>
            <a:pPr marL="0" indent="0">
              <a:lnSpc>
                <a:spcPct val="150000"/>
              </a:lnSpc>
              <a:spcBef>
                <a:spcPts val="0"/>
              </a:spcBef>
              <a:buNone/>
            </a:pPr>
            <a:r>
              <a:rPr lang="zh-CN" altLang="en-US" dirty="0">
                <a:solidFill>
                  <a:schemeClr val="bg1">
                    <a:lumMod val="50000"/>
                  </a:schemeClr>
                </a:solidFill>
              </a:rPr>
              <a:t> </a:t>
            </a:r>
            <a:endParaRPr lang="en-US" altLang="zh-CN" dirty="0">
              <a:solidFill>
                <a:schemeClr val="bg1">
                  <a:lumMod val="50000"/>
                </a:schemeClr>
              </a:solidFill>
            </a:endParaRPr>
          </a:p>
          <a:p>
            <a:pPr marL="0" indent="0">
              <a:lnSpc>
                <a:spcPct val="150000"/>
              </a:lnSpc>
              <a:spcBef>
                <a:spcPts val="0"/>
              </a:spcBef>
              <a:buNone/>
            </a:pPr>
            <a:endParaRPr lang="en-US" altLang="zh-CN" dirty="0">
              <a:solidFill>
                <a:schemeClr val="bg1">
                  <a:lumMod val="50000"/>
                </a:schemeClr>
              </a:solidFill>
            </a:endParaRP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37969912"/>
              </p:ext>
            </p:extLst>
          </p:nvPr>
        </p:nvGraphicFramePr>
        <p:xfrm>
          <a:off x="2123728" y="2959204"/>
          <a:ext cx="4617533" cy="1872208"/>
        </p:xfrm>
        <a:graphic>
          <a:graphicData uri="http://schemas.openxmlformats.org/presentationml/2006/ole">
            <mc:AlternateContent xmlns:mc="http://schemas.openxmlformats.org/markup-compatibility/2006">
              <mc:Choice xmlns:v="urn:schemas-microsoft-com:vml" Requires="v">
                <p:oleObj name="Visio" r:id="rId3" imgW="4713446" imgH="1913096" progId="Visio.Drawing.11">
                  <p:embed/>
                </p:oleObj>
              </mc:Choice>
              <mc:Fallback>
                <p:oleObj name="Visio" r:id="rId3" imgW="4713446" imgH="191309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959204"/>
                        <a:ext cx="4617533" cy="1872208"/>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279506761"/>
              </p:ext>
            </p:extLst>
          </p:nvPr>
        </p:nvGraphicFramePr>
        <p:xfrm>
          <a:off x="1979711" y="1251392"/>
          <a:ext cx="1224137" cy="605388"/>
        </p:xfrm>
        <a:graphic>
          <a:graphicData uri="http://schemas.openxmlformats.org/presentationml/2006/ole">
            <mc:AlternateContent xmlns:mc="http://schemas.openxmlformats.org/markup-compatibility/2006">
              <mc:Choice xmlns:v="urn:schemas-microsoft-com:vml" Requires="v">
                <p:oleObj name="公式" r:id="rId5" imgW="977476" imgH="482391" progId="Equation.3">
                  <p:embed/>
                </p:oleObj>
              </mc:Choice>
              <mc:Fallback>
                <p:oleObj name="公式" r:id="rId5" imgW="977476" imgH="48239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1" y="1251392"/>
                        <a:ext cx="1224137" cy="605388"/>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3417730255"/>
              </p:ext>
            </p:extLst>
          </p:nvPr>
        </p:nvGraphicFramePr>
        <p:xfrm>
          <a:off x="5322952" y="1277690"/>
          <a:ext cx="2561416" cy="390230"/>
        </p:xfrm>
        <a:graphic>
          <a:graphicData uri="http://schemas.openxmlformats.org/presentationml/2006/ole">
            <mc:AlternateContent xmlns:mc="http://schemas.openxmlformats.org/markup-compatibility/2006">
              <mc:Choice xmlns:v="urn:schemas-microsoft-com:vml" Requires="v">
                <p:oleObj name="公式" r:id="rId7" imgW="1562100" imgH="241300" progId="Equation.3">
                  <p:embed/>
                </p:oleObj>
              </mc:Choice>
              <mc:Fallback>
                <p:oleObj name="公式" r:id="rId7" imgW="1562100" imgH="241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22952" y="1277690"/>
                        <a:ext cx="2561416" cy="39023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637565756"/>
              </p:ext>
            </p:extLst>
          </p:nvPr>
        </p:nvGraphicFramePr>
        <p:xfrm>
          <a:off x="5292080" y="2080439"/>
          <a:ext cx="2972699" cy="406127"/>
        </p:xfrm>
        <a:graphic>
          <a:graphicData uri="http://schemas.openxmlformats.org/presentationml/2006/ole">
            <mc:AlternateContent xmlns:mc="http://schemas.openxmlformats.org/markup-compatibility/2006">
              <mc:Choice xmlns:v="urn:schemas-microsoft-com:vml" Requires="v">
                <p:oleObj name="公式" r:id="rId9" imgW="1739900" imgH="241300" progId="Equation.3">
                  <p:embed/>
                </p:oleObj>
              </mc:Choice>
              <mc:Fallback>
                <p:oleObj name="公式" r:id="rId9" imgW="1739900" imgH="241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080" y="2080439"/>
                        <a:ext cx="2972699" cy="406127"/>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13029530"/>
              </p:ext>
            </p:extLst>
          </p:nvPr>
        </p:nvGraphicFramePr>
        <p:xfrm>
          <a:off x="1979712" y="2080439"/>
          <a:ext cx="2016125" cy="587375"/>
        </p:xfrm>
        <a:graphic>
          <a:graphicData uri="http://schemas.openxmlformats.org/presentationml/2006/ole">
            <mc:AlternateContent xmlns:mc="http://schemas.openxmlformats.org/markup-compatibility/2006">
              <mc:Choice xmlns:v="urn:schemas-microsoft-com:vml" Requires="v">
                <p:oleObj name="公式" r:id="rId11" imgW="1676400" imgH="457200" progId="Equation.3">
                  <p:embed/>
                </p:oleObj>
              </mc:Choice>
              <mc:Fallback>
                <p:oleObj name="公式" r:id="rId11" imgW="1676400" imgH="457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9712" y="2080439"/>
                        <a:ext cx="2016125"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标注 19"/>
          <p:cNvSpPr>
            <a:spLocks noChangeArrowheads="1"/>
          </p:cNvSpPr>
          <p:nvPr/>
        </p:nvSpPr>
        <p:spPr bwMode="auto">
          <a:xfrm>
            <a:off x="828234" y="2696756"/>
            <a:ext cx="1295921" cy="420737"/>
          </a:xfrm>
          <a:prstGeom prst="wedgeRectCallout">
            <a:avLst>
              <a:gd name="adj1" fmla="val 213589"/>
              <a:gd name="adj2" fmla="val 40136"/>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defRPr/>
            </a:pPr>
            <a:r>
              <a:rPr lang="zh-CN" altLang="en-US" sz="2000" kern="0">
                <a:solidFill>
                  <a:srgbClr val="FFFFFF"/>
                </a:solidFill>
                <a:latin typeface="微软雅黑" pitchFamily="34" charset="-122"/>
                <a:ea typeface="微软雅黑" pitchFamily="34" charset="-122"/>
              </a:rPr>
              <a:t>直传矩阵</a:t>
            </a:r>
          </a:p>
        </p:txBody>
      </p:sp>
      <p:sp>
        <p:nvSpPr>
          <p:cNvPr id="14" name="矩形标注 1"/>
          <p:cNvSpPr>
            <a:spLocks noChangeArrowheads="1"/>
          </p:cNvSpPr>
          <p:nvPr/>
        </p:nvSpPr>
        <p:spPr bwMode="auto">
          <a:xfrm>
            <a:off x="828234" y="4155927"/>
            <a:ext cx="1295921" cy="432048"/>
          </a:xfrm>
          <a:prstGeom prst="wedgeRectCallout">
            <a:avLst>
              <a:gd name="adj1" fmla="val 107835"/>
              <a:gd name="adj2" fmla="val -61609"/>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pPr>
            <a:r>
              <a:rPr lang="zh-CN" altLang="en-US" sz="2000" kern="0">
                <a:solidFill>
                  <a:srgbClr val="FFFFFF"/>
                </a:solidFill>
                <a:latin typeface="微软雅黑" pitchFamily="34" charset="-122"/>
                <a:ea typeface="微软雅黑" pitchFamily="34" charset="-122"/>
              </a:rPr>
              <a:t>输入矩阵</a:t>
            </a:r>
          </a:p>
        </p:txBody>
      </p:sp>
      <p:sp>
        <p:nvSpPr>
          <p:cNvPr id="15" name="矩形标注 1"/>
          <p:cNvSpPr>
            <a:spLocks noChangeArrowheads="1"/>
          </p:cNvSpPr>
          <p:nvPr/>
        </p:nvSpPr>
        <p:spPr bwMode="auto">
          <a:xfrm>
            <a:off x="5064988" y="4615388"/>
            <a:ext cx="1295921" cy="432048"/>
          </a:xfrm>
          <a:prstGeom prst="wedgeRectCallout">
            <a:avLst>
              <a:gd name="adj1" fmla="val -85617"/>
              <a:gd name="adj2" fmla="val -17517"/>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pPr>
            <a:r>
              <a:rPr lang="zh-CN" altLang="en-US" sz="2000" kern="0" dirty="0">
                <a:solidFill>
                  <a:srgbClr val="FFFFFF"/>
                </a:solidFill>
                <a:latin typeface="微软雅黑" pitchFamily="34" charset="-122"/>
                <a:ea typeface="微软雅黑" pitchFamily="34" charset="-122"/>
              </a:rPr>
              <a:t>系统矩阵</a:t>
            </a:r>
          </a:p>
        </p:txBody>
      </p:sp>
      <p:sp>
        <p:nvSpPr>
          <p:cNvPr id="16" name="矩形标注 1"/>
          <p:cNvSpPr>
            <a:spLocks noChangeArrowheads="1"/>
          </p:cNvSpPr>
          <p:nvPr/>
        </p:nvSpPr>
        <p:spPr bwMode="auto">
          <a:xfrm>
            <a:off x="6968858" y="4227934"/>
            <a:ext cx="1295921" cy="432048"/>
          </a:xfrm>
          <a:prstGeom prst="wedgeRectCallout">
            <a:avLst>
              <a:gd name="adj1" fmla="val -158529"/>
              <a:gd name="adj2" fmla="val -82774"/>
            </a:avLst>
          </a:prstGeom>
          <a:solidFill>
            <a:srgbClr val="B13621"/>
          </a:solidFill>
          <a:ln w="9525" algn="ctr">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ts val="0"/>
              </a:spcBef>
              <a:spcAft>
                <a:spcPts val="0"/>
              </a:spcAft>
              <a:buFontTx/>
              <a:buNone/>
            </a:pPr>
            <a:r>
              <a:rPr lang="zh-CN" altLang="en-US" sz="2000" kern="0" dirty="0">
                <a:solidFill>
                  <a:srgbClr val="FFFFFF"/>
                </a:solidFill>
                <a:latin typeface="微软雅黑" pitchFamily="34" charset="-122"/>
                <a:ea typeface="微软雅黑" pitchFamily="34" charset="-122"/>
              </a:rPr>
              <a:t>输出矩阵</a:t>
            </a:r>
          </a:p>
        </p:txBody>
      </p:sp>
      <p:sp>
        <p:nvSpPr>
          <p:cNvPr id="7" name="矩形 6"/>
          <p:cNvSpPr/>
          <p:nvPr/>
        </p:nvSpPr>
        <p:spPr bwMode="auto">
          <a:xfrm>
            <a:off x="4067845" y="699542"/>
            <a:ext cx="72107" cy="2088232"/>
          </a:xfrm>
          <a:prstGeom prst="rect">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205867"/>
              </a:solidFill>
            </a:endParaRPr>
          </a:p>
        </p:txBody>
      </p:sp>
    </p:spTree>
    <p:extLst>
      <p:ext uri="{BB962C8B-B14F-4D97-AF65-F5344CB8AC3E}">
        <p14:creationId xmlns:p14="http://schemas.microsoft.com/office/powerpoint/2010/main" val="139675497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系统的数学描述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状态空间模型</a:t>
            </a:r>
          </a:p>
        </p:txBody>
      </p:sp>
      <p:sp>
        <p:nvSpPr>
          <p:cNvPr id="23" name="内容占位符 4"/>
          <p:cNvSpPr>
            <a:spLocks noGrp="1"/>
          </p:cNvSpPr>
          <p:nvPr>
            <p:ph idx="1"/>
          </p:nvPr>
        </p:nvSpPr>
        <p:spPr>
          <a:xfrm>
            <a:off x="540252" y="789552"/>
            <a:ext cx="7920180"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这种模型建立的好处</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n</a:t>
            </a:r>
            <a:r>
              <a:rPr lang="zh-CN" altLang="en-US" dirty="0">
                <a:solidFill>
                  <a:schemeClr val="bg1">
                    <a:lumMod val="50000"/>
                  </a:schemeClr>
                </a:solidFill>
              </a:rPr>
              <a:t>阶动态系统（连续的或离散的），可以使用</a:t>
            </a:r>
            <a:r>
              <a:rPr lang="en-US" altLang="zh-CN" dirty="0">
                <a:solidFill>
                  <a:schemeClr val="bg1">
                    <a:lumMod val="50000"/>
                  </a:schemeClr>
                </a:solidFill>
              </a:rPr>
              <a:t>n</a:t>
            </a:r>
            <a:r>
              <a:rPr lang="zh-CN" altLang="en-US" dirty="0">
                <a:solidFill>
                  <a:schemeClr val="bg1">
                    <a:lumMod val="50000"/>
                  </a:schemeClr>
                </a:solidFill>
              </a:rPr>
              <a:t>个状态变量的一阶微分（或差分）方程组来表述，状态空间模型的优势主要体现在：</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1</a:t>
            </a:r>
            <a:r>
              <a:rPr lang="zh-CN" altLang="en-US" dirty="0">
                <a:solidFill>
                  <a:schemeClr val="bg1">
                    <a:lumMod val="50000"/>
                  </a:schemeClr>
                </a:solidFill>
              </a:rPr>
              <a:t>）利用描述系统内部特性的状态变量替代了仅能描述系统外部特性；</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2</a:t>
            </a:r>
            <a:r>
              <a:rPr lang="zh-CN" altLang="en-US" dirty="0">
                <a:solidFill>
                  <a:schemeClr val="bg1">
                    <a:lumMod val="50000"/>
                  </a:schemeClr>
                </a:solidFill>
              </a:rPr>
              <a:t>）由于采用一阶微分（或差分）方程组，因此，便于计算机数值计算；       </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a:t>
            </a:r>
            <a:r>
              <a:rPr lang="en-US" altLang="zh-CN" dirty="0">
                <a:solidFill>
                  <a:schemeClr val="bg1">
                    <a:lumMod val="50000"/>
                  </a:schemeClr>
                </a:solidFill>
              </a:rPr>
              <a:t>3</a:t>
            </a:r>
            <a:r>
              <a:rPr lang="zh-CN" altLang="en-US" dirty="0">
                <a:solidFill>
                  <a:schemeClr val="bg1">
                    <a:lumMod val="50000"/>
                  </a:schemeClr>
                </a:solidFill>
              </a:rPr>
              <a:t>）便于处理多输入多输出系统；</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4</a:t>
            </a:r>
            <a:r>
              <a:rPr lang="zh-CN" altLang="en-US" dirty="0">
                <a:solidFill>
                  <a:schemeClr val="bg1">
                    <a:lumMod val="50000"/>
                  </a:schemeClr>
                </a:solidFill>
              </a:rPr>
              <a:t>）容易推广用于时变系统和非线性系统。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044344966"/>
              </p:ext>
            </p:extLst>
          </p:nvPr>
        </p:nvGraphicFramePr>
        <p:xfrm>
          <a:off x="4932040" y="3857919"/>
          <a:ext cx="1364070" cy="675449"/>
        </p:xfrm>
        <a:graphic>
          <a:graphicData uri="http://schemas.openxmlformats.org/presentationml/2006/ole">
            <mc:AlternateContent xmlns:mc="http://schemas.openxmlformats.org/markup-compatibility/2006">
              <mc:Choice xmlns:v="urn:schemas-microsoft-com:vml" Requires="v">
                <p:oleObj name="公式" r:id="rId3" imgW="977476" imgH="482391" progId="Equation.3">
                  <p:embed/>
                </p:oleObj>
              </mc:Choice>
              <mc:Fallback>
                <p:oleObj name="公式" r:id="rId3" imgW="977476" imgH="48239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3857919"/>
                        <a:ext cx="1364070" cy="675449"/>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574097157"/>
              </p:ext>
            </p:extLst>
          </p:nvPr>
        </p:nvGraphicFramePr>
        <p:xfrm>
          <a:off x="1187624" y="3857919"/>
          <a:ext cx="2736304" cy="719385"/>
        </p:xfrm>
        <a:graphic>
          <a:graphicData uri="http://schemas.openxmlformats.org/presentationml/2006/ole">
            <mc:AlternateContent xmlns:mc="http://schemas.openxmlformats.org/markup-compatibility/2006">
              <mc:Choice xmlns:v="urn:schemas-microsoft-com:vml" Requires="v">
                <p:oleObj name="公式" r:id="rId5" imgW="1701800" imgH="444500" progId="Equation.3">
                  <p:embed/>
                </p:oleObj>
              </mc:Choice>
              <mc:Fallback>
                <p:oleObj name="公式" r:id="rId5" imgW="17018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3857919"/>
                        <a:ext cx="2736304" cy="719385"/>
                      </a:xfrm>
                      <a:prstGeom prst="rect">
                        <a:avLst/>
                      </a:prstGeom>
                      <a:noFill/>
                      <a:ln>
                        <a:noFill/>
                      </a:ln>
                    </p:spPr>
                  </p:pic>
                </p:oleObj>
              </mc:Fallback>
            </mc:AlternateContent>
          </a:graphicData>
        </a:graphic>
      </p:graphicFrame>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86924" y="2881615"/>
            <a:ext cx="1656184" cy="1994391"/>
          </a:xfrm>
          <a:prstGeom prst="rect">
            <a:avLst/>
          </a:prstGeom>
        </p:spPr>
      </p:pic>
    </p:spTree>
    <p:extLst>
      <p:ext uri="{BB962C8B-B14F-4D97-AF65-F5344CB8AC3E}">
        <p14:creationId xmlns:p14="http://schemas.microsoft.com/office/powerpoint/2010/main" val="74438476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276629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24243258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系统建模原理与方法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连续系统建模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微分方程建模法</a:t>
            </a:r>
            <a:r>
              <a:rPr lang="en-US" altLang="zh-CN" sz="2000" b="1" dirty="0">
                <a:solidFill>
                  <a:srgbClr val="C00000"/>
                </a:solidFill>
                <a:latin typeface="微软雅黑"/>
                <a:ea typeface="微软雅黑"/>
              </a:rPr>
              <a:t>)</a:t>
            </a:r>
            <a:endParaRPr lang="zh-CN" altLang="en-US" sz="2000" b="1" dirty="0">
              <a:solidFill>
                <a:srgbClr val="C00000"/>
              </a:solidFill>
              <a:latin typeface="微软雅黑"/>
              <a:ea typeface="微软雅黑"/>
            </a:endParaRPr>
          </a:p>
        </p:txBody>
      </p:sp>
      <p:sp>
        <p:nvSpPr>
          <p:cNvPr id="23" name="内容占位符 4"/>
          <p:cNvSpPr>
            <a:spLocks noGrp="1"/>
          </p:cNvSpPr>
          <p:nvPr>
            <p:ph idx="1"/>
          </p:nvPr>
        </p:nvSpPr>
        <p:spPr>
          <a:xfrm>
            <a:off x="540252" y="789552"/>
            <a:ext cx="4103756"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实现步骤（做应用题） </a:t>
            </a:r>
            <a:r>
              <a:rPr lang="en-US" altLang="zh-CN" dirty="0">
                <a:solidFill>
                  <a:schemeClr val="bg1">
                    <a:lumMod val="50000"/>
                  </a:schemeClr>
                </a:solidFill>
              </a:rPr>
              <a:t>      </a:t>
            </a: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a:t>
            </a:r>
            <a:r>
              <a:rPr lang="en-US" altLang="zh-CN" dirty="0">
                <a:solidFill>
                  <a:schemeClr val="bg1">
                    <a:lumMod val="50000"/>
                  </a:schemeClr>
                </a:solidFill>
              </a:rPr>
              <a:t>1</a:t>
            </a:r>
            <a:r>
              <a:rPr lang="zh-CN" altLang="en-US" dirty="0">
                <a:solidFill>
                  <a:schemeClr val="bg1">
                    <a:lumMod val="50000"/>
                  </a:schemeClr>
                </a:solidFill>
              </a:rPr>
              <a:t>）翻译或转化。</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（导数</a:t>
            </a:r>
            <a:r>
              <a:rPr lang="en-US" altLang="zh-CN" dirty="0">
                <a:solidFill>
                  <a:schemeClr val="bg1">
                    <a:lumMod val="50000"/>
                  </a:schemeClr>
                </a:solidFill>
              </a:rPr>
              <a:t>——</a:t>
            </a:r>
            <a:r>
              <a:rPr lang="zh-CN" altLang="en-US" dirty="0">
                <a:solidFill>
                  <a:schemeClr val="bg1">
                    <a:lumMod val="50000"/>
                  </a:schemeClr>
                </a:solidFill>
              </a:rPr>
              <a:t>速率）</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2</a:t>
            </a:r>
            <a:r>
              <a:rPr lang="zh-CN" altLang="en-US" dirty="0">
                <a:solidFill>
                  <a:schemeClr val="bg1">
                    <a:lumMod val="50000"/>
                  </a:schemeClr>
                </a:solidFill>
              </a:rPr>
              <a:t>）建立瞬时表达式。（微元）</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3</a:t>
            </a:r>
            <a:r>
              <a:rPr lang="zh-CN" altLang="en-US" dirty="0">
                <a:solidFill>
                  <a:schemeClr val="bg1">
                    <a:lumMod val="50000"/>
                  </a:schemeClr>
                </a:solidFill>
              </a:rPr>
              <a:t>）配备物理单位。 </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a:t>
            </a:r>
            <a:r>
              <a:rPr lang="en-US" altLang="zh-CN" dirty="0">
                <a:solidFill>
                  <a:schemeClr val="bg1">
                    <a:lumMod val="50000"/>
                  </a:schemeClr>
                </a:solidFill>
              </a:rPr>
              <a:t>4</a:t>
            </a:r>
            <a:r>
              <a:rPr lang="zh-CN" altLang="en-US" dirty="0">
                <a:solidFill>
                  <a:schemeClr val="bg1">
                    <a:lumMod val="50000"/>
                  </a:schemeClr>
                </a:solidFill>
              </a:rPr>
              <a:t>）确定条件。</a:t>
            </a:r>
            <a:endParaRPr lang="en-US" altLang="zh-CN"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dirty="0">
                <a:solidFill>
                  <a:srgbClr val="C00000"/>
                </a:solidFill>
              </a:rPr>
              <a:t>微元法建立微分方程模型</a:t>
            </a:r>
            <a:endParaRPr lang="en-US" altLang="zh-CN" dirty="0">
              <a:solidFill>
                <a:srgbClr val="C00000"/>
              </a:solidFill>
            </a:endParaRP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1</a:t>
            </a:r>
            <a:r>
              <a:rPr lang="zh-CN" altLang="en-US" dirty="0">
                <a:solidFill>
                  <a:schemeClr val="bg1">
                    <a:lumMod val="50000"/>
                  </a:schemeClr>
                </a:solidFill>
              </a:rPr>
              <a:t>）按变化规律直接列方程。</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2</a:t>
            </a:r>
            <a:r>
              <a:rPr lang="zh-CN" altLang="en-US" dirty="0">
                <a:solidFill>
                  <a:schemeClr val="bg1">
                    <a:lumMod val="50000"/>
                  </a:schemeClr>
                </a:solidFill>
              </a:rPr>
              <a:t>）模拟近似法。</a:t>
            </a: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041" y="1131590"/>
            <a:ext cx="4797455" cy="3168352"/>
          </a:xfrm>
          <a:prstGeom prst="rect">
            <a:avLst/>
          </a:prstGeom>
        </p:spPr>
      </p:pic>
      <p:sp>
        <p:nvSpPr>
          <p:cNvPr id="2" name="矩形 1"/>
          <p:cNvSpPr/>
          <p:nvPr/>
        </p:nvSpPr>
        <p:spPr>
          <a:xfrm>
            <a:off x="3707904" y="4434666"/>
            <a:ext cx="5328591" cy="369332"/>
          </a:xfrm>
          <a:prstGeom prst="rect">
            <a:avLst/>
          </a:prstGeom>
        </p:spPr>
        <p:txBody>
          <a:bodyPr wrap="square">
            <a:spAutoFit/>
          </a:bodyPr>
          <a:lstStyle/>
          <a:p>
            <a:r>
              <a:rPr lang="zh-CN" altLang="en-US" dirty="0">
                <a:solidFill>
                  <a:srgbClr val="C00000"/>
                </a:solidFill>
                <a:latin typeface="Arial"/>
                <a:ea typeface="微软雅黑"/>
              </a:rPr>
              <a:t>注意：</a:t>
            </a:r>
            <a:r>
              <a:rPr lang="zh-CN" altLang="en-US" dirty="0">
                <a:solidFill>
                  <a:srgbClr val="0093B0">
                    <a:lumMod val="50000"/>
                  </a:srgbClr>
                </a:solidFill>
                <a:latin typeface="Arial"/>
                <a:ea typeface="微软雅黑"/>
              </a:rPr>
              <a:t>无法得到解析解用研究稳定性和数值解替代。</a:t>
            </a:r>
          </a:p>
        </p:txBody>
      </p:sp>
    </p:spTree>
    <p:extLst>
      <p:ext uri="{BB962C8B-B14F-4D97-AF65-F5344CB8AC3E}">
        <p14:creationId xmlns:p14="http://schemas.microsoft.com/office/powerpoint/2010/main" val="10399344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频域建模方法</a:t>
            </a:r>
          </a:p>
        </p:txBody>
      </p:sp>
      <p:sp>
        <p:nvSpPr>
          <p:cNvPr id="23" name="内容占位符 4"/>
          <p:cNvSpPr>
            <a:spLocks noGrp="1"/>
          </p:cNvSpPr>
          <p:nvPr>
            <p:ph idx="1"/>
          </p:nvPr>
        </p:nvSpPr>
        <p:spPr>
          <a:xfrm>
            <a:off x="540252" y="789552"/>
            <a:ext cx="7488132"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思路与要求 </a:t>
            </a:r>
            <a:r>
              <a:rPr lang="en-US" altLang="zh-CN" dirty="0">
                <a:solidFill>
                  <a:schemeClr val="bg1">
                    <a:lumMod val="50000"/>
                  </a:schemeClr>
                </a:solidFill>
              </a:rPr>
              <a:t>      </a:t>
            </a:r>
          </a:p>
          <a:p>
            <a:pPr marL="0" indent="0">
              <a:lnSpc>
                <a:spcPct val="150000"/>
              </a:lnSpc>
              <a:spcBef>
                <a:spcPts val="0"/>
              </a:spcBef>
              <a:buNone/>
            </a:pPr>
            <a:r>
              <a:rPr lang="en-US" altLang="zh-CN" dirty="0">
                <a:solidFill>
                  <a:schemeClr val="bg1">
                    <a:lumMod val="50000"/>
                  </a:schemeClr>
                </a:solidFill>
              </a:rPr>
              <a:t>     s——z——</a:t>
            </a:r>
            <a:r>
              <a:rPr lang="zh-CN" altLang="en-US" dirty="0">
                <a:solidFill>
                  <a:schemeClr val="bg1">
                    <a:lumMod val="50000"/>
                  </a:schemeClr>
                </a:solidFill>
              </a:rPr>
              <a:t>差分模型（或者频域离散后到</a:t>
            </a:r>
            <a:r>
              <a:rPr lang="en-US" altLang="zh-CN" dirty="0">
                <a:solidFill>
                  <a:schemeClr val="bg1">
                    <a:lumMod val="50000"/>
                  </a:schemeClr>
                </a:solidFill>
              </a:rPr>
              <a:t>k</a:t>
            </a:r>
            <a:r>
              <a:rPr lang="zh-CN" altLang="en-US" dirty="0">
                <a:solidFill>
                  <a:schemeClr val="bg1">
                    <a:lumMod val="50000"/>
                  </a:schemeClr>
                </a:solidFill>
              </a:rPr>
              <a:t>域）。</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为了实现实现离散描述需要实现</a:t>
            </a:r>
            <a:r>
              <a:rPr lang="en-US" altLang="zh-CN" dirty="0">
                <a:solidFill>
                  <a:schemeClr val="bg1">
                    <a:lumMod val="50000"/>
                  </a:schemeClr>
                </a:solidFill>
              </a:rPr>
              <a:t>s</a:t>
            </a:r>
            <a:r>
              <a:rPr lang="zh-CN" altLang="en-US" dirty="0">
                <a:solidFill>
                  <a:schemeClr val="bg1">
                    <a:lumMod val="50000"/>
                  </a:schemeClr>
                </a:solidFill>
              </a:rPr>
              <a:t>域到</a:t>
            </a:r>
            <a:r>
              <a:rPr lang="en-US" altLang="zh-CN" dirty="0">
                <a:solidFill>
                  <a:schemeClr val="bg1">
                    <a:lumMod val="50000"/>
                  </a:schemeClr>
                </a:solidFill>
              </a:rPr>
              <a:t>z</a:t>
            </a:r>
            <a:r>
              <a:rPr lang="zh-CN" altLang="en-US" dirty="0">
                <a:solidFill>
                  <a:schemeClr val="bg1">
                    <a:lumMod val="50000"/>
                  </a:schemeClr>
                </a:solidFill>
              </a:rPr>
              <a:t>域的映射。</a:t>
            </a:r>
          </a:p>
          <a:p>
            <a:pPr>
              <a:lnSpc>
                <a:spcPct val="160000"/>
              </a:lnSpc>
              <a:spcBef>
                <a:spcPts val="0"/>
              </a:spcBef>
              <a:buFont typeface="Wingdings" panose="05000000000000000000" pitchFamily="2" charset="2"/>
              <a:buChar char="p"/>
            </a:pPr>
            <a:r>
              <a:rPr lang="zh-CN" altLang="en-US" dirty="0">
                <a:solidFill>
                  <a:srgbClr val="C00000"/>
                </a:solidFill>
              </a:rPr>
              <a:t> 对于转换关系提出了以下两个要求</a:t>
            </a:r>
            <a:endParaRPr lang="en-US" altLang="zh-CN" dirty="0">
              <a:solidFill>
                <a:srgbClr val="C00000"/>
              </a:solidFill>
            </a:endParaRP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1</a:t>
            </a:r>
            <a:r>
              <a:rPr lang="zh-CN" altLang="en-US" dirty="0">
                <a:solidFill>
                  <a:schemeClr val="bg1">
                    <a:lumMod val="50000"/>
                  </a:schemeClr>
                </a:solidFill>
              </a:rPr>
              <a:t>）因果稳定的</a:t>
            </a:r>
            <a:r>
              <a:rPr lang="en-US" altLang="zh-CN" dirty="0">
                <a:solidFill>
                  <a:schemeClr val="bg1">
                    <a:lumMod val="50000"/>
                  </a:schemeClr>
                </a:solidFill>
              </a:rPr>
              <a:t>H(s)</a:t>
            </a:r>
            <a:r>
              <a:rPr lang="zh-CN" altLang="en-US" dirty="0">
                <a:solidFill>
                  <a:schemeClr val="bg1">
                    <a:lumMod val="50000"/>
                  </a:schemeClr>
                </a:solidFill>
              </a:rPr>
              <a:t>转换成</a:t>
            </a:r>
            <a:r>
              <a:rPr lang="en-US" altLang="zh-CN" dirty="0">
                <a:solidFill>
                  <a:schemeClr val="bg1">
                    <a:lumMod val="50000"/>
                  </a:schemeClr>
                </a:solidFill>
              </a:rPr>
              <a:t>H(z)</a:t>
            </a:r>
            <a:r>
              <a:rPr lang="zh-CN" altLang="en-US" dirty="0">
                <a:solidFill>
                  <a:schemeClr val="bg1">
                    <a:lumMod val="50000"/>
                  </a:schemeClr>
                </a:solidFill>
              </a:rPr>
              <a:t>后仍应当是因果稳定的。</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2</a:t>
            </a:r>
            <a:r>
              <a:rPr lang="zh-CN" altLang="en-US" dirty="0">
                <a:solidFill>
                  <a:schemeClr val="bg1">
                    <a:lumMod val="50000"/>
                  </a:schemeClr>
                </a:solidFill>
              </a:rPr>
              <a:t>）系统函数</a:t>
            </a:r>
            <a:r>
              <a:rPr lang="en-US" altLang="zh-CN" dirty="0">
                <a:solidFill>
                  <a:schemeClr val="bg1">
                    <a:lumMod val="50000"/>
                  </a:schemeClr>
                </a:solidFill>
              </a:rPr>
              <a:t>H(z)</a:t>
            </a:r>
            <a:r>
              <a:rPr lang="zh-CN" altLang="en-US" dirty="0">
                <a:solidFill>
                  <a:schemeClr val="bg1">
                    <a:lumMod val="50000"/>
                  </a:schemeClr>
                </a:solidFill>
              </a:rPr>
              <a:t>的频率响应当能够匹配连续系统的频响，也就是使得</a:t>
            </a:r>
            <a:r>
              <a:rPr lang="en-US" altLang="zh-CN" dirty="0">
                <a:solidFill>
                  <a:schemeClr val="bg1">
                    <a:lumMod val="50000"/>
                  </a:schemeClr>
                </a:solidFill>
              </a:rPr>
              <a:t>S</a:t>
            </a:r>
            <a:r>
              <a:rPr lang="zh-CN" altLang="en-US" dirty="0">
                <a:solidFill>
                  <a:schemeClr val="bg1">
                    <a:lumMod val="50000"/>
                  </a:schemeClr>
                </a:solidFill>
              </a:rPr>
              <a:t>平面的虚轴映射到</a:t>
            </a:r>
            <a:r>
              <a:rPr lang="en-US" altLang="zh-CN" dirty="0">
                <a:solidFill>
                  <a:schemeClr val="bg1">
                    <a:lumMod val="50000"/>
                  </a:schemeClr>
                </a:solidFill>
              </a:rPr>
              <a:t>Z</a:t>
            </a:r>
            <a:r>
              <a:rPr lang="zh-CN" altLang="en-US" dirty="0">
                <a:solidFill>
                  <a:schemeClr val="bg1">
                    <a:lumMod val="50000"/>
                  </a:schemeClr>
                </a:solidFill>
              </a:rPr>
              <a:t>平面的单位圆上，相应的频率之间为线性关系。</a:t>
            </a:r>
            <a:endParaRPr lang="en-US" altLang="zh-CN" dirty="0">
              <a:solidFill>
                <a:schemeClr val="bg1">
                  <a:lumMod val="50000"/>
                </a:schemeClr>
              </a:solidFill>
            </a:endParaRPr>
          </a:p>
          <a:p>
            <a:pPr marL="0" indent="0">
              <a:lnSpc>
                <a:spcPct val="150000"/>
              </a:lnSpc>
              <a:spcBef>
                <a:spcPts val="0"/>
              </a:spcBef>
              <a:buNone/>
            </a:pPr>
            <a:r>
              <a:rPr lang="zh-CN" altLang="en-US" dirty="0">
                <a:solidFill>
                  <a:schemeClr val="bg1">
                    <a:lumMod val="50000"/>
                  </a:schemeClr>
                </a:solidFill>
              </a:rPr>
              <a:t>     将</a:t>
            </a:r>
            <a:r>
              <a:rPr lang="en-US" altLang="zh-CN" dirty="0">
                <a:solidFill>
                  <a:schemeClr val="bg1">
                    <a:lumMod val="50000"/>
                  </a:schemeClr>
                </a:solidFill>
              </a:rPr>
              <a:t>H(s)</a:t>
            </a:r>
            <a:r>
              <a:rPr lang="zh-CN" altLang="en-US" dirty="0">
                <a:solidFill>
                  <a:schemeClr val="bg1">
                    <a:lumMod val="50000"/>
                  </a:schemeClr>
                </a:solidFill>
              </a:rPr>
              <a:t>转换成</a:t>
            </a:r>
            <a:r>
              <a:rPr lang="en-US" altLang="zh-CN" dirty="0">
                <a:solidFill>
                  <a:schemeClr val="bg1">
                    <a:lumMod val="50000"/>
                  </a:schemeClr>
                </a:solidFill>
              </a:rPr>
              <a:t>H(z)</a:t>
            </a:r>
            <a:r>
              <a:rPr lang="zh-CN" altLang="en-US" dirty="0">
                <a:solidFill>
                  <a:schemeClr val="bg1">
                    <a:lumMod val="50000"/>
                  </a:schemeClr>
                </a:solidFill>
              </a:rPr>
              <a:t>的方法很多，这里将重点的介绍脉冲响应不变法和双线性变换法。</a:t>
            </a:r>
            <a:endParaRPr lang="en-US" altLang="zh-CN"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25847" r="25184"/>
          <a:stretch/>
        </p:blipFill>
        <p:spPr>
          <a:xfrm>
            <a:off x="6084167" y="179884"/>
            <a:ext cx="2803267" cy="2391866"/>
          </a:xfrm>
          <a:prstGeom prst="rect">
            <a:avLst/>
          </a:prstGeom>
        </p:spPr>
      </p:pic>
    </p:spTree>
    <p:extLst>
      <p:ext uri="{BB962C8B-B14F-4D97-AF65-F5344CB8AC3E}">
        <p14:creationId xmlns:p14="http://schemas.microsoft.com/office/powerpoint/2010/main" val="22002403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频域建模方法</a:t>
            </a:r>
          </a:p>
        </p:txBody>
      </p:sp>
      <p:sp>
        <p:nvSpPr>
          <p:cNvPr id="23" name="内容占位符 4"/>
          <p:cNvSpPr>
            <a:spLocks noGrp="1"/>
          </p:cNvSpPr>
          <p:nvPr>
            <p:ph idx="1"/>
          </p:nvPr>
        </p:nvSpPr>
        <p:spPr>
          <a:xfrm>
            <a:off x="540252" y="789552"/>
            <a:ext cx="8208212"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脉冲响应不变法 </a:t>
            </a:r>
          </a:p>
          <a:p>
            <a:pPr marL="0" indent="0">
              <a:lnSpc>
                <a:spcPct val="150000"/>
              </a:lnSpc>
              <a:spcBef>
                <a:spcPts val="0"/>
              </a:spcBef>
              <a:buNone/>
            </a:pPr>
            <a:r>
              <a:rPr lang="zh-CN" altLang="en-US" dirty="0">
                <a:solidFill>
                  <a:srgbClr val="C00000"/>
                </a:solidFill>
              </a:rPr>
              <a:t>     定义：</a:t>
            </a:r>
            <a:r>
              <a:rPr lang="zh-CN" altLang="en-US" dirty="0">
                <a:solidFill>
                  <a:schemeClr val="bg1">
                    <a:lumMod val="50000"/>
                  </a:schemeClr>
                </a:solidFill>
              </a:rPr>
              <a:t>时域上的转换方法，它使得</a:t>
            </a:r>
            <a:r>
              <a:rPr lang="en-US" altLang="zh-CN" dirty="0">
                <a:solidFill>
                  <a:schemeClr val="bg1">
                    <a:lumMod val="50000"/>
                  </a:schemeClr>
                </a:solidFill>
                <a:latin typeface="Times New Roman" pitchFamily="18" charset="0"/>
                <a:cs typeface="Times New Roman" pitchFamily="18" charset="0"/>
              </a:rPr>
              <a:t>h(n)</a:t>
            </a:r>
            <a:r>
              <a:rPr lang="zh-CN" altLang="en-US" dirty="0">
                <a:solidFill>
                  <a:schemeClr val="bg1">
                    <a:lumMod val="50000"/>
                  </a:schemeClr>
                </a:solidFill>
                <a:latin typeface="Times New Roman" pitchFamily="18" charset="0"/>
                <a:cs typeface="Times New Roman" pitchFamily="18" charset="0"/>
              </a:rPr>
              <a:t>在采样点上等于</a:t>
            </a:r>
            <a:r>
              <a:rPr lang="en-US" altLang="zh-CN" dirty="0">
                <a:solidFill>
                  <a:schemeClr val="bg1">
                    <a:lumMod val="50000"/>
                  </a:schemeClr>
                </a:solidFill>
                <a:latin typeface="Times New Roman" pitchFamily="18" charset="0"/>
                <a:cs typeface="Times New Roman" pitchFamily="18" charset="0"/>
              </a:rPr>
              <a:t>h</a:t>
            </a:r>
            <a:r>
              <a:rPr lang="en-US" altLang="zh-CN" i="1" baseline="-25000" dirty="0">
                <a:solidFill>
                  <a:schemeClr val="bg1">
                    <a:lumMod val="50000"/>
                  </a:schemeClr>
                </a:solidFill>
                <a:latin typeface="Times New Roman" pitchFamily="18" charset="0"/>
                <a:cs typeface="Times New Roman" pitchFamily="18" charset="0"/>
              </a:rPr>
              <a:t>a</a:t>
            </a:r>
            <a:r>
              <a:rPr lang="en-US" altLang="zh-CN" dirty="0">
                <a:solidFill>
                  <a:schemeClr val="bg1">
                    <a:lumMod val="50000"/>
                  </a:schemeClr>
                </a:solidFill>
                <a:latin typeface="Times New Roman" pitchFamily="18" charset="0"/>
                <a:cs typeface="Times New Roman" pitchFamily="18" charset="0"/>
              </a:rPr>
              <a:t>(t)</a:t>
            </a:r>
            <a:r>
              <a:rPr lang="zh-CN" altLang="en-US" dirty="0">
                <a:solidFill>
                  <a:schemeClr val="bg1">
                    <a:lumMod val="50000"/>
                  </a:schemeClr>
                </a:solidFill>
              </a:rPr>
              <a:t>。即</a:t>
            </a:r>
          </a:p>
          <a:p>
            <a:pPr marL="0" indent="0">
              <a:lnSpc>
                <a:spcPct val="200000"/>
              </a:lnSpc>
              <a:spcBef>
                <a:spcPts val="0"/>
              </a:spcBef>
              <a:buNone/>
            </a:pPr>
            <a:r>
              <a:rPr lang="zh-CN" altLang="en-US" dirty="0">
                <a:solidFill>
                  <a:schemeClr val="bg1">
                    <a:lumMod val="50000"/>
                  </a:schemeClr>
                </a:solidFill>
              </a:rPr>
              <a:t>                                                 频域</a:t>
            </a:r>
            <a:endParaRPr lang="en-US" altLang="zh-CN" dirty="0">
              <a:solidFill>
                <a:schemeClr val="bg1">
                  <a:lumMod val="50000"/>
                </a:schemeClr>
              </a:solidFill>
            </a:endParaRPr>
          </a:p>
          <a:p>
            <a:pPr marL="0" indent="0">
              <a:lnSpc>
                <a:spcPct val="150000"/>
              </a:lnSpc>
              <a:spcBef>
                <a:spcPts val="0"/>
              </a:spcBef>
              <a:buNone/>
            </a:pPr>
            <a:r>
              <a:rPr lang="zh-CN" altLang="en-US" dirty="0">
                <a:solidFill>
                  <a:schemeClr val="bg1">
                    <a:lumMod val="50000"/>
                  </a:schemeClr>
                </a:solidFill>
              </a:rPr>
              <a:t>    可以得到模拟系统函数</a:t>
            </a:r>
            <a:r>
              <a:rPr lang="en-US" altLang="zh-CN" dirty="0">
                <a:solidFill>
                  <a:schemeClr val="bg1">
                    <a:lumMod val="50000"/>
                  </a:schemeClr>
                </a:solidFill>
                <a:latin typeface="Times New Roman" pitchFamily="18" charset="0"/>
                <a:cs typeface="Times New Roman" pitchFamily="18" charset="0"/>
              </a:rPr>
              <a:t>H</a:t>
            </a:r>
            <a:r>
              <a:rPr lang="en-US" altLang="zh-CN" i="1" baseline="-25000" dirty="0">
                <a:solidFill>
                  <a:schemeClr val="bg1">
                    <a:lumMod val="50000"/>
                  </a:schemeClr>
                </a:solidFill>
                <a:latin typeface="Times New Roman" pitchFamily="18" charset="0"/>
                <a:cs typeface="Times New Roman" pitchFamily="18" charset="0"/>
              </a:rPr>
              <a:t>a</a:t>
            </a:r>
            <a:r>
              <a:rPr lang="en-US" altLang="zh-CN" dirty="0">
                <a:solidFill>
                  <a:schemeClr val="bg1">
                    <a:lumMod val="50000"/>
                  </a:schemeClr>
                </a:solidFill>
                <a:latin typeface="Times New Roman" pitchFamily="18" charset="0"/>
                <a:cs typeface="Times New Roman" pitchFamily="18" charset="0"/>
              </a:rPr>
              <a:t>(s)</a:t>
            </a:r>
            <a:r>
              <a:rPr lang="zh-CN" altLang="en-US" dirty="0">
                <a:solidFill>
                  <a:schemeClr val="bg1">
                    <a:lumMod val="50000"/>
                  </a:schemeClr>
                </a:solidFill>
              </a:rPr>
              <a:t>和数字系统函数</a:t>
            </a:r>
            <a:r>
              <a:rPr lang="en-US" altLang="zh-CN" dirty="0">
                <a:solidFill>
                  <a:schemeClr val="bg1">
                    <a:lumMod val="50000"/>
                  </a:schemeClr>
                </a:solidFill>
              </a:rPr>
              <a:t>H(z)</a:t>
            </a:r>
            <a:r>
              <a:rPr lang="zh-CN" altLang="en-US" dirty="0">
                <a:solidFill>
                  <a:schemeClr val="bg1">
                    <a:lumMod val="50000"/>
                  </a:schemeClr>
                </a:solidFill>
              </a:rPr>
              <a:t>之间的关系</a:t>
            </a:r>
          </a:p>
          <a:p>
            <a:pPr marL="0" indent="0">
              <a:lnSpc>
                <a:spcPct val="200000"/>
              </a:lnSpc>
              <a:spcBef>
                <a:spcPts val="0"/>
              </a:spcBef>
              <a:buNone/>
            </a:pPr>
            <a:endParaRPr lang="en-US" altLang="zh-CN" dirty="0">
              <a:solidFill>
                <a:schemeClr val="bg1">
                  <a:lumMod val="50000"/>
                </a:schemeClr>
              </a:solidFill>
            </a:endParaRPr>
          </a:p>
          <a:p>
            <a:pPr marL="0" indent="0">
              <a:lnSpc>
                <a:spcPct val="200000"/>
              </a:lnSpc>
              <a:spcBef>
                <a:spcPts val="0"/>
              </a:spcBef>
              <a:buNone/>
            </a:pPr>
            <a:r>
              <a:rPr lang="zh-CN" altLang="en-US" dirty="0">
                <a:solidFill>
                  <a:schemeClr val="bg1">
                    <a:lumMod val="50000"/>
                  </a:schemeClr>
                </a:solidFill>
              </a:rPr>
              <a:t>    经过推导这种映射关系可以描述为</a:t>
            </a:r>
          </a:p>
          <a:p>
            <a:pPr marL="0" indent="0">
              <a:lnSpc>
                <a:spcPct val="150000"/>
              </a:lnSpc>
              <a:spcBef>
                <a:spcPts val="0"/>
              </a:spcBef>
              <a:buNone/>
            </a:pPr>
            <a:r>
              <a:rPr lang="zh-CN" altLang="en-US" dirty="0">
                <a:solidFill>
                  <a:schemeClr val="bg1">
                    <a:lumMod val="50000"/>
                  </a:schemeClr>
                </a:solidFill>
              </a:rPr>
              <a:t>    进一步可得</a:t>
            </a:r>
            <a:endParaRPr lang="en-US" altLang="zh-CN" dirty="0">
              <a:solidFill>
                <a:schemeClr val="bg1">
                  <a:lumMod val="50000"/>
                </a:schemeClr>
              </a:solidFill>
            </a:endParaRP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91453206"/>
              </p:ext>
            </p:extLst>
          </p:nvPr>
        </p:nvGraphicFramePr>
        <p:xfrm>
          <a:off x="899592" y="1779662"/>
          <a:ext cx="2736304" cy="459480"/>
        </p:xfrm>
        <a:graphic>
          <a:graphicData uri="http://schemas.openxmlformats.org/presentationml/2006/ole">
            <mc:AlternateContent xmlns:mc="http://schemas.openxmlformats.org/markup-compatibility/2006">
              <mc:Choice xmlns:v="urn:schemas-microsoft-com:vml" Requires="v">
                <p:oleObj r:id="rId3" imgW="1358900" imgH="228600" progId="Equation.3">
                  <p:embed/>
                </p:oleObj>
              </mc:Choice>
              <mc:Fallback>
                <p:oleObj r:id="rId3" imgW="13589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779662"/>
                        <a:ext cx="2736304" cy="45948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920679933"/>
              </p:ext>
            </p:extLst>
          </p:nvPr>
        </p:nvGraphicFramePr>
        <p:xfrm>
          <a:off x="4355976" y="1781244"/>
          <a:ext cx="4571851" cy="430466"/>
        </p:xfrm>
        <a:graphic>
          <a:graphicData uri="http://schemas.openxmlformats.org/presentationml/2006/ole">
            <mc:AlternateContent xmlns:mc="http://schemas.openxmlformats.org/markup-compatibility/2006">
              <mc:Choice xmlns:v="urn:schemas-microsoft-com:vml" Requires="v">
                <p:oleObj r:id="rId5" imgW="2425700" imgH="228600" progId="Equation.3">
                  <p:embed/>
                </p:oleObj>
              </mc:Choice>
              <mc:Fallback>
                <p:oleObj r:id="rId5" imgW="24257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781244"/>
                        <a:ext cx="4571851" cy="430466"/>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182434828"/>
              </p:ext>
            </p:extLst>
          </p:nvPr>
        </p:nvGraphicFramePr>
        <p:xfrm>
          <a:off x="1835696" y="2721347"/>
          <a:ext cx="5419725" cy="498475"/>
        </p:xfrm>
        <a:graphic>
          <a:graphicData uri="http://schemas.openxmlformats.org/presentationml/2006/ole">
            <mc:AlternateContent xmlns:mc="http://schemas.openxmlformats.org/markup-compatibility/2006">
              <mc:Choice xmlns:v="urn:schemas-microsoft-com:vml" Requires="v">
                <p:oleObj r:id="rId7" imgW="2908300" imgH="266700" progId="Equation.3">
                  <p:embed/>
                </p:oleObj>
              </mc:Choice>
              <mc:Fallback>
                <p:oleObj r:id="rId7" imgW="2908300" imgH="2667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696" y="2721347"/>
                        <a:ext cx="54197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23645269"/>
              </p:ext>
            </p:extLst>
          </p:nvPr>
        </p:nvGraphicFramePr>
        <p:xfrm>
          <a:off x="4511461" y="3240772"/>
          <a:ext cx="865187" cy="393700"/>
        </p:xfrm>
        <a:graphic>
          <a:graphicData uri="http://schemas.openxmlformats.org/presentationml/2006/ole">
            <mc:AlternateContent xmlns:mc="http://schemas.openxmlformats.org/markup-compatibility/2006">
              <mc:Choice xmlns:v="urn:schemas-microsoft-com:vml" Requires="v">
                <p:oleObj r:id="rId9" imgW="419100" imgH="190500" progId="Equation.3">
                  <p:embed/>
                </p:oleObj>
              </mc:Choice>
              <mc:Fallback>
                <p:oleObj r:id="rId9" imgW="419100" imgH="190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1461" y="3240772"/>
                        <a:ext cx="8651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840457559"/>
              </p:ext>
            </p:extLst>
          </p:nvPr>
        </p:nvGraphicFramePr>
        <p:xfrm>
          <a:off x="2231653" y="3763189"/>
          <a:ext cx="1077912" cy="831850"/>
        </p:xfrm>
        <a:graphic>
          <a:graphicData uri="http://schemas.openxmlformats.org/presentationml/2006/ole">
            <mc:AlternateContent xmlns:mc="http://schemas.openxmlformats.org/markup-compatibility/2006">
              <mc:Choice xmlns:v="urn:schemas-microsoft-com:vml" Requires="v">
                <p:oleObj r:id="rId11" imgW="545863" imgH="418918" progId="Equation.3">
                  <p:embed/>
                </p:oleObj>
              </mc:Choice>
              <mc:Fallback>
                <p:oleObj r:id="rId11" imgW="545863" imgH="418918"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31653" y="3763189"/>
                        <a:ext cx="1077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83040114"/>
              </p:ext>
            </p:extLst>
          </p:nvPr>
        </p:nvGraphicFramePr>
        <p:xfrm>
          <a:off x="3923928" y="3979089"/>
          <a:ext cx="2555875" cy="434975"/>
        </p:xfrm>
        <a:graphic>
          <a:graphicData uri="http://schemas.openxmlformats.org/presentationml/2006/ole">
            <mc:AlternateContent xmlns:mc="http://schemas.openxmlformats.org/markup-compatibility/2006">
              <mc:Choice xmlns:v="urn:schemas-microsoft-com:vml" Requires="v">
                <p:oleObj r:id="rId13" imgW="1282700" imgH="215900" progId="Equation.3">
                  <p:embed/>
                </p:oleObj>
              </mc:Choice>
              <mc:Fallback>
                <p:oleObj r:id="rId13" imgW="1282700" imgH="2159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23928" y="3979089"/>
                        <a:ext cx="25558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图片 11"/>
          <p:cNvPicPr>
            <a:picLocks noChangeAspect="1"/>
          </p:cNvPicPr>
          <p:nvPr/>
        </p:nvPicPr>
        <p:blipFill rotWithShape="1">
          <a:blip r:embed="rId15">
            <a:extLst>
              <a:ext uri="{28A0092B-C50C-407E-A947-70E740481C1C}">
                <a14:useLocalDpi xmlns:a14="http://schemas.microsoft.com/office/drawing/2010/main" val="0"/>
              </a:ext>
            </a:extLst>
          </a:blip>
          <a:srcRect l="25847" r="25184"/>
          <a:stretch/>
        </p:blipFill>
        <p:spPr>
          <a:xfrm>
            <a:off x="7255421" y="3291830"/>
            <a:ext cx="1837895" cy="1568170"/>
          </a:xfrm>
          <a:prstGeom prst="rect">
            <a:avLst/>
          </a:prstGeom>
        </p:spPr>
      </p:pic>
    </p:spTree>
    <p:extLst>
      <p:ext uri="{BB962C8B-B14F-4D97-AF65-F5344CB8AC3E}">
        <p14:creationId xmlns:p14="http://schemas.microsoft.com/office/powerpoint/2010/main" val="103558561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nodeType="withEffect">
                                  <p:stCondLst>
                                    <p:cond delay="0"/>
                                  </p:stCondLst>
                                  <p:childTnLst>
                                    <p:set>
                                      <p:cBhvr>
                                        <p:cTn id="15" dur="1" fill="hold">
                                          <p:stCondLst>
                                            <p:cond delay="0"/>
                                          </p:stCondLst>
                                        </p:cTn>
                                        <p:tgtEl>
                                          <p:spTgt spid="23">
                                            <p:txEl>
                                              <p:pRg st="5" end="5"/>
                                            </p:txEl>
                                          </p:spTgt>
                                        </p:tgtEl>
                                        <p:attrNameLst>
                                          <p:attrName>style.visibility</p:attrName>
                                        </p:attrNameLst>
                                      </p:cBhvr>
                                      <p:to>
                                        <p:strVal val="visible"/>
                                      </p:to>
                                    </p:set>
                                    <p:animEffect transition="in" filter="barn(inVertical)">
                                      <p:cBhvr>
                                        <p:cTn id="16" dur="500"/>
                                        <p:tgtEl>
                                          <p:spTgt spid="23">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23">
                                            <p:txEl>
                                              <p:pRg st="6" end="6"/>
                                            </p:txEl>
                                          </p:spTgt>
                                        </p:tgtEl>
                                        <p:attrNameLst>
                                          <p:attrName>style.visibility</p:attrName>
                                        </p:attrNameLst>
                                      </p:cBhvr>
                                      <p:to>
                                        <p:strVal val="visible"/>
                                      </p:to>
                                    </p:set>
                                    <p:animEffect transition="in" filter="barn(inVertical)">
                                      <p:cBhvr>
                                        <p:cTn id="19" dur="500"/>
                                        <p:tgtEl>
                                          <p:spTgt spid="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频域建模方法</a:t>
            </a:r>
          </a:p>
        </p:txBody>
      </p:sp>
      <p:sp>
        <p:nvSpPr>
          <p:cNvPr id="23" name="内容占位符 4"/>
          <p:cNvSpPr>
            <a:spLocks noGrp="1"/>
          </p:cNvSpPr>
          <p:nvPr>
            <p:ph idx="1"/>
          </p:nvPr>
        </p:nvSpPr>
        <p:spPr>
          <a:xfrm>
            <a:off x="540252" y="789552"/>
            <a:ext cx="2663596"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脉冲响应不变法 </a:t>
            </a:r>
          </a:p>
          <a:p>
            <a:pPr marL="0" indent="0">
              <a:lnSpc>
                <a:spcPct val="150000"/>
              </a:lnSpc>
              <a:spcBef>
                <a:spcPts val="0"/>
              </a:spcBef>
              <a:buNone/>
            </a:pPr>
            <a:r>
              <a:rPr lang="zh-CN" altLang="en-US" dirty="0">
                <a:solidFill>
                  <a:schemeClr val="bg1">
                    <a:lumMod val="50000"/>
                  </a:schemeClr>
                </a:solidFill>
              </a:rPr>
              <a:t>    注意                 是</a:t>
            </a:r>
            <a:r>
              <a:rPr lang="en-US" altLang="zh-CN" dirty="0">
                <a:solidFill>
                  <a:schemeClr val="bg1">
                    <a:lumMod val="50000"/>
                  </a:schemeClr>
                </a:solidFill>
              </a:rPr>
              <a:t>Ω</a:t>
            </a:r>
            <a:r>
              <a:rPr lang="zh-CN" altLang="en-US" dirty="0">
                <a:solidFill>
                  <a:schemeClr val="bg1">
                    <a:lumMod val="50000"/>
                  </a:schemeClr>
                </a:solidFill>
              </a:rPr>
              <a:t>的周期函数。混叠的问题。</a:t>
            </a:r>
            <a:endParaRPr lang="en-US" altLang="zh-CN" dirty="0">
              <a:solidFill>
                <a:schemeClr val="bg1">
                  <a:lumMod val="50000"/>
                </a:schemeClr>
              </a:solidFill>
            </a:endParaRPr>
          </a:p>
          <a:p>
            <a:pPr marL="0" indent="0">
              <a:lnSpc>
                <a:spcPct val="150000"/>
              </a:lnSpc>
              <a:spcBef>
                <a:spcPts val="0"/>
              </a:spcBef>
              <a:buNone/>
            </a:pPr>
            <a:r>
              <a:rPr lang="zh-CN" altLang="en-US" dirty="0">
                <a:solidFill>
                  <a:srgbClr val="C00000"/>
                </a:solidFill>
              </a:rPr>
              <a:t>    问题：</a:t>
            </a:r>
            <a:r>
              <a:rPr lang="zh-CN" altLang="en-US" dirty="0">
                <a:solidFill>
                  <a:schemeClr val="bg1">
                    <a:lumMod val="50000"/>
                  </a:schemeClr>
                </a:solidFill>
              </a:rPr>
              <a:t>可以证明，如果</a:t>
            </a:r>
            <a:r>
              <a:rPr lang="en-US" altLang="zh-CN" dirty="0">
                <a:solidFill>
                  <a:schemeClr val="bg1">
                    <a:lumMod val="50000"/>
                  </a:schemeClr>
                </a:solidFill>
              </a:rPr>
              <a:t>ha(t)</a:t>
            </a:r>
            <a:r>
              <a:rPr lang="zh-CN" altLang="en-US" dirty="0">
                <a:solidFill>
                  <a:schemeClr val="bg1">
                    <a:lumMod val="50000"/>
                  </a:schemeClr>
                </a:solidFill>
              </a:rPr>
              <a:t>的频带宽度在</a:t>
            </a:r>
            <a:r>
              <a:rPr lang="en-US" altLang="zh-CN" dirty="0">
                <a:solidFill>
                  <a:schemeClr val="bg1">
                    <a:lumMod val="50000"/>
                  </a:schemeClr>
                </a:solidFill>
              </a:rPr>
              <a:t>π/T</a:t>
            </a:r>
            <a:r>
              <a:rPr lang="zh-CN" altLang="en-US" dirty="0">
                <a:solidFill>
                  <a:schemeClr val="bg1">
                    <a:lumMod val="50000"/>
                  </a:schemeClr>
                </a:solidFill>
              </a:rPr>
              <a:t>范围之内，就不会发生频率混叠。如果混叠就产生处理误差。 </a:t>
            </a:r>
            <a:endParaRPr lang="en-US" altLang="zh-CN" dirty="0">
              <a:solidFill>
                <a:schemeClr val="bg1">
                  <a:lumMod val="50000"/>
                </a:schemeClr>
              </a:solidFill>
            </a:endParaRP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564577828"/>
              </p:ext>
            </p:extLst>
          </p:nvPr>
        </p:nvGraphicFramePr>
        <p:xfrm>
          <a:off x="4378685" y="3795886"/>
          <a:ext cx="4202980" cy="663092"/>
        </p:xfrm>
        <a:graphic>
          <a:graphicData uri="http://schemas.openxmlformats.org/presentationml/2006/ole">
            <mc:AlternateContent xmlns:mc="http://schemas.openxmlformats.org/markup-compatibility/2006">
              <mc:Choice xmlns:v="urn:schemas-microsoft-com:vml" Requires="v">
                <p:oleObj r:id="rId3" imgW="1930400" imgH="304800" progId="Equation.3">
                  <p:embed/>
                </p:oleObj>
              </mc:Choice>
              <mc:Fallback>
                <p:oleObj r:id="rId3" imgW="1930400" imgH="304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8685" y="3795886"/>
                        <a:ext cx="4202980" cy="663092"/>
                      </a:xfrm>
                      <a:prstGeom prst="rect">
                        <a:avLst/>
                      </a:prstGeom>
                      <a:noFill/>
                      <a:ln>
                        <a:solidFill>
                          <a:srgbClr val="C00000"/>
                        </a:solid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473009060"/>
              </p:ext>
            </p:extLst>
          </p:nvPr>
        </p:nvGraphicFramePr>
        <p:xfrm>
          <a:off x="3275856" y="606712"/>
          <a:ext cx="5610200" cy="3100736"/>
        </p:xfrm>
        <a:graphic>
          <a:graphicData uri="http://schemas.openxmlformats.org/presentationml/2006/ole">
            <mc:AlternateContent xmlns:mc="http://schemas.openxmlformats.org/markup-compatibility/2006">
              <mc:Choice xmlns:v="urn:schemas-microsoft-com:vml" Requires="v">
                <p:oleObj r:id="rId5" imgW="3153995" imgH="1746641" progId="Visio.Drawing.6">
                  <p:embed/>
                </p:oleObj>
              </mc:Choice>
              <mc:Fallback>
                <p:oleObj r:id="rId5" imgW="3153995" imgH="1746641"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606712"/>
                        <a:ext cx="5610200" cy="3100736"/>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844596034"/>
              </p:ext>
            </p:extLst>
          </p:nvPr>
        </p:nvGraphicFramePr>
        <p:xfrm>
          <a:off x="1475656" y="1275606"/>
          <a:ext cx="854075" cy="388938"/>
        </p:xfrm>
        <a:graphic>
          <a:graphicData uri="http://schemas.openxmlformats.org/presentationml/2006/ole">
            <mc:AlternateContent xmlns:mc="http://schemas.openxmlformats.org/markup-compatibility/2006">
              <mc:Choice xmlns:v="urn:schemas-microsoft-com:vml" Requires="v">
                <p:oleObj r:id="rId7" imgW="419100" imgH="190500" progId="Equation.3">
                  <p:embed/>
                </p:oleObj>
              </mc:Choice>
              <mc:Fallback>
                <p:oleObj r:id="rId7" imgW="4191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5656" y="1275606"/>
                        <a:ext cx="85407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05784893"/>
              </p:ext>
            </p:extLst>
          </p:nvPr>
        </p:nvGraphicFramePr>
        <p:xfrm>
          <a:off x="2915816" y="4008413"/>
          <a:ext cx="1077913" cy="831850"/>
        </p:xfrm>
        <a:graphic>
          <a:graphicData uri="http://schemas.openxmlformats.org/presentationml/2006/ole">
            <mc:AlternateContent xmlns:mc="http://schemas.openxmlformats.org/markup-compatibility/2006">
              <mc:Choice xmlns:v="urn:schemas-microsoft-com:vml" Requires="v">
                <p:oleObj r:id="rId9" imgW="545863" imgH="418918" progId="Equation.3">
                  <p:embed/>
                </p:oleObj>
              </mc:Choice>
              <mc:Fallback>
                <p:oleObj r:id="rId9" imgW="545863" imgH="418918"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5816" y="4008413"/>
                        <a:ext cx="10779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633253845"/>
              </p:ext>
            </p:extLst>
          </p:nvPr>
        </p:nvGraphicFramePr>
        <p:xfrm>
          <a:off x="251520" y="4241490"/>
          <a:ext cx="2555875" cy="434975"/>
        </p:xfrm>
        <a:graphic>
          <a:graphicData uri="http://schemas.openxmlformats.org/presentationml/2006/ole">
            <mc:AlternateContent xmlns:mc="http://schemas.openxmlformats.org/markup-compatibility/2006">
              <mc:Choice xmlns:v="urn:schemas-microsoft-com:vml" Requires="v">
                <p:oleObj r:id="rId11" imgW="1282700" imgH="215900" progId="Equation.3">
                  <p:embed/>
                </p:oleObj>
              </mc:Choice>
              <mc:Fallback>
                <p:oleObj r:id="rId11" imgW="1282700" imgH="2159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1520" y="4241490"/>
                        <a:ext cx="25558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930200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频域建模方法</a:t>
            </a:r>
          </a:p>
        </p:txBody>
      </p:sp>
      <p:sp>
        <p:nvSpPr>
          <p:cNvPr id="23" name="内容占位符 4"/>
          <p:cNvSpPr>
            <a:spLocks noGrp="1"/>
          </p:cNvSpPr>
          <p:nvPr>
            <p:ph idx="1"/>
          </p:nvPr>
        </p:nvSpPr>
        <p:spPr>
          <a:xfrm>
            <a:off x="540252" y="789552"/>
            <a:ext cx="8519624"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利用双线性</a:t>
            </a:r>
            <a:r>
              <a:rPr lang="en-US" altLang="zh-CN" dirty="0">
                <a:solidFill>
                  <a:srgbClr val="C00000"/>
                </a:solidFill>
              </a:rPr>
              <a:t>z</a:t>
            </a:r>
            <a:r>
              <a:rPr lang="zh-CN" altLang="en-US" dirty="0">
                <a:solidFill>
                  <a:srgbClr val="C00000"/>
                </a:solidFill>
              </a:rPr>
              <a:t>变换法      </a:t>
            </a:r>
            <a:endParaRPr lang="en-US" altLang="zh-CN" dirty="0">
              <a:solidFill>
                <a:srgbClr val="C00000"/>
              </a:solidFill>
            </a:endParaRPr>
          </a:p>
          <a:p>
            <a:pPr marL="0" indent="0">
              <a:lnSpc>
                <a:spcPct val="150000"/>
              </a:lnSpc>
              <a:spcBef>
                <a:spcPts val="0"/>
              </a:spcBef>
              <a:buNone/>
            </a:pPr>
            <a:r>
              <a:rPr lang="en-US" altLang="zh-CN" dirty="0">
                <a:solidFill>
                  <a:srgbClr val="C00000"/>
                </a:solidFill>
              </a:rPr>
              <a:t>     </a:t>
            </a:r>
            <a:r>
              <a:rPr lang="zh-CN" altLang="en-US" dirty="0">
                <a:solidFill>
                  <a:schemeClr val="bg1">
                    <a:lumMod val="50000"/>
                  </a:schemeClr>
                </a:solidFill>
              </a:rPr>
              <a:t> 为了克服频率混叠现象；提出了双线性</a:t>
            </a:r>
            <a:r>
              <a:rPr lang="en-US" altLang="zh-CN" dirty="0">
                <a:solidFill>
                  <a:schemeClr val="bg1">
                    <a:lumMod val="50000"/>
                  </a:schemeClr>
                </a:solidFill>
              </a:rPr>
              <a:t>z</a:t>
            </a:r>
            <a:r>
              <a:rPr lang="zh-CN" altLang="en-US" dirty="0">
                <a:solidFill>
                  <a:schemeClr val="bg1">
                    <a:lumMod val="50000"/>
                  </a:schemeClr>
                </a:solidFill>
              </a:rPr>
              <a:t>变换法，其处理过程分为两步：</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1</a:t>
            </a:r>
            <a:r>
              <a:rPr lang="zh-CN" altLang="en-US" dirty="0">
                <a:solidFill>
                  <a:schemeClr val="bg1">
                    <a:lumMod val="50000"/>
                  </a:schemeClr>
                </a:solidFill>
              </a:rPr>
              <a:t>）将整个模拟频率</a:t>
            </a:r>
            <a:r>
              <a:rPr lang="zh-CN" altLang="en-US" dirty="0">
                <a:solidFill>
                  <a:schemeClr val="bg1">
                    <a:lumMod val="50000"/>
                  </a:schemeClr>
                </a:solidFill>
                <a:latin typeface="Times New Roman" pitchFamily="18" charset="0"/>
                <a:cs typeface="Times New Roman" pitchFamily="18" charset="0"/>
              </a:rPr>
              <a:t>范围从</a:t>
            </a:r>
            <a:r>
              <a:rPr lang="en-US" altLang="zh-CN" dirty="0">
                <a:solidFill>
                  <a:schemeClr val="bg1">
                    <a:lumMod val="50000"/>
                  </a:schemeClr>
                </a:solidFill>
                <a:latin typeface="Times New Roman" pitchFamily="18" charset="0"/>
                <a:cs typeface="Times New Roman" pitchFamily="18" charset="0"/>
              </a:rPr>
              <a:t>(-∞</a:t>
            </a:r>
            <a:r>
              <a:rPr lang="zh-CN" altLang="en-US" dirty="0">
                <a:solidFill>
                  <a:schemeClr val="bg1">
                    <a:lumMod val="50000"/>
                  </a:schemeClr>
                </a:solidFill>
                <a:latin typeface="Times New Roman" pitchFamily="18" charset="0"/>
                <a:cs typeface="Times New Roman" pitchFamily="18" charset="0"/>
              </a:rPr>
              <a:t>，∞</a:t>
            </a:r>
            <a:r>
              <a:rPr lang="en-US" altLang="zh-CN" dirty="0">
                <a:solidFill>
                  <a:schemeClr val="bg1">
                    <a:lumMod val="50000"/>
                  </a:schemeClr>
                </a:solidFill>
                <a:latin typeface="Times New Roman" pitchFamily="18" charset="0"/>
                <a:cs typeface="Times New Roman" pitchFamily="18" charset="0"/>
              </a:rPr>
              <a:t>)</a:t>
            </a:r>
            <a:r>
              <a:rPr lang="zh-CN" altLang="en-US" dirty="0">
                <a:solidFill>
                  <a:schemeClr val="bg1">
                    <a:lumMod val="50000"/>
                  </a:schemeClr>
                </a:solidFill>
                <a:latin typeface="Times New Roman" pitchFamily="18" charset="0"/>
                <a:cs typeface="Times New Roman" pitchFamily="18" charset="0"/>
              </a:rPr>
              <a:t>压缩到</a:t>
            </a:r>
            <a:r>
              <a:rPr lang="en-US" altLang="zh-CN" dirty="0">
                <a:solidFill>
                  <a:schemeClr val="bg1">
                    <a:lumMod val="50000"/>
                  </a:schemeClr>
                </a:solidFill>
                <a:latin typeface="Times New Roman" pitchFamily="18" charset="0"/>
                <a:cs typeface="Times New Roman" pitchFamily="18" charset="0"/>
              </a:rPr>
              <a:t>(-π/T</a:t>
            </a:r>
            <a:r>
              <a:rPr lang="zh-CN" altLang="en-US" dirty="0">
                <a:solidFill>
                  <a:schemeClr val="bg1">
                    <a:lumMod val="50000"/>
                  </a:schemeClr>
                </a:solidFill>
                <a:latin typeface="Times New Roman" pitchFamily="18" charset="0"/>
                <a:cs typeface="Times New Roman" pitchFamily="18" charset="0"/>
              </a:rPr>
              <a:t>，</a:t>
            </a:r>
            <a:r>
              <a:rPr lang="en-US" altLang="zh-CN" dirty="0">
                <a:solidFill>
                  <a:schemeClr val="bg1">
                    <a:lumMod val="50000"/>
                  </a:schemeClr>
                </a:solidFill>
                <a:latin typeface="Times New Roman" pitchFamily="18" charset="0"/>
                <a:cs typeface="Times New Roman" pitchFamily="18" charset="0"/>
              </a:rPr>
              <a:t>π/T)</a:t>
            </a:r>
            <a:r>
              <a:rPr lang="zh-CN" altLang="en-US" dirty="0">
                <a:solidFill>
                  <a:schemeClr val="bg1">
                    <a:lumMod val="50000"/>
                  </a:schemeClr>
                </a:solidFill>
                <a:latin typeface="Times New Roman" pitchFamily="18" charset="0"/>
                <a:cs typeface="Times New Roman" pitchFamily="18" charset="0"/>
              </a:rPr>
              <a:t>之间</a:t>
            </a:r>
            <a:r>
              <a:rPr lang="zh-CN" altLang="en-US" dirty="0">
                <a:solidFill>
                  <a:schemeClr val="bg1">
                    <a:lumMod val="50000"/>
                  </a:schemeClr>
                </a:solidFill>
              </a:rPr>
              <a:t>；</a:t>
            </a:r>
          </a:p>
          <a:p>
            <a:pPr marL="0" indent="0">
              <a:lnSpc>
                <a:spcPct val="150000"/>
              </a:lnSpc>
              <a:spcBef>
                <a:spcPts val="0"/>
              </a:spcBef>
              <a:buNone/>
            </a:pPr>
            <a:r>
              <a:rPr lang="zh-CN" altLang="en-US" dirty="0">
                <a:solidFill>
                  <a:schemeClr val="bg1">
                    <a:lumMod val="50000"/>
                  </a:schemeClr>
                </a:solidFill>
              </a:rPr>
              <a:t>    （</a:t>
            </a:r>
            <a:r>
              <a:rPr lang="en-US" altLang="zh-CN" dirty="0">
                <a:solidFill>
                  <a:schemeClr val="bg1">
                    <a:lumMod val="50000"/>
                  </a:schemeClr>
                </a:solidFill>
              </a:rPr>
              <a:t>2</a:t>
            </a:r>
            <a:r>
              <a:rPr lang="zh-CN" altLang="en-US" dirty="0">
                <a:solidFill>
                  <a:schemeClr val="bg1">
                    <a:lumMod val="50000"/>
                  </a:schemeClr>
                </a:solidFill>
              </a:rPr>
              <a:t>）利用实现从</a:t>
            </a:r>
            <a:r>
              <a:rPr lang="en-US" altLang="zh-CN" dirty="0">
                <a:solidFill>
                  <a:schemeClr val="bg1">
                    <a:lumMod val="50000"/>
                  </a:schemeClr>
                </a:solidFill>
              </a:rPr>
              <a:t>S</a:t>
            </a:r>
            <a:r>
              <a:rPr lang="zh-CN" altLang="en-US" dirty="0">
                <a:solidFill>
                  <a:schemeClr val="bg1">
                    <a:lumMod val="50000"/>
                  </a:schemeClr>
                </a:solidFill>
              </a:rPr>
              <a:t>平面到</a:t>
            </a:r>
            <a:r>
              <a:rPr lang="en-US" altLang="zh-CN" dirty="0">
                <a:solidFill>
                  <a:schemeClr val="bg1">
                    <a:lumMod val="50000"/>
                  </a:schemeClr>
                </a:solidFill>
              </a:rPr>
              <a:t>Z</a:t>
            </a:r>
            <a:r>
              <a:rPr lang="zh-CN" altLang="en-US" dirty="0">
                <a:solidFill>
                  <a:schemeClr val="bg1">
                    <a:lumMod val="50000"/>
                  </a:schemeClr>
                </a:solidFill>
              </a:rPr>
              <a:t>平面的映射。</a:t>
            </a:r>
          </a:p>
          <a:p>
            <a:pPr marL="0" indent="0">
              <a:lnSpc>
                <a:spcPct val="150000"/>
              </a:lnSpc>
              <a:spcBef>
                <a:spcPts val="0"/>
              </a:spcBef>
              <a:buNone/>
            </a:pPr>
            <a:r>
              <a:rPr lang="zh-CN" altLang="en-US" dirty="0">
                <a:solidFill>
                  <a:schemeClr val="bg1">
                    <a:lumMod val="50000"/>
                  </a:schemeClr>
                </a:solidFill>
              </a:rPr>
              <a:t>      从</a:t>
            </a:r>
            <a:r>
              <a:rPr lang="en-US" altLang="zh-CN" dirty="0">
                <a:solidFill>
                  <a:schemeClr val="bg1">
                    <a:lumMod val="50000"/>
                  </a:schemeClr>
                </a:solidFill>
              </a:rPr>
              <a:t>S</a:t>
            </a:r>
            <a:r>
              <a:rPr lang="zh-CN" altLang="en-US" dirty="0">
                <a:solidFill>
                  <a:schemeClr val="bg1">
                    <a:lumMod val="50000"/>
                  </a:schemeClr>
                </a:solidFill>
              </a:rPr>
              <a:t>平面到</a:t>
            </a:r>
            <a:r>
              <a:rPr lang="en-US" altLang="zh-CN" dirty="0">
                <a:solidFill>
                  <a:schemeClr val="bg1">
                    <a:lumMod val="50000"/>
                  </a:schemeClr>
                </a:solidFill>
              </a:rPr>
              <a:t>Z</a:t>
            </a:r>
            <a:r>
              <a:rPr lang="zh-CN" altLang="en-US" dirty="0">
                <a:solidFill>
                  <a:schemeClr val="bg1">
                    <a:lumMod val="50000"/>
                  </a:schemeClr>
                </a:solidFill>
              </a:rPr>
              <a:t>平面的变换式为：</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31459191"/>
              </p:ext>
            </p:extLst>
          </p:nvPr>
        </p:nvGraphicFramePr>
        <p:xfrm>
          <a:off x="1043608" y="2931790"/>
          <a:ext cx="1656184" cy="766223"/>
        </p:xfrm>
        <a:graphic>
          <a:graphicData uri="http://schemas.openxmlformats.org/presentationml/2006/ole">
            <mc:AlternateContent xmlns:mc="http://schemas.openxmlformats.org/markup-compatibility/2006">
              <mc:Choice xmlns:v="urn:schemas-microsoft-com:vml" Requires="v">
                <p:oleObj r:id="rId3" imgW="761669" imgH="355446" progId="Equation.3">
                  <p:embed/>
                </p:oleObj>
              </mc:Choice>
              <mc:Fallback>
                <p:oleObj r:id="rId3" imgW="761669" imgH="35544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931790"/>
                        <a:ext cx="1656184" cy="766223"/>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25534340"/>
              </p:ext>
            </p:extLst>
          </p:nvPr>
        </p:nvGraphicFramePr>
        <p:xfrm>
          <a:off x="1037848" y="3789387"/>
          <a:ext cx="1437456" cy="798587"/>
        </p:xfrm>
        <a:graphic>
          <a:graphicData uri="http://schemas.openxmlformats.org/presentationml/2006/ole">
            <mc:AlternateContent xmlns:mc="http://schemas.openxmlformats.org/markup-compatibility/2006">
              <mc:Choice xmlns:v="urn:schemas-microsoft-com:vml" Requires="v">
                <p:oleObj r:id="rId5" imgW="685800" imgH="381000" progId="Equation.3">
                  <p:embed/>
                </p:oleObj>
              </mc:Choice>
              <mc:Fallback>
                <p:oleObj r:id="rId5" imgW="685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7848" y="3789387"/>
                        <a:ext cx="1437456" cy="798587"/>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011672529"/>
              </p:ext>
            </p:extLst>
          </p:nvPr>
        </p:nvGraphicFramePr>
        <p:xfrm>
          <a:off x="2771800" y="2643758"/>
          <a:ext cx="6191963" cy="2232248"/>
        </p:xfrm>
        <a:graphic>
          <a:graphicData uri="http://schemas.openxmlformats.org/presentationml/2006/ole">
            <mc:AlternateContent xmlns:mc="http://schemas.openxmlformats.org/markup-compatibility/2006">
              <mc:Choice xmlns:v="urn:schemas-microsoft-com:vml" Requires="v">
                <p:oleObj r:id="rId7" imgW="4880857" imgH="1758813" progId="Visio.Drawing.6">
                  <p:embed/>
                </p:oleObj>
              </mc:Choice>
              <mc:Fallback>
                <p:oleObj r:id="rId7" imgW="4880857" imgH="1758813"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800" y="2643758"/>
                        <a:ext cx="6191963" cy="223224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18421334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频域建模方法</a:t>
            </a:r>
          </a:p>
        </p:txBody>
      </p:sp>
      <p:sp>
        <p:nvSpPr>
          <p:cNvPr id="23" name="内容占位符 4"/>
          <p:cNvSpPr>
            <a:spLocks noGrp="1"/>
          </p:cNvSpPr>
          <p:nvPr>
            <p:ph idx="1"/>
          </p:nvPr>
        </p:nvSpPr>
        <p:spPr>
          <a:xfrm>
            <a:off x="540252" y="789552"/>
            <a:ext cx="8208212" cy="4014446"/>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利用双线性</a:t>
            </a:r>
            <a:r>
              <a:rPr lang="en-US" altLang="zh-CN" dirty="0">
                <a:solidFill>
                  <a:srgbClr val="C00000"/>
                </a:solidFill>
              </a:rPr>
              <a:t>z</a:t>
            </a:r>
            <a:r>
              <a:rPr lang="zh-CN" altLang="en-US" dirty="0">
                <a:solidFill>
                  <a:srgbClr val="C00000"/>
                </a:solidFill>
              </a:rPr>
              <a:t>变换法      </a:t>
            </a:r>
            <a:endParaRPr lang="en-US" altLang="zh-CN" dirty="0">
              <a:solidFill>
                <a:srgbClr val="C00000"/>
              </a:solidFill>
            </a:endParaRPr>
          </a:p>
          <a:p>
            <a:pPr marL="0" indent="0">
              <a:lnSpc>
                <a:spcPct val="150000"/>
              </a:lnSpc>
              <a:spcBef>
                <a:spcPts val="0"/>
              </a:spcBef>
              <a:buNone/>
            </a:pPr>
            <a:r>
              <a:rPr lang="zh-CN" altLang="en-US" dirty="0">
                <a:solidFill>
                  <a:srgbClr val="C00000"/>
                </a:solidFill>
              </a:rPr>
              <a:t>     问题：</a:t>
            </a:r>
            <a:r>
              <a:rPr lang="zh-CN" altLang="en-US" dirty="0">
                <a:solidFill>
                  <a:schemeClr val="bg1">
                    <a:lumMod val="50000"/>
                  </a:schemeClr>
                </a:solidFill>
              </a:rPr>
              <a:t>频率映射发生了非线性畸变，这将直接影响数字系统的频率响应和模拟系统的频率响应的相似程度，造成数字系统描述的失真。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40908628"/>
              </p:ext>
            </p:extLst>
          </p:nvPr>
        </p:nvGraphicFramePr>
        <p:xfrm>
          <a:off x="5436096" y="611622"/>
          <a:ext cx="1512168" cy="699595"/>
        </p:xfrm>
        <a:graphic>
          <a:graphicData uri="http://schemas.openxmlformats.org/presentationml/2006/ole">
            <mc:AlternateContent xmlns:mc="http://schemas.openxmlformats.org/markup-compatibility/2006">
              <mc:Choice xmlns:v="urn:schemas-microsoft-com:vml" Requires="v">
                <p:oleObj r:id="rId3" imgW="761669" imgH="355446" progId="Equation.3">
                  <p:embed/>
                </p:oleObj>
              </mc:Choice>
              <mc:Fallback>
                <p:oleObj r:id="rId3" imgW="761669" imgH="35544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611622"/>
                        <a:ext cx="1512168" cy="699595"/>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958112831"/>
              </p:ext>
            </p:extLst>
          </p:nvPr>
        </p:nvGraphicFramePr>
        <p:xfrm>
          <a:off x="3707904" y="652145"/>
          <a:ext cx="1296144" cy="720080"/>
        </p:xfrm>
        <a:graphic>
          <a:graphicData uri="http://schemas.openxmlformats.org/presentationml/2006/ole">
            <mc:AlternateContent xmlns:mc="http://schemas.openxmlformats.org/markup-compatibility/2006">
              <mc:Choice xmlns:v="urn:schemas-microsoft-com:vml" Requires="v">
                <p:oleObj r:id="rId5" imgW="685800" imgH="381000" progId="Equation.3">
                  <p:embed/>
                </p:oleObj>
              </mc:Choice>
              <mc:Fallback>
                <p:oleObj r:id="rId5" imgW="685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904" y="652145"/>
                        <a:ext cx="1296144" cy="720080"/>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517754276"/>
              </p:ext>
            </p:extLst>
          </p:nvPr>
        </p:nvGraphicFramePr>
        <p:xfrm>
          <a:off x="683568" y="2023884"/>
          <a:ext cx="7789889" cy="2808312"/>
        </p:xfrm>
        <a:graphic>
          <a:graphicData uri="http://schemas.openxmlformats.org/presentationml/2006/ole">
            <mc:AlternateContent xmlns:mc="http://schemas.openxmlformats.org/markup-compatibility/2006">
              <mc:Choice xmlns:v="urn:schemas-microsoft-com:vml" Requires="v">
                <p:oleObj r:id="rId7" imgW="4880857" imgH="1758813" progId="Visio.Drawing.6">
                  <p:embed/>
                </p:oleObj>
              </mc:Choice>
              <mc:Fallback>
                <p:oleObj r:id="rId7" imgW="4880857" imgH="1758813"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2023884"/>
                        <a:ext cx="7789889" cy="280831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6583064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分布参数系统建模方法</a:t>
            </a:r>
          </a:p>
        </p:txBody>
      </p:sp>
      <p:sp>
        <p:nvSpPr>
          <p:cNvPr id="23" name="内容占位符 4"/>
          <p:cNvSpPr>
            <a:spLocks noGrp="1"/>
          </p:cNvSpPr>
          <p:nvPr>
            <p:ph idx="1"/>
          </p:nvPr>
        </p:nvSpPr>
        <p:spPr>
          <a:xfrm>
            <a:off x="540252" y="933568"/>
            <a:ext cx="5944254" cy="3884875"/>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描述</a:t>
            </a:r>
            <a:endParaRPr lang="en-US" altLang="zh-CN" sz="2000" dirty="0">
              <a:solidFill>
                <a:srgbClr val="C00000"/>
              </a:solidFill>
            </a:endParaRPr>
          </a:p>
          <a:p>
            <a:pPr marL="0" indent="0">
              <a:lnSpc>
                <a:spcPct val="150000"/>
              </a:lnSpc>
              <a:spcBef>
                <a:spcPts val="0"/>
              </a:spcBef>
              <a:buNone/>
            </a:pPr>
            <a:r>
              <a:rPr lang="zh-CN" altLang="en-US" sz="2000" dirty="0">
                <a:solidFill>
                  <a:schemeClr val="bg1">
                    <a:lumMod val="50000"/>
                  </a:schemeClr>
                </a:solidFill>
              </a:rPr>
              <a:t>     分布参数系统的状态变量、控制变量和被控变量不仅是时间的函数，而且是空间坐标的函数。</a:t>
            </a:r>
          </a:p>
          <a:p>
            <a:pPr>
              <a:lnSpc>
                <a:spcPct val="150000"/>
              </a:lnSpc>
              <a:spcBef>
                <a:spcPts val="0"/>
              </a:spcBef>
              <a:buFont typeface="Wingdings" panose="05000000000000000000" pitchFamily="2" charset="2"/>
              <a:buChar char="p"/>
            </a:pPr>
            <a:r>
              <a:rPr lang="zh-CN" altLang="en-US" sz="2000" dirty="0">
                <a:solidFill>
                  <a:srgbClr val="C00000"/>
                </a:solidFill>
              </a:rPr>
              <a:t>研究的必要性</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所有物理系统均具有分布性质；</a:t>
            </a:r>
          </a:p>
          <a:p>
            <a:pPr marL="0" indent="0">
              <a:lnSpc>
                <a:spcPct val="150000"/>
              </a:lnSpc>
              <a:spcBef>
                <a:spcPts val="0"/>
              </a:spcBef>
              <a:buNone/>
            </a:pPr>
            <a:r>
              <a:rPr lang="en-US" altLang="zh-CN" sz="2000" dirty="0">
                <a:solidFill>
                  <a:schemeClr val="bg1">
                    <a:lumMod val="50000"/>
                  </a:schemeClr>
                </a:solidFill>
              </a:rPr>
              <a:t>    2.</a:t>
            </a:r>
            <a:r>
              <a:rPr lang="zh-CN" altLang="en-US" sz="2000" dirty="0">
                <a:solidFill>
                  <a:schemeClr val="bg1">
                    <a:lumMod val="50000"/>
                  </a:schemeClr>
                </a:solidFill>
              </a:rPr>
              <a:t>可实现空间分布物理量的精确描述和精确控制；</a:t>
            </a:r>
            <a:endParaRPr lang="en-US" altLang="zh-CN" sz="2000" dirty="0">
              <a:solidFill>
                <a:schemeClr val="bg1">
                  <a:lumMod val="50000"/>
                </a:schemeClr>
              </a:solidFill>
            </a:endParaRP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3.</a:t>
            </a:r>
            <a:r>
              <a:rPr lang="zh-CN" altLang="en-US" sz="2000" dirty="0">
                <a:solidFill>
                  <a:schemeClr val="bg1">
                    <a:lumMod val="50000"/>
                  </a:schemeClr>
                </a:solidFill>
              </a:rPr>
              <a:t>采用空间上被离散化的模型来近似分布模型方法是不可行性。</a:t>
            </a:r>
            <a:r>
              <a:rPr lang="zh-CN" altLang="en-US" sz="2000" dirty="0">
                <a:solidFill>
                  <a:srgbClr val="C00000"/>
                </a:solidFill>
              </a:rPr>
              <a:t>（借助集中参数描述？）</a:t>
            </a:r>
            <a:endParaRPr lang="en-US" altLang="zh-CN"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4506" y="807368"/>
            <a:ext cx="2496277" cy="187220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4248" y="2883761"/>
            <a:ext cx="1947164" cy="1934682"/>
          </a:xfrm>
          <a:prstGeom prst="rect">
            <a:avLst/>
          </a:prstGeom>
        </p:spPr>
      </p:pic>
    </p:spTree>
    <p:extLst>
      <p:ext uri="{BB962C8B-B14F-4D97-AF65-F5344CB8AC3E}">
        <p14:creationId xmlns:p14="http://schemas.microsoft.com/office/powerpoint/2010/main" val="27221038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分类与准则</a:t>
            </a:r>
          </a:p>
        </p:txBody>
      </p:sp>
      <p:sp>
        <p:nvSpPr>
          <p:cNvPr id="23" name="内容占位符 4"/>
          <p:cNvSpPr>
            <a:spLocks noGrp="1"/>
          </p:cNvSpPr>
          <p:nvPr>
            <p:ph idx="1"/>
          </p:nvPr>
        </p:nvSpPr>
        <p:spPr>
          <a:xfrm>
            <a:off x="540252" y="699542"/>
            <a:ext cx="8280220" cy="4302478"/>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建模遵循的原则（需要：</a:t>
            </a:r>
            <a:r>
              <a:rPr lang="zh-CN" altLang="en-US" sz="2000" dirty="0">
                <a:solidFill>
                  <a:schemeClr val="bg1">
                    <a:lumMod val="50000"/>
                  </a:schemeClr>
                </a:solidFill>
              </a:rPr>
              <a:t>全面、集中、准确</a:t>
            </a:r>
            <a:r>
              <a:rPr lang="zh-CN" altLang="en-US" sz="2000" dirty="0">
                <a:solidFill>
                  <a:srgbClr val="C00000"/>
                </a:solidFill>
              </a:rPr>
              <a:t>）</a:t>
            </a:r>
          </a:p>
          <a:p>
            <a:pPr marL="0" indent="0">
              <a:lnSpc>
                <a:spcPct val="150000"/>
              </a:lnSpc>
              <a:spcBef>
                <a:spcPts val="0"/>
              </a:spcBef>
              <a:buNone/>
            </a:pPr>
            <a:r>
              <a:rPr lang="zh-CN" altLang="en-US" sz="2000" dirty="0">
                <a:solidFill>
                  <a:schemeClr val="tx1"/>
                </a:solidFill>
              </a:rPr>
              <a:t>     ①可分离性原则。（独立考虑）</a:t>
            </a:r>
          </a:p>
          <a:p>
            <a:pPr marL="0" indent="0">
              <a:lnSpc>
                <a:spcPct val="150000"/>
              </a:lnSpc>
              <a:spcBef>
                <a:spcPts val="0"/>
              </a:spcBef>
              <a:buNone/>
            </a:pPr>
            <a:r>
              <a:rPr lang="zh-CN" altLang="en-US" sz="2000" dirty="0">
                <a:solidFill>
                  <a:schemeClr val="tx1"/>
                </a:solidFill>
              </a:rPr>
              <a:t>     ②假设的合理性原则。</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2PSK</a:t>
            </a:r>
            <a:r>
              <a:rPr lang="zh-CN" altLang="en-US" sz="2000" dirty="0">
                <a:solidFill>
                  <a:schemeClr val="tx1"/>
                </a:solidFill>
              </a:rPr>
              <a:t>系统误码率可以表示为</a:t>
            </a:r>
          </a:p>
          <a:p>
            <a:pPr marL="0" indent="0">
              <a:lnSpc>
                <a:spcPct val="150000"/>
              </a:lnSpc>
              <a:spcBef>
                <a:spcPts val="0"/>
              </a:spcBef>
              <a:buNone/>
            </a:pPr>
            <a:r>
              <a:rPr lang="zh-CN" altLang="en-US" sz="2000" dirty="0">
                <a:solidFill>
                  <a:schemeClr val="tx1"/>
                </a:solidFill>
              </a:rPr>
              <a:t>     ③因果性原则。</a:t>
            </a:r>
          </a:p>
          <a:p>
            <a:pPr marL="0" indent="0">
              <a:lnSpc>
                <a:spcPct val="150000"/>
              </a:lnSpc>
              <a:spcBef>
                <a:spcPts val="0"/>
              </a:spcBef>
              <a:buNone/>
            </a:pPr>
            <a:r>
              <a:rPr lang="zh-CN" altLang="en-US" sz="2000" dirty="0">
                <a:solidFill>
                  <a:schemeClr val="tx1"/>
                </a:solidFill>
              </a:rPr>
              <a:t>     输入量和输出量满足函数映射关系，它是数学模型的必要条件。</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61847121"/>
              </p:ext>
            </p:extLst>
          </p:nvPr>
        </p:nvGraphicFramePr>
        <p:xfrm>
          <a:off x="4301766" y="2020196"/>
          <a:ext cx="1587510" cy="681186"/>
        </p:xfrm>
        <a:graphic>
          <a:graphicData uri="http://schemas.openxmlformats.org/presentationml/2006/ole">
            <mc:AlternateContent xmlns:mc="http://schemas.openxmlformats.org/markup-compatibility/2006">
              <mc:Choice xmlns:v="urn:schemas-microsoft-com:vml" Requires="v">
                <p:oleObj name="公式" r:id="rId3" imgW="799753" imgH="342751" progId="Equation.3">
                  <p:embed/>
                </p:oleObj>
              </mc:Choice>
              <mc:Fallback>
                <p:oleObj name="公式" r:id="rId3" imgW="799753" imgH="342751" progId="Equation.3">
                  <p:embed/>
                  <p:pic>
                    <p:nvPicPr>
                      <p:cNvPr id="0" name="对象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1766" y="2020196"/>
                        <a:ext cx="1587510" cy="681186"/>
                      </a:xfrm>
                      <a:prstGeom prst="rect">
                        <a:avLst/>
                      </a:prstGeom>
                      <a:noFill/>
                      <a:ln>
                        <a:noFill/>
                      </a:ln>
                    </p:spPr>
                  </p:pic>
                </p:oleObj>
              </mc:Fallback>
            </mc:AlternateContent>
          </a:graphicData>
        </a:graphic>
      </p:graphicFrame>
      <p:pic>
        <p:nvPicPr>
          <p:cNvPr id="7" name="Picture 6" descr="S66A010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168" y="1261580"/>
            <a:ext cx="2595516" cy="1517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S66A010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3355" y="3517229"/>
            <a:ext cx="5552267" cy="139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06467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连续系统的建模</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分布参数系统建模方法</a:t>
            </a:r>
          </a:p>
        </p:txBody>
      </p:sp>
      <p:sp>
        <p:nvSpPr>
          <p:cNvPr id="23" name="内容占位符 4"/>
          <p:cNvSpPr>
            <a:spLocks noGrp="1"/>
          </p:cNvSpPr>
          <p:nvPr>
            <p:ph idx="1"/>
          </p:nvPr>
        </p:nvSpPr>
        <p:spPr>
          <a:xfrm>
            <a:off x="540252" y="933568"/>
            <a:ext cx="5831948" cy="401444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分布参数系统模型的特点</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bg1">
                    <a:lumMod val="50000"/>
                  </a:schemeClr>
                </a:solidFill>
              </a:rPr>
              <a:t>由于分布参数系统的分布特性，使其较集中参数系统复杂得多。</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主要体现在：动力学特性、系统结构等方面。</a:t>
            </a:r>
          </a:p>
          <a:p>
            <a:pPr>
              <a:lnSpc>
                <a:spcPct val="150000"/>
              </a:lnSpc>
              <a:spcBef>
                <a:spcPts val="0"/>
              </a:spcBef>
              <a:buFont typeface="Wingdings" panose="05000000000000000000" pitchFamily="2" charset="2"/>
              <a:buChar char="p"/>
            </a:pPr>
            <a:r>
              <a:rPr lang="zh-CN" altLang="en-US" sz="2000" dirty="0">
                <a:solidFill>
                  <a:srgbClr val="C00000"/>
                </a:solidFill>
              </a:rPr>
              <a:t>典型应用领域</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bg1">
                    <a:lumMod val="50000"/>
                  </a:schemeClr>
                </a:solidFill>
              </a:rPr>
              <a:t>电磁学问题、结构分析和设计问题、声学、热和能量的传递、地球物理系统分析、环境研究、煤气和液体流系统、人口统计和农业模型等。</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4506" y="807368"/>
            <a:ext cx="2496277" cy="187220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4248" y="2883761"/>
            <a:ext cx="1947164" cy="1934682"/>
          </a:xfrm>
          <a:prstGeom prst="rect">
            <a:avLst/>
          </a:prstGeom>
        </p:spPr>
      </p:pic>
    </p:spTree>
    <p:extLst>
      <p:ext uri="{BB962C8B-B14F-4D97-AF65-F5344CB8AC3E}">
        <p14:creationId xmlns:p14="http://schemas.microsoft.com/office/powerpoint/2010/main" val="17356357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327034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4011945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系统建模原理与方法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离散事件系统描述（基本要素）</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5111868" cy="3960440"/>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 定义：</a:t>
            </a:r>
            <a:endParaRPr lang="en-US" altLang="zh-CN" dirty="0">
              <a:solidFill>
                <a:srgbClr val="C00000"/>
              </a:solidFill>
            </a:endParaRPr>
          </a:p>
          <a:p>
            <a:pPr marL="0" indent="0">
              <a:lnSpc>
                <a:spcPct val="150000"/>
              </a:lnSpc>
              <a:spcBef>
                <a:spcPts val="0"/>
              </a:spcBef>
              <a:buNone/>
            </a:pPr>
            <a:r>
              <a:rPr lang="zh-CN" altLang="en-US" dirty="0">
                <a:solidFill>
                  <a:schemeClr val="bg1">
                    <a:lumMod val="50000"/>
                  </a:schemeClr>
                </a:solidFill>
              </a:rPr>
              <a:t>      系统的状态仅在离散的时间点上发生变化的系统，而且这些离散时间点一般是不确定的。</a:t>
            </a:r>
          </a:p>
          <a:p>
            <a:pPr>
              <a:lnSpc>
                <a:spcPct val="150000"/>
              </a:lnSpc>
              <a:spcBef>
                <a:spcPts val="0"/>
              </a:spcBef>
              <a:buFont typeface="Wingdings" panose="05000000000000000000" pitchFamily="2" charset="2"/>
              <a:buChar char="p"/>
            </a:pPr>
            <a:r>
              <a:rPr lang="zh-CN" altLang="en-US" dirty="0">
                <a:solidFill>
                  <a:srgbClr val="C00000"/>
                </a:solidFill>
              </a:rPr>
              <a:t> 实体（</a:t>
            </a:r>
            <a:r>
              <a:rPr lang="en-US" altLang="zh-CN" dirty="0">
                <a:solidFill>
                  <a:srgbClr val="C00000"/>
                </a:solidFill>
              </a:rPr>
              <a:t>Entity</a:t>
            </a:r>
            <a:r>
              <a:rPr lang="zh-CN" altLang="en-US" dirty="0">
                <a:solidFill>
                  <a:srgbClr val="C00000"/>
                </a:solidFill>
              </a:rPr>
              <a:t>）：</a:t>
            </a:r>
            <a:r>
              <a:rPr lang="zh-CN" altLang="en-US" dirty="0">
                <a:solidFill>
                  <a:schemeClr val="tx1"/>
                </a:solidFill>
              </a:rPr>
              <a:t>构成系统的各种</a:t>
            </a:r>
            <a:r>
              <a:rPr lang="zh-CN" altLang="en-US" dirty="0">
                <a:solidFill>
                  <a:srgbClr val="C00000"/>
                </a:solidFill>
              </a:rPr>
              <a:t>成分</a:t>
            </a:r>
            <a:r>
              <a:rPr lang="zh-CN" altLang="en-US" dirty="0">
                <a:solidFill>
                  <a:schemeClr val="tx1"/>
                </a:solidFill>
              </a:rPr>
              <a:t>。</a:t>
            </a:r>
          </a:p>
          <a:p>
            <a:pPr marL="0" indent="0">
              <a:lnSpc>
                <a:spcPct val="150000"/>
              </a:lnSpc>
              <a:spcBef>
                <a:spcPts val="0"/>
              </a:spcBef>
              <a:buNone/>
            </a:pPr>
            <a:r>
              <a:rPr lang="zh-CN" altLang="en-US" dirty="0">
                <a:solidFill>
                  <a:schemeClr val="bg1">
                    <a:lumMod val="50000"/>
                  </a:schemeClr>
                </a:solidFill>
              </a:rPr>
              <a:t>     临时实体：是主动的，（顾客）；</a:t>
            </a:r>
            <a:endParaRPr lang="en-US" altLang="zh-CN" dirty="0">
              <a:solidFill>
                <a:schemeClr val="bg1">
                  <a:lumMod val="50000"/>
                </a:schemeClr>
              </a:solidFill>
            </a:endParaRPr>
          </a:p>
          <a:p>
            <a:pPr marL="0" indent="0">
              <a:lnSpc>
                <a:spcPct val="150000"/>
              </a:lnSpc>
              <a:spcBef>
                <a:spcPts val="0"/>
              </a:spcBef>
              <a:buNone/>
            </a:pPr>
            <a:r>
              <a:rPr lang="en-US" altLang="zh-CN" dirty="0">
                <a:solidFill>
                  <a:schemeClr val="bg1">
                    <a:lumMod val="50000"/>
                  </a:schemeClr>
                </a:solidFill>
              </a:rPr>
              <a:t>     </a:t>
            </a:r>
            <a:r>
              <a:rPr lang="zh-CN" altLang="en-US" dirty="0">
                <a:solidFill>
                  <a:schemeClr val="bg1">
                    <a:lumMod val="50000"/>
                  </a:schemeClr>
                </a:solidFill>
              </a:rPr>
              <a:t>永久实体：是被动的，（服务员）</a:t>
            </a:r>
          </a:p>
          <a:p>
            <a:pPr marL="0" indent="0">
              <a:lnSpc>
                <a:spcPct val="150000"/>
              </a:lnSpc>
              <a:spcBef>
                <a:spcPts val="0"/>
              </a:spcBef>
              <a:buNone/>
            </a:pPr>
            <a:r>
              <a:rPr lang="zh-CN" altLang="en-US" dirty="0">
                <a:solidFill>
                  <a:schemeClr val="bg1">
                    <a:lumMod val="50000"/>
                  </a:schemeClr>
                </a:solidFill>
              </a:rPr>
              <a:t>     临时实体按一定规律出现在仿真系统中，引起永久实体状态的变化，又在永久实体作用下离开系统，如此整个系统呈现出动态变化的过程。</a:t>
            </a:r>
            <a:endParaRPr lang="en-US" altLang="zh-CN" dirty="0">
              <a:solidFill>
                <a:schemeClr val="bg1">
                  <a:lumMod val="50000"/>
                </a:schemeClr>
              </a:solidFill>
            </a:endParaRP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9876" y="1068716"/>
            <a:ext cx="3420000" cy="3420000"/>
          </a:xfrm>
          <a:prstGeom prst="rect">
            <a:avLst/>
          </a:prstGeom>
        </p:spPr>
      </p:pic>
    </p:spTree>
    <p:extLst>
      <p:ext uri="{BB962C8B-B14F-4D97-AF65-F5344CB8AC3E}">
        <p14:creationId xmlns:p14="http://schemas.microsoft.com/office/powerpoint/2010/main" val="106297693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基本要素（特点）</a:t>
            </a:r>
          </a:p>
        </p:txBody>
      </p:sp>
      <p:sp>
        <p:nvSpPr>
          <p:cNvPr id="23" name="内容占位符 4"/>
          <p:cNvSpPr>
            <a:spLocks noGrp="1"/>
          </p:cNvSpPr>
          <p:nvPr>
            <p:ph idx="1"/>
          </p:nvPr>
        </p:nvSpPr>
        <p:spPr>
          <a:xfrm>
            <a:off x="540252" y="915566"/>
            <a:ext cx="8352228" cy="3960440"/>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属性（</a:t>
            </a:r>
            <a:r>
              <a:rPr lang="en-US" altLang="zh-CN" sz="2000" dirty="0">
                <a:solidFill>
                  <a:srgbClr val="C00000"/>
                </a:solidFill>
              </a:rPr>
              <a:t>Attribute</a:t>
            </a:r>
            <a:r>
              <a:rPr lang="zh-CN" altLang="en-US" sz="2000" dirty="0">
                <a:solidFill>
                  <a:srgbClr val="C00000"/>
                </a:solidFill>
              </a:rPr>
              <a:t>）</a:t>
            </a:r>
            <a:r>
              <a:rPr lang="zh-CN" altLang="en-US" sz="2000" dirty="0">
                <a:solidFill>
                  <a:schemeClr val="tx1"/>
                </a:solidFill>
              </a:rPr>
              <a:t>：实体</a:t>
            </a:r>
            <a:r>
              <a:rPr lang="zh-CN" altLang="en-US" sz="2000" dirty="0">
                <a:solidFill>
                  <a:schemeClr val="bg1">
                    <a:lumMod val="50000"/>
                  </a:schemeClr>
                </a:solidFill>
              </a:rPr>
              <a:t>的状态由它的</a:t>
            </a:r>
            <a:r>
              <a:rPr lang="zh-CN" altLang="en-US" sz="2000" dirty="0">
                <a:solidFill>
                  <a:srgbClr val="C00000"/>
                </a:solidFill>
              </a:rPr>
              <a:t>属性的集合</a:t>
            </a:r>
            <a:r>
              <a:rPr lang="zh-CN" altLang="en-US" sz="2000" dirty="0">
                <a:solidFill>
                  <a:schemeClr val="bg1">
                    <a:lumMod val="50000"/>
                  </a:schemeClr>
                </a:solidFill>
              </a:rPr>
              <a:t>来描述，属性用来反映实体的某些性质。（建模只关注有用的属性）</a:t>
            </a:r>
          </a:p>
          <a:p>
            <a:pPr>
              <a:lnSpc>
                <a:spcPct val="150000"/>
              </a:lnSpc>
              <a:spcBef>
                <a:spcPts val="0"/>
              </a:spcBef>
              <a:buFont typeface="Wingdings" panose="05000000000000000000" pitchFamily="2" charset="2"/>
              <a:buChar char="p"/>
            </a:pPr>
            <a:r>
              <a:rPr lang="zh-CN" altLang="en-US" sz="2000" dirty="0">
                <a:solidFill>
                  <a:srgbClr val="C00000"/>
                </a:solidFill>
              </a:rPr>
              <a:t>状态（</a:t>
            </a:r>
            <a:r>
              <a:rPr lang="en-US" altLang="zh-CN" sz="2000" dirty="0">
                <a:solidFill>
                  <a:srgbClr val="C00000"/>
                </a:solidFill>
              </a:rPr>
              <a:t>State</a:t>
            </a:r>
            <a:r>
              <a:rPr lang="zh-CN" altLang="en-US" sz="2000" dirty="0">
                <a:solidFill>
                  <a:srgbClr val="C00000"/>
                </a:solidFill>
              </a:rPr>
              <a:t>）</a:t>
            </a:r>
            <a:r>
              <a:rPr lang="zh-CN" altLang="en-US" sz="2000" dirty="0">
                <a:solidFill>
                  <a:schemeClr val="tx1"/>
                </a:solidFill>
              </a:rPr>
              <a:t>：系统的状态是系统中所有实体的属性的集合。</a:t>
            </a:r>
          </a:p>
          <a:p>
            <a:pPr marL="0" indent="0">
              <a:lnSpc>
                <a:spcPct val="150000"/>
              </a:lnSpc>
              <a:spcBef>
                <a:spcPts val="0"/>
              </a:spcBef>
              <a:buNone/>
            </a:pPr>
            <a:endParaRPr lang="zh-CN" altLang="en-US"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234" y="2427734"/>
            <a:ext cx="3820680" cy="236553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14376" r="11516"/>
          <a:stretch/>
        </p:blipFill>
        <p:spPr>
          <a:xfrm>
            <a:off x="5292080" y="2427734"/>
            <a:ext cx="2880320" cy="2382678"/>
          </a:xfrm>
          <a:prstGeom prst="rect">
            <a:avLst/>
          </a:prstGeom>
        </p:spPr>
      </p:pic>
    </p:spTree>
    <p:extLst>
      <p:ext uri="{BB962C8B-B14F-4D97-AF65-F5344CB8AC3E}">
        <p14:creationId xmlns:p14="http://schemas.microsoft.com/office/powerpoint/2010/main" val="419139237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基本要素（运行）</a:t>
            </a:r>
          </a:p>
        </p:txBody>
      </p:sp>
      <p:sp>
        <p:nvSpPr>
          <p:cNvPr id="23" name="内容占位符 4"/>
          <p:cNvSpPr>
            <a:spLocks noGrp="1"/>
          </p:cNvSpPr>
          <p:nvPr>
            <p:ph idx="1"/>
          </p:nvPr>
        </p:nvSpPr>
        <p:spPr>
          <a:xfrm>
            <a:off x="540252" y="915566"/>
            <a:ext cx="8136204"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事件（</a:t>
            </a:r>
            <a:r>
              <a:rPr lang="en-US" altLang="zh-CN" sz="2000" dirty="0">
                <a:solidFill>
                  <a:srgbClr val="C00000"/>
                </a:solidFill>
              </a:rPr>
              <a:t>Event</a:t>
            </a:r>
            <a:r>
              <a:rPr lang="zh-CN" altLang="en-US" sz="2000" dirty="0">
                <a:solidFill>
                  <a:srgbClr val="C00000"/>
                </a:solidFill>
              </a:rPr>
              <a:t>）：</a:t>
            </a:r>
            <a:r>
              <a:rPr lang="zh-CN" altLang="en-US" sz="2000" dirty="0">
                <a:solidFill>
                  <a:schemeClr val="bg1">
                    <a:lumMod val="50000"/>
                  </a:schemeClr>
                </a:solidFill>
              </a:rPr>
              <a:t>引起系统状态发生变化的行为，它是在某一时间点上的瞬间行为，离散事件系统可以看作是由事件驱动的。</a:t>
            </a:r>
            <a:endParaRPr lang="en-US" altLang="zh-CN"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活动（</a:t>
            </a:r>
            <a:r>
              <a:rPr lang="en-US" altLang="zh-CN" sz="2000" dirty="0">
                <a:solidFill>
                  <a:srgbClr val="C00000"/>
                </a:solidFill>
              </a:rPr>
              <a:t>Activity</a:t>
            </a:r>
            <a:r>
              <a:rPr lang="zh-CN" altLang="en-US" sz="2000" dirty="0">
                <a:solidFill>
                  <a:srgbClr val="C00000"/>
                </a:solidFill>
              </a:rPr>
              <a:t>）：</a:t>
            </a:r>
            <a:r>
              <a:rPr lang="zh-CN" altLang="en-US" sz="2000" dirty="0">
                <a:solidFill>
                  <a:schemeClr val="bg1">
                    <a:lumMod val="50000"/>
                  </a:schemeClr>
                </a:solidFill>
              </a:rPr>
              <a:t>在两个事件之间保持某一状态的持续过程称为活动，活动的开始与结束都是由事件引起的。</a:t>
            </a:r>
            <a:endParaRPr lang="en-US" altLang="zh-CN"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进程（</a:t>
            </a:r>
            <a:r>
              <a:rPr lang="en-US" altLang="zh-CN" sz="2000" dirty="0">
                <a:solidFill>
                  <a:srgbClr val="C00000"/>
                </a:solidFill>
              </a:rPr>
              <a:t>Process</a:t>
            </a:r>
            <a:r>
              <a:rPr lang="zh-CN" altLang="en-US" sz="2000" dirty="0">
                <a:solidFill>
                  <a:srgbClr val="C00000"/>
                </a:solidFill>
              </a:rPr>
              <a:t>）</a:t>
            </a:r>
            <a:r>
              <a:rPr lang="zh-CN" altLang="en-US" sz="2000" dirty="0">
                <a:solidFill>
                  <a:schemeClr val="tx1"/>
                </a:solidFill>
              </a:rPr>
              <a:t>：由某类实体相关的事件及若干活动组成，一个进程描述了它所包括的事件及活动之间的相互逻辑关系和时序关系。</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37840367"/>
              </p:ext>
            </p:extLst>
          </p:nvPr>
        </p:nvGraphicFramePr>
        <p:xfrm>
          <a:off x="6419240" y="3762646"/>
          <a:ext cx="2243040" cy="1092822"/>
        </p:xfrm>
        <a:graphic>
          <a:graphicData uri="http://schemas.openxmlformats.org/presentationml/2006/ole">
            <mc:AlternateContent xmlns:mc="http://schemas.openxmlformats.org/markup-compatibility/2006">
              <mc:Choice xmlns:v="urn:schemas-microsoft-com:vml" Requires="v">
                <p:oleObj name="Visio" r:id="rId3" imgW="1546687" imgH="754776" progId="Visio.Drawing.11">
                  <p:embed/>
                </p:oleObj>
              </mc:Choice>
              <mc:Fallback>
                <p:oleObj name="Visio" r:id="rId3" imgW="1546687" imgH="754776"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9240" y="3762646"/>
                        <a:ext cx="2243040" cy="1092822"/>
                      </a:xfrm>
                      <a:prstGeom prst="rect">
                        <a:avLst/>
                      </a:prstGeom>
                      <a:noFill/>
                      <a:ln>
                        <a:noFill/>
                      </a:ln>
                    </p:spPr>
                  </p:pic>
                </p:oleObj>
              </mc:Fallback>
            </mc:AlternateContent>
          </a:graphicData>
        </a:graphic>
      </p:graphicFrame>
      <p:sp>
        <p:nvSpPr>
          <p:cNvPr id="3" name="矩形 2"/>
          <p:cNvSpPr/>
          <p:nvPr/>
        </p:nvSpPr>
        <p:spPr>
          <a:xfrm>
            <a:off x="611560" y="4013651"/>
            <a:ext cx="5671248" cy="646331"/>
          </a:xfrm>
          <a:prstGeom prst="rect">
            <a:avLst/>
          </a:prstGeom>
          <a:ln w="19050">
            <a:solidFill>
              <a:srgbClr val="C00000"/>
            </a:solidFill>
          </a:ln>
        </p:spPr>
        <p:txBody>
          <a:bodyPr wrap="square">
            <a:spAutoFit/>
          </a:bodyPr>
          <a:lstStyle/>
          <a:p>
            <a:pPr>
              <a:spcBef>
                <a:spcPts val="0"/>
              </a:spcBef>
            </a:pPr>
            <a:r>
              <a:rPr lang="zh-CN" altLang="en-US" kern="0" dirty="0">
                <a:solidFill>
                  <a:srgbClr val="C00000"/>
                </a:solidFill>
                <a:latin typeface="Arial"/>
                <a:ea typeface="微软雅黑"/>
              </a:rPr>
              <a:t>进程：</a:t>
            </a:r>
            <a:r>
              <a:rPr lang="zh-CN" altLang="en-US" kern="0" dirty="0">
                <a:solidFill>
                  <a:srgbClr val="205867"/>
                </a:solidFill>
                <a:latin typeface="Arial"/>
                <a:ea typeface="微软雅黑"/>
              </a:rPr>
              <a:t>顾客到达；排队等待，直到位于队首；进入服务通道；停留于服务通道之中，直到接受服务完毕离去。</a:t>
            </a:r>
            <a:endParaRPr lang="en-US" altLang="zh-CN" kern="0" dirty="0">
              <a:solidFill>
                <a:srgbClr val="205867"/>
              </a:solidFill>
              <a:latin typeface="Arial"/>
              <a:ea typeface="微软雅黑"/>
            </a:endParaRPr>
          </a:p>
        </p:txBody>
      </p:sp>
    </p:spTree>
    <p:extLst>
      <p:ext uri="{BB962C8B-B14F-4D97-AF65-F5344CB8AC3E}">
        <p14:creationId xmlns:p14="http://schemas.microsoft.com/office/powerpoint/2010/main" val="26187480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基本要素（约束）</a:t>
            </a:r>
          </a:p>
        </p:txBody>
      </p:sp>
      <p:sp>
        <p:nvSpPr>
          <p:cNvPr id="23" name="内容占位符 4"/>
          <p:cNvSpPr>
            <a:spLocks noGrp="1"/>
          </p:cNvSpPr>
          <p:nvPr>
            <p:ph idx="1"/>
          </p:nvPr>
        </p:nvSpPr>
        <p:spPr>
          <a:xfrm>
            <a:off x="540252" y="915566"/>
            <a:ext cx="4751828" cy="4104456"/>
          </a:xfrm>
        </p:spPr>
        <p:txBody>
          <a:bodyPr>
            <a:normAutofit lnSpcReduction="10000"/>
          </a:bodyPr>
          <a:lstStyle/>
          <a:p>
            <a:pPr>
              <a:lnSpc>
                <a:spcPct val="150000"/>
              </a:lnSpc>
              <a:spcBef>
                <a:spcPts val="0"/>
              </a:spcBef>
              <a:buFont typeface="Wingdings" panose="05000000000000000000" pitchFamily="2" charset="2"/>
              <a:buChar char="p"/>
            </a:pPr>
            <a:r>
              <a:rPr lang="zh-CN" altLang="en-US" sz="2000" dirty="0">
                <a:solidFill>
                  <a:srgbClr val="C00000"/>
                </a:solidFill>
              </a:rPr>
              <a:t>仿真时钟</a:t>
            </a:r>
            <a:r>
              <a:rPr lang="en-US" altLang="zh-CN" sz="2000" dirty="0">
                <a:solidFill>
                  <a:srgbClr val="C00000"/>
                </a:solidFill>
              </a:rPr>
              <a:t>(Simulation clock)  </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用于表示仿真时间的变化，作为仿真过程的时序控制。</a:t>
            </a:r>
            <a:br>
              <a:rPr lang="zh-CN" altLang="en-US" sz="2000" dirty="0">
                <a:solidFill>
                  <a:schemeClr val="bg1">
                    <a:lumMod val="50000"/>
                  </a:schemeClr>
                </a:solidFill>
              </a:rPr>
            </a:br>
            <a:r>
              <a:rPr lang="zh-CN" altLang="en-US" sz="2000" dirty="0">
                <a:solidFill>
                  <a:schemeClr val="bg1">
                    <a:lumMod val="50000"/>
                  </a:schemeClr>
                </a:solidFill>
              </a:rPr>
              <a:t>     连续仿真：定步长或者变步长；</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离散事件系统：固定步长时间推进机制，下次事件时间推进机制。</a:t>
            </a:r>
          </a:p>
          <a:p>
            <a:pPr>
              <a:lnSpc>
                <a:spcPct val="150000"/>
              </a:lnSpc>
              <a:spcBef>
                <a:spcPts val="0"/>
              </a:spcBef>
              <a:buFont typeface="Wingdings" panose="05000000000000000000" pitchFamily="2" charset="2"/>
              <a:buChar char="p"/>
            </a:pPr>
            <a:r>
              <a:rPr lang="zh-CN" altLang="en-US" sz="2000" dirty="0">
                <a:solidFill>
                  <a:srgbClr val="C00000"/>
                </a:solidFill>
              </a:rPr>
              <a:t>规则</a:t>
            </a:r>
            <a:r>
              <a:rPr lang="en-US" altLang="zh-CN" sz="2000" dirty="0">
                <a:solidFill>
                  <a:srgbClr val="C00000"/>
                </a:solidFill>
              </a:rPr>
              <a:t>(Rule)</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描述实体之间，实体与仿真时钟之间相互影响的规则。</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4848" y="1131590"/>
            <a:ext cx="3384376" cy="3384376"/>
          </a:xfrm>
          <a:prstGeom prst="rect">
            <a:avLst/>
          </a:prstGeom>
        </p:spPr>
      </p:pic>
    </p:spTree>
    <p:extLst>
      <p:ext uri="{BB962C8B-B14F-4D97-AF65-F5344CB8AC3E}">
        <p14:creationId xmlns:p14="http://schemas.microsoft.com/office/powerpoint/2010/main" val="274480348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离散事件系统描述</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部件结构</a:t>
            </a:r>
          </a:p>
        </p:txBody>
      </p:sp>
      <p:sp>
        <p:nvSpPr>
          <p:cNvPr id="23" name="内容占位符 4"/>
          <p:cNvSpPr>
            <a:spLocks noGrp="1"/>
          </p:cNvSpPr>
          <p:nvPr>
            <p:ph idx="1"/>
          </p:nvPr>
        </p:nvSpPr>
        <p:spPr>
          <a:xfrm>
            <a:off x="540252" y="915566"/>
            <a:ext cx="8280220" cy="4104456"/>
          </a:xfrm>
        </p:spPr>
        <p:txBody>
          <a:bodyPr>
            <a:normAutofit/>
          </a:bodyPr>
          <a:lstStyle/>
          <a:p>
            <a:pPr>
              <a:lnSpc>
                <a:spcPct val="170000"/>
              </a:lnSpc>
              <a:spcBef>
                <a:spcPts val="0"/>
              </a:spcBef>
              <a:buFont typeface="Wingdings" panose="05000000000000000000" pitchFamily="2" charset="2"/>
              <a:buChar char="p"/>
            </a:pPr>
            <a:r>
              <a:rPr lang="zh-CN" altLang="en-US" sz="2000" dirty="0">
                <a:solidFill>
                  <a:srgbClr val="C00000"/>
                </a:solidFill>
              </a:rPr>
              <a:t>部件</a:t>
            </a:r>
            <a:endParaRPr lang="en-US" altLang="zh-CN" sz="2000" dirty="0">
              <a:solidFill>
                <a:srgbClr val="C00000"/>
              </a:solidFill>
            </a:endParaRPr>
          </a:p>
          <a:p>
            <a:pPr marL="0" indent="0">
              <a:lnSpc>
                <a:spcPct val="170000"/>
              </a:lnSpc>
              <a:spcBef>
                <a:spcPts val="0"/>
              </a:spcBef>
              <a:buNone/>
            </a:pPr>
            <a:r>
              <a:rPr lang="zh-CN" altLang="en-US" sz="2000" dirty="0">
                <a:solidFill>
                  <a:schemeClr val="bg1">
                    <a:lumMod val="50000"/>
                  </a:schemeClr>
                </a:solidFill>
              </a:rPr>
              <a:t>    使用了事件时间推进法的大多数离散事件仿真模型，都具有下列</a:t>
            </a:r>
          </a:p>
          <a:p>
            <a:pPr marL="0" indent="0">
              <a:lnSpc>
                <a:spcPct val="17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）系统状态；</a:t>
            </a: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2</a:t>
            </a:r>
            <a:r>
              <a:rPr lang="zh-CN" altLang="en-US" sz="2000" dirty="0">
                <a:solidFill>
                  <a:schemeClr val="bg1">
                    <a:lumMod val="50000"/>
                  </a:schemeClr>
                </a:solidFill>
              </a:rPr>
              <a:t>）仿真时钟；</a:t>
            </a: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3</a:t>
            </a:r>
            <a:r>
              <a:rPr lang="zh-CN" altLang="en-US" sz="2000" dirty="0">
                <a:solidFill>
                  <a:schemeClr val="bg1">
                    <a:lumMod val="50000"/>
                  </a:schemeClr>
                </a:solidFill>
              </a:rPr>
              <a:t>）事件表；</a:t>
            </a:r>
            <a:endParaRPr lang="en-US" altLang="zh-CN" sz="2000" dirty="0">
              <a:solidFill>
                <a:schemeClr val="bg1">
                  <a:lumMod val="50000"/>
                </a:schemeClr>
              </a:solidFill>
            </a:endParaRPr>
          </a:p>
          <a:p>
            <a:pPr marL="0" indent="0">
              <a:lnSpc>
                <a:spcPct val="17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4</a:t>
            </a:r>
            <a:r>
              <a:rPr lang="zh-CN" altLang="en-US" sz="2000" dirty="0">
                <a:solidFill>
                  <a:schemeClr val="bg1">
                    <a:lumMod val="50000"/>
                  </a:schemeClr>
                </a:solidFill>
              </a:rPr>
              <a:t>）统计计数器；</a:t>
            </a: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5</a:t>
            </a:r>
            <a:r>
              <a:rPr lang="zh-CN" altLang="en-US" sz="2000" dirty="0">
                <a:solidFill>
                  <a:schemeClr val="bg1">
                    <a:lumMod val="50000"/>
                  </a:schemeClr>
                </a:solidFill>
              </a:rPr>
              <a:t>）定时子程序；</a:t>
            </a: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6</a:t>
            </a:r>
            <a:r>
              <a:rPr lang="zh-CN" altLang="en-US" sz="2000" dirty="0">
                <a:solidFill>
                  <a:schemeClr val="bg1">
                    <a:lumMod val="50000"/>
                  </a:schemeClr>
                </a:solidFill>
              </a:rPr>
              <a:t>）初始化子程序；</a:t>
            </a:r>
            <a:endParaRPr lang="en-US" altLang="zh-CN" sz="2000" dirty="0">
              <a:solidFill>
                <a:schemeClr val="bg1">
                  <a:lumMod val="50000"/>
                </a:schemeClr>
              </a:solidFill>
            </a:endParaRPr>
          </a:p>
          <a:p>
            <a:pPr marL="0" indent="0">
              <a:lnSpc>
                <a:spcPct val="17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7</a:t>
            </a:r>
            <a:r>
              <a:rPr lang="zh-CN" altLang="en-US" sz="2000" dirty="0">
                <a:solidFill>
                  <a:schemeClr val="bg1">
                    <a:lumMod val="50000"/>
                  </a:schemeClr>
                </a:solidFill>
              </a:rPr>
              <a:t>）事件子程序；   </a:t>
            </a: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8</a:t>
            </a:r>
            <a:r>
              <a:rPr lang="zh-CN" altLang="en-US" sz="2000" dirty="0">
                <a:solidFill>
                  <a:schemeClr val="bg1">
                    <a:lumMod val="50000"/>
                  </a:schemeClr>
                </a:solidFill>
              </a:rPr>
              <a:t>）仿真报告子程序； （</a:t>
            </a:r>
            <a:r>
              <a:rPr lang="en-US" altLang="zh-CN" sz="2000" dirty="0">
                <a:solidFill>
                  <a:schemeClr val="bg1">
                    <a:lumMod val="50000"/>
                  </a:schemeClr>
                </a:solidFill>
              </a:rPr>
              <a:t>9</a:t>
            </a:r>
            <a:r>
              <a:rPr lang="zh-CN" altLang="en-US" sz="2000" dirty="0">
                <a:solidFill>
                  <a:schemeClr val="bg1">
                    <a:lumMod val="50000"/>
                  </a:schemeClr>
                </a:solidFill>
              </a:rPr>
              <a:t>）主程序。</a:t>
            </a:r>
          </a:p>
          <a:p>
            <a:pPr marL="0" indent="0">
              <a:lnSpc>
                <a:spcPct val="150000"/>
              </a:lnSpc>
              <a:spcBef>
                <a:spcPts val="0"/>
              </a:spcBef>
              <a:buNone/>
            </a:pPr>
            <a:endParaRPr lang="en-US" altLang="zh-CN"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174715920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lvl="0"/>
            <a:r>
              <a:rPr lang="zh-CN" altLang="en-US" sz="2800" b="1" dirty="0">
                <a:solidFill>
                  <a:srgbClr val="4E4B49"/>
                </a:solidFill>
                <a:latin typeface="微软雅黑"/>
                <a:ea typeface="微软雅黑"/>
              </a:rPr>
              <a:t>离散事件系统建模</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部件结构（结构）</a:t>
            </a:r>
          </a:p>
        </p:txBody>
      </p:sp>
      <p:sp>
        <p:nvSpPr>
          <p:cNvPr id="23" name="内容占位符 4"/>
          <p:cNvSpPr>
            <a:spLocks noGrp="1"/>
          </p:cNvSpPr>
          <p:nvPr>
            <p:ph idx="1"/>
          </p:nvPr>
        </p:nvSpPr>
        <p:spPr>
          <a:xfrm>
            <a:off x="540252" y="915566"/>
            <a:ext cx="5183876"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仿真在</a:t>
            </a:r>
            <a:r>
              <a:rPr lang="en-US" altLang="zh-CN" sz="2000" dirty="0">
                <a:solidFill>
                  <a:srgbClr val="C00000"/>
                </a:solidFill>
              </a:rPr>
              <a:t>0</a:t>
            </a:r>
            <a:r>
              <a:rPr lang="zh-CN" altLang="en-US" sz="2000" dirty="0">
                <a:solidFill>
                  <a:srgbClr val="C00000"/>
                </a:solidFill>
              </a:rPr>
              <a:t>时间开始，主程序调用初始化程序的方法。</a:t>
            </a:r>
          </a:p>
          <a:p>
            <a:pPr>
              <a:lnSpc>
                <a:spcPct val="150000"/>
              </a:lnSpc>
              <a:spcBef>
                <a:spcPts val="0"/>
              </a:spcBef>
              <a:buFont typeface="Wingdings" panose="05000000000000000000" pitchFamily="2" charset="2"/>
              <a:buChar char="p"/>
            </a:pPr>
            <a:r>
              <a:rPr lang="zh-CN" altLang="en-US" sz="2000" dirty="0">
                <a:solidFill>
                  <a:srgbClr val="C00000"/>
                </a:solidFill>
              </a:rPr>
              <a:t>第</a:t>
            </a:r>
            <a:r>
              <a:rPr lang="en-US" altLang="zh-CN" sz="2000" dirty="0">
                <a:solidFill>
                  <a:srgbClr val="C00000"/>
                </a:solidFill>
              </a:rPr>
              <a:t>i</a:t>
            </a:r>
            <a:r>
              <a:rPr lang="zh-CN" altLang="en-US" sz="2000" dirty="0">
                <a:solidFill>
                  <a:srgbClr val="C00000"/>
                </a:solidFill>
              </a:rPr>
              <a:t>个事件发生</a:t>
            </a:r>
          </a:p>
          <a:p>
            <a:pPr marL="0" indent="0">
              <a:lnSpc>
                <a:spcPct val="150000"/>
              </a:lnSpc>
              <a:spcBef>
                <a:spcPts val="0"/>
              </a:spcBef>
              <a:buNone/>
            </a:pPr>
            <a:r>
              <a:rPr lang="zh-CN" altLang="en-US" sz="2000" dirty="0">
                <a:solidFill>
                  <a:srgbClr val="C00000"/>
                </a:solidFill>
              </a:rPr>
              <a:t>   </a:t>
            </a:r>
            <a:r>
              <a:rPr lang="zh-CN" altLang="en-US" sz="2000" dirty="0">
                <a:solidFill>
                  <a:schemeClr val="bg1">
                    <a:lumMod val="50000"/>
                  </a:schemeClr>
                </a:solidFill>
              </a:rPr>
              <a:t>（</a:t>
            </a:r>
            <a:r>
              <a:rPr lang="en-US" altLang="zh-CN" sz="2000" dirty="0">
                <a:solidFill>
                  <a:schemeClr val="bg1">
                    <a:lumMod val="50000"/>
                  </a:schemeClr>
                </a:solidFill>
              </a:rPr>
              <a:t>1</a:t>
            </a:r>
            <a:r>
              <a:rPr lang="zh-CN" altLang="en-US" sz="2000" dirty="0">
                <a:solidFill>
                  <a:schemeClr val="bg1">
                    <a:lumMod val="50000"/>
                  </a:schemeClr>
                </a:solidFill>
              </a:rPr>
              <a:t>）修改系统状态；</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a:t>
            </a:r>
            <a:r>
              <a:rPr lang="zh-CN" altLang="en-US" sz="2000" dirty="0">
                <a:solidFill>
                  <a:schemeClr val="bg1">
                    <a:lumMod val="50000"/>
                  </a:schemeClr>
                </a:solidFill>
              </a:rPr>
              <a:t>（</a:t>
            </a:r>
            <a:r>
              <a:rPr lang="en-US" altLang="zh-CN" sz="2000" dirty="0">
                <a:solidFill>
                  <a:schemeClr val="bg1">
                    <a:lumMod val="50000"/>
                  </a:schemeClr>
                </a:solidFill>
              </a:rPr>
              <a:t>2</a:t>
            </a:r>
            <a:r>
              <a:rPr lang="zh-CN" altLang="en-US" sz="2000" dirty="0">
                <a:solidFill>
                  <a:schemeClr val="bg1">
                    <a:lumMod val="50000"/>
                  </a:schemeClr>
                </a:solidFill>
              </a:rPr>
              <a:t>）修改统计计数器；</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3</a:t>
            </a:r>
            <a:r>
              <a:rPr lang="zh-CN" altLang="en-US" sz="2000" dirty="0">
                <a:solidFill>
                  <a:schemeClr val="bg1">
                    <a:lumMod val="50000"/>
                  </a:schemeClr>
                </a:solidFill>
              </a:rPr>
              <a:t>）生成将来事件发生时间，并将该信息加到事件表中。</a:t>
            </a:r>
          </a:p>
          <a:p>
            <a:pPr>
              <a:lnSpc>
                <a:spcPct val="150000"/>
              </a:lnSpc>
              <a:spcBef>
                <a:spcPts val="0"/>
              </a:spcBef>
              <a:buFont typeface="Wingdings" panose="05000000000000000000" pitchFamily="2" charset="2"/>
              <a:buChar char="p"/>
            </a:pPr>
            <a:r>
              <a:rPr lang="zh-CN" altLang="en-US" sz="2000" dirty="0">
                <a:solidFill>
                  <a:srgbClr val="C00000"/>
                </a:solidFill>
              </a:rPr>
              <a:t>否应该终止仿真。</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08075226"/>
              </p:ext>
            </p:extLst>
          </p:nvPr>
        </p:nvGraphicFramePr>
        <p:xfrm>
          <a:off x="5852419" y="9520"/>
          <a:ext cx="2608013" cy="4938494"/>
        </p:xfrm>
        <a:graphic>
          <a:graphicData uri="http://schemas.openxmlformats.org/presentationml/2006/ole">
            <mc:AlternateContent xmlns:mc="http://schemas.openxmlformats.org/markup-compatibility/2006">
              <mc:Choice xmlns:v="urn:schemas-microsoft-com:vml" Requires="v">
                <p:oleObj name="Visio" r:id="rId3" imgW="2874169" imgH="5448300" progId="Visio.Drawing.11">
                  <p:embed/>
                </p:oleObj>
              </mc:Choice>
              <mc:Fallback>
                <p:oleObj name="Visio" r:id="rId3" imgW="2874169" imgH="544830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2419" y="9520"/>
                        <a:ext cx="2608013" cy="493849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1295563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4" name="矩形 3"/>
          <p:cNvSpPr/>
          <p:nvPr/>
        </p:nvSpPr>
        <p:spPr>
          <a:xfrm>
            <a:off x="1160926" y="627534"/>
            <a:ext cx="6702476" cy="584775"/>
          </a:xfrm>
          <a:prstGeom prst="rect">
            <a:avLst/>
          </a:prstGeom>
        </p:spPr>
        <p:txBody>
          <a:bodyPr wrap="non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2</a:t>
            </a:r>
            <a:r>
              <a:rPr lang="zh-CN" altLang="en-US" sz="3200" dirty="0">
                <a:solidFill>
                  <a:srgbClr val="C00000"/>
                </a:solidFill>
                <a:latin typeface="微软雅黑"/>
                <a:ea typeface="微软雅黑"/>
              </a:rPr>
              <a:t>） 系统建模原理与方法</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884368" y="3723878"/>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1392284"/>
            <a:ext cx="2194798" cy="3123682"/>
          </a:xfrm>
          <a:prstGeom prst="rect">
            <a:avLst/>
          </a:prstGeom>
        </p:spPr>
      </p:pic>
      <p:sp>
        <p:nvSpPr>
          <p:cNvPr id="78" name="Freeform 9"/>
          <p:cNvSpPr>
            <a:spLocks noEditPoints="1"/>
          </p:cNvSpPr>
          <p:nvPr/>
        </p:nvSpPr>
        <p:spPr bwMode="auto">
          <a:xfrm>
            <a:off x="3620515"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4061515" y="181251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3" name="组合 42"/>
          <p:cNvGrpSpPr>
            <a:grpSpLocks noChangeAspect="1"/>
          </p:cNvGrpSpPr>
          <p:nvPr/>
        </p:nvGrpSpPr>
        <p:grpSpPr>
          <a:xfrm>
            <a:off x="4155710" y="1857995"/>
            <a:ext cx="362910" cy="342628"/>
            <a:chOff x="5667375" y="791155"/>
            <a:chExt cx="588963" cy="618441"/>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5" name="TextBox 44"/>
            <p:cNvSpPr txBox="1"/>
            <p:nvPr/>
          </p:nvSpPr>
          <p:spPr>
            <a:xfrm>
              <a:off x="5714636" y="791155"/>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2</a:t>
              </a:r>
              <a:endParaRPr lang="zh-CN" altLang="en-US" sz="20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4067318" y="2280251"/>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47" name="组合 46"/>
          <p:cNvGrpSpPr>
            <a:grpSpLocks noChangeAspect="1"/>
          </p:cNvGrpSpPr>
          <p:nvPr/>
        </p:nvGrpSpPr>
        <p:grpSpPr>
          <a:xfrm>
            <a:off x="4161513" y="2325732"/>
            <a:ext cx="362910" cy="342627"/>
            <a:chOff x="5667375" y="791156"/>
            <a:chExt cx="588963" cy="61844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49" name="TextBox 48"/>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3</a:t>
              </a:r>
              <a:endParaRPr lang="zh-CN" altLang="en-US" sz="2000" b="1" dirty="0">
                <a:solidFill>
                  <a:srgbClr val="205867"/>
                </a:solidFill>
                <a:latin typeface="微软雅黑"/>
                <a:ea typeface="微软雅黑"/>
              </a:endParaRPr>
            </a:p>
          </p:txBody>
        </p:sp>
      </p:grpSp>
      <p:sp>
        <p:nvSpPr>
          <p:cNvPr id="50" name="Freeform 10"/>
          <p:cNvSpPr>
            <a:spLocks noChangeAspect="1"/>
          </p:cNvSpPr>
          <p:nvPr/>
        </p:nvSpPr>
        <p:spPr bwMode="auto">
          <a:xfrm>
            <a:off x="4067316" y="2737677"/>
            <a:ext cx="4033075"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1" name="组合 50"/>
          <p:cNvGrpSpPr>
            <a:grpSpLocks noChangeAspect="1"/>
          </p:cNvGrpSpPr>
          <p:nvPr/>
        </p:nvGrpSpPr>
        <p:grpSpPr>
          <a:xfrm>
            <a:off x="4161513" y="2783157"/>
            <a:ext cx="362910" cy="342627"/>
            <a:chOff x="5667375" y="791156"/>
            <a:chExt cx="588963" cy="61844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3" name="TextBox 52"/>
            <p:cNvSpPr txBox="1"/>
            <p:nvPr/>
          </p:nvSpPr>
          <p:spPr>
            <a:xfrm>
              <a:off x="5723298"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4</a:t>
              </a:r>
              <a:endParaRPr lang="zh-CN" altLang="en-US" sz="2000" b="1" dirty="0">
                <a:solidFill>
                  <a:srgbClr val="205867"/>
                </a:solidFill>
                <a:latin typeface="微软雅黑"/>
                <a:ea typeface="微软雅黑"/>
              </a:endParaRPr>
            </a:p>
          </p:txBody>
        </p:sp>
      </p:grpSp>
      <p:sp>
        <p:nvSpPr>
          <p:cNvPr id="54" name="Freeform 10"/>
          <p:cNvSpPr>
            <a:spLocks noChangeAspect="1"/>
          </p:cNvSpPr>
          <p:nvPr/>
        </p:nvSpPr>
        <p:spPr bwMode="auto">
          <a:xfrm>
            <a:off x="4061515" y="1359165"/>
            <a:ext cx="4038877"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55" name="组合 54"/>
          <p:cNvGrpSpPr>
            <a:grpSpLocks noChangeAspect="1"/>
          </p:cNvGrpSpPr>
          <p:nvPr/>
        </p:nvGrpSpPr>
        <p:grpSpPr>
          <a:xfrm>
            <a:off x="4155710" y="1404646"/>
            <a:ext cx="362910" cy="342627"/>
            <a:chOff x="5667375" y="791156"/>
            <a:chExt cx="588963" cy="61844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57" name="TextBox 56"/>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1</a:t>
              </a:r>
              <a:endParaRPr lang="zh-CN" altLang="en-US" sz="2000" b="1" dirty="0">
                <a:solidFill>
                  <a:srgbClr val="205867"/>
                </a:solidFill>
                <a:latin typeface="微软雅黑"/>
                <a:ea typeface="微软雅黑"/>
              </a:endParaRPr>
            </a:p>
          </p:txBody>
        </p:sp>
      </p:grpSp>
      <p:sp>
        <p:nvSpPr>
          <p:cNvPr id="58" name="TextBox 57"/>
          <p:cNvSpPr txBox="1">
            <a:spLocks noChangeAspect="1"/>
          </p:cNvSpPr>
          <p:nvPr/>
        </p:nvSpPr>
        <p:spPr>
          <a:xfrm>
            <a:off x="4789933" y="1846902"/>
            <a:ext cx="2850992"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建模的实现方法</a:t>
            </a:r>
          </a:p>
        </p:txBody>
      </p:sp>
      <p:sp>
        <p:nvSpPr>
          <p:cNvPr id="59" name="TextBox 58"/>
          <p:cNvSpPr txBox="1">
            <a:spLocks noChangeAspect="1"/>
          </p:cNvSpPr>
          <p:nvPr/>
        </p:nvSpPr>
        <p:spPr>
          <a:xfrm>
            <a:off x="4795735" y="2314638"/>
            <a:ext cx="2721043"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建模的误差分析</a:t>
            </a:r>
          </a:p>
        </p:txBody>
      </p:sp>
      <p:sp>
        <p:nvSpPr>
          <p:cNvPr id="60" name="TextBox 59"/>
          <p:cNvSpPr txBox="1">
            <a:spLocks noChangeAspect="1"/>
          </p:cNvSpPr>
          <p:nvPr/>
        </p:nvSpPr>
        <p:spPr>
          <a:xfrm>
            <a:off x="4795735" y="2772064"/>
            <a:ext cx="3304657" cy="400110"/>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连续系统描述</a:t>
            </a:r>
          </a:p>
        </p:txBody>
      </p:sp>
      <p:sp>
        <p:nvSpPr>
          <p:cNvPr id="61" name="TextBox 60"/>
          <p:cNvSpPr txBox="1">
            <a:spLocks noChangeAspect="1"/>
          </p:cNvSpPr>
          <p:nvPr/>
        </p:nvSpPr>
        <p:spPr>
          <a:xfrm>
            <a:off x="4789933" y="1359161"/>
            <a:ext cx="2656068" cy="324605"/>
          </a:xfrm>
          <a:prstGeom prst="rect">
            <a:avLst/>
          </a:prstGeom>
          <a:noFill/>
        </p:spPr>
        <p:txBody>
          <a:bodyPr wrap="square" rtlCol="0">
            <a:spAutoFit/>
          </a:bodyPr>
          <a:lstStyle/>
          <a:p>
            <a:r>
              <a:rPr lang="zh-CN" altLang="en-US" sz="2000" dirty="0">
                <a:solidFill>
                  <a:srgbClr val="FFFFFF"/>
                </a:solidFill>
                <a:latin typeface="微软雅黑"/>
                <a:ea typeface="微软雅黑"/>
              </a:rPr>
              <a:t>建模的基本概念</a:t>
            </a:r>
          </a:p>
        </p:txBody>
      </p:sp>
      <p:sp>
        <p:nvSpPr>
          <p:cNvPr id="62" name="Freeform 10"/>
          <p:cNvSpPr>
            <a:spLocks noChangeAspect="1"/>
          </p:cNvSpPr>
          <p:nvPr/>
        </p:nvSpPr>
        <p:spPr bwMode="auto">
          <a:xfrm>
            <a:off x="4067318" y="3198024"/>
            <a:ext cx="4033074"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3" name="组合 62"/>
          <p:cNvGrpSpPr>
            <a:grpSpLocks noChangeAspect="1"/>
          </p:cNvGrpSpPr>
          <p:nvPr/>
        </p:nvGrpSpPr>
        <p:grpSpPr>
          <a:xfrm>
            <a:off x="4161513" y="3243506"/>
            <a:ext cx="362910" cy="342627"/>
            <a:chOff x="5667375" y="791156"/>
            <a:chExt cx="588963" cy="618440"/>
          </a:xfrm>
        </p:grpSpPr>
        <p:sp>
          <p:nvSpPr>
            <p:cNvPr id="6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65" name="TextBox 64"/>
            <p:cNvSpPr txBox="1"/>
            <p:nvPr/>
          </p:nvSpPr>
          <p:spPr>
            <a:xfrm>
              <a:off x="5714636" y="791156"/>
              <a:ext cx="502813" cy="585910"/>
            </a:xfrm>
            <a:prstGeom prst="rect">
              <a:avLst/>
            </a:prstGeom>
            <a:noFill/>
          </p:spPr>
          <p:txBody>
            <a:bodyPr wrap="none" rtlCol="0">
              <a:spAutoFit/>
            </a:bodyPr>
            <a:lstStyle/>
            <a:p>
              <a:r>
                <a:rPr lang="en-US" altLang="zh-CN" sz="2000" b="1" dirty="0">
                  <a:solidFill>
                    <a:srgbClr val="205867"/>
                  </a:solidFill>
                  <a:latin typeface="微软雅黑"/>
                  <a:ea typeface="微软雅黑"/>
                </a:rPr>
                <a:t>5</a:t>
              </a:r>
              <a:endParaRPr lang="zh-CN" altLang="en-US" sz="2000" b="1" dirty="0">
                <a:solidFill>
                  <a:srgbClr val="205867"/>
                </a:solidFill>
                <a:latin typeface="微软雅黑"/>
                <a:ea typeface="微软雅黑"/>
              </a:endParaRPr>
            </a:p>
          </p:txBody>
        </p:sp>
      </p:grpSp>
      <p:sp>
        <p:nvSpPr>
          <p:cNvPr id="66" name="TextBox 65"/>
          <p:cNvSpPr txBox="1">
            <a:spLocks noChangeAspect="1"/>
          </p:cNvSpPr>
          <p:nvPr/>
        </p:nvSpPr>
        <p:spPr>
          <a:xfrm>
            <a:off x="4795736" y="3224445"/>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连续系统建模</a:t>
            </a:r>
          </a:p>
        </p:txBody>
      </p:sp>
      <p:sp>
        <p:nvSpPr>
          <p:cNvPr id="34" name="Freeform 10"/>
          <p:cNvSpPr>
            <a:spLocks noChangeAspect="1"/>
          </p:cNvSpPr>
          <p:nvPr/>
        </p:nvSpPr>
        <p:spPr bwMode="auto">
          <a:xfrm>
            <a:off x="4073120" y="3665378"/>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35" name="组合 34"/>
          <p:cNvGrpSpPr>
            <a:grpSpLocks noChangeAspect="1"/>
          </p:cNvGrpSpPr>
          <p:nvPr/>
        </p:nvGrpSpPr>
        <p:grpSpPr>
          <a:xfrm>
            <a:off x="4167315" y="3710859"/>
            <a:ext cx="362910" cy="342627"/>
            <a:chOff x="5667375" y="791156"/>
            <a:chExt cx="588963" cy="618440"/>
          </a:xfrm>
        </p:grpSpPr>
        <p:sp>
          <p:nvSpPr>
            <p:cNvPr id="3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37" name="TextBox 36"/>
            <p:cNvSpPr txBox="1"/>
            <p:nvPr/>
          </p:nvSpPr>
          <p:spPr>
            <a:xfrm>
              <a:off x="5714636" y="791156"/>
              <a:ext cx="502814" cy="585910"/>
            </a:xfrm>
            <a:prstGeom prst="rect">
              <a:avLst/>
            </a:prstGeom>
            <a:noFill/>
          </p:spPr>
          <p:txBody>
            <a:bodyPr wrap="none" rtlCol="0">
              <a:spAutoFit/>
            </a:bodyPr>
            <a:lstStyle/>
            <a:p>
              <a:r>
                <a:rPr lang="en-US" altLang="zh-CN" sz="2000" b="1" dirty="0">
                  <a:solidFill>
                    <a:srgbClr val="205867"/>
                  </a:solidFill>
                  <a:latin typeface="微软雅黑"/>
                  <a:ea typeface="微软雅黑"/>
                </a:rPr>
                <a:t>6</a:t>
              </a:r>
              <a:endParaRPr lang="zh-CN" altLang="en-US" sz="2000" b="1" dirty="0">
                <a:solidFill>
                  <a:srgbClr val="205867"/>
                </a:solidFill>
                <a:latin typeface="微软雅黑"/>
                <a:ea typeface="微软雅黑"/>
              </a:endParaRPr>
            </a:p>
          </p:txBody>
        </p:sp>
      </p:grpSp>
      <p:sp>
        <p:nvSpPr>
          <p:cNvPr id="38" name="TextBox 37"/>
          <p:cNvSpPr txBox="1">
            <a:spLocks noChangeAspect="1"/>
          </p:cNvSpPr>
          <p:nvPr/>
        </p:nvSpPr>
        <p:spPr>
          <a:xfrm>
            <a:off x="4801538" y="3691799"/>
            <a:ext cx="2559437" cy="324605"/>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离散事件系统描述</a:t>
            </a:r>
          </a:p>
        </p:txBody>
      </p:sp>
      <p:sp>
        <p:nvSpPr>
          <p:cNvPr id="67" name="Freeform 10"/>
          <p:cNvSpPr>
            <a:spLocks noChangeAspect="1"/>
          </p:cNvSpPr>
          <p:nvPr/>
        </p:nvSpPr>
        <p:spPr bwMode="auto">
          <a:xfrm>
            <a:off x="4073120" y="4142383"/>
            <a:ext cx="4027272" cy="414246"/>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grpSp>
        <p:nvGrpSpPr>
          <p:cNvPr id="68" name="组合 67"/>
          <p:cNvGrpSpPr>
            <a:grpSpLocks noChangeAspect="1"/>
          </p:cNvGrpSpPr>
          <p:nvPr/>
        </p:nvGrpSpPr>
        <p:grpSpPr>
          <a:xfrm>
            <a:off x="4167314" y="4187864"/>
            <a:ext cx="372486" cy="400110"/>
            <a:chOff x="5667375" y="791156"/>
            <a:chExt cx="604504" cy="722197"/>
          </a:xfrm>
        </p:grpSpPr>
        <p:sp>
          <p:nvSpPr>
            <p:cNvPr id="69"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205867"/>
                </a:solidFill>
              </a:endParaRPr>
            </a:p>
          </p:txBody>
        </p:sp>
        <p:sp>
          <p:nvSpPr>
            <p:cNvPr id="70" name="TextBox 69"/>
            <p:cNvSpPr txBox="1"/>
            <p:nvPr/>
          </p:nvSpPr>
          <p:spPr>
            <a:xfrm>
              <a:off x="5714637" y="791156"/>
              <a:ext cx="557242" cy="722197"/>
            </a:xfrm>
            <a:prstGeom prst="rect">
              <a:avLst/>
            </a:prstGeom>
            <a:noFill/>
          </p:spPr>
          <p:txBody>
            <a:bodyPr wrap="none" rtlCol="0">
              <a:spAutoFit/>
            </a:bodyPr>
            <a:lstStyle/>
            <a:p>
              <a:r>
                <a:rPr lang="en-US" altLang="zh-CN" sz="2000" b="1" dirty="0">
                  <a:solidFill>
                    <a:srgbClr val="205867"/>
                  </a:solidFill>
                  <a:latin typeface="微软雅黑"/>
                  <a:ea typeface="微软雅黑"/>
                </a:rPr>
                <a:t>7</a:t>
              </a:r>
              <a:endParaRPr lang="zh-CN" altLang="en-US" sz="2000" b="1" dirty="0">
                <a:solidFill>
                  <a:srgbClr val="205867"/>
                </a:solidFill>
                <a:latin typeface="微软雅黑"/>
                <a:ea typeface="微软雅黑"/>
              </a:endParaRPr>
            </a:p>
          </p:txBody>
        </p:sp>
      </p:grpSp>
      <p:sp>
        <p:nvSpPr>
          <p:cNvPr id="71" name="TextBox 70"/>
          <p:cNvSpPr txBox="1">
            <a:spLocks noChangeAspect="1"/>
          </p:cNvSpPr>
          <p:nvPr/>
        </p:nvSpPr>
        <p:spPr>
          <a:xfrm>
            <a:off x="4801538" y="4168804"/>
            <a:ext cx="3298854" cy="400110"/>
          </a:xfrm>
          <a:prstGeom prst="rect">
            <a:avLst/>
          </a:prstGeom>
          <a:noFill/>
        </p:spPr>
        <p:txBody>
          <a:bodyPr wrap="square" rtlCol="0">
            <a:spAutoFit/>
          </a:bodyPr>
          <a:lstStyle/>
          <a:p>
            <a:r>
              <a:rPr lang="zh-CN" altLang="en-US" sz="2000" dirty="0">
                <a:solidFill>
                  <a:srgbClr val="FFFFFF"/>
                </a:solidFill>
                <a:latin typeface="微软雅黑"/>
                <a:ea typeface="微软雅黑"/>
              </a:rPr>
              <a:t>离散事件系统典型建模方法</a:t>
            </a:r>
          </a:p>
        </p:txBody>
      </p:sp>
    </p:spTree>
    <p:extLst>
      <p:ext uri="{BB962C8B-B14F-4D97-AF65-F5344CB8AC3E}">
        <p14:creationId xmlns:p14="http://schemas.microsoft.com/office/powerpoint/2010/main" val="18536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系统建模原理与方法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典型建模方法（</a:t>
            </a:r>
            <a:r>
              <a:rPr lang="en-US" altLang="zh-CN" sz="2000" b="1" dirty="0">
                <a:solidFill>
                  <a:srgbClr val="C00000"/>
                </a:solidFill>
                <a:latin typeface="微软雅黑"/>
                <a:ea typeface="微软雅黑"/>
              </a:rPr>
              <a:t>Petri</a:t>
            </a:r>
            <a:r>
              <a:rPr lang="zh-CN" altLang="en-US" sz="2000" b="1" dirty="0">
                <a:solidFill>
                  <a:srgbClr val="C00000"/>
                </a:solidFill>
                <a:latin typeface="微软雅黑"/>
                <a:ea typeface="微软雅黑"/>
              </a:rPr>
              <a:t>网建模）</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8280220"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发明：</a:t>
            </a:r>
            <a:r>
              <a:rPr lang="zh-CN" altLang="en-US" sz="2000" dirty="0">
                <a:solidFill>
                  <a:schemeClr val="bg1">
                    <a:lumMod val="50000"/>
                  </a:schemeClr>
                </a:solidFill>
              </a:rPr>
              <a:t>由德国学者</a:t>
            </a:r>
            <a:r>
              <a:rPr lang="en-US" altLang="zh-CN" sz="2000" dirty="0">
                <a:solidFill>
                  <a:schemeClr val="bg1">
                    <a:lumMod val="50000"/>
                  </a:schemeClr>
                </a:solidFill>
              </a:rPr>
              <a:t>Carl A. Petri</a:t>
            </a:r>
            <a:r>
              <a:rPr lang="zh-CN" altLang="en-US" sz="2000" dirty="0">
                <a:solidFill>
                  <a:schemeClr val="bg1">
                    <a:lumMod val="50000"/>
                  </a:schemeClr>
                </a:solidFill>
              </a:rPr>
              <a:t>，于</a:t>
            </a:r>
            <a:r>
              <a:rPr lang="en-US" altLang="zh-CN" sz="2000" dirty="0">
                <a:solidFill>
                  <a:schemeClr val="bg1">
                    <a:lumMod val="50000"/>
                  </a:schemeClr>
                </a:solidFill>
              </a:rPr>
              <a:t>1962</a:t>
            </a:r>
            <a:r>
              <a:rPr lang="zh-CN" altLang="en-US" sz="2000" dirty="0">
                <a:solidFill>
                  <a:schemeClr val="bg1">
                    <a:lumMod val="50000"/>
                  </a:schemeClr>
                </a:solidFill>
              </a:rPr>
              <a:t>年在其博士论文中提出的一种用于描述事件和条件关系的网络。</a:t>
            </a:r>
          </a:p>
          <a:p>
            <a:pPr>
              <a:lnSpc>
                <a:spcPct val="150000"/>
              </a:lnSpc>
              <a:spcBef>
                <a:spcPts val="0"/>
              </a:spcBef>
              <a:buFont typeface="Wingdings" panose="05000000000000000000" pitchFamily="2" charset="2"/>
              <a:buChar char="p"/>
            </a:pPr>
            <a:r>
              <a:rPr lang="zh-CN" altLang="en-US" sz="2000" dirty="0">
                <a:solidFill>
                  <a:srgbClr val="C00000"/>
                </a:solidFill>
              </a:rPr>
              <a:t>作用：</a:t>
            </a:r>
            <a:r>
              <a:rPr lang="zh-CN" altLang="en-US" sz="2000" dirty="0">
                <a:solidFill>
                  <a:schemeClr val="bg1">
                    <a:lumMod val="50000"/>
                  </a:schemeClr>
                </a:solidFill>
              </a:rPr>
              <a:t>表示系统中的并行、同步、冲突和因果依赖等关系</a:t>
            </a:r>
            <a:r>
              <a:rPr lang="zh-CN" altLang="en-US" sz="2000" dirty="0">
                <a:solidFill>
                  <a:srgbClr val="C00000"/>
                </a:solidFill>
              </a:rPr>
              <a:t>，分析系统动态性质。</a:t>
            </a:r>
          </a:p>
          <a:p>
            <a:pPr>
              <a:lnSpc>
                <a:spcPct val="150000"/>
              </a:lnSpc>
              <a:spcBef>
                <a:spcPts val="0"/>
              </a:spcBef>
              <a:buFont typeface="Wingdings" panose="05000000000000000000" pitchFamily="2" charset="2"/>
              <a:buChar char="p"/>
            </a:pPr>
            <a:r>
              <a:rPr lang="zh-CN" altLang="en-US" sz="2000" dirty="0">
                <a:solidFill>
                  <a:srgbClr val="C00000"/>
                </a:solidFill>
              </a:rPr>
              <a:t>基本术语</a:t>
            </a:r>
            <a:r>
              <a:rPr lang="en-US" altLang="zh-CN" sz="2000" dirty="0">
                <a:solidFill>
                  <a:schemeClr val="bg1">
                    <a:lumMod val="50000"/>
                  </a:schemeClr>
                </a:solidFill>
              </a:rPr>
              <a:t>   </a:t>
            </a:r>
          </a:p>
          <a:p>
            <a:pPr marL="0" indent="0">
              <a:lnSpc>
                <a:spcPct val="150000"/>
              </a:lnSpc>
              <a:spcBef>
                <a:spcPts val="0"/>
              </a:spcBef>
              <a:buNone/>
            </a:pPr>
            <a:r>
              <a:rPr lang="en-US" altLang="zh-CN" sz="2000" dirty="0">
                <a:solidFill>
                  <a:schemeClr val="bg1">
                    <a:lumMod val="50000"/>
                  </a:schemeClr>
                </a:solidFill>
              </a:rPr>
              <a:t>    1.</a:t>
            </a:r>
            <a:r>
              <a:rPr lang="zh-CN" altLang="en-US" sz="2000" dirty="0">
                <a:solidFill>
                  <a:schemeClr val="bg1">
                    <a:lumMod val="50000"/>
                  </a:schemeClr>
                </a:solidFill>
              </a:rPr>
              <a:t>资源：与系统状态发生变化有关的因素。</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2.</a:t>
            </a:r>
            <a:r>
              <a:rPr lang="zh-CN" altLang="en-US" sz="2000" dirty="0">
                <a:solidFill>
                  <a:schemeClr val="bg1">
                    <a:lumMod val="50000"/>
                  </a:schemeClr>
                </a:solidFill>
              </a:rPr>
              <a:t>状态元素：资源按照在系统中的作用分类，每一类放在一起，则这一类抽象为一个相应的状态元素。</a:t>
            </a:r>
            <a:r>
              <a:rPr lang="en-US" altLang="zh-CN" sz="2000" dirty="0">
                <a:solidFill>
                  <a:schemeClr val="bg1">
                    <a:lumMod val="50000"/>
                  </a:schemeClr>
                </a:solidFill>
              </a:rPr>
              <a:t>3.</a:t>
            </a:r>
            <a:r>
              <a:rPr lang="zh-CN" altLang="en-US" sz="2000" dirty="0">
                <a:solidFill>
                  <a:schemeClr val="bg1">
                    <a:lumMod val="50000"/>
                  </a:schemeClr>
                </a:solidFill>
              </a:rPr>
              <a:t>库所：状态元素就称为库所“</a:t>
            </a:r>
            <a:r>
              <a:rPr lang="zh-CN" altLang="zh-CN" sz="2000" dirty="0">
                <a:solidFill>
                  <a:schemeClr val="tx1"/>
                </a:solidFill>
                <a:ea typeface="宋体"/>
                <a:cs typeface="Times New Roman"/>
              </a:rPr>
              <a:t>○</a:t>
            </a:r>
            <a:r>
              <a:rPr lang="zh-CN" altLang="en-US" sz="2000" dirty="0">
                <a:solidFill>
                  <a:schemeClr val="bg1">
                    <a:lumMod val="50000"/>
                  </a:schemeClr>
                </a:solidFill>
              </a:rPr>
              <a:t>”。</a:t>
            </a:r>
            <a:endParaRPr lang="en-US" altLang="zh-CN" sz="2000"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3069498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实施步骤</a:t>
            </a:r>
          </a:p>
        </p:txBody>
      </p:sp>
      <p:sp>
        <p:nvSpPr>
          <p:cNvPr id="23" name="内容占位符 4"/>
          <p:cNvSpPr>
            <a:spLocks noGrp="1"/>
          </p:cNvSpPr>
          <p:nvPr>
            <p:ph idx="1"/>
          </p:nvPr>
        </p:nvSpPr>
        <p:spPr>
          <a:xfrm>
            <a:off x="540252" y="789552"/>
            <a:ext cx="8352228" cy="4014446"/>
          </a:xfrm>
        </p:spPr>
        <p:txBody>
          <a:bodyPr>
            <a:normAutofit lnSpcReduction="10000"/>
          </a:bodyPr>
          <a:lstStyle/>
          <a:p>
            <a:pPr>
              <a:lnSpc>
                <a:spcPct val="150000"/>
              </a:lnSpc>
              <a:spcBef>
                <a:spcPts val="0"/>
              </a:spcBef>
              <a:buFont typeface="Wingdings" panose="05000000000000000000" pitchFamily="2" charset="2"/>
              <a:buChar char="p"/>
            </a:pPr>
            <a:r>
              <a:rPr lang="zh-CN" altLang="en-US" sz="2000" dirty="0">
                <a:solidFill>
                  <a:srgbClr val="C00000"/>
                </a:solidFill>
              </a:rPr>
              <a:t>建模准备阶段：</a:t>
            </a:r>
            <a:r>
              <a:rPr lang="zh-CN" altLang="en-US" sz="2000" dirty="0">
                <a:solidFill>
                  <a:schemeClr val="tx1"/>
                </a:solidFill>
              </a:rPr>
              <a:t>了解对象（归属领域），明确目的（预测、决策、设计），确定方法（定量、定性）。</a:t>
            </a:r>
            <a:endParaRPr lang="en-US" altLang="zh-CN" sz="2000" dirty="0">
              <a:solidFill>
                <a:schemeClr val="tx1"/>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系统认识阶段</a:t>
            </a:r>
          </a:p>
          <a:p>
            <a:pPr marL="0" indent="0">
              <a:lnSpc>
                <a:spcPct val="150000"/>
              </a:lnSpc>
              <a:spcBef>
                <a:spcPts val="0"/>
              </a:spcBef>
              <a:buNone/>
            </a:pPr>
            <a:r>
              <a:rPr lang="zh-CN" altLang="en-US" sz="2000" dirty="0">
                <a:solidFill>
                  <a:schemeClr val="tx1"/>
                </a:solidFill>
              </a:rPr>
              <a:t>     确定系统建模的目标。（目标函数）</a:t>
            </a:r>
          </a:p>
          <a:p>
            <a:pPr marL="0" indent="0">
              <a:lnSpc>
                <a:spcPct val="150000"/>
              </a:lnSpc>
              <a:spcBef>
                <a:spcPts val="0"/>
              </a:spcBef>
              <a:buNone/>
            </a:pPr>
            <a:r>
              <a:rPr lang="zh-CN" altLang="en-US" sz="2000" dirty="0">
                <a:solidFill>
                  <a:schemeClr val="tx1"/>
                </a:solidFill>
              </a:rPr>
              <a:t>     确定系统建模的规范。（范围、工具、精度、结果、使用等）</a:t>
            </a:r>
          </a:p>
          <a:p>
            <a:pPr marL="0" indent="0">
              <a:lnSpc>
                <a:spcPct val="150000"/>
              </a:lnSpc>
              <a:spcBef>
                <a:spcPts val="0"/>
              </a:spcBef>
              <a:buNone/>
            </a:pPr>
            <a:r>
              <a:rPr lang="zh-CN" altLang="en-US" sz="2000" dirty="0">
                <a:solidFill>
                  <a:schemeClr val="tx1"/>
                </a:solidFill>
              </a:rPr>
              <a:t>     确定系统建模的要素。（进一步聚焦：实体）</a:t>
            </a:r>
          </a:p>
          <a:p>
            <a:pPr marL="0" indent="0">
              <a:lnSpc>
                <a:spcPct val="150000"/>
              </a:lnSpc>
              <a:spcBef>
                <a:spcPts val="0"/>
              </a:spcBef>
              <a:buNone/>
            </a:pPr>
            <a:r>
              <a:rPr lang="zh-CN" altLang="en-US" sz="2000" dirty="0">
                <a:solidFill>
                  <a:schemeClr val="tx1"/>
                </a:solidFill>
              </a:rPr>
              <a:t>     确定系统建模的关系及其限制。</a:t>
            </a:r>
            <a:endParaRPr lang="en-US" altLang="zh-CN" sz="2000" dirty="0">
              <a:solidFill>
                <a:schemeClr val="tx1"/>
              </a:solidFill>
            </a:endParaRPr>
          </a:p>
          <a:p>
            <a:pPr lvl="0">
              <a:lnSpc>
                <a:spcPct val="150000"/>
              </a:lnSpc>
              <a:spcBef>
                <a:spcPts val="0"/>
              </a:spcBef>
              <a:buFont typeface="Wingdings" panose="05000000000000000000" pitchFamily="2" charset="2"/>
              <a:buChar char="p"/>
            </a:pPr>
            <a:r>
              <a:rPr lang="zh-CN" altLang="en-US" sz="2000" dirty="0">
                <a:solidFill>
                  <a:srgbClr val="C00000"/>
                </a:solidFill>
              </a:rPr>
              <a:t>系统建模阶段（假定你是个画家）</a:t>
            </a:r>
          </a:p>
          <a:p>
            <a:pPr marL="0" lvl="0" indent="0">
              <a:lnSpc>
                <a:spcPct val="150000"/>
              </a:lnSpc>
              <a:spcBef>
                <a:spcPts val="0"/>
              </a:spcBef>
              <a:buNone/>
            </a:pPr>
            <a:r>
              <a:rPr lang="zh-CN" altLang="en-US" sz="2000" dirty="0">
                <a:solidFill>
                  <a:srgbClr val="C00000"/>
                </a:solidFill>
              </a:rPr>
              <a:t>     </a:t>
            </a:r>
            <a:r>
              <a:rPr lang="zh-CN" altLang="en-US" sz="2000" dirty="0">
                <a:solidFill>
                  <a:srgbClr val="205867"/>
                </a:solidFill>
              </a:rPr>
              <a:t>要素变量的确定。 模型形式的简化。进行必要的假设。</a:t>
            </a:r>
            <a:endParaRPr lang="zh-CN" altLang="en-US"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2" name="右大括号 1"/>
          <p:cNvSpPr/>
          <p:nvPr/>
        </p:nvSpPr>
        <p:spPr bwMode="auto">
          <a:xfrm>
            <a:off x="6414080" y="3135228"/>
            <a:ext cx="216024" cy="576064"/>
          </a:xfrm>
          <a:prstGeom prst="rightBrace">
            <a:avLst>
              <a:gd name="adj1" fmla="val 8333"/>
              <a:gd name="adj2" fmla="val 47354"/>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 name="矩形 2"/>
          <p:cNvSpPr/>
          <p:nvPr/>
        </p:nvSpPr>
        <p:spPr>
          <a:xfrm>
            <a:off x="6732240" y="3223205"/>
            <a:ext cx="2021707" cy="400110"/>
          </a:xfrm>
          <a:prstGeom prst="rect">
            <a:avLst/>
          </a:prstGeom>
        </p:spPr>
        <p:txBody>
          <a:bodyPr wrap="none">
            <a:spAutoFit/>
          </a:bodyPr>
          <a:lstStyle/>
          <a:p>
            <a:r>
              <a:rPr lang="zh-CN" altLang="en-US" sz="2000" kern="0" dirty="0">
                <a:solidFill>
                  <a:srgbClr val="C00000"/>
                </a:solidFill>
                <a:latin typeface="Arial"/>
                <a:ea typeface="微软雅黑"/>
              </a:rPr>
              <a:t>系统</a:t>
            </a:r>
            <a:r>
              <a:rPr lang="en-US" altLang="zh-CN" sz="2000" kern="0" dirty="0">
                <a:solidFill>
                  <a:srgbClr val="C00000"/>
                </a:solidFill>
                <a:latin typeface="Arial"/>
                <a:ea typeface="微软雅黑"/>
              </a:rPr>
              <a:t>=</a:t>
            </a:r>
            <a:r>
              <a:rPr lang="zh-CN" altLang="en-US" sz="2000" kern="0" dirty="0">
                <a:solidFill>
                  <a:srgbClr val="C00000"/>
                </a:solidFill>
                <a:latin typeface="Arial"/>
                <a:ea typeface="微软雅黑"/>
              </a:rPr>
              <a:t>要素</a:t>
            </a:r>
            <a:r>
              <a:rPr lang="en-US" altLang="zh-CN" sz="2000" kern="0" dirty="0">
                <a:solidFill>
                  <a:srgbClr val="C00000"/>
                </a:solidFill>
                <a:latin typeface="Arial"/>
                <a:ea typeface="微软雅黑"/>
              </a:rPr>
              <a:t>+</a:t>
            </a:r>
            <a:r>
              <a:rPr lang="zh-CN" altLang="en-US" sz="2000" kern="0" dirty="0">
                <a:solidFill>
                  <a:srgbClr val="C00000"/>
                </a:solidFill>
                <a:latin typeface="Arial"/>
                <a:ea typeface="微软雅黑"/>
              </a:rPr>
              <a:t>联系</a:t>
            </a:r>
            <a:endParaRPr lang="zh-CN" altLang="en-US" dirty="0"/>
          </a:p>
        </p:txBody>
      </p:sp>
    </p:spTree>
    <p:extLst>
      <p:ext uri="{BB962C8B-B14F-4D97-AF65-F5344CB8AC3E}">
        <p14:creationId xmlns:p14="http://schemas.microsoft.com/office/powerpoint/2010/main" val="161622954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8280220" cy="4104456"/>
          </a:xfrm>
        </p:spPr>
        <p:txBody>
          <a:bodyPr>
            <a:normAutofit/>
          </a:bodyPr>
          <a:lstStyle/>
          <a:p>
            <a:pPr lvl="0">
              <a:lnSpc>
                <a:spcPct val="150000"/>
              </a:lnSpc>
              <a:spcBef>
                <a:spcPts val="0"/>
              </a:spcBef>
              <a:buFont typeface="Wingdings" panose="05000000000000000000" pitchFamily="2" charset="2"/>
              <a:buChar char="p"/>
            </a:pPr>
            <a:r>
              <a:rPr lang="zh-CN" altLang="en-US" sz="2000" dirty="0">
                <a:solidFill>
                  <a:srgbClr val="C00000"/>
                </a:solidFill>
              </a:rPr>
              <a:t>基本术语</a:t>
            </a:r>
            <a:r>
              <a:rPr lang="en-US" altLang="zh-CN" sz="2000" dirty="0">
                <a:solidFill>
                  <a:srgbClr val="0093B0">
                    <a:lumMod val="50000"/>
                  </a:srgbClr>
                </a:solidFill>
              </a:rPr>
              <a:t>   </a:t>
            </a:r>
          </a:p>
          <a:p>
            <a:pPr marL="0" lvl="0" indent="0">
              <a:lnSpc>
                <a:spcPct val="150000"/>
              </a:lnSpc>
              <a:spcBef>
                <a:spcPts val="0"/>
              </a:spcBef>
              <a:buNone/>
            </a:pPr>
            <a:r>
              <a:rPr lang="en-US" altLang="zh-CN" sz="2000" dirty="0">
                <a:solidFill>
                  <a:srgbClr val="0093B0">
                    <a:lumMod val="50000"/>
                  </a:srgbClr>
                </a:solidFill>
              </a:rPr>
              <a:t>    4.</a:t>
            </a:r>
            <a:r>
              <a:rPr lang="zh-CN" altLang="en-US" sz="2000" dirty="0">
                <a:solidFill>
                  <a:srgbClr val="0093B0">
                    <a:lumMod val="50000"/>
                  </a:srgbClr>
                </a:solidFill>
              </a:rPr>
              <a:t>变迁：资源的消耗和使用，以及对应状态元素的变化“∣”。</a:t>
            </a:r>
            <a:endParaRPr lang="en-US" altLang="zh-CN" sz="2000" dirty="0">
              <a:solidFill>
                <a:srgbClr val="0093B0">
                  <a:lumMod val="50000"/>
                </a:srgbClr>
              </a:solidFill>
            </a:endParaRPr>
          </a:p>
          <a:p>
            <a:pPr marL="0" lvl="0" indent="0">
              <a:lnSpc>
                <a:spcPct val="150000"/>
              </a:lnSpc>
              <a:spcBef>
                <a:spcPts val="0"/>
              </a:spcBef>
              <a:buNone/>
            </a:pPr>
            <a:r>
              <a:rPr lang="en-US" altLang="zh-CN" sz="2000" dirty="0">
                <a:solidFill>
                  <a:srgbClr val="0093B0">
                    <a:lumMod val="50000"/>
                  </a:srgbClr>
                </a:solidFill>
              </a:rPr>
              <a:t>    5.</a:t>
            </a:r>
            <a:r>
              <a:rPr lang="zh-CN" altLang="en-US" sz="2000" dirty="0">
                <a:solidFill>
                  <a:srgbClr val="0093B0">
                    <a:lumMod val="50000"/>
                  </a:srgbClr>
                </a:solidFill>
              </a:rPr>
              <a:t>条件：如果一个库所只有不同状态，则该库所称为条件。</a:t>
            </a:r>
            <a:endParaRPr lang="en-US" altLang="zh-CN" sz="2000" dirty="0">
              <a:solidFill>
                <a:srgbClr val="0093B0">
                  <a:lumMod val="50000"/>
                </a:srgbClr>
              </a:solidFill>
            </a:endParaRPr>
          </a:p>
          <a:p>
            <a:pPr marL="0" lvl="0" indent="0">
              <a:lnSpc>
                <a:spcPct val="150000"/>
              </a:lnSpc>
              <a:spcBef>
                <a:spcPts val="0"/>
              </a:spcBef>
              <a:buNone/>
            </a:pPr>
            <a:r>
              <a:rPr lang="en-US" altLang="zh-CN" sz="2000" dirty="0">
                <a:solidFill>
                  <a:srgbClr val="0093B0">
                    <a:lumMod val="50000"/>
                  </a:srgbClr>
                </a:solidFill>
              </a:rPr>
              <a:t>    6.</a:t>
            </a:r>
            <a:r>
              <a:rPr lang="zh-CN" altLang="en-US" sz="2000" dirty="0">
                <a:solidFill>
                  <a:srgbClr val="0093B0">
                    <a:lumMod val="50000"/>
                  </a:srgbClr>
                </a:solidFill>
              </a:rPr>
              <a:t>事件：涉及条件的变迁称为事件。</a:t>
            </a:r>
            <a:endParaRPr lang="en-US" altLang="zh-CN" sz="2000" dirty="0">
              <a:solidFill>
                <a:srgbClr val="0093B0">
                  <a:lumMod val="50000"/>
                </a:srgbClr>
              </a:solidFill>
            </a:endParaRPr>
          </a:p>
          <a:p>
            <a:pPr marL="0" lvl="0" indent="0">
              <a:lnSpc>
                <a:spcPct val="150000"/>
              </a:lnSpc>
              <a:spcBef>
                <a:spcPts val="0"/>
              </a:spcBef>
              <a:buNone/>
            </a:pPr>
            <a:r>
              <a:rPr lang="en-US" altLang="zh-CN" sz="2000" dirty="0">
                <a:solidFill>
                  <a:srgbClr val="0093B0">
                    <a:lumMod val="50000"/>
                  </a:srgbClr>
                </a:solidFill>
              </a:rPr>
              <a:t>    7.</a:t>
            </a:r>
            <a:r>
              <a:rPr lang="zh-CN" altLang="en-US" sz="2000" dirty="0">
                <a:solidFill>
                  <a:srgbClr val="0093B0">
                    <a:lumMod val="50000"/>
                  </a:srgbClr>
                </a:solidFill>
              </a:rPr>
              <a:t>容量：库所能够存储资源的最大数量称为库所的容量。</a:t>
            </a:r>
            <a:endParaRPr lang="en-US" altLang="zh-CN" sz="2000" dirty="0">
              <a:solidFill>
                <a:srgbClr val="C00000"/>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描述：</a:t>
            </a:r>
            <a:r>
              <a:rPr lang="en-US" altLang="zh-CN" sz="2000" dirty="0">
                <a:solidFill>
                  <a:schemeClr val="bg1">
                    <a:lumMod val="50000"/>
                  </a:schemeClr>
                </a:solidFill>
              </a:rPr>
              <a:t>Petri</a:t>
            </a:r>
            <a:r>
              <a:rPr lang="zh-CN" altLang="en-US" sz="2000" dirty="0">
                <a:solidFill>
                  <a:schemeClr val="bg1">
                    <a:lumMod val="50000"/>
                  </a:schemeClr>
                </a:solidFill>
              </a:rPr>
              <a:t>网是由节点和有向弧组成的一种有向图。</a:t>
            </a:r>
          </a:p>
          <a:p>
            <a:pPr marL="0" indent="0">
              <a:lnSpc>
                <a:spcPct val="150000"/>
              </a:lnSpc>
              <a:spcBef>
                <a:spcPts val="0"/>
              </a:spcBef>
              <a:buNone/>
            </a:pPr>
            <a:r>
              <a:rPr lang="en-US" altLang="zh-CN" sz="2000" dirty="0">
                <a:solidFill>
                  <a:schemeClr val="bg1">
                    <a:lumMod val="50000"/>
                  </a:schemeClr>
                </a:solidFill>
              </a:rPr>
              <a:t>    5</a:t>
            </a:r>
            <a:r>
              <a:rPr lang="zh-CN" altLang="en-US" sz="2000" dirty="0">
                <a:solidFill>
                  <a:schemeClr val="bg1">
                    <a:lumMod val="50000"/>
                  </a:schemeClr>
                </a:solidFill>
              </a:rPr>
              <a:t>个库所和</a:t>
            </a:r>
            <a:r>
              <a:rPr lang="en-US" altLang="zh-CN" sz="2000" dirty="0">
                <a:solidFill>
                  <a:schemeClr val="bg1">
                    <a:lumMod val="50000"/>
                  </a:schemeClr>
                </a:solidFill>
              </a:rPr>
              <a:t>3</a:t>
            </a:r>
            <a:r>
              <a:rPr lang="zh-CN" altLang="en-US" sz="2000" dirty="0">
                <a:solidFill>
                  <a:schemeClr val="bg1">
                    <a:lumMod val="50000"/>
                  </a:schemeClr>
                </a:solidFill>
              </a:rPr>
              <a:t>个变迁</a:t>
            </a:r>
            <a:r>
              <a:rPr lang="en-US" altLang="zh-CN" sz="2000" dirty="0">
                <a:solidFill>
                  <a:schemeClr val="bg1">
                    <a:lumMod val="50000"/>
                  </a:schemeClr>
                </a:solidFill>
              </a:rPr>
              <a:t>Petri</a:t>
            </a:r>
            <a:r>
              <a:rPr lang="zh-CN" altLang="en-US" sz="2000" dirty="0">
                <a:solidFill>
                  <a:schemeClr val="bg1">
                    <a:lumMod val="50000"/>
                  </a:schemeClr>
                </a:solidFill>
              </a:rPr>
              <a:t>网，其中</a:t>
            </a:r>
            <a:r>
              <a:rPr lang="zh-CN" altLang="en-US" sz="2000" dirty="0">
                <a:solidFill>
                  <a:srgbClr val="C00000"/>
                </a:solidFill>
              </a:rPr>
              <a:t>序偶</a:t>
            </a:r>
            <a:r>
              <a:rPr lang="zh-CN" altLang="en-US" sz="2000" dirty="0">
                <a:solidFill>
                  <a:schemeClr val="bg1">
                    <a:lumMod val="50000"/>
                  </a:schemeClr>
                </a:solidFill>
              </a:rPr>
              <a:t>为：</a:t>
            </a: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1588835"/>
              </p:ext>
            </p:extLst>
          </p:nvPr>
        </p:nvGraphicFramePr>
        <p:xfrm>
          <a:off x="5715166" y="3597032"/>
          <a:ext cx="3344710" cy="1422990"/>
        </p:xfrm>
        <a:graphic>
          <a:graphicData uri="http://schemas.openxmlformats.org/presentationml/2006/ole">
            <mc:AlternateContent xmlns:mc="http://schemas.openxmlformats.org/markup-compatibility/2006">
              <mc:Choice xmlns:v="urn:schemas-microsoft-com:vml" Requires="v">
                <p:oleObj name="Visio" r:id="rId3" imgW="3065145" imgH="1304925" progId="Visio.Drawing.11">
                  <p:embed/>
                </p:oleObj>
              </mc:Choice>
              <mc:Fallback>
                <p:oleObj name="Visio" r:id="rId3" imgW="3065145" imgH="130492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166" y="3597032"/>
                        <a:ext cx="3344710" cy="1422990"/>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802456509"/>
              </p:ext>
            </p:extLst>
          </p:nvPr>
        </p:nvGraphicFramePr>
        <p:xfrm>
          <a:off x="839694" y="4331339"/>
          <a:ext cx="2591638" cy="400651"/>
        </p:xfrm>
        <a:graphic>
          <a:graphicData uri="http://schemas.openxmlformats.org/presentationml/2006/ole">
            <mc:AlternateContent xmlns:mc="http://schemas.openxmlformats.org/markup-compatibility/2006">
              <mc:Choice xmlns:v="urn:schemas-microsoft-com:vml" Requires="v">
                <p:oleObj name="公式" r:id="rId5" imgW="1422400" imgH="215900" progId="Equation.3">
                  <p:embed/>
                </p:oleObj>
              </mc:Choice>
              <mc:Fallback>
                <p:oleObj name="公式" r:id="rId5" imgW="1422400" imgH="215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694" y="4331339"/>
                        <a:ext cx="2591638" cy="400651"/>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134250107"/>
              </p:ext>
            </p:extLst>
          </p:nvPr>
        </p:nvGraphicFramePr>
        <p:xfrm>
          <a:off x="3649607" y="4331339"/>
          <a:ext cx="1321892" cy="396942"/>
        </p:xfrm>
        <a:graphic>
          <a:graphicData uri="http://schemas.openxmlformats.org/presentationml/2006/ole">
            <mc:AlternateContent xmlns:mc="http://schemas.openxmlformats.org/markup-compatibility/2006">
              <mc:Choice xmlns:v="urn:schemas-microsoft-com:vml" Requires="v">
                <p:oleObj name="公式" r:id="rId7" imgW="761669" imgH="228501" progId="Equation.3">
                  <p:embed/>
                </p:oleObj>
              </mc:Choice>
              <mc:Fallback>
                <p:oleObj name="公式" r:id="rId7" imgW="761669" imgH="228501"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9607" y="4331339"/>
                        <a:ext cx="1321892" cy="39694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5275767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3743716"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案例</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bg1">
                    <a:lumMod val="50000"/>
                  </a:schemeClr>
                </a:solidFill>
              </a:rPr>
              <a:t>有工业生成线，它要完成两项工业操作，这</a:t>
            </a:r>
            <a:r>
              <a:rPr lang="zh-CN" altLang="en-US" sz="2000" dirty="0">
                <a:solidFill>
                  <a:srgbClr val="C00000"/>
                </a:solidFill>
              </a:rPr>
              <a:t>两个操作</a:t>
            </a:r>
            <a:r>
              <a:rPr lang="zh-CN" altLang="en-US" sz="2000" dirty="0">
                <a:solidFill>
                  <a:schemeClr val="bg1">
                    <a:lumMod val="50000"/>
                  </a:schemeClr>
                </a:solidFill>
              </a:rPr>
              <a:t>分别用</a:t>
            </a:r>
            <a:r>
              <a:rPr lang="zh-CN" altLang="en-US" sz="2000" dirty="0">
                <a:solidFill>
                  <a:srgbClr val="C00000"/>
                </a:solidFill>
              </a:rPr>
              <a:t>变迁</a:t>
            </a:r>
            <a:r>
              <a:rPr lang="en-US" altLang="zh-CN" sz="2000" dirty="0">
                <a:solidFill>
                  <a:schemeClr val="bg1">
                    <a:lumMod val="50000"/>
                  </a:schemeClr>
                </a:solidFill>
              </a:rPr>
              <a:t>t1</a:t>
            </a:r>
            <a:r>
              <a:rPr lang="zh-CN" altLang="en-US" sz="2000" dirty="0">
                <a:solidFill>
                  <a:schemeClr val="bg1">
                    <a:lumMod val="50000"/>
                  </a:schemeClr>
                </a:solidFill>
              </a:rPr>
              <a:t>和</a:t>
            </a:r>
            <a:r>
              <a:rPr lang="zh-CN" altLang="en-US" sz="2000" dirty="0">
                <a:solidFill>
                  <a:srgbClr val="C00000"/>
                </a:solidFill>
              </a:rPr>
              <a:t>变迁</a:t>
            </a:r>
            <a:r>
              <a:rPr lang="en-US" altLang="zh-CN" sz="2000" dirty="0">
                <a:solidFill>
                  <a:schemeClr val="bg1">
                    <a:lumMod val="50000"/>
                  </a:schemeClr>
                </a:solidFill>
              </a:rPr>
              <a:t>t2</a:t>
            </a:r>
            <a:r>
              <a:rPr lang="zh-CN" altLang="en-US" sz="2000" dirty="0">
                <a:solidFill>
                  <a:schemeClr val="bg1">
                    <a:lumMod val="50000"/>
                  </a:schemeClr>
                </a:solidFill>
              </a:rPr>
              <a:t>表示。</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）第一个变迁</a:t>
            </a:r>
            <a:r>
              <a:rPr lang="en-US" altLang="zh-CN" sz="2000" dirty="0">
                <a:solidFill>
                  <a:schemeClr val="bg1">
                    <a:lumMod val="50000"/>
                  </a:schemeClr>
                </a:solidFill>
              </a:rPr>
              <a:t>t1</a:t>
            </a:r>
            <a:r>
              <a:rPr lang="zh-CN" altLang="en-US" sz="2000" dirty="0">
                <a:solidFill>
                  <a:schemeClr val="bg1">
                    <a:lumMod val="50000"/>
                  </a:schemeClr>
                </a:solidFill>
              </a:rPr>
              <a:t>将传入生产线的半成品</a:t>
            </a:r>
            <a:r>
              <a:rPr lang="en-US" altLang="zh-CN" sz="2000" dirty="0">
                <a:solidFill>
                  <a:schemeClr val="bg1">
                    <a:lumMod val="50000"/>
                  </a:schemeClr>
                </a:solidFill>
              </a:rPr>
              <a:t>s1</a:t>
            </a:r>
            <a:r>
              <a:rPr lang="zh-CN" altLang="en-US" sz="2000" dirty="0">
                <a:solidFill>
                  <a:schemeClr val="bg1">
                    <a:lumMod val="50000"/>
                  </a:schemeClr>
                </a:solidFill>
              </a:rPr>
              <a:t>和部件</a:t>
            </a:r>
            <a:r>
              <a:rPr lang="en-US" altLang="zh-CN" sz="2000" dirty="0">
                <a:solidFill>
                  <a:schemeClr val="bg1">
                    <a:lumMod val="50000"/>
                  </a:schemeClr>
                </a:solidFill>
              </a:rPr>
              <a:t>s2</a:t>
            </a:r>
            <a:r>
              <a:rPr lang="zh-CN" altLang="en-US" sz="2000" dirty="0">
                <a:solidFill>
                  <a:schemeClr val="bg1">
                    <a:lumMod val="50000"/>
                  </a:schemeClr>
                </a:solidFill>
              </a:rPr>
              <a:t>用</a:t>
            </a:r>
            <a:r>
              <a:rPr lang="en-US" altLang="zh-CN" sz="2000" dirty="0">
                <a:solidFill>
                  <a:schemeClr val="bg1">
                    <a:lumMod val="50000"/>
                  </a:schemeClr>
                </a:solidFill>
              </a:rPr>
              <a:t>2</a:t>
            </a:r>
            <a:r>
              <a:rPr lang="zh-CN" altLang="en-US" sz="2000" dirty="0">
                <a:solidFill>
                  <a:schemeClr val="bg1">
                    <a:lumMod val="50000"/>
                  </a:schemeClr>
                </a:solidFill>
              </a:rPr>
              <a:t>个螺丝钉</a:t>
            </a:r>
            <a:r>
              <a:rPr lang="en-US" altLang="zh-CN" sz="2000" dirty="0">
                <a:solidFill>
                  <a:schemeClr val="bg1">
                    <a:lumMod val="50000"/>
                  </a:schemeClr>
                </a:solidFill>
              </a:rPr>
              <a:t>s3</a:t>
            </a:r>
            <a:r>
              <a:rPr lang="zh-CN" altLang="en-US" sz="2000" dirty="0">
                <a:solidFill>
                  <a:schemeClr val="bg1">
                    <a:lumMod val="50000"/>
                  </a:schemeClr>
                </a:solidFill>
              </a:rPr>
              <a:t>固定在一起，变成半成品</a:t>
            </a:r>
            <a:r>
              <a:rPr lang="en-US" altLang="zh-CN" sz="2000" dirty="0">
                <a:solidFill>
                  <a:schemeClr val="bg1">
                    <a:lumMod val="50000"/>
                  </a:schemeClr>
                </a:solidFill>
              </a:rPr>
              <a:t>s4</a:t>
            </a:r>
            <a:r>
              <a:rPr lang="zh-CN" altLang="en-US" sz="2000" dirty="0">
                <a:solidFill>
                  <a:schemeClr val="bg1">
                    <a:lumMod val="50000"/>
                  </a:schemeClr>
                </a:solidFill>
              </a:rPr>
              <a:t>，使用工具</a:t>
            </a:r>
            <a:r>
              <a:rPr lang="en-US" altLang="zh-CN" sz="2000" dirty="0">
                <a:solidFill>
                  <a:schemeClr val="bg1">
                    <a:lumMod val="50000"/>
                  </a:schemeClr>
                </a:solidFill>
              </a:rPr>
              <a:t>s7</a:t>
            </a:r>
            <a:r>
              <a:rPr lang="zh-CN" altLang="en-US" sz="2000" dirty="0">
                <a:solidFill>
                  <a:schemeClr val="bg1">
                    <a:lumMod val="50000"/>
                  </a:schemeClr>
                </a:solidFill>
              </a:rPr>
              <a:t>；</a:t>
            </a: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13189806"/>
              </p:ext>
            </p:extLst>
          </p:nvPr>
        </p:nvGraphicFramePr>
        <p:xfrm>
          <a:off x="4211960" y="1059582"/>
          <a:ext cx="4608512" cy="3662386"/>
        </p:xfrm>
        <a:graphic>
          <a:graphicData uri="http://schemas.openxmlformats.org/presentationml/2006/ole">
            <mc:AlternateContent xmlns:mc="http://schemas.openxmlformats.org/markup-compatibility/2006">
              <mc:Choice xmlns:v="urn:schemas-microsoft-com:vml" Requires="v">
                <p:oleObj name="Visio" r:id="rId3" imgW="2779395" imgH="2211229" progId="Visio.Drawing.11">
                  <p:embed/>
                </p:oleObj>
              </mc:Choice>
              <mc:Fallback>
                <p:oleObj name="Visio" r:id="rId3" imgW="2779395" imgH="221122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960" y="1059582"/>
                        <a:ext cx="4608512" cy="366238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66021410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4535804" cy="4104456"/>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案例</a:t>
            </a:r>
            <a:endParaRPr lang="en-US" altLang="zh-CN" sz="2000" dirty="0">
              <a:solidFill>
                <a:srgbClr val="C00000"/>
              </a:solidFill>
            </a:endParaRPr>
          </a:p>
          <a:p>
            <a:pPr marL="0" indent="0">
              <a:lnSpc>
                <a:spcPct val="150000"/>
              </a:lnSpc>
              <a:spcBef>
                <a:spcPts val="0"/>
              </a:spcBef>
              <a:buNone/>
            </a:pPr>
            <a:r>
              <a:rPr lang="en-US" altLang="zh-CN" sz="2000" dirty="0">
                <a:solidFill>
                  <a:srgbClr val="C00000"/>
                </a:solidFill>
              </a:rPr>
              <a:t>   </a:t>
            </a:r>
            <a:r>
              <a:rPr lang="zh-CN" altLang="en-US" sz="2000" dirty="0">
                <a:solidFill>
                  <a:schemeClr val="bg1">
                    <a:lumMod val="50000"/>
                  </a:schemeClr>
                </a:solidFill>
              </a:rPr>
              <a:t>（</a:t>
            </a:r>
            <a:r>
              <a:rPr lang="en-US" altLang="zh-CN" sz="2000" dirty="0">
                <a:solidFill>
                  <a:schemeClr val="bg1">
                    <a:lumMod val="50000"/>
                  </a:schemeClr>
                </a:solidFill>
              </a:rPr>
              <a:t>2</a:t>
            </a:r>
            <a:r>
              <a:rPr lang="zh-CN" altLang="en-US" sz="2000" dirty="0">
                <a:solidFill>
                  <a:schemeClr val="bg1">
                    <a:lumMod val="50000"/>
                  </a:schemeClr>
                </a:solidFill>
              </a:rPr>
              <a:t>）第</a:t>
            </a:r>
            <a:r>
              <a:rPr lang="en-US" altLang="zh-CN" sz="2000" dirty="0">
                <a:solidFill>
                  <a:schemeClr val="bg1">
                    <a:lumMod val="50000"/>
                  </a:schemeClr>
                </a:solidFill>
              </a:rPr>
              <a:t>2</a:t>
            </a:r>
            <a:r>
              <a:rPr lang="zh-CN" altLang="en-US" sz="2000" dirty="0">
                <a:solidFill>
                  <a:schemeClr val="bg1">
                    <a:lumMod val="50000"/>
                  </a:schemeClr>
                </a:solidFill>
              </a:rPr>
              <a:t>个变迁</a:t>
            </a:r>
            <a:r>
              <a:rPr lang="en-US" altLang="zh-CN" sz="2000" dirty="0">
                <a:solidFill>
                  <a:schemeClr val="bg1">
                    <a:lumMod val="50000"/>
                  </a:schemeClr>
                </a:solidFill>
              </a:rPr>
              <a:t>t1</a:t>
            </a:r>
            <a:r>
              <a:rPr lang="zh-CN" altLang="en-US" sz="2000" dirty="0">
                <a:solidFill>
                  <a:schemeClr val="bg1">
                    <a:lumMod val="50000"/>
                  </a:schemeClr>
                </a:solidFill>
              </a:rPr>
              <a:t>再将</a:t>
            </a:r>
            <a:r>
              <a:rPr lang="en-US" altLang="zh-CN" sz="2000" dirty="0">
                <a:solidFill>
                  <a:schemeClr val="bg1">
                    <a:lumMod val="50000"/>
                  </a:schemeClr>
                </a:solidFill>
              </a:rPr>
              <a:t>s4</a:t>
            </a:r>
            <a:r>
              <a:rPr lang="zh-CN" altLang="en-US" sz="2000" dirty="0">
                <a:solidFill>
                  <a:schemeClr val="bg1">
                    <a:lumMod val="50000"/>
                  </a:schemeClr>
                </a:solidFill>
              </a:rPr>
              <a:t>和部件</a:t>
            </a:r>
            <a:r>
              <a:rPr lang="en-US" altLang="zh-CN" sz="2000" dirty="0">
                <a:solidFill>
                  <a:schemeClr val="bg1">
                    <a:lumMod val="50000"/>
                  </a:schemeClr>
                </a:solidFill>
              </a:rPr>
              <a:t>s5</a:t>
            </a:r>
            <a:r>
              <a:rPr lang="zh-CN" altLang="en-US" sz="2000" dirty="0">
                <a:solidFill>
                  <a:schemeClr val="bg1">
                    <a:lumMod val="50000"/>
                  </a:schemeClr>
                </a:solidFill>
              </a:rPr>
              <a:t>用</a:t>
            </a:r>
            <a:r>
              <a:rPr lang="en-US" altLang="zh-CN" sz="2000" dirty="0">
                <a:solidFill>
                  <a:schemeClr val="bg1">
                    <a:lumMod val="50000"/>
                  </a:schemeClr>
                </a:solidFill>
              </a:rPr>
              <a:t>3</a:t>
            </a:r>
            <a:r>
              <a:rPr lang="zh-CN" altLang="en-US" sz="2000" dirty="0">
                <a:solidFill>
                  <a:schemeClr val="bg1">
                    <a:lumMod val="50000"/>
                  </a:schemeClr>
                </a:solidFill>
              </a:rPr>
              <a:t>个螺丝钉</a:t>
            </a:r>
            <a:r>
              <a:rPr lang="en-US" altLang="zh-CN" sz="2000" dirty="0">
                <a:solidFill>
                  <a:schemeClr val="bg1">
                    <a:lumMod val="50000"/>
                  </a:schemeClr>
                </a:solidFill>
              </a:rPr>
              <a:t>s3</a:t>
            </a:r>
            <a:r>
              <a:rPr lang="zh-CN" altLang="en-US" sz="2000" dirty="0">
                <a:solidFill>
                  <a:schemeClr val="bg1">
                    <a:lumMod val="50000"/>
                  </a:schemeClr>
                </a:solidFill>
              </a:rPr>
              <a:t>固定在一起，变成半成品</a:t>
            </a:r>
            <a:r>
              <a:rPr lang="en-US" altLang="zh-CN" sz="2000" dirty="0">
                <a:solidFill>
                  <a:schemeClr val="bg1">
                    <a:lumMod val="50000"/>
                  </a:schemeClr>
                </a:solidFill>
              </a:rPr>
              <a:t>s6</a:t>
            </a:r>
            <a:r>
              <a:rPr lang="zh-CN" altLang="en-US" sz="2000" dirty="0">
                <a:solidFill>
                  <a:schemeClr val="bg1">
                    <a:lumMod val="50000"/>
                  </a:schemeClr>
                </a:solidFill>
              </a:rPr>
              <a:t>；使用到工具</a:t>
            </a:r>
            <a:r>
              <a:rPr lang="en-US" altLang="zh-CN" sz="2000" dirty="0">
                <a:solidFill>
                  <a:schemeClr val="bg1">
                    <a:lumMod val="50000"/>
                  </a:schemeClr>
                </a:solidFill>
              </a:rPr>
              <a:t>s7</a:t>
            </a:r>
            <a:r>
              <a:rPr lang="zh-CN" altLang="en-US" sz="2000" dirty="0">
                <a:solidFill>
                  <a:schemeClr val="bg1">
                    <a:lumMod val="50000"/>
                  </a:schemeClr>
                </a:solidFill>
              </a:rPr>
              <a:t>。</a:t>
            </a:r>
          </a:p>
          <a:p>
            <a:pPr marL="0" indent="0">
              <a:lnSpc>
                <a:spcPct val="150000"/>
              </a:lnSpc>
              <a:spcBef>
                <a:spcPts val="0"/>
              </a:spcBef>
              <a:buNone/>
            </a:pPr>
            <a:r>
              <a:rPr lang="zh-CN" altLang="en-US" sz="2000" dirty="0">
                <a:solidFill>
                  <a:schemeClr val="bg1">
                    <a:lumMod val="50000"/>
                  </a:schemeClr>
                </a:solidFill>
              </a:rPr>
              <a:t>    假定由于存放空间的限制，部件</a:t>
            </a:r>
            <a:r>
              <a:rPr lang="en-US" altLang="zh-CN" sz="2000" dirty="0">
                <a:solidFill>
                  <a:schemeClr val="bg1">
                    <a:lumMod val="50000"/>
                  </a:schemeClr>
                </a:solidFill>
              </a:rPr>
              <a:t>s2</a:t>
            </a:r>
            <a:r>
              <a:rPr lang="zh-CN" altLang="en-US" sz="2000" dirty="0">
                <a:solidFill>
                  <a:schemeClr val="bg1">
                    <a:lumMod val="50000"/>
                  </a:schemeClr>
                </a:solidFill>
              </a:rPr>
              <a:t>和</a:t>
            </a:r>
            <a:r>
              <a:rPr lang="en-US" altLang="zh-CN" sz="2000" dirty="0">
                <a:solidFill>
                  <a:schemeClr val="bg1">
                    <a:lumMod val="50000"/>
                  </a:schemeClr>
                </a:solidFill>
              </a:rPr>
              <a:t>s5</a:t>
            </a:r>
            <a:r>
              <a:rPr lang="zh-CN" altLang="en-US" sz="2000" dirty="0">
                <a:solidFill>
                  <a:schemeClr val="bg1">
                    <a:lumMod val="50000"/>
                  </a:schemeClr>
                </a:solidFill>
              </a:rPr>
              <a:t>最多不能超过</a:t>
            </a:r>
            <a:r>
              <a:rPr lang="en-US" altLang="zh-CN" sz="2000" dirty="0">
                <a:solidFill>
                  <a:schemeClr val="bg1">
                    <a:lumMod val="50000"/>
                  </a:schemeClr>
                </a:solidFill>
              </a:rPr>
              <a:t>100</a:t>
            </a:r>
            <a:r>
              <a:rPr lang="zh-CN" altLang="en-US" sz="2000" dirty="0">
                <a:solidFill>
                  <a:schemeClr val="bg1">
                    <a:lumMod val="50000"/>
                  </a:schemeClr>
                </a:solidFill>
              </a:rPr>
              <a:t>件，停放在生产线上的半成品</a:t>
            </a:r>
            <a:r>
              <a:rPr lang="en-US" altLang="zh-CN" sz="2000" dirty="0">
                <a:solidFill>
                  <a:schemeClr val="bg1">
                    <a:lumMod val="50000"/>
                  </a:schemeClr>
                </a:solidFill>
              </a:rPr>
              <a:t>s4</a:t>
            </a:r>
            <a:r>
              <a:rPr lang="zh-CN" altLang="en-US" sz="2000" dirty="0">
                <a:solidFill>
                  <a:schemeClr val="bg1">
                    <a:lumMod val="50000"/>
                  </a:schemeClr>
                </a:solidFill>
              </a:rPr>
              <a:t>最多不能超过</a:t>
            </a:r>
            <a:r>
              <a:rPr lang="en-US" altLang="zh-CN" sz="2000" dirty="0">
                <a:solidFill>
                  <a:schemeClr val="bg1">
                    <a:lumMod val="50000"/>
                  </a:schemeClr>
                </a:solidFill>
              </a:rPr>
              <a:t>5</a:t>
            </a:r>
            <a:r>
              <a:rPr lang="zh-CN" altLang="en-US" sz="2000" dirty="0">
                <a:solidFill>
                  <a:schemeClr val="bg1">
                    <a:lumMod val="50000"/>
                  </a:schemeClr>
                </a:solidFill>
              </a:rPr>
              <a:t>件，螺丝钉</a:t>
            </a:r>
            <a:r>
              <a:rPr lang="en-US" altLang="zh-CN" sz="2000" dirty="0">
                <a:solidFill>
                  <a:schemeClr val="bg1">
                    <a:lumMod val="50000"/>
                  </a:schemeClr>
                </a:solidFill>
              </a:rPr>
              <a:t>s3</a:t>
            </a:r>
            <a:r>
              <a:rPr lang="zh-CN" altLang="en-US" sz="2000" dirty="0">
                <a:solidFill>
                  <a:schemeClr val="bg1">
                    <a:lumMod val="50000"/>
                  </a:schemeClr>
                </a:solidFill>
              </a:rPr>
              <a:t>存放的件数不能超过</a:t>
            </a:r>
            <a:r>
              <a:rPr lang="en-US" altLang="zh-CN" sz="2000" dirty="0">
                <a:solidFill>
                  <a:schemeClr val="bg1">
                    <a:lumMod val="50000"/>
                  </a:schemeClr>
                </a:solidFill>
              </a:rPr>
              <a:t>1000</a:t>
            </a:r>
            <a:r>
              <a:rPr lang="zh-CN" altLang="en-US" sz="2000" dirty="0">
                <a:solidFill>
                  <a:schemeClr val="bg1">
                    <a:lumMod val="50000"/>
                  </a:schemeClr>
                </a:solidFill>
              </a:rPr>
              <a:t>件。</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59454103"/>
              </p:ext>
            </p:extLst>
          </p:nvPr>
        </p:nvGraphicFramePr>
        <p:xfrm>
          <a:off x="5076056" y="1635646"/>
          <a:ext cx="3832613" cy="3045759"/>
        </p:xfrm>
        <a:graphic>
          <a:graphicData uri="http://schemas.openxmlformats.org/presentationml/2006/ole">
            <mc:AlternateContent xmlns:mc="http://schemas.openxmlformats.org/markup-compatibility/2006">
              <mc:Choice xmlns:v="urn:schemas-microsoft-com:vml" Requires="v">
                <p:oleObj name="Visio" r:id="rId3" imgW="2779395" imgH="2211229" progId="Visio.Drawing.11">
                  <p:embed/>
                </p:oleObj>
              </mc:Choice>
              <mc:Fallback>
                <p:oleObj name="Visio" r:id="rId3" imgW="2779395" imgH="221122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635646"/>
                        <a:ext cx="3832613" cy="304575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93701067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90640265"/>
              </p:ext>
            </p:extLst>
          </p:nvPr>
        </p:nvGraphicFramePr>
        <p:xfrm>
          <a:off x="4453096" y="1419622"/>
          <a:ext cx="4349320" cy="3456384"/>
        </p:xfrm>
        <a:graphic>
          <a:graphicData uri="http://schemas.openxmlformats.org/presentationml/2006/ole">
            <mc:AlternateContent xmlns:mc="http://schemas.openxmlformats.org/markup-compatibility/2006">
              <mc:Choice xmlns:v="urn:schemas-microsoft-com:vml" Requires="v">
                <p:oleObj name="Visio" r:id="rId3" imgW="2779395" imgH="2211229" progId="Visio.Drawing.11">
                  <p:embed/>
                </p:oleObj>
              </mc:Choice>
              <mc:Fallback>
                <p:oleObj name="Visio" r:id="rId3" imgW="2779395" imgH="221122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3096" y="1419622"/>
                        <a:ext cx="4349320" cy="3456384"/>
                      </a:xfrm>
                      <a:prstGeom prst="rect">
                        <a:avLst/>
                      </a:prstGeom>
                      <a:noFill/>
                      <a:ln>
                        <a:noFill/>
                      </a:ln>
                    </p:spPr>
                  </p:pic>
                </p:oleObj>
              </mc:Fallback>
            </mc:AlternateContent>
          </a:graphicData>
        </a:graphic>
      </p:graphicFrame>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560" y="2788498"/>
            <a:ext cx="3547886" cy="199568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559" y="792856"/>
            <a:ext cx="3547887" cy="1995687"/>
          </a:xfrm>
          <a:prstGeom prst="rect">
            <a:avLst/>
          </a:prstGeom>
        </p:spPr>
      </p:pic>
    </p:spTree>
    <p:extLst>
      <p:ext uri="{BB962C8B-B14F-4D97-AF65-F5344CB8AC3E}">
        <p14:creationId xmlns:p14="http://schemas.microsoft.com/office/powerpoint/2010/main" val="32540055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7848172" cy="4104456"/>
          </a:xfrm>
        </p:spPr>
        <p:txBody>
          <a:bodyPr>
            <a:normAutofit/>
          </a:bodyPr>
          <a:lstStyle/>
          <a:p>
            <a:pPr>
              <a:lnSpc>
                <a:spcPct val="150000"/>
              </a:lnSpc>
              <a:spcBef>
                <a:spcPts val="0"/>
              </a:spcBef>
              <a:buFont typeface="Wingdings" panose="05000000000000000000" pitchFamily="2" charset="2"/>
              <a:buChar char="p"/>
            </a:pPr>
            <a:r>
              <a:rPr lang="en-US" altLang="zh-CN" sz="2000" dirty="0">
                <a:solidFill>
                  <a:srgbClr val="C00000"/>
                </a:solidFill>
              </a:rPr>
              <a:t>Petri</a:t>
            </a:r>
            <a:r>
              <a:rPr lang="zh-CN" altLang="en-US" sz="2000" dirty="0">
                <a:solidFill>
                  <a:srgbClr val="C00000"/>
                </a:solidFill>
              </a:rPr>
              <a:t>网的类型</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）基本</a:t>
            </a:r>
            <a:r>
              <a:rPr lang="en-US" altLang="zh-CN" sz="2000" dirty="0">
                <a:solidFill>
                  <a:schemeClr val="bg1">
                    <a:lumMod val="50000"/>
                  </a:schemeClr>
                </a:solidFill>
              </a:rPr>
              <a:t>Petri</a:t>
            </a:r>
            <a:r>
              <a:rPr lang="zh-CN" altLang="en-US" sz="2000" dirty="0">
                <a:solidFill>
                  <a:schemeClr val="bg1">
                    <a:lumMod val="50000"/>
                  </a:schemeClr>
                </a:solidFill>
              </a:rPr>
              <a:t>网：规定网中每一个库所的容量为</a:t>
            </a:r>
            <a:r>
              <a:rPr lang="en-US" altLang="zh-CN" sz="2000" dirty="0">
                <a:solidFill>
                  <a:schemeClr val="bg1">
                    <a:lumMod val="50000"/>
                  </a:schemeClr>
                </a:solidFill>
              </a:rPr>
              <a:t>1</a:t>
            </a:r>
            <a:r>
              <a:rPr lang="zh-CN" altLang="en-US" sz="2000" dirty="0">
                <a:solidFill>
                  <a:schemeClr val="bg1">
                    <a:lumMod val="50000"/>
                  </a:schemeClr>
                </a:solidFill>
              </a:rPr>
              <a:t>，条件</a:t>
            </a:r>
            <a:r>
              <a:rPr lang="en-US" altLang="zh-CN" sz="2000" dirty="0">
                <a:solidFill>
                  <a:schemeClr val="bg1">
                    <a:lumMod val="50000"/>
                  </a:schemeClr>
                </a:solidFill>
              </a:rPr>
              <a:t>/</a:t>
            </a:r>
            <a:r>
              <a:rPr lang="zh-CN" altLang="en-US" sz="2000" dirty="0">
                <a:solidFill>
                  <a:schemeClr val="bg1">
                    <a:lumMod val="50000"/>
                  </a:schemeClr>
                </a:solidFill>
              </a:rPr>
              <a:t>事件系统，</a:t>
            </a:r>
            <a:r>
              <a:rPr lang="en-US" altLang="zh-CN" sz="2000" dirty="0">
                <a:solidFill>
                  <a:schemeClr val="bg1">
                    <a:lumMod val="50000"/>
                  </a:schemeClr>
                </a:solidFill>
              </a:rPr>
              <a:t>C/E</a:t>
            </a:r>
            <a:r>
              <a:rPr lang="zh-CN" altLang="en-US" sz="2000" dirty="0">
                <a:solidFill>
                  <a:schemeClr val="bg1">
                    <a:lumMod val="50000"/>
                  </a:schemeClr>
                </a:solidFill>
              </a:rPr>
              <a:t>系统。</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2</a:t>
            </a:r>
            <a:r>
              <a:rPr lang="zh-CN" altLang="en-US" sz="2000" dirty="0">
                <a:solidFill>
                  <a:schemeClr val="bg1">
                    <a:lumMod val="50000"/>
                  </a:schemeClr>
                </a:solidFill>
              </a:rPr>
              <a:t>）低级</a:t>
            </a:r>
            <a:r>
              <a:rPr lang="en-US" altLang="zh-CN" sz="2000" dirty="0">
                <a:solidFill>
                  <a:schemeClr val="bg1">
                    <a:lumMod val="50000"/>
                  </a:schemeClr>
                </a:solidFill>
              </a:rPr>
              <a:t>Petri</a:t>
            </a:r>
            <a:r>
              <a:rPr lang="zh-CN" altLang="en-US" sz="2000" dirty="0">
                <a:solidFill>
                  <a:schemeClr val="bg1">
                    <a:lumMod val="50000"/>
                  </a:schemeClr>
                </a:solidFill>
              </a:rPr>
              <a:t>网。每一个库所的容量和权重为大于等于</a:t>
            </a:r>
            <a:r>
              <a:rPr lang="en-US" altLang="zh-CN" sz="2000" dirty="0">
                <a:solidFill>
                  <a:schemeClr val="bg1">
                    <a:lumMod val="50000"/>
                  </a:schemeClr>
                </a:solidFill>
              </a:rPr>
              <a:t>1</a:t>
            </a:r>
            <a:r>
              <a:rPr lang="zh-CN" altLang="en-US" sz="2000" dirty="0">
                <a:solidFill>
                  <a:schemeClr val="bg1">
                    <a:lumMod val="50000"/>
                  </a:schemeClr>
                </a:solidFill>
              </a:rPr>
              <a:t>的任意整数，库所</a:t>
            </a:r>
            <a:r>
              <a:rPr lang="en-US" altLang="zh-CN" sz="2000" dirty="0">
                <a:solidFill>
                  <a:schemeClr val="bg1">
                    <a:lumMod val="50000"/>
                  </a:schemeClr>
                </a:solidFill>
              </a:rPr>
              <a:t>/</a:t>
            </a:r>
            <a:r>
              <a:rPr lang="zh-CN" altLang="en-US" sz="2000" dirty="0">
                <a:solidFill>
                  <a:schemeClr val="bg1">
                    <a:lumMod val="50000"/>
                  </a:schemeClr>
                </a:solidFill>
              </a:rPr>
              <a:t>变迁网，简称为</a:t>
            </a:r>
            <a:r>
              <a:rPr lang="en-US" altLang="zh-CN" sz="2000" dirty="0">
                <a:solidFill>
                  <a:schemeClr val="bg1">
                    <a:lumMod val="50000"/>
                  </a:schemeClr>
                </a:solidFill>
              </a:rPr>
              <a:t>P/T</a:t>
            </a:r>
            <a:r>
              <a:rPr lang="zh-CN" altLang="en-US" sz="2000" dirty="0">
                <a:solidFill>
                  <a:schemeClr val="bg1">
                    <a:lumMod val="50000"/>
                  </a:schemeClr>
                </a:solidFill>
              </a:rPr>
              <a:t>网。</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3</a:t>
            </a:r>
            <a:r>
              <a:rPr lang="zh-CN" altLang="en-US" sz="2000" dirty="0">
                <a:solidFill>
                  <a:schemeClr val="bg1">
                    <a:lumMod val="50000"/>
                  </a:schemeClr>
                </a:solidFill>
              </a:rPr>
              <a:t>）定时</a:t>
            </a:r>
            <a:r>
              <a:rPr lang="en-US" altLang="zh-CN" sz="2000" dirty="0">
                <a:solidFill>
                  <a:schemeClr val="bg1">
                    <a:lumMod val="50000"/>
                  </a:schemeClr>
                </a:solidFill>
              </a:rPr>
              <a:t>Petri</a:t>
            </a:r>
            <a:r>
              <a:rPr lang="zh-CN" altLang="en-US" sz="2000" dirty="0">
                <a:solidFill>
                  <a:schemeClr val="bg1">
                    <a:lumMod val="50000"/>
                  </a:schemeClr>
                </a:solidFill>
              </a:rPr>
              <a:t>网。</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4</a:t>
            </a:r>
            <a:r>
              <a:rPr lang="zh-CN" altLang="en-US" sz="2000" dirty="0">
                <a:solidFill>
                  <a:schemeClr val="bg1">
                    <a:lumMod val="50000"/>
                  </a:schemeClr>
                </a:solidFill>
              </a:rPr>
              <a:t>）高级</a:t>
            </a:r>
            <a:r>
              <a:rPr lang="en-US" altLang="zh-CN" sz="2000" dirty="0">
                <a:solidFill>
                  <a:schemeClr val="bg1">
                    <a:lumMod val="50000"/>
                  </a:schemeClr>
                </a:solidFill>
              </a:rPr>
              <a:t>Petri</a:t>
            </a:r>
            <a:r>
              <a:rPr lang="zh-CN" altLang="en-US" sz="2000" dirty="0">
                <a:solidFill>
                  <a:schemeClr val="bg1">
                    <a:lumMod val="50000"/>
                  </a:schemeClr>
                </a:solidFill>
              </a:rPr>
              <a:t>网。谓词</a:t>
            </a:r>
            <a:r>
              <a:rPr lang="en-US" altLang="zh-CN" sz="2000" dirty="0">
                <a:solidFill>
                  <a:schemeClr val="bg1">
                    <a:lumMod val="50000"/>
                  </a:schemeClr>
                </a:solidFill>
              </a:rPr>
              <a:t>/</a:t>
            </a:r>
            <a:r>
              <a:rPr lang="zh-CN" altLang="en-US" sz="2000" dirty="0">
                <a:solidFill>
                  <a:schemeClr val="bg1">
                    <a:lumMod val="50000"/>
                  </a:schemeClr>
                </a:solidFill>
              </a:rPr>
              <a:t>事件网、着色网以及随机网都属于高级网，</a:t>
            </a:r>
          </a:p>
          <a:p>
            <a:pPr marL="0" indent="0">
              <a:lnSpc>
                <a:spcPct val="150000"/>
              </a:lnSpc>
              <a:spcBef>
                <a:spcPts val="0"/>
              </a:spcBef>
              <a:buNone/>
            </a:pPr>
            <a:r>
              <a:rPr lang="zh-CN" altLang="en-US" dirty="0">
                <a:solidFill>
                  <a:srgbClr val="C00000"/>
                </a:solidFill>
              </a:rPr>
              <a:t>（这是一种思维方式，现在有具体的解决技术和方法，比如</a:t>
            </a:r>
            <a:r>
              <a:rPr lang="en-US" altLang="zh-CN" dirty="0">
                <a:solidFill>
                  <a:srgbClr val="C00000"/>
                </a:solidFill>
              </a:rPr>
              <a:t>2018</a:t>
            </a:r>
            <a:r>
              <a:rPr lang="zh-CN" altLang="en-US" dirty="0">
                <a:solidFill>
                  <a:srgbClr val="C00000"/>
                </a:solidFill>
              </a:rPr>
              <a:t>年军模题）</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9418906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882644"/>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——Petri</a:t>
            </a:r>
            <a:r>
              <a:rPr lang="zh-CN" altLang="en-US" sz="2400" b="1" dirty="0">
                <a:solidFill>
                  <a:srgbClr val="C00000"/>
                </a:solidFill>
                <a:latin typeface="微软雅黑"/>
                <a:ea typeface="微软雅黑"/>
              </a:rPr>
              <a:t>网建模</a:t>
            </a:r>
          </a:p>
          <a:p>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7848172" cy="4104456"/>
          </a:xfrm>
        </p:spPr>
        <p:txBody>
          <a:bodyPr>
            <a:normAutofit lnSpcReduction="10000"/>
          </a:bodyPr>
          <a:lstStyle/>
          <a:p>
            <a:pPr>
              <a:lnSpc>
                <a:spcPct val="150000"/>
              </a:lnSpc>
              <a:spcBef>
                <a:spcPts val="0"/>
              </a:spcBef>
              <a:buFont typeface="Wingdings" panose="05000000000000000000" pitchFamily="2" charset="2"/>
              <a:buChar char="p"/>
            </a:pPr>
            <a:r>
              <a:rPr lang="en-US" altLang="zh-CN" sz="2000" dirty="0">
                <a:solidFill>
                  <a:srgbClr val="C00000"/>
                </a:solidFill>
              </a:rPr>
              <a:t>Petri</a:t>
            </a:r>
            <a:r>
              <a:rPr lang="zh-CN" altLang="en-US" sz="2000" dirty="0">
                <a:solidFill>
                  <a:srgbClr val="C00000"/>
                </a:solidFill>
              </a:rPr>
              <a:t>网的特点</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能够很好地描述和表达并行、同步、冲突和因果等关系。</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2.</a:t>
            </a:r>
            <a:r>
              <a:rPr lang="zh-CN" altLang="en-US" sz="2000" dirty="0">
                <a:solidFill>
                  <a:schemeClr val="bg1">
                    <a:lumMod val="50000"/>
                  </a:schemeClr>
                </a:solidFill>
              </a:rPr>
              <a:t>为形式化分析提供了良好的条件，因为</a:t>
            </a:r>
            <a:r>
              <a:rPr lang="en-US" altLang="zh-CN" sz="2000" dirty="0">
                <a:solidFill>
                  <a:schemeClr val="bg1">
                    <a:lumMod val="50000"/>
                  </a:schemeClr>
                </a:solidFill>
              </a:rPr>
              <a:t>Petri</a:t>
            </a:r>
            <a:r>
              <a:rPr lang="zh-CN" altLang="en-US" sz="2000" dirty="0">
                <a:solidFill>
                  <a:schemeClr val="bg1">
                    <a:lumMod val="50000"/>
                  </a:schemeClr>
                </a:solidFill>
              </a:rPr>
              <a:t>网有良好的数学基础和语义清晰的语法。</a:t>
            </a:r>
          </a:p>
          <a:p>
            <a:pPr marL="0" indent="0">
              <a:lnSpc>
                <a:spcPct val="150000"/>
              </a:lnSpc>
              <a:spcBef>
                <a:spcPts val="0"/>
              </a:spcBef>
              <a:buNone/>
            </a:pPr>
            <a:r>
              <a:rPr lang="en-US" altLang="zh-CN" sz="2000" dirty="0">
                <a:solidFill>
                  <a:schemeClr val="bg1">
                    <a:lumMod val="50000"/>
                  </a:schemeClr>
                </a:solidFill>
              </a:rPr>
              <a:t>    3.</a:t>
            </a:r>
            <a:r>
              <a:rPr lang="zh-CN" altLang="en-US" sz="2000" dirty="0">
                <a:solidFill>
                  <a:schemeClr val="bg1">
                    <a:lumMod val="50000"/>
                  </a:schemeClr>
                </a:solidFill>
              </a:rPr>
              <a:t>使用图形来描述系统，使系统形象化，易于理解，降低了建模的难度，提高了模型的可读性。</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4.</a:t>
            </a:r>
            <a:r>
              <a:rPr lang="zh-CN" altLang="en-US" sz="2000" dirty="0">
                <a:solidFill>
                  <a:schemeClr val="bg1">
                    <a:lumMod val="50000"/>
                  </a:schemeClr>
                </a:solidFill>
              </a:rPr>
              <a:t>对于柔性制造系统（</a:t>
            </a:r>
            <a:r>
              <a:rPr lang="en-US" altLang="zh-CN" sz="2000" dirty="0">
                <a:solidFill>
                  <a:schemeClr val="bg1">
                    <a:lumMod val="50000"/>
                  </a:schemeClr>
                </a:solidFill>
              </a:rPr>
              <a:t>FMS</a:t>
            </a:r>
            <a:r>
              <a:rPr lang="zh-CN" altLang="en-US" sz="2000" dirty="0">
                <a:solidFill>
                  <a:schemeClr val="bg1">
                    <a:lumMod val="50000"/>
                  </a:schemeClr>
                </a:solidFill>
              </a:rPr>
              <a:t>）那样的分布式递阶结构，可以分层次建立</a:t>
            </a:r>
            <a:r>
              <a:rPr lang="en-US" altLang="zh-CN" sz="2000" dirty="0">
                <a:solidFill>
                  <a:schemeClr val="bg1">
                    <a:lumMod val="50000"/>
                  </a:schemeClr>
                </a:solidFill>
              </a:rPr>
              <a:t>Petri</a:t>
            </a:r>
            <a:r>
              <a:rPr lang="zh-CN" altLang="en-US" sz="2000" dirty="0">
                <a:solidFill>
                  <a:schemeClr val="bg1">
                    <a:lumMod val="50000"/>
                  </a:schemeClr>
                </a:solidFill>
              </a:rPr>
              <a:t>图。</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5.</a:t>
            </a:r>
            <a:r>
              <a:rPr lang="zh-CN" altLang="en-US" sz="2000" dirty="0">
                <a:solidFill>
                  <a:schemeClr val="bg1">
                    <a:lumMod val="50000"/>
                  </a:schemeClr>
                </a:solidFill>
              </a:rPr>
              <a:t>与系统结构关系密切。</a:t>
            </a:r>
          </a:p>
          <a:p>
            <a:pPr marL="0" indent="0">
              <a:lnSpc>
                <a:spcPct val="150000"/>
              </a:lnSpc>
              <a:spcBef>
                <a:spcPts val="0"/>
              </a:spcBef>
              <a:buNone/>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0332502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活动循环图法</a:t>
            </a:r>
          </a:p>
        </p:txBody>
      </p:sp>
      <p:sp>
        <p:nvSpPr>
          <p:cNvPr id="23" name="内容占位符 4"/>
          <p:cNvSpPr>
            <a:spLocks noGrp="1"/>
          </p:cNvSpPr>
          <p:nvPr>
            <p:ph idx="1"/>
          </p:nvPr>
        </p:nvSpPr>
        <p:spPr>
          <a:xfrm>
            <a:off x="540252" y="915566"/>
            <a:ext cx="8136204"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以直观方式显示了系统状态变化，利于理解和分析，广泛地应用于</a:t>
            </a:r>
            <a:r>
              <a:rPr lang="en-US" altLang="zh-CN" sz="2000" dirty="0">
                <a:solidFill>
                  <a:srgbClr val="C00000"/>
                </a:solidFill>
              </a:rPr>
              <a:t>FMS</a:t>
            </a:r>
            <a:r>
              <a:rPr lang="zh-CN" altLang="en-US" sz="2000" dirty="0">
                <a:solidFill>
                  <a:srgbClr val="C00000"/>
                </a:solidFill>
              </a:rPr>
              <a:t>等离散事件系统的建模仿真中。</a:t>
            </a:r>
          </a:p>
          <a:p>
            <a:pPr>
              <a:lnSpc>
                <a:spcPct val="150000"/>
              </a:lnSpc>
              <a:spcBef>
                <a:spcPts val="0"/>
              </a:spcBef>
              <a:buFont typeface="Wingdings" panose="05000000000000000000" pitchFamily="2" charset="2"/>
              <a:buChar char="p"/>
            </a:pPr>
            <a:r>
              <a:rPr lang="en-US" altLang="zh-CN" sz="2000" dirty="0">
                <a:solidFill>
                  <a:srgbClr val="C00000"/>
                </a:solidFill>
              </a:rPr>
              <a:t>ACD</a:t>
            </a:r>
            <a:r>
              <a:rPr lang="zh-CN" altLang="en-US" sz="2000" dirty="0">
                <a:solidFill>
                  <a:srgbClr val="C00000"/>
                </a:solidFill>
              </a:rPr>
              <a:t>的原理（</a:t>
            </a:r>
            <a:r>
              <a:rPr lang="en-US" altLang="zh-CN" sz="2000" dirty="0">
                <a:solidFill>
                  <a:srgbClr val="C00000"/>
                </a:solidFill>
              </a:rPr>
              <a:t>Activity Cycle Diagram</a:t>
            </a:r>
            <a:r>
              <a:rPr lang="zh-CN" altLang="en-US" sz="2000" dirty="0">
                <a:solidFill>
                  <a:srgbClr val="C00000"/>
                </a:solidFill>
              </a:rPr>
              <a:t>，</a:t>
            </a:r>
            <a:r>
              <a:rPr lang="en-US" altLang="zh-CN" sz="2000" dirty="0">
                <a:solidFill>
                  <a:srgbClr val="C00000"/>
                </a:solidFill>
              </a:rPr>
              <a:t>ACD</a:t>
            </a:r>
            <a:r>
              <a:rPr lang="zh-CN" altLang="en-US" sz="2000" dirty="0">
                <a:solidFill>
                  <a:srgbClr val="C00000"/>
                </a:solidFill>
              </a:rPr>
              <a:t>）</a:t>
            </a:r>
          </a:p>
          <a:p>
            <a:pPr marL="0" indent="0">
              <a:lnSpc>
                <a:spcPct val="150000"/>
              </a:lnSpc>
              <a:spcBef>
                <a:spcPts val="0"/>
              </a:spcBef>
              <a:buNone/>
            </a:pPr>
            <a:r>
              <a:rPr lang="zh-CN" altLang="en-US" sz="2000" dirty="0">
                <a:solidFill>
                  <a:schemeClr val="bg1">
                    <a:lumMod val="50000"/>
                  </a:schemeClr>
                </a:solidFill>
              </a:rPr>
              <a:t>    系统的每一种实体都按各自的方式循环地发生变化，即静止状态（</a:t>
            </a:r>
            <a:r>
              <a:rPr lang="zh-CN" altLang="zh-CN" sz="2000" dirty="0">
                <a:solidFill>
                  <a:srgbClr val="205867"/>
                </a:solidFill>
                <a:ea typeface="宋体"/>
                <a:cs typeface="Times New Roman"/>
              </a:rPr>
              <a:t>○</a:t>
            </a:r>
            <a:r>
              <a:rPr lang="zh-CN" altLang="en-US" sz="2000" dirty="0">
                <a:solidFill>
                  <a:schemeClr val="bg1">
                    <a:lumMod val="50000"/>
                  </a:schemeClr>
                </a:solidFill>
              </a:rPr>
              <a:t>）和活动状态（□），这两种状态在循环中交替地出现。</a:t>
            </a:r>
          </a:p>
          <a:p>
            <a:pPr marL="0" indent="0">
              <a:lnSpc>
                <a:spcPct val="150000"/>
              </a:lnSpc>
              <a:spcBef>
                <a:spcPts val="0"/>
              </a:spcBef>
              <a:buNone/>
            </a:pPr>
            <a:r>
              <a:rPr lang="zh-CN" altLang="en-US" sz="2000" dirty="0">
                <a:solidFill>
                  <a:schemeClr val="bg1">
                    <a:lumMod val="50000"/>
                  </a:schemeClr>
                </a:solidFill>
              </a:rPr>
              <a:t>    活动可以同时发生多起，活动的延续时间可以是常数或随机数，也可以是按照某种规律变化的数。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28568835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活动循环图法</a:t>
            </a:r>
          </a:p>
        </p:txBody>
      </p:sp>
      <p:sp>
        <p:nvSpPr>
          <p:cNvPr id="23" name="内容占位符 4"/>
          <p:cNvSpPr>
            <a:spLocks noGrp="1"/>
          </p:cNvSpPr>
          <p:nvPr>
            <p:ph idx="1"/>
          </p:nvPr>
        </p:nvSpPr>
        <p:spPr>
          <a:xfrm>
            <a:off x="540252" y="915566"/>
            <a:ext cx="8136204" cy="3888432"/>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基本术语</a:t>
            </a:r>
          </a:p>
          <a:p>
            <a:pPr marL="0" indent="0">
              <a:lnSpc>
                <a:spcPct val="150000"/>
              </a:lnSpc>
              <a:spcBef>
                <a:spcPts val="0"/>
              </a:spcBef>
              <a:buNone/>
            </a:pPr>
            <a:r>
              <a:rPr lang="zh-CN" altLang="en-US" sz="2000" dirty="0">
                <a:solidFill>
                  <a:srgbClr val="C00000"/>
                </a:solidFill>
              </a:rPr>
              <a:t>    </a:t>
            </a:r>
            <a:r>
              <a:rPr lang="en-US" altLang="zh-CN" sz="2000" dirty="0">
                <a:solidFill>
                  <a:schemeClr val="bg1">
                    <a:lumMod val="50000"/>
                  </a:schemeClr>
                </a:solidFill>
              </a:rPr>
              <a:t>1.</a:t>
            </a:r>
            <a:r>
              <a:rPr lang="zh-CN" altLang="en-US" sz="2000" dirty="0">
                <a:solidFill>
                  <a:schemeClr val="bg1">
                    <a:lumMod val="50000"/>
                  </a:schemeClr>
                </a:solidFill>
              </a:rPr>
              <a:t>实体：组成系统的各种要素，也就是</a:t>
            </a:r>
            <a:r>
              <a:rPr lang="en-US" altLang="zh-CN" sz="2000" dirty="0">
                <a:solidFill>
                  <a:schemeClr val="bg1">
                    <a:lumMod val="50000"/>
                  </a:schemeClr>
                </a:solidFill>
              </a:rPr>
              <a:t>ACD</a:t>
            </a:r>
            <a:r>
              <a:rPr lang="zh-CN" altLang="en-US" sz="2000" dirty="0">
                <a:solidFill>
                  <a:schemeClr val="bg1">
                    <a:lumMod val="50000"/>
                  </a:schemeClr>
                </a:solidFill>
              </a:rPr>
              <a:t>中产生活动的</a:t>
            </a:r>
            <a:r>
              <a:rPr lang="zh-CN" altLang="en-US" sz="2000" dirty="0">
                <a:solidFill>
                  <a:srgbClr val="C00000"/>
                </a:solidFill>
              </a:rPr>
              <a:t>主体</a:t>
            </a:r>
            <a:r>
              <a:rPr lang="zh-CN" altLang="en-US" sz="2000" dirty="0">
                <a:solidFill>
                  <a:schemeClr val="bg1">
                    <a:lumMod val="50000"/>
                  </a:schemeClr>
                </a:solidFill>
              </a:rPr>
              <a:t>。</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2.</a:t>
            </a:r>
            <a:r>
              <a:rPr lang="zh-CN" altLang="en-US" sz="2000" dirty="0">
                <a:solidFill>
                  <a:schemeClr val="bg1">
                    <a:lumMod val="50000"/>
                  </a:schemeClr>
                </a:solidFill>
              </a:rPr>
              <a:t>活动：如果实体正在参加某种活动过程，则称实体处于</a:t>
            </a:r>
            <a:r>
              <a:rPr lang="zh-CN" altLang="en-US" sz="2000" dirty="0">
                <a:solidFill>
                  <a:srgbClr val="C00000"/>
                </a:solidFill>
              </a:rPr>
              <a:t>活动状态</a:t>
            </a:r>
            <a:r>
              <a:rPr lang="zh-CN" altLang="en-US" sz="2000" dirty="0">
                <a:solidFill>
                  <a:schemeClr val="bg1">
                    <a:lumMod val="50000"/>
                  </a:schemeClr>
                </a:solidFill>
              </a:rPr>
              <a:t>。</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3.</a:t>
            </a:r>
            <a:r>
              <a:rPr lang="zh-CN" altLang="en-US" sz="2000" dirty="0">
                <a:solidFill>
                  <a:schemeClr val="bg1">
                    <a:lumMod val="50000"/>
                  </a:schemeClr>
                </a:solidFill>
              </a:rPr>
              <a:t>队列：如果实体处于</a:t>
            </a:r>
            <a:r>
              <a:rPr lang="zh-CN" altLang="en-US" sz="2000" dirty="0">
                <a:solidFill>
                  <a:srgbClr val="C00000"/>
                </a:solidFill>
              </a:rPr>
              <a:t>静态或等待状态</a:t>
            </a:r>
            <a:r>
              <a:rPr lang="zh-CN" altLang="en-US" sz="2000" dirty="0">
                <a:solidFill>
                  <a:schemeClr val="bg1">
                    <a:lumMod val="50000"/>
                  </a:schemeClr>
                </a:solidFill>
              </a:rPr>
              <a:t>，则称之为实体的队列。</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4.</a:t>
            </a:r>
            <a:r>
              <a:rPr lang="zh-CN" altLang="en-US" sz="2000" dirty="0">
                <a:solidFill>
                  <a:schemeClr val="bg1">
                    <a:lumMod val="50000"/>
                  </a:schemeClr>
                </a:solidFill>
              </a:rPr>
              <a:t>实体的行为模式：“</a:t>
            </a:r>
            <a:r>
              <a:rPr lang="en-US" altLang="zh-CN" sz="2000" dirty="0">
                <a:solidFill>
                  <a:schemeClr val="bg1">
                    <a:lumMod val="50000"/>
                  </a:schemeClr>
                </a:solidFill>
              </a:rPr>
              <a:t>…→</a:t>
            </a:r>
            <a:r>
              <a:rPr lang="zh-CN" altLang="en-US" sz="2000" dirty="0">
                <a:solidFill>
                  <a:schemeClr val="bg1">
                    <a:lumMod val="50000"/>
                  </a:schemeClr>
                </a:solidFill>
              </a:rPr>
              <a:t>活动→队列→活动→</a:t>
            </a:r>
            <a:r>
              <a:rPr lang="en-US" altLang="zh-CN" sz="2000" dirty="0">
                <a:solidFill>
                  <a:schemeClr val="bg1">
                    <a:lumMod val="50000"/>
                  </a:schemeClr>
                </a:solidFill>
              </a:rPr>
              <a:t>…”</a:t>
            </a:r>
            <a:r>
              <a:rPr lang="zh-CN" altLang="en-US" sz="2000" dirty="0">
                <a:solidFill>
                  <a:schemeClr val="bg1">
                    <a:lumMod val="50000"/>
                  </a:schemeClr>
                </a:solidFill>
              </a:rPr>
              <a:t>交替变化规则。</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5.</a:t>
            </a:r>
            <a:r>
              <a:rPr lang="zh-CN" altLang="en-US" sz="2000" dirty="0">
                <a:solidFill>
                  <a:schemeClr val="bg1">
                    <a:lumMod val="50000"/>
                  </a:schemeClr>
                </a:solidFill>
              </a:rPr>
              <a:t>直联活动和虚拟队列：某一活动完成后，其后续活动就</a:t>
            </a:r>
            <a:r>
              <a:rPr lang="zh-CN" altLang="en-US" sz="2000" dirty="0">
                <a:solidFill>
                  <a:srgbClr val="C00000"/>
                </a:solidFill>
              </a:rPr>
              <a:t>立即开始</a:t>
            </a:r>
            <a:r>
              <a:rPr lang="zh-CN" altLang="en-US" sz="2000" dirty="0">
                <a:solidFill>
                  <a:schemeClr val="bg1">
                    <a:lumMod val="50000"/>
                  </a:schemeClr>
                </a:solidFill>
              </a:rPr>
              <a:t>；</a:t>
            </a:r>
            <a:r>
              <a:rPr lang="zh-CN" altLang="en-US" sz="2000" dirty="0">
                <a:solidFill>
                  <a:srgbClr val="C00000"/>
                </a:solidFill>
              </a:rPr>
              <a:t>等待时间为零</a:t>
            </a:r>
            <a:r>
              <a:rPr lang="zh-CN" altLang="en-US" sz="2000" dirty="0">
                <a:solidFill>
                  <a:schemeClr val="bg1">
                    <a:lumMod val="50000"/>
                  </a:schemeClr>
                </a:solidFill>
              </a:rPr>
              <a:t>的队列。</a:t>
            </a:r>
            <a:endParaRPr lang="en-US" altLang="zh-CN" sz="2000" dirty="0">
              <a:solidFill>
                <a:schemeClr val="bg1">
                  <a:lumMod val="50000"/>
                </a:schemeClr>
              </a:solidFill>
            </a:endParaRPr>
          </a:p>
          <a:p>
            <a:pPr marL="0" indent="0">
              <a:lnSpc>
                <a:spcPct val="150000"/>
              </a:lnSpc>
              <a:spcBef>
                <a:spcPts val="0"/>
              </a:spcBef>
              <a:buNone/>
            </a:pPr>
            <a:r>
              <a:rPr lang="en-US" altLang="zh-CN" sz="2000" dirty="0">
                <a:solidFill>
                  <a:schemeClr val="bg1">
                    <a:lumMod val="50000"/>
                  </a:schemeClr>
                </a:solidFill>
              </a:rPr>
              <a:t>    6.</a:t>
            </a:r>
            <a:r>
              <a:rPr lang="zh-CN" altLang="en-US" sz="2000" dirty="0">
                <a:solidFill>
                  <a:schemeClr val="bg1">
                    <a:lumMod val="50000"/>
                  </a:schemeClr>
                </a:solidFill>
              </a:rPr>
              <a:t>合作活动：如果一个活动要求</a:t>
            </a:r>
            <a:r>
              <a:rPr lang="zh-CN" altLang="en-US" sz="2000" dirty="0">
                <a:solidFill>
                  <a:srgbClr val="C00000"/>
                </a:solidFill>
              </a:rPr>
              <a:t>多于一个</a:t>
            </a:r>
            <a:r>
              <a:rPr lang="zh-CN" altLang="en-US" sz="2000" dirty="0">
                <a:solidFill>
                  <a:schemeClr val="bg1">
                    <a:lumMod val="50000"/>
                  </a:schemeClr>
                </a:solidFill>
              </a:rPr>
              <a:t>实体参加才能开始。</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410006386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活动循环图法</a:t>
            </a:r>
          </a:p>
        </p:txBody>
      </p:sp>
      <p:sp>
        <p:nvSpPr>
          <p:cNvPr id="23" name="内容占位符 4"/>
          <p:cNvSpPr>
            <a:spLocks noGrp="1"/>
          </p:cNvSpPr>
          <p:nvPr>
            <p:ph idx="1"/>
          </p:nvPr>
        </p:nvSpPr>
        <p:spPr>
          <a:xfrm>
            <a:off x="540252" y="915566"/>
            <a:ext cx="8136204"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建模方法（半自动机床和工人）（队列</a:t>
            </a:r>
            <a:r>
              <a:rPr lang="zh-CN" altLang="en-US" sz="2000" dirty="0">
                <a:solidFill>
                  <a:srgbClr val="0093B0">
                    <a:lumMod val="50000"/>
                  </a:srgbClr>
                </a:solidFill>
              </a:rPr>
              <a:t>“</a:t>
            </a:r>
            <a:r>
              <a:rPr lang="zh-CN" altLang="zh-CN" sz="2000" dirty="0">
                <a:solidFill>
                  <a:srgbClr val="205867"/>
                </a:solidFill>
                <a:ea typeface="宋体"/>
                <a:cs typeface="Times New Roman"/>
              </a:rPr>
              <a:t>○</a:t>
            </a:r>
            <a:r>
              <a:rPr lang="zh-CN" altLang="en-US" sz="2000" dirty="0">
                <a:solidFill>
                  <a:srgbClr val="0093B0">
                    <a:lumMod val="50000"/>
                  </a:srgbClr>
                </a:solidFill>
              </a:rPr>
              <a:t>”</a:t>
            </a:r>
            <a:r>
              <a:rPr lang="zh-CN" altLang="en-US" sz="2000" dirty="0">
                <a:solidFill>
                  <a:srgbClr val="C00000"/>
                </a:solidFill>
              </a:rPr>
              <a:t>；活动</a:t>
            </a:r>
            <a:r>
              <a:rPr lang="zh-CN" altLang="en-US" sz="2000" dirty="0">
                <a:solidFill>
                  <a:srgbClr val="0093B0">
                    <a:lumMod val="50000"/>
                  </a:srgbClr>
                </a:solidFill>
              </a:rPr>
              <a:t>“□”）</a:t>
            </a:r>
            <a:endParaRPr lang="zh-CN" altLang="en-US" sz="2000" dirty="0">
              <a:solidFill>
                <a:srgbClr val="C00000"/>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06765479"/>
              </p:ext>
            </p:extLst>
          </p:nvPr>
        </p:nvGraphicFramePr>
        <p:xfrm>
          <a:off x="1403648" y="1419622"/>
          <a:ext cx="6721698" cy="1730480"/>
        </p:xfrm>
        <a:graphic>
          <a:graphicData uri="http://schemas.openxmlformats.org/presentationml/2006/ole">
            <mc:AlternateContent xmlns:mc="http://schemas.openxmlformats.org/markup-compatibility/2006">
              <mc:Choice xmlns:v="urn:schemas-microsoft-com:vml" Requires="v">
                <p:oleObj name="Visio" r:id="rId3" imgW="6074569" imgH="1565910" progId="Visio.Drawing.11">
                  <p:embed/>
                </p:oleObj>
              </mc:Choice>
              <mc:Fallback>
                <p:oleObj name="Visio" r:id="rId3" imgW="6074569" imgH="156591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1419622"/>
                        <a:ext cx="6721698" cy="1730480"/>
                      </a:xfrm>
                      <a:prstGeom prst="rect">
                        <a:avLst/>
                      </a:prstGeom>
                      <a:noFill/>
                      <a:ln>
                        <a:noFill/>
                      </a:ln>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4286896169"/>
              </p:ext>
            </p:extLst>
          </p:nvPr>
        </p:nvGraphicFramePr>
        <p:xfrm>
          <a:off x="2843808" y="2643758"/>
          <a:ext cx="3873124" cy="2188297"/>
        </p:xfrm>
        <a:graphic>
          <a:graphicData uri="http://schemas.openxmlformats.org/presentationml/2006/ole">
            <mc:AlternateContent xmlns:mc="http://schemas.openxmlformats.org/markup-compatibility/2006">
              <mc:Choice xmlns:v="urn:schemas-microsoft-com:vml" Requires="v">
                <p:oleObj name="Visio" r:id="rId5" imgW="3617119" imgH="2043112" progId="Visio.Drawing.11">
                  <p:embed/>
                </p:oleObj>
              </mc:Choice>
              <mc:Fallback>
                <p:oleObj name="Visio" r:id="rId5" imgW="3617119" imgH="2043112"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2643758"/>
                        <a:ext cx="3873124" cy="218829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041929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实体流图法（画法很重要）</a:t>
            </a:r>
          </a:p>
        </p:txBody>
      </p:sp>
      <p:sp>
        <p:nvSpPr>
          <p:cNvPr id="23" name="内容占位符 4"/>
          <p:cNvSpPr>
            <a:spLocks noGrp="1"/>
          </p:cNvSpPr>
          <p:nvPr>
            <p:ph idx="1"/>
          </p:nvPr>
        </p:nvSpPr>
        <p:spPr>
          <a:xfrm>
            <a:off x="540252" y="915566"/>
            <a:ext cx="8352228"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定义：</a:t>
            </a:r>
            <a:r>
              <a:rPr lang="zh-CN" altLang="en-US" sz="2000" dirty="0">
                <a:solidFill>
                  <a:schemeClr val="bg1">
                    <a:lumMod val="50000"/>
                  </a:schemeClr>
                </a:solidFill>
              </a:rPr>
              <a:t>采用与计算机程序流程图相类似的图示符号和原理，建立表示临时实体产生，在系统中流动，接受永久实体服务，以及消失等过程。</a:t>
            </a:r>
          </a:p>
          <a:p>
            <a:pPr>
              <a:lnSpc>
                <a:spcPct val="150000"/>
              </a:lnSpc>
              <a:spcBef>
                <a:spcPts val="0"/>
              </a:spcBef>
              <a:buFont typeface="Wingdings" panose="05000000000000000000" pitchFamily="2" charset="2"/>
              <a:buChar char="p"/>
            </a:pPr>
            <a:r>
              <a:rPr lang="zh-CN" altLang="en-US" sz="2000" dirty="0">
                <a:solidFill>
                  <a:srgbClr val="C00000"/>
                </a:solidFill>
              </a:rPr>
              <a:t>描述：</a:t>
            </a:r>
            <a:r>
              <a:rPr lang="zh-CN" altLang="en-US" sz="2000" dirty="0">
                <a:solidFill>
                  <a:schemeClr val="bg1">
                    <a:lumMod val="50000"/>
                  </a:schemeClr>
                </a:solidFill>
              </a:rPr>
              <a:t>菱形框（表示判断）、矩形框（表示事件、状态、活动等中间过程）、圆角矩形框（表示开始和结束）、箭头线（表示逻辑关系）等。</a:t>
            </a:r>
            <a:endParaRPr lang="en-US" altLang="zh-CN" sz="2000" dirty="0">
              <a:solidFill>
                <a:schemeClr val="bg1">
                  <a:lumMod val="50000"/>
                </a:schemeClr>
              </a:solidFill>
            </a:endParaRPr>
          </a:p>
          <a:p>
            <a:pPr>
              <a:lnSpc>
                <a:spcPct val="150000"/>
              </a:lnSpc>
              <a:spcBef>
                <a:spcPts val="0"/>
              </a:spcBef>
              <a:buFont typeface="Wingdings" panose="05000000000000000000" pitchFamily="2" charset="2"/>
              <a:buChar char="p"/>
            </a:pPr>
            <a:r>
              <a:rPr lang="zh-CN" altLang="en-US" sz="2000" dirty="0">
                <a:solidFill>
                  <a:srgbClr val="C00000"/>
                </a:solidFill>
              </a:rPr>
              <a:t>步骤</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1.</a:t>
            </a:r>
            <a:r>
              <a:rPr lang="zh-CN" altLang="en-US" sz="2000" dirty="0">
                <a:solidFill>
                  <a:schemeClr val="bg1">
                    <a:lumMod val="50000"/>
                  </a:schemeClr>
                </a:solidFill>
              </a:rPr>
              <a:t>明确组成系统的各个实体及其属性。</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2.</a:t>
            </a:r>
            <a:r>
              <a:rPr lang="zh-CN" altLang="en-US" sz="2000" dirty="0">
                <a:solidFill>
                  <a:schemeClr val="bg1">
                    <a:lumMod val="50000"/>
                  </a:schemeClr>
                </a:solidFill>
              </a:rPr>
              <a:t>分析各种实体的状态和活动，及其相互间的影响。</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3.</a:t>
            </a:r>
            <a:r>
              <a:rPr lang="zh-CN" altLang="en-US" sz="2000" dirty="0">
                <a:solidFill>
                  <a:schemeClr val="bg1">
                    <a:lumMod val="50000"/>
                  </a:schemeClr>
                </a:solidFill>
              </a:rPr>
              <a:t>确定引起实体状态变化的事件，并将条件事件合并。   </a:t>
            </a:r>
          </a:p>
          <a:p>
            <a:pPr>
              <a:lnSpc>
                <a:spcPct val="150000"/>
              </a:lnSpc>
              <a:spcBef>
                <a:spcPts val="0"/>
              </a:spcBef>
              <a:buFont typeface="Wingdings" panose="05000000000000000000" pitchFamily="2" charset="2"/>
              <a:buChar char="p"/>
            </a:pP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95670491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实施步骤</a:t>
            </a:r>
          </a:p>
        </p:txBody>
      </p:sp>
      <p:sp>
        <p:nvSpPr>
          <p:cNvPr id="23" name="内容占位符 4"/>
          <p:cNvSpPr>
            <a:spLocks noGrp="1"/>
          </p:cNvSpPr>
          <p:nvPr>
            <p:ph idx="1"/>
          </p:nvPr>
        </p:nvSpPr>
        <p:spPr>
          <a:xfrm>
            <a:off x="540252" y="789552"/>
            <a:ext cx="7920180" cy="401444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模型求解阶段</a:t>
            </a:r>
          </a:p>
          <a:p>
            <a:pPr>
              <a:lnSpc>
                <a:spcPct val="150000"/>
              </a:lnSpc>
              <a:spcBef>
                <a:spcPts val="0"/>
              </a:spcBef>
              <a:buFont typeface="Wingdings" panose="05000000000000000000" pitchFamily="2" charset="2"/>
              <a:buChar char="p"/>
            </a:pPr>
            <a:r>
              <a:rPr lang="zh-CN" altLang="en-US" sz="2000" dirty="0">
                <a:solidFill>
                  <a:srgbClr val="C00000"/>
                </a:solidFill>
              </a:rPr>
              <a:t>模型分析与检验</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11548915"/>
              </p:ext>
            </p:extLst>
          </p:nvPr>
        </p:nvGraphicFramePr>
        <p:xfrm>
          <a:off x="2485033" y="2371619"/>
          <a:ext cx="5983634" cy="2304256"/>
        </p:xfrm>
        <a:graphic>
          <a:graphicData uri="http://schemas.openxmlformats.org/presentationml/2006/ole">
            <mc:AlternateContent xmlns:mc="http://schemas.openxmlformats.org/markup-compatibility/2006">
              <mc:Choice xmlns:v="urn:schemas-microsoft-com:vml" Requires="v">
                <p:oleObj name="Visio" r:id="rId3" imgW="3689509" imgH="1419225" progId="Visio.Drawing.11">
                  <p:embed/>
                </p:oleObj>
              </mc:Choice>
              <mc:Fallback>
                <p:oleObj name="Visio" r:id="rId3" imgW="3689509" imgH="141922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5033" y="2371619"/>
                        <a:ext cx="5983634" cy="2304256"/>
                      </a:xfrm>
                      <a:prstGeom prst="rect">
                        <a:avLst/>
                      </a:prstGeom>
                      <a:noFill/>
                      <a:ln>
                        <a:noFill/>
                      </a:ln>
                    </p:spPr>
                  </p:pic>
                </p:oleObj>
              </mc:Fallback>
            </mc:AlternateContent>
          </a:graphicData>
        </a:graphic>
      </p:graphicFrame>
      <p:sp>
        <p:nvSpPr>
          <p:cNvPr id="2" name="圆角矩形标注 1"/>
          <p:cNvSpPr/>
          <p:nvPr/>
        </p:nvSpPr>
        <p:spPr bwMode="auto">
          <a:xfrm>
            <a:off x="919882" y="1995686"/>
            <a:ext cx="1303538" cy="1014816"/>
          </a:xfrm>
          <a:prstGeom prst="wedgeRoundRectCallout">
            <a:avLst>
              <a:gd name="adj1" fmla="val 69091"/>
              <a:gd name="adj2" fmla="val 18750"/>
              <a:gd name="adj3" fmla="val 16667"/>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r>
              <a:rPr lang="zh-CN" altLang="en-US" dirty="0">
                <a:solidFill>
                  <a:srgbClr val="FFFFFF"/>
                </a:solidFill>
              </a:rPr>
              <a:t>了解对象明确目的确定方法</a:t>
            </a:r>
            <a:endParaRPr kumimoji="0" lang="zh-CN" altLang="en-US" sz="1800" b="0" i="0" u="none" strike="noStrike" cap="none" normalizeH="0" baseline="0" dirty="0">
              <a:ln>
                <a:noFill/>
              </a:ln>
              <a:solidFill>
                <a:srgbClr val="FFFFFF"/>
              </a:solidFill>
              <a:effectLst/>
              <a:latin typeface="Arial" pitchFamily="34" charset="0"/>
              <a:ea typeface="宋体" pitchFamily="2" charset="-122"/>
            </a:endParaRPr>
          </a:p>
        </p:txBody>
      </p:sp>
      <p:sp>
        <p:nvSpPr>
          <p:cNvPr id="8" name="圆角矩形标注 7"/>
          <p:cNvSpPr/>
          <p:nvPr/>
        </p:nvSpPr>
        <p:spPr bwMode="auto">
          <a:xfrm>
            <a:off x="2152467" y="3661059"/>
            <a:ext cx="2376264" cy="726784"/>
          </a:xfrm>
          <a:prstGeom prst="wedgeRoundRectCallout">
            <a:avLst>
              <a:gd name="adj1" fmla="val 32971"/>
              <a:gd name="adj2" fmla="val -138991"/>
              <a:gd name="adj3" fmla="val 16667"/>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r>
              <a:rPr lang="zh-CN" altLang="en-US" dirty="0">
                <a:solidFill>
                  <a:srgbClr val="FFFFFF"/>
                </a:solidFill>
              </a:rPr>
              <a:t>目标函数、规范、要素、关系及其限制。</a:t>
            </a:r>
            <a:endParaRPr kumimoji="0" lang="zh-CN" altLang="en-US" sz="1800" b="0" i="0" u="none" strike="noStrike" cap="none" normalizeH="0" baseline="0" dirty="0">
              <a:ln>
                <a:noFill/>
              </a:ln>
              <a:solidFill>
                <a:srgbClr val="FFFFFF"/>
              </a:solidFill>
              <a:effectLst/>
              <a:latin typeface="Arial" pitchFamily="34" charset="0"/>
              <a:ea typeface="宋体" pitchFamily="2" charset="-122"/>
            </a:endParaRPr>
          </a:p>
        </p:txBody>
      </p:sp>
      <p:sp>
        <p:nvSpPr>
          <p:cNvPr id="10" name="圆角矩形标注 9"/>
          <p:cNvSpPr/>
          <p:nvPr/>
        </p:nvSpPr>
        <p:spPr bwMode="auto">
          <a:xfrm>
            <a:off x="3664635" y="1435515"/>
            <a:ext cx="2376264" cy="726784"/>
          </a:xfrm>
          <a:prstGeom prst="wedgeRoundRectCallout">
            <a:avLst>
              <a:gd name="adj1" fmla="val 43009"/>
              <a:gd name="adj2" fmla="val 78723"/>
              <a:gd name="adj3" fmla="val 16667"/>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r>
              <a:rPr lang="zh-CN" altLang="en-US" dirty="0">
                <a:solidFill>
                  <a:srgbClr val="FFFFFF"/>
                </a:solidFill>
              </a:rPr>
              <a:t>变量的确定、形式的简化、必要的假设。</a:t>
            </a:r>
            <a:endParaRPr kumimoji="0" lang="zh-CN" altLang="en-US" sz="1800" b="0" i="0" u="none" strike="noStrike" cap="none" normalizeH="0" baseline="0" dirty="0">
              <a:ln>
                <a:noFill/>
              </a:ln>
              <a:solidFill>
                <a:srgbClr val="FFFFFF"/>
              </a:solidFill>
              <a:effectLst/>
              <a:latin typeface="Arial" pitchFamily="34" charset="0"/>
              <a:ea typeface="宋体" pitchFamily="2" charset="-122"/>
            </a:endParaRPr>
          </a:p>
        </p:txBody>
      </p:sp>
    </p:spTree>
    <p:extLst>
      <p:ext uri="{BB962C8B-B14F-4D97-AF65-F5344CB8AC3E}">
        <p14:creationId xmlns:p14="http://schemas.microsoft.com/office/powerpoint/2010/main" val="213483403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实体流图法（画法很重要）</a:t>
            </a:r>
          </a:p>
        </p:txBody>
      </p:sp>
      <p:sp>
        <p:nvSpPr>
          <p:cNvPr id="23" name="内容占位符 4"/>
          <p:cNvSpPr>
            <a:spLocks noGrp="1"/>
          </p:cNvSpPr>
          <p:nvPr>
            <p:ph idx="1"/>
          </p:nvPr>
        </p:nvSpPr>
        <p:spPr>
          <a:xfrm>
            <a:off x="540252" y="915566"/>
            <a:ext cx="8280220"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步骤</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4.</a:t>
            </a:r>
            <a:r>
              <a:rPr lang="zh-CN" altLang="en-US" sz="2000" dirty="0">
                <a:solidFill>
                  <a:schemeClr val="bg1">
                    <a:lumMod val="50000"/>
                  </a:schemeClr>
                </a:solidFill>
              </a:rPr>
              <a:t>分析各种事件发生时实体状态是如何变化。</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5.</a:t>
            </a:r>
            <a:r>
              <a:rPr lang="zh-CN" altLang="en-US" sz="2000" dirty="0">
                <a:solidFill>
                  <a:schemeClr val="bg1">
                    <a:lumMod val="50000"/>
                  </a:schemeClr>
                </a:solidFill>
              </a:rPr>
              <a:t>在一定的服务流程下，分析与队列实体有关系的特殊操作。</a:t>
            </a:r>
            <a:endParaRPr lang="en-US" altLang="zh-CN" sz="2000" dirty="0">
              <a:solidFill>
                <a:schemeClr val="bg1">
                  <a:lumMod val="50000"/>
                </a:schemeClr>
              </a:solidFill>
            </a:endParaRP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6.</a:t>
            </a:r>
            <a:r>
              <a:rPr lang="zh-CN" altLang="en-US" sz="2000" dirty="0">
                <a:solidFill>
                  <a:schemeClr val="bg1">
                    <a:lumMod val="50000"/>
                  </a:schemeClr>
                </a:solidFill>
              </a:rPr>
              <a:t>根据以上分析，以临时实体的流动为主线，用约定的图示符号画出被仿真系统的实体流图。</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7.</a:t>
            </a:r>
            <a:r>
              <a:rPr lang="zh-CN" altLang="en-US" sz="2000" dirty="0">
                <a:solidFill>
                  <a:schemeClr val="bg1">
                    <a:lumMod val="50000"/>
                  </a:schemeClr>
                </a:solidFill>
              </a:rPr>
              <a:t>确定模型参数的取值、参变量的计算方法及属性描述变量的取值方法。</a:t>
            </a:r>
          </a:p>
          <a:p>
            <a:pPr marL="0" indent="0">
              <a:lnSpc>
                <a:spcPct val="150000"/>
              </a:lnSpc>
              <a:spcBef>
                <a:spcPts val="0"/>
              </a:spcBef>
              <a:buNone/>
            </a:pPr>
            <a:r>
              <a:rPr lang="zh-CN" altLang="en-US" sz="2000" dirty="0">
                <a:solidFill>
                  <a:schemeClr val="bg1">
                    <a:lumMod val="50000"/>
                  </a:schemeClr>
                </a:solidFill>
              </a:rPr>
              <a:t>    </a:t>
            </a:r>
            <a:r>
              <a:rPr lang="en-US" altLang="zh-CN" sz="2000" dirty="0">
                <a:solidFill>
                  <a:schemeClr val="bg1">
                    <a:lumMod val="50000"/>
                  </a:schemeClr>
                </a:solidFill>
              </a:rPr>
              <a:t>8.</a:t>
            </a:r>
            <a:r>
              <a:rPr lang="zh-CN" altLang="en-US" sz="2000" dirty="0">
                <a:solidFill>
                  <a:schemeClr val="bg1">
                    <a:lumMod val="50000"/>
                  </a:schemeClr>
                </a:solidFill>
              </a:rPr>
              <a:t>确定队列的排队规则。</a:t>
            </a:r>
            <a:endParaRPr lang="zh-CN" altLang="en-US" dirty="0">
              <a:solidFill>
                <a:schemeClr val="bg1">
                  <a:lumMod val="50000"/>
                </a:schemeClr>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49121806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典型建模方法</a:t>
            </a:r>
            <a:endParaRPr lang="zh-CN" altLang="en-US" sz="2400" b="1" dirty="0">
              <a:solidFill>
                <a:srgbClr val="C00000"/>
              </a:solidFill>
              <a:latin typeface="微软雅黑"/>
              <a:ea typeface="微软雅黑"/>
            </a:endParaRPr>
          </a:p>
        </p:txBody>
      </p:sp>
      <p:sp>
        <p:nvSpPr>
          <p:cNvPr id="23" name="内容占位符 4"/>
          <p:cNvSpPr>
            <a:spLocks noGrp="1"/>
          </p:cNvSpPr>
          <p:nvPr>
            <p:ph idx="1"/>
          </p:nvPr>
        </p:nvSpPr>
        <p:spPr>
          <a:xfrm>
            <a:off x="540252" y="915566"/>
            <a:ext cx="8136204" cy="4104456"/>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实体流图法（画法很重要）</a:t>
            </a:r>
          </a:p>
          <a:p>
            <a:pPr marL="0" indent="0">
              <a:lnSpc>
                <a:spcPct val="150000"/>
              </a:lnSpc>
              <a:spcBef>
                <a:spcPts val="0"/>
              </a:spcBef>
              <a:buNone/>
            </a:pPr>
            <a:r>
              <a:rPr lang="zh-CN" altLang="en-US" dirty="0">
                <a:solidFill>
                  <a:schemeClr val="bg1">
                    <a:lumMod val="50000"/>
                  </a:schemeClr>
                </a:solidFill>
              </a:rPr>
              <a:t>   </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96093063"/>
              </p:ext>
            </p:extLst>
          </p:nvPr>
        </p:nvGraphicFramePr>
        <p:xfrm>
          <a:off x="3923928" y="104576"/>
          <a:ext cx="3384376" cy="4859617"/>
        </p:xfrm>
        <a:graphic>
          <a:graphicData uri="http://schemas.openxmlformats.org/presentationml/2006/ole">
            <mc:AlternateContent xmlns:mc="http://schemas.openxmlformats.org/markup-compatibility/2006">
              <mc:Choice xmlns:v="urn:schemas-microsoft-com:vml" Requires="v">
                <p:oleObj name="Visio" r:id="rId3" imgW="2139321" imgH="3076586" progId="Visio.Drawing.11">
                  <p:embed/>
                </p:oleObj>
              </mc:Choice>
              <mc:Fallback>
                <p:oleObj name="Visio" r:id="rId3" imgW="2139321" imgH="3076586" progId="Visio.Drawing.11">
                  <p:embed/>
                  <p:pic>
                    <p:nvPicPr>
                      <p:cNvPr id="0" name=""/>
                      <p:cNvPicPr>
                        <a:picLocks noChangeAspect="1" noChangeArrowheads="1"/>
                      </p:cNvPicPr>
                      <p:nvPr/>
                    </p:nvPicPr>
                    <p:blipFill>
                      <a:blip r:embed="rId4"/>
                      <a:srcRect/>
                      <a:stretch>
                        <a:fillRect/>
                      </a:stretch>
                    </p:blipFill>
                    <p:spPr bwMode="auto">
                      <a:xfrm>
                        <a:off x="3923928" y="104576"/>
                        <a:ext cx="3384376" cy="485961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832164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3" name="Rectangle 3"/>
          <p:cNvSpPr txBox="1">
            <a:spLocks noChangeArrowheads="1"/>
          </p:cNvSpPr>
          <p:nvPr/>
        </p:nvSpPr>
        <p:spPr bwMode="auto">
          <a:xfrm>
            <a:off x="1116216" y="2531742"/>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本章完毕</a:t>
            </a:r>
            <a:endParaRPr lang="zh-CN" altLang="zh-CN" sz="5400" b="1" dirty="0">
              <a:solidFill>
                <a:srgbClr val="205867"/>
              </a:solidFill>
              <a:latin typeface="微软雅黑"/>
            </a:endParaRPr>
          </a:p>
        </p:txBody>
      </p:sp>
      <p:sp>
        <p:nvSpPr>
          <p:cNvPr id="15" name="TextBox 14"/>
          <p:cNvSpPr txBox="1"/>
          <p:nvPr/>
        </p:nvSpPr>
        <p:spPr>
          <a:xfrm>
            <a:off x="2739433" y="3858057"/>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16" name="TextBox 15"/>
          <p:cNvSpPr txBox="1"/>
          <p:nvPr/>
        </p:nvSpPr>
        <p:spPr>
          <a:xfrm>
            <a:off x="4643996" y="3858057"/>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528367950"/>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思维方法</a:t>
            </a:r>
          </a:p>
        </p:txBody>
      </p:sp>
      <p:sp>
        <p:nvSpPr>
          <p:cNvPr id="23" name="内容占位符 4"/>
          <p:cNvSpPr>
            <a:spLocks noGrp="1"/>
          </p:cNvSpPr>
          <p:nvPr>
            <p:ph idx="1"/>
          </p:nvPr>
        </p:nvSpPr>
        <p:spPr>
          <a:xfrm>
            <a:off x="540252" y="789552"/>
            <a:ext cx="3455684" cy="4158462"/>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应具备的能力</a:t>
            </a:r>
            <a:endParaRPr lang="en-US" altLang="zh-CN" sz="2000" dirty="0">
              <a:solidFill>
                <a:srgbClr val="C00000"/>
              </a:solidFill>
            </a:endParaRPr>
          </a:p>
          <a:p>
            <a:pPr marL="0" indent="0">
              <a:lnSpc>
                <a:spcPct val="150000"/>
              </a:lnSpc>
              <a:spcBef>
                <a:spcPts val="0"/>
              </a:spcBef>
              <a:buNone/>
            </a:pPr>
            <a:r>
              <a:rPr lang="en-US" altLang="zh-CN" sz="2000" dirty="0">
                <a:solidFill>
                  <a:schemeClr val="bg1">
                    <a:lumMod val="50000"/>
                  </a:schemeClr>
                </a:solidFill>
              </a:rPr>
              <a:t>    1.</a:t>
            </a:r>
            <a:r>
              <a:rPr lang="zh-CN" altLang="en-US" sz="2000" dirty="0">
                <a:solidFill>
                  <a:schemeClr val="bg1">
                    <a:lumMod val="50000"/>
                  </a:schemeClr>
                </a:solidFill>
              </a:rPr>
              <a:t>分析综合能力；</a:t>
            </a:r>
          </a:p>
          <a:p>
            <a:pPr marL="0" indent="0">
              <a:lnSpc>
                <a:spcPct val="150000"/>
              </a:lnSpc>
              <a:spcBef>
                <a:spcPts val="0"/>
              </a:spcBef>
              <a:buNone/>
            </a:pPr>
            <a:r>
              <a:rPr lang="en-US" altLang="zh-CN" sz="2000" dirty="0">
                <a:solidFill>
                  <a:schemeClr val="bg1">
                    <a:lumMod val="50000"/>
                  </a:schemeClr>
                </a:solidFill>
              </a:rPr>
              <a:t>    2.</a:t>
            </a:r>
            <a:r>
              <a:rPr lang="zh-CN" altLang="en-US" sz="2000" dirty="0">
                <a:solidFill>
                  <a:schemeClr val="bg1">
                    <a:lumMod val="50000"/>
                  </a:schemeClr>
                </a:solidFill>
              </a:rPr>
              <a:t>抽象概括能力；</a:t>
            </a:r>
          </a:p>
          <a:p>
            <a:pPr marL="0" indent="0">
              <a:lnSpc>
                <a:spcPct val="150000"/>
              </a:lnSpc>
              <a:spcBef>
                <a:spcPts val="0"/>
              </a:spcBef>
              <a:buNone/>
            </a:pPr>
            <a:r>
              <a:rPr lang="en-US" altLang="zh-CN" sz="2000" dirty="0">
                <a:solidFill>
                  <a:schemeClr val="bg1">
                    <a:lumMod val="50000"/>
                  </a:schemeClr>
                </a:solidFill>
              </a:rPr>
              <a:t>    3.</a:t>
            </a:r>
            <a:r>
              <a:rPr lang="zh-CN" altLang="en-US" sz="2000" dirty="0">
                <a:solidFill>
                  <a:schemeClr val="bg1">
                    <a:lumMod val="50000"/>
                  </a:schemeClr>
                </a:solidFill>
              </a:rPr>
              <a:t>想象洞察能力；</a:t>
            </a:r>
          </a:p>
          <a:p>
            <a:pPr marL="0" indent="0">
              <a:lnSpc>
                <a:spcPct val="150000"/>
              </a:lnSpc>
              <a:spcBef>
                <a:spcPts val="0"/>
              </a:spcBef>
              <a:buNone/>
            </a:pPr>
            <a:r>
              <a:rPr lang="en-US" altLang="zh-CN" sz="2000" dirty="0">
                <a:solidFill>
                  <a:schemeClr val="bg1">
                    <a:lumMod val="50000"/>
                  </a:schemeClr>
                </a:solidFill>
              </a:rPr>
              <a:t>    4.</a:t>
            </a:r>
            <a:r>
              <a:rPr lang="zh-CN" altLang="en-US" sz="2000" dirty="0">
                <a:solidFill>
                  <a:schemeClr val="bg1">
                    <a:lumMod val="50000"/>
                  </a:schemeClr>
                </a:solidFill>
              </a:rPr>
              <a:t>运用数学工具的能力；</a:t>
            </a:r>
          </a:p>
          <a:p>
            <a:pPr marL="0" indent="0">
              <a:lnSpc>
                <a:spcPct val="150000"/>
              </a:lnSpc>
              <a:spcBef>
                <a:spcPts val="0"/>
              </a:spcBef>
              <a:buNone/>
            </a:pPr>
            <a:r>
              <a:rPr lang="en-US" altLang="zh-CN" sz="2000" dirty="0">
                <a:solidFill>
                  <a:schemeClr val="bg1">
                    <a:lumMod val="50000"/>
                  </a:schemeClr>
                </a:solidFill>
              </a:rPr>
              <a:t>    5.</a:t>
            </a:r>
            <a:r>
              <a:rPr lang="zh-CN" altLang="en-US" sz="2000" dirty="0">
                <a:solidFill>
                  <a:schemeClr val="bg1">
                    <a:lumMod val="50000"/>
                  </a:schemeClr>
                </a:solidFill>
              </a:rPr>
              <a:t>通过实践验证数学模型的能力。</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275606"/>
            <a:ext cx="4191000" cy="2788920"/>
          </a:xfrm>
          <a:prstGeom prst="rect">
            <a:avLst/>
          </a:prstGeom>
        </p:spPr>
      </p:pic>
    </p:spTree>
    <p:extLst>
      <p:ext uri="{BB962C8B-B14F-4D97-AF65-F5344CB8AC3E}">
        <p14:creationId xmlns:p14="http://schemas.microsoft.com/office/powerpoint/2010/main" val="192673651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思维方法</a:t>
            </a:r>
          </a:p>
        </p:txBody>
      </p:sp>
      <p:sp>
        <p:nvSpPr>
          <p:cNvPr id="23" name="内容占位符 4"/>
          <p:cNvSpPr>
            <a:spLocks noGrp="1"/>
          </p:cNvSpPr>
          <p:nvPr>
            <p:ph idx="1"/>
          </p:nvPr>
        </p:nvSpPr>
        <p:spPr>
          <a:xfrm>
            <a:off x="540252" y="789552"/>
            <a:ext cx="5111868" cy="4158462"/>
          </a:xfrm>
        </p:spPr>
        <p:txBody>
          <a:bodyPr>
            <a:no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抽象（看整体，找规律）</a:t>
            </a:r>
            <a:endParaRPr lang="en-US" altLang="zh-CN" sz="2000" dirty="0">
              <a:solidFill>
                <a:srgbClr val="C00000"/>
              </a:solidFill>
            </a:endParaRPr>
          </a:p>
          <a:p>
            <a:pPr marL="0" indent="0">
              <a:lnSpc>
                <a:spcPct val="150000"/>
              </a:lnSpc>
              <a:spcBef>
                <a:spcPts val="0"/>
              </a:spcBef>
              <a:buNone/>
            </a:pPr>
            <a:r>
              <a:rPr lang="zh-CN" altLang="en-US" sz="2000" dirty="0">
                <a:solidFill>
                  <a:srgbClr val="C00000"/>
                </a:solidFill>
              </a:rPr>
              <a:t>     </a:t>
            </a:r>
            <a:r>
              <a:rPr lang="zh-CN" altLang="en-US" sz="2000" dirty="0">
                <a:solidFill>
                  <a:schemeClr val="tx1"/>
                </a:solidFill>
              </a:rPr>
              <a:t>忽略每个具体事物的特殊性，着眼于整体和一般规律，通常称这种研究方法为抽象。</a:t>
            </a:r>
          </a:p>
          <a:p>
            <a:pPr marL="0" indent="0">
              <a:lnSpc>
                <a:spcPct val="150000"/>
              </a:lnSpc>
              <a:spcBef>
                <a:spcPts val="0"/>
              </a:spcBef>
              <a:buNone/>
            </a:pPr>
            <a:r>
              <a:rPr lang="zh-CN" altLang="en-US" sz="2000" dirty="0">
                <a:solidFill>
                  <a:schemeClr val="tx1"/>
                </a:solidFill>
              </a:rPr>
              <a:t>    分析问题，数学建模</a:t>
            </a:r>
            <a:r>
              <a:rPr lang="zh-CN" altLang="en-US" sz="2000" dirty="0">
                <a:solidFill>
                  <a:srgbClr val="C00000"/>
                </a:solidFill>
              </a:rPr>
              <a:t>（谁做）</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1</a:t>
            </a:r>
            <a:r>
              <a:rPr lang="zh-CN" altLang="en-US" sz="2000" dirty="0">
                <a:solidFill>
                  <a:schemeClr val="tx1"/>
                </a:solidFill>
              </a:rPr>
              <a:t>）椅子的位置和调整的表述。</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2</a:t>
            </a:r>
            <a:r>
              <a:rPr lang="zh-CN" altLang="en-US" sz="2000" dirty="0">
                <a:solidFill>
                  <a:schemeClr val="tx1"/>
                </a:solidFill>
              </a:rPr>
              <a:t>）椅脚着地的数学表示。</a:t>
            </a:r>
          </a:p>
          <a:p>
            <a:pPr marL="0" indent="0">
              <a:lnSpc>
                <a:spcPct val="150000"/>
              </a:lnSpc>
              <a:spcBef>
                <a:spcPts val="0"/>
              </a:spcBef>
              <a:buNone/>
            </a:pPr>
            <a:r>
              <a:rPr lang="zh-CN" altLang="en-US" sz="2000" dirty="0">
                <a:solidFill>
                  <a:schemeClr val="tx1"/>
                </a:solidFill>
              </a:rPr>
              <a:t>  （</a:t>
            </a:r>
            <a:r>
              <a:rPr lang="en-US" altLang="zh-CN" sz="2000" dirty="0">
                <a:solidFill>
                  <a:schemeClr val="tx1"/>
                </a:solidFill>
              </a:rPr>
              <a:t>3</a:t>
            </a:r>
            <a:r>
              <a:rPr lang="zh-CN" altLang="en-US" sz="2000" dirty="0">
                <a:solidFill>
                  <a:schemeClr val="tx1"/>
                </a:solidFill>
              </a:rPr>
              <a:t>）分析研究这些函数的</a:t>
            </a:r>
          </a:p>
          <a:p>
            <a:pPr marL="0" indent="0">
              <a:lnSpc>
                <a:spcPct val="150000"/>
              </a:lnSpc>
              <a:spcBef>
                <a:spcPts val="0"/>
              </a:spcBef>
              <a:buNone/>
            </a:pPr>
            <a:r>
              <a:rPr lang="zh-CN" altLang="en-US" sz="2000" dirty="0">
                <a:solidFill>
                  <a:schemeClr val="tx1"/>
                </a:solidFill>
              </a:rPr>
              <a:t>关系和性质。（假设、构成、求解）</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488" y="1779662"/>
            <a:ext cx="2955122"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80383" y="4515966"/>
            <a:ext cx="7920880" cy="338554"/>
          </a:xfrm>
          <a:prstGeom prst="rect">
            <a:avLst/>
          </a:prstGeom>
        </p:spPr>
        <p:txBody>
          <a:bodyPr wrap="square">
            <a:spAutoFit/>
          </a:bodyPr>
          <a:lstStyle/>
          <a:p>
            <a:pPr algn="ctr"/>
            <a:r>
              <a:rPr lang="zh-CN" altLang="en-US" sz="1600" dirty="0">
                <a:solidFill>
                  <a:srgbClr val="C00000"/>
                </a:solidFill>
                <a:latin typeface="+mn-ea"/>
                <a:ea typeface="+mn-ea"/>
              </a:rPr>
              <a:t>参考文献：齐欢，王小平．系统建模与仿真．北京： 清华大学出版社，</a:t>
            </a:r>
            <a:r>
              <a:rPr lang="en-US" altLang="zh-CN" sz="1600" dirty="0">
                <a:solidFill>
                  <a:srgbClr val="C00000"/>
                </a:solidFill>
                <a:latin typeface="+mn-ea"/>
                <a:ea typeface="+mn-ea"/>
              </a:rPr>
              <a:t>2013</a:t>
            </a:r>
          </a:p>
        </p:txBody>
      </p:sp>
    </p:spTree>
    <p:extLst>
      <p:ext uri="{BB962C8B-B14F-4D97-AF65-F5344CB8AC3E}">
        <p14:creationId xmlns:p14="http://schemas.microsoft.com/office/powerpoint/2010/main" val="74304169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建模的基本概念</a:t>
            </a:r>
            <a:r>
              <a:rPr lang="en-US" altLang="zh-CN" sz="2400" b="1" dirty="0">
                <a:solidFill>
                  <a:srgbClr val="C00000"/>
                </a:solidFill>
                <a:latin typeface="微软雅黑"/>
                <a:ea typeface="微软雅黑"/>
              </a:rPr>
              <a:t>——</a:t>
            </a:r>
            <a:r>
              <a:rPr lang="zh-CN" altLang="en-US" sz="2400" b="1" dirty="0">
                <a:solidFill>
                  <a:srgbClr val="C00000"/>
                </a:solidFill>
                <a:latin typeface="微软雅黑"/>
                <a:ea typeface="微软雅黑"/>
              </a:rPr>
              <a:t>思维方法</a:t>
            </a:r>
          </a:p>
        </p:txBody>
      </p:sp>
      <p:sp>
        <p:nvSpPr>
          <p:cNvPr id="23" name="内容占位符 4"/>
          <p:cNvSpPr>
            <a:spLocks noGrp="1"/>
          </p:cNvSpPr>
          <p:nvPr>
            <p:ph idx="1"/>
          </p:nvPr>
        </p:nvSpPr>
        <p:spPr>
          <a:xfrm>
            <a:off x="540252" y="933568"/>
            <a:ext cx="8352228" cy="3942438"/>
          </a:xfrm>
        </p:spPr>
        <p:txBody>
          <a:bodyPr>
            <a:normAutofit/>
          </a:bodyPr>
          <a:lstStyle/>
          <a:p>
            <a:pPr>
              <a:lnSpc>
                <a:spcPct val="150000"/>
              </a:lnSpc>
              <a:spcBef>
                <a:spcPts val="0"/>
              </a:spcBef>
              <a:buFont typeface="Wingdings" panose="05000000000000000000" pitchFamily="2" charset="2"/>
              <a:buChar char="p"/>
            </a:pPr>
            <a:r>
              <a:rPr lang="zh-CN" altLang="en-US" sz="2000" dirty="0">
                <a:solidFill>
                  <a:srgbClr val="C00000"/>
                </a:solidFill>
              </a:rPr>
              <a:t>归纳（有经验的人）：</a:t>
            </a:r>
            <a:r>
              <a:rPr lang="zh-CN" altLang="en-US" sz="2000" dirty="0">
                <a:solidFill>
                  <a:schemeClr val="tx1"/>
                </a:solidFill>
              </a:rPr>
              <a:t>从特殊的具体的认识，推进到一般的抽象的认识的一种思维方式被称为归纳。例如：开普勒利用观测资料，归纳出开普勒一、二、三定律。（开普勒是第谷</a:t>
            </a:r>
            <a:r>
              <a:rPr lang="en-US" altLang="zh-CN" sz="2000" dirty="0">
                <a:solidFill>
                  <a:schemeClr val="tx1"/>
                </a:solidFill>
              </a:rPr>
              <a:t>•</a:t>
            </a:r>
            <a:r>
              <a:rPr lang="zh-CN" altLang="en-US" sz="2000" dirty="0">
                <a:solidFill>
                  <a:schemeClr val="tx1"/>
                </a:solidFill>
              </a:rPr>
              <a:t>布拉赫的助手）</a:t>
            </a:r>
          </a:p>
          <a:p>
            <a:pPr>
              <a:lnSpc>
                <a:spcPct val="150000"/>
              </a:lnSpc>
              <a:spcBef>
                <a:spcPts val="0"/>
              </a:spcBef>
              <a:buFont typeface="Wingdings" panose="05000000000000000000" pitchFamily="2" charset="2"/>
              <a:buChar char="p"/>
            </a:pPr>
            <a:r>
              <a:rPr lang="zh-CN" altLang="en-US" sz="2000" dirty="0">
                <a:solidFill>
                  <a:srgbClr val="C00000"/>
                </a:solidFill>
              </a:rPr>
              <a:t>演绎（掌握新工具的人）：</a:t>
            </a:r>
            <a:r>
              <a:rPr lang="zh-CN" altLang="en-US" sz="2000" dirty="0">
                <a:solidFill>
                  <a:schemeClr val="tx1"/>
                </a:solidFill>
              </a:rPr>
              <a:t>由特殊的命题推出一般性命题的推理方法。</a:t>
            </a:r>
          </a:p>
          <a:p>
            <a:pPr marL="0" indent="0">
              <a:lnSpc>
                <a:spcPct val="150000"/>
              </a:lnSpc>
              <a:spcBef>
                <a:spcPts val="0"/>
              </a:spcBef>
              <a:buNone/>
            </a:pPr>
            <a:r>
              <a:rPr lang="zh-CN" altLang="en-US" sz="2000" dirty="0">
                <a:solidFill>
                  <a:schemeClr val="tx1"/>
                </a:solidFill>
              </a:rPr>
              <a:t>     牛顿以微积分为工具，在开普勒三定律和牛顿力学第二定律的基础上，演绎出万有引力定律。</a:t>
            </a:r>
            <a:endParaRPr lang="en-US" altLang="zh-CN" sz="2000" dirty="0">
              <a:solidFill>
                <a:schemeClr val="tx1"/>
              </a:solidFill>
            </a:endParaRPr>
          </a:p>
          <a:p>
            <a:pPr marL="0" indent="0">
              <a:lnSpc>
                <a:spcPct val="150000"/>
              </a:lnSpc>
              <a:spcBef>
                <a:spcPts val="0"/>
              </a:spcBef>
              <a:buNone/>
            </a:pPr>
            <a:endParaRPr lang="en-US" altLang="zh-CN" sz="2000"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6986" y="3315194"/>
            <a:ext cx="2114137" cy="147013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55835" y="3343261"/>
            <a:ext cx="1879476" cy="1442071"/>
          </a:xfrm>
          <a:prstGeom prst="rect">
            <a:avLst/>
          </a:prstGeom>
        </p:spPr>
      </p:pic>
    </p:spTree>
    <p:extLst>
      <p:ext uri="{BB962C8B-B14F-4D97-AF65-F5344CB8AC3E}">
        <p14:creationId xmlns:p14="http://schemas.microsoft.com/office/powerpoint/2010/main" val="127507690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1" end="1"/>
                                            </p:txEl>
                                          </p:spTgt>
                                        </p:tgtEl>
                                        <p:attrNameLst>
                                          <p:attrName>style.visibility</p:attrName>
                                        </p:attrNameLst>
                                      </p:cBhvr>
                                      <p:to>
                                        <p:strVal val="visible"/>
                                      </p:to>
                                    </p:set>
                                    <p:animEffect transition="in" filter="barn(inVertical)">
                                      <p:cBhvr>
                                        <p:cTn id="7" dur="500"/>
                                        <p:tgtEl>
                                          <p:spTgt spid="2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2" end="2"/>
                                            </p:txEl>
                                          </p:spTgt>
                                        </p:tgtEl>
                                        <p:attrNameLst>
                                          <p:attrName>style.visibility</p:attrName>
                                        </p:attrNameLst>
                                      </p:cBhvr>
                                      <p:to>
                                        <p:strVal val="visible"/>
                                      </p:to>
                                    </p:set>
                                    <p:animEffect transition="in" filter="barn(inVertical)">
                                      <p:cBhvr>
                                        <p:cTn id="10"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18685</TotalTime>
  <Pages>0</Pages>
  <Words>4724</Words>
  <Characters>0</Characters>
  <Application>Microsoft Office PowerPoint</Application>
  <DocSecurity>0</DocSecurity>
  <PresentationFormat>全屏显示(16:9)</PresentationFormat>
  <Lines>0</Lines>
  <Paragraphs>512</Paragraphs>
  <Slides>62</Slides>
  <Notes>55</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5</vt:i4>
      </vt:variant>
      <vt:variant>
        <vt:lpstr>幻灯片标题</vt:lpstr>
      </vt:variant>
      <vt:variant>
        <vt:i4>62</vt:i4>
      </vt:variant>
    </vt:vector>
  </HeadingPairs>
  <TitlesOfParts>
    <vt:vector size="75" baseType="lpstr">
      <vt:lpstr>黑体</vt:lpstr>
      <vt:lpstr>Calibri</vt:lpstr>
      <vt:lpstr>微软雅黑</vt:lpstr>
      <vt:lpstr>宋体</vt:lpstr>
      <vt:lpstr>Arial</vt:lpstr>
      <vt:lpstr>Wingdings</vt:lpstr>
      <vt:lpstr>Times New Roman</vt:lpstr>
      <vt:lpstr>2_默认设计模板</vt:lpstr>
      <vt:lpstr>Visio</vt:lpstr>
      <vt:lpstr>公式</vt:lpstr>
      <vt:lpstr>Microsoft Office Visio 绘图</vt:lpstr>
      <vt:lpstr>Microsoft Visio 2000/2002 Drawing</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1658</cp:revision>
  <dcterms:created xsi:type="dcterms:W3CDTF">2013-01-25T01:44:32Z</dcterms:created>
  <dcterms:modified xsi:type="dcterms:W3CDTF">2024-02-21T08:14:30Z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