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9" r:id="rId2"/>
    <p:sldId id="320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15" r:id="rId40"/>
    <p:sldId id="316" r:id="rId41"/>
    <p:sldId id="317" r:id="rId42"/>
    <p:sldId id="321" r:id="rId43"/>
  </p:sldIdLst>
  <p:sldSz cx="12192000" cy="6858000"/>
  <p:notesSz cx="6858000" cy="9144000"/>
  <p:custDataLst>
    <p:tags r:id="rId4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109" d="100"/>
          <a:sy n="109" d="100"/>
        </p:scale>
        <p:origin x="63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12.jpeg"/><Relationship Id="rId4" Type="http://schemas.openxmlformats.org/officeDocument/2006/relationships/image" Target="../media/image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99021" y="1336929"/>
            <a:ext cx="10593957" cy="1069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51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第7章  推箱子游戏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3200400" y="6400800"/>
            <a:ext cx="4498340" cy="36322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济南书创文化出品</a:t>
            </a:r>
            <a:endParaRPr lang="en-US" sz="2025">
              <a:solidFill>
                <a:schemeClr val="accent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设计数据结构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23819" r="23819"/>
          <a:stretch>
            <a:fillRect/>
          </a:stretch>
        </p:blipFill>
        <p:spPr>
          <a:xfrm>
            <a:off x="875314" y="1869245"/>
            <a:ext cx="2050689" cy="39164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23819" r="23819"/>
          <a:stretch>
            <a:fillRect/>
          </a:stretch>
        </p:blipFill>
        <p:spPr>
          <a:xfrm>
            <a:off x="5906739" y="1869245"/>
            <a:ext cx="2050689" cy="39164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23819" r="23819"/>
          <a:stretch>
            <a:fillRect/>
          </a:stretch>
        </p:blipFill>
        <p:spPr>
          <a:xfrm>
            <a:off x="3391027" y="1869245"/>
            <a:ext cx="2050689" cy="3916435"/>
          </a:xfrm>
          <a:prstGeom prst="rect">
            <a:avLst/>
          </a:prstGeom>
        </p:spPr>
      </p:pic>
      <p:sp>
        <p:nvSpPr>
          <p:cNvPr id="5" name="Freeform 5"/>
          <p:cNvSpPr/>
          <p:nvPr/>
        </p:nvSpPr>
        <p:spPr>
          <a:xfrm>
            <a:off x="8503615" y="2041071"/>
            <a:ext cx="300899" cy="495300"/>
          </a:xfrm>
          <a:custGeom>
            <a:avLst/>
            <a:gdLst/>
            <a:ahLst/>
            <a:cxnLst/>
            <a:rect l="l" t="t" r="r" b="b"/>
            <a:pathLst>
              <a:path w="369275" h="607851">
                <a:moveTo>
                  <a:pt x="139276" y="570066"/>
                </a:moveTo>
                <a:cubicBezTo>
                  <a:pt x="144275" y="565371"/>
                  <a:pt x="152183" y="565744"/>
                  <a:pt x="156809" y="570811"/>
                </a:cubicBezTo>
                <a:cubicBezTo>
                  <a:pt x="171730" y="587133"/>
                  <a:pt x="197544" y="587133"/>
                  <a:pt x="212465" y="570811"/>
                </a:cubicBezTo>
                <a:cubicBezTo>
                  <a:pt x="217091" y="565744"/>
                  <a:pt x="224999" y="565371"/>
                  <a:pt x="229998" y="570066"/>
                </a:cubicBezTo>
                <a:cubicBezTo>
                  <a:pt x="235071" y="574687"/>
                  <a:pt x="235444" y="582512"/>
                  <a:pt x="230818" y="587580"/>
                </a:cubicBezTo>
                <a:cubicBezTo>
                  <a:pt x="218956" y="600473"/>
                  <a:pt x="202170" y="607851"/>
                  <a:pt x="184637" y="607851"/>
                </a:cubicBezTo>
                <a:cubicBezTo>
                  <a:pt x="167105" y="607851"/>
                  <a:pt x="150318" y="600473"/>
                  <a:pt x="138456" y="587580"/>
                </a:cubicBezTo>
                <a:cubicBezTo>
                  <a:pt x="133830" y="582512"/>
                  <a:pt x="134203" y="574687"/>
                  <a:pt x="139276" y="570066"/>
                </a:cubicBezTo>
                <a:close/>
                <a:moveTo>
                  <a:pt x="273919" y="497785"/>
                </a:moveTo>
                <a:cubicBezTo>
                  <a:pt x="280558" y="496146"/>
                  <a:pt x="287345" y="500169"/>
                  <a:pt x="288986" y="506874"/>
                </a:cubicBezTo>
                <a:cubicBezTo>
                  <a:pt x="290627" y="513505"/>
                  <a:pt x="286599" y="520210"/>
                  <a:pt x="279961" y="521849"/>
                </a:cubicBezTo>
                <a:cubicBezTo>
                  <a:pt x="218426" y="537271"/>
                  <a:pt x="156891" y="552619"/>
                  <a:pt x="95356" y="567966"/>
                </a:cubicBezTo>
                <a:cubicBezTo>
                  <a:pt x="88717" y="569605"/>
                  <a:pt x="81930" y="565582"/>
                  <a:pt x="80289" y="558951"/>
                </a:cubicBezTo>
                <a:cubicBezTo>
                  <a:pt x="78648" y="552321"/>
                  <a:pt x="82676" y="545541"/>
                  <a:pt x="89314" y="543902"/>
                </a:cubicBezTo>
                <a:cubicBezTo>
                  <a:pt x="150849" y="528554"/>
                  <a:pt x="212384" y="513207"/>
                  <a:pt x="273919" y="497785"/>
                </a:cubicBezTo>
                <a:close/>
                <a:moveTo>
                  <a:pt x="273919" y="452696"/>
                </a:moveTo>
                <a:cubicBezTo>
                  <a:pt x="280558" y="450984"/>
                  <a:pt x="287345" y="455003"/>
                  <a:pt x="288986" y="461701"/>
                </a:cubicBezTo>
                <a:cubicBezTo>
                  <a:pt x="290627" y="468325"/>
                  <a:pt x="286599" y="475024"/>
                  <a:pt x="279961" y="476736"/>
                </a:cubicBezTo>
                <a:cubicBezTo>
                  <a:pt x="218426" y="492067"/>
                  <a:pt x="156891" y="507399"/>
                  <a:pt x="95356" y="522731"/>
                </a:cubicBezTo>
                <a:cubicBezTo>
                  <a:pt x="88717" y="524443"/>
                  <a:pt x="81930" y="520350"/>
                  <a:pt x="80289" y="513726"/>
                </a:cubicBezTo>
                <a:cubicBezTo>
                  <a:pt x="78648" y="507102"/>
                  <a:pt x="82676" y="500403"/>
                  <a:pt x="89314" y="498691"/>
                </a:cubicBezTo>
                <a:cubicBezTo>
                  <a:pt x="150849" y="483360"/>
                  <a:pt x="212384" y="468028"/>
                  <a:pt x="273919" y="452696"/>
                </a:cubicBezTo>
                <a:close/>
                <a:moveTo>
                  <a:pt x="184673" y="227009"/>
                </a:moveTo>
                <a:cubicBezTo>
                  <a:pt x="189222" y="227009"/>
                  <a:pt x="193698" y="227158"/>
                  <a:pt x="198173" y="227456"/>
                </a:cubicBezTo>
                <a:cubicBezTo>
                  <a:pt x="202723" y="227829"/>
                  <a:pt x="207273" y="228276"/>
                  <a:pt x="211748" y="228947"/>
                </a:cubicBezTo>
                <a:cubicBezTo>
                  <a:pt x="216223" y="229617"/>
                  <a:pt x="220773" y="230437"/>
                  <a:pt x="225248" y="231406"/>
                </a:cubicBezTo>
                <a:cubicBezTo>
                  <a:pt x="229723" y="232449"/>
                  <a:pt x="234199" y="233567"/>
                  <a:pt x="238674" y="234908"/>
                </a:cubicBezTo>
                <a:cubicBezTo>
                  <a:pt x="248370" y="237740"/>
                  <a:pt x="250757" y="250408"/>
                  <a:pt x="242776" y="256593"/>
                </a:cubicBezTo>
                <a:cubicBezTo>
                  <a:pt x="242403" y="256891"/>
                  <a:pt x="242030" y="257190"/>
                  <a:pt x="241657" y="257562"/>
                </a:cubicBezTo>
                <a:cubicBezTo>
                  <a:pt x="241284" y="257935"/>
                  <a:pt x="240837" y="258307"/>
                  <a:pt x="240464" y="258680"/>
                </a:cubicBezTo>
                <a:cubicBezTo>
                  <a:pt x="240091" y="259127"/>
                  <a:pt x="239644" y="259574"/>
                  <a:pt x="239271" y="260021"/>
                </a:cubicBezTo>
                <a:cubicBezTo>
                  <a:pt x="238823" y="260543"/>
                  <a:pt x="238450" y="261065"/>
                  <a:pt x="238003" y="261586"/>
                </a:cubicBezTo>
                <a:cubicBezTo>
                  <a:pt x="237555" y="262182"/>
                  <a:pt x="237182" y="262779"/>
                  <a:pt x="236735" y="263449"/>
                </a:cubicBezTo>
                <a:cubicBezTo>
                  <a:pt x="236287" y="264120"/>
                  <a:pt x="235914" y="264791"/>
                  <a:pt x="235467" y="265461"/>
                </a:cubicBezTo>
                <a:cubicBezTo>
                  <a:pt x="235019" y="266206"/>
                  <a:pt x="234646" y="266952"/>
                  <a:pt x="234199" y="267697"/>
                </a:cubicBezTo>
                <a:cubicBezTo>
                  <a:pt x="233826" y="268442"/>
                  <a:pt x="233453" y="269187"/>
                  <a:pt x="233080" y="269932"/>
                </a:cubicBezTo>
                <a:cubicBezTo>
                  <a:pt x="232632" y="270827"/>
                  <a:pt x="232259" y="271721"/>
                  <a:pt x="231812" y="272615"/>
                </a:cubicBezTo>
                <a:cubicBezTo>
                  <a:pt x="231439" y="273584"/>
                  <a:pt x="230991" y="274553"/>
                  <a:pt x="230618" y="275521"/>
                </a:cubicBezTo>
                <a:cubicBezTo>
                  <a:pt x="230171" y="276565"/>
                  <a:pt x="229798" y="277608"/>
                  <a:pt x="229425" y="278726"/>
                </a:cubicBezTo>
                <a:cubicBezTo>
                  <a:pt x="228978" y="279844"/>
                  <a:pt x="228605" y="280961"/>
                  <a:pt x="228232" y="282079"/>
                </a:cubicBezTo>
                <a:cubicBezTo>
                  <a:pt x="227859" y="283271"/>
                  <a:pt x="227486" y="284464"/>
                  <a:pt x="227113" y="285656"/>
                </a:cubicBezTo>
                <a:cubicBezTo>
                  <a:pt x="226740" y="286923"/>
                  <a:pt x="226367" y="288190"/>
                  <a:pt x="225994" y="289457"/>
                </a:cubicBezTo>
                <a:cubicBezTo>
                  <a:pt x="225621" y="290798"/>
                  <a:pt x="225248" y="292214"/>
                  <a:pt x="224950" y="293555"/>
                </a:cubicBezTo>
                <a:cubicBezTo>
                  <a:pt x="224577" y="294971"/>
                  <a:pt x="224204" y="296387"/>
                  <a:pt x="223906" y="297803"/>
                </a:cubicBezTo>
                <a:cubicBezTo>
                  <a:pt x="223533" y="299293"/>
                  <a:pt x="223234" y="300784"/>
                  <a:pt x="222936" y="302274"/>
                </a:cubicBezTo>
                <a:cubicBezTo>
                  <a:pt x="222265" y="305478"/>
                  <a:pt x="221593" y="308608"/>
                  <a:pt x="221071" y="311813"/>
                </a:cubicBezTo>
                <a:cubicBezTo>
                  <a:pt x="220475" y="315315"/>
                  <a:pt x="219878" y="318817"/>
                  <a:pt x="219430" y="322245"/>
                </a:cubicBezTo>
                <a:cubicBezTo>
                  <a:pt x="218983" y="325152"/>
                  <a:pt x="218610" y="328058"/>
                  <a:pt x="218237" y="330964"/>
                </a:cubicBezTo>
                <a:cubicBezTo>
                  <a:pt x="217789" y="334914"/>
                  <a:pt x="217342" y="338938"/>
                  <a:pt x="216969" y="342887"/>
                </a:cubicBezTo>
                <a:cubicBezTo>
                  <a:pt x="216521" y="347135"/>
                  <a:pt x="216148" y="351383"/>
                  <a:pt x="215776" y="355630"/>
                </a:cubicBezTo>
                <a:cubicBezTo>
                  <a:pt x="215477" y="360101"/>
                  <a:pt x="215179" y="364647"/>
                  <a:pt x="214880" y="369193"/>
                </a:cubicBezTo>
                <a:cubicBezTo>
                  <a:pt x="214508" y="376049"/>
                  <a:pt x="208615" y="381265"/>
                  <a:pt x="201753" y="380818"/>
                </a:cubicBezTo>
                <a:cubicBezTo>
                  <a:pt x="194891" y="380445"/>
                  <a:pt x="189670" y="374558"/>
                  <a:pt x="190117" y="367702"/>
                </a:cubicBezTo>
                <a:cubicBezTo>
                  <a:pt x="190490" y="361517"/>
                  <a:pt x="190863" y="355332"/>
                  <a:pt x="191385" y="349221"/>
                </a:cubicBezTo>
                <a:cubicBezTo>
                  <a:pt x="191684" y="346241"/>
                  <a:pt x="191908" y="343334"/>
                  <a:pt x="192206" y="340428"/>
                </a:cubicBezTo>
                <a:cubicBezTo>
                  <a:pt x="192504" y="337596"/>
                  <a:pt x="192803" y="334839"/>
                  <a:pt x="193101" y="332007"/>
                </a:cubicBezTo>
                <a:cubicBezTo>
                  <a:pt x="193399" y="329325"/>
                  <a:pt x="193772" y="326642"/>
                  <a:pt x="194071" y="323959"/>
                </a:cubicBezTo>
                <a:cubicBezTo>
                  <a:pt x="194294" y="322171"/>
                  <a:pt x="194593" y="320457"/>
                  <a:pt x="194816" y="318743"/>
                </a:cubicBezTo>
                <a:cubicBezTo>
                  <a:pt x="195189" y="316209"/>
                  <a:pt x="195562" y="313750"/>
                  <a:pt x="196010" y="311216"/>
                </a:cubicBezTo>
                <a:cubicBezTo>
                  <a:pt x="196383" y="308832"/>
                  <a:pt x="196756" y="306447"/>
                  <a:pt x="197203" y="303988"/>
                </a:cubicBezTo>
                <a:cubicBezTo>
                  <a:pt x="197651" y="301752"/>
                  <a:pt x="198098" y="299442"/>
                  <a:pt x="198620" y="297132"/>
                </a:cubicBezTo>
                <a:cubicBezTo>
                  <a:pt x="199068" y="294971"/>
                  <a:pt x="199515" y="292810"/>
                  <a:pt x="200038" y="290574"/>
                </a:cubicBezTo>
                <a:cubicBezTo>
                  <a:pt x="200560" y="288488"/>
                  <a:pt x="201082" y="286476"/>
                  <a:pt x="201604" y="284389"/>
                </a:cubicBezTo>
                <a:cubicBezTo>
                  <a:pt x="202126" y="282377"/>
                  <a:pt x="202723" y="280440"/>
                  <a:pt x="203319" y="278502"/>
                </a:cubicBezTo>
                <a:cubicBezTo>
                  <a:pt x="203916" y="276565"/>
                  <a:pt x="204513" y="274702"/>
                  <a:pt x="205110" y="272839"/>
                </a:cubicBezTo>
                <a:cubicBezTo>
                  <a:pt x="205706" y="271125"/>
                  <a:pt x="206378" y="269336"/>
                  <a:pt x="207049" y="267548"/>
                </a:cubicBezTo>
                <a:cubicBezTo>
                  <a:pt x="207720" y="265908"/>
                  <a:pt x="208391" y="264269"/>
                  <a:pt x="209137" y="262629"/>
                </a:cubicBezTo>
                <a:cubicBezTo>
                  <a:pt x="209809" y="260990"/>
                  <a:pt x="210554" y="259425"/>
                  <a:pt x="211300" y="257935"/>
                </a:cubicBezTo>
                <a:cubicBezTo>
                  <a:pt x="211673" y="257190"/>
                  <a:pt x="212046" y="256519"/>
                  <a:pt x="212419" y="255848"/>
                </a:cubicBezTo>
                <a:cubicBezTo>
                  <a:pt x="212643" y="255401"/>
                  <a:pt x="212941" y="254879"/>
                  <a:pt x="213240" y="254358"/>
                </a:cubicBezTo>
                <a:cubicBezTo>
                  <a:pt x="211524" y="254060"/>
                  <a:pt x="209809" y="253762"/>
                  <a:pt x="208093" y="253538"/>
                </a:cubicBezTo>
                <a:cubicBezTo>
                  <a:pt x="204214" y="252942"/>
                  <a:pt x="200336" y="252495"/>
                  <a:pt x="196383" y="252197"/>
                </a:cubicBezTo>
                <a:cubicBezTo>
                  <a:pt x="192504" y="251973"/>
                  <a:pt x="188551" y="251824"/>
                  <a:pt x="184673" y="251824"/>
                </a:cubicBezTo>
                <a:cubicBezTo>
                  <a:pt x="180794" y="251824"/>
                  <a:pt x="176841" y="251899"/>
                  <a:pt x="172962" y="252197"/>
                </a:cubicBezTo>
                <a:cubicBezTo>
                  <a:pt x="169009" y="252495"/>
                  <a:pt x="165131" y="252942"/>
                  <a:pt x="161252" y="253538"/>
                </a:cubicBezTo>
                <a:cubicBezTo>
                  <a:pt x="159537" y="253762"/>
                  <a:pt x="157821" y="254060"/>
                  <a:pt x="156106" y="254358"/>
                </a:cubicBezTo>
                <a:cubicBezTo>
                  <a:pt x="156404" y="254879"/>
                  <a:pt x="156702" y="255401"/>
                  <a:pt x="157001" y="255848"/>
                </a:cubicBezTo>
                <a:cubicBezTo>
                  <a:pt x="157299" y="256519"/>
                  <a:pt x="157672" y="257190"/>
                  <a:pt x="158045" y="257935"/>
                </a:cubicBezTo>
                <a:cubicBezTo>
                  <a:pt x="158791" y="259425"/>
                  <a:pt x="159537" y="260990"/>
                  <a:pt x="160208" y="262629"/>
                </a:cubicBezTo>
                <a:cubicBezTo>
                  <a:pt x="160954" y="264269"/>
                  <a:pt x="161625" y="265908"/>
                  <a:pt x="162296" y="267548"/>
                </a:cubicBezTo>
                <a:cubicBezTo>
                  <a:pt x="162968" y="269336"/>
                  <a:pt x="163639" y="271125"/>
                  <a:pt x="164236" y="272839"/>
                </a:cubicBezTo>
                <a:cubicBezTo>
                  <a:pt x="164832" y="274702"/>
                  <a:pt x="165429" y="276565"/>
                  <a:pt x="166026" y="278502"/>
                </a:cubicBezTo>
                <a:cubicBezTo>
                  <a:pt x="166622" y="280440"/>
                  <a:pt x="167219" y="282377"/>
                  <a:pt x="167741" y="284389"/>
                </a:cubicBezTo>
                <a:cubicBezTo>
                  <a:pt x="168263" y="286476"/>
                  <a:pt x="168785" y="288488"/>
                  <a:pt x="169308" y="290574"/>
                </a:cubicBezTo>
                <a:cubicBezTo>
                  <a:pt x="169830" y="292810"/>
                  <a:pt x="170277" y="294971"/>
                  <a:pt x="170725" y="297132"/>
                </a:cubicBezTo>
                <a:cubicBezTo>
                  <a:pt x="171247" y="299442"/>
                  <a:pt x="171694" y="301752"/>
                  <a:pt x="172142" y="303988"/>
                </a:cubicBezTo>
                <a:cubicBezTo>
                  <a:pt x="172589" y="306447"/>
                  <a:pt x="172962" y="308832"/>
                  <a:pt x="173410" y="311216"/>
                </a:cubicBezTo>
                <a:cubicBezTo>
                  <a:pt x="173783" y="313750"/>
                  <a:pt x="174156" y="316209"/>
                  <a:pt x="174529" y="318743"/>
                </a:cubicBezTo>
                <a:cubicBezTo>
                  <a:pt x="175200" y="323140"/>
                  <a:pt x="175722" y="327611"/>
                  <a:pt x="176244" y="332007"/>
                </a:cubicBezTo>
                <a:cubicBezTo>
                  <a:pt x="176915" y="337745"/>
                  <a:pt x="177438" y="343483"/>
                  <a:pt x="177960" y="349221"/>
                </a:cubicBezTo>
                <a:cubicBezTo>
                  <a:pt x="178482" y="355332"/>
                  <a:pt x="178929" y="361517"/>
                  <a:pt x="179228" y="367702"/>
                </a:cubicBezTo>
                <a:cubicBezTo>
                  <a:pt x="179675" y="374558"/>
                  <a:pt x="174454" y="380445"/>
                  <a:pt x="167592" y="380818"/>
                </a:cubicBezTo>
                <a:cubicBezTo>
                  <a:pt x="160730" y="381265"/>
                  <a:pt x="154838" y="376049"/>
                  <a:pt x="154465" y="369193"/>
                </a:cubicBezTo>
                <a:cubicBezTo>
                  <a:pt x="154166" y="364647"/>
                  <a:pt x="153868" y="360101"/>
                  <a:pt x="153570" y="355630"/>
                </a:cubicBezTo>
                <a:cubicBezTo>
                  <a:pt x="153197" y="351383"/>
                  <a:pt x="152824" y="347135"/>
                  <a:pt x="152451" y="342887"/>
                </a:cubicBezTo>
                <a:cubicBezTo>
                  <a:pt x="152003" y="338938"/>
                  <a:pt x="151556" y="334914"/>
                  <a:pt x="151108" y="330964"/>
                </a:cubicBezTo>
                <a:cubicBezTo>
                  <a:pt x="150735" y="328058"/>
                  <a:pt x="150362" y="325152"/>
                  <a:pt x="149915" y="322245"/>
                </a:cubicBezTo>
                <a:cubicBezTo>
                  <a:pt x="149467" y="318817"/>
                  <a:pt x="148871" y="315315"/>
                  <a:pt x="148274" y="311813"/>
                </a:cubicBezTo>
                <a:cubicBezTo>
                  <a:pt x="147752" y="308608"/>
                  <a:pt x="147080" y="305404"/>
                  <a:pt x="146409" y="302274"/>
                </a:cubicBezTo>
                <a:cubicBezTo>
                  <a:pt x="145812" y="299368"/>
                  <a:pt x="145141" y="296387"/>
                  <a:pt x="144395" y="293555"/>
                </a:cubicBezTo>
                <a:cubicBezTo>
                  <a:pt x="143799" y="290872"/>
                  <a:pt x="143053" y="288264"/>
                  <a:pt x="142232" y="285656"/>
                </a:cubicBezTo>
                <a:cubicBezTo>
                  <a:pt x="141859" y="284464"/>
                  <a:pt x="141486" y="283271"/>
                  <a:pt x="141113" y="282079"/>
                </a:cubicBezTo>
                <a:cubicBezTo>
                  <a:pt x="140741" y="280961"/>
                  <a:pt x="140368" y="279844"/>
                  <a:pt x="139920" y="278726"/>
                </a:cubicBezTo>
                <a:cubicBezTo>
                  <a:pt x="139547" y="277608"/>
                  <a:pt x="139174" y="276565"/>
                  <a:pt x="138727" y="275521"/>
                </a:cubicBezTo>
                <a:cubicBezTo>
                  <a:pt x="138354" y="274553"/>
                  <a:pt x="137906" y="273584"/>
                  <a:pt x="137533" y="272615"/>
                </a:cubicBezTo>
                <a:cubicBezTo>
                  <a:pt x="137086" y="271721"/>
                  <a:pt x="136713" y="270827"/>
                  <a:pt x="136265" y="269932"/>
                </a:cubicBezTo>
                <a:cubicBezTo>
                  <a:pt x="135892" y="269187"/>
                  <a:pt x="135519" y="268442"/>
                  <a:pt x="135146" y="267697"/>
                </a:cubicBezTo>
                <a:cubicBezTo>
                  <a:pt x="134699" y="266952"/>
                  <a:pt x="134326" y="266206"/>
                  <a:pt x="133878" y="265461"/>
                </a:cubicBezTo>
                <a:cubicBezTo>
                  <a:pt x="133431" y="264791"/>
                  <a:pt x="133058" y="264120"/>
                  <a:pt x="132611" y="263449"/>
                </a:cubicBezTo>
                <a:cubicBezTo>
                  <a:pt x="132163" y="262779"/>
                  <a:pt x="131790" y="262182"/>
                  <a:pt x="131343" y="261586"/>
                </a:cubicBezTo>
                <a:cubicBezTo>
                  <a:pt x="130895" y="261065"/>
                  <a:pt x="130522" y="260543"/>
                  <a:pt x="130075" y="260021"/>
                </a:cubicBezTo>
                <a:cubicBezTo>
                  <a:pt x="129702" y="259574"/>
                  <a:pt x="129254" y="259127"/>
                  <a:pt x="128881" y="258680"/>
                </a:cubicBezTo>
                <a:cubicBezTo>
                  <a:pt x="128508" y="258307"/>
                  <a:pt x="128061" y="257935"/>
                  <a:pt x="127688" y="257562"/>
                </a:cubicBezTo>
                <a:cubicBezTo>
                  <a:pt x="127315" y="257190"/>
                  <a:pt x="126942" y="256891"/>
                  <a:pt x="126569" y="256593"/>
                </a:cubicBezTo>
                <a:cubicBezTo>
                  <a:pt x="118588" y="250408"/>
                  <a:pt x="120975" y="237740"/>
                  <a:pt x="130671" y="234908"/>
                </a:cubicBezTo>
                <a:cubicBezTo>
                  <a:pt x="135146" y="233567"/>
                  <a:pt x="139622" y="232449"/>
                  <a:pt x="144097" y="231406"/>
                </a:cubicBezTo>
                <a:cubicBezTo>
                  <a:pt x="148572" y="230437"/>
                  <a:pt x="153122" y="229617"/>
                  <a:pt x="157597" y="228947"/>
                </a:cubicBezTo>
                <a:cubicBezTo>
                  <a:pt x="162147" y="228276"/>
                  <a:pt x="166622" y="227829"/>
                  <a:pt x="171172" y="227456"/>
                </a:cubicBezTo>
                <a:cubicBezTo>
                  <a:pt x="175647" y="227158"/>
                  <a:pt x="180123" y="227009"/>
                  <a:pt x="184673" y="227009"/>
                </a:cubicBezTo>
                <a:close/>
                <a:moveTo>
                  <a:pt x="184638" y="0"/>
                </a:moveTo>
                <a:cubicBezTo>
                  <a:pt x="244994" y="0"/>
                  <a:pt x="301546" y="29424"/>
                  <a:pt x="336088" y="78887"/>
                </a:cubicBezTo>
                <a:cubicBezTo>
                  <a:pt x="370631" y="128350"/>
                  <a:pt x="378763" y="191444"/>
                  <a:pt x="357873" y="248058"/>
                </a:cubicBezTo>
                <a:cubicBezTo>
                  <a:pt x="336461" y="306087"/>
                  <a:pt x="272822" y="336703"/>
                  <a:pt x="262900" y="410227"/>
                </a:cubicBezTo>
                <a:cubicBezTo>
                  <a:pt x="266555" y="409259"/>
                  <a:pt x="270286" y="408365"/>
                  <a:pt x="273941" y="407471"/>
                </a:cubicBezTo>
                <a:cubicBezTo>
                  <a:pt x="280581" y="405757"/>
                  <a:pt x="287370" y="409855"/>
                  <a:pt x="289012" y="416484"/>
                </a:cubicBezTo>
                <a:cubicBezTo>
                  <a:pt x="290653" y="423114"/>
                  <a:pt x="286624" y="429893"/>
                  <a:pt x="279984" y="431532"/>
                </a:cubicBezTo>
                <a:cubicBezTo>
                  <a:pt x="218434" y="446877"/>
                  <a:pt x="156884" y="462222"/>
                  <a:pt x="95334" y="477642"/>
                </a:cubicBezTo>
                <a:cubicBezTo>
                  <a:pt x="88694" y="479281"/>
                  <a:pt x="81905" y="475258"/>
                  <a:pt x="80263" y="468554"/>
                </a:cubicBezTo>
                <a:cubicBezTo>
                  <a:pt x="78622" y="461924"/>
                  <a:pt x="82651" y="455220"/>
                  <a:pt x="89291" y="453507"/>
                </a:cubicBezTo>
                <a:cubicBezTo>
                  <a:pt x="139575" y="440992"/>
                  <a:pt x="189860" y="428403"/>
                  <a:pt x="240145" y="415888"/>
                </a:cubicBezTo>
                <a:cubicBezTo>
                  <a:pt x="238354" y="413132"/>
                  <a:pt x="237757" y="410599"/>
                  <a:pt x="238205" y="407396"/>
                </a:cubicBezTo>
                <a:cubicBezTo>
                  <a:pt x="238876" y="402182"/>
                  <a:pt x="239772" y="397116"/>
                  <a:pt x="240965" y="392051"/>
                </a:cubicBezTo>
                <a:cubicBezTo>
                  <a:pt x="242084" y="387134"/>
                  <a:pt x="243427" y="382367"/>
                  <a:pt x="245069" y="377674"/>
                </a:cubicBezTo>
                <a:cubicBezTo>
                  <a:pt x="246561" y="373130"/>
                  <a:pt x="248277" y="368660"/>
                  <a:pt x="250216" y="364265"/>
                </a:cubicBezTo>
                <a:cubicBezTo>
                  <a:pt x="252007" y="360019"/>
                  <a:pt x="254021" y="355848"/>
                  <a:pt x="256185" y="351751"/>
                </a:cubicBezTo>
                <a:cubicBezTo>
                  <a:pt x="258274" y="347877"/>
                  <a:pt x="260587" y="344004"/>
                  <a:pt x="262900" y="340205"/>
                </a:cubicBezTo>
                <a:cubicBezTo>
                  <a:pt x="265212" y="336554"/>
                  <a:pt x="267600" y="332979"/>
                  <a:pt x="270062" y="329403"/>
                </a:cubicBezTo>
                <a:cubicBezTo>
                  <a:pt x="272449" y="325977"/>
                  <a:pt x="274986" y="322624"/>
                  <a:pt x="277522" y="319347"/>
                </a:cubicBezTo>
                <a:cubicBezTo>
                  <a:pt x="279984" y="316069"/>
                  <a:pt x="282521" y="312941"/>
                  <a:pt x="285058" y="309812"/>
                </a:cubicBezTo>
                <a:cubicBezTo>
                  <a:pt x="287594" y="306758"/>
                  <a:pt x="290056" y="303704"/>
                  <a:pt x="292593" y="300724"/>
                </a:cubicBezTo>
                <a:cubicBezTo>
                  <a:pt x="294906" y="297968"/>
                  <a:pt x="297218" y="295211"/>
                  <a:pt x="299531" y="292530"/>
                </a:cubicBezTo>
                <a:cubicBezTo>
                  <a:pt x="300725" y="291114"/>
                  <a:pt x="301919" y="289699"/>
                  <a:pt x="303038" y="288284"/>
                </a:cubicBezTo>
                <a:cubicBezTo>
                  <a:pt x="305351" y="285528"/>
                  <a:pt x="307663" y="282771"/>
                  <a:pt x="309827" y="279941"/>
                </a:cubicBezTo>
                <a:cubicBezTo>
                  <a:pt x="311990" y="277259"/>
                  <a:pt x="314079" y="274577"/>
                  <a:pt x="316168" y="271821"/>
                </a:cubicBezTo>
                <a:cubicBezTo>
                  <a:pt x="318108" y="269214"/>
                  <a:pt x="320048" y="266532"/>
                  <a:pt x="321838" y="263776"/>
                </a:cubicBezTo>
                <a:cubicBezTo>
                  <a:pt x="323554" y="261169"/>
                  <a:pt x="325270" y="258487"/>
                  <a:pt x="326837" y="255731"/>
                </a:cubicBezTo>
                <a:cubicBezTo>
                  <a:pt x="328329" y="253124"/>
                  <a:pt x="329747" y="250442"/>
                  <a:pt x="331090" y="247686"/>
                </a:cubicBezTo>
                <a:cubicBezTo>
                  <a:pt x="332358" y="245004"/>
                  <a:pt x="333552" y="242248"/>
                  <a:pt x="334596" y="239492"/>
                </a:cubicBezTo>
                <a:cubicBezTo>
                  <a:pt x="352651" y="190550"/>
                  <a:pt x="345563" y="135873"/>
                  <a:pt x="315721" y="93115"/>
                </a:cubicBezTo>
                <a:cubicBezTo>
                  <a:pt x="285804" y="50282"/>
                  <a:pt x="236862" y="24806"/>
                  <a:pt x="184638" y="24806"/>
                </a:cubicBezTo>
                <a:cubicBezTo>
                  <a:pt x="132413" y="24806"/>
                  <a:pt x="83471" y="50282"/>
                  <a:pt x="53554" y="93115"/>
                </a:cubicBezTo>
                <a:cubicBezTo>
                  <a:pt x="23712" y="135873"/>
                  <a:pt x="16624" y="190550"/>
                  <a:pt x="34679" y="239492"/>
                </a:cubicBezTo>
                <a:cubicBezTo>
                  <a:pt x="35425" y="241428"/>
                  <a:pt x="36246" y="243365"/>
                  <a:pt x="37066" y="245302"/>
                </a:cubicBezTo>
                <a:cubicBezTo>
                  <a:pt x="37962" y="247239"/>
                  <a:pt x="38857" y="249175"/>
                  <a:pt x="39827" y="251038"/>
                </a:cubicBezTo>
                <a:cubicBezTo>
                  <a:pt x="40871" y="252975"/>
                  <a:pt x="41916" y="254837"/>
                  <a:pt x="43035" y="256699"/>
                </a:cubicBezTo>
                <a:cubicBezTo>
                  <a:pt x="44154" y="258636"/>
                  <a:pt x="45273" y="260498"/>
                  <a:pt x="46541" y="262361"/>
                </a:cubicBezTo>
                <a:cubicBezTo>
                  <a:pt x="47810" y="264297"/>
                  <a:pt x="49078" y="266234"/>
                  <a:pt x="50421" y="268096"/>
                </a:cubicBezTo>
                <a:cubicBezTo>
                  <a:pt x="51241" y="269288"/>
                  <a:pt x="52062" y="270406"/>
                  <a:pt x="52957" y="271598"/>
                </a:cubicBezTo>
                <a:cubicBezTo>
                  <a:pt x="54375" y="273534"/>
                  <a:pt x="55867" y="275471"/>
                  <a:pt x="57359" y="277333"/>
                </a:cubicBezTo>
                <a:cubicBezTo>
                  <a:pt x="58851" y="279345"/>
                  <a:pt x="60418" y="281281"/>
                  <a:pt x="61985" y="283144"/>
                </a:cubicBezTo>
                <a:cubicBezTo>
                  <a:pt x="63626" y="285155"/>
                  <a:pt x="65267" y="287092"/>
                  <a:pt x="66909" y="289103"/>
                </a:cubicBezTo>
                <a:cubicBezTo>
                  <a:pt x="68774" y="291338"/>
                  <a:pt x="70714" y="293573"/>
                  <a:pt x="72579" y="295882"/>
                </a:cubicBezTo>
                <a:cubicBezTo>
                  <a:pt x="74593" y="298191"/>
                  <a:pt x="76608" y="300575"/>
                  <a:pt x="78547" y="302959"/>
                </a:cubicBezTo>
                <a:cubicBezTo>
                  <a:pt x="80338" y="305119"/>
                  <a:pt x="82128" y="307205"/>
                  <a:pt x="83844" y="309365"/>
                </a:cubicBezTo>
                <a:cubicBezTo>
                  <a:pt x="85635" y="311600"/>
                  <a:pt x="87425" y="313760"/>
                  <a:pt x="89216" y="315995"/>
                </a:cubicBezTo>
                <a:cubicBezTo>
                  <a:pt x="91007" y="318304"/>
                  <a:pt x="92797" y="320613"/>
                  <a:pt x="94513" y="322922"/>
                </a:cubicBezTo>
                <a:cubicBezTo>
                  <a:pt x="96304" y="325306"/>
                  <a:pt x="98020" y="327764"/>
                  <a:pt x="99736" y="330223"/>
                </a:cubicBezTo>
                <a:cubicBezTo>
                  <a:pt x="101526" y="332681"/>
                  <a:pt x="103167" y="335214"/>
                  <a:pt x="104883" y="337821"/>
                </a:cubicBezTo>
                <a:cubicBezTo>
                  <a:pt x="105928" y="339460"/>
                  <a:pt x="106898" y="341024"/>
                  <a:pt x="107868" y="342737"/>
                </a:cubicBezTo>
                <a:cubicBezTo>
                  <a:pt x="109509" y="345419"/>
                  <a:pt x="111076" y="348175"/>
                  <a:pt x="112642" y="350931"/>
                </a:cubicBezTo>
                <a:cubicBezTo>
                  <a:pt x="114135" y="353762"/>
                  <a:pt x="115627" y="356667"/>
                  <a:pt x="116970" y="359572"/>
                </a:cubicBezTo>
                <a:cubicBezTo>
                  <a:pt x="118387" y="362627"/>
                  <a:pt x="119730" y="365681"/>
                  <a:pt x="120998" y="368735"/>
                </a:cubicBezTo>
                <a:cubicBezTo>
                  <a:pt x="122267" y="371938"/>
                  <a:pt x="123386" y="375141"/>
                  <a:pt x="124505" y="378344"/>
                </a:cubicBezTo>
                <a:cubicBezTo>
                  <a:pt x="125549" y="381697"/>
                  <a:pt x="126519" y="385049"/>
                  <a:pt x="127415" y="388401"/>
                </a:cubicBezTo>
                <a:cubicBezTo>
                  <a:pt x="129131" y="395031"/>
                  <a:pt x="125102" y="401809"/>
                  <a:pt x="118462" y="403523"/>
                </a:cubicBezTo>
                <a:cubicBezTo>
                  <a:pt x="111822" y="405236"/>
                  <a:pt x="105033" y="401213"/>
                  <a:pt x="103391" y="394584"/>
                </a:cubicBezTo>
                <a:cubicBezTo>
                  <a:pt x="87276" y="332085"/>
                  <a:pt x="31247" y="301767"/>
                  <a:pt x="11402" y="248058"/>
                </a:cubicBezTo>
                <a:cubicBezTo>
                  <a:pt x="-9488" y="191444"/>
                  <a:pt x="-1356" y="128350"/>
                  <a:pt x="33187" y="78887"/>
                </a:cubicBezTo>
                <a:cubicBezTo>
                  <a:pt x="67729" y="29424"/>
                  <a:pt x="124281" y="0"/>
                  <a:pt x="184638" y="0"/>
                </a:cubicBez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8406414" y="4012208"/>
            <a:ext cx="495300" cy="456011"/>
          </a:xfrm>
          <a:custGeom>
            <a:avLst/>
            <a:gdLst/>
            <a:ahLst/>
            <a:cxnLst/>
            <a:rect l="l" t="t" r="r" b="b"/>
            <a:pathLst>
              <a:path w="580" h="535">
                <a:moveTo>
                  <a:pt x="164" y="525"/>
                </a:moveTo>
                <a:cubicBezTo>
                  <a:pt x="172" y="534"/>
                  <a:pt x="186" y="535"/>
                  <a:pt x="196" y="526"/>
                </a:cubicBezTo>
                <a:lnTo>
                  <a:pt x="570" y="187"/>
                </a:lnTo>
                <a:cubicBezTo>
                  <a:pt x="579" y="179"/>
                  <a:pt x="580" y="165"/>
                  <a:pt x="572" y="155"/>
                </a:cubicBezTo>
                <a:lnTo>
                  <a:pt x="475" y="49"/>
                </a:lnTo>
                <a:cubicBezTo>
                  <a:pt x="466" y="39"/>
                  <a:pt x="452" y="39"/>
                  <a:pt x="443" y="47"/>
                </a:cubicBezTo>
                <a:lnTo>
                  <a:pt x="124" y="335"/>
                </a:lnTo>
                <a:cubicBezTo>
                  <a:pt x="115" y="344"/>
                  <a:pt x="114" y="358"/>
                  <a:pt x="123" y="367"/>
                </a:cubicBezTo>
                <a:lnTo>
                  <a:pt x="175" y="425"/>
                </a:lnTo>
                <a:cubicBezTo>
                  <a:pt x="183" y="434"/>
                  <a:pt x="198" y="435"/>
                  <a:pt x="207" y="426"/>
                </a:cubicBezTo>
                <a:lnTo>
                  <a:pt x="341" y="305"/>
                </a:lnTo>
                <a:cubicBezTo>
                  <a:pt x="350" y="297"/>
                  <a:pt x="351" y="282"/>
                  <a:pt x="343" y="273"/>
                </a:cubicBezTo>
                <a:lnTo>
                  <a:pt x="327" y="256"/>
                </a:lnTo>
                <a:lnTo>
                  <a:pt x="193" y="378"/>
                </a:lnTo>
                <a:lnTo>
                  <a:pt x="172" y="354"/>
                </a:lnTo>
                <a:lnTo>
                  <a:pt x="457" y="96"/>
                </a:lnTo>
                <a:lnTo>
                  <a:pt x="523" y="169"/>
                </a:lnTo>
                <a:lnTo>
                  <a:pt x="182" y="478"/>
                </a:lnTo>
                <a:lnTo>
                  <a:pt x="58" y="340"/>
                </a:lnTo>
                <a:lnTo>
                  <a:pt x="404" y="26"/>
                </a:lnTo>
                <a:lnTo>
                  <a:pt x="389" y="10"/>
                </a:lnTo>
                <a:cubicBezTo>
                  <a:pt x="380" y="0"/>
                  <a:pt x="366" y="0"/>
                  <a:pt x="357" y="8"/>
                </a:cubicBezTo>
                <a:lnTo>
                  <a:pt x="10" y="322"/>
                </a:lnTo>
                <a:cubicBezTo>
                  <a:pt x="1" y="330"/>
                  <a:pt x="0" y="344"/>
                  <a:pt x="9" y="354"/>
                </a:cubicBezTo>
                <a:lnTo>
                  <a:pt x="164" y="525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8901714" y="1917723"/>
            <a:ext cx="2084387" cy="61644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8901714" y="3911623"/>
            <a:ext cx="2084387" cy="554016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grpSp>
        <p:nvGrpSpPr>
          <p:cNvPr id="9" name="Group 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0" name="AutoShape 1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设置全局变量</a:t>
              </a:r>
            </a:p>
          </p:txBody>
        </p:sp>
      </p:grpSp>
      <p:sp>
        <p:nvSpPr>
          <p:cNvPr id="31" name="AutoShape 31"/>
          <p:cNvSpPr/>
          <p:nvPr/>
        </p:nvSpPr>
        <p:spPr>
          <a:xfrm>
            <a:off x="8406414" y="4525963"/>
            <a:ext cx="2708275" cy="138303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定义全局变量`char far *printScreen=(char far*)0xB8000000`，用于在屏幕上输出字符。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8406414" y="2594489"/>
            <a:ext cx="2708275" cy="138303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定义二维数组`char status[20][20]`，用于记录屏幕一个点的状态。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029209" y="1988153"/>
            <a:ext cx="5258132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marL="203200" lvl="0" indent="-203200">
              <a:lnSpc>
                <a:spcPct val="96000"/>
              </a:lnSpc>
              <a:buFont typeface="Arial" panose="020B0604020202020204"/>
              <a:buChar char="•"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定义结构体struct winer，用于判断每一关是否已完成。</a:t>
            </a:r>
          </a:p>
        </p:txBody>
      </p:sp>
      <p:sp>
        <p:nvSpPr>
          <p:cNvPr id="3" name="AutoShape 3"/>
          <p:cNvSpPr/>
          <p:nvPr/>
        </p:nvSpPr>
        <p:spPr>
          <a:xfrm>
            <a:off x="6412992" y="4129306"/>
            <a:ext cx="755904" cy="755904"/>
          </a:xfrm>
          <a:prstGeom prst="roundRect">
            <a:avLst>
              <a:gd name="adj" fmla="val 16667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8227931" y="4129306"/>
            <a:ext cx="755904" cy="755904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10042870" y="4129306"/>
            <a:ext cx="755904" cy="755904"/>
          </a:xfrm>
          <a:prstGeom prst="roundRect">
            <a:avLst>
              <a:gd name="adj" fmla="val 16667"/>
            </a:avLst>
          </a:prstGeom>
          <a:solidFill>
            <a:schemeClr val="accent2">
              <a:alpha val="100000"/>
            </a:schemeClr>
          </a:solidFill>
        </p:spPr>
      </p:sp>
      <p:cxnSp>
        <p:nvCxnSpPr>
          <p:cNvPr id="6" name="Connector 6"/>
          <p:cNvCxnSpPr/>
          <p:nvPr/>
        </p:nvCxnSpPr>
        <p:spPr>
          <a:xfrm>
            <a:off x="6137995" y="3770320"/>
            <a:ext cx="4941824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Freeform 7"/>
          <p:cNvSpPr/>
          <p:nvPr/>
        </p:nvSpPr>
        <p:spPr>
          <a:xfrm>
            <a:off x="6586408" y="4298640"/>
            <a:ext cx="410870" cy="41087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8" name="Freeform 8"/>
          <p:cNvSpPr/>
          <p:nvPr/>
        </p:nvSpPr>
        <p:spPr>
          <a:xfrm>
            <a:off x="8424733" y="4355911"/>
            <a:ext cx="345034" cy="34503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10222567" y="4333387"/>
            <a:ext cx="371856" cy="35966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 t="21978" b="21978"/>
          <a:stretch>
            <a:fillRect/>
          </a:stretch>
        </p:blipFill>
        <p:spPr>
          <a:xfrm>
            <a:off x="763829" y="2145985"/>
            <a:ext cx="4887637" cy="2739225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定义结构体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规划系统函数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04606" y="1508032"/>
            <a:ext cx="3311882" cy="4326814"/>
          </a:xfrm>
          <a:prstGeom prst="roundRect">
            <a:avLst>
              <a:gd name="adj" fmla="val 957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391478" y="1508032"/>
            <a:ext cx="3311882" cy="4326814"/>
          </a:xfrm>
          <a:prstGeom prst="roundRect">
            <a:avLst>
              <a:gd name="adj" fmla="val 10537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8167153" y="1508032"/>
            <a:ext cx="3311882" cy="4326814"/>
          </a:xfrm>
          <a:prstGeom prst="roundRect">
            <a:avLst>
              <a:gd name="adj" fmla="val 924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588266" y="4240389"/>
            <a:ext cx="2918307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函数putoutChar()用于在屏幕上的指定位置输出指定的字符。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363940" y="4240389"/>
            <a:ext cx="2918307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x、y指明输出的位置，ch表示输出的字符，fc表示输出的字符颜色，bc 表示背景色。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t="8771" b="8771"/>
          <a:stretch>
            <a:fillRect/>
          </a:stretch>
        </p:blipFill>
        <p:spPr>
          <a:xfrm>
            <a:off x="921958" y="1771933"/>
            <a:ext cx="2672865" cy="2203993"/>
          </a:xfrm>
          <a:prstGeom prst="round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 t="8771" b="8771"/>
          <a:stretch>
            <a:fillRect/>
          </a:stretch>
        </p:blipFill>
        <p:spPr>
          <a:xfrm>
            <a:off x="4710987" y="1771933"/>
            <a:ext cx="2672865" cy="2203993"/>
          </a:xfrm>
          <a:prstGeom prst="round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 t="8771" b="8771"/>
          <a:stretch>
            <a:fillRect/>
          </a:stretch>
        </p:blipFill>
        <p:spPr>
          <a:xfrm>
            <a:off x="8486661" y="1771933"/>
            <a:ext cx="2672865" cy="2203993"/>
          </a:xfrm>
          <a:prstGeom prst="round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763829" y="4240389"/>
            <a:ext cx="2916151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函数原型：void putoutChar(int y,int x,char ch,char fc,char bc)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putoutChar()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81837" y="1604867"/>
            <a:ext cx="3394996" cy="2116741"/>
            <a:chOff x="981837" y="1604867"/>
            <a:chExt cx="3394996" cy="2116741"/>
          </a:xfrm>
        </p:grpSpPr>
        <p:sp>
          <p:nvSpPr>
            <p:cNvPr id="3" name="AutoShape 3"/>
            <p:cNvSpPr/>
            <p:nvPr/>
          </p:nvSpPr>
          <p:spPr>
            <a:xfrm>
              <a:off x="981837" y="1604867"/>
              <a:ext cx="3394996" cy="2116741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  <p:txBody>
            <a:bodyPr vert="horz" wrap="square" lIns="91440" tIns="45720" rIns="91440" bIns="45720" rtlCol="0" anchor="ctr" anchorCtr="0">
              <a:noAutofit/>
            </a:bodyPr>
            <a:lstStyle/>
            <a:p>
              <a:pPr algn="ctr">
                <a:defRPr/>
              </a:pPr>
              <a:r>
                <a:rPr lang="en-US" sz="2940">
                  <a:solidFill>
                    <a:srgbClr val="FFFFFF">
                      <a:alpha val="100000"/>
                    </a:srgbClr>
                  </a:solidFill>
                  <a:latin typeface="Calibri" panose="020F0502020204030204"/>
                  <a:ea typeface="Calibri" panose="020F0502020204030204"/>
                  <a:cs typeface="Calibri" panose="020F0502020204030204"/>
                </a:rPr>
                <a:t>    </a:t>
              </a:r>
              <a:endParaRPr lang="en-US" sz="1100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376738" y="3721608"/>
            <a:ext cx="3394996" cy="2116741"/>
            <a:chOff x="4376738" y="3721608"/>
            <a:chExt cx="3394996" cy="2116741"/>
          </a:xfrm>
        </p:grpSpPr>
        <p:sp>
          <p:nvSpPr>
            <p:cNvPr id="5" name="AutoShape 5"/>
            <p:cNvSpPr/>
            <p:nvPr/>
          </p:nvSpPr>
          <p:spPr>
            <a:xfrm>
              <a:off x="4376738" y="3721608"/>
              <a:ext cx="3394996" cy="2116741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7771733" y="1604867"/>
            <a:ext cx="3394996" cy="2116741"/>
            <a:chOff x="7771733" y="1604867"/>
            <a:chExt cx="3394996" cy="2116741"/>
          </a:xfrm>
        </p:grpSpPr>
        <p:sp>
          <p:nvSpPr>
            <p:cNvPr id="7" name="AutoShape 7"/>
            <p:cNvSpPr/>
            <p:nvPr/>
          </p:nvSpPr>
          <p:spPr>
            <a:xfrm>
              <a:off x="7771733" y="1604867"/>
              <a:ext cx="3394996" cy="2116741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 t="18426" b="18426"/>
          <a:stretch>
            <a:fillRect/>
          </a:stretch>
        </p:blipFill>
        <p:spPr>
          <a:xfrm>
            <a:off x="981837" y="3694465"/>
            <a:ext cx="3394942" cy="214386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 t="18426" b="18426"/>
          <a:stretch>
            <a:fillRect/>
          </a:stretch>
        </p:blipFill>
        <p:spPr>
          <a:xfrm>
            <a:off x="4376812" y="1577730"/>
            <a:ext cx="3394942" cy="214386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 t="18426" b="18426"/>
          <a:stretch>
            <a:fillRect/>
          </a:stretch>
        </p:blipFill>
        <p:spPr>
          <a:xfrm>
            <a:off x="7771733" y="3721608"/>
            <a:ext cx="3394942" cy="2143864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printWall()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057922" y="1822244"/>
            <a:ext cx="3286271" cy="1654845"/>
            <a:chOff x="1057922" y="1822244"/>
            <a:chExt cx="3286271" cy="1654845"/>
          </a:xfrm>
        </p:grpSpPr>
        <p:sp>
          <p:nvSpPr>
            <p:cNvPr id="34" name="TextBox 34"/>
            <p:cNvSpPr txBox="1"/>
            <p:nvPr/>
          </p:nvSpPr>
          <p:spPr>
            <a:xfrm>
              <a:off x="1057922" y="1822244"/>
              <a:ext cx="3286271" cy="165484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函数原型：void printWall(int x,int y)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4452917" y="3966127"/>
            <a:ext cx="3286271" cy="1654845"/>
            <a:chOff x="4452917" y="3966127"/>
            <a:chExt cx="3286271" cy="1654845"/>
          </a:xfrm>
        </p:grpSpPr>
        <p:sp>
          <p:nvSpPr>
            <p:cNvPr id="36" name="TextBox 36"/>
            <p:cNvSpPr txBox="1"/>
            <p:nvPr/>
          </p:nvSpPr>
          <p:spPr>
            <a:xfrm>
              <a:off x="4452917" y="3966127"/>
              <a:ext cx="3286271" cy="165484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函数printWall()用于画墙壁，传入参数x、y指明位置。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7847818" y="1822244"/>
            <a:ext cx="3286271" cy="1654845"/>
            <a:chOff x="7847818" y="1822244"/>
            <a:chExt cx="3286271" cy="1654845"/>
          </a:xfrm>
        </p:grpSpPr>
        <p:sp>
          <p:nvSpPr>
            <p:cNvPr id="38" name="TextBox 38"/>
            <p:cNvSpPr txBox="1"/>
            <p:nvPr/>
          </p:nvSpPr>
          <p:spPr>
            <a:xfrm>
              <a:off x="7847818" y="1822244"/>
              <a:ext cx="3286271" cy="165484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该函数调用putoutChar()进行输出，以黑色为背景画绿色墙，用小方块表示墙(ASCII值为219)。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8281295" y="2800971"/>
            <a:ext cx="3317450" cy="3466130"/>
          </a:xfrm>
          <a:prstGeom prst="round2Same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 flipV="1">
            <a:off x="4438401" y="2800971"/>
            <a:ext cx="3317450" cy="3466130"/>
          </a:xfrm>
          <a:prstGeom prst="round2Same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 flipV="1">
            <a:off x="539110" y="2800971"/>
            <a:ext cx="3317450" cy="3466130"/>
          </a:xfrm>
          <a:prstGeom prst="round2Same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8281295" y="1227848"/>
            <a:ext cx="3317450" cy="331745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438401" y="1227848"/>
            <a:ext cx="3317450" cy="331745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539110" y="1227848"/>
            <a:ext cx="3317450" cy="331745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760778" y="4533107"/>
            <a:ext cx="2968423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函数原型：void printBox(int x,int y)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01267" y="4533107"/>
            <a:ext cx="2979820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函数printBox()用于在非目的地画箱子，传入参数x、y指明位置。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450110" y="4533107"/>
            <a:ext cx="2979820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该函数调用putoutChar()进行输出，以黑色为背景画白色箱子，用ASCII值为10的字符表示箱子。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80299" y="1569037"/>
            <a:ext cx="2635073" cy="2635073"/>
          </a:xfrm>
          <a:prstGeom prst="ellipse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779590" y="1569037"/>
            <a:ext cx="2635073" cy="2635073"/>
          </a:xfrm>
          <a:prstGeom prst="ellipse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622484" y="1569037"/>
            <a:ext cx="2635073" cy="2635073"/>
          </a:xfrm>
          <a:prstGeom prst="ellipse">
            <a:avLst/>
          </a:prstGeom>
        </p:spPr>
      </p:pic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printBox()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429970" y="1598804"/>
            <a:ext cx="3048265" cy="4557583"/>
          </a:xfrm>
          <a:prstGeom prst="roundRect">
            <a:avLst>
              <a:gd name="adj" fmla="val 12098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533906" y="1447444"/>
            <a:ext cx="3048265" cy="4708942"/>
          </a:xfrm>
          <a:prstGeom prst="roundRect">
            <a:avLst>
              <a:gd name="adj" fmla="val 11601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53186" y="1689619"/>
            <a:ext cx="3048265" cy="4466767"/>
          </a:xfrm>
          <a:prstGeom prst="roundRect">
            <a:avLst>
              <a:gd name="adj" fmla="val 12098"/>
            </a:avLst>
          </a:prstGeom>
          <a:solidFill>
            <a:schemeClr val="accent2">
              <a:alpha val="100000"/>
            </a:schemeClr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52455" y="1326357"/>
            <a:ext cx="3050440" cy="3050440"/>
          </a:xfrm>
          <a:prstGeom prst="round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533906" y="1327357"/>
            <a:ext cx="3079664" cy="3079664"/>
          </a:xfrm>
          <a:prstGeom prst="round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429970" y="1327357"/>
            <a:ext cx="3079664" cy="3079664"/>
          </a:xfrm>
          <a:prstGeom prst="round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769054" y="4543292"/>
            <a:ext cx="2822670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函数原型：void printBoxDes(int x,int y)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95472" y="4543292"/>
            <a:ext cx="2822670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函数printBoxDes()用于在目的地画箱子，传入参数x、y指明位置。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618990" y="4543292"/>
            <a:ext cx="2822670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该函数调用putoutChar()进行输出，以黑色为背景画黄色箱子，用ASCII值为10的字符表示箱子。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printBoxDes()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79498" y="4122330"/>
            <a:ext cx="600953" cy="60095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072323" y="1774071"/>
            <a:ext cx="600953" cy="60095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5004127" y="2472562"/>
            <a:ext cx="2762250" cy="1257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函数原型：void printDestination(int x,int y)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046100" y="4806368"/>
            <a:ext cx="2657475" cy="1257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函数printDestination()用于画目的地，传入参数x、y指明位置。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499110" y="4817651"/>
            <a:ext cx="2762250" cy="1257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该函数调用putoutChar()进行输出，以黑色为背景画黄色目的地，用心形表示(ASCII值为003)。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6072323" y="4122330"/>
            <a:ext cx="600953" cy="60095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>
            <a:off x="6244501" y="4282317"/>
            <a:ext cx="280981" cy="28098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6249635" y="1942726"/>
            <a:ext cx="246922" cy="24692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" name="Freeform 10"/>
          <p:cNvSpPr/>
          <p:nvPr/>
        </p:nvSpPr>
        <p:spPr>
          <a:xfrm>
            <a:off x="9758054" y="4300887"/>
            <a:ext cx="243840" cy="24384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770541" y="1481576"/>
            <a:ext cx="2313273" cy="2313273"/>
          </a:xfrm>
          <a:prstGeom prst="round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 l="4032" r="4032"/>
          <a:stretch>
            <a:fillRect/>
          </a:stretch>
        </p:blipFill>
        <p:spPr>
          <a:xfrm>
            <a:off x="454963" y="1481576"/>
            <a:ext cx="4240298" cy="4612191"/>
          </a:xfrm>
          <a:prstGeom prst="roundRect">
            <a:avLst/>
          </a:prstGeom>
        </p:spPr>
      </p:pic>
      <p:grpSp>
        <p:nvGrpSpPr>
          <p:cNvPr id="13" name="Group 1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4" name="AutoShape 1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printDestination()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087237" y="4692872"/>
            <a:ext cx="2429542" cy="1127284"/>
            <a:chOff x="6087237" y="4692872"/>
            <a:chExt cx="2429542" cy="1127284"/>
          </a:xfrm>
        </p:grpSpPr>
        <p:sp>
          <p:nvSpPr>
            <p:cNvPr id="3" name="Freeform 3"/>
            <p:cNvSpPr/>
            <p:nvPr/>
          </p:nvSpPr>
          <p:spPr>
            <a:xfrm>
              <a:off x="6087237" y="4692872"/>
              <a:ext cx="2429542" cy="1127284"/>
            </a:xfrm>
            <a:custGeom>
              <a:avLst/>
              <a:gdLst/>
              <a:ahLst/>
              <a:cxnLst/>
              <a:rect l="l" t="t" r="r" b="b"/>
              <a:pathLst>
                <a:path w="292" h="135">
                  <a:moveTo>
                    <a:pt x="130" y="19"/>
                  </a:moveTo>
                  <a:cubicBezTo>
                    <a:pt x="75" y="38"/>
                    <a:pt x="31" y="73"/>
                    <a:pt x="0" y="118"/>
                  </a:cubicBezTo>
                  <a:cubicBezTo>
                    <a:pt x="52" y="134"/>
                    <a:pt x="108" y="135"/>
                    <a:pt x="163" y="116"/>
                  </a:cubicBezTo>
                  <a:cubicBezTo>
                    <a:pt x="218" y="97"/>
                    <a:pt x="262" y="61"/>
                    <a:pt x="292" y="17"/>
                  </a:cubicBezTo>
                  <a:cubicBezTo>
                    <a:pt x="241" y="0"/>
                    <a:pt x="184" y="0"/>
                    <a:pt x="130" y="19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7421499" y="5019484"/>
              <a:ext cx="311944" cy="273653"/>
            </a:xfrm>
            <a:custGeom>
              <a:avLst/>
              <a:gdLst/>
              <a:ahLst/>
              <a:cxnLst/>
              <a:rect l="l" t="t" r="r" b="b"/>
              <a:pathLst>
                <a:path w="582612" h="511176">
                  <a:moveTo>
                    <a:pt x="563781" y="169863"/>
                  </a:moveTo>
                  <a:cubicBezTo>
                    <a:pt x="567547" y="181115"/>
                    <a:pt x="571313" y="192367"/>
                    <a:pt x="575080" y="199869"/>
                  </a:cubicBezTo>
                  <a:cubicBezTo>
                    <a:pt x="578846" y="214872"/>
                    <a:pt x="578846" y="226124"/>
                    <a:pt x="582612" y="237376"/>
                  </a:cubicBezTo>
                  <a:cubicBezTo>
                    <a:pt x="582612" y="237376"/>
                    <a:pt x="582612" y="241126"/>
                    <a:pt x="582612" y="241126"/>
                  </a:cubicBezTo>
                  <a:cubicBezTo>
                    <a:pt x="582612" y="241126"/>
                    <a:pt x="582612" y="241126"/>
                    <a:pt x="582612" y="267381"/>
                  </a:cubicBezTo>
                  <a:cubicBezTo>
                    <a:pt x="582612" y="271132"/>
                    <a:pt x="582612" y="278633"/>
                    <a:pt x="582612" y="282384"/>
                  </a:cubicBezTo>
                  <a:cubicBezTo>
                    <a:pt x="575080" y="327392"/>
                    <a:pt x="552482" y="368650"/>
                    <a:pt x="514820" y="394905"/>
                  </a:cubicBezTo>
                  <a:cubicBezTo>
                    <a:pt x="480924" y="424910"/>
                    <a:pt x="439496" y="436162"/>
                    <a:pt x="398068" y="436162"/>
                  </a:cubicBezTo>
                  <a:cubicBezTo>
                    <a:pt x="326510" y="436162"/>
                    <a:pt x="258718" y="436162"/>
                    <a:pt x="187161" y="436162"/>
                  </a:cubicBezTo>
                  <a:cubicBezTo>
                    <a:pt x="187161" y="436162"/>
                    <a:pt x="187161" y="436162"/>
                    <a:pt x="179628" y="436162"/>
                  </a:cubicBezTo>
                  <a:cubicBezTo>
                    <a:pt x="179628" y="436162"/>
                    <a:pt x="179628" y="436162"/>
                    <a:pt x="179628" y="511176"/>
                  </a:cubicBezTo>
                  <a:cubicBezTo>
                    <a:pt x="179628" y="507426"/>
                    <a:pt x="175862" y="507426"/>
                    <a:pt x="175862" y="507426"/>
                  </a:cubicBezTo>
                  <a:cubicBezTo>
                    <a:pt x="130667" y="473669"/>
                    <a:pt x="85473" y="439913"/>
                    <a:pt x="40278" y="406157"/>
                  </a:cubicBezTo>
                  <a:cubicBezTo>
                    <a:pt x="40278" y="402406"/>
                    <a:pt x="36512" y="402406"/>
                    <a:pt x="36512" y="402406"/>
                  </a:cubicBezTo>
                  <a:cubicBezTo>
                    <a:pt x="81707" y="364899"/>
                    <a:pt x="130667" y="327392"/>
                    <a:pt x="179628" y="293636"/>
                  </a:cubicBezTo>
                  <a:cubicBezTo>
                    <a:pt x="179628" y="293636"/>
                    <a:pt x="179628" y="293636"/>
                    <a:pt x="179628" y="364899"/>
                  </a:cubicBezTo>
                  <a:cubicBezTo>
                    <a:pt x="183394" y="364899"/>
                    <a:pt x="183394" y="364899"/>
                    <a:pt x="187161" y="364899"/>
                  </a:cubicBezTo>
                  <a:cubicBezTo>
                    <a:pt x="258718" y="364899"/>
                    <a:pt x="330276" y="364899"/>
                    <a:pt x="401834" y="364899"/>
                  </a:cubicBezTo>
                  <a:cubicBezTo>
                    <a:pt x="465860" y="364899"/>
                    <a:pt x="514820" y="312390"/>
                    <a:pt x="511054" y="248628"/>
                  </a:cubicBezTo>
                  <a:cubicBezTo>
                    <a:pt x="511054" y="237376"/>
                    <a:pt x="507288" y="229874"/>
                    <a:pt x="503522" y="218622"/>
                  </a:cubicBezTo>
                  <a:cubicBezTo>
                    <a:pt x="503522" y="218622"/>
                    <a:pt x="503522" y="214872"/>
                    <a:pt x="507288" y="214872"/>
                  </a:cubicBezTo>
                  <a:cubicBezTo>
                    <a:pt x="526119" y="199869"/>
                    <a:pt x="544950" y="184866"/>
                    <a:pt x="563781" y="169863"/>
                  </a:cubicBezTo>
                  <a:close/>
                  <a:moveTo>
                    <a:pt x="401388" y="0"/>
                  </a:moveTo>
                  <a:cubicBezTo>
                    <a:pt x="401388" y="0"/>
                    <a:pt x="405139" y="0"/>
                    <a:pt x="405139" y="3757"/>
                  </a:cubicBezTo>
                  <a:cubicBezTo>
                    <a:pt x="450155" y="37571"/>
                    <a:pt x="495170" y="71384"/>
                    <a:pt x="540185" y="105198"/>
                  </a:cubicBezTo>
                  <a:cubicBezTo>
                    <a:pt x="543937" y="105198"/>
                    <a:pt x="543937" y="105198"/>
                    <a:pt x="547688" y="108955"/>
                  </a:cubicBezTo>
                  <a:cubicBezTo>
                    <a:pt x="498921" y="146526"/>
                    <a:pt x="450155" y="180341"/>
                    <a:pt x="401388" y="217911"/>
                  </a:cubicBezTo>
                  <a:cubicBezTo>
                    <a:pt x="401388" y="217911"/>
                    <a:pt x="401388" y="217911"/>
                    <a:pt x="401388" y="146526"/>
                  </a:cubicBezTo>
                  <a:cubicBezTo>
                    <a:pt x="397636" y="146526"/>
                    <a:pt x="397636" y="146526"/>
                    <a:pt x="393885" y="146526"/>
                  </a:cubicBezTo>
                  <a:cubicBezTo>
                    <a:pt x="322611" y="146526"/>
                    <a:pt x="255088" y="146526"/>
                    <a:pt x="183813" y="146526"/>
                  </a:cubicBezTo>
                  <a:cubicBezTo>
                    <a:pt x="120041" y="146526"/>
                    <a:pt x="67523" y="199126"/>
                    <a:pt x="71275" y="259239"/>
                  </a:cubicBezTo>
                  <a:cubicBezTo>
                    <a:pt x="75026" y="270511"/>
                    <a:pt x="75026" y="281782"/>
                    <a:pt x="78777" y="289296"/>
                  </a:cubicBezTo>
                  <a:cubicBezTo>
                    <a:pt x="78777" y="293053"/>
                    <a:pt x="78777" y="296810"/>
                    <a:pt x="75026" y="296810"/>
                  </a:cubicBezTo>
                  <a:cubicBezTo>
                    <a:pt x="60021" y="311839"/>
                    <a:pt x="41264" y="323110"/>
                    <a:pt x="18756" y="338138"/>
                  </a:cubicBezTo>
                  <a:cubicBezTo>
                    <a:pt x="15005" y="330624"/>
                    <a:pt x="11254" y="319353"/>
                    <a:pt x="7502" y="308082"/>
                  </a:cubicBezTo>
                  <a:cubicBezTo>
                    <a:pt x="3751" y="296810"/>
                    <a:pt x="3751" y="285539"/>
                    <a:pt x="0" y="270511"/>
                  </a:cubicBezTo>
                  <a:cubicBezTo>
                    <a:pt x="0" y="270511"/>
                    <a:pt x="0" y="270511"/>
                    <a:pt x="0" y="266754"/>
                  </a:cubicBezTo>
                  <a:cubicBezTo>
                    <a:pt x="0" y="266754"/>
                    <a:pt x="0" y="266754"/>
                    <a:pt x="0" y="244211"/>
                  </a:cubicBezTo>
                  <a:cubicBezTo>
                    <a:pt x="0" y="236697"/>
                    <a:pt x="0" y="232940"/>
                    <a:pt x="0" y="225426"/>
                  </a:cubicBezTo>
                  <a:cubicBezTo>
                    <a:pt x="7502" y="180341"/>
                    <a:pt x="30010" y="142769"/>
                    <a:pt x="67523" y="112712"/>
                  </a:cubicBezTo>
                  <a:cubicBezTo>
                    <a:pt x="101285" y="86413"/>
                    <a:pt x="142549" y="71384"/>
                    <a:pt x="187565" y="71384"/>
                  </a:cubicBezTo>
                  <a:cubicBezTo>
                    <a:pt x="255088" y="71384"/>
                    <a:pt x="322611" y="71384"/>
                    <a:pt x="393885" y="71384"/>
                  </a:cubicBezTo>
                  <a:cubicBezTo>
                    <a:pt x="393885" y="71384"/>
                    <a:pt x="393885" y="71384"/>
                    <a:pt x="401388" y="71384"/>
                  </a:cubicBezTo>
                  <a:cubicBezTo>
                    <a:pt x="401388" y="71384"/>
                    <a:pt x="401388" y="71384"/>
                    <a:pt x="40138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6087237" y="3581590"/>
            <a:ext cx="1515142" cy="2095595"/>
          </a:xfrm>
          <a:custGeom>
            <a:avLst/>
            <a:gdLst/>
            <a:ahLst/>
            <a:cxnLst/>
            <a:rect l="l" t="t" r="r" b="b"/>
            <a:pathLst>
              <a:path w="182" h="251">
                <a:moveTo>
                  <a:pt x="49" y="96"/>
                </a:moveTo>
                <a:cubicBezTo>
                  <a:pt x="15" y="143"/>
                  <a:pt x="0" y="197"/>
                  <a:pt x="1" y="251"/>
                </a:cubicBezTo>
                <a:cubicBezTo>
                  <a:pt x="52" y="235"/>
                  <a:pt x="99" y="203"/>
                  <a:pt x="132" y="156"/>
                </a:cubicBezTo>
                <a:cubicBezTo>
                  <a:pt x="166" y="109"/>
                  <a:pt x="182" y="54"/>
                  <a:pt x="181" y="0"/>
                </a:cubicBezTo>
                <a:cubicBezTo>
                  <a:pt x="130" y="16"/>
                  <a:pt x="83" y="49"/>
                  <a:pt x="49" y="96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6859714" y="4236053"/>
            <a:ext cx="352711" cy="269463"/>
            <a:chOff x="6859714" y="4236053"/>
            <a:chExt cx="352711" cy="269463"/>
          </a:xfrm>
        </p:grpSpPr>
        <p:sp>
          <p:nvSpPr>
            <p:cNvPr id="7" name="Freeform 7"/>
            <p:cNvSpPr/>
            <p:nvPr/>
          </p:nvSpPr>
          <p:spPr>
            <a:xfrm>
              <a:off x="6859714" y="4236053"/>
              <a:ext cx="283845" cy="220980"/>
            </a:xfrm>
            <a:custGeom>
              <a:avLst/>
              <a:gdLst/>
              <a:ahLst/>
              <a:cxnLst/>
              <a:rect l="l" t="t" r="r" b="b"/>
              <a:pathLst>
                <a:path w="141" h="110">
                  <a:moveTo>
                    <a:pt x="92" y="95"/>
                  </a:moveTo>
                  <a:cubicBezTo>
                    <a:pt x="105" y="92"/>
                    <a:pt x="117" y="87"/>
                    <a:pt x="126" y="77"/>
                  </a:cubicBezTo>
                  <a:cubicBezTo>
                    <a:pt x="137" y="66"/>
                    <a:pt x="141" y="53"/>
                    <a:pt x="136" y="38"/>
                  </a:cubicBezTo>
                  <a:cubicBezTo>
                    <a:pt x="132" y="25"/>
                    <a:pt x="123" y="17"/>
                    <a:pt x="111" y="10"/>
                  </a:cubicBezTo>
                  <a:cubicBezTo>
                    <a:pt x="100" y="4"/>
                    <a:pt x="87" y="1"/>
                    <a:pt x="75" y="1"/>
                  </a:cubicBezTo>
                  <a:cubicBezTo>
                    <a:pt x="54" y="0"/>
                    <a:pt x="35" y="5"/>
                    <a:pt x="20" y="19"/>
                  </a:cubicBezTo>
                  <a:cubicBezTo>
                    <a:pt x="1" y="35"/>
                    <a:pt x="0" y="59"/>
                    <a:pt x="17" y="77"/>
                  </a:cubicBezTo>
                  <a:cubicBezTo>
                    <a:pt x="20" y="81"/>
                    <a:pt x="25" y="84"/>
                    <a:pt x="30" y="88"/>
                  </a:cubicBezTo>
                  <a:cubicBezTo>
                    <a:pt x="30" y="88"/>
                    <a:pt x="30" y="88"/>
                    <a:pt x="29" y="88"/>
                  </a:cubicBezTo>
                  <a:cubicBezTo>
                    <a:pt x="27" y="94"/>
                    <a:pt x="23" y="99"/>
                    <a:pt x="19" y="103"/>
                  </a:cubicBezTo>
                  <a:cubicBezTo>
                    <a:pt x="17" y="105"/>
                    <a:pt x="16" y="106"/>
                    <a:pt x="17" y="108"/>
                  </a:cubicBezTo>
                  <a:cubicBezTo>
                    <a:pt x="18" y="110"/>
                    <a:pt x="20" y="110"/>
                    <a:pt x="22" y="110"/>
                  </a:cubicBezTo>
                  <a:cubicBezTo>
                    <a:pt x="33" y="108"/>
                    <a:pt x="43" y="104"/>
                    <a:pt x="53" y="98"/>
                  </a:cubicBezTo>
                  <a:cubicBezTo>
                    <a:pt x="54" y="97"/>
                    <a:pt x="56" y="96"/>
                    <a:pt x="58" y="97"/>
                  </a:cubicBezTo>
                  <a:cubicBezTo>
                    <a:pt x="69" y="98"/>
                    <a:pt x="81" y="98"/>
                    <a:pt x="92" y="95"/>
                  </a:cubicBezTo>
                  <a:close/>
                  <a:moveTo>
                    <a:pt x="55" y="84"/>
                  </a:moveTo>
                  <a:cubicBezTo>
                    <a:pt x="53" y="84"/>
                    <a:pt x="51" y="84"/>
                    <a:pt x="50" y="85"/>
                  </a:cubicBezTo>
                  <a:cubicBezTo>
                    <a:pt x="47" y="87"/>
                    <a:pt x="45" y="88"/>
                    <a:pt x="43" y="90"/>
                  </a:cubicBezTo>
                  <a:cubicBezTo>
                    <a:pt x="43" y="89"/>
                    <a:pt x="42" y="89"/>
                    <a:pt x="42" y="89"/>
                  </a:cubicBezTo>
                  <a:cubicBezTo>
                    <a:pt x="43" y="87"/>
                    <a:pt x="44" y="85"/>
                    <a:pt x="45" y="82"/>
                  </a:cubicBezTo>
                  <a:cubicBezTo>
                    <a:pt x="42" y="80"/>
                    <a:pt x="40" y="79"/>
                    <a:pt x="37" y="77"/>
                  </a:cubicBezTo>
                  <a:cubicBezTo>
                    <a:pt x="31" y="74"/>
                    <a:pt x="26" y="70"/>
                    <a:pt x="22" y="64"/>
                  </a:cubicBezTo>
                  <a:cubicBezTo>
                    <a:pt x="14" y="53"/>
                    <a:pt x="16" y="40"/>
                    <a:pt x="25" y="30"/>
                  </a:cubicBezTo>
                  <a:cubicBezTo>
                    <a:pt x="35" y="20"/>
                    <a:pt x="48" y="15"/>
                    <a:pt x="62" y="14"/>
                  </a:cubicBezTo>
                  <a:cubicBezTo>
                    <a:pt x="76" y="12"/>
                    <a:pt x="90" y="14"/>
                    <a:pt x="103" y="20"/>
                  </a:cubicBezTo>
                  <a:cubicBezTo>
                    <a:pt x="112" y="24"/>
                    <a:pt x="119" y="30"/>
                    <a:pt x="123" y="38"/>
                  </a:cubicBezTo>
                  <a:cubicBezTo>
                    <a:pt x="128" y="47"/>
                    <a:pt x="127" y="56"/>
                    <a:pt x="121" y="64"/>
                  </a:cubicBezTo>
                  <a:cubicBezTo>
                    <a:pt x="113" y="75"/>
                    <a:pt x="102" y="81"/>
                    <a:pt x="89" y="84"/>
                  </a:cubicBezTo>
                  <a:cubicBezTo>
                    <a:pt x="78" y="86"/>
                    <a:pt x="66" y="86"/>
                    <a:pt x="55" y="8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6988873" y="4306634"/>
              <a:ext cx="223552" cy="198882"/>
            </a:xfrm>
            <a:custGeom>
              <a:avLst/>
              <a:gdLst/>
              <a:ahLst/>
              <a:cxnLst/>
              <a:rect l="l" t="t" r="r" b="b"/>
              <a:pathLst>
                <a:path w="111" h="99">
                  <a:moveTo>
                    <a:pt x="94" y="90"/>
                  </a:moveTo>
                  <a:cubicBezTo>
                    <a:pt x="91" y="86"/>
                    <a:pt x="87" y="82"/>
                    <a:pt x="85" y="77"/>
                  </a:cubicBezTo>
                  <a:cubicBezTo>
                    <a:pt x="100" y="68"/>
                    <a:pt x="111" y="56"/>
                    <a:pt x="110" y="38"/>
                  </a:cubicBezTo>
                  <a:cubicBezTo>
                    <a:pt x="110" y="20"/>
                    <a:pt x="99" y="9"/>
                    <a:pt x="84" y="0"/>
                  </a:cubicBezTo>
                  <a:cubicBezTo>
                    <a:pt x="85" y="1"/>
                    <a:pt x="85" y="2"/>
                    <a:pt x="85" y="3"/>
                  </a:cubicBezTo>
                  <a:cubicBezTo>
                    <a:pt x="86" y="9"/>
                    <a:pt x="87" y="15"/>
                    <a:pt x="86" y="21"/>
                  </a:cubicBezTo>
                  <a:cubicBezTo>
                    <a:pt x="84" y="35"/>
                    <a:pt x="77" y="46"/>
                    <a:pt x="66" y="55"/>
                  </a:cubicBezTo>
                  <a:cubicBezTo>
                    <a:pt x="54" y="66"/>
                    <a:pt x="39" y="71"/>
                    <a:pt x="23" y="74"/>
                  </a:cubicBezTo>
                  <a:cubicBezTo>
                    <a:pt x="16" y="75"/>
                    <a:pt x="8" y="75"/>
                    <a:pt x="0" y="75"/>
                  </a:cubicBezTo>
                  <a:cubicBezTo>
                    <a:pt x="3" y="77"/>
                    <a:pt x="7" y="79"/>
                    <a:pt x="10" y="81"/>
                  </a:cubicBezTo>
                  <a:cubicBezTo>
                    <a:pt x="26" y="87"/>
                    <a:pt x="42" y="88"/>
                    <a:pt x="58" y="86"/>
                  </a:cubicBezTo>
                  <a:cubicBezTo>
                    <a:pt x="60" y="86"/>
                    <a:pt x="61" y="86"/>
                    <a:pt x="62" y="87"/>
                  </a:cubicBezTo>
                  <a:cubicBezTo>
                    <a:pt x="72" y="93"/>
                    <a:pt x="82" y="97"/>
                    <a:pt x="94" y="99"/>
                  </a:cubicBezTo>
                  <a:cubicBezTo>
                    <a:pt x="95" y="99"/>
                    <a:pt x="97" y="98"/>
                    <a:pt x="98" y="97"/>
                  </a:cubicBezTo>
                  <a:cubicBezTo>
                    <a:pt x="98" y="97"/>
                    <a:pt x="98" y="95"/>
                    <a:pt x="97" y="93"/>
                  </a:cubicBezTo>
                  <a:cubicBezTo>
                    <a:pt x="97" y="92"/>
                    <a:pt x="95" y="91"/>
                    <a:pt x="94" y="9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3667887" y="4692872"/>
            <a:ext cx="2419350" cy="1127284"/>
            <a:chOff x="3667887" y="4692872"/>
            <a:chExt cx="2419350" cy="1127284"/>
          </a:xfrm>
        </p:grpSpPr>
        <p:sp>
          <p:nvSpPr>
            <p:cNvPr id="10" name="Freeform 10"/>
            <p:cNvSpPr/>
            <p:nvPr/>
          </p:nvSpPr>
          <p:spPr>
            <a:xfrm>
              <a:off x="3667887" y="4692872"/>
              <a:ext cx="2419350" cy="1127284"/>
            </a:xfrm>
            <a:custGeom>
              <a:avLst/>
              <a:gdLst/>
              <a:ahLst/>
              <a:cxnLst/>
              <a:rect l="l" t="t" r="r" b="b"/>
              <a:pathLst>
                <a:path w="291" h="135">
                  <a:moveTo>
                    <a:pt x="162" y="19"/>
                  </a:moveTo>
                  <a:cubicBezTo>
                    <a:pt x="217" y="38"/>
                    <a:pt x="261" y="73"/>
                    <a:pt x="291" y="118"/>
                  </a:cubicBezTo>
                  <a:cubicBezTo>
                    <a:pt x="240" y="134"/>
                    <a:pt x="184" y="135"/>
                    <a:pt x="129" y="116"/>
                  </a:cubicBezTo>
                  <a:cubicBezTo>
                    <a:pt x="74" y="97"/>
                    <a:pt x="30" y="61"/>
                    <a:pt x="0" y="17"/>
                  </a:cubicBezTo>
                  <a:cubicBezTo>
                    <a:pt x="51" y="0"/>
                    <a:pt x="108" y="0"/>
                    <a:pt x="162" y="19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4465034" y="5004149"/>
              <a:ext cx="234601" cy="304229"/>
            </a:xfrm>
            <a:custGeom>
              <a:avLst/>
              <a:gdLst/>
              <a:ahLst/>
              <a:cxnLst/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2" name="Freeform 12"/>
          <p:cNvSpPr/>
          <p:nvPr/>
        </p:nvSpPr>
        <p:spPr>
          <a:xfrm>
            <a:off x="4582287" y="3581590"/>
            <a:ext cx="1513713" cy="2095595"/>
          </a:xfrm>
          <a:custGeom>
            <a:avLst/>
            <a:gdLst/>
            <a:ahLst/>
            <a:cxnLst/>
            <a:rect l="l" t="t" r="r" b="b"/>
            <a:pathLst>
              <a:path w="182" h="251">
                <a:moveTo>
                  <a:pt x="133" y="96"/>
                </a:moveTo>
                <a:cubicBezTo>
                  <a:pt x="167" y="143"/>
                  <a:pt x="182" y="197"/>
                  <a:pt x="181" y="251"/>
                </a:cubicBezTo>
                <a:cubicBezTo>
                  <a:pt x="130" y="235"/>
                  <a:pt x="83" y="203"/>
                  <a:pt x="50" y="156"/>
                </a:cubicBezTo>
                <a:cubicBezTo>
                  <a:pt x="16" y="109"/>
                  <a:pt x="0" y="54"/>
                  <a:pt x="1" y="0"/>
                </a:cubicBezTo>
                <a:cubicBezTo>
                  <a:pt x="52" y="16"/>
                  <a:pt x="99" y="49"/>
                  <a:pt x="133" y="96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13" name="Group 13"/>
          <p:cNvGrpSpPr/>
          <p:nvPr/>
        </p:nvGrpSpPr>
        <p:grpSpPr>
          <a:xfrm>
            <a:off x="4996434" y="4236053"/>
            <a:ext cx="313754" cy="313849"/>
            <a:chOff x="4996434" y="4236053"/>
            <a:chExt cx="313754" cy="313849"/>
          </a:xfrm>
        </p:grpSpPr>
        <p:sp>
          <p:nvSpPr>
            <p:cNvPr id="14" name="Freeform 14"/>
            <p:cNvSpPr/>
            <p:nvPr/>
          </p:nvSpPr>
          <p:spPr>
            <a:xfrm>
              <a:off x="4996434" y="4265200"/>
              <a:ext cx="284702" cy="284702"/>
            </a:xfrm>
            <a:custGeom>
              <a:avLst/>
              <a:gdLst/>
              <a:ahLst/>
              <a:cxnLst/>
              <a:rect l="l" t="t" r="r" b="b"/>
              <a:pathLst>
                <a:path w="184" h="184">
                  <a:moveTo>
                    <a:pt x="92" y="184"/>
                  </a:moveTo>
                  <a:cubicBezTo>
                    <a:pt x="143" y="184"/>
                    <a:pt x="184" y="143"/>
                    <a:pt x="184" y="92"/>
                  </a:cubicBezTo>
                  <a:cubicBezTo>
                    <a:pt x="184" y="76"/>
                    <a:pt x="180" y="62"/>
                    <a:pt x="173" y="49"/>
                  </a:cubicBezTo>
                  <a:cubicBezTo>
                    <a:pt x="172" y="49"/>
                    <a:pt x="172" y="49"/>
                    <a:pt x="171" y="49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6" y="67"/>
                    <a:pt x="160" y="79"/>
                    <a:pt x="160" y="92"/>
                  </a:cubicBezTo>
                  <a:cubicBezTo>
                    <a:pt x="160" y="129"/>
                    <a:pt x="129" y="160"/>
                    <a:pt x="92" y="160"/>
                  </a:cubicBezTo>
                  <a:cubicBezTo>
                    <a:pt x="55" y="160"/>
                    <a:pt x="24" y="129"/>
                    <a:pt x="24" y="92"/>
                  </a:cubicBezTo>
                  <a:cubicBezTo>
                    <a:pt x="24" y="55"/>
                    <a:pt x="55" y="24"/>
                    <a:pt x="92" y="24"/>
                  </a:cubicBezTo>
                  <a:cubicBezTo>
                    <a:pt x="105" y="24"/>
                    <a:pt x="117" y="28"/>
                    <a:pt x="128" y="35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2"/>
                    <a:pt x="134" y="11"/>
                    <a:pt x="134" y="10"/>
                  </a:cubicBezTo>
                  <a:cubicBezTo>
                    <a:pt x="122" y="4"/>
                    <a:pt x="107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lose/>
                  <a:moveTo>
                    <a:pt x="92" y="184"/>
                  </a:moveTo>
                  <a:cubicBezTo>
                    <a:pt x="92" y="184"/>
                    <a:pt x="92" y="184"/>
                    <a:pt x="92" y="184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5069300" y="4338066"/>
              <a:ext cx="139065" cy="139065"/>
            </a:xfrm>
            <a:custGeom>
              <a:avLst/>
              <a:gdLst/>
              <a:ahLst/>
              <a:cxnLst/>
              <a:rect l="l" t="t" r="r" b="b"/>
              <a:pathLst>
                <a:path w="90" h="90">
                  <a:moveTo>
                    <a:pt x="45" y="21"/>
                  </a:moveTo>
                  <a:cubicBezTo>
                    <a:pt x="46" y="21"/>
                    <a:pt x="46" y="21"/>
                    <a:pt x="47" y="21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8" y="1"/>
                    <a:pt x="52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38"/>
                    <a:pt x="89" y="32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5"/>
                  </a:cubicBezTo>
                  <a:cubicBezTo>
                    <a:pt x="69" y="58"/>
                    <a:pt x="58" y="69"/>
                    <a:pt x="45" y="69"/>
                  </a:cubicBezTo>
                  <a:cubicBezTo>
                    <a:pt x="32" y="69"/>
                    <a:pt x="21" y="58"/>
                    <a:pt x="21" y="45"/>
                  </a:cubicBezTo>
                  <a:cubicBezTo>
                    <a:pt x="21" y="32"/>
                    <a:pt x="32" y="21"/>
                    <a:pt x="45" y="21"/>
                  </a:cubicBezTo>
                  <a:close/>
                  <a:moveTo>
                    <a:pt x="45" y="21"/>
                  </a:moveTo>
                  <a:cubicBezTo>
                    <a:pt x="45" y="21"/>
                    <a:pt x="45" y="21"/>
                    <a:pt x="45" y="2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5152644" y="4236053"/>
              <a:ext cx="157544" cy="157544"/>
            </a:xfrm>
            <a:custGeom>
              <a:avLst/>
              <a:gdLst/>
              <a:ahLst/>
              <a:cxnLst/>
              <a:rect l="l" t="t" r="r" b="b"/>
              <a:pathLst>
                <a:path w="102" h="102">
                  <a:moveTo>
                    <a:pt x="86" y="28"/>
                  </a:moveTo>
                  <a:cubicBezTo>
                    <a:pt x="91" y="23"/>
                    <a:pt x="91" y="23"/>
                    <a:pt x="91" y="23"/>
                  </a:cubicBezTo>
                  <a:cubicBezTo>
                    <a:pt x="93" y="20"/>
                    <a:pt x="93" y="17"/>
                    <a:pt x="91" y="14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5" y="9"/>
                    <a:pt x="83" y="9"/>
                  </a:cubicBezTo>
                  <a:cubicBezTo>
                    <a:pt x="82" y="9"/>
                    <a:pt x="80" y="10"/>
                    <a:pt x="79" y="1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5"/>
                    <a:pt x="44" y="28"/>
                    <a:pt x="44" y="3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2" y="102"/>
                    <a:pt x="5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1" y="102"/>
                    <a:pt x="12" y="101"/>
                    <a:pt x="13" y="100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4" y="57"/>
                    <a:pt x="77" y="56"/>
                    <a:pt x="78" y="54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1"/>
                    <a:pt x="101" y="29"/>
                    <a:pt x="100" y="29"/>
                  </a:cubicBezTo>
                  <a:lnTo>
                    <a:pt x="86" y="28"/>
                  </a:lnTo>
                  <a:close/>
                  <a:moveTo>
                    <a:pt x="86" y="28"/>
                  </a:moveTo>
                  <a:cubicBezTo>
                    <a:pt x="86" y="28"/>
                    <a:pt x="86" y="28"/>
                    <a:pt x="86" y="2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7" name="Freeform 17"/>
          <p:cNvSpPr/>
          <p:nvPr/>
        </p:nvSpPr>
        <p:spPr>
          <a:xfrm>
            <a:off x="5664327" y="3097435"/>
            <a:ext cx="856012" cy="2579751"/>
          </a:xfrm>
          <a:custGeom>
            <a:avLst/>
            <a:gdLst/>
            <a:ahLst/>
            <a:cxnLst/>
            <a:rect l="l" t="t" r="r" b="b"/>
            <a:pathLst>
              <a:path w="103" h="309">
                <a:moveTo>
                  <a:pt x="0" y="154"/>
                </a:moveTo>
                <a:cubicBezTo>
                  <a:pt x="0" y="212"/>
                  <a:pt x="19" y="266"/>
                  <a:pt x="51" y="309"/>
                </a:cubicBezTo>
                <a:cubicBezTo>
                  <a:pt x="84" y="266"/>
                  <a:pt x="103" y="212"/>
                  <a:pt x="103" y="154"/>
                </a:cubicBezTo>
                <a:cubicBezTo>
                  <a:pt x="103" y="97"/>
                  <a:pt x="84" y="43"/>
                  <a:pt x="51" y="0"/>
                </a:cubicBezTo>
                <a:cubicBezTo>
                  <a:pt x="19" y="43"/>
                  <a:pt x="0" y="97"/>
                  <a:pt x="0" y="154"/>
                </a:cubicBez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18" name="Freeform 18"/>
          <p:cNvSpPr/>
          <p:nvPr/>
        </p:nvSpPr>
        <p:spPr>
          <a:xfrm>
            <a:off x="5984843" y="3986974"/>
            <a:ext cx="215074" cy="313658"/>
          </a:xfrm>
          <a:custGeom>
            <a:avLst/>
            <a:gdLst/>
            <a:ahLst/>
            <a:cxnLst/>
            <a:rect l="l" t="t" r="r" b="b"/>
            <a:pathLst>
              <a:path w="107" h="156">
                <a:moveTo>
                  <a:pt x="43" y="156"/>
                </a:moveTo>
                <a:cubicBezTo>
                  <a:pt x="40" y="155"/>
                  <a:pt x="37" y="154"/>
                  <a:pt x="34" y="152"/>
                </a:cubicBezTo>
                <a:cubicBezTo>
                  <a:pt x="31" y="150"/>
                  <a:pt x="29" y="147"/>
                  <a:pt x="27" y="143"/>
                </a:cubicBezTo>
                <a:cubicBezTo>
                  <a:pt x="27" y="142"/>
                  <a:pt x="27" y="142"/>
                  <a:pt x="25" y="141"/>
                </a:cubicBezTo>
                <a:cubicBezTo>
                  <a:pt x="19" y="138"/>
                  <a:pt x="16" y="130"/>
                  <a:pt x="19" y="123"/>
                </a:cubicBezTo>
                <a:cubicBezTo>
                  <a:pt x="19" y="123"/>
                  <a:pt x="19" y="122"/>
                  <a:pt x="19" y="121"/>
                </a:cubicBezTo>
                <a:cubicBezTo>
                  <a:pt x="18" y="118"/>
                  <a:pt x="17" y="115"/>
                  <a:pt x="19" y="111"/>
                </a:cubicBezTo>
                <a:cubicBezTo>
                  <a:pt x="19" y="110"/>
                  <a:pt x="19" y="110"/>
                  <a:pt x="18" y="109"/>
                </a:cubicBezTo>
                <a:cubicBezTo>
                  <a:pt x="18" y="106"/>
                  <a:pt x="17" y="104"/>
                  <a:pt x="17" y="101"/>
                </a:cubicBezTo>
                <a:cubicBezTo>
                  <a:pt x="16" y="96"/>
                  <a:pt x="14" y="91"/>
                  <a:pt x="12" y="86"/>
                </a:cubicBezTo>
                <a:cubicBezTo>
                  <a:pt x="9" y="81"/>
                  <a:pt x="6" y="76"/>
                  <a:pt x="4" y="71"/>
                </a:cubicBezTo>
                <a:cubicBezTo>
                  <a:pt x="1" y="62"/>
                  <a:pt x="0" y="53"/>
                  <a:pt x="1" y="44"/>
                </a:cubicBezTo>
                <a:cubicBezTo>
                  <a:pt x="5" y="25"/>
                  <a:pt x="15" y="12"/>
                  <a:pt x="33" y="4"/>
                </a:cubicBezTo>
                <a:cubicBezTo>
                  <a:pt x="38" y="2"/>
                  <a:pt x="43" y="0"/>
                  <a:pt x="49" y="0"/>
                </a:cubicBezTo>
                <a:cubicBezTo>
                  <a:pt x="49" y="0"/>
                  <a:pt x="50" y="0"/>
                  <a:pt x="50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0" y="0"/>
                  <a:pt x="63" y="1"/>
                  <a:pt x="67" y="1"/>
                </a:cubicBezTo>
                <a:cubicBezTo>
                  <a:pt x="76" y="4"/>
                  <a:pt x="84" y="8"/>
                  <a:pt x="90" y="15"/>
                </a:cubicBezTo>
                <a:cubicBezTo>
                  <a:pt x="97" y="22"/>
                  <a:pt x="102" y="30"/>
                  <a:pt x="104" y="40"/>
                </a:cubicBezTo>
                <a:cubicBezTo>
                  <a:pt x="107" y="53"/>
                  <a:pt x="105" y="65"/>
                  <a:pt x="99" y="77"/>
                </a:cubicBezTo>
                <a:cubicBezTo>
                  <a:pt x="97" y="81"/>
                  <a:pt x="95" y="85"/>
                  <a:pt x="93" y="89"/>
                </a:cubicBezTo>
                <a:cubicBezTo>
                  <a:pt x="90" y="94"/>
                  <a:pt x="89" y="99"/>
                  <a:pt x="89" y="105"/>
                </a:cubicBezTo>
                <a:cubicBezTo>
                  <a:pt x="89" y="105"/>
                  <a:pt x="88" y="106"/>
                  <a:pt x="88" y="107"/>
                </a:cubicBezTo>
                <a:cubicBezTo>
                  <a:pt x="88" y="108"/>
                  <a:pt x="88" y="112"/>
                  <a:pt x="88" y="113"/>
                </a:cubicBezTo>
                <a:cubicBezTo>
                  <a:pt x="89" y="116"/>
                  <a:pt x="88" y="119"/>
                  <a:pt x="87" y="121"/>
                </a:cubicBezTo>
                <a:cubicBezTo>
                  <a:pt x="87" y="122"/>
                  <a:pt x="87" y="123"/>
                  <a:pt x="87" y="123"/>
                </a:cubicBezTo>
                <a:cubicBezTo>
                  <a:pt x="90" y="130"/>
                  <a:pt x="87" y="138"/>
                  <a:pt x="80" y="141"/>
                </a:cubicBezTo>
                <a:cubicBezTo>
                  <a:pt x="80" y="142"/>
                  <a:pt x="79" y="142"/>
                  <a:pt x="79" y="143"/>
                </a:cubicBezTo>
                <a:cubicBezTo>
                  <a:pt x="76" y="150"/>
                  <a:pt x="71" y="154"/>
                  <a:pt x="64" y="155"/>
                </a:cubicBezTo>
                <a:cubicBezTo>
                  <a:pt x="64" y="155"/>
                  <a:pt x="63" y="155"/>
                  <a:pt x="63" y="156"/>
                </a:cubicBezTo>
                <a:lnTo>
                  <a:pt x="43" y="156"/>
                </a:lnTo>
                <a:close/>
                <a:moveTo>
                  <a:pt x="53" y="107"/>
                </a:moveTo>
                <a:cubicBezTo>
                  <a:pt x="60" y="107"/>
                  <a:pt x="67" y="107"/>
                  <a:pt x="74" y="107"/>
                </a:cubicBezTo>
                <a:cubicBezTo>
                  <a:pt x="77" y="107"/>
                  <a:pt x="79" y="106"/>
                  <a:pt x="79" y="103"/>
                </a:cubicBezTo>
                <a:cubicBezTo>
                  <a:pt x="79" y="103"/>
                  <a:pt x="79" y="103"/>
                  <a:pt x="79" y="102"/>
                </a:cubicBezTo>
                <a:cubicBezTo>
                  <a:pt x="80" y="98"/>
                  <a:pt x="81" y="93"/>
                  <a:pt x="82" y="89"/>
                </a:cubicBezTo>
                <a:cubicBezTo>
                  <a:pt x="85" y="84"/>
                  <a:pt x="87" y="79"/>
                  <a:pt x="90" y="74"/>
                </a:cubicBezTo>
                <a:cubicBezTo>
                  <a:pt x="95" y="65"/>
                  <a:pt x="97" y="55"/>
                  <a:pt x="95" y="45"/>
                </a:cubicBezTo>
                <a:cubicBezTo>
                  <a:pt x="93" y="33"/>
                  <a:pt x="87" y="23"/>
                  <a:pt x="77" y="17"/>
                </a:cubicBezTo>
                <a:cubicBezTo>
                  <a:pt x="62" y="7"/>
                  <a:pt x="46" y="7"/>
                  <a:pt x="31" y="16"/>
                </a:cubicBezTo>
                <a:cubicBezTo>
                  <a:pt x="15" y="25"/>
                  <a:pt x="8" y="43"/>
                  <a:pt x="11" y="61"/>
                </a:cubicBezTo>
                <a:cubicBezTo>
                  <a:pt x="12" y="67"/>
                  <a:pt x="15" y="72"/>
                  <a:pt x="18" y="77"/>
                </a:cubicBezTo>
                <a:cubicBezTo>
                  <a:pt x="23" y="85"/>
                  <a:pt x="26" y="94"/>
                  <a:pt x="27" y="103"/>
                </a:cubicBezTo>
                <a:cubicBezTo>
                  <a:pt x="27" y="106"/>
                  <a:pt x="29" y="107"/>
                  <a:pt x="32" y="107"/>
                </a:cubicBezTo>
                <a:cubicBezTo>
                  <a:pt x="39" y="107"/>
                  <a:pt x="46" y="107"/>
                  <a:pt x="53" y="107"/>
                </a:cubicBezTo>
                <a:moveTo>
                  <a:pt x="53" y="120"/>
                </a:moveTo>
                <a:cubicBezTo>
                  <a:pt x="60" y="120"/>
                  <a:pt x="67" y="120"/>
                  <a:pt x="74" y="120"/>
                </a:cubicBezTo>
                <a:cubicBezTo>
                  <a:pt x="76" y="120"/>
                  <a:pt x="77" y="119"/>
                  <a:pt x="78" y="118"/>
                </a:cubicBezTo>
                <a:cubicBezTo>
                  <a:pt x="80" y="115"/>
                  <a:pt x="77" y="112"/>
                  <a:pt x="74" y="112"/>
                </a:cubicBezTo>
                <a:cubicBezTo>
                  <a:pt x="64" y="112"/>
                  <a:pt x="54" y="112"/>
                  <a:pt x="44" y="112"/>
                </a:cubicBezTo>
                <a:cubicBezTo>
                  <a:pt x="40" y="112"/>
                  <a:pt x="36" y="112"/>
                  <a:pt x="32" y="112"/>
                </a:cubicBezTo>
                <a:cubicBezTo>
                  <a:pt x="30" y="112"/>
                  <a:pt x="29" y="112"/>
                  <a:pt x="28" y="114"/>
                </a:cubicBezTo>
                <a:cubicBezTo>
                  <a:pt x="27" y="117"/>
                  <a:pt x="29" y="120"/>
                  <a:pt x="32" y="120"/>
                </a:cubicBezTo>
                <a:cubicBezTo>
                  <a:pt x="39" y="120"/>
                  <a:pt x="46" y="120"/>
                  <a:pt x="53" y="120"/>
                </a:cubicBezTo>
                <a:moveTo>
                  <a:pt x="53" y="124"/>
                </a:moveTo>
                <a:cubicBezTo>
                  <a:pt x="46" y="124"/>
                  <a:pt x="39" y="124"/>
                  <a:pt x="32" y="124"/>
                </a:cubicBezTo>
                <a:cubicBezTo>
                  <a:pt x="30" y="124"/>
                  <a:pt x="29" y="125"/>
                  <a:pt x="28" y="127"/>
                </a:cubicBezTo>
                <a:cubicBezTo>
                  <a:pt x="27" y="130"/>
                  <a:pt x="29" y="133"/>
                  <a:pt x="32" y="133"/>
                </a:cubicBezTo>
                <a:cubicBezTo>
                  <a:pt x="42" y="133"/>
                  <a:pt x="52" y="133"/>
                  <a:pt x="62" y="133"/>
                </a:cubicBezTo>
                <a:cubicBezTo>
                  <a:pt x="66" y="133"/>
                  <a:pt x="70" y="133"/>
                  <a:pt x="74" y="133"/>
                </a:cubicBezTo>
                <a:cubicBezTo>
                  <a:pt x="76" y="133"/>
                  <a:pt x="77" y="132"/>
                  <a:pt x="78" y="130"/>
                </a:cubicBezTo>
                <a:cubicBezTo>
                  <a:pt x="80" y="127"/>
                  <a:pt x="77" y="124"/>
                  <a:pt x="74" y="124"/>
                </a:cubicBezTo>
                <a:cubicBezTo>
                  <a:pt x="67" y="124"/>
                  <a:pt x="60" y="124"/>
                  <a:pt x="53" y="124"/>
                </a:cubicBezTo>
                <a:moveTo>
                  <a:pt x="70" y="137"/>
                </a:moveTo>
                <a:cubicBezTo>
                  <a:pt x="36" y="137"/>
                  <a:pt x="36" y="137"/>
                  <a:pt x="36" y="137"/>
                </a:cubicBezTo>
                <a:cubicBezTo>
                  <a:pt x="36" y="142"/>
                  <a:pt x="39" y="146"/>
                  <a:pt x="44" y="146"/>
                </a:cubicBezTo>
                <a:cubicBezTo>
                  <a:pt x="50" y="146"/>
                  <a:pt x="56" y="146"/>
                  <a:pt x="62" y="146"/>
                </a:cubicBezTo>
                <a:cubicBezTo>
                  <a:pt x="67" y="146"/>
                  <a:pt x="70" y="142"/>
                  <a:pt x="70" y="137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9" name="Group 1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printDestination1()</a:t>
              </a: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4630337" y="1360840"/>
            <a:ext cx="2931336" cy="1654845"/>
            <a:chOff x="4630337" y="1360840"/>
            <a:chExt cx="2931336" cy="1654845"/>
          </a:xfrm>
        </p:grpSpPr>
        <p:sp>
          <p:nvSpPr>
            <p:cNvPr id="42" name="TextBox 42"/>
            <p:cNvSpPr txBox="1"/>
            <p:nvPr/>
          </p:nvSpPr>
          <p:spPr>
            <a:xfrm>
              <a:off x="4630337" y="1360840"/>
              <a:ext cx="2931336" cy="165484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函数printDestination1()增加了记录每一个目的地位置的功能。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1301868" y="2328140"/>
            <a:ext cx="2931336" cy="1654845"/>
            <a:chOff x="1301868" y="2328140"/>
            <a:chExt cx="2931336" cy="1654845"/>
          </a:xfrm>
        </p:grpSpPr>
        <p:sp>
          <p:nvSpPr>
            <p:cNvPr id="44" name="TextBox 44"/>
            <p:cNvSpPr txBox="1"/>
            <p:nvPr/>
          </p:nvSpPr>
          <p:spPr>
            <a:xfrm>
              <a:off x="1301868" y="2328140"/>
              <a:ext cx="2931336" cy="165484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函数printDestination1()与函数printDestination()功能基本相同，都是用于画目的地的函数。</a:t>
              </a: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535601" y="4514336"/>
            <a:ext cx="2931336" cy="1654845"/>
            <a:chOff x="535601" y="4514336"/>
            <a:chExt cx="2931336" cy="1654845"/>
          </a:xfrm>
        </p:grpSpPr>
        <p:sp>
          <p:nvSpPr>
            <p:cNvPr id="46" name="TextBox 46"/>
            <p:cNvSpPr txBox="1"/>
            <p:nvPr/>
          </p:nvSpPr>
          <p:spPr>
            <a:xfrm>
              <a:off x="535601" y="4514336"/>
              <a:ext cx="2931336" cy="165484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函数原型：void printDestination1(int x,int y,winer **win,winer **pw)</a:t>
              </a: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7965273" y="2328140"/>
            <a:ext cx="2931336" cy="1654845"/>
            <a:chOff x="7965273" y="2328140"/>
            <a:chExt cx="2931336" cy="1654845"/>
          </a:xfrm>
        </p:grpSpPr>
        <p:sp>
          <p:nvSpPr>
            <p:cNvPr id="48" name="TextBox 48"/>
            <p:cNvSpPr txBox="1"/>
            <p:nvPr/>
          </p:nvSpPr>
          <p:spPr>
            <a:xfrm>
              <a:off x="7965273" y="2328140"/>
              <a:ext cx="2931336" cy="165484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x、y指明目的地的位置，每一关所有目的地位置都存放在结构体struct winer中，形成一条链表。</a:t>
              </a: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8683648" y="4514336"/>
            <a:ext cx="2931336" cy="1654845"/>
            <a:chOff x="8683648" y="4514336"/>
            <a:chExt cx="2931336" cy="1654845"/>
          </a:xfrm>
        </p:grpSpPr>
        <p:sp>
          <p:nvSpPr>
            <p:cNvPr id="50" name="TextBox 50"/>
            <p:cNvSpPr txBox="1"/>
            <p:nvPr/>
          </p:nvSpPr>
          <p:spPr>
            <a:xfrm>
              <a:off x="8683648" y="4514336"/>
              <a:ext cx="2931336" cy="165484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 b="1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win返回链表的头，</a:t>
              </a:r>
              <a:r>
                <a:rPr lang="en-US" sz="15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pw则指向链表的尾部。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3940476" cy="6858000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-2490705" y="-2630165"/>
            <a:ext cx="5510422" cy="5510422"/>
          </a:xfrm>
          <a:prstGeom prst="ellipse">
            <a:avLst/>
          </a:prstGeom>
          <a:solidFill>
            <a:schemeClr val="accent3">
              <a:lumMod val="20000"/>
              <a:lumOff val="80000"/>
              <a:alpha val="55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-1370201" y="-1527676"/>
            <a:ext cx="3269415" cy="3269415"/>
          </a:xfrm>
          <a:prstGeom prst="ellipse">
            <a:avLst/>
          </a:prstGeom>
          <a:solidFill>
            <a:schemeClr val="accent1">
              <a:alpha val="67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805301" y="1643380"/>
            <a:ext cx="6559296" cy="357124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 项目介绍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 项目规划分析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 设计数据结构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 规划系统函数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 具体编码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 项目测试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719147" y="5955792"/>
            <a:ext cx="4413504" cy="132892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12000"/>
              </a:lnSpc>
              <a:spcBef>
                <a:spcPts val="450"/>
              </a:spcBef>
            </a:pPr>
            <a:r>
              <a:rPr lang="en-US" sz="5775" b="1">
                <a:solidFill>
                  <a:schemeClr val="accent3">
                    <a:lumMod val="40000"/>
                    <a:lumOff val="60000"/>
                    <a:alpha val="34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contents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-271406" y="3561558"/>
            <a:ext cx="3626990" cy="32918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</a:t>
            </a:r>
          </a:p>
          <a:p>
            <a:pPr algn="ctr">
              <a:lnSpc>
                <a:spcPct val="125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录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76302" y="2035960"/>
            <a:ext cx="3553224" cy="1998628"/>
          </a:xfrm>
          <a:prstGeom prst="roundRect">
            <a:avLst/>
          </a:prstGeom>
          <a:solidFill>
            <a:schemeClr val="accent2">
              <a:alpha val="25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3260531" y="3557475"/>
            <a:ext cx="656574" cy="12724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2778017" y="2474443"/>
            <a:ext cx="1581150" cy="16002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4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01021" y="2433294"/>
            <a:ext cx="25050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函数原型：void printMan(int x,int y)</a:t>
            </a:r>
          </a:p>
        </p:txBody>
      </p:sp>
      <p:sp>
        <p:nvSpPr>
          <p:cNvPr id="6" name="AutoShape 6"/>
          <p:cNvSpPr/>
          <p:nvPr/>
        </p:nvSpPr>
        <p:spPr>
          <a:xfrm>
            <a:off x="4318541" y="2035960"/>
            <a:ext cx="3553224" cy="1998628"/>
          </a:xfrm>
          <a:prstGeom prst="roundRect">
            <a:avLst/>
          </a:prstGeom>
          <a:solidFill>
            <a:schemeClr val="accent2">
              <a:alpha val="25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7002770" y="3557475"/>
            <a:ext cx="656574" cy="12724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6502382" y="2474443"/>
            <a:ext cx="1581150" cy="16002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4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502110" y="2433294"/>
            <a:ext cx="25050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函数用于画小人，x、y指明画的位置。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8060781" y="2035960"/>
            <a:ext cx="3553224" cy="1998628"/>
          </a:xfrm>
          <a:prstGeom prst="roundRect">
            <a:avLst/>
          </a:prstGeom>
          <a:solidFill>
            <a:schemeClr val="accent2">
              <a:alpha val="25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10757202" y="3557475"/>
            <a:ext cx="656574" cy="12724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10243446" y="2474443"/>
            <a:ext cx="1581150" cy="16002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4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256542" y="2433294"/>
            <a:ext cx="25050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该函数通过软中断来实现，首先设置寄存器AX的高位和低位。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576302" y="4282090"/>
            <a:ext cx="3553224" cy="1998628"/>
          </a:xfrm>
          <a:prstGeom prst="roundRect">
            <a:avLst/>
          </a:prstGeom>
          <a:solidFill>
            <a:schemeClr val="accent2">
              <a:alpha val="25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3260531" y="5817193"/>
            <a:ext cx="656574" cy="12724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2758967" y="4720573"/>
            <a:ext cx="1581150" cy="16002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4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01021" y="4679425"/>
            <a:ext cx="25050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设置高位0xa表示在光标位置显示字符；设置低位02(ASCII值)，表示输出的字符。</a:t>
            </a:r>
          </a:p>
        </p:txBody>
      </p:sp>
      <p:sp>
        <p:nvSpPr>
          <p:cNvPr id="18" name="AutoShape 18"/>
          <p:cNvSpPr/>
          <p:nvPr/>
        </p:nvSpPr>
        <p:spPr>
          <a:xfrm>
            <a:off x="4318541" y="4282090"/>
            <a:ext cx="3553224" cy="1998628"/>
          </a:xfrm>
          <a:prstGeom prst="roundRect">
            <a:avLst/>
          </a:prstGeom>
          <a:solidFill>
            <a:schemeClr val="accent2">
              <a:alpha val="25000"/>
            </a:schemeClr>
          </a:solidFill>
        </p:spPr>
      </p:sp>
      <p:sp>
        <p:nvSpPr>
          <p:cNvPr id="19" name="AutoShape 19"/>
          <p:cNvSpPr/>
          <p:nvPr/>
        </p:nvSpPr>
        <p:spPr>
          <a:xfrm>
            <a:off x="7002770" y="5817193"/>
            <a:ext cx="656574" cy="12724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0" name="TextBox 20"/>
          <p:cNvSpPr txBox="1"/>
          <p:nvPr/>
        </p:nvSpPr>
        <p:spPr>
          <a:xfrm>
            <a:off x="6501206" y="4720573"/>
            <a:ext cx="1581150" cy="16002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4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502110" y="4679425"/>
            <a:ext cx="25050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然后设置寄存器CX为01，表示重复输出的次数，这里只输出一次。</a:t>
            </a:r>
          </a:p>
        </p:txBody>
      </p:sp>
      <p:sp>
        <p:nvSpPr>
          <p:cNvPr id="22" name="AutoShape 22"/>
          <p:cNvSpPr/>
          <p:nvPr/>
        </p:nvSpPr>
        <p:spPr>
          <a:xfrm>
            <a:off x="8060781" y="4282090"/>
            <a:ext cx="3553224" cy="1998628"/>
          </a:xfrm>
          <a:prstGeom prst="roundRect">
            <a:avLst/>
          </a:prstGeom>
          <a:solidFill>
            <a:schemeClr val="accent2">
              <a:alpha val="25000"/>
            </a:schemeClr>
          </a:solidFill>
        </p:spPr>
      </p:sp>
      <p:sp>
        <p:nvSpPr>
          <p:cNvPr id="23" name="AutoShape 23"/>
          <p:cNvSpPr/>
          <p:nvPr/>
        </p:nvSpPr>
        <p:spPr>
          <a:xfrm>
            <a:off x="10757202" y="5817193"/>
            <a:ext cx="656574" cy="12724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4" name="TextBox 24"/>
          <p:cNvSpPr txBox="1"/>
          <p:nvPr/>
        </p:nvSpPr>
        <p:spPr>
          <a:xfrm>
            <a:off x="10243446" y="4720573"/>
            <a:ext cx="1581150" cy="16002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4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8256542" y="4679425"/>
            <a:ext cx="25050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产生类型为0x10的中断，表示显示器输出。</a:t>
            </a:r>
          </a:p>
        </p:txBody>
      </p:sp>
      <p:grpSp>
        <p:nvGrpSpPr>
          <p:cNvPr id="26" name="Group 2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7" name="AutoShape 2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7" name="TextBox 4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printMan()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545936" y="2601975"/>
            <a:ext cx="1097280" cy="1097280"/>
          </a:xfrm>
          <a:prstGeom prst="ellipse">
            <a:avLst/>
          </a:prstGeom>
          <a:solidFill>
            <a:schemeClr val="accent4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723788" y="4992370"/>
            <a:ext cx="1097280" cy="109728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414621" y="4992370"/>
            <a:ext cx="1097280" cy="109728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 rot="2135991">
            <a:off x="6752079" y="3005407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 rot="-2296662">
            <a:off x="5082069" y="2980409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-6933846">
            <a:off x="4590610" y="4510035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 rot="10800000">
            <a:off x="5884214" y="5286197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9" name="Freeform 9"/>
          <p:cNvSpPr/>
          <p:nvPr/>
        </p:nvSpPr>
        <p:spPr>
          <a:xfrm rot="6699367">
            <a:off x="7238684" y="4544360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8171891" y="3318396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函数init()用于初始化屏幕。</a:t>
            </a:r>
          </a:p>
        </p:txBody>
      </p:sp>
      <p:sp>
        <p:nvSpPr>
          <p:cNvPr id="11" name="Freeform 11"/>
          <p:cNvSpPr/>
          <p:nvPr/>
        </p:nvSpPr>
        <p:spPr>
          <a:xfrm>
            <a:off x="5821069" y="2864915"/>
            <a:ext cx="571400" cy="5714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47180" y="28632"/>
                </a:moveTo>
                <a:lnTo>
                  <a:pt x="19907" y="83468"/>
                </a:lnTo>
                <a:lnTo>
                  <a:pt x="147304" y="137874"/>
                </a:lnTo>
                <a:lnTo>
                  <a:pt x="276015" y="83344"/>
                </a:lnTo>
                <a:lnTo>
                  <a:pt x="147180" y="28632"/>
                </a:lnTo>
                <a:close/>
                <a:moveTo>
                  <a:pt x="152400" y="144723"/>
                </a:moveTo>
                <a:lnTo>
                  <a:pt x="152400" y="276168"/>
                </a:lnTo>
                <a:lnTo>
                  <a:pt x="276177" y="217408"/>
                </a:lnTo>
                <a:lnTo>
                  <a:pt x="276177" y="92145"/>
                </a:lnTo>
                <a:lnTo>
                  <a:pt x="152400" y="144723"/>
                </a:lnTo>
                <a:close/>
                <a:moveTo>
                  <a:pt x="19098" y="217408"/>
                </a:moveTo>
                <a:lnTo>
                  <a:pt x="143294" y="276168"/>
                </a:lnTo>
                <a:lnTo>
                  <a:pt x="143294" y="144723"/>
                </a:lnTo>
                <a:lnTo>
                  <a:pt x="19098" y="92145"/>
                </a:lnTo>
                <a:lnTo>
                  <a:pt x="19098" y="217408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2" name="AutoShape 12"/>
          <p:cNvSpPr/>
          <p:nvPr/>
        </p:nvSpPr>
        <p:spPr>
          <a:xfrm>
            <a:off x="6973593" y="3379295"/>
            <a:ext cx="1097280" cy="1097280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13" name="Freeform 13"/>
          <p:cNvSpPr/>
          <p:nvPr/>
        </p:nvSpPr>
        <p:spPr>
          <a:xfrm>
            <a:off x="7266066" y="3659577"/>
            <a:ext cx="512333" cy="51233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4" name="AutoShape 14"/>
          <p:cNvSpPr/>
          <p:nvPr/>
        </p:nvSpPr>
        <p:spPr>
          <a:xfrm>
            <a:off x="4116258" y="3379295"/>
            <a:ext cx="1097280" cy="109728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Freeform 15"/>
          <p:cNvSpPr/>
          <p:nvPr/>
        </p:nvSpPr>
        <p:spPr>
          <a:xfrm>
            <a:off x="4418097" y="3668943"/>
            <a:ext cx="493600" cy="4936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6" name="Freeform 16"/>
          <p:cNvSpPr/>
          <p:nvPr/>
        </p:nvSpPr>
        <p:spPr>
          <a:xfrm>
            <a:off x="5034007" y="5314781"/>
            <a:ext cx="476843" cy="47684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7" name="Freeform 17"/>
          <p:cNvSpPr/>
          <p:nvPr/>
        </p:nvSpPr>
        <p:spPr>
          <a:xfrm>
            <a:off x="6589033" y="5255782"/>
            <a:ext cx="570456" cy="57045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10886" y="167269"/>
                </a:moveTo>
                <a:cubicBezTo>
                  <a:pt x="310886" y="167269"/>
                  <a:pt x="267148" y="122672"/>
                  <a:pt x="206873" y="122672"/>
                </a:cubicBezTo>
                <a:cubicBezTo>
                  <a:pt x="147980" y="122672"/>
                  <a:pt x="89764" y="167269"/>
                  <a:pt x="89764" y="167269"/>
                </a:cubicBezTo>
                <a:lnTo>
                  <a:pt x="57064" y="153619"/>
                </a:lnTo>
                <a:lnTo>
                  <a:pt x="57064" y="193662"/>
                </a:lnTo>
                <a:cubicBezTo>
                  <a:pt x="62217" y="195415"/>
                  <a:pt x="65989" y="200158"/>
                  <a:pt x="65989" y="205902"/>
                </a:cubicBezTo>
                <a:cubicBezTo>
                  <a:pt x="65989" y="211703"/>
                  <a:pt x="62141" y="216456"/>
                  <a:pt x="56912" y="218170"/>
                </a:cubicBezTo>
                <a:lnTo>
                  <a:pt x="66580" y="245135"/>
                </a:lnTo>
                <a:lnTo>
                  <a:pt x="38043" y="245135"/>
                </a:lnTo>
                <a:lnTo>
                  <a:pt x="47796" y="217942"/>
                </a:lnTo>
                <a:cubicBezTo>
                  <a:pt x="43110" y="215951"/>
                  <a:pt x="39834" y="211322"/>
                  <a:pt x="39834" y="205902"/>
                </a:cubicBezTo>
                <a:cubicBezTo>
                  <a:pt x="39834" y="200597"/>
                  <a:pt x="43015" y="196082"/>
                  <a:pt x="47558" y="194024"/>
                </a:cubicBezTo>
                <a:lnTo>
                  <a:pt x="47558" y="149647"/>
                </a:lnTo>
                <a:lnTo>
                  <a:pt x="0" y="129816"/>
                </a:lnTo>
                <a:lnTo>
                  <a:pt x="209255" y="35890"/>
                </a:lnTo>
                <a:lnTo>
                  <a:pt x="401241" y="130997"/>
                </a:lnTo>
                <a:lnTo>
                  <a:pt x="310886" y="167269"/>
                </a:lnTo>
                <a:close/>
                <a:moveTo>
                  <a:pt x="204492" y="145266"/>
                </a:moveTo>
                <a:cubicBezTo>
                  <a:pt x="265128" y="145266"/>
                  <a:pt x="294846" y="177365"/>
                  <a:pt x="294846" y="177365"/>
                </a:cubicBezTo>
                <a:lnTo>
                  <a:pt x="294846" y="243945"/>
                </a:lnTo>
                <a:cubicBezTo>
                  <a:pt x="294846" y="243945"/>
                  <a:pt x="263938" y="268910"/>
                  <a:pt x="199739" y="268910"/>
                </a:cubicBezTo>
                <a:cubicBezTo>
                  <a:pt x="135541" y="268910"/>
                  <a:pt x="114138" y="243945"/>
                  <a:pt x="114138" y="243945"/>
                </a:cubicBezTo>
                <a:lnTo>
                  <a:pt x="114138" y="177365"/>
                </a:lnTo>
                <a:cubicBezTo>
                  <a:pt x="114138" y="177365"/>
                  <a:pt x="143856" y="145266"/>
                  <a:pt x="204492" y="145266"/>
                </a:cubicBezTo>
                <a:close/>
                <a:moveTo>
                  <a:pt x="203302" y="254641"/>
                </a:moveTo>
                <a:cubicBezTo>
                  <a:pt x="245326" y="254641"/>
                  <a:pt x="279397" y="246116"/>
                  <a:pt x="279397" y="235620"/>
                </a:cubicBezTo>
                <a:cubicBezTo>
                  <a:pt x="279397" y="225123"/>
                  <a:pt x="245326" y="216599"/>
                  <a:pt x="203302" y="216599"/>
                </a:cubicBezTo>
                <a:cubicBezTo>
                  <a:pt x="161277" y="216599"/>
                  <a:pt x="127216" y="225123"/>
                  <a:pt x="127216" y="235620"/>
                </a:cubicBezTo>
                <a:cubicBezTo>
                  <a:pt x="127216" y="246116"/>
                  <a:pt x="161277" y="254641"/>
                  <a:pt x="203302" y="254641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8" name="TextBox 18"/>
          <p:cNvSpPr txBox="1"/>
          <p:nvPr/>
        </p:nvSpPr>
        <p:spPr>
          <a:xfrm>
            <a:off x="7879518" y="4987861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该函数首先用两个for循环初始化屏幕20*20范围内的状态，初始化为0，以后根据实际情况重新赋值。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53186" y="3304902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最后移动光标到指定的位置输出操作提示信息以及版权信息。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82466" y="4987747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然后设置屏幕输出状态，设置寄存器AX的高位为0，低位为3，表示以80*25的彩色方式显示。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488661" y="1252888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函数原型：void init()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init()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261455" y="1786438"/>
            <a:ext cx="3669090" cy="41277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 rot="5400000">
            <a:off x="6507340" y="1418322"/>
            <a:ext cx="1062105" cy="1194868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 rot="5400000">
            <a:off x="7484017" y="3252867"/>
            <a:ext cx="1062105" cy="1194868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 rot="5400000">
            <a:off x="6495148" y="5075220"/>
            <a:ext cx="1062105" cy="1194868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 rot="5400000">
            <a:off x="4599191" y="1418322"/>
            <a:ext cx="1062105" cy="1194868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5400000">
            <a:off x="3589249" y="3252867"/>
            <a:ext cx="1062105" cy="1194868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 rot="5400000">
            <a:off x="4611383" y="5087412"/>
            <a:ext cx="1062105" cy="1194868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7776775" y="1589036"/>
            <a:ext cx="3522286" cy="14478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这些函数分别初始化游戏的第一关到第四关。功能和实现步骤相似。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694207" y="3423581"/>
            <a:ext cx="3329778" cy="10477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游戏的第一关至第四关难度依次增加。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776775" y="5258126"/>
            <a:ext cx="3305175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函数返回包含各个目的地位置的链表。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89125" y="1589036"/>
            <a:ext cx="3657600" cy="10477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函数原型：winer *initStep1()、winer *initStep2()、winer *initStep3()、winer *initStep4()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9245" y="3423581"/>
            <a:ext cx="3305175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画墙壁和画箱子，设置游戏难度，初始化墙壁越复杂，箱子越多，游戏就越难。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48052" y="5258126"/>
            <a:ext cx="3305175" cy="10477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r"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调用函数printDestination1()和printMan()画目的地和小人。</a:t>
            </a:r>
          </a:p>
        </p:txBody>
      </p:sp>
      <p:sp>
        <p:nvSpPr>
          <p:cNvPr id="15" name="Freeform 15"/>
          <p:cNvSpPr/>
          <p:nvPr/>
        </p:nvSpPr>
        <p:spPr>
          <a:xfrm>
            <a:off x="5410459" y="3071807"/>
            <a:ext cx="1371081" cy="137108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13360" y="76200"/>
                </a:moveTo>
                <a:lnTo>
                  <a:pt x="243840" y="76200"/>
                </a:lnTo>
                <a:lnTo>
                  <a:pt x="243840" y="289560"/>
                </a:lnTo>
                <a:lnTo>
                  <a:pt x="60960" y="289560"/>
                </a:lnTo>
                <a:lnTo>
                  <a:pt x="60960" y="76200"/>
                </a:lnTo>
                <a:lnTo>
                  <a:pt x="91440" y="76200"/>
                </a:lnTo>
                <a:lnTo>
                  <a:pt x="91440" y="60960"/>
                </a:lnTo>
                <a:cubicBezTo>
                  <a:pt x="91440" y="44129"/>
                  <a:pt x="105089" y="30480"/>
                  <a:pt x="121920" y="30480"/>
                </a:cubicBezTo>
                <a:lnTo>
                  <a:pt x="121920" y="30480"/>
                </a:lnTo>
                <a:lnTo>
                  <a:pt x="182880" y="30480"/>
                </a:lnTo>
                <a:cubicBezTo>
                  <a:pt x="199711" y="30480"/>
                  <a:pt x="213360" y="44129"/>
                  <a:pt x="213360" y="60960"/>
                </a:cubicBezTo>
                <a:lnTo>
                  <a:pt x="213360" y="60960"/>
                </a:lnTo>
                <a:lnTo>
                  <a:pt x="213360" y="76200"/>
                </a:lnTo>
                <a:close/>
                <a:moveTo>
                  <a:pt x="259080" y="76200"/>
                </a:moveTo>
                <a:lnTo>
                  <a:pt x="274320" y="76200"/>
                </a:lnTo>
                <a:cubicBezTo>
                  <a:pt x="291151" y="76200"/>
                  <a:pt x="304800" y="89849"/>
                  <a:pt x="304800" y="106680"/>
                </a:cubicBezTo>
                <a:lnTo>
                  <a:pt x="304800" y="106680"/>
                </a:lnTo>
                <a:lnTo>
                  <a:pt x="304800" y="259080"/>
                </a:lnTo>
                <a:cubicBezTo>
                  <a:pt x="304800" y="275911"/>
                  <a:pt x="291151" y="289560"/>
                  <a:pt x="274320" y="289560"/>
                </a:cubicBezTo>
                <a:lnTo>
                  <a:pt x="274320" y="289560"/>
                </a:lnTo>
                <a:lnTo>
                  <a:pt x="259080" y="289560"/>
                </a:lnTo>
                <a:lnTo>
                  <a:pt x="259080" y="76200"/>
                </a:lnTo>
                <a:close/>
                <a:moveTo>
                  <a:pt x="45720" y="76200"/>
                </a:moveTo>
                <a:lnTo>
                  <a:pt x="45720" y="289560"/>
                </a:lnTo>
                <a:lnTo>
                  <a:pt x="30480" y="289560"/>
                </a:lnTo>
                <a:cubicBezTo>
                  <a:pt x="13649" y="289560"/>
                  <a:pt x="0" y="275911"/>
                  <a:pt x="0" y="259080"/>
                </a:cubicBezTo>
                <a:lnTo>
                  <a:pt x="0" y="259080"/>
                </a:lnTo>
                <a:lnTo>
                  <a:pt x="0" y="106680"/>
                </a:lnTo>
                <a:cubicBezTo>
                  <a:pt x="0" y="89916"/>
                  <a:pt x="13716" y="76200"/>
                  <a:pt x="30480" y="76200"/>
                </a:cubicBezTo>
                <a:lnTo>
                  <a:pt x="45720" y="76200"/>
                </a:lnTo>
                <a:close/>
                <a:moveTo>
                  <a:pt x="121920" y="60960"/>
                </a:moveTo>
                <a:lnTo>
                  <a:pt x="121920" y="76200"/>
                </a:lnTo>
                <a:lnTo>
                  <a:pt x="182880" y="76200"/>
                </a:lnTo>
                <a:lnTo>
                  <a:pt x="182880" y="60960"/>
                </a:lnTo>
                <a:lnTo>
                  <a:pt x="121920" y="609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6" name="TextBox 16"/>
          <p:cNvSpPr txBox="1"/>
          <p:nvPr/>
        </p:nvSpPr>
        <p:spPr>
          <a:xfrm>
            <a:off x="4552613" y="1454924"/>
            <a:ext cx="1089371" cy="115576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30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359254" y="1454924"/>
            <a:ext cx="1276572" cy="115576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30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457298" y="3289469"/>
            <a:ext cx="1260437" cy="115576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30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365244" y="3289469"/>
            <a:ext cx="1247260" cy="115576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30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4552613" y="5124014"/>
            <a:ext cx="1089371" cy="115576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30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359254" y="5124014"/>
            <a:ext cx="1276572" cy="115576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30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初始化游戏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4875" r="14875"/>
          <a:stretch>
            <a:fillRect/>
          </a:stretch>
        </p:blipFill>
        <p:spPr>
          <a:xfrm>
            <a:off x="6416218" y="1873250"/>
            <a:ext cx="2285143" cy="243967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t="12134" b="12134"/>
          <a:stretch>
            <a:fillRect/>
          </a:stretch>
        </p:blipFill>
        <p:spPr>
          <a:xfrm>
            <a:off x="705451" y="1873250"/>
            <a:ext cx="2286000" cy="230833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087" r="3087"/>
          <a:stretch>
            <a:fillRect/>
          </a:stretch>
        </p:blipFill>
        <p:spPr>
          <a:xfrm>
            <a:off x="9265251" y="1892300"/>
            <a:ext cx="2271183" cy="242062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l="10725" r="10725"/>
          <a:stretch>
            <a:fillRect/>
          </a:stretch>
        </p:blipFill>
        <p:spPr>
          <a:xfrm>
            <a:off x="3571418" y="1892300"/>
            <a:ext cx="2266949" cy="242062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6416218" y="3460761"/>
            <a:ext cx="2285143" cy="745998"/>
            <a:chOff x="6416218" y="3460761"/>
            <a:chExt cx="2285143" cy="745998"/>
          </a:xfrm>
        </p:grpSpPr>
        <p:sp>
          <p:nvSpPr>
            <p:cNvPr id="7" name="AutoShape 7"/>
            <p:cNvSpPr/>
            <p:nvPr/>
          </p:nvSpPr>
          <p:spPr>
            <a:xfrm>
              <a:off x="6416218" y="3460761"/>
              <a:ext cx="2285143" cy="745998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6416218" y="4197615"/>
            <a:ext cx="2288381" cy="2112169"/>
            <a:chOff x="6416218" y="4197615"/>
            <a:chExt cx="2288381" cy="2112169"/>
          </a:xfrm>
        </p:grpSpPr>
        <p:sp>
          <p:nvSpPr>
            <p:cNvPr id="9" name="AutoShape 9"/>
            <p:cNvSpPr/>
            <p:nvPr/>
          </p:nvSpPr>
          <p:spPr>
            <a:xfrm>
              <a:off x="6416218" y="4197615"/>
              <a:ext cx="2288381" cy="2112169"/>
            </a:xfrm>
            <a:prstGeom prst="rect">
              <a:avLst/>
            </a:prstGeom>
            <a:solidFill>
              <a:schemeClr val="accent1">
                <a:lumMod val="50000"/>
                <a:alpha val="100000"/>
              </a:scheme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3571418" y="3460761"/>
            <a:ext cx="2285429" cy="852159"/>
            <a:chOff x="3571418" y="3460761"/>
            <a:chExt cx="2285429" cy="852159"/>
          </a:xfrm>
        </p:grpSpPr>
        <p:sp>
          <p:nvSpPr>
            <p:cNvPr id="11" name="AutoShape 11"/>
            <p:cNvSpPr/>
            <p:nvPr/>
          </p:nvSpPr>
          <p:spPr>
            <a:xfrm>
              <a:off x="3571418" y="3460761"/>
              <a:ext cx="2285429" cy="852159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3571418" y="4206759"/>
            <a:ext cx="2288096" cy="2103025"/>
            <a:chOff x="3571418" y="4206759"/>
            <a:chExt cx="2288096" cy="2103025"/>
          </a:xfrm>
        </p:grpSpPr>
        <p:sp>
          <p:nvSpPr>
            <p:cNvPr id="13" name="AutoShape 13"/>
            <p:cNvSpPr/>
            <p:nvPr/>
          </p:nvSpPr>
          <p:spPr>
            <a:xfrm>
              <a:off x="3571418" y="4206759"/>
              <a:ext cx="2288096" cy="2103025"/>
            </a:xfrm>
            <a:prstGeom prst="rect">
              <a:avLst/>
            </a:prstGeom>
            <a:solidFill>
              <a:schemeClr val="accent1">
                <a:lumMod val="50000"/>
                <a:alpha val="100000"/>
              </a:schemeClr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9265251" y="3460761"/>
            <a:ext cx="2286000" cy="745998"/>
            <a:chOff x="9265251" y="3460761"/>
            <a:chExt cx="2286000" cy="745998"/>
          </a:xfrm>
        </p:grpSpPr>
        <p:sp>
          <p:nvSpPr>
            <p:cNvPr id="15" name="AutoShape 15"/>
            <p:cNvSpPr/>
            <p:nvPr/>
          </p:nvSpPr>
          <p:spPr>
            <a:xfrm>
              <a:off x="9265251" y="3460761"/>
              <a:ext cx="2286000" cy="745998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9265251" y="4204473"/>
            <a:ext cx="2286000" cy="2105311"/>
            <a:chOff x="9265251" y="4204473"/>
            <a:chExt cx="2286000" cy="2105311"/>
          </a:xfrm>
        </p:grpSpPr>
        <p:sp>
          <p:nvSpPr>
            <p:cNvPr id="17" name="AutoShape 17"/>
            <p:cNvSpPr/>
            <p:nvPr/>
          </p:nvSpPr>
          <p:spPr>
            <a:xfrm>
              <a:off x="9265251" y="4204473"/>
              <a:ext cx="2286000" cy="2105311"/>
            </a:xfrm>
            <a:prstGeom prst="rect">
              <a:avLst/>
            </a:prstGeom>
            <a:solidFill>
              <a:schemeClr val="accent1">
                <a:lumMod val="50000"/>
                <a:alpha val="100000"/>
              </a:schemeClr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705451" y="3460761"/>
            <a:ext cx="2286000" cy="2849023"/>
            <a:chOff x="705451" y="3460761"/>
            <a:chExt cx="2286000" cy="2849023"/>
          </a:xfrm>
        </p:grpSpPr>
        <p:sp>
          <p:nvSpPr>
            <p:cNvPr id="19" name="AutoShape 19"/>
            <p:cNvSpPr/>
            <p:nvPr/>
          </p:nvSpPr>
          <p:spPr>
            <a:xfrm>
              <a:off x="705451" y="3460761"/>
              <a:ext cx="2286000" cy="883920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05451" y="4206759"/>
              <a:ext cx="2286000" cy="2103025"/>
            </a:xfrm>
            <a:prstGeom prst="rect">
              <a:avLst/>
            </a:prstGeom>
            <a:solidFill>
              <a:schemeClr val="accent1">
                <a:lumMod val="50000"/>
                <a:alpha val="100000"/>
              </a:schemeClr>
            </a:solidFill>
          </p:spPr>
        </p:sp>
      </p:grpSp>
      <p:sp>
        <p:nvSpPr>
          <p:cNvPr id="21" name="TextBox 21"/>
          <p:cNvSpPr txBox="1"/>
          <p:nvPr/>
        </p:nvSpPr>
        <p:spPr>
          <a:xfrm>
            <a:off x="705451" y="3461492"/>
            <a:ext cx="2287905" cy="72009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0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3571418" y="3467100"/>
            <a:ext cx="2287905" cy="72009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0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9265251" y="3471017"/>
            <a:ext cx="2287905" cy="72009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0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5" name="AutoShape 2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5" name="TextBox 4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移动箱子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756455" y="4477571"/>
            <a:ext cx="2164942" cy="1552257"/>
            <a:chOff x="756455" y="4477571"/>
            <a:chExt cx="2164942" cy="1552257"/>
          </a:xfrm>
        </p:grpSpPr>
        <p:sp>
          <p:nvSpPr>
            <p:cNvPr id="47" name="TextBox 47"/>
            <p:cNvSpPr txBox="1"/>
            <p:nvPr/>
          </p:nvSpPr>
          <p:spPr>
            <a:xfrm>
              <a:off x="756455" y="4477571"/>
              <a:ext cx="2164942" cy="1552257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函数原型：void moveBoxSpacetoSpace(int x,int y,char a)</a:t>
              </a: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3628568" y="4477571"/>
            <a:ext cx="2164942" cy="1552257"/>
            <a:chOff x="3628568" y="4477571"/>
            <a:chExt cx="2164942" cy="1552257"/>
          </a:xfrm>
        </p:grpSpPr>
        <p:sp>
          <p:nvSpPr>
            <p:cNvPr id="49" name="TextBox 49"/>
            <p:cNvSpPr txBox="1"/>
            <p:nvPr/>
          </p:nvSpPr>
          <p:spPr>
            <a:xfrm>
              <a:off x="3628568" y="4477571"/>
              <a:ext cx="2164942" cy="1552257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void moveBox DestoSpace(int x,int y, char a)</a:t>
              </a:r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6466794" y="4477571"/>
            <a:ext cx="2164942" cy="1552257"/>
            <a:chOff x="6466794" y="4477571"/>
            <a:chExt cx="2164942" cy="1552257"/>
          </a:xfrm>
        </p:grpSpPr>
        <p:sp>
          <p:nvSpPr>
            <p:cNvPr id="51" name="TextBox 51"/>
            <p:cNvSpPr txBox="1"/>
            <p:nvPr/>
          </p:nvSpPr>
          <p:spPr>
            <a:xfrm>
              <a:off x="6466794" y="4477571"/>
              <a:ext cx="2164942" cy="1552257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void moveBoxSpacetoDes(int x,int y,char a)</a:t>
              </a:r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9318371" y="4477571"/>
            <a:ext cx="2164942" cy="1552257"/>
            <a:chOff x="9318371" y="4477571"/>
            <a:chExt cx="2164942" cy="1552257"/>
          </a:xfrm>
        </p:grpSpPr>
        <p:sp>
          <p:nvSpPr>
            <p:cNvPr id="53" name="TextBox 53"/>
            <p:cNvSpPr txBox="1"/>
            <p:nvPr/>
          </p:nvSpPr>
          <p:spPr>
            <a:xfrm>
              <a:off x="9318371" y="4477571"/>
              <a:ext cx="2164942" cy="1552257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void moveBox DestoDes(int x,int y,char a)</a:t>
              </a:r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6416218" y="3461492"/>
            <a:ext cx="2287905" cy="72009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0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32075" b="32075"/>
          <a:stretch>
            <a:fillRect/>
          </a:stretch>
        </p:blipFill>
        <p:spPr>
          <a:xfrm>
            <a:off x="0" y="1477241"/>
            <a:ext cx="12193201" cy="4371348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7868425" y="4586931"/>
            <a:ext cx="4324775" cy="126165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865027" y="4586931"/>
            <a:ext cx="1003399" cy="1261658"/>
          </a:xfrm>
          <a:prstGeom prst="rect">
            <a:avLst/>
          </a:prstGeom>
          <a:solidFill>
            <a:srgbClr val="404040">
              <a:alpha val="100000"/>
            </a:srgbClr>
          </a:solidFill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endParaRPr lang="en-US" sz="1100"/>
          </a:p>
        </p:txBody>
      </p:sp>
      <p:sp>
        <p:nvSpPr>
          <p:cNvPr id="5" name="TextBox 5"/>
          <p:cNvSpPr txBox="1"/>
          <p:nvPr/>
        </p:nvSpPr>
        <p:spPr>
          <a:xfrm>
            <a:off x="7992463" y="4527198"/>
            <a:ext cx="4076700" cy="139065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marL="203200" lvl="0" indent="-203200">
              <a:lnSpc>
                <a:spcPct val="77000"/>
              </a:lnSpc>
              <a:buFont typeface="Arial" panose="020B0604020202020204"/>
              <a:buChar char="•"/>
            </a:pPr>
            <a:r>
              <a:rPr lang="en-US" sz="1350">
                <a:solidFill>
                  <a:srgbClr val="FFFE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函数judge()根据结构体struct[x][y]中存的值来判断该点的状态。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judge()</a:t>
              </a:r>
            </a:p>
          </p:txBody>
        </p:sp>
      </p:grpSp>
      <p:sp>
        <p:nvSpPr>
          <p:cNvPr id="28" name="Freeform 28"/>
          <p:cNvSpPr/>
          <p:nvPr/>
        </p:nvSpPr>
        <p:spPr>
          <a:xfrm>
            <a:off x="7084983" y="4936017"/>
            <a:ext cx="563486" cy="56348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362" y="147228"/>
                </a:moveTo>
                <a:lnTo>
                  <a:pt x="304800" y="75419"/>
                </a:lnTo>
                <a:lnTo>
                  <a:pt x="304800" y="38100"/>
                </a:lnTo>
                <a:lnTo>
                  <a:pt x="0" y="38100"/>
                </a:lnTo>
                <a:lnTo>
                  <a:pt x="0" y="75305"/>
                </a:lnTo>
                <a:close/>
                <a:moveTo>
                  <a:pt x="152438" y="189347"/>
                </a:moveTo>
                <a:lnTo>
                  <a:pt x="0" y="117348"/>
                </a:lnTo>
                <a:lnTo>
                  <a:pt x="0" y="266700"/>
                </a:lnTo>
                <a:lnTo>
                  <a:pt x="304800" y="266700"/>
                </a:lnTo>
                <a:lnTo>
                  <a:pt x="304800" y="11757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24385" y="841294"/>
            <a:ext cx="4968573" cy="5706182"/>
            <a:chOff x="6824385" y="841294"/>
            <a:chExt cx="4968573" cy="570618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>
              <a:alphaModFix/>
            </a:blip>
            <a:srcRect l="16542" r="16542"/>
            <a:stretch>
              <a:fillRect/>
            </a:stretch>
          </p:blipFill>
          <p:spPr>
            <a:xfrm>
              <a:off x="9032810" y="3787328"/>
              <a:ext cx="2760148" cy="2760148"/>
            </a:xfrm>
            <a:prstGeom prst="parallelogram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>
              <a:alphaModFix/>
            </a:blip>
            <a:srcRect/>
            <a:stretch>
              <a:fillRect/>
            </a:stretch>
          </p:blipFill>
          <p:spPr>
            <a:xfrm>
              <a:off x="6824385" y="3787328"/>
              <a:ext cx="2760148" cy="2760148"/>
            </a:xfrm>
            <a:prstGeom prst="parallelogram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>
              <a:alphaModFix/>
            </a:blip>
            <a:srcRect/>
            <a:stretch>
              <a:fillRect/>
            </a:stretch>
          </p:blipFill>
          <p:spPr>
            <a:xfrm>
              <a:off x="8544638" y="841294"/>
              <a:ext cx="2760148" cy="2760148"/>
            </a:xfrm>
            <a:prstGeom prst="parallelogram">
              <a:avLst/>
            </a:prstGeom>
          </p:spPr>
        </p:pic>
      </p:grpSp>
      <p:sp>
        <p:nvSpPr>
          <p:cNvPr id="6" name="Freeform 6"/>
          <p:cNvSpPr/>
          <p:nvPr/>
        </p:nvSpPr>
        <p:spPr>
          <a:xfrm>
            <a:off x="1017623" y="5380730"/>
            <a:ext cx="380341" cy="46983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>
            <a:off x="1397964" y="5380730"/>
            <a:ext cx="380341" cy="46983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>
            <a:off x="1778306" y="5380730"/>
            <a:ext cx="380341" cy="46983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762000" y="0"/>
                </a:moveTo>
                <a:lnTo>
                  <a:pt x="1905000" y="0"/>
                </a:lnTo>
                <a:lnTo>
                  <a:pt x="1143000" y="952500"/>
                </a:lnTo>
                <a:lnTo>
                  <a:pt x="1905000" y="1905000"/>
                </a:lnTo>
                <a:lnTo>
                  <a:pt x="762000" y="1905000"/>
                </a:lnTo>
                <a:lnTo>
                  <a:pt x="0" y="952500"/>
                </a:lnTo>
                <a:lnTo>
                  <a:pt x="76200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763201" y="1453600"/>
            <a:ext cx="5647282" cy="39014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marL="203200" lvl="0" indent="-203200">
              <a:lnSpc>
                <a:spcPct val="120000"/>
              </a:lnSpc>
              <a:buFont typeface="Arial" panose="020B0604020202020204"/>
              <a:buChar char="•"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函数move()实现整个程序的控制，包括初始化屏幕、设置显示器软中断等操作。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1" name="AutoShape 1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move()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73227" y="1168478"/>
            <a:ext cx="455409" cy="20692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428750" y="0"/>
                </a:lnTo>
                <a:lnTo>
                  <a:pt x="1905000" y="1905000"/>
                </a:lnTo>
                <a:lnTo>
                  <a:pt x="476250" y="1905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  <a:alpha val="83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72404" y="1375400"/>
            <a:ext cx="11247191" cy="4699510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70000"/>
          </a:blip>
          <a:srcRect l="12500" r="12500"/>
          <a:stretch>
            <a:fillRect/>
          </a:stretch>
        </p:blipFill>
        <p:spPr>
          <a:xfrm>
            <a:off x="740688" y="1168478"/>
            <a:ext cx="3679824" cy="4906431"/>
          </a:xfrm>
          <a:prstGeom prst="parallelogram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2499430" y="6236295"/>
            <a:ext cx="9220165" cy="67345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83810" y="6236295"/>
            <a:ext cx="740059" cy="67345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1375876" y="6200641"/>
            <a:ext cx="158719" cy="158719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607200" y="6207253"/>
            <a:ext cx="147382" cy="147382"/>
          </a:xfrm>
          <a:prstGeom prst="ellipse">
            <a:avLst/>
          </a:prstGeom>
          <a:solidFill>
            <a:schemeClr val="accent2">
              <a:alpha val="8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1827186" y="6213864"/>
            <a:ext cx="136045" cy="136045"/>
          </a:xfrm>
          <a:prstGeom prst="ellipse">
            <a:avLst/>
          </a:prstGeom>
          <a:solidFill>
            <a:schemeClr val="accent2">
              <a:alpha val="6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2027323" y="6220476"/>
            <a:ext cx="124708" cy="124708"/>
          </a:xfrm>
          <a:prstGeom prst="ellipse">
            <a:avLst/>
          </a:prstGeom>
          <a:solidFill>
            <a:schemeClr val="accent2">
              <a:alpha val="4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2224635" y="6214895"/>
            <a:ext cx="113371" cy="113371"/>
          </a:xfrm>
          <a:prstGeom prst="ellipse">
            <a:avLst/>
          </a:prstGeom>
          <a:solidFill>
            <a:schemeClr val="accent2">
              <a:alpha val="2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4754880" y="2140956"/>
            <a:ext cx="6240618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函数reset()的功能是重置当前关。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754880" y="4124309"/>
            <a:ext cx="6240618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它首先判断当前关是第几关，然后调用函数init()和初始化当前关的函数进行重置。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reset()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16566" b="16566"/>
          <a:stretch>
            <a:fillRect/>
          </a:stretch>
        </p:blipFill>
        <p:spPr>
          <a:xfrm>
            <a:off x="3909691" y="1250241"/>
            <a:ext cx="7848600" cy="5248275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4" name="AutoShape 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主函数</a:t>
              </a:r>
            </a:p>
          </p:txBody>
        </p:sp>
      </p:grpSp>
      <p:sp>
        <p:nvSpPr>
          <p:cNvPr id="25" name="AutoShape 25"/>
          <p:cNvSpPr/>
          <p:nvPr/>
        </p:nvSpPr>
        <p:spPr>
          <a:xfrm>
            <a:off x="454963" y="3878730"/>
            <a:ext cx="3974251" cy="2162291"/>
          </a:xfrm>
          <a:prstGeom prst="rect">
            <a:avLst/>
          </a:prstGeom>
          <a:solidFill>
            <a:schemeClr val="accent1">
              <a:lumMod val="75000"/>
              <a:alpha val="76862"/>
            </a:schemeClr>
          </a:solidFill>
        </p:spPr>
      </p:sp>
      <p:sp>
        <p:nvSpPr>
          <p:cNvPr id="26" name="AutoShape 26"/>
          <p:cNvSpPr/>
          <p:nvPr/>
        </p:nvSpPr>
        <p:spPr>
          <a:xfrm>
            <a:off x="563624" y="1510084"/>
            <a:ext cx="2936423" cy="160459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系统主函数main()用于实现整个程序的控制。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590191" y="4157580"/>
            <a:ext cx="3052052" cy="160459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它包含一个while循环，不断读取用户输入，并根据输入进行相应操作。</a:t>
            </a:r>
            <a:endParaRPr lang="en-US" sz="11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具体编码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/>
          </a:blip>
          <a:srcRect l="13535" r="13535"/>
          <a:stretch>
            <a:fillRect/>
          </a:stretch>
        </p:blipFill>
        <p:spPr>
          <a:xfrm>
            <a:off x="8422415" y="1165018"/>
            <a:ext cx="3769585" cy="5168746"/>
          </a:xfrm>
          <a:prstGeom prst="ellipse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1049459" y="1392873"/>
            <a:ext cx="2537366" cy="971419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539110" y="1390903"/>
            <a:ext cx="975360" cy="9753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601242" y="2481101"/>
            <a:ext cx="3433799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预处理阶段，程序会加载一些外部文件，如.h、.c等，这些文件通常包含了一些公共定义和声明。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3099145" y="1390903"/>
            <a:ext cx="975360" cy="9753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784885" y="1602358"/>
            <a:ext cx="3048000" cy="5524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加载头文件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405571" y="2481101"/>
            <a:ext cx="3433799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在预处理阶段，程序员需要定义一些数据结构，如数组、链表、树等，这些数据结构将在程序中多次使用。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343439" y="1390903"/>
            <a:ext cx="3535395" cy="975360"/>
            <a:chOff x="4343439" y="1390903"/>
            <a:chExt cx="3535395" cy="975360"/>
          </a:xfrm>
        </p:grpSpPr>
        <p:sp>
          <p:nvSpPr>
            <p:cNvPr id="10" name="AutoShape 10"/>
            <p:cNvSpPr/>
            <p:nvPr/>
          </p:nvSpPr>
          <p:spPr>
            <a:xfrm>
              <a:off x="4854091" y="1391888"/>
              <a:ext cx="2537366" cy="971419"/>
            </a:xfrm>
            <a:prstGeom prst="rect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4343439" y="1390903"/>
              <a:ext cx="975360" cy="975360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6903474" y="1390903"/>
              <a:ext cx="975360" cy="975360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4587137" y="1601372"/>
            <a:ext cx="3048000" cy="5524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定义数据结构</a:t>
            </a:r>
          </a:p>
        </p:txBody>
      </p:sp>
      <p:sp>
        <p:nvSpPr>
          <p:cNvPr id="14" name="AutoShape 14"/>
          <p:cNvSpPr/>
          <p:nvPr/>
        </p:nvSpPr>
        <p:spPr>
          <a:xfrm>
            <a:off x="1049459" y="3941002"/>
            <a:ext cx="2537366" cy="971419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539110" y="3939031"/>
            <a:ext cx="975360" cy="9753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601242" y="5041421"/>
            <a:ext cx="3433799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在预处理阶段，程序员需要定义一些全局变量，如计数器、长度、地址等，这些全局变量将在整个程序中访问。</a:t>
            </a:r>
          </a:p>
        </p:txBody>
      </p:sp>
      <p:sp>
        <p:nvSpPr>
          <p:cNvPr id="17" name="AutoShape 17"/>
          <p:cNvSpPr/>
          <p:nvPr/>
        </p:nvSpPr>
        <p:spPr>
          <a:xfrm>
            <a:off x="3099145" y="3939031"/>
            <a:ext cx="975360" cy="9753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8" name="TextBox 18"/>
          <p:cNvSpPr txBox="1"/>
          <p:nvPr/>
        </p:nvSpPr>
        <p:spPr>
          <a:xfrm>
            <a:off x="784885" y="4150486"/>
            <a:ext cx="3066513" cy="55245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定义全局变量</a:t>
            </a:r>
          </a:p>
        </p:txBody>
      </p:sp>
      <p:sp>
        <p:nvSpPr>
          <p:cNvPr id="19" name="AutoShape 19"/>
          <p:cNvSpPr/>
          <p:nvPr/>
        </p:nvSpPr>
        <p:spPr>
          <a:xfrm>
            <a:off x="4853788" y="3941002"/>
            <a:ext cx="2537366" cy="971419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0" name="AutoShape 20"/>
          <p:cNvSpPr/>
          <p:nvPr/>
        </p:nvSpPr>
        <p:spPr>
          <a:xfrm>
            <a:off x="4343439" y="3939031"/>
            <a:ext cx="975360" cy="9753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1" name="TextBox 21"/>
          <p:cNvSpPr txBox="1"/>
          <p:nvPr/>
        </p:nvSpPr>
        <p:spPr>
          <a:xfrm>
            <a:off x="4405571" y="5041421"/>
            <a:ext cx="3433799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在预处理阶段，程序员需要对定义的数据结构和全局变量进行初始化工作，确保它们被正确地设置和初始化。</a:t>
            </a:r>
          </a:p>
        </p:txBody>
      </p:sp>
      <p:sp>
        <p:nvSpPr>
          <p:cNvPr id="22" name="AutoShape 22"/>
          <p:cNvSpPr/>
          <p:nvPr/>
        </p:nvSpPr>
        <p:spPr>
          <a:xfrm>
            <a:off x="6903474" y="3939031"/>
            <a:ext cx="975360" cy="9753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3" name="TextBox 23"/>
          <p:cNvSpPr txBox="1"/>
          <p:nvPr/>
        </p:nvSpPr>
        <p:spPr>
          <a:xfrm>
            <a:off x="4587137" y="4150486"/>
            <a:ext cx="3048000" cy="55245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初始化工作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5" name="AutoShape 2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5" name="TextBox 4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预处理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项目介绍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637353" y="2404706"/>
            <a:ext cx="670328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8271485" y="1863863"/>
            <a:ext cx="3274807" cy="327480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218543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236831" y="2181631"/>
            <a:ext cx="655436" cy="44615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6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6" name="AutoShape 6"/>
          <p:cNvSpPr/>
          <p:nvPr/>
        </p:nvSpPr>
        <p:spPr>
          <a:xfrm>
            <a:off x="3642991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3661279" y="2181631"/>
            <a:ext cx="655436" cy="44615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6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8" name="AutoShape 8"/>
          <p:cNvSpPr/>
          <p:nvPr/>
        </p:nvSpPr>
        <p:spPr>
          <a:xfrm>
            <a:off x="5990360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6008648" y="2181631"/>
            <a:ext cx="655436" cy="44615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6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cxnSp>
        <p:nvCxnSpPr>
          <p:cNvPr id="10" name="Connector 10"/>
          <p:cNvCxnSpPr/>
          <p:nvPr/>
        </p:nvCxnSpPr>
        <p:spPr>
          <a:xfrm>
            <a:off x="2732226" y="2404706"/>
            <a:ext cx="0" cy="2857056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TextBox 11"/>
          <p:cNvSpPr txBox="1"/>
          <p:nvPr/>
        </p:nvSpPr>
        <p:spPr>
          <a:xfrm>
            <a:off x="518866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该模块主要用于对屏幕和关卡的初始化，初始化关卡时是调用画图模块中画图函数。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875468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该模块包括以下几个函数。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290683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初始化屏幕的大小、显示方式、显示操作提示信息和版权信息；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rcRect t="4888" b="4888"/>
          <a:stretch>
            <a:fillRect/>
          </a:stretch>
        </p:blipFill>
        <p:spPr>
          <a:xfrm>
            <a:off x="8376853" y="1993076"/>
            <a:ext cx="3064070" cy="3016380"/>
          </a:xfrm>
          <a:prstGeom prst="ellipse">
            <a:avLst/>
          </a:prstGeom>
        </p:spPr>
      </p:pic>
      <p:cxnSp>
        <p:nvCxnSpPr>
          <p:cNvPr id="15" name="Connector 15"/>
          <p:cNvCxnSpPr/>
          <p:nvPr/>
        </p:nvCxnSpPr>
        <p:spPr>
          <a:xfrm>
            <a:off x="5100616" y="2404706"/>
            <a:ext cx="0" cy="2857056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6" name="Group 1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初始化模块</a:t>
              </a: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10800000">
            <a:off x="5310197" y="3360"/>
            <a:ext cx="6881803" cy="1578837"/>
          </a:xfrm>
          <a:prstGeom prst="rtTriangl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865044" y="1413187"/>
            <a:ext cx="4847466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初始化游戏的第一关；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29105" y="2538726"/>
            <a:ext cx="4847466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初始化游戏的第三关；</a:t>
            </a:r>
          </a:p>
        </p:txBody>
      </p:sp>
      <p:sp>
        <p:nvSpPr>
          <p:cNvPr id="5" name="AutoShape 5"/>
          <p:cNvSpPr/>
          <p:nvPr/>
        </p:nvSpPr>
        <p:spPr>
          <a:xfrm>
            <a:off x="726223" y="1564498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690284" y="2690037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6654250" y="1413187"/>
            <a:ext cx="4847466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初始化游戏的第二关；</a:t>
            </a:r>
          </a:p>
        </p:txBody>
      </p:sp>
      <p:sp>
        <p:nvSpPr>
          <p:cNvPr id="8" name="AutoShape 8"/>
          <p:cNvSpPr/>
          <p:nvPr/>
        </p:nvSpPr>
        <p:spPr>
          <a:xfrm>
            <a:off x="6515429" y="1564498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6633797" y="2538726"/>
            <a:ext cx="4847466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初始化游戏的第四关。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494977" y="2690037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 t="4069" b="4069"/>
          <a:stretch>
            <a:fillRect/>
          </a:stretch>
        </p:blipFill>
        <p:spPr>
          <a:xfrm>
            <a:off x="454963" y="3801273"/>
            <a:ext cx="3547872" cy="226771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 t="6121" b="6121"/>
          <a:stretch>
            <a:fillRect/>
          </a:stretch>
        </p:blipFill>
        <p:spPr>
          <a:xfrm>
            <a:off x="4281896" y="3801273"/>
            <a:ext cx="3547872" cy="226771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 t="18041" b="18041"/>
          <a:stretch>
            <a:fillRect/>
          </a:stretch>
        </p:blipFill>
        <p:spPr>
          <a:xfrm>
            <a:off x="8108829" y="3801273"/>
            <a:ext cx="3547872" cy="2267712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初始化模块</a:t>
              </a: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5703" y="1925288"/>
            <a:ext cx="3294412" cy="3432906"/>
            <a:chOff x="1435703" y="1925288"/>
            <a:chExt cx="3294412" cy="3432906"/>
          </a:xfrm>
        </p:grpSpPr>
        <p:sp>
          <p:nvSpPr>
            <p:cNvPr id="3" name="AutoShape 3"/>
            <p:cNvSpPr/>
            <p:nvPr/>
          </p:nvSpPr>
          <p:spPr>
            <a:xfrm>
              <a:off x="1435703" y="1925288"/>
              <a:ext cx="3294412" cy="3294412"/>
            </a:xfrm>
            <a:prstGeom prst="blockArc">
              <a:avLst/>
            </a:prstGeom>
            <a:solidFill>
              <a:schemeClr val="accent1">
                <a:lumMod val="75000"/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10800000">
              <a:off x="1435703" y="2063782"/>
              <a:ext cx="3294412" cy="3294412"/>
            </a:xfrm>
            <a:prstGeom prst="blockArc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2699099" y="3358880"/>
            <a:ext cx="767367" cy="703933"/>
          </a:xfrm>
          <a:custGeom>
            <a:avLst/>
            <a:gdLst/>
            <a:ahLst/>
            <a:cxnLst/>
            <a:rect l="l" t="t" r="r" b="b"/>
            <a:pathLst>
              <a:path w="988" h="905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画图模块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5784437" y="1687163"/>
            <a:ext cx="4496144" cy="565817"/>
            <a:chOff x="5784437" y="1687163"/>
            <a:chExt cx="4496144" cy="565817"/>
          </a:xfrm>
        </p:grpSpPr>
        <p:sp>
          <p:nvSpPr>
            <p:cNvPr id="29" name="AutoShape 29"/>
            <p:cNvSpPr/>
            <p:nvPr/>
          </p:nvSpPr>
          <p:spPr>
            <a:xfrm>
              <a:off x="5784437" y="1687163"/>
              <a:ext cx="4496144" cy="565817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30" name="TextBox 30"/>
          <p:cNvSpPr txBox="1"/>
          <p:nvPr/>
        </p:nvSpPr>
        <p:spPr>
          <a:xfrm>
            <a:off x="5927774" y="1687163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grpSp>
        <p:nvGrpSpPr>
          <p:cNvPr id="31" name="Group 31"/>
          <p:cNvGrpSpPr/>
          <p:nvPr/>
        </p:nvGrpSpPr>
        <p:grpSpPr>
          <a:xfrm>
            <a:off x="5784437" y="2262505"/>
            <a:ext cx="4496144" cy="820535"/>
            <a:chOff x="5784437" y="2262505"/>
            <a:chExt cx="4496144" cy="820535"/>
          </a:xfrm>
        </p:grpSpPr>
        <p:sp>
          <p:nvSpPr>
            <p:cNvPr id="32" name="TextBox 32"/>
            <p:cNvSpPr txBox="1"/>
            <p:nvPr/>
          </p:nvSpPr>
          <p:spPr>
            <a:xfrm>
              <a:off x="5784437" y="2262505"/>
              <a:ext cx="4496144" cy="82053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画图模块主要用于画图操作，包括画墙、画箱子、画目的地和画小人等。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5784437" y="3120755"/>
            <a:ext cx="4496144" cy="565817"/>
            <a:chOff x="5784437" y="3120755"/>
            <a:chExt cx="4496144" cy="565817"/>
          </a:xfrm>
        </p:grpSpPr>
        <p:sp>
          <p:nvSpPr>
            <p:cNvPr id="34" name="AutoShape 34"/>
            <p:cNvSpPr/>
            <p:nvPr/>
          </p:nvSpPr>
          <p:spPr>
            <a:xfrm>
              <a:off x="5784437" y="3120755"/>
              <a:ext cx="4496144" cy="565817"/>
            </a:xfrm>
            <a:prstGeom prst="rect">
              <a:avLst/>
            </a:prstGeom>
            <a:solidFill>
              <a:schemeClr val="accent1">
                <a:lumMod val="50000"/>
                <a:alpha val="100000"/>
              </a:schemeClr>
            </a:solidFill>
          </p:spPr>
        </p:sp>
      </p:grpSp>
      <p:sp>
        <p:nvSpPr>
          <p:cNvPr id="35" name="TextBox 35"/>
          <p:cNvSpPr txBox="1"/>
          <p:nvPr/>
        </p:nvSpPr>
        <p:spPr>
          <a:xfrm>
            <a:off x="5927774" y="3120755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grpSp>
        <p:nvGrpSpPr>
          <p:cNvPr id="36" name="Group 36"/>
          <p:cNvGrpSpPr/>
          <p:nvPr/>
        </p:nvGrpSpPr>
        <p:grpSpPr>
          <a:xfrm>
            <a:off x="5784437" y="3715147"/>
            <a:ext cx="4496144" cy="820535"/>
            <a:chOff x="5784437" y="3715147"/>
            <a:chExt cx="4496144" cy="820535"/>
          </a:xfrm>
        </p:grpSpPr>
        <p:sp>
          <p:nvSpPr>
            <p:cNvPr id="37" name="TextBox 37"/>
            <p:cNvSpPr txBox="1"/>
            <p:nvPr/>
          </p:nvSpPr>
          <p:spPr>
            <a:xfrm>
              <a:off x="5784437" y="3715147"/>
              <a:ext cx="4496144" cy="82053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本项目画图模块的功能由以下几个函数实现</a:t>
              </a: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5784437" y="4609991"/>
            <a:ext cx="4496144" cy="565817"/>
            <a:chOff x="5784437" y="4609991"/>
            <a:chExt cx="4496144" cy="565817"/>
          </a:xfrm>
        </p:grpSpPr>
        <p:sp>
          <p:nvSpPr>
            <p:cNvPr id="39" name="AutoShape 39"/>
            <p:cNvSpPr/>
            <p:nvPr/>
          </p:nvSpPr>
          <p:spPr>
            <a:xfrm>
              <a:off x="5784437" y="4609991"/>
              <a:ext cx="4496144" cy="565817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5784437" y="5204382"/>
            <a:ext cx="4496144" cy="820535"/>
            <a:chOff x="5784437" y="5204382"/>
            <a:chExt cx="4496144" cy="820535"/>
          </a:xfrm>
        </p:grpSpPr>
        <p:sp>
          <p:nvSpPr>
            <p:cNvPr id="41" name="TextBox 41"/>
            <p:cNvSpPr txBox="1"/>
            <p:nvPr/>
          </p:nvSpPr>
          <p:spPr>
            <a:xfrm>
              <a:off x="5784437" y="5204382"/>
              <a:ext cx="4496144" cy="82053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画墙函数：void printWall(int x,int y)</a:t>
              </a:r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5945582" y="4609991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90089" y="1514981"/>
            <a:ext cx="932011" cy="93201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990089" y="4677159"/>
            <a:ext cx="2409825" cy="10477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void printBox(int x,int y)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90089" y="3829496"/>
            <a:ext cx="2409825" cy="4476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画箱子函数</a:t>
            </a:r>
          </a:p>
        </p:txBody>
      </p:sp>
      <p:cxnSp>
        <p:nvCxnSpPr>
          <p:cNvPr id="5" name="Connector 5"/>
          <p:cNvCxnSpPr/>
          <p:nvPr/>
        </p:nvCxnSpPr>
        <p:spPr>
          <a:xfrm>
            <a:off x="1095003" y="4507169"/>
            <a:ext cx="2676821" cy="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Connector 6"/>
          <p:cNvCxnSpPr/>
          <p:nvPr/>
        </p:nvCxnSpPr>
        <p:spPr>
          <a:xfrm>
            <a:off x="3569918" y="4041523"/>
            <a:ext cx="207264" cy="0"/>
          </a:xfrm>
          <a:prstGeom prst="line">
            <a:avLst/>
          </a:prstGeom>
          <a:ln w="38100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Freeform 7"/>
          <p:cNvSpPr/>
          <p:nvPr/>
        </p:nvSpPr>
        <p:spPr>
          <a:xfrm>
            <a:off x="3687773" y="3947812"/>
            <a:ext cx="151723" cy="18742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762000" y="0"/>
                </a:lnTo>
                <a:lnTo>
                  <a:pt x="1905000" y="952500"/>
                </a:lnTo>
                <a:lnTo>
                  <a:pt x="762000" y="1905000"/>
                </a:lnTo>
                <a:lnTo>
                  <a:pt x="0" y="1905000"/>
                </a:lnTo>
                <a:lnTo>
                  <a:pt x="1143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4671297" y="1454147"/>
            <a:ext cx="932011" cy="932011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39938" y="1393187"/>
            <a:ext cx="2231507" cy="2231507"/>
          </a:xfrm>
          <a:prstGeom prst="ellipse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4671297" y="3829496"/>
            <a:ext cx="2409825" cy="4476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画目的地函数</a:t>
            </a:r>
          </a:p>
        </p:txBody>
      </p:sp>
      <p:cxnSp>
        <p:nvCxnSpPr>
          <p:cNvPr id="11" name="Connector 11"/>
          <p:cNvCxnSpPr/>
          <p:nvPr/>
        </p:nvCxnSpPr>
        <p:spPr>
          <a:xfrm>
            <a:off x="4776211" y="4446335"/>
            <a:ext cx="2676821" cy="0"/>
          </a:xfrm>
          <a:prstGeom prst="line">
            <a:avLst/>
          </a:prstGeom>
          <a:ln w="9525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cxnSp>
        <p:nvCxnSpPr>
          <p:cNvPr id="12" name="Connector 12"/>
          <p:cNvCxnSpPr/>
          <p:nvPr/>
        </p:nvCxnSpPr>
        <p:spPr>
          <a:xfrm>
            <a:off x="7251125" y="4041523"/>
            <a:ext cx="207264" cy="0"/>
          </a:xfrm>
          <a:prstGeom prst="line">
            <a:avLst/>
          </a:prstGeom>
          <a:ln w="38100">
            <a:solidFill>
              <a:schemeClr val="accent2"/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13" name="Freeform 13"/>
          <p:cNvSpPr/>
          <p:nvPr/>
        </p:nvSpPr>
        <p:spPr>
          <a:xfrm>
            <a:off x="7368981" y="3947812"/>
            <a:ext cx="151723" cy="18742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762000" y="0"/>
                </a:lnTo>
                <a:lnTo>
                  <a:pt x="1905000" y="952500"/>
                </a:lnTo>
                <a:lnTo>
                  <a:pt x="762000" y="1905000"/>
                </a:lnTo>
                <a:lnTo>
                  <a:pt x="0" y="1905000"/>
                </a:lnTo>
                <a:lnTo>
                  <a:pt x="1143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8373015" y="1454147"/>
            <a:ext cx="932011" cy="93201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741656" y="1393187"/>
            <a:ext cx="2231507" cy="2231507"/>
          </a:xfrm>
          <a:prstGeom prst="ellipse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8373015" y="3829496"/>
            <a:ext cx="2409825" cy="4476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画小人函数</a:t>
            </a:r>
          </a:p>
        </p:txBody>
      </p:sp>
      <p:cxnSp>
        <p:nvCxnSpPr>
          <p:cNvPr id="17" name="Connector 17"/>
          <p:cNvCxnSpPr/>
          <p:nvPr/>
        </p:nvCxnSpPr>
        <p:spPr>
          <a:xfrm>
            <a:off x="8477928" y="4446335"/>
            <a:ext cx="2676821" cy="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Connector 18"/>
          <p:cNvCxnSpPr/>
          <p:nvPr/>
        </p:nvCxnSpPr>
        <p:spPr>
          <a:xfrm>
            <a:off x="10952843" y="4041523"/>
            <a:ext cx="207264" cy="0"/>
          </a:xfrm>
          <a:prstGeom prst="line">
            <a:avLst/>
          </a:prstGeom>
          <a:ln w="38100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Freeform 19"/>
          <p:cNvSpPr/>
          <p:nvPr/>
        </p:nvSpPr>
        <p:spPr>
          <a:xfrm>
            <a:off x="11070699" y="3947812"/>
            <a:ext cx="151723" cy="18742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762000" y="0"/>
                </a:lnTo>
                <a:lnTo>
                  <a:pt x="1905000" y="952500"/>
                </a:lnTo>
                <a:lnTo>
                  <a:pt x="762000" y="1905000"/>
                </a:lnTo>
                <a:lnTo>
                  <a:pt x="0" y="1905000"/>
                </a:lnTo>
                <a:lnTo>
                  <a:pt x="1143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358558" y="1454147"/>
            <a:ext cx="2231507" cy="2231507"/>
          </a:xfrm>
          <a:prstGeom prst="ellipse">
            <a:avLst/>
          </a:prstGeom>
        </p:spPr>
      </p:pic>
      <p:sp>
        <p:nvSpPr>
          <p:cNvPr id="21" name="TextBox 21"/>
          <p:cNvSpPr txBox="1"/>
          <p:nvPr/>
        </p:nvSpPr>
        <p:spPr>
          <a:xfrm>
            <a:off x="4671297" y="4677159"/>
            <a:ext cx="2409825" cy="10477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void printBoxDes(int x,int y)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373015" y="4677159"/>
            <a:ext cx="2409825" cy="10477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void printMan(int x,int y)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8392065" y="1604894"/>
            <a:ext cx="581025" cy="4572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450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690347" y="1604894"/>
            <a:ext cx="578298" cy="437007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980564" y="1604894"/>
            <a:ext cx="581025" cy="4572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450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grpSp>
        <p:nvGrpSpPr>
          <p:cNvPr id="26" name="Group 2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7" name="AutoShape 2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7" name="TextBox 4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画图模块</a:t>
              </a: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5000" r="5000"/>
          <a:stretch>
            <a:fillRect/>
          </a:stretch>
        </p:blipFill>
        <p:spPr>
          <a:xfrm>
            <a:off x="4289936" y="1498289"/>
            <a:ext cx="3861422" cy="3861422"/>
          </a:xfrm>
          <a:prstGeom prst="diamond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44972" y="1608799"/>
            <a:ext cx="5067193" cy="1224567"/>
            <a:chOff x="44972" y="1608799"/>
            <a:chExt cx="5067193" cy="1224567"/>
          </a:xfrm>
        </p:grpSpPr>
        <p:sp>
          <p:nvSpPr>
            <p:cNvPr id="4" name="AutoShape 4"/>
            <p:cNvSpPr/>
            <p:nvPr/>
          </p:nvSpPr>
          <p:spPr>
            <a:xfrm>
              <a:off x="4429413" y="1744054"/>
              <a:ext cx="682752" cy="682752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216800" y="2131183"/>
              <a:ext cx="3905833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void printDestination1(int x,int y,winer **win,winer **pw)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44972" y="1608799"/>
              <a:ext cx="4521094" cy="398526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ctr">
                <a:lnSpc>
                  <a:spcPct val="77000"/>
                </a:lnSpc>
              </a:pPr>
              <a:r>
                <a:rPr lang="en-US" sz="2325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记录每个目的地的位置</a:t>
              </a:r>
            </a:p>
          </p:txBody>
        </p:sp>
        <p:sp>
          <p:nvSpPr>
            <p:cNvPr id="7" name="Freeform 7"/>
            <p:cNvSpPr/>
            <p:nvPr/>
          </p:nvSpPr>
          <p:spPr>
            <a:xfrm>
              <a:off x="4566065" y="1914535"/>
              <a:ext cx="418083" cy="363887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257299" y="240773"/>
                  </a:moveTo>
                  <a:lnTo>
                    <a:pt x="257299" y="258156"/>
                  </a:lnTo>
                  <a:lnTo>
                    <a:pt x="47501" y="258156"/>
                  </a:lnTo>
                  <a:lnTo>
                    <a:pt x="47501" y="240773"/>
                  </a:lnTo>
                  <a:cubicBezTo>
                    <a:pt x="47501" y="240773"/>
                    <a:pt x="43015" y="231162"/>
                    <a:pt x="67361" y="208112"/>
                  </a:cubicBezTo>
                  <a:cubicBezTo>
                    <a:pt x="91688" y="185071"/>
                    <a:pt x="88487" y="125511"/>
                    <a:pt x="88487" y="85173"/>
                  </a:cubicBezTo>
                  <a:cubicBezTo>
                    <a:pt x="88487" y="44834"/>
                    <a:pt x="145142" y="43977"/>
                    <a:pt x="145142" y="43977"/>
                  </a:cubicBezTo>
                  <a:lnTo>
                    <a:pt x="147085" y="43977"/>
                  </a:lnTo>
                  <a:cubicBezTo>
                    <a:pt x="147085" y="43996"/>
                    <a:pt x="147085" y="43701"/>
                    <a:pt x="147085" y="37424"/>
                  </a:cubicBezTo>
                  <a:cubicBezTo>
                    <a:pt x="147085" y="33395"/>
                    <a:pt x="133560" y="18802"/>
                    <a:pt x="133560" y="18802"/>
                  </a:cubicBezTo>
                  <a:lnTo>
                    <a:pt x="133360" y="9973"/>
                  </a:lnTo>
                  <a:lnTo>
                    <a:pt x="171555" y="9973"/>
                  </a:lnTo>
                  <a:lnTo>
                    <a:pt x="171298" y="19136"/>
                  </a:lnTo>
                  <a:cubicBezTo>
                    <a:pt x="171298" y="19136"/>
                    <a:pt x="156639" y="33719"/>
                    <a:pt x="156639" y="38014"/>
                  </a:cubicBezTo>
                  <a:cubicBezTo>
                    <a:pt x="156639" y="42167"/>
                    <a:pt x="156639" y="43558"/>
                    <a:pt x="156639" y="43967"/>
                  </a:cubicBezTo>
                  <a:lnTo>
                    <a:pt x="159658" y="43967"/>
                  </a:lnTo>
                  <a:cubicBezTo>
                    <a:pt x="159658" y="43967"/>
                    <a:pt x="216313" y="44825"/>
                    <a:pt x="216313" y="85163"/>
                  </a:cubicBezTo>
                  <a:cubicBezTo>
                    <a:pt x="216313" y="125501"/>
                    <a:pt x="213112" y="185071"/>
                    <a:pt x="237449" y="208121"/>
                  </a:cubicBezTo>
                  <a:cubicBezTo>
                    <a:pt x="261785" y="231172"/>
                    <a:pt x="257299" y="240773"/>
                    <a:pt x="257299" y="240773"/>
                  </a:cubicBezTo>
                  <a:close/>
                  <a:moveTo>
                    <a:pt x="176327" y="267367"/>
                  </a:moveTo>
                  <a:cubicBezTo>
                    <a:pt x="176327" y="280559"/>
                    <a:pt x="165640" y="294827"/>
                    <a:pt x="152457" y="294827"/>
                  </a:cubicBezTo>
                  <a:cubicBezTo>
                    <a:pt x="139275" y="294827"/>
                    <a:pt x="128588" y="280559"/>
                    <a:pt x="128588" y="267367"/>
                  </a:cubicBezTo>
                  <a:cubicBezTo>
                    <a:pt x="128588" y="267662"/>
                    <a:pt x="176327" y="267062"/>
                    <a:pt x="176327" y="26736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7180959" y="1608799"/>
            <a:ext cx="4946836" cy="1224567"/>
            <a:chOff x="7180959" y="1608799"/>
            <a:chExt cx="4946836" cy="1224567"/>
          </a:xfrm>
        </p:grpSpPr>
        <p:sp>
          <p:nvSpPr>
            <p:cNvPr id="9" name="AutoShape 9"/>
            <p:cNvSpPr/>
            <p:nvPr/>
          </p:nvSpPr>
          <p:spPr>
            <a:xfrm>
              <a:off x="7180959" y="1688047"/>
              <a:ext cx="682752" cy="682752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8027972" y="2131183"/>
              <a:ext cx="3905833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void printDestination(int x,int y)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06701" y="1608799"/>
              <a:ext cx="4521094" cy="398526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ctr">
                <a:lnSpc>
                  <a:spcPct val="77000"/>
                </a:lnSpc>
              </a:pPr>
              <a:r>
                <a:rPr lang="en-US" sz="2325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完善画图模块功能</a:t>
              </a:r>
            </a:p>
          </p:txBody>
        </p:sp>
        <p:sp>
          <p:nvSpPr>
            <p:cNvPr id="12" name="Freeform 12"/>
            <p:cNvSpPr/>
            <p:nvPr/>
          </p:nvSpPr>
          <p:spPr>
            <a:xfrm>
              <a:off x="7356302" y="1863389"/>
              <a:ext cx="332068" cy="332068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304800" y="171155"/>
                  </a:moveTo>
                  <a:lnTo>
                    <a:pt x="304800" y="133055"/>
                  </a:lnTo>
                  <a:lnTo>
                    <a:pt x="259261" y="114081"/>
                  </a:lnTo>
                  <a:cubicBezTo>
                    <a:pt x="257994" y="110509"/>
                    <a:pt x="256661" y="107051"/>
                    <a:pt x="255022" y="103661"/>
                  </a:cubicBezTo>
                  <a:lnTo>
                    <a:pt x="273406" y="57893"/>
                  </a:lnTo>
                  <a:lnTo>
                    <a:pt x="246459" y="30956"/>
                  </a:lnTo>
                  <a:lnTo>
                    <a:pt x="201101" y="49635"/>
                  </a:lnTo>
                  <a:cubicBezTo>
                    <a:pt x="197644" y="47958"/>
                    <a:pt x="194110" y="46549"/>
                    <a:pt x="190462" y="45244"/>
                  </a:cubicBezTo>
                  <a:lnTo>
                    <a:pt x="171155" y="0"/>
                  </a:lnTo>
                  <a:lnTo>
                    <a:pt x="133055" y="0"/>
                  </a:lnTo>
                  <a:lnTo>
                    <a:pt x="114224" y="45091"/>
                  </a:lnTo>
                  <a:cubicBezTo>
                    <a:pt x="110433" y="46434"/>
                    <a:pt x="106785" y="47844"/>
                    <a:pt x="103175" y="49559"/>
                  </a:cubicBezTo>
                  <a:lnTo>
                    <a:pt x="57893" y="31366"/>
                  </a:lnTo>
                  <a:lnTo>
                    <a:pt x="30956" y="58303"/>
                  </a:lnTo>
                  <a:lnTo>
                    <a:pt x="49416" y="103175"/>
                  </a:lnTo>
                  <a:cubicBezTo>
                    <a:pt x="47625" y="106861"/>
                    <a:pt x="46177" y="110614"/>
                    <a:pt x="44796" y="114491"/>
                  </a:cubicBezTo>
                  <a:lnTo>
                    <a:pt x="0" y="133645"/>
                  </a:lnTo>
                  <a:lnTo>
                    <a:pt x="0" y="171745"/>
                  </a:lnTo>
                  <a:lnTo>
                    <a:pt x="44834" y="190424"/>
                  </a:lnTo>
                  <a:cubicBezTo>
                    <a:pt x="46215" y="194291"/>
                    <a:pt x="47701" y="198053"/>
                    <a:pt x="49482" y="201740"/>
                  </a:cubicBezTo>
                  <a:lnTo>
                    <a:pt x="31366" y="246907"/>
                  </a:lnTo>
                  <a:lnTo>
                    <a:pt x="58303" y="273844"/>
                  </a:lnTo>
                  <a:lnTo>
                    <a:pt x="103289" y="255318"/>
                  </a:lnTo>
                  <a:cubicBezTo>
                    <a:pt x="106899" y="257032"/>
                    <a:pt x="110585" y="258404"/>
                    <a:pt x="114376" y="259709"/>
                  </a:cubicBezTo>
                  <a:lnTo>
                    <a:pt x="133645" y="304800"/>
                  </a:lnTo>
                  <a:lnTo>
                    <a:pt x="171745" y="304800"/>
                  </a:lnTo>
                  <a:lnTo>
                    <a:pt x="190605" y="259480"/>
                  </a:lnTo>
                  <a:cubicBezTo>
                    <a:pt x="194215" y="258137"/>
                    <a:pt x="197787" y="256727"/>
                    <a:pt x="201206" y="255089"/>
                  </a:cubicBezTo>
                  <a:lnTo>
                    <a:pt x="246898" y="273396"/>
                  </a:lnTo>
                  <a:lnTo>
                    <a:pt x="273834" y="246459"/>
                  </a:lnTo>
                  <a:lnTo>
                    <a:pt x="255079" y="200997"/>
                  </a:lnTo>
                  <a:cubicBezTo>
                    <a:pt x="256680" y="197577"/>
                    <a:pt x="257985" y="194110"/>
                    <a:pt x="259251" y="190576"/>
                  </a:cubicBezTo>
                  <a:lnTo>
                    <a:pt x="304800" y="171155"/>
                  </a:lnTo>
                  <a:close/>
                  <a:moveTo>
                    <a:pt x="152105" y="209550"/>
                  </a:moveTo>
                  <a:cubicBezTo>
                    <a:pt x="120558" y="209550"/>
                    <a:pt x="94955" y="183947"/>
                    <a:pt x="94955" y="152400"/>
                  </a:cubicBezTo>
                  <a:cubicBezTo>
                    <a:pt x="94955" y="120853"/>
                    <a:pt x="120558" y="95250"/>
                    <a:pt x="152105" y="95250"/>
                  </a:cubicBezTo>
                  <a:cubicBezTo>
                    <a:pt x="183652" y="95250"/>
                    <a:pt x="209255" y="120853"/>
                    <a:pt x="209255" y="152400"/>
                  </a:cubicBezTo>
                  <a:cubicBezTo>
                    <a:pt x="209255" y="183947"/>
                    <a:pt x="183652" y="209550"/>
                    <a:pt x="152105" y="20955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24384" y="4380910"/>
            <a:ext cx="5067193" cy="1224566"/>
            <a:chOff x="24384" y="4380910"/>
            <a:chExt cx="5067193" cy="1224566"/>
          </a:xfrm>
        </p:grpSpPr>
        <p:sp>
          <p:nvSpPr>
            <p:cNvPr id="14" name="AutoShape 14"/>
            <p:cNvSpPr/>
            <p:nvPr/>
          </p:nvSpPr>
          <p:spPr>
            <a:xfrm>
              <a:off x="4408825" y="4436917"/>
              <a:ext cx="682752" cy="682752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196211" y="4903293"/>
              <a:ext cx="3905833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void printWall(int x,int y)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24384" y="4380910"/>
              <a:ext cx="4521094" cy="398526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ctr">
                <a:lnSpc>
                  <a:spcPct val="77000"/>
                </a:lnSpc>
              </a:pPr>
              <a:r>
                <a:rPr lang="en-US" sz="2325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简化画图模块操作</a:t>
              </a:r>
            </a:p>
          </p:txBody>
        </p:sp>
        <p:sp>
          <p:nvSpPr>
            <p:cNvPr id="17" name="Freeform 17"/>
            <p:cNvSpPr/>
            <p:nvPr/>
          </p:nvSpPr>
          <p:spPr>
            <a:xfrm>
              <a:off x="4584167" y="4590972"/>
              <a:ext cx="332068" cy="374641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0" y="209550"/>
                  </a:moveTo>
                  <a:lnTo>
                    <a:pt x="152410" y="247650"/>
                  </a:lnTo>
                  <a:lnTo>
                    <a:pt x="304800" y="209550"/>
                  </a:lnTo>
                  <a:lnTo>
                    <a:pt x="304800" y="247650"/>
                  </a:lnTo>
                  <a:lnTo>
                    <a:pt x="152410" y="285750"/>
                  </a:lnTo>
                  <a:lnTo>
                    <a:pt x="0" y="247650"/>
                  </a:lnTo>
                  <a:close/>
                  <a:moveTo>
                    <a:pt x="0" y="133350"/>
                  </a:moveTo>
                  <a:lnTo>
                    <a:pt x="152410" y="171450"/>
                  </a:lnTo>
                  <a:lnTo>
                    <a:pt x="304800" y="133350"/>
                  </a:lnTo>
                  <a:lnTo>
                    <a:pt x="304800" y="171450"/>
                  </a:lnTo>
                  <a:lnTo>
                    <a:pt x="152410" y="209550"/>
                  </a:lnTo>
                  <a:lnTo>
                    <a:pt x="0" y="171450"/>
                  </a:lnTo>
                  <a:close/>
                  <a:moveTo>
                    <a:pt x="0" y="57150"/>
                  </a:moveTo>
                  <a:lnTo>
                    <a:pt x="152410" y="19050"/>
                  </a:lnTo>
                  <a:lnTo>
                    <a:pt x="304800" y="57150"/>
                  </a:lnTo>
                  <a:lnTo>
                    <a:pt x="304800" y="95250"/>
                  </a:lnTo>
                  <a:lnTo>
                    <a:pt x="152410" y="1333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7180959" y="4380910"/>
            <a:ext cx="4946836" cy="1224566"/>
            <a:chOff x="7180959" y="4380910"/>
            <a:chExt cx="4946836" cy="1224566"/>
          </a:xfrm>
        </p:grpSpPr>
        <p:sp>
          <p:nvSpPr>
            <p:cNvPr id="19" name="AutoShape 19"/>
            <p:cNvSpPr/>
            <p:nvPr/>
          </p:nvSpPr>
          <p:spPr>
            <a:xfrm>
              <a:off x="7180959" y="4436917"/>
              <a:ext cx="682752" cy="682752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8027972" y="4903293"/>
              <a:ext cx="3905833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void init_draw()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7606701" y="4380910"/>
              <a:ext cx="4521094" cy="398526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ctr">
                <a:lnSpc>
                  <a:spcPct val="77000"/>
                </a:lnSpc>
              </a:pPr>
              <a:r>
                <a:rPr lang="en-US" sz="2325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添加画图模块到项目</a:t>
              </a:r>
            </a:p>
          </p:txBody>
        </p:sp>
        <p:sp>
          <p:nvSpPr>
            <p:cNvPr id="22" name="Freeform 22"/>
            <p:cNvSpPr/>
            <p:nvPr/>
          </p:nvSpPr>
          <p:spPr>
            <a:xfrm>
              <a:off x="7339272" y="4595230"/>
              <a:ext cx="366126" cy="366126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152800" y="79486"/>
                  </a:moveTo>
                  <a:cubicBezTo>
                    <a:pt x="152800" y="79486"/>
                    <a:pt x="133750" y="38891"/>
                    <a:pt x="90888" y="38891"/>
                  </a:cubicBezTo>
                  <a:cubicBezTo>
                    <a:pt x="44053" y="38891"/>
                    <a:pt x="19450" y="78581"/>
                    <a:pt x="19450" y="118262"/>
                  </a:cubicBezTo>
                  <a:cubicBezTo>
                    <a:pt x="19450" y="184147"/>
                    <a:pt x="152800" y="265900"/>
                    <a:pt x="152800" y="265900"/>
                  </a:cubicBezTo>
                  <a:cubicBezTo>
                    <a:pt x="152800" y="265900"/>
                    <a:pt x="285350" y="184937"/>
                    <a:pt x="285350" y="118262"/>
                  </a:cubicBezTo>
                  <a:cubicBezTo>
                    <a:pt x="285350" y="77781"/>
                    <a:pt x="259956" y="38891"/>
                    <a:pt x="214713" y="38891"/>
                  </a:cubicBezTo>
                  <a:cubicBezTo>
                    <a:pt x="169469" y="38891"/>
                    <a:pt x="152800" y="79486"/>
                    <a:pt x="152800" y="7948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4" name="AutoShape 2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4" name="TextBox 4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画图模块</a:t>
              </a:r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218874" y="1454724"/>
            <a:ext cx="4632960" cy="2072640"/>
          </a:xfrm>
          <a:prstGeom prst="rect">
            <a:avLst/>
          </a:prstGeom>
          <a:solidFill>
            <a:schemeClr val="lt1">
              <a:alpha val="60000"/>
            </a:schemeClr>
          </a:solidFill>
          <a:ln w="6286">
            <a:solidFill>
              <a:schemeClr val="dk2">
                <a:alpha val="6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</p:sp>
      <p:sp>
        <p:nvSpPr>
          <p:cNvPr id="3" name="TextBox 3"/>
          <p:cNvSpPr txBox="1"/>
          <p:nvPr/>
        </p:nvSpPr>
        <p:spPr>
          <a:xfrm>
            <a:off x="1267642" y="1942922"/>
            <a:ext cx="4521094" cy="55587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移动箱子到空地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575272" y="2413457"/>
            <a:ext cx="3905833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void moveBoxSpacetoSpace(int x,int y,char a)。</a:t>
            </a:r>
          </a:p>
        </p:txBody>
      </p:sp>
      <p:sp>
        <p:nvSpPr>
          <p:cNvPr id="5" name="AutoShape 5"/>
          <p:cNvSpPr/>
          <p:nvPr/>
        </p:nvSpPr>
        <p:spPr>
          <a:xfrm rot="2700000">
            <a:off x="3139895" y="1059265"/>
            <a:ext cx="790918" cy="790918"/>
          </a:xfrm>
          <a:prstGeom prst="roundRect">
            <a:avLst>
              <a:gd name="adj" fmla="val 16667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3264136" y="1220082"/>
            <a:ext cx="542436" cy="53024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0031" y="114795"/>
                </a:moveTo>
                <a:lnTo>
                  <a:pt x="147647" y="273187"/>
                </a:lnTo>
                <a:lnTo>
                  <a:pt x="96469" y="114795"/>
                </a:lnTo>
                <a:lnTo>
                  <a:pt x="20031" y="114795"/>
                </a:lnTo>
                <a:close/>
                <a:moveTo>
                  <a:pt x="110338" y="114795"/>
                </a:moveTo>
                <a:lnTo>
                  <a:pt x="155534" y="273510"/>
                </a:lnTo>
                <a:lnTo>
                  <a:pt x="194424" y="114795"/>
                </a:lnTo>
                <a:lnTo>
                  <a:pt x="110338" y="114795"/>
                </a:lnTo>
                <a:close/>
                <a:moveTo>
                  <a:pt x="162411" y="273187"/>
                </a:moveTo>
                <a:lnTo>
                  <a:pt x="285264" y="114795"/>
                </a:lnTo>
                <a:lnTo>
                  <a:pt x="209417" y="114795"/>
                </a:lnTo>
                <a:lnTo>
                  <a:pt x="162411" y="273187"/>
                </a:lnTo>
                <a:close/>
                <a:moveTo>
                  <a:pt x="285550" y="104432"/>
                </a:moveTo>
                <a:lnTo>
                  <a:pt x="248717" y="41453"/>
                </a:lnTo>
                <a:lnTo>
                  <a:pt x="211865" y="104432"/>
                </a:lnTo>
                <a:lnTo>
                  <a:pt x="285550" y="104432"/>
                </a:lnTo>
                <a:close/>
                <a:moveTo>
                  <a:pt x="237134" y="37843"/>
                </a:moveTo>
                <a:lnTo>
                  <a:pt x="163449" y="37843"/>
                </a:lnTo>
                <a:lnTo>
                  <a:pt x="200282" y="102984"/>
                </a:lnTo>
                <a:lnTo>
                  <a:pt x="237134" y="37843"/>
                </a:lnTo>
                <a:close/>
                <a:moveTo>
                  <a:pt x="188957" y="104432"/>
                </a:moveTo>
                <a:lnTo>
                  <a:pt x="152124" y="41453"/>
                </a:lnTo>
                <a:lnTo>
                  <a:pt x="115281" y="104432"/>
                </a:lnTo>
                <a:lnTo>
                  <a:pt x="188957" y="104432"/>
                </a:lnTo>
                <a:close/>
                <a:moveTo>
                  <a:pt x="141341" y="37843"/>
                </a:moveTo>
                <a:lnTo>
                  <a:pt x="67666" y="37843"/>
                </a:lnTo>
                <a:lnTo>
                  <a:pt x="104508" y="102984"/>
                </a:lnTo>
                <a:lnTo>
                  <a:pt x="141341" y="37843"/>
                </a:lnTo>
                <a:close/>
                <a:moveTo>
                  <a:pt x="56093" y="41453"/>
                </a:moveTo>
                <a:lnTo>
                  <a:pt x="19260" y="104432"/>
                </a:lnTo>
                <a:lnTo>
                  <a:pt x="92935" y="104432"/>
                </a:lnTo>
                <a:lnTo>
                  <a:pt x="56093" y="4145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cxnSp>
        <p:nvCxnSpPr>
          <p:cNvPr id="7" name="Connector 7"/>
          <p:cNvCxnSpPr/>
          <p:nvPr/>
        </p:nvCxnSpPr>
        <p:spPr>
          <a:xfrm flipV="1">
            <a:off x="6220648" y="2346968"/>
            <a:ext cx="0" cy="3305393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Connector 8"/>
          <p:cNvCxnSpPr/>
          <p:nvPr/>
        </p:nvCxnSpPr>
        <p:spPr>
          <a:xfrm>
            <a:off x="4684480" y="3999665"/>
            <a:ext cx="3072335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AutoShape 9"/>
          <p:cNvSpPr/>
          <p:nvPr/>
        </p:nvSpPr>
        <p:spPr>
          <a:xfrm>
            <a:off x="6589461" y="1454724"/>
            <a:ext cx="4632960" cy="2072640"/>
          </a:xfrm>
          <a:prstGeom prst="rect">
            <a:avLst/>
          </a:prstGeom>
          <a:solidFill>
            <a:schemeClr val="lt1">
              <a:alpha val="60000"/>
            </a:schemeClr>
          </a:solidFill>
          <a:ln w="6286">
            <a:solidFill>
              <a:schemeClr val="dk2">
                <a:alpha val="6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</p:sp>
      <p:sp>
        <p:nvSpPr>
          <p:cNvPr id="10" name="TextBox 10"/>
          <p:cNvSpPr txBox="1"/>
          <p:nvPr/>
        </p:nvSpPr>
        <p:spPr>
          <a:xfrm>
            <a:off x="6638230" y="1942922"/>
            <a:ext cx="4521094" cy="55587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移动箱子到目的地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945860" y="2413457"/>
            <a:ext cx="3905833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void moveBoxDestoSpace(int x,int y,char a)。</a:t>
            </a:r>
          </a:p>
        </p:txBody>
      </p:sp>
      <p:sp>
        <p:nvSpPr>
          <p:cNvPr id="12" name="AutoShape 12"/>
          <p:cNvSpPr/>
          <p:nvPr/>
        </p:nvSpPr>
        <p:spPr>
          <a:xfrm rot="2700000">
            <a:off x="8510482" y="1059265"/>
            <a:ext cx="790918" cy="790918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1218874" y="4270883"/>
            <a:ext cx="4632960" cy="2072640"/>
          </a:xfrm>
          <a:prstGeom prst="rect">
            <a:avLst/>
          </a:prstGeom>
          <a:solidFill>
            <a:schemeClr val="lt1">
              <a:alpha val="60000"/>
            </a:schemeClr>
          </a:solidFill>
          <a:ln w="6286">
            <a:solidFill>
              <a:schemeClr val="dk2">
                <a:alpha val="6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</p:sp>
      <p:sp>
        <p:nvSpPr>
          <p:cNvPr id="14" name="TextBox 14"/>
          <p:cNvSpPr txBox="1"/>
          <p:nvPr/>
        </p:nvSpPr>
        <p:spPr>
          <a:xfrm>
            <a:off x="1267642" y="4759081"/>
            <a:ext cx="4521094" cy="55587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移动箱子到空地到目的地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575272" y="5229616"/>
            <a:ext cx="3905833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void moveBoxSpacetoDes(int x,int y,char a)。</a:t>
            </a:r>
          </a:p>
        </p:txBody>
      </p:sp>
      <p:sp>
        <p:nvSpPr>
          <p:cNvPr id="16" name="AutoShape 16"/>
          <p:cNvSpPr/>
          <p:nvPr/>
        </p:nvSpPr>
        <p:spPr>
          <a:xfrm rot="2700000">
            <a:off x="3139895" y="3875423"/>
            <a:ext cx="790918" cy="790918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7" name="AutoShape 17"/>
          <p:cNvSpPr/>
          <p:nvPr/>
        </p:nvSpPr>
        <p:spPr>
          <a:xfrm>
            <a:off x="6589461" y="4270883"/>
            <a:ext cx="4632960" cy="2072640"/>
          </a:xfrm>
          <a:prstGeom prst="rect">
            <a:avLst/>
          </a:prstGeom>
          <a:solidFill>
            <a:schemeClr val="lt1">
              <a:alpha val="60000"/>
            </a:schemeClr>
          </a:solidFill>
          <a:ln w="6286">
            <a:solidFill>
              <a:schemeClr val="dk2">
                <a:alpha val="6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</p:sp>
      <p:sp>
        <p:nvSpPr>
          <p:cNvPr id="18" name="TextBox 18"/>
          <p:cNvSpPr txBox="1"/>
          <p:nvPr/>
        </p:nvSpPr>
        <p:spPr>
          <a:xfrm>
            <a:off x="6638230" y="4759081"/>
            <a:ext cx="4521094" cy="55587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移动箱子到目的地到目的地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945860" y="5229616"/>
            <a:ext cx="3905833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void moveBoxDestoDes(int x,int y,char a)。</a:t>
            </a:r>
          </a:p>
        </p:txBody>
      </p:sp>
      <p:sp>
        <p:nvSpPr>
          <p:cNvPr id="20" name="AutoShape 20"/>
          <p:cNvSpPr/>
          <p:nvPr/>
        </p:nvSpPr>
        <p:spPr>
          <a:xfrm rot="2700000">
            <a:off x="8510482" y="3875423"/>
            <a:ext cx="790918" cy="790918"/>
          </a:xfrm>
          <a:prstGeom prst="roundRect">
            <a:avLst>
              <a:gd name="adj" fmla="val 16667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21" name="Freeform 21"/>
          <p:cNvSpPr/>
          <p:nvPr/>
        </p:nvSpPr>
        <p:spPr>
          <a:xfrm>
            <a:off x="8672065" y="1195698"/>
            <a:ext cx="492903" cy="49290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64633" y="75590"/>
                </a:moveTo>
                <a:cubicBezTo>
                  <a:pt x="273768" y="97622"/>
                  <a:pt x="269415" y="123920"/>
                  <a:pt x="251498" y="141837"/>
                </a:cubicBezTo>
                <a:cubicBezTo>
                  <a:pt x="231772" y="161563"/>
                  <a:pt x="201959" y="164649"/>
                  <a:pt x="178784" y="151571"/>
                </a:cubicBezTo>
                <a:lnTo>
                  <a:pt x="162030" y="169869"/>
                </a:lnTo>
                <a:lnTo>
                  <a:pt x="173984" y="181870"/>
                </a:lnTo>
                <a:lnTo>
                  <a:pt x="181127" y="174727"/>
                </a:lnTo>
                <a:cubicBezTo>
                  <a:pt x="184775" y="171069"/>
                  <a:pt x="190700" y="171069"/>
                  <a:pt x="194348" y="174727"/>
                </a:cubicBezTo>
                <a:lnTo>
                  <a:pt x="252279" y="233248"/>
                </a:lnTo>
                <a:cubicBezTo>
                  <a:pt x="255937" y="236896"/>
                  <a:pt x="255937" y="242821"/>
                  <a:pt x="252279" y="246469"/>
                </a:cubicBezTo>
                <a:lnTo>
                  <a:pt x="225838" y="272910"/>
                </a:lnTo>
                <a:cubicBezTo>
                  <a:pt x="222190" y="276568"/>
                  <a:pt x="216265" y="276568"/>
                  <a:pt x="212617" y="272910"/>
                </a:cubicBezTo>
                <a:lnTo>
                  <a:pt x="154686" y="214389"/>
                </a:lnTo>
                <a:cubicBezTo>
                  <a:pt x="151028" y="210741"/>
                  <a:pt x="151028" y="204816"/>
                  <a:pt x="154686" y="201168"/>
                </a:cubicBezTo>
                <a:lnTo>
                  <a:pt x="161211" y="194643"/>
                </a:lnTo>
                <a:lnTo>
                  <a:pt x="149819" y="183223"/>
                </a:lnTo>
                <a:lnTo>
                  <a:pt x="69704" y="270748"/>
                </a:lnTo>
                <a:cubicBezTo>
                  <a:pt x="62398" y="278054"/>
                  <a:pt x="50559" y="278054"/>
                  <a:pt x="43263" y="270748"/>
                </a:cubicBezTo>
                <a:lnTo>
                  <a:pt x="36652" y="264138"/>
                </a:lnTo>
                <a:cubicBezTo>
                  <a:pt x="29347" y="256832"/>
                  <a:pt x="29347" y="244993"/>
                  <a:pt x="36652" y="237696"/>
                </a:cubicBezTo>
                <a:lnTo>
                  <a:pt x="127921" y="161258"/>
                </a:lnTo>
                <a:lnTo>
                  <a:pt x="67304" y="100479"/>
                </a:lnTo>
                <a:lnTo>
                  <a:pt x="48158" y="100470"/>
                </a:lnTo>
                <a:lnTo>
                  <a:pt x="26003" y="64846"/>
                </a:lnTo>
                <a:lnTo>
                  <a:pt x="43834" y="46987"/>
                </a:lnTo>
                <a:lnTo>
                  <a:pt x="80267" y="69285"/>
                </a:lnTo>
                <a:lnTo>
                  <a:pt x="80505" y="88030"/>
                </a:lnTo>
                <a:lnTo>
                  <a:pt x="141827" y="149590"/>
                </a:lnTo>
                <a:lnTo>
                  <a:pt x="159668" y="134655"/>
                </a:lnTo>
                <a:cubicBezTo>
                  <a:pt x="142227" y="110881"/>
                  <a:pt x="144047" y="77391"/>
                  <a:pt x="165535" y="55902"/>
                </a:cubicBezTo>
                <a:cubicBezTo>
                  <a:pt x="183366" y="38071"/>
                  <a:pt x="209521" y="33642"/>
                  <a:pt x="231496" y="42605"/>
                </a:cubicBezTo>
                <a:lnTo>
                  <a:pt x="192215" y="81344"/>
                </a:lnTo>
                <a:lnTo>
                  <a:pt x="225276" y="114405"/>
                </a:lnTo>
                <a:lnTo>
                  <a:pt x="264633" y="75590"/>
                </a:lnTo>
                <a:close/>
                <a:moveTo>
                  <a:pt x="58579" y="247021"/>
                </a:moveTo>
                <a:cubicBezTo>
                  <a:pt x="54931" y="243373"/>
                  <a:pt x="49016" y="243373"/>
                  <a:pt x="45358" y="247021"/>
                </a:cubicBezTo>
                <a:cubicBezTo>
                  <a:pt x="41700" y="250679"/>
                  <a:pt x="41700" y="256594"/>
                  <a:pt x="45358" y="260252"/>
                </a:cubicBezTo>
                <a:cubicBezTo>
                  <a:pt x="49016" y="263900"/>
                  <a:pt x="54931" y="263900"/>
                  <a:pt x="58579" y="260252"/>
                </a:cubicBezTo>
                <a:cubicBezTo>
                  <a:pt x="62236" y="256584"/>
                  <a:pt x="62236" y="250669"/>
                  <a:pt x="58579" y="247021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2" name="Freeform 22"/>
          <p:cNvSpPr/>
          <p:nvPr/>
        </p:nvSpPr>
        <p:spPr>
          <a:xfrm>
            <a:off x="3297145" y="4016916"/>
            <a:ext cx="476417" cy="476417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13360" y="76200"/>
                </a:moveTo>
                <a:lnTo>
                  <a:pt x="243840" y="76200"/>
                </a:lnTo>
                <a:lnTo>
                  <a:pt x="243840" y="289560"/>
                </a:lnTo>
                <a:lnTo>
                  <a:pt x="60960" y="289560"/>
                </a:lnTo>
                <a:lnTo>
                  <a:pt x="60960" y="76200"/>
                </a:lnTo>
                <a:lnTo>
                  <a:pt x="91440" y="76200"/>
                </a:lnTo>
                <a:lnTo>
                  <a:pt x="91440" y="60960"/>
                </a:lnTo>
                <a:cubicBezTo>
                  <a:pt x="91440" y="44129"/>
                  <a:pt x="105089" y="30480"/>
                  <a:pt x="121920" y="30480"/>
                </a:cubicBezTo>
                <a:lnTo>
                  <a:pt x="121920" y="30480"/>
                </a:lnTo>
                <a:lnTo>
                  <a:pt x="182880" y="30480"/>
                </a:lnTo>
                <a:cubicBezTo>
                  <a:pt x="199711" y="30480"/>
                  <a:pt x="213360" y="44129"/>
                  <a:pt x="213360" y="60960"/>
                </a:cubicBezTo>
                <a:lnTo>
                  <a:pt x="213360" y="60960"/>
                </a:lnTo>
                <a:lnTo>
                  <a:pt x="213360" y="76200"/>
                </a:lnTo>
                <a:close/>
                <a:moveTo>
                  <a:pt x="259080" y="76200"/>
                </a:moveTo>
                <a:lnTo>
                  <a:pt x="274320" y="76200"/>
                </a:lnTo>
                <a:cubicBezTo>
                  <a:pt x="291151" y="76200"/>
                  <a:pt x="304800" y="89849"/>
                  <a:pt x="304800" y="106680"/>
                </a:cubicBezTo>
                <a:lnTo>
                  <a:pt x="304800" y="106680"/>
                </a:lnTo>
                <a:lnTo>
                  <a:pt x="304800" y="259080"/>
                </a:lnTo>
                <a:cubicBezTo>
                  <a:pt x="304800" y="275911"/>
                  <a:pt x="291151" y="289560"/>
                  <a:pt x="274320" y="289560"/>
                </a:cubicBezTo>
                <a:lnTo>
                  <a:pt x="274320" y="289560"/>
                </a:lnTo>
                <a:lnTo>
                  <a:pt x="259080" y="289560"/>
                </a:lnTo>
                <a:lnTo>
                  <a:pt x="259080" y="76200"/>
                </a:lnTo>
                <a:close/>
                <a:moveTo>
                  <a:pt x="45720" y="76200"/>
                </a:moveTo>
                <a:lnTo>
                  <a:pt x="45720" y="289560"/>
                </a:lnTo>
                <a:lnTo>
                  <a:pt x="30480" y="289560"/>
                </a:lnTo>
                <a:cubicBezTo>
                  <a:pt x="13649" y="289560"/>
                  <a:pt x="0" y="275911"/>
                  <a:pt x="0" y="259080"/>
                </a:cubicBezTo>
                <a:lnTo>
                  <a:pt x="0" y="259080"/>
                </a:lnTo>
                <a:lnTo>
                  <a:pt x="0" y="106680"/>
                </a:lnTo>
                <a:cubicBezTo>
                  <a:pt x="0" y="89916"/>
                  <a:pt x="13716" y="76200"/>
                  <a:pt x="30480" y="76200"/>
                </a:cubicBezTo>
                <a:lnTo>
                  <a:pt x="45720" y="76200"/>
                </a:lnTo>
                <a:close/>
                <a:moveTo>
                  <a:pt x="121920" y="60960"/>
                </a:moveTo>
                <a:lnTo>
                  <a:pt x="121920" y="76200"/>
                </a:lnTo>
                <a:lnTo>
                  <a:pt x="182880" y="76200"/>
                </a:lnTo>
                <a:lnTo>
                  <a:pt x="182880" y="60960"/>
                </a:lnTo>
                <a:lnTo>
                  <a:pt x="121920" y="609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3" name="Freeform 23"/>
          <p:cNvSpPr/>
          <p:nvPr/>
        </p:nvSpPr>
        <p:spPr>
          <a:xfrm>
            <a:off x="8651974" y="4016916"/>
            <a:ext cx="507934" cy="50793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61518" y="97841"/>
                </a:moveTo>
                <a:cubicBezTo>
                  <a:pt x="249460" y="74143"/>
                  <a:pt x="230657" y="55340"/>
                  <a:pt x="207655" y="43605"/>
                </a:cubicBezTo>
                <a:lnTo>
                  <a:pt x="206959" y="43282"/>
                </a:lnTo>
                <a:lnTo>
                  <a:pt x="186538" y="84277"/>
                </a:lnTo>
                <a:cubicBezTo>
                  <a:pt x="201292" y="91802"/>
                  <a:pt x="212998" y="103508"/>
                  <a:pt x="220323" y="117834"/>
                </a:cubicBezTo>
                <a:lnTo>
                  <a:pt x="220523" y="118262"/>
                </a:lnTo>
                <a:lnTo>
                  <a:pt x="261518" y="97841"/>
                </a:lnTo>
                <a:close/>
                <a:moveTo>
                  <a:pt x="261518" y="206959"/>
                </a:moveTo>
                <a:lnTo>
                  <a:pt x="220523" y="186538"/>
                </a:lnTo>
                <a:cubicBezTo>
                  <a:pt x="212998" y="201292"/>
                  <a:pt x="201292" y="212998"/>
                  <a:pt x="186966" y="220323"/>
                </a:cubicBezTo>
                <a:lnTo>
                  <a:pt x="186538" y="220523"/>
                </a:lnTo>
                <a:lnTo>
                  <a:pt x="206959" y="261518"/>
                </a:lnTo>
                <a:cubicBezTo>
                  <a:pt x="230657" y="249460"/>
                  <a:pt x="249460" y="230657"/>
                  <a:pt x="261195" y="207655"/>
                </a:cubicBezTo>
                <a:lnTo>
                  <a:pt x="261518" y="206959"/>
                </a:lnTo>
                <a:close/>
                <a:moveTo>
                  <a:pt x="97841" y="43282"/>
                </a:moveTo>
                <a:cubicBezTo>
                  <a:pt x="74143" y="55340"/>
                  <a:pt x="55340" y="74143"/>
                  <a:pt x="43605" y="97145"/>
                </a:cubicBezTo>
                <a:lnTo>
                  <a:pt x="43282" y="97841"/>
                </a:lnTo>
                <a:lnTo>
                  <a:pt x="84277" y="118262"/>
                </a:lnTo>
                <a:cubicBezTo>
                  <a:pt x="91802" y="103508"/>
                  <a:pt x="103508" y="91802"/>
                  <a:pt x="117834" y="84477"/>
                </a:cubicBezTo>
                <a:lnTo>
                  <a:pt x="118262" y="84277"/>
                </a:lnTo>
                <a:lnTo>
                  <a:pt x="97841" y="43282"/>
                </a:lnTo>
                <a:close/>
                <a:moveTo>
                  <a:pt x="43282" y="206959"/>
                </a:moveTo>
                <a:cubicBezTo>
                  <a:pt x="55340" y="230657"/>
                  <a:pt x="74143" y="249460"/>
                  <a:pt x="97145" y="261195"/>
                </a:cubicBezTo>
                <a:lnTo>
                  <a:pt x="97841" y="261518"/>
                </a:lnTo>
                <a:lnTo>
                  <a:pt x="118262" y="220523"/>
                </a:lnTo>
                <a:cubicBezTo>
                  <a:pt x="103508" y="212998"/>
                  <a:pt x="91802" y="201292"/>
                  <a:pt x="84477" y="186966"/>
                </a:cubicBezTo>
                <a:lnTo>
                  <a:pt x="84277" y="186538"/>
                </a:lnTo>
                <a:lnTo>
                  <a:pt x="43282" y="206959"/>
                </a:lnTo>
                <a:close/>
                <a:moveTo>
                  <a:pt x="152400" y="304800"/>
                </a:moveTo>
                <a:cubicBezTo>
                  <a:pt x="68228" y="304800"/>
                  <a:pt x="0" y="236572"/>
                  <a:pt x="0" y="152400"/>
                </a:cubicBezTo>
                <a:cubicBezTo>
                  <a:pt x="0" y="68228"/>
                  <a:pt x="68228" y="0"/>
                  <a:pt x="152400" y="0"/>
                </a:cubicBezTo>
                <a:lnTo>
                  <a:pt x="152400" y="0"/>
                </a:lnTo>
                <a:cubicBezTo>
                  <a:pt x="236572" y="0"/>
                  <a:pt x="304800" y="68228"/>
                  <a:pt x="304800" y="152400"/>
                </a:cubicBezTo>
                <a:cubicBezTo>
                  <a:pt x="304800" y="236572"/>
                  <a:pt x="236572" y="304800"/>
                  <a:pt x="152400" y="304800"/>
                </a:cubicBezTo>
                <a:lnTo>
                  <a:pt x="152400" y="304800"/>
                </a:lnTo>
                <a:close/>
                <a:moveTo>
                  <a:pt x="152400" y="198120"/>
                </a:moveTo>
                <a:cubicBezTo>
                  <a:pt x="177651" y="198120"/>
                  <a:pt x="198120" y="177651"/>
                  <a:pt x="198120" y="152400"/>
                </a:cubicBezTo>
                <a:cubicBezTo>
                  <a:pt x="198120" y="127149"/>
                  <a:pt x="177651" y="106680"/>
                  <a:pt x="152400" y="106680"/>
                </a:cubicBezTo>
                <a:lnTo>
                  <a:pt x="152400" y="106680"/>
                </a:lnTo>
                <a:cubicBezTo>
                  <a:pt x="127149" y="106680"/>
                  <a:pt x="106680" y="127149"/>
                  <a:pt x="106680" y="152400"/>
                </a:cubicBezTo>
                <a:cubicBezTo>
                  <a:pt x="106680" y="177651"/>
                  <a:pt x="127149" y="198120"/>
                  <a:pt x="152400" y="198120"/>
                </a:cubicBezTo>
                <a:lnTo>
                  <a:pt x="152400" y="1981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24" name="Group 2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5" name="AutoShape 2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5" name="TextBox 4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移动箱子模块</a:t>
              </a:r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2700000">
            <a:off x="4679004" y="2401236"/>
            <a:ext cx="2799547" cy="2789959"/>
          </a:xfrm>
          <a:prstGeom prst="rect">
            <a:avLst/>
          </a:prstGeom>
          <a:solidFill>
            <a:schemeClr val="lt1">
              <a:alpha val="51000"/>
            </a:schemeClr>
          </a:solidFill>
          <a:ln w="28575">
            <a:solidFill>
              <a:schemeClr val="accent2">
                <a:alpha val="51000"/>
              </a:schemeClr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3" name="TextBox 3"/>
          <p:cNvSpPr txBox="1"/>
          <p:nvPr/>
        </p:nvSpPr>
        <p:spPr>
          <a:xfrm>
            <a:off x="575049" y="2110528"/>
            <a:ext cx="3324353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移动小人模块是本程序的核心模块，仅由函数move()来实现。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284507" y="2196060"/>
            <a:ext cx="1219200" cy="1219200"/>
          </a:xfrm>
          <a:prstGeom prst="roundRect">
            <a:avLst/>
          </a:prstGeom>
          <a:ln w="19050">
            <a:solidFill>
              <a:schemeClr val="accent1"/>
            </a:solidFill>
            <a:prstDash val="solid"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641641" y="2196060"/>
            <a:ext cx="1219200" cy="1219200"/>
          </a:xfrm>
          <a:prstGeom prst="roundRect">
            <a:avLst/>
          </a:prstGeom>
          <a:ln w="19050">
            <a:solidFill>
              <a:schemeClr val="accent1"/>
            </a:solidFill>
            <a:prstDash val="solid"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84507" y="4288263"/>
            <a:ext cx="1219200" cy="1219200"/>
          </a:xfrm>
          <a:prstGeom prst="roundRect">
            <a:avLst/>
          </a:prstGeom>
          <a:ln w="19050">
            <a:solidFill>
              <a:schemeClr val="accent1"/>
            </a:solidFill>
            <a:prstDash val="solid"/>
          </a:ln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641641" y="4288263"/>
            <a:ext cx="1219200" cy="1219200"/>
          </a:xfrm>
          <a:prstGeom prst="roundRect">
            <a:avLst/>
          </a:prstGeom>
          <a:ln w="19050">
            <a:solidFill>
              <a:schemeClr val="accent1"/>
            </a:solidFill>
            <a:prstDash val="solid"/>
          </a:ln>
        </p:spPr>
      </p:pic>
      <p:sp>
        <p:nvSpPr>
          <p:cNvPr id="8" name="TextBox 8"/>
          <p:cNvSpPr txBox="1"/>
          <p:nvPr/>
        </p:nvSpPr>
        <p:spPr>
          <a:xfrm>
            <a:off x="653186" y="4288263"/>
            <a:ext cx="3324353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小人移动的方向有4个，函数move()(处理小人移动的函数)对这4个方向移动的处理都一致，只是调用函数时的参数有所不同。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123483" y="2110528"/>
            <a:ext cx="3337912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函数move()控制小人的移动，并调用画图模块、移动箱子模块中的函数来实现箱子的重画、移动等操作。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191168" y="4288263"/>
            <a:ext cx="3337912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判断小人移动的方向，然后根据小人所处的当前状态、下一步状态或者下下一步状态进行适当的处理。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移动小人模块</a:t>
              </a: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33796" y="2191116"/>
            <a:ext cx="2019230" cy="4671329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5086385" y="2191116"/>
            <a:ext cx="2019230" cy="4659137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5086385" y="1272218"/>
            <a:ext cx="2019230" cy="20192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9574070" y="2191116"/>
            <a:ext cx="2019230" cy="4659137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9574070" y="1272218"/>
            <a:ext cx="2019230" cy="201923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9697155" y="1395303"/>
            <a:ext cx="1773060" cy="17730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7308884" y="2191116"/>
            <a:ext cx="2019230" cy="4659137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7308884" y="1272218"/>
            <a:ext cx="2019230" cy="201923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7431969" y="1395303"/>
            <a:ext cx="1773060" cy="17730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2871147" y="2191116"/>
            <a:ext cx="2019230" cy="4671329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2871147" y="1272218"/>
            <a:ext cx="2019230" cy="201923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2994232" y="1395303"/>
            <a:ext cx="1773060" cy="17730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633796" y="1272218"/>
            <a:ext cx="2019230" cy="201923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756882" y="1395303"/>
            <a:ext cx="1773060" cy="17730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633796" y="3291448"/>
            <a:ext cx="2019300" cy="32480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在本项目中，功能控制模块包括屏幕输出功能、关卡重置功能和坐标位置状态的判断功能。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871147" y="3291448"/>
            <a:ext cx="2019300" cy="32480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该模块包括以下几个函数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086385" y="3291448"/>
            <a:ext cx="2019300" cy="32480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void putoutChar(int y,int x,char ch,char fc,char bc)：在屏幕上指定的位置输出指定的字符。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308884" y="3291448"/>
            <a:ext cx="2019300" cy="32480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int judge(int x,int y)：判断位置(x,y)处的状态，状态值可参见“数据结构设计”部分。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574070" y="3291448"/>
            <a:ext cx="2019300" cy="32480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void reset (int i)：重置关卡。</a:t>
            </a:r>
          </a:p>
        </p:txBody>
      </p:sp>
      <p:sp>
        <p:nvSpPr>
          <p:cNvPr id="21" name="AutoShape 21"/>
          <p:cNvSpPr/>
          <p:nvPr/>
        </p:nvSpPr>
        <p:spPr>
          <a:xfrm>
            <a:off x="5209470" y="1395303"/>
            <a:ext cx="1773060" cy="177306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2" name="Freeform 22"/>
          <p:cNvSpPr/>
          <p:nvPr/>
        </p:nvSpPr>
        <p:spPr>
          <a:xfrm>
            <a:off x="1298185" y="2005652"/>
            <a:ext cx="690452" cy="55236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0"/>
                </a:moveTo>
                <a:lnTo>
                  <a:pt x="91440" y="0"/>
                </a:lnTo>
                <a:lnTo>
                  <a:pt x="0" y="45720"/>
                </a:lnTo>
                <a:lnTo>
                  <a:pt x="0" y="137160"/>
                </a:lnTo>
                <a:lnTo>
                  <a:pt x="60960" y="121920"/>
                </a:lnTo>
                <a:lnTo>
                  <a:pt x="60960" y="304800"/>
                </a:lnTo>
                <a:lnTo>
                  <a:pt x="243840" y="304800"/>
                </a:lnTo>
                <a:lnTo>
                  <a:pt x="243840" y="121920"/>
                </a:lnTo>
                <a:lnTo>
                  <a:pt x="304800" y="137160"/>
                </a:lnTo>
                <a:lnTo>
                  <a:pt x="304800" y="45720"/>
                </a:lnTo>
                <a:lnTo>
                  <a:pt x="213360" y="0"/>
                </a:lnTo>
                <a:lnTo>
                  <a:pt x="198120" y="0"/>
                </a:lnTo>
                <a:cubicBezTo>
                  <a:pt x="198120" y="25251"/>
                  <a:pt x="177651" y="45720"/>
                  <a:pt x="152400" y="45720"/>
                </a:cubicBezTo>
                <a:cubicBezTo>
                  <a:pt x="127149" y="45720"/>
                  <a:pt x="106680" y="25251"/>
                  <a:pt x="106680" y="0"/>
                </a:cubicBezTo>
                <a:lnTo>
                  <a:pt x="10668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3" name="Freeform 23"/>
          <p:cNvSpPr/>
          <p:nvPr/>
        </p:nvSpPr>
        <p:spPr>
          <a:xfrm>
            <a:off x="3521727" y="1922798"/>
            <a:ext cx="718070" cy="71807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60960" y="167640"/>
                </a:moveTo>
                <a:lnTo>
                  <a:pt x="30480" y="167640"/>
                </a:lnTo>
                <a:cubicBezTo>
                  <a:pt x="13649" y="167640"/>
                  <a:pt x="0" y="153991"/>
                  <a:pt x="0" y="137160"/>
                </a:cubicBezTo>
                <a:lnTo>
                  <a:pt x="0" y="137160"/>
                </a:lnTo>
                <a:lnTo>
                  <a:pt x="0" y="76200"/>
                </a:lnTo>
                <a:cubicBezTo>
                  <a:pt x="0" y="59436"/>
                  <a:pt x="13716" y="45720"/>
                  <a:pt x="30480" y="45720"/>
                </a:cubicBezTo>
                <a:lnTo>
                  <a:pt x="60960" y="45720"/>
                </a:lnTo>
                <a:lnTo>
                  <a:pt x="60960" y="15240"/>
                </a:lnTo>
                <a:lnTo>
                  <a:pt x="274320" y="15240"/>
                </a:lnTo>
                <a:lnTo>
                  <a:pt x="274320" y="167640"/>
                </a:lnTo>
                <a:cubicBezTo>
                  <a:pt x="274320" y="201311"/>
                  <a:pt x="247031" y="228600"/>
                  <a:pt x="213360" y="228600"/>
                </a:cubicBezTo>
                <a:lnTo>
                  <a:pt x="213360" y="228600"/>
                </a:lnTo>
                <a:lnTo>
                  <a:pt x="121920" y="228600"/>
                </a:lnTo>
                <a:cubicBezTo>
                  <a:pt x="88249" y="228600"/>
                  <a:pt x="60960" y="201311"/>
                  <a:pt x="60960" y="167640"/>
                </a:cubicBezTo>
                <a:lnTo>
                  <a:pt x="60960" y="167640"/>
                </a:lnTo>
                <a:close/>
                <a:moveTo>
                  <a:pt x="60960" y="137160"/>
                </a:moveTo>
                <a:lnTo>
                  <a:pt x="60960" y="76200"/>
                </a:lnTo>
                <a:lnTo>
                  <a:pt x="30480" y="76200"/>
                </a:lnTo>
                <a:lnTo>
                  <a:pt x="30480" y="137160"/>
                </a:lnTo>
                <a:lnTo>
                  <a:pt x="60960" y="137160"/>
                </a:lnTo>
                <a:close/>
                <a:moveTo>
                  <a:pt x="30480" y="259080"/>
                </a:moveTo>
                <a:lnTo>
                  <a:pt x="30480" y="243840"/>
                </a:lnTo>
                <a:lnTo>
                  <a:pt x="304800" y="243840"/>
                </a:lnTo>
                <a:lnTo>
                  <a:pt x="304800" y="259080"/>
                </a:lnTo>
                <a:lnTo>
                  <a:pt x="243840" y="289560"/>
                </a:lnTo>
                <a:lnTo>
                  <a:pt x="91440" y="289560"/>
                </a:lnTo>
                <a:lnTo>
                  <a:pt x="30480" y="2590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4" name="Freeform 24"/>
          <p:cNvSpPr/>
          <p:nvPr/>
        </p:nvSpPr>
        <p:spPr>
          <a:xfrm>
            <a:off x="5688634" y="1783749"/>
            <a:ext cx="814733" cy="81473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80975"/>
                </a:moveTo>
                <a:lnTo>
                  <a:pt x="247650" y="123825"/>
                </a:lnTo>
                <a:lnTo>
                  <a:pt x="247650" y="38100"/>
                </a:lnTo>
                <a:lnTo>
                  <a:pt x="209550" y="38100"/>
                </a:lnTo>
                <a:lnTo>
                  <a:pt x="209550" y="85725"/>
                </a:lnTo>
                <a:lnTo>
                  <a:pt x="152400" y="28575"/>
                </a:lnTo>
                <a:lnTo>
                  <a:pt x="0" y="180975"/>
                </a:lnTo>
                <a:lnTo>
                  <a:pt x="0" y="190500"/>
                </a:lnTo>
                <a:lnTo>
                  <a:pt x="38100" y="190500"/>
                </a:lnTo>
                <a:lnTo>
                  <a:pt x="38100" y="285750"/>
                </a:lnTo>
                <a:lnTo>
                  <a:pt x="133350" y="285750"/>
                </a:lnTo>
                <a:lnTo>
                  <a:pt x="133350" y="228600"/>
                </a:lnTo>
                <a:lnTo>
                  <a:pt x="171450" y="228600"/>
                </a:lnTo>
                <a:lnTo>
                  <a:pt x="171450" y="285750"/>
                </a:lnTo>
                <a:lnTo>
                  <a:pt x="266700" y="285750"/>
                </a:lnTo>
                <a:lnTo>
                  <a:pt x="266700" y="190500"/>
                </a:lnTo>
                <a:lnTo>
                  <a:pt x="304800" y="1905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5" name="Freeform 25"/>
          <p:cNvSpPr/>
          <p:nvPr/>
        </p:nvSpPr>
        <p:spPr>
          <a:xfrm>
            <a:off x="7967443" y="1905233"/>
            <a:ext cx="702113" cy="71807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6" name="Freeform 26"/>
          <p:cNvSpPr/>
          <p:nvPr/>
        </p:nvSpPr>
        <p:spPr>
          <a:xfrm>
            <a:off x="10232034" y="1839465"/>
            <a:ext cx="703303" cy="70330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21920" y="28651"/>
                </a:moveTo>
                <a:lnTo>
                  <a:pt x="121920" y="0"/>
                </a:lnTo>
                <a:lnTo>
                  <a:pt x="152400" y="0"/>
                </a:lnTo>
                <a:lnTo>
                  <a:pt x="152400" y="243840"/>
                </a:lnTo>
                <a:lnTo>
                  <a:pt x="304800" y="243840"/>
                </a:lnTo>
                <a:lnTo>
                  <a:pt x="243840" y="304800"/>
                </a:lnTo>
                <a:lnTo>
                  <a:pt x="30480" y="304800"/>
                </a:lnTo>
                <a:lnTo>
                  <a:pt x="0" y="243840"/>
                </a:lnTo>
                <a:lnTo>
                  <a:pt x="121920" y="243840"/>
                </a:lnTo>
                <a:lnTo>
                  <a:pt x="121920" y="213360"/>
                </a:lnTo>
                <a:lnTo>
                  <a:pt x="0" y="213360"/>
                </a:lnTo>
                <a:lnTo>
                  <a:pt x="0" y="209398"/>
                </a:lnTo>
                <a:cubicBezTo>
                  <a:pt x="56940" y="163544"/>
                  <a:pt x="99498" y="101956"/>
                  <a:pt x="121234" y="31242"/>
                </a:cubicBezTo>
                <a:lnTo>
                  <a:pt x="121920" y="28651"/>
                </a:lnTo>
                <a:close/>
                <a:moveTo>
                  <a:pt x="304343" y="213360"/>
                </a:moveTo>
                <a:lnTo>
                  <a:pt x="152400" y="213360"/>
                </a:lnTo>
                <a:lnTo>
                  <a:pt x="152400" y="207874"/>
                </a:lnTo>
                <a:cubicBezTo>
                  <a:pt x="171650" y="179451"/>
                  <a:pt x="183137" y="144409"/>
                  <a:pt x="183137" y="106680"/>
                </a:cubicBezTo>
                <a:cubicBezTo>
                  <a:pt x="183137" y="68951"/>
                  <a:pt x="171660" y="33909"/>
                  <a:pt x="151990" y="4848"/>
                </a:cubicBezTo>
                <a:lnTo>
                  <a:pt x="152400" y="5486"/>
                </a:lnTo>
                <a:lnTo>
                  <a:pt x="152400" y="2438"/>
                </a:lnTo>
                <a:cubicBezTo>
                  <a:pt x="237877" y="37719"/>
                  <a:pt x="298180" y="117796"/>
                  <a:pt x="304305" y="212646"/>
                </a:cubicBezTo>
                <a:lnTo>
                  <a:pt x="304343" y="2133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27" name="Group 2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8" name="AutoShape 2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7" name="AutoShape 4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8" name="TextBox 4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功能控制模块</a:t>
              </a: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27474" y="2630710"/>
            <a:ext cx="2226278" cy="2226278"/>
            <a:chOff x="1127474" y="2630710"/>
            <a:chExt cx="2226278" cy="2226278"/>
          </a:xfrm>
        </p:grpSpPr>
        <p:sp>
          <p:nvSpPr>
            <p:cNvPr id="3" name="AutoShape 3"/>
            <p:cNvSpPr/>
            <p:nvPr/>
          </p:nvSpPr>
          <p:spPr>
            <a:xfrm>
              <a:off x="1127474" y="2630710"/>
              <a:ext cx="2226278" cy="2226278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cxnSp>
        <p:nvCxnSpPr>
          <p:cNvPr id="4" name="Connector 4"/>
          <p:cNvCxnSpPr/>
          <p:nvPr/>
        </p:nvCxnSpPr>
        <p:spPr>
          <a:xfrm>
            <a:off x="3728313" y="2422931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Connector 5"/>
          <p:cNvCxnSpPr/>
          <p:nvPr/>
        </p:nvCxnSpPr>
        <p:spPr>
          <a:xfrm>
            <a:off x="4309187" y="3726659"/>
            <a:ext cx="665253" cy="0"/>
          </a:xfrm>
          <a:prstGeom prst="line">
            <a:avLst/>
          </a:prstGeom>
          <a:ln w="12700">
            <a:solidFill>
              <a:schemeClr val="accent4"/>
            </a:solidFill>
            <a:prstDash val="dash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cxnSp>
      <p:cxnSp>
        <p:nvCxnSpPr>
          <p:cNvPr id="6" name="Connector 6"/>
          <p:cNvCxnSpPr/>
          <p:nvPr/>
        </p:nvCxnSpPr>
        <p:spPr>
          <a:xfrm>
            <a:off x="3728313" y="5030388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" name="Group 7"/>
          <p:cNvGrpSpPr/>
          <p:nvPr/>
        </p:nvGrpSpPr>
        <p:grpSpPr>
          <a:xfrm>
            <a:off x="3098006" y="4715256"/>
            <a:ext cx="630365" cy="630269"/>
            <a:chOff x="3098006" y="4715256"/>
            <a:chExt cx="630365" cy="630269"/>
          </a:xfrm>
        </p:grpSpPr>
        <p:sp>
          <p:nvSpPr>
            <p:cNvPr id="8" name="AutoShape 8"/>
            <p:cNvSpPr/>
            <p:nvPr/>
          </p:nvSpPr>
          <p:spPr>
            <a:xfrm>
              <a:off x="3098006" y="4715256"/>
              <a:ext cx="630365" cy="63026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3242405" y="4895659"/>
            <a:ext cx="352711" cy="269463"/>
            <a:chOff x="3242405" y="4895659"/>
            <a:chExt cx="352711" cy="269463"/>
          </a:xfrm>
        </p:grpSpPr>
        <p:sp>
          <p:nvSpPr>
            <p:cNvPr id="10" name="Freeform 10"/>
            <p:cNvSpPr/>
            <p:nvPr/>
          </p:nvSpPr>
          <p:spPr>
            <a:xfrm>
              <a:off x="3242405" y="4895659"/>
              <a:ext cx="283845" cy="220980"/>
            </a:xfrm>
            <a:custGeom>
              <a:avLst/>
              <a:gdLst/>
              <a:ahLst/>
              <a:cxnLst/>
              <a:rect l="l" t="t" r="r" b="b"/>
              <a:pathLst>
                <a:path w="141" h="110">
                  <a:moveTo>
                    <a:pt x="92" y="95"/>
                  </a:moveTo>
                  <a:cubicBezTo>
                    <a:pt x="105" y="92"/>
                    <a:pt x="117" y="87"/>
                    <a:pt x="126" y="77"/>
                  </a:cubicBezTo>
                  <a:cubicBezTo>
                    <a:pt x="137" y="66"/>
                    <a:pt x="141" y="53"/>
                    <a:pt x="136" y="38"/>
                  </a:cubicBezTo>
                  <a:cubicBezTo>
                    <a:pt x="132" y="25"/>
                    <a:pt x="123" y="17"/>
                    <a:pt x="111" y="10"/>
                  </a:cubicBezTo>
                  <a:cubicBezTo>
                    <a:pt x="100" y="4"/>
                    <a:pt x="87" y="1"/>
                    <a:pt x="75" y="1"/>
                  </a:cubicBezTo>
                  <a:cubicBezTo>
                    <a:pt x="54" y="0"/>
                    <a:pt x="35" y="5"/>
                    <a:pt x="20" y="19"/>
                  </a:cubicBezTo>
                  <a:cubicBezTo>
                    <a:pt x="1" y="35"/>
                    <a:pt x="0" y="59"/>
                    <a:pt x="17" y="77"/>
                  </a:cubicBezTo>
                  <a:cubicBezTo>
                    <a:pt x="20" y="81"/>
                    <a:pt x="25" y="84"/>
                    <a:pt x="30" y="88"/>
                  </a:cubicBezTo>
                  <a:cubicBezTo>
                    <a:pt x="30" y="88"/>
                    <a:pt x="30" y="88"/>
                    <a:pt x="29" y="88"/>
                  </a:cubicBezTo>
                  <a:cubicBezTo>
                    <a:pt x="27" y="94"/>
                    <a:pt x="23" y="99"/>
                    <a:pt x="19" y="103"/>
                  </a:cubicBezTo>
                  <a:cubicBezTo>
                    <a:pt x="17" y="105"/>
                    <a:pt x="16" y="106"/>
                    <a:pt x="17" y="108"/>
                  </a:cubicBezTo>
                  <a:cubicBezTo>
                    <a:pt x="18" y="110"/>
                    <a:pt x="20" y="110"/>
                    <a:pt x="22" y="110"/>
                  </a:cubicBezTo>
                  <a:cubicBezTo>
                    <a:pt x="33" y="108"/>
                    <a:pt x="43" y="104"/>
                    <a:pt x="53" y="98"/>
                  </a:cubicBezTo>
                  <a:cubicBezTo>
                    <a:pt x="54" y="97"/>
                    <a:pt x="56" y="96"/>
                    <a:pt x="58" y="97"/>
                  </a:cubicBezTo>
                  <a:cubicBezTo>
                    <a:pt x="69" y="98"/>
                    <a:pt x="81" y="98"/>
                    <a:pt x="92" y="95"/>
                  </a:cubicBezTo>
                  <a:close/>
                  <a:moveTo>
                    <a:pt x="55" y="84"/>
                  </a:moveTo>
                  <a:cubicBezTo>
                    <a:pt x="53" y="84"/>
                    <a:pt x="51" y="84"/>
                    <a:pt x="50" y="85"/>
                  </a:cubicBezTo>
                  <a:cubicBezTo>
                    <a:pt x="47" y="87"/>
                    <a:pt x="45" y="88"/>
                    <a:pt x="43" y="90"/>
                  </a:cubicBezTo>
                  <a:cubicBezTo>
                    <a:pt x="43" y="89"/>
                    <a:pt x="42" y="89"/>
                    <a:pt x="42" y="89"/>
                  </a:cubicBezTo>
                  <a:cubicBezTo>
                    <a:pt x="43" y="87"/>
                    <a:pt x="44" y="85"/>
                    <a:pt x="45" y="82"/>
                  </a:cubicBezTo>
                  <a:cubicBezTo>
                    <a:pt x="42" y="80"/>
                    <a:pt x="40" y="79"/>
                    <a:pt x="37" y="77"/>
                  </a:cubicBezTo>
                  <a:cubicBezTo>
                    <a:pt x="31" y="74"/>
                    <a:pt x="26" y="70"/>
                    <a:pt x="22" y="64"/>
                  </a:cubicBezTo>
                  <a:cubicBezTo>
                    <a:pt x="14" y="53"/>
                    <a:pt x="16" y="40"/>
                    <a:pt x="25" y="30"/>
                  </a:cubicBezTo>
                  <a:cubicBezTo>
                    <a:pt x="35" y="20"/>
                    <a:pt x="48" y="15"/>
                    <a:pt x="62" y="14"/>
                  </a:cubicBezTo>
                  <a:cubicBezTo>
                    <a:pt x="76" y="12"/>
                    <a:pt x="90" y="14"/>
                    <a:pt x="103" y="20"/>
                  </a:cubicBezTo>
                  <a:cubicBezTo>
                    <a:pt x="112" y="24"/>
                    <a:pt x="119" y="30"/>
                    <a:pt x="123" y="38"/>
                  </a:cubicBezTo>
                  <a:cubicBezTo>
                    <a:pt x="128" y="47"/>
                    <a:pt x="127" y="56"/>
                    <a:pt x="121" y="64"/>
                  </a:cubicBezTo>
                  <a:cubicBezTo>
                    <a:pt x="113" y="75"/>
                    <a:pt x="102" y="81"/>
                    <a:pt x="89" y="84"/>
                  </a:cubicBezTo>
                  <a:cubicBezTo>
                    <a:pt x="78" y="86"/>
                    <a:pt x="66" y="86"/>
                    <a:pt x="55" y="8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3371564" y="4966240"/>
              <a:ext cx="223552" cy="198882"/>
            </a:xfrm>
            <a:custGeom>
              <a:avLst/>
              <a:gdLst/>
              <a:ahLst/>
              <a:cxnLst/>
              <a:rect l="l" t="t" r="r" b="b"/>
              <a:pathLst>
                <a:path w="111" h="99">
                  <a:moveTo>
                    <a:pt x="94" y="90"/>
                  </a:moveTo>
                  <a:cubicBezTo>
                    <a:pt x="91" y="86"/>
                    <a:pt x="87" y="82"/>
                    <a:pt x="85" y="77"/>
                  </a:cubicBezTo>
                  <a:cubicBezTo>
                    <a:pt x="100" y="68"/>
                    <a:pt x="111" y="56"/>
                    <a:pt x="110" y="38"/>
                  </a:cubicBezTo>
                  <a:cubicBezTo>
                    <a:pt x="110" y="20"/>
                    <a:pt x="99" y="9"/>
                    <a:pt x="84" y="0"/>
                  </a:cubicBezTo>
                  <a:cubicBezTo>
                    <a:pt x="85" y="1"/>
                    <a:pt x="85" y="2"/>
                    <a:pt x="85" y="3"/>
                  </a:cubicBezTo>
                  <a:cubicBezTo>
                    <a:pt x="86" y="9"/>
                    <a:pt x="87" y="15"/>
                    <a:pt x="86" y="21"/>
                  </a:cubicBezTo>
                  <a:cubicBezTo>
                    <a:pt x="84" y="35"/>
                    <a:pt x="77" y="46"/>
                    <a:pt x="66" y="55"/>
                  </a:cubicBezTo>
                  <a:cubicBezTo>
                    <a:pt x="54" y="66"/>
                    <a:pt x="39" y="71"/>
                    <a:pt x="23" y="74"/>
                  </a:cubicBezTo>
                  <a:cubicBezTo>
                    <a:pt x="16" y="75"/>
                    <a:pt x="8" y="75"/>
                    <a:pt x="0" y="75"/>
                  </a:cubicBezTo>
                  <a:cubicBezTo>
                    <a:pt x="3" y="77"/>
                    <a:pt x="7" y="79"/>
                    <a:pt x="10" y="81"/>
                  </a:cubicBezTo>
                  <a:cubicBezTo>
                    <a:pt x="26" y="87"/>
                    <a:pt x="42" y="88"/>
                    <a:pt x="58" y="86"/>
                  </a:cubicBezTo>
                  <a:cubicBezTo>
                    <a:pt x="60" y="86"/>
                    <a:pt x="61" y="86"/>
                    <a:pt x="62" y="87"/>
                  </a:cubicBezTo>
                  <a:cubicBezTo>
                    <a:pt x="72" y="93"/>
                    <a:pt x="82" y="97"/>
                    <a:pt x="94" y="99"/>
                  </a:cubicBezTo>
                  <a:cubicBezTo>
                    <a:pt x="95" y="99"/>
                    <a:pt x="97" y="98"/>
                    <a:pt x="98" y="97"/>
                  </a:cubicBezTo>
                  <a:cubicBezTo>
                    <a:pt x="98" y="97"/>
                    <a:pt x="98" y="95"/>
                    <a:pt x="97" y="93"/>
                  </a:cubicBezTo>
                  <a:cubicBezTo>
                    <a:pt x="97" y="92"/>
                    <a:pt x="95" y="91"/>
                    <a:pt x="94" y="9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3098006" y="2107787"/>
            <a:ext cx="630365" cy="630269"/>
            <a:chOff x="3098006" y="2107787"/>
            <a:chExt cx="630365" cy="630269"/>
          </a:xfrm>
        </p:grpSpPr>
        <p:sp>
          <p:nvSpPr>
            <p:cNvPr id="13" name="AutoShape 13"/>
            <p:cNvSpPr/>
            <p:nvPr/>
          </p:nvSpPr>
          <p:spPr>
            <a:xfrm>
              <a:off x="3098006" y="2107787"/>
              <a:ext cx="630365" cy="63026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3310033" y="2255329"/>
              <a:ext cx="234601" cy="304229"/>
            </a:xfrm>
            <a:custGeom>
              <a:avLst/>
              <a:gdLst/>
              <a:ahLst/>
              <a:cxnLst/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3678841" y="3411474"/>
            <a:ext cx="630365" cy="630269"/>
            <a:chOff x="3678841" y="3411474"/>
            <a:chExt cx="630365" cy="630269"/>
          </a:xfrm>
        </p:grpSpPr>
        <p:sp>
          <p:nvSpPr>
            <p:cNvPr id="16" name="AutoShape 16"/>
            <p:cNvSpPr/>
            <p:nvPr/>
          </p:nvSpPr>
          <p:spPr>
            <a:xfrm>
              <a:off x="3678841" y="3411474"/>
              <a:ext cx="630365" cy="630269"/>
            </a:xfrm>
            <a:prstGeom prst="ellipse">
              <a:avLst/>
            </a:prstGeom>
            <a:solidFill>
              <a:schemeClr val="accent4">
                <a:alpha val="100000"/>
              </a:schemeClr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3842099" y="3569779"/>
            <a:ext cx="313754" cy="313849"/>
            <a:chOff x="3842099" y="3569779"/>
            <a:chExt cx="313754" cy="313849"/>
          </a:xfrm>
        </p:grpSpPr>
        <p:sp>
          <p:nvSpPr>
            <p:cNvPr id="18" name="Freeform 18"/>
            <p:cNvSpPr/>
            <p:nvPr/>
          </p:nvSpPr>
          <p:spPr>
            <a:xfrm>
              <a:off x="3842099" y="3598926"/>
              <a:ext cx="284702" cy="284702"/>
            </a:xfrm>
            <a:custGeom>
              <a:avLst/>
              <a:gdLst/>
              <a:ahLst/>
              <a:cxnLst/>
              <a:rect l="l" t="t" r="r" b="b"/>
              <a:pathLst>
                <a:path w="184" h="184">
                  <a:moveTo>
                    <a:pt x="92" y="184"/>
                  </a:moveTo>
                  <a:cubicBezTo>
                    <a:pt x="143" y="184"/>
                    <a:pt x="184" y="143"/>
                    <a:pt x="184" y="92"/>
                  </a:cubicBezTo>
                  <a:cubicBezTo>
                    <a:pt x="184" y="76"/>
                    <a:pt x="180" y="62"/>
                    <a:pt x="173" y="49"/>
                  </a:cubicBezTo>
                  <a:cubicBezTo>
                    <a:pt x="172" y="49"/>
                    <a:pt x="172" y="49"/>
                    <a:pt x="171" y="49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6" y="67"/>
                    <a:pt x="160" y="79"/>
                    <a:pt x="160" y="92"/>
                  </a:cubicBezTo>
                  <a:cubicBezTo>
                    <a:pt x="160" y="129"/>
                    <a:pt x="129" y="160"/>
                    <a:pt x="92" y="160"/>
                  </a:cubicBezTo>
                  <a:cubicBezTo>
                    <a:pt x="55" y="160"/>
                    <a:pt x="24" y="129"/>
                    <a:pt x="24" y="92"/>
                  </a:cubicBezTo>
                  <a:cubicBezTo>
                    <a:pt x="24" y="55"/>
                    <a:pt x="55" y="24"/>
                    <a:pt x="92" y="24"/>
                  </a:cubicBezTo>
                  <a:cubicBezTo>
                    <a:pt x="105" y="24"/>
                    <a:pt x="117" y="28"/>
                    <a:pt x="128" y="35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2"/>
                    <a:pt x="134" y="11"/>
                    <a:pt x="134" y="10"/>
                  </a:cubicBezTo>
                  <a:cubicBezTo>
                    <a:pt x="122" y="4"/>
                    <a:pt x="107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lose/>
                  <a:moveTo>
                    <a:pt x="92" y="184"/>
                  </a:moveTo>
                  <a:cubicBezTo>
                    <a:pt x="92" y="184"/>
                    <a:pt x="92" y="184"/>
                    <a:pt x="92" y="184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3914965" y="3671697"/>
              <a:ext cx="139065" cy="139065"/>
            </a:xfrm>
            <a:custGeom>
              <a:avLst/>
              <a:gdLst/>
              <a:ahLst/>
              <a:cxnLst/>
              <a:rect l="l" t="t" r="r" b="b"/>
              <a:pathLst>
                <a:path w="90" h="90">
                  <a:moveTo>
                    <a:pt x="45" y="21"/>
                  </a:moveTo>
                  <a:cubicBezTo>
                    <a:pt x="46" y="21"/>
                    <a:pt x="46" y="21"/>
                    <a:pt x="47" y="21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8" y="1"/>
                    <a:pt x="52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38"/>
                    <a:pt x="89" y="32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5"/>
                  </a:cubicBezTo>
                  <a:cubicBezTo>
                    <a:pt x="69" y="58"/>
                    <a:pt x="58" y="69"/>
                    <a:pt x="45" y="69"/>
                  </a:cubicBezTo>
                  <a:cubicBezTo>
                    <a:pt x="32" y="69"/>
                    <a:pt x="21" y="58"/>
                    <a:pt x="21" y="45"/>
                  </a:cubicBezTo>
                  <a:cubicBezTo>
                    <a:pt x="21" y="32"/>
                    <a:pt x="32" y="21"/>
                    <a:pt x="45" y="21"/>
                  </a:cubicBezTo>
                  <a:close/>
                  <a:moveTo>
                    <a:pt x="45" y="21"/>
                  </a:moveTo>
                  <a:cubicBezTo>
                    <a:pt x="45" y="21"/>
                    <a:pt x="45" y="21"/>
                    <a:pt x="45" y="2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3998309" y="3569779"/>
              <a:ext cx="157544" cy="157544"/>
            </a:xfrm>
            <a:custGeom>
              <a:avLst/>
              <a:gdLst/>
              <a:ahLst/>
              <a:cxnLst/>
              <a:rect l="l" t="t" r="r" b="b"/>
              <a:pathLst>
                <a:path w="102" h="102">
                  <a:moveTo>
                    <a:pt x="86" y="28"/>
                  </a:moveTo>
                  <a:cubicBezTo>
                    <a:pt x="91" y="23"/>
                    <a:pt x="91" y="23"/>
                    <a:pt x="91" y="23"/>
                  </a:cubicBezTo>
                  <a:cubicBezTo>
                    <a:pt x="93" y="20"/>
                    <a:pt x="93" y="17"/>
                    <a:pt x="91" y="14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5" y="9"/>
                    <a:pt x="83" y="9"/>
                  </a:cubicBezTo>
                  <a:cubicBezTo>
                    <a:pt x="82" y="9"/>
                    <a:pt x="80" y="10"/>
                    <a:pt x="79" y="1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5"/>
                    <a:pt x="44" y="28"/>
                    <a:pt x="44" y="3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2" y="102"/>
                    <a:pt x="5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1" y="102"/>
                    <a:pt x="12" y="101"/>
                    <a:pt x="13" y="100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4" y="57"/>
                    <a:pt x="77" y="56"/>
                    <a:pt x="78" y="54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1"/>
                    <a:pt x="101" y="29"/>
                    <a:pt x="100" y="29"/>
                  </a:cubicBezTo>
                  <a:lnTo>
                    <a:pt x="86" y="28"/>
                  </a:lnTo>
                  <a:close/>
                  <a:moveTo>
                    <a:pt x="86" y="28"/>
                  </a:moveTo>
                  <a:cubicBezTo>
                    <a:pt x="86" y="28"/>
                    <a:pt x="86" y="28"/>
                    <a:pt x="86" y="2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21" name="Freeform 21"/>
          <p:cNvSpPr/>
          <p:nvPr/>
        </p:nvSpPr>
        <p:spPr>
          <a:xfrm rot="16200000" flipH="1">
            <a:off x="7464743" y="-536734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22" name="Freeform 22"/>
          <p:cNvSpPr/>
          <p:nvPr/>
        </p:nvSpPr>
        <p:spPr>
          <a:xfrm rot="16200000" flipH="1">
            <a:off x="4751927" y="2176082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3" name="Freeform 23"/>
          <p:cNvSpPr/>
          <p:nvPr/>
        </p:nvSpPr>
        <p:spPr>
          <a:xfrm rot="5400000">
            <a:off x="10177558" y="2176082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4" name="TextBox 24"/>
          <p:cNvSpPr txBox="1"/>
          <p:nvPr/>
        </p:nvSpPr>
        <p:spPr>
          <a:xfrm>
            <a:off x="5650706" y="2152763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25" name="Freeform 25"/>
          <p:cNvSpPr/>
          <p:nvPr/>
        </p:nvSpPr>
        <p:spPr>
          <a:xfrm rot="16200000" flipH="1">
            <a:off x="7464743" y="766953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100000"/>
            </a:schemeClr>
          </a:solidFill>
        </p:spPr>
      </p:sp>
      <p:sp>
        <p:nvSpPr>
          <p:cNvPr id="26" name="Freeform 26"/>
          <p:cNvSpPr/>
          <p:nvPr/>
        </p:nvSpPr>
        <p:spPr>
          <a:xfrm rot="16200000" flipH="1">
            <a:off x="4751927" y="3479768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27" name="Freeform 27"/>
          <p:cNvSpPr/>
          <p:nvPr/>
        </p:nvSpPr>
        <p:spPr>
          <a:xfrm rot="5400000">
            <a:off x="10177558" y="3479768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28" name="TextBox 28"/>
          <p:cNvSpPr txBox="1"/>
          <p:nvPr/>
        </p:nvSpPr>
        <p:spPr>
          <a:xfrm>
            <a:off x="5650706" y="3472386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29" name="Freeform 29"/>
          <p:cNvSpPr/>
          <p:nvPr/>
        </p:nvSpPr>
        <p:spPr>
          <a:xfrm rot="16200000" flipH="1">
            <a:off x="7464743" y="2070735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0" name="Freeform 30"/>
          <p:cNvSpPr/>
          <p:nvPr/>
        </p:nvSpPr>
        <p:spPr>
          <a:xfrm rot="16200000" flipH="1">
            <a:off x="4751927" y="4783550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1" name="Freeform 31"/>
          <p:cNvSpPr/>
          <p:nvPr/>
        </p:nvSpPr>
        <p:spPr>
          <a:xfrm rot="5400000">
            <a:off x="10177558" y="4783550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2" name="TextBox 32"/>
          <p:cNvSpPr txBox="1"/>
          <p:nvPr/>
        </p:nvSpPr>
        <p:spPr>
          <a:xfrm>
            <a:off x="5650706" y="4802600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33" name="Freeform 33"/>
          <p:cNvSpPr/>
          <p:nvPr/>
        </p:nvSpPr>
        <p:spPr>
          <a:xfrm>
            <a:off x="1877711" y="3429001"/>
            <a:ext cx="725805" cy="725805"/>
          </a:xfrm>
          <a:custGeom>
            <a:avLst/>
            <a:gdLst/>
            <a:ahLst/>
            <a:cxnLst/>
            <a:rect l="l" t="t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sp>
        <p:nvSpPr>
          <p:cNvPr id="34" name="AutoShape 34"/>
          <p:cNvSpPr/>
          <p:nvPr/>
        </p:nvSpPr>
        <p:spPr>
          <a:xfrm>
            <a:off x="6342361" y="1913983"/>
            <a:ext cx="4203080" cy="1017878"/>
          </a:xfrm>
          <a:prstGeom prst="rect">
            <a:avLst/>
          </a:prstGeom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系统主函数main()是整个程序的核心，它负责实现整个程序的控制。</a:t>
            </a: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6329284" y="3234910"/>
            <a:ext cx="4203080" cy="1017878"/>
          </a:xfrm>
          <a:prstGeom prst="rect">
            <a:avLst/>
          </a:prstGeom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程序从main()开始执行，直到完成所有任务或遇到错误为止。</a:t>
            </a: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6329284" y="4521452"/>
            <a:ext cx="4203080" cy="1017878"/>
          </a:xfrm>
          <a:prstGeom prst="rect">
            <a:avLst/>
          </a:prstGeom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main()中可以包含许多不同的语句和指令，但最常见的用法是调用其他函数和子程序。</a:t>
            </a:r>
            <a:endParaRPr lang="en-US" sz="1100"/>
          </a:p>
        </p:txBody>
      </p:sp>
      <p:grpSp>
        <p:nvGrpSpPr>
          <p:cNvPr id="37" name="Group 3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8" name="AutoShape 3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7" name="AutoShape 4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8" name="AutoShape 4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9" name="AutoShape 4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0" name="AutoShape 5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51" name="AutoShape 5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52" name="AutoShape 5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3" name="AutoShape 5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4" name="AutoShape 5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5" name="AutoShape 5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56" name="AutoShape 5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57" name="AutoShape 5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8" name="TextBox 5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系统主函数</a:t>
              </a: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69379" y="1610750"/>
            <a:ext cx="2457450" cy="245745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391291" y="1610750"/>
            <a:ext cx="2457450" cy="2457450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3558348" y="1839199"/>
            <a:ext cx="665795" cy="6657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28575">
            <a:solidFill>
              <a:schemeClr val="accent1">
                <a:lumMod val="60000"/>
                <a:lumMod val="40000"/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Freeform 5"/>
          <p:cNvSpPr/>
          <p:nvPr/>
        </p:nvSpPr>
        <p:spPr>
          <a:xfrm>
            <a:off x="3738188" y="2024673"/>
            <a:ext cx="306115" cy="294843"/>
          </a:xfrm>
          <a:custGeom>
            <a:avLst/>
            <a:gdLst/>
            <a:ahLst/>
            <a:cxnLst/>
            <a:rect l="l" t="t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6" name="AutoShape 6"/>
          <p:cNvSpPr/>
          <p:nvPr/>
        </p:nvSpPr>
        <p:spPr>
          <a:xfrm>
            <a:off x="8002045" y="1839199"/>
            <a:ext cx="665795" cy="6657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28575">
            <a:solidFill>
              <a:schemeClr val="accent1">
                <a:lumMod val="60000"/>
                <a:lumMod val="40000"/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Freeform 7"/>
          <p:cNvSpPr/>
          <p:nvPr/>
        </p:nvSpPr>
        <p:spPr>
          <a:xfrm>
            <a:off x="8181885" y="2024673"/>
            <a:ext cx="306115" cy="294843"/>
          </a:xfrm>
          <a:custGeom>
            <a:avLst/>
            <a:gdLst/>
            <a:ahLst/>
            <a:cxnLst/>
            <a:rect l="l" t="t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8" name="AutoShape 8"/>
          <p:cNvSpPr/>
          <p:nvPr/>
        </p:nvSpPr>
        <p:spPr>
          <a:xfrm>
            <a:off x="4269241" y="3681618"/>
            <a:ext cx="665795" cy="6657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28575">
            <a:solidFill>
              <a:schemeClr val="accent1">
                <a:lumMod val="60000"/>
                <a:lumMod val="40000"/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Freeform 9"/>
          <p:cNvSpPr/>
          <p:nvPr/>
        </p:nvSpPr>
        <p:spPr>
          <a:xfrm>
            <a:off x="4449081" y="3867091"/>
            <a:ext cx="306115" cy="294843"/>
          </a:xfrm>
          <a:custGeom>
            <a:avLst/>
            <a:gdLst/>
            <a:ahLst/>
            <a:cxnLst/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" name="AutoShape 10"/>
          <p:cNvSpPr/>
          <p:nvPr/>
        </p:nvSpPr>
        <p:spPr>
          <a:xfrm>
            <a:off x="7291153" y="3681618"/>
            <a:ext cx="665795" cy="6657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28575">
            <a:solidFill>
              <a:schemeClr val="accent1">
                <a:lumMod val="60000"/>
                <a:lumMod val="40000"/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1"/>
          <p:cNvSpPr/>
          <p:nvPr/>
        </p:nvSpPr>
        <p:spPr>
          <a:xfrm>
            <a:off x="7470993" y="3867091"/>
            <a:ext cx="306115" cy="294843"/>
          </a:xfrm>
          <a:custGeom>
            <a:avLst/>
            <a:gdLst/>
            <a:ahLst/>
            <a:cxnLst/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2" name="Group 12"/>
          <p:cNvGrpSpPr/>
          <p:nvPr/>
        </p:nvGrpSpPr>
        <p:grpSpPr>
          <a:xfrm>
            <a:off x="763829" y="1610750"/>
            <a:ext cx="2553871" cy="1315135"/>
            <a:chOff x="763829" y="1610750"/>
            <a:chExt cx="2553871" cy="1315135"/>
          </a:xfrm>
        </p:grpSpPr>
        <p:sp>
          <p:nvSpPr>
            <p:cNvPr id="13" name="AutoShape 13"/>
            <p:cNvSpPr/>
            <p:nvPr/>
          </p:nvSpPr>
          <p:spPr>
            <a:xfrm>
              <a:off x="763829" y="1610750"/>
              <a:ext cx="2553871" cy="1315135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ts val="270"/>
                </a:spcBef>
                <a:defRPr/>
              </a:pPr>
              <a:r>
                <a:rPr lang="en-US" sz="135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立项包括市场调研、技术创新、规模经济、市场趋势等方面。</a:t>
              </a:r>
              <a:endParaRPr lang="en-US" sz="1100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8888726" y="1610750"/>
            <a:ext cx="2569478" cy="1377562"/>
            <a:chOff x="8888726" y="1610750"/>
            <a:chExt cx="2569478" cy="1377562"/>
          </a:xfrm>
        </p:grpSpPr>
        <p:sp>
          <p:nvSpPr>
            <p:cNvPr id="15" name="AutoShape 15"/>
            <p:cNvSpPr/>
            <p:nvPr/>
          </p:nvSpPr>
          <p:spPr>
            <a:xfrm>
              <a:off x="8888726" y="1610750"/>
              <a:ext cx="2569478" cy="1377562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noAutofit/>
            </a:bodyPr>
            <a:lstStyle/>
            <a:p>
              <a:pPr algn="l">
                <a:lnSpc>
                  <a:spcPct val="150000"/>
                </a:lnSpc>
                <a:spcBef>
                  <a:spcPts val="270"/>
                </a:spcBef>
                <a:defRPr/>
              </a:pPr>
              <a:r>
                <a:rPr lang="en-US" sz="135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正式制作阶段涉及到的环节比较多，包括配音、配乐等。</a:t>
              </a:r>
              <a:endParaRPr lang="en-US" sz="1100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总结</a:t>
              </a:r>
            </a:p>
          </p:txBody>
        </p:sp>
      </p:grpSp>
      <p:sp>
        <p:nvSpPr>
          <p:cNvPr id="38" name="AutoShape 38"/>
          <p:cNvSpPr/>
          <p:nvPr/>
        </p:nvSpPr>
        <p:spPr>
          <a:xfrm>
            <a:off x="1957021" y="4386298"/>
            <a:ext cx="2552700" cy="117126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大纲策划的进行是整个项目的重要环节，需要认真研究并制定详细计划。</a:t>
            </a: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7830517" y="4406623"/>
            <a:ext cx="2552700" cy="141997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在检测和调试环节中，需要对已经完成的内容进行质量检测，并确保符合预期需求。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916780" y="4201877"/>
            <a:ext cx="10213108" cy="0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2187305" y="3956762"/>
            <a:ext cx="490229" cy="49022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2285351" y="4054808"/>
            <a:ext cx="294138" cy="29413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0"/>
                </a:moveTo>
                <a:cubicBezTo>
                  <a:pt x="68237" y="0"/>
                  <a:pt x="0" y="68237"/>
                  <a:pt x="0" y="152400"/>
                </a:cubicBezTo>
                <a:cubicBezTo>
                  <a:pt x="0" y="236563"/>
                  <a:pt x="68237" y="304800"/>
                  <a:pt x="152400" y="304800"/>
                </a:cubicBezTo>
                <a:cubicBezTo>
                  <a:pt x="236563" y="304800"/>
                  <a:pt x="304800" y="236563"/>
                  <a:pt x="304800" y="152400"/>
                </a:cubicBezTo>
                <a:cubicBezTo>
                  <a:pt x="304800" y="68237"/>
                  <a:pt x="236563" y="0"/>
                  <a:pt x="152400" y="0"/>
                </a:cubicBezTo>
                <a:close/>
                <a:moveTo>
                  <a:pt x="128778" y="222723"/>
                </a:moveTo>
                <a:lnTo>
                  <a:pt x="58655" y="152591"/>
                </a:lnTo>
                <a:lnTo>
                  <a:pt x="85592" y="125654"/>
                </a:lnTo>
                <a:lnTo>
                  <a:pt x="128768" y="168850"/>
                </a:lnTo>
                <a:lnTo>
                  <a:pt x="220370" y="77248"/>
                </a:lnTo>
                <a:lnTo>
                  <a:pt x="247307" y="104184"/>
                </a:lnTo>
                <a:lnTo>
                  <a:pt x="128778" y="22272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5" name="AutoShape 5"/>
          <p:cNvSpPr/>
          <p:nvPr/>
        </p:nvSpPr>
        <p:spPr>
          <a:xfrm>
            <a:off x="5778219" y="3956762"/>
            <a:ext cx="490229" cy="49022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7888549" y="4690831"/>
            <a:ext cx="3486590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推箱子游戏是目前比较流行的游戏之一，很多操作系统或者流行软件都会带有这种游戏。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9371589" y="3956762"/>
            <a:ext cx="490229" cy="49022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>
            <a:off x="5847668" y="4026211"/>
            <a:ext cx="351331" cy="35133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47180" y="28632"/>
                </a:moveTo>
                <a:lnTo>
                  <a:pt x="19907" y="83468"/>
                </a:lnTo>
                <a:lnTo>
                  <a:pt x="147304" y="137874"/>
                </a:lnTo>
                <a:lnTo>
                  <a:pt x="276015" y="83344"/>
                </a:lnTo>
                <a:lnTo>
                  <a:pt x="147180" y="28632"/>
                </a:lnTo>
                <a:close/>
                <a:moveTo>
                  <a:pt x="152400" y="144723"/>
                </a:moveTo>
                <a:lnTo>
                  <a:pt x="152400" y="276168"/>
                </a:lnTo>
                <a:lnTo>
                  <a:pt x="276177" y="217408"/>
                </a:lnTo>
                <a:lnTo>
                  <a:pt x="276177" y="92145"/>
                </a:lnTo>
                <a:lnTo>
                  <a:pt x="152400" y="144723"/>
                </a:lnTo>
                <a:close/>
                <a:moveTo>
                  <a:pt x="19098" y="217408"/>
                </a:moveTo>
                <a:lnTo>
                  <a:pt x="143294" y="276168"/>
                </a:lnTo>
                <a:lnTo>
                  <a:pt x="143294" y="144723"/>
                </a:lnTo>
                <a:lnTo>
                  <a:pt x="19098" y="92145"/>
                </a:lnTo>
                <a:lnTo>
                  <a:pt x="19098" y="217408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9469635" y="4054808"/>
            <a:ext cx="294138" cy="29413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" name="TextBox 10"/>
          <p:cNvSpPr txBox="1"/>
          <p:nvPr/>
        </p:nvSpPr>
        <p:spPr>
          <a:xfrm>
            <a:off x="689125" y="4690831"/>
            <a:ext cx="3486590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推箱子游戏是一款很有趣味的游戏，其开发过程有一定的技巧和方法，涉及软中断、二维数组、键盘操作以及图形化函数等方面的知识。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401959" y="4690831"/>
            <a:ext cx="3486590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本游戏的开发者需要基本掌握显示器中断寄存器的设置，二维数组及结构体的定义、键盘上键值的获取、图形方式下光标的显示各定位，以及部分图形函数的使用。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 t="16071" b="16071"/>
          <a:stretch>
            <a:fillRect/>
          </a:stretch>
        </p:blipFill>
        <p:spPr>
          <a:xfrm>
            <a:off x="734949" y="1334615"/>
            <a:ext cx="3413760" cy="231648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/>
          <a:srcRect t="16071" b="16071"/>
          <a:stretch>
            <a:fillRect/>
          </a:stretch>
        </p:blipFill>
        <p:spPr>
          <a:xfrm>
            <a:off x="4316454" y="1334615"/>
            <a:ext cx="3413760" cy="231648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5"/>
          <a:srcRect t="16071" b="16071"/>
          <a:stretch>
            <a:fillRect/>
          </a:stretch>
        </p:blipFill>
        <p:spPr>
          <a:xfrm>
            <a:off x="7897958" y="1334615"/>
            <a:ext cx="3413760" cy="2316480"/>
          </a:xfrm>
          <a:prstGeom prst="rect">
            <a:avLst/>
          </a:prstGeom>
        </p:spPr>
      </p:pic>
      <p:grpSp>
        <p:nvGrpSpPr>
          <p:cNvPr id="15" name="Group 15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6" name="AutoShape 1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项目介绍</a:t>
              </a: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项目测试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97479" y="2448496"/>
            <a:ext cx="1568482" cy="1639538"/>
            <a:chOff x="6197479" y="2448496"/>
            <a:chExt cx="1568482" cy="1639538"/>
          </a:xfrm>
        </p:grpSpPr>
        <p:sp>
          <p:nvSpPr>
            <p:cNvPr id="3" name="Freeform 3"/>
            <p:cNvSpPr/>
            <p:nvPr/>
          </p:nvSpPr>
          <p:spPr>
            <a:xfrm rot="15417784">
              <a:off x="6197479" y="2448496"/>
              <a:ext cx="1568482" cy="1639538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20817784">
              <a:off x="6791744" y="3078289"/>
              <a:ext cx="380048" cy="380048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7798918" y="1874806"/>
            <a:ext cx="3224117" cy="3370231"/>
            <a:chOff x="7798918" y="1874806"/>
            <a:chExt cx="3224117" cy="3370231"/>
          </a:xfrm>
        </p:grpSpPr>
        <p:sp>
          <p:nvSpPr>
            <p:cNvPr id="6" name="Freeform 6"/>
            <p:cNvSpPr/>
            <p:nvPr/>
          </p:nvSpPr>
          <p:spPr>
            <a:xfrm rot="16200000">
              <a:off x="7798918" y="1874806"/>
              <a:ext cx="3224117" cy="3370231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 rot="20817784">
              <a:off x="9070791" y="3201543"/>
              <a:ext cx="680371" cy="68037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6979101" y="4077938"/>
            <a:ext cx="977456" cy="1021747"/>
            <a:chOff x="6979101" y="4077938"/>
            <a:chExt cx="977456" cy="1021747"/>
          </a:xfrm>
        </p:grpSpPr>
        <p:sp>
          <p:nvSpPr>
            <p:cNvPr id="9" name="Freeform 9"/>
            <p:cNvSpPr/>
            <p:nvPr/>
          </p:nvSpPr>
          <p:spPr>
            <a:xfrm rot="16200000">
              <a:off x="6979101" y="4077938"/>
              <a:ext cx="977456" cy="1021747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3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349433" y="4470368"/>
              <a:ext cx="236887" cy="236887"/>
            </a:xfrm>
            <a:prstGeom prst="ellipse">
              <a:avLst/>
            </a:prstGeom>
            <a:solidFill>
              <a:schemeClr val="accent3">
                <a:alpha val="100000"/>
              </a:schemeClr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项目测试</a:t>
              </a:r>
            </a:p>
          </p:txBody>
        </p:sp>
      </p:grpSp>
      <p:sp>
        <p:nvSpPr>
          <p:cNvPr id="33" name="AutoShape 33"/>
          <p:cNvSpPr/>
          <p:nvPr/>
        </p:nvSpPr>
        <p:spPr>
          <a:xfrm>
            <a:off x="579283" y="2049017"/>
            <a:ext cx="584258" cy="584258"/>
          </a:xfrm>
          <a:prstGeom prst="ellipse">
            <a:avLst/>
          </a:prstGeom>
          <a:ln w="19050">
            <a:solidFill>
              <a:schemeClr val="accent1"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" name="AutoShape 34"/>
          <p:cNvSpPr/>
          <p:nvPr/>
        </p:nvSpPr>
        <p:spPr>
          <a:xfrm>
            <a:off x="674589" y="2156678"/>
            <a:ext cx="395855" cy="3689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35" name="TextBox 35"/>
          <p:cNvSpPr txBox="1"/>
          <p:nvPr/>
        </p:nvSpPr>
        <p:spPr>
          <a:xfrm>
            <a:off x="1350983" y="1947863"/>
            <a:ext cx="4120112" cy="786566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进行项目测试时，需要仔细检查项目的各个方面，包括需求、设计、实现和测试等。</a:t>
            </a:r>
          </a:p>
        </p:txBody>
      </p:sp>
      <p:sp>
        <p:nvSpPr>
          <p:cNvPr id="36" name="AutoShape 36"/>
          <p:cNvSpPr/>
          <p:nvPr/>
        </p:nvSpPr>
        <p:spPr>
          <a:xfrm>
            <a:off x="579283" y="3218181"/>
            <a:ext cx="584258" cy="584258"/>
          </a:xfrm>
          <a:prstGeom prst="ellipse">
            <a:avLst/>
          </a:prstGeom>
          <a:ln w="19050">
            <a:solidFill>
              <a:schemeClr val="accent2">
                <a:alpha val="100000"/>
              </a:schemeClr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37" name="AutoShape 37"/>
          <p:cNvSpPr/>
          <p:nvPr/>
        </p:nvSpPr>
        <p:spPr>
          <a:xfrm>
            <a:off x="655539" y="3325842"/>
            <a:ext cx="453011" cy="3689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sp>
        <p:nvSpPr>
          <p:cNvPr id="38" name="TextBox 38"/>
          <p:cNvSpPr txBox="1"/>
          <p:nvPr/>
        </p:nvSpPr>
        <p:spPr>
          <a:xfrm>
            <a:off x="1350983" y="3110437"/>
            <a:ext cx="4114800" cy="799744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测试项目包括单元测试、集成测试和系统测试等，确保项目的每个部分都符合预期。</a:t>
            </a:r>
          </a:p>
        </p:txBody>
      </p:sp>
      <p:sp>
        <p:nvSpPr>
          <p:cNvPr id="39" name="AutoShape 39"/>
          <p:cNvSpPr/>
          <p:nvPr/>
        </p:nvSpPr>
        <p:spPr>
          <a:xfrm>
            <a:off x="575049" y="4441785"/>
            <a:ext cx="584258" cy="584258"/>
          </a:xfrm>
          <a:prstGeom prst="ellipse">
            <a:avLst/>
          </a:prstGeom>
          <a:ln w="19050">
            <a:solidFill>
              <a:schemeClr val="accent3">
                <a:alpha val="100000"/>
              </a:schemeClr>
            </a:solidFill>
            <a:prstDash val="solid"/>
          </a:ln>
        </p:spPr>
        <p:style>
          <a:lnRef idx="0">
            <a:schemeClr val="accent3"/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sp>
      <p:sp>
        <p:nvSpPr>
          <p:cNvPr id="40" name="AutoShape 40"/>
          <p:cNvSpPr/>
          <p:nvPr/>
        </p:nvSpPr>
        <p:spPr>
          <a:xfrm>
            <a:off x="642204" y="4549446"/>
            <a:ext cx="453011" cy="3689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100"/>
          </a:p>
        </p:txBody>
      </p:sp>
      <p:sp>
        <p:nvSpPr>
          <p:cNvPr id="41" name="TextBox 41"/>
          <p:cNvSpPr txBox="1"/>
          <p:nvPr/>
        </p:nvSpPr>
        <p:spPr>
          <a:xfrm>
            <a:off x="1350983" y="4340631"/>
            <a:ext cx="4114800" cy="786566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项目测试旨在发现并纠正项目中的问题，以确保项目的质量和稳定性。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209772" y="-191"/>
            <a:ext cx="7924800" cy="21621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72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200243" y="1828670"/>
            <a:ext cx="4943475" cy="6286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700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</a:p>
        </p:txBody>
      </p:sp>
      <p:pic>
        <p:nvPicPr>
          <p:cNvPr id="5" name="图片 4" descr="项目开发实战群二维码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15000" y="2457450"/>
            <a:ext cx="2748915" cy="35274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项目规划分析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876773" y="2562728"/>
            <a:ext cx="2438400" cy="24384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7334724" y="1099688"/>
            <a:ext cx="4495800" cy="593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334724" y="2964493"/>
            <a:ext cx="4495800" cy="593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334724" y="4921535"/>
            <a:ext cx="4495800" cy="593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76903" y="4921535"/>
            <a:ext cx="4410075" cy="6223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9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76903" y="2964493"/>
            <a:ext cx="4352925" cy="593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6903" y="1462400"/>
            <a:ext cx="44862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本游戏一共4关，由易到难，每一关都有初始化、按键处理、重置及退出功能。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76903" y="3348767"/>
            <a:ext cx="44862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作为一款手机闯关游戏，并不是越复杂越好。因为需要考虑手机的运行速率，所以无须提供太多的关口。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76903" y="5308631"/>
            <a:ext cx="44862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初始化包括屏幕初始化和每一关卡的初始化，屏幕被初始化宽80像素，高25像素。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328374" y="1462400"/>
            <a:ext cx="44862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按键处理包括移动小人和移动箱子，通过移动上下左右键来控制小人的移动，从而推动箱子，以把箱子推到指定的目的地为过关。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334724" y="3348767"/>
            <a:ext cx="44862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每一关都可以重置，按空格键可以重置当前关。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34724" y="5308631"/>
            <a:ext cx="448627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按Esc键可以随时退出游戏。</a:t>
            </a:r>
          </a:p>
        </p:txBody>
      </p:sp>
      <p:sp>
        <p:nvSpPr>
          <p:cNvPr id="14" name="Freeform 14"/>
          <p:cNvSpPr/>
          <p:nvPr/>
        </p:nvSpPr>
        <p:spPr>
          <a:xfrm>
            <a:off x="5496912" y="3182867"/>
            <a:ext cx="1198122" cy="119812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grpSp>
        <p:nvGrpSpPr>
          <p:cNvPr id="15" name="Group 15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6" name="AutoShape 1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功能描述</a:t>
              </a:r>
            </a:p>
          </p:txBody>
        </p:sp>
      </p:grpSp>
      <p:sp>
        <p:nvSpPr>
          <p:cNvPr id="37" name="TextBox 7"/>
          <p:cNvSpPr txBox="1"/>
          <p:nvPr/>
        </p:nvSpPr>
        <p:spPr>
          <a:xfrm>
            <a:off x="434053" y="1007423"/>
            <a:ext cx="4352925" cy="593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4963" y="2432974"/>
            <a:ext cx="2222323" cy="35356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初始化模块包括屏幕初始化和游戏第一关的初始化。屏幕初始化用于输出欢迎信息和操作提示，游戏每一关的初始化是构建每一关的关卡。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750373" y="2432974"/>
            <a:ext cx="2222323" cy="35356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画图模块被其他模块调用，用于画墙、在空地画箱子、在目的地画箱子、画小人和画目的地。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083168" y="2432974"/>
            <a:ext cx="2222323" cy="35356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移动箱子模块用于移动箱子，包括目的地之间、空地之间，以及目的地与空地之间的箱子移动。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321376" y="2432974"/>
            <a:ext cx="2222323" cy="35356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移动小人模块用于控制小人移动，从而推动箱子到目的地。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595840" y="2432974"/>
            <a:ext cx="2222323" cy="35356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功能控制模块是几个功能函数的集合，包括屏幕输出功能、指定位置状态判断功能和关卡重置功能。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578634" y="1691037"/>
            <a:ext cx="1885696" cy="639403"/>
          </a:xfrm>
          <a:prstGeom prst="homePlate">
            <a:avLst>
              <a:gd name="adj" fmla="val 50000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831040" y="1645074"/>
            <a:ext cx="1112660" cy="7313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1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9" name="AutoShape 9"/>
          <p:cNvSpPr/>
          <p:nvPr/>
        </p:nvSpPr>
        <p:spPr>
          <a:xfrm>
            <a:off x="2918687" y="1691037"/>
            <a:ext cx="1885696" cy="639403"/>
          </a:xfrm>
          <a:prstGeom prst="homePlat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3171093" y="1645074"/>
            <a:ext cx="1112660" cy="7313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1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1" name="AutoShape 11"/>
          <p:cNvSpPr/>
          <p:nvPr/>
        </p:nvSpPr>
        <p:spPr>
          <a:xfrm>
            <a:off x="5251482" y="1691037"/>
            <a:ext cx="1885696" cy="639403"/>
          </a:xfrm>
          <a:prstGeom prst="homePlate">
            <a:avLst>
              <a:gd name="adj" fmla="val 50000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5503888" y="1645074"/>
            <a:ext cx="1112660" cy="7313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1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489690" y="1691037"/>
            <a:ext cx="1885696" cy="639403"/>
          </a:xfrm>
          <a:prstGeom prst="homePlat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4" name="TextBox 14"/>
          <p:cNvSpPr txBox="1"/>
          <p:nvPr/>
        </p:nvSpPr>
        <p:spPr>
          <a:xfrm>
            <a:off x="7742096" y="1645074"/>
            <a:ext cx="1112660" cy="7313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1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sp>
        <p:nvSpPr>
          <p:cNvPr id="15" name="AutoShape 15"/>
          <p:cNvSpPr/>
          <p:nvPr/>
        </p:nvSpPr>
        <p:spPr>
          <a:xfrm>
            <a:off x="9764154" y="1691037"/>
            <a:ext cx="1885696" cy="639403"/>
          </a:xfrm>
          <a:prstGeom prst="homePlate">
            <a:avLst>
              <a:gd name="adj" fmla="val 50000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10016560" y="1645074"/>
            <a:ext cx="1112660" cy="7313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1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8" name="AutoShape 1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TextBox 3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功能模块分析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0108" y="1287672"/>
            <a:ext cx="7377949" cy="1356301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3025751" y="1468427"/>
            <a:ext cx="6286664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游戏从第一关开始，按上下左右方向键控制小人移动来推动箱子，在游戏中可以随时按Esc键退出。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999470" y="1050728"/>
            <a:ext cx="2132497" cy="1830189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2480108" y="3069093"/>
            <a:ext cx="7377949" cy="1356301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2773369" y="3249848"/>
            <a:ext cx="6286664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如果游戏无成功希望，可以按空格键回到当前任务的开始状态；如果成功完成当前关，则进入下一关，如果当前关是最后一关(第四关)，则显示通关信息，提示游戏结束。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9060033" y="2832149"/>
            <a:ext cx="2132497" cy="1830189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2480108" y="4850514"/>
            <a:ext cx="7377949" cy="1356301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3025751" y="5031268"/>
            <a:ext cx="6286664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地图设计：创建游戏地图，包括墙壁、目标位置、玩家初始位置和箱子的初始布局。使用合适的数据结构（例如，二维数组）来表示地图。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999470" y="4613570"/>
            <a:ext cx="2132497" cy="1830189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alpha val="100000"/>
            </a:schemeClr>
          </a:solidFill>
        </p:spPr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 t="3706" b="3706"/>
          <a:stretch>
            <a:fillRect/>
          </a:stretch>
        </p:blipFill>
        <p:spPr>
          <a:xfrm>
            <a:off x="1099415" y="1124574"/>
            <a:ext cx="1926336" cy="1682496"/>
          </a:xfrm>
          <a:prstGeom prst="hexagon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 t="6329" b="6329"/>
          <a:stretch>
            <a:fillRect/>
          </a:stretch>
        </p:blipFill>
        <p:spPr>
          <a:xfrm>
            <a:off x="9163113" y="2905301"/>
            <a:ext cx="1926336" cy="1682496"/>
          </a:xfrm>
          <a:prstGeom prst="hexagon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 t="6329" b="6329"/>
          <a:stretch>
            <a:fillRect/>
          </a:stretch>
        </p:blipFill>
        <p:spPr>
          <a:xfrm>
            <a:off x="1099415" y="4686721"/>
            <a:ext cx="1926336" cy="1682496"/>
          </a:xfrm>
          <a:prstGeom prst="hexagon">
            <a:avLst/>
          </a:prstGeom>
        </p:spPr>
      </p:pic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剖析执行流程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303259" y="1394815"/>
            <a:ext cx="5242560" cy="219456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303259" y="3911005"/>
            <a:ext cx="5242560" cy="2194560"/>
          </a:xfrm>
          <a:prstGeom prst="roundRect">
            <a:avLst/>
          </a:prstGeom>
          <a:solidFill>
            <a:schemeClr val="accent2">
              <a:lumMod val="20000"/>
              <a:lumOff val="80000"/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715856" y="3911005"/>
            <a:ext cx="5242560" cy="219456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715856" y="1378942"/>
            <a:ext cx="5242560" cy="2194560"/>
          </a:xfrm>
          <a:prstGeom prst="roundRect">
            <a:avLst/>
          </a:prstGeom>
          <a:solidFill>
            <a:schemeClr val="accent2">
              <a:lumMod val="20000"/>
              <a:lumOff val="80000"/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6703007" y="4126373"/>
            <a:ext cx="4293172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游戏循环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703007" y="4705286"/>
            <a:ext cx="4476867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在主程序中设置一个游戏循环，不断接收玩家输入，执行玩家移动和箱子推动，然后检查胜利条件。循环直到游戏胜利。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98702" y="1610183"/>
            <a:ext cx="4293172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玩家移动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98702" y="2189096"/>
            <a:ext cx="4476867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接收玩家输入，检测移动的合法性，更新玩家的位置。考虑玩家是否能够通过墙壁，以及是否能够推动箱子。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686105" y="1610183"/>
            <a:ext cx="4293172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箱子推动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86105" y="2189096"/>
            <a:ext cx="4476867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如果玩家移动到了箱子的位置，检测箱子是否能够被推动，并更新箱子的位置。考虑箱子是否能够通过墙壁，以及是否能够推到目标位置。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98702" y="4126373"/>
            <a:ext cx="4293172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胜利条件判断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98702" y="4705286"/>
            <a:ext cx="4476867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在每一步操作后，检查是否满足胜利条件，即所有箱子都被成功推到目标位置。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剖析执行流程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0271a45-6313-4853-a04f-602f190446c8"/>
  <p:tag name="COMMONDATA" val="eyJoZGlkIjoiYjEzODRkZWViM2QzYWI0YjllZTNhMWE5YzM0MGNmN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555,&quot;width&quot;:4329}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EFFBFF"/>
      </a:lt1>
      <a:dk2>
        <a:srgbClr val="002F40"/>
      </a:dk2>
      <a:lt2>
        <a:srgbClr val="FFFFFF"/>
      </a:lt2>
      <a:accent1>
        <a:srgbClr val="3045FD"/>
      </a:accent1>
      <a:accent2>
        <a:srgbClr val="0085FF"/>
      </a:accent2>
      <a:accent3>
        <a:srgbClr val="2947E8"/>
      </a:accent3>
      <a:accent4>
        <a:srgbClr val="3CD6DF"/>
      </a:accent4>
      <a:accent5>
        <a:srgbClr val="73DDE3"/>
      </a:accent5>
      <a:accent6>
        <a:srgbClr val="FFC67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1031</Words>
  <Application>Microsoft Office PowerPoint</Application>
  <PresentationFormat>宽屏</PresentationFormat>
  <Paragraphs>237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weiying</cp:lastModifiedBy>
  <cp:revision>5</cp:revision>
  <dcterms:created xsi:type="dcterms:W3CDTF">2006-08-16T00:00:00Z</dcterms:created>
  <dcterms:modified xsi:type="dcterms:W3CDTF">2025-03-27T09:30:39Z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930828DA023341829737FDB8C4A16EF9</vt:lpwstr>
  </property>
  <property fmtid="{D5CDD505-2E9C-101B-9397-08002B2CF9AE}" pid="3" name="KSOProductBuildVer">
    <vt:lpwstr>2052-11.1.0.12165</vt:lpwstr>
  </property>
</Properties>
</file>