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Lst>
  <p:sldSz cx="12192000" cy="6858000"/>
  <p:notesSz cx="6858000" cy="9144000"/>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106" d="100"/>
          <a:sy n="106" d="100"/>
        </p:scale>
        <p:origin x="75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3/27/2025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3/27/2025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3/27/2025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25.jpeg"/></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21.jpeg"/><Relationship Id="rId4" Type="http://schemas.openxmlformats.org/officeDocument/2006/relationships/image" Target="../media/image4.jpeg"/></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50.jpeg"/></Relationships>
</file>

<file path=ppt/slides/_rels/slide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33.jpeg"/><Relationship Id="rId4" Type="http://schemas.openxmlformats.org/officeDocument/2006/relationships/image" Target="../media/image52.jpeg"/></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99021" y="1336929"/>
            <a:ext cx="10593957" cy="2092071"/>
          </a:xfrm>
          <a:prstGeom prst="rect">
            <a:avLst/>
          </a:prstGeom>
        </p:spPr>
        <p:txBody>
          <a:bodyPr vert="horz" wrap="square" lIns="114300" tIns="57150" rIns="114300" bIns="57150" rtlCol="0" anchor="t" anchorCtr="0">
            <a:spAutoFit/>
          </a:bodyPr>
          <a:lstStyle/>
          <a:p>
            <a:pPr>
              <a:lnSpc>
                <a:spcPct val="120000"/>
              </a:lnSpc>
              <a:spcBef>
                <a:spcPts val="450"/>
              </a:spcBef>
            </a:pPr>
            <a:r>
              <a:rPr lang="en-US" sz="5175" b="1">
                <a:solidFill>
                  <a:schemeClr val="accent1">
                    <a:alpha val="100000"/>
                  </a:schemeClr>
                </a:solidFill>
                <a:latin typeface="微软雅黑" panose="020B0503020204020204" charset="-122"/>
                <a:ea typeface="微软雅黑" panose="020B0503020204020204" charset="-122"/>
                <a:cs typeface="微软雅黑" panose="020B0503020204020204" charset="-122"/>
              </a:rPr>
              <a:t>第1章  俄罗斯方块游戏</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00308" y="4896302"/>
            <a:ext cx="984887" cy="984887"/>
          </a:xfrm>
          <a:prstGeom prst="ellipse">
            <a:avLst/>
          </a:prstGeom>
          <a:solidFill>
            <a:schemeClr val="accent2">
              <a:alpha val="100000"/>
            </a:schemeClr>
          </a:solidFill>
        </p:spPr>
      </p:sp>
      <p:sp>
        <p:nvSpPr>
          <p:cNvPr id="3" name="AutoShape 3"/>
          <p:cNvSpPr/>
          <p:nvPr/>
        </p:nvSpPr>
        <p:spPr>
          <a:xfrm>
            <a:off x="6312500" y="3227524"/>
            <a:ext cx="984887" cy="984887"/>
          </a:xfrm>
          <a:prstGeom prst="ellipse">
            <a:avLst/>
          </a:prstGeom>
          <a:solidFill>
            <a:schemeClr val="accent2">
              <a:alpha val="100000"/>
            </a:schemeClr>
          </a:solidFill>
        </p:spPr>
      </p:sp>
      <p:sp>
        <p:nvSpPr>
          <p:cNvPr id="4" name="AutoShape 4"/>
          <p:cNvSpPr/>
          <p:nvPr/>
        </p:nvSpPr>
        <p:spPr>
          <a:xfrm>
            <a:off x="6312500" y="1652321"/>
            <a:ext cx="984887" cy="984887"/>
          </a:xfrm>
          <a:prstGeom prst="ellipse">
            <a:avLst/>
          </a:prstGeom>
          <a:solidFill>
            <a:schemeClr val="accent2">
              <a:alpha val="100000"/>
            </a:schemeClr>
          </a:solidFill>
        </p:spPr>
      </p:sp>
      <p:sp>
        <p:nvSpPr>
          <p:cNvPr id="5" name="AutoShape 5"/>
          <p:cNvSpPr/>
          <p:nvPr/>
        </p:nvSpPr>
        <p:spPr>
          <a:xfrm>
            <a:off x="611716" y="4884110"/>
            <a:ext cx="984887" cy="984887"/>
          </a:xfrm>
          <a:prstGeom prst="ellipse">
            <a:avLst/>
          </a:prstGeom>
          <a:solidFill>
            <a:schemeClr val="accent2">
              <a:alpha val="100000"/>
            </a:schemeClr>
          </a:solidFill>
        </p:spPr>
      </p:sp>
      <p:sp>
        <p:nvSpPr>
          <p:cNvPr id="6" name="AutoShape 6"/>
          <p:cNvSpPr/>
          <p:nvPr/>
        </p:nvSpPr>
        <p:spPr>
          <a:xfrm>
            <a:off x="611716" y="3215332"/>
            <a:ext cx="984887" cy="984887"/>
          </a:xfrm>
          <a:prstGeom prst="ellipse">
            <a:avLst/>
          </a:prstGeom>
          <a:solidFill>
            <a:schemeClr val="accent2">
              <a:alpha val="100000"/>
            </a:schemeClr>
          </a:solidFill>
        </p:spPr>
      </p:sp>
      <p:sp>
        <p:nvSpPr>
          <p:cNvPr id="7" name="AutoShape 7"/>
          <p:cNvSpPr/>
          <p:nvPr/>
        </p:nvSpPr>
        <p:spPr>
          <a:xfrm>
            <a:off x="611716" y="1652321"/>
            <a:ext cx="984887" cy="984887"/>
          </a:xfrm>
          <a:prstGeom prst="ellipse">
            <a:avLst/>
          </a:prstGeom>
          <a:solidFill>
            <a:schemeClr val="accent2">
              <a:alpha val="100000"/>
            </a:schemeClr>
          </a:solidFill>
        </p:spPr>
      </p:sp>
      <p:sp>
        <p:nvSpPr>
          <p:cNvPr id="8" name="TextBox 8"/>
          <p:cNvSpPr txBox="1"/>
          <p:nvPr/>
        </p:nvSpPr>
        <p:spPr>
          <a:xfrm>
            <a:off x="1596603" y="1542784"/>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随着生活回归正常，移动游戏尤其是超休闲类型将迎来下滑。</a:t>
            </a:r>
          </a:p>
        </p:txBody>
      </p:sp>
      <p:sp>
        <p:nvSpPr>
          <p:cNvPr id="9" name="TextBox 9"/>
          <p:cNvSpPr txBox="1"/>
          <p:nvPr/>
        </p:nvSpPr>
        <p:spPr>
          <a:xfrm>
            <a:off x="7285195" y="1542784"/>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2022年移动业务收入将下降6.4%至922亿美元，2023年全球收入也将再下降3%至1070亿美元。</a:t>
            </a:r>
          </a:p>
        </p:txBody>
      </p:sp>
      <p:sp>
        <p:nvSpPr>
          <p:cNvPr id="10" name="TextBox 10"/>
          <p:cNvSpPr txBox="1"/>
          <p:nvPr/>
        </p:nvSpPr>
        <p:spPr>
          <a:xfrm>
            <a:off x="1596603" y="3117987"/>
            <a:ext cx="4416556"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长期来看，全球游戏市场将恢复增长轨迹，Newzoo预计到2025年将创造2112亿美元的收益，年复合增长率为3.4%。</a:t>
            </a:r>
          </a:p>
        </p:txBody>
      </p:sp>
      <p:sp>
        <p:nvSpPr>
          <p:cNvPr id="11" name="TextBox 11"/>
          <p:cNvSpPr txBox="1"/>
          <p:nvPr/>
        </p:nvSpPr>
        <p:spPr>
          <a:xfrm>
            <a:off x="7285195" y="3117987"/>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游戏市场未来几年很有前景，尤其是主机游戏。</a:t>
            </a:r>
          </a:p>
        </p:txBody>
      </p:sp>
      <p:sp>
        <p:nvSpPr>
          <p:cNvPr id="12" name="TextBox 12"/>
          <p:cNvSpPr txBox="1"/>
          <p:nvPr/>
        </p:nvSpPr>
        <p:spPr>
          <a:xfrm>
            <a:off x="1596603" y="4786765"/>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Sensor Tower预计，全球手游市场营收也将在2023年重回增长轨迹，到2026年将上升至1170亿美元。</a:t>
            </a:r>
          </a:p>
        </p:txBody>
      </p:sp>
      <p:sp>
        <p:nvSpPr>
          <p:cNvPr id="13" name="TextBox 13"/>
          <p:cNvSpPr txBox="1"/>
          <p:nvPr/>
        </p:nvSpPr>
        <p:spPr>
          <a:xfrm>
            <a:off x="7285195" y="4786765"/>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混合休闲等新趋势的兴起和中度手游的复苏，也将为手游市场带来新的活力。</a:t>
            </a:r>
          </a:p>
        </p:txBody>
      </p:sp>
      <p:sp>
        <p:nvSpPr>
          <p:cNvPr id="14" name="Freeform 14"/>
          <p:cNvSpPr/>
          <p:nvPr/>
        </p:nvSpPr>
        <p:spPr>
          <a:xfrm>
            <a:off x="793456" y="1834061"/>
            <a:ext cx="621407" cy="621407"/>
          </a:xfrm>
          <a:custGeom>
            <a:avLst/>
            <a:gdLst/>
            <a:ahLst/>
            <a:cxnLst/>
            <a:rect l="l" t="t" r="r" b="b"/>
            <a:pathLst>
              <a:path w="304800" h="304800">
                <a:moveTo>
                  <a:pt x="247650" y="219075"/>
                </a:moveTo>
                <a:lnTo>
                  <a:pt x="228600" y="219075"/>
                </a:lnTo>
                <a:lnTo>
                  <a:pt x="228600" y="200025"/>
                </a:lnTo>
                <a:lnTo>
                  <a:pt x="238125" y="200025"/>
                </a:lnTo>
                <a:lnTo>
                  <a:pt x="238125" y="180975"/>
                </a:lnTo>
                <a:lnTo>
                  <a:pt x="57150" y="180975"/>
                </a:lnTo>
                <a:lnTo>
                  <a:pt x="57150" y="200025"/>
                </a:lnTo>
                <a:lnTo>
                  <a:pt x="66675" y="200025"/>
                </a:lnTo>
                <a:lnTo>
                  <a:pt x="66675" y="219075"/>
                </a:lnTo>
                <a:lnTo>
                  <a:pt x="47625" y="219075"/>
                </a:lnTo>
                <a:cubicBezTo>
                  <a:pt x="42367" y="219075"/>
                  <a:pt x="38100" y="214808"/>
                  <a:pt x="38100" y="209550"/>
                </a:cubicBezTo>
                <a:lnTo>
                  <a:pt x="38100" y="114300"/>
                </a:lnTo>
                <a:cubicBezTo>
                  <a:pt x="38100" y="105089"/>
                  <a:pt x="76200" y="95250"/>
                  <a:pt x="142875" y="95250"/>
                </a:cubicBezTo>
                <a:cubicBezTo>
                  <a:pt x="146409" y="95250"/>
                  <a:pt x="149533" y="95250"/>
                  <a:pt x="152400" y="95250"/>
                </a:cubicBezTo>
                <a:cubicBezTo>
                  <a:pt x="218484" y="95250"/>
                  <a:pt x="257175" y="104870"/>
                  <a:pt x="257175" y="114300"/>
                </a:cubicBezTo>
                <a:lnTo>
                  <a:pt x="257175" y="209550"/>
                </a:lnTo>
                <a:cubicBezTo>
                  <a:pt x="257175" y="214808"/>
                  <a:pt x="252917" y="219075"/>
                  <a:pt x="247650" y="219075"/>
                </a:cubicBezTo>
                <a:close/>
                <a:moveTo>
                  <a:pt x="223838" y="123825"/>
                </a:moveTo>
                <a:cubicBezTo>
                  <a:pt x="215951" y="123825"/>
                  <a:pt x="209550" y="130226"/>
                  <a:pt x="209550" y="138113"/>
                </a:cubicBezTo>
                <a:cubicBezTo>
                  <a:pt x="209550" y="145999"/>
                  <a:pt x="215951" y="152400"/>
                  <a:pt x="223838" y="152400"/>
                </a:cubicBezTo>
                <a:cubicBezTo>
                  <a:pt x="231724" y="152400"/>
                  <a:pt x="238125" y="145999"/>
                  <a:pt x="238125" y="138113"/>
                </a:cubicBezTo>
                <a:cubicBezTo>
                  <a:pt x="238125" y="130226"/>
                  <a:pt x="231724" y="123825"/>
                  <a:pt x="223838" y="123825"/>
                </a:cubicBezTo>
                <a:close/>
                <a:moveTo>
                  <a:pt x="76200" y="38100"/>
                </a:moveTo>
                <a:cubicBezTo>
                  <a:pt x="76200" y="32833"/>
                  <a:pt x="80467" y="28575"/>
                  <a:pt x="85725" y="28575"/>
                </a:cubicBezTo>
                <a:lnTo>
                  <a:pt x="209550" y="28575"/>
                </a:lnTo>
                <a:cubicBezTo>
                  <a:pt x="214817" y="28575"/>
                  <a:pt x="219075" y="32833"/>
                  <a:pt x="219075" y="38100"/>
                </a:cubicBezTo>
                <a:lnTo>
                  <a:pt x="219075" y="85725"/>
                </a:lnTo>
                <a:lnTo>
                  <a:pt x="76200" y="85725"/>
                </a:lnTo>
                <a:lnTo>
                  <a:pt x="76200" y="38100"/>
                </a:lnTo>
                <a:close/>
                <a:moveTo>
                  <a:pt x="219075" y="276225"/>
                </a:moveTo>
                <a:cubicBezTo>
                  <a:pt x="219075" y="281483"/>
                  <a:pt x="214817" y="285750"/>
                  <a:pt x="209550" y="285750"/>
                </a:cubicBezTo>
                <a:lnTo>
                  <a:pt x="85725" y="285750"/>
                </a:lnTo>
                <a:cubicBezTo>
                  <a:pt x="80467" y="285750"/>
                  <a:pt x="76200" y="281483"/>
                  <a:pt x="76200" y="276225"/>
                </a:cubicBezTo>
                <a:lnTo>
                  <a:pt x="76200" y="190500"/>
                </a:lnTo>
                <a:lnTo>
                  <a:pt x="219075" y="190500"/>
                </a:lnTo>
                <a:lnTo>
                  <a:pt x="219075" y="276225"/>
                </a:lnTo>
                <a:close/>
                <a:moveTo>
                  <a:pt x="200025" y="200025"/>
                </a:moveTo>
                <a:lnTo>
                  <a:pt x="95250" y="200025"/>
                </a:lnTo>
                <a:lnTo>
                  <a:pt x="95250" y="209550"/>
                </a:lnTo>
                <a:lnTo>
                  <a:pt x="200025" y="209550"/>
                </a:lnTo>
                <a:lnTo>
                  <a:pt x="200025" y="200025"/>
                </a:lnTo>
                <a:close/>
                <a:moveTo>
                  <a:pt x="200025" y="219075"/>
                </a:moveTo>
                <a:lnTo>
                  <a:pt x="95250" y="219075"/>
                </a:lnTo>
                <a:lnTo>
                  <a:pt x="95250" y="228600"/>
                </a:lnTo>
                <a:lnTo>
                  <a:pt x="200025" y="228600"/>
                </a:lnTo>
                <a:lnTo>
                  <a:pt x="200025" y="219075"/>
                </a:lnTo>
                <a:close/>
                <a:moveTo>
                  <a:pt x="200025" y="238125"/>
                </a:moveTo>
                <a:lnTo>
                  <a:pt x="95250" y="238125"/>
                </a:lnTo>
                <a:lnTo>
                  <a:pt x="95250" y="247650"/>
                </a:lnTo>
                <a:lnTo>
                  <a:pt x="200025" y="247650"/>
                </a:lnTo>
                <a:lnTo>
                  <a:pt x="200025" y="238125"/>
                </a:lnTo>
                <a:close/>
                <a:moveTo>
                  <a:pt x="200025" y="257175"/>
                </a:moveTo>
                <a:lnTo>
                  <a:pt x="95250" y="257175"/>
                </a:lnTo>
                <a:lnTo>
                  <a:pt x="95250" y="266700"/>
                </a:lnTo>
                <a:lnTo>
                  <a:pt x="200025" y="266700"/>
                </a:lnTo>
                <a:lnTo>
                  <a:pt x="200025" y="257175"/>
                </a:lnTo>
                <a:close/>
              </a:path>
            </a:pathLst>
          </a:custGeom>
          <a:solidFill>
            <a:srgbClr val="FFFFFF">
              <a:alpha val="100000"/>
            </a:srgbClr>
          </a:solidFill>
        </p:spPr>
      </p:sp>
      <p:sp>
        <p:nvSpPr>
          <p:cNvPr id="15" name="Freeform 15"/>
          <p:cNvSpPr/>
          <p:nvPr/>
        </p:nvSpPr>
        <p:spPr>
          <a:xfrm>
            <a:off x="6564902" y="1916915"/>
            <a:ext cx="455698" cy="455698"/>
          </a:xfrm>
          <a:custGeom>
            <a:avLst/>
            <a:gdLst/>
            <a:ahLst/>
            <a:cxnLst/>
            <a:rect l="l" t="t" r="r" b="b"/>
            <a:pathLst>
              <a:path w="304800" h="304800">
                <a:moveTo>
                  <a:pt x="76200" y="57150"/>
                </a:moveTo>
                <a:lnTo>
                  <a:pt x="38100" y="19050"/>
                </a:lnTo>
                <a:lnTo>
                  <a:pt x="19050" y="19050"/>
                </a:lnTo>
                <a:lnTo>
                  <a:pt x="19050" y="38100"/>
                </a:lnTo>
                <a:lnTo>
                  <a:pt x="57150" y="76200"/>
                </a:lnTo>
                <a:close/>
                <a:moveTo>
                  <a:pt x="95250" y="0"/>
                </a:moveTo>
                <a:lnTo>
                  <a:pt x="114300" y="0"/>
                </a:lnTo>
                <a:lnTo>
                  <a:pt x="114300" y="38100"/>
                </a:lnTo>
                <a:lnTo>
                  <a:pt x="95250" y="38100"/>
                </a:lnTo>
                <a:close/>
                <a:moveTo>
                  <a:pt x="171450" y="95250"/>
                </a:moveTo>
                <a:lnTo>
                  <a:pt x="209550" y="95250"/>
                </a:lnTo>
                <a:lnTo>
                  <a:pt x="209550" y="114300"/>
                </a:lnTo>
                <a:lnTo>
                  <a:pt x="171450" y="114300"/>
                </a:lnTo>
                <a:close/>
                <a:moveTo>
                  <a:pt x="190500" y="38100"/>
                </a:moveTo>
                <a:lnTo>
                  <a:pt x="190500" y="19050"/>
                </a:lnTo>
                <a:lnTo>
                  <a:pt x="171450" y="19050"/>
                </a:lnTo>
                <a:lnTo>
                  <a:pt x="133350" y="57150"/>
                </a:lnTo>
                <a:lnTo>
                  <a:pt x="152400" y="76200"/>
                </a:lnTo>
                <a:close/>
                <a:moveTo>
                  <a:pt x="0" y="95250"/>
                </a:moveTo>
                <a:lnTo>
                  <a:pt x="38100" y="95250"/>
                </a:lnTo>
                <a:lnTo>
                  <a:pt x="38100" y="114300"/>
                </a:lnTo>
                <a:lnTo>
                  <a:pt x="0" y="114300"/>
                </a:lnTo>
                <a:close/>
                <a:moveTo>
                  <a:pt x="95250" y="171450"/>
                </a:moveTo>
                <a:lnTo>
                  <a:pt x="114300" y="171450"/>
                </a:lnTo>
                <a:lnTo>
                  <a:pt x="114300" y="209550"/>
                </a:lnTo>
                <a:lnTo>
                  <a:pt x="95250" y="209550"/>
                </a:lnTo>
                <a:close/>
                <a:moveTo>
                  <a:pt x="19050" y="171450"/>
                </a:moveTo>
                <a:lnTo>
                  <a:pt x="19050" y="190500"/>
                </a:lnTo>
                <a:lnTo>
                  <a:pt x="38100" y="190500"/>
                </a:lnTo>
                <a:lnTo>
                  <a:pt x="76200" y="152400"/>
                </a:lnTo>
                <a:lnTo>
                  <a:pt x="57150" y="133350"/>
                </a:lnTo>
                <a:close/>
                <a:moveTo>
                  <a:pt x="300638" y="262538"/>
                </a:moveTo>
                <a:lnTo>
                  <a:pt x="111290" y="73190"/>
                </a:lnTo>
                <a:cubicBezTo>
                  <a:pt x="105737" y="67637"/>
                  <a:pt x="96641" y="67637"/>
                  <a:pt x="91088" y="73190"/>
                </a:cubicBezTo>
                <a:lnTo>
                  <a:pt x="73190" y="91088"/>
                </a:lnTo>
                <a:cubicBezTo>
                  <a:pt x="67637" y="96641"/>
                  <a:pt x="67637" y="105737"/>
                  <a:pt x="73190" y="111290"/>
                </a:cubicBezTo>
                <a:lnTo>
                  <a:pt x="262538" y="300638"/>
                </a:lnTo>
                <a:cubicBezTo>
                  <a:pt x="268091" y="306191"/>
                  <a:pt x="277187" y="306191"/>
                  <a:pt x="282740" y="300638"/>
                </a:cubicBezTo>
                <a:lnTo>
                  <a:pt x="300638" y="282740"/>
                </a:lnTo>
                <a:cubicBezTo>
                  <a:pt x="306191" y="277187"/>
                  <a:pt x="306191" y="268091"/>
                  <a:pt x="300638" y="262538"/>
                </a:cubicBezTo>
                <a:close/>
                <a:moveTo>
                  <a:pt x="142875" y="161925"/>
                </a:moveTo>
                <a:lnTo>
                  <a:pt x="85725" y="104775"/>
                </a:lnTo>
                <a:lnTo>
                  <a:pt x="104775" y="85725"/>
                </a:lnTo>
                <a:lnTo>
                  <a:pt x="161925" y="142875"/>
                </a:lnTo>
                <a:lnTo>
                  <a:pt x="142875" y="161925"/>
                </a:lnTo>
                <a:close/>
              </a:path>
            </a:pathLst>
          </a:custGeom>
          <a:solidFill>
            <a:srgbClr val="FFFFFF">
              <a:alpha val="100000"/>
            </a:srgbClr>
          </a:solidFill>
        </p:spPr>
      </p:sp>
      <p:sp>
        <p:nvSpPr>
          <p:cNvPr id="16" name="Freeform 16"/>
          <p:cNvSpPr/>
          <p:nvPr/>
        </p:nvSpPr>
        <p:spPr>
          <a:xfrm>
            <a:off x="6551100" y="3478315"/>
            <a:ext cx="483304" cy="483304"/>
          </a:xfrm>
          <a:custGeom>
            <a:avLst/>
            <a:gdLst/>
            <a:ahLst/>
            <a:cxnLst/>
            <a:rect l="l" t="t" r="r" b="b"/>
            <a:pathLst>
              <a:path w="304800" h="304800">
                <a:moveTo>
                  <a:pt x="152362" y="147228"/>
                </a:moveTo>
                <a:lnTo>
                  <a:pt x="304800" y="75419"/>
                </a:lnTo>
                <a:lnTo>
                  <a:pt x="304800" y="38100"/>
                </a:lnTo>
                <a:lnTo>
                  <a:pt x="0" y="38100"/>
                </a:lnTo>
                <a:lnTo>
                  <a:pt x="0" y="75305"/>
                </a:lnTo>
                <a:close/>
                <a:moveTo>
                  <a:pt x="152438" y="189347"/>
                </a:moveTo>
                <a:lnTo>
                  <a:pt x="0" y="117348"/>
                </a:lnTo>
                <a:lnTo>
                  <a:pt x="0" y="266700"/>
                </a:lnTo>
                <a:lnTo>
                  <a:pt x="304800" y="266700"/>
                </a:lnTo>
                <a:lnTo>
                  <a:pt x="304800" y="117577"/>
                </a:lnTo>
                <a:close/>
              </a:path>
            </a:pathLst>
          </a:custGeom>
          <a:solidFill>
            <a:srgbClr val="FFFFFF">
              <a:alpha val="100000"/>
            </a:srgbClr>
          </a:solidFill>
        </p:spPr>
      </p:sp>
      <p:sp>
        <p:nvSpPr>
          <p:cNvPr id="17" name="Freeform 17"/>
          <p:cNvSpPr/>
          <p:nvPr/>
        </p:nvSpPr>
        <p:spPr>
          <a:xfrm>
            <a:off x="6530380" y="5087413"/>
            <a:ext cx="524743" cy="5538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8" name="Freeform 18"/>
          <p:cNvSpPr/>
          <p:nvPr/>
        </p:nvSpPr>
        <p:spPr>
          <a:xfrm>
            <a:off x="829809" y="3450697"/>
            <a:ext cx="548701" cy="538540"/>
          </a:xfrm>
          <a:custGeom>
            <a:avLst/>
            <a:gdLst/>
            <a:ahLst/>
            <a:cxnLst/>
            <a:rect l="l" t="t" r="r" b="b"/>
            <a:pathLst>
              <a:path w="304800" h="304800">
                <a:moveTo>
                  <a:pt x="274320" y="167640"/>
                </a:moveTo>
                <a:lnTo>
                  <a:pt x="274320" y="274320"/>
                </a:lnTo>
                <a:cubicBezTo>
                  <a:pt x="274320" y="291151"/>
                  <a:pt x="260671" y="304800"/>
                  <a:pt x="243840" y="304800"/>
                </a:cubicBezTo>
                <a:cubicBezTo>
                  <a:pt x="227009" y="304800"/>
                  <a:pt x="213360" y="291151"/>
                  <a:pt x="213360" y="274320"/>
                </a:cubicBezTo>
                <a:lnTo>
                  <a:pt x="213360" y="274320"/>
                </a:lnTo>
                <a:lnTo>
                  <a:pt x="213360" y="198120"/>
                </a:lnTo>
                <a:lnTo>
                  <a:pt x="182880" y="198120"/>
                </a:lnTo>
                <a:lnTo>
                  <a:pt x="182880" y="45720"/>
                </a:lnTo>
                <a:cubicBezTo>
                  <a:pt x="182880" y="20469"/>
                  <a:pt x="203349" y="0"/>
                  <a:pt x="228600" y="0"/>
                </a:cubicBezTo>
                <a:lnTo>
                  <a:pt x="228600" y="0"/>
                </a:lnTo>
                <a:lnTo>
                  <a:pt x="274320" y="0"/>
                </a:lnTo>
                <a:lnTo>
                  <a:pt x="274320" y="167640"/>
                </a:lnTo>
                <a:close/>
                <a:moveTo>
                  <a:pt x="60960" y="152400"/>
                </a:moveTo>
                <a:cubicBezTo>
                  <a:pt x="44129" y="152400"/>
                  <a:pt x="30480" y="138751"/>
                  <a:pt x="30480" y="121920"/>
                </a:cubicBezTo>
                <a:lnTo>
                  <a:pt x="30480" y="121920"/>
                </a:lnTo>
                <a:lnTo>
                  <a:pt x="30480" y="15240"/>
                </a:lnTo>
                <a:cubicBezTo>
                  <a:pt x="30480" y="6820"/>
                  <a:pt x="37300" y="0"/>
                  <a:pt x="45720" y="0"/>
                </a:cubicBezTo>
                <a:cubicBezTo>
                  <a:pt x="54140" y="0"/>
                  <a:pt x="60960" y="6820"/>
                  <a:pt x="60960" y="15240"/>
                </a:cubicBezTo>
                <a:lnTo>
                  <a:pt x="60960" y="15240"/>
                </a:lnTo>
                <a:lnTo>
                  <a:pt x="60960" y="76200"/>
                </a:lnTo>
                <a:lnTo>
                  <a:pt x="76200" y="76200"/>
                </a:lnTo>
                <a:lnTo>
                  <a:pt x="76200" y="15240"/>
                </a:lnTo>
                <a:cubicBezTo>
                  <a:pt x="76200" y="6820"/>
                  <a:pt x="83020" y="0"/>
                  <a:pt x="91440" y="0"/>
                </a:cubicBezTo>
                <a:cubicBezTo>
                  <a:pt x="99860" y="0"/>
                  <a:pt x="106680" y="6820"/>
                  <a:pt x="106680" y="15240"/>
                </a:cubicBezTo>
                <a:lnTo>
                  <a:pt x="106680" y="15240"/>
                </a:lnTo>
                <a:lnTo>
                  <a:pt x="106680" y="76200"/>
                </a:lnTo>
                <a:lnTo>
                  <a:pt x="121920" y="76200"/>
                </a:lnTo>
                <a:lnTo>
                  <a:pt x="121920" y="15240"/>
                </a:lnTo>
                <a:cubicBezTo>
                  <a:pt x="121920" y="6820"/>
                  <a:pt x="128740" y="0"/>
                  <a:pt x="137160" y="0"/>
                </a:cubicBezTo>
                <a:cubicBezTo>
                  <a:pt x="145580" y="0"/>
                  <a:pt x="152400" y="6820"/>
                  <a:pt x="152400" y="15240"/>
                </a:cubicBezTo>
                <a:lnTo>
                  <a:pt x="152400" y="15240"/>
                </a:lnTo>
                <a:lnTo>
                  <a:pt x="152400" y="121920"/>
                </a:lnTo>
                <a:cubicBezTo>
                  <a:pt x="152400" y="138751"/>
                  <a:pt x="138751" y="152400"/>
                  <a:pt x="121920" y="152400"/>
                </a:cubicBezTo>
                <a:lnTo>
                  <a:pt x="121920" y="152400"/>
                </a:lnTo>
                <a:lnTo>
                  <a:pt x="121920" y="274320"/>
                </a:lnTo>
                <a:cubicBezTo>
                  <a:pt x="121920" y="291151"/>
                  <a:pt x="108271" y="304800"/>
                  <a:pt x="91440" y="304800"/>
                </a:cubicBezTo>
                <a:cubicBezTo>
                  <a:pt x="74609" y="304800"/>
                  <a:pt x="60960" y="291151"/>
                  <a:pt x="60960" y="274320"/>
                </a:cubicBezTo>
                <a:lnTo>
                  <a:pt x="60960" y="274320"/>
                </a:lnTo>
                <a:lnTo>
                  <a:pt x="60960" y="152400"/>
                </a:lnTo>
                <a:close/>
              </a:path>
            </a:pathLst>
          </a:custGeom>
          <a:solidFill>
            <a:srgbClr val="FFFFFF">
              <a:alpha val="100000"/>
            </a:srgbClr>
          </a:solidFill>
        </p:spPr>
      </p:sp>
      <p:sp>
        <p:nvSpPr>
          <p:cNvPr id="19" name="Freeform 19"/>
          <p:cNvSpPr/>
          <p:nvPr/>
        </p:nvSpPr>
        <p:spPr>
          <a:xfrm>
            <a:off x="660484" y="4984613"/>
            <a:ext cx="883778" cy="759497"/>
          </a:xfrm>
          <a:custGeom>
            <a:avLst/>
            <a:gdLst/>
            <a:ahLst/>
            <a:cxnLst/>
            <a:rect l="l" t="t" r="r" b="b"/>
            <a:pathLst>
              <a:path w="304800" h="304800">
                <a:moveTo>
                  <a:pt x="147838" y="37243"/>
                </a:moveTo>
                <a:cubicBezTo>
                  <a:pt x="155724" y="37243"/>
                  <a:pt x="162125" y="43644"/>
                  <a:pt x="162125" y="51530"/>
                </a:cubicBezTo>
                <a:lnTo>
                  <a:pt x="162125" y="125349"/>
                </a:lnTo>
                <a:lnTo>
                  <a:pt x="257375" y="184880"/>
                </a:lnTo>
                <a:lnTo>
                  <a:pt x="257375" y="210483"/>
                </a:lnTo>
                <a:lnTo>
                  <a:pt x="162125" y="178337"/>
                </a:lnTo>
                <a:lnTo>
                  <a:pt x="162125" y="228343"/>
                </a:lnTo>
                <a:lnTo>
                  <a:pt x="181547" y="247669"/>
                </a:lnTo>
                <a:lnTo>
                  <a:pt x="181537" y="267519"/>
                </a:lnTo>
                <a:lnTo>
                  <a:pt x="147838" y="256318"/>
                </a:lnTo>
                <a:lnTo>
                  <a:pt x="114624" y="267557"/>
                </a:lnTo>
                <a:lnTo>
                  <a:pt x="114767" y="246707"/>
                </a:lnTo>
                <a:lnTo>
                  <a:pt x="132959" y="228943"/>
                </a:lnTo>
                <a:lnTo>
                  <a:pt x="133121" y="178346"/>
                </a:lnTo>
                <a:lnTo>
                  <a:pt x="37900" y="211074"/>
                </a:lnTo>
                <a:lnTo>
                  <a:pt x="38100" y="184880"/>
                </a:lnTo>
                <a:lnTo>
                  <a:pt x="133417" y="124749"/>
                </a:lnTo>
                <a:lnTo>
                  <a:pt x="133569" y="51521"/>
                </a:lnTo>
                <a:cubicBezTo>
                  <a:pt x="133550" y="43644"/>
                  <a:pt x="139951" y="37243"/>
                  <a:pt x="147838" y="37243"/>
                </a:cubicBezTo>
                <a:close/>
              </a:path>
            </a:pathLst>
          </a:custGeom>
          <a:solidFill>
            <a:srgbClr val="FFFFFF">
              <a:alpha val="100000"/>
            </a:srgbClr>
          </a:solidFill>
        </p:spPr>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移动游戏重回增长轨迹</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项目分析</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02</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04606" y="1508032"/>
            <a:ext cx="3311882" cy="4326814"/>
          </a:xfrm>
          <a:prstGeom prst="roundRect">
            <a:avLst>
              <a:gd name="adj" fmla="val 9570"/>
            </a:avLst>
          </a:prstGeom>
          <a:solidFill>
            <a:schemeClr val="accent1">
              <a:alpha val="100000"/>
            </a:schemeClr>
          </a:solidFill>
        </p:spPr>
      </p:sp>
      <p:sp>
        <p:nvSpPr>
          <p:cNvPr id="3" name="AutoShape 3"/>
          <p:cNvSpPr/>
          <p:nvPr/>
        </p:nvSpPr>
        <p:spPr>
          <a:xfrm>
            <a:off x="4391478" y="1508032"/>
            <a:ext cx="3311882" cy="4326814"/>
          </a:xfrm>
          <a:prstGeom prst="roundRect">
            <a:avLst>
              <a:gd name="adj" fmla="val 10537"/>
            </a:avLst>
          </a:prstGeom>
          <a:solidFill>
            <a:schemeClr val="accent2">
              <a:alpha val="100000"/>
            </a:schemeClr>
          </a:solidFill>
        </p:spPr>
      </p:sp>
      <p:sp>
        <p:nvSpPr>
          <p:cNvPr id="4" name="AutoShape 4"/>
          <p:cNvSpPr/>
          <p:nvPr/>
        </p:nvSpPr>
        <p:spPr>
          <a:xfrm>
            <a:off x="8167153" y="1508032"/>
            <a:ext cx="3311882" cy="4326814"/>
          </a:xfrm>
          <a:prstGeom prst="roundRect">
            <a:avLst>
              <a:gd name="adj" fmla="val 9247"/>
            </a:avLst>
          </a:prstGeom>
          <a:solidFill>
            <a:schemeClr val="accent1">
              <a:alpha val="100000"/>
            </a:schemeClr>
          </a:solidFill>
        </p:spPr>
      </p:sp>
      <p:sp>
        <p:nvSpPr>
          <p:cNvPr id="5" name="TextBox 5"/>
          <p:cNvSpPr txBox="1"/>
          <p:nvPr/>
        </p:nvSpPr>
        <p:spPr>
          <a:xfrm>
            <a:off x="4588266" y="4240389"/>
            <a:ext cx="2918307"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需要什么功能就编写函数去一一实现。但是在后期调试时，常常会出现这样或那样的错误，需要返回重新修改。</a:t>
            </a:r>
          </a:p>
        </p:txBody>
      </p:sp>
      <p:sp>
        <p:nvSpPr>
          <p:cNvPr id="6" name="TextBox 6"/>
          <p:cNvSpPr txBox="1"/>
          <p:nvPr/>
        </p:nvSpPr>
        <p:spPr>
          <a:xfrm>
            <a:off x="8363940" y="4240389"/>
            <a:ext cx="2918307"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初学者接触到的都是小项目，修改的工作量也不是很大。</a:t>
            </a:r>
          </a:p>
        </p:txBody>
      </p:sp>
      <p:pic>
        <p:nvPicPr>
          <p:cNvPr id="7" name="Picture 7"/>
          <p:cNvPicPr>
            <a:picLocks noChangeAspect="1"/>
          </p:cNvPicPr>
          <p:nvPr/>
        </p:nvPicPr>
        <p:blipFill>
          <a:blip r:embed="rId3"/>
          <a:srcRect t="8771" b="8771"/>
          <a:stretch>
            <a:fillRect/>
          </a:stretch>
        </p:blipFill>
        <p:spPr>
          <a:xfrm>
            <a:off x="921958" y="1771933"/>
            <a:ext cx="2672865" cy="2203993"/>
          </a:xfrm>
          <a:prstGeom prst="roundRect">
            <a:avLst/>
          </a:prstGeom>
        </p:spPr>
      </p:pic>
      <p:pic>
        <p:nvPicPr>
          <p:cNvPr id="8" name="Picture 8"/>
          <p:cNvPicPr>
            <a:picLocks noChangeAspect="1"/>
          </p:cNvPicPr>
          <p:nvPr/>
        </p:nvPicPr>
        <p:blipFill>
          <a:blip r:embed="rId4"/>
          <a:srcRect t="8771" b="8771"/>
          <a:stretch>
            <a:fillRect/>
          </a:stretch>
        </p:blipFill>
        <p:spPr>
          <a:xfrm>
            <a:off x="4710987" y="1771933"/>
            <a:ext cx="2672865" cy="2203993"/>
          </a:xfrm>
          <a:prstGeom prst="roundRect">
            <a:avLst/>
          </a:prstGeom>
        </p:spPr>
      </p:pic>
      <p:pic>
        <p:nvPicPr>
          <p:cNvPr id="9" name="Picture 9"/>
          <p:cNvPicPr>
            <a:picLocks noChangeAspect="1"/>
          </p:cNvPicPr>
          <p:nvPr/>
        </p:nvPicPr>
        <p:blipFill>
          <a:blip r:embed="rId5"/>
          <a:srcRect t="8771" b="8771"/>
          <a:stretch>
            <a:fillRect/>
          </a:stretch>
        </p:blipFill>
        <p:spPr>
          <a:xfrm>
            <a:off x="8486661" y="1771933"/>
            <a:ext cx="2672865" cy="2203993"/>
          </a:xfrm>
          <a:prstGeom prst="roundRect">
            <a:avLst/>
          </a:prstGeom>
        </p:spPr>
      </p:pic>
      <p:sp>
        <p:nvSpPr>
          <p:cNvPr id="10" name="TextBox 10"/>
          <p:cNvSpPr txBox="1"/>
          <p:nvPr/>
        </p:nvSpPr>
        <p:spPr>
          <a:xfrm>
            <a:off x="763829" y="4240389"/>
            <a:ext cx="2916151"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很多开发者写程序，特别是初学者，总是看到功能后就立即投入到代码编写工作中。</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项目分析介绍</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429970" y="1598804"/>
            <a:ext cx="3048265" cy="4557583"/>
          </a:xfrm>
          <a:prstGeom prst="roundRect">
            <a:avLst>
              <a:gd name="adj" fmla="val 12098"/>
            </a:avLst>
          </a:prstGeom>
          <a:solidFill>
            <a:schemeClr val="accent2">
              <a:alpha val="100000"/>
            </a:schemeClr>
          </a:solidFill>
        </p:spPr>
      </p:sp>
      <p:sp>
        <p:nvSpPr>
          <p:cNvPr id="3" name="AutoShape 3"/>
          <p:cNvSpPr/>
          <p:nvPr/>
        </p:nvSpPr>
        <p:spPr>
          <a:xfrm>
            <a:off x="4533906" y="1447444"/>
            <a:ext cx="3048265" cy="4708942"/>
          </a:xfrm>
          <a:prstGeom prst="roundRect">
            <a:avLst>
              <a:gd name="adj" fmla="val 11601"/>
            </a:avLst>
          </a:prstGeom>
          <a:solidFill>
            <a:schemeClr val="accent1">
              <a:alpha val="100000"/>
            </a:schemeClr>
          </a:solidFill>
        </p:spPr>
      </p:sp>
      <p:sp>
        <p:nvSpPr>
          <p:cNvPr id="4" name="AutoShape 4"/>
          <p:cNvSpPr/>
          <p:nvPr/>
        </p:nvSpPr>
        <p:spPr>
          <a:xfrm>
            <a:off x="653186" y="1689619"/>
            <a:ext cx="3048265" cy="4466767"/>
          </a:xfrm>
          <a:prstGeom prst="roundRect">
            <a:avLst>
              <a:gd name="adj" fmla="val 12098"/>
            </a:avLst>
          </a:prstGeom>
          <a:solidFill>
            <a:schemeClr val="accent2">
              <a:alpha val="100000"/>
            </a:schemeClr>
          </a:solidFill>
        </p:spPr>
      </p:sp>
      <p:pic>
        <p:nvPicPr>
          <p:cNvPr id="5" name="Picture 5"/>
          <p:cNvPicPr>
            <a:picLocks noChangeAspect="1"/>
          </p:cNvPicPr>
          <p:nvPr/>
        </p:nvPicPr>
        <p:blipFill>
          <a:blip r:embed="rId3"/>
          <a:srcRect/>
          <a:stretch>
            <a:fillRect/>
          </a:stretch>
        </p:blipFill>
        <p:spPr>
          <a:xfrm>
            <a:off x="652455" y="1326357"/>
            <a:ext cx="3050440" cy="3050440"/>
          </a:xfrm>
          <a:prstGeom prst="roundRect">
            <a:avLst/>
          </a:prstGeom>
        </p:spPr>
      </p:pic>
      <p:pic>
        <p:nvPicPr>
          <p:cNvPr id="6" name="Picture 6"/>
          <p:cNvPicPr>
            <a:picLocks noChangeAspect="1"/>
          </p:cNvPicPr>
          <p:nvPr/>
        </p:nvPicPr>
        <p:blipFill>
          <a:blip r:embed="rId4"/>
          <a:srcRect/>
          <a:stretch>
            <a:fillRect/>
          </a:stretch>
        </p:blipFill>
        <p:spPr>
          <a:xfrm>
            <a:off x="4533906" y="1327357"/>
            <a:ext cx="3079664" cy="3079664"/>
          </a:xfrm>
          <a:prstGeom prst="roundRect">
            <a:avLst/>
          </a:prstGeom>
        </p:spPr>
      </p:pic>
      <p:pic>
        <p:nvPicPr>
          <p:cNvPr id="7" name="Picture 7"/>
          <p:cNvPicPr>
            <a:picLocks noChangeAspect="1"/>
          </p:cNvPicPr>
          <p:nvPr/>
        </p:nvPicPr>
        <p:blipFill>
          <a:blip r:embed="rId5"/>
          <a:srcRect/>
          <a:stretch>
            <a:fillRect/>
          </a:stretch>
        </p:blipFill>
        <p:spPr>
          <a:xfrm>
            <a:off x="8429970" y="1327357"/>
            <a:ext cx="3079664" cy="3079664"/>
          </a:xfrm>
          <a:prstGeom prst="roundRect">
            <a:avLst/>
          </a:prstGeom>
        </p:spPr>
      </p:pic>
      <p:sp>
        <p:nvSpPr>
          <p:cNvPr id="8" name="TextBox 8"/>
          <p:cNvSpPr txBox="1"/>
          <p:nvPr/>
        </p:nvSpPr>
        <p:spPr>
          <a:xfrm>
            <a:off x="769054"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在大型项目中，几千行代码的返回修改就会是一件很恐怖的事情。</a:t>
            </a:r>
          </a:p>
        </p:txBody>
      </p:sp>
      <p:sp>
        <p:nvSpPr>
          <p:cNvPr id="9" name="TextBox 9"/>
          <p:cNvSpPr txBox="1"/>
          <p:nvPr/>
        </p:nvSpPr>
        <p:spPr>
          <a:xfrm>
            <a:off x="4695472"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在项目开发之前，就需要做好项目的前期规划。</a:t>
            </a:r>
          </a:p>
        </p:txBody>
      </p:sp>
      <p:sp>
        <p:nvSpPr>
          <p:cNvPr id="10" name="TextBox 10"/>
          <p:cNvSpPr txBox="1"/>
          <p:nvPr/>
        </p:nvSpPr>
        <p:spPr>
          <a:xfrm>
            <a:off x="8618990"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个软件项目的开发主要分为五个阶段，即需求分析阶段、设计阶段、编码阶段、测试阶段和维护阶段。</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项目分析介绍</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16566" b="16566"/>
          <a:stretch>
            <a:fillRect/>
          </a:stretch>
        </p:blipFill>
        <p:spPr>
          <a:xfrm>
            <a:off x="3909691" y="1250241"/>
            <a:ext cx="7848600" cy="5248275"/>
          </a:xfrm>
          <a:prstGeom prst="rect">
            <a:avLst/>
          </a:prstGeom>
        </p:spPr>
      </p:pic>
      <p:grpSp>
        <p:nvGrpSpPr>
          <p:cNvPr id="3" name="Group 3"/>
          <p:cNvGrpSpPr/>
          <p:nvPr/>
        </p:nvGrpSpPr>
        <p:grpSpPr>
          <a:xfrm>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项目分析介绍</a:t>
              </a:r>
            </a:p>
          </p:txBody>
        </p:sp>
      </p:grpSp>
      <p:sp>
        <p:nvSpPr>
          <p:cNvPr id="25" name="AutoShape 25"/>
          <p:cNvSpPr/>
          <p:nvPr/>
        </p:nvSpPr>
        <p:spPr>
          <a:xfrm>
            <a:off x="454963" y="3878730"/>
            <a:ext cx="3974251" cy="2162291"/>
          </a:xfrm>
          <a:prstGeom prst="rect">
            <a:avLst/>
          </a:prstGeom>
          <a:solidFill>
            <a:schemeClr val="accent1">
              <a:lumMod val="75000"/>
              <a:alpha val="76862"/>
            </a:schemeClr>
          </a:solidFill>
        </p:spPr>
      </p:sp>
      <p:sp>
        <p:nvSpPr>
          <p:cNvPr id="26" name="AutoShape 26"/>
          <p:cNvSpPr/>
          <p:nvPr/>
        </p:nvSpPr>
        <p:spPr>
          <a:xfrm>
            <a:off x="563624" y="1510084"/>
            <a:ext cx="2936423" cy="1604591"/>
          </a:xfrm>
          <a:prstGeom prst="rect">
            <a:avLst/>
          </a:prstGeom>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需求分析阶段得到的是结果，是软件项目开发中其他四个阶段的必备条件。</a:t>
            </a:r>
            <a:endParaRPr lang="en-US" sz="1100"/>
          </a:p>
        </p:txBody>
      </p:sp>
      <p:sp>
        <p:nvSpPr>
          <p:cNvPr id="27" name="AutoShape 27"/>
          <p:cNvSpPr/>
          <p:nvPr/>
        </p:nvSpPr>
        <p:spPr>
          <a:xfrm>
            <a:off x="590191" y="4157580"/>
            <a:ext cx="3052052" cy="1604591"/>
          </a:xfrm>
          <a:prstGeom prst="rect">
            <a:avLst/>
          </a:prstGeom>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从以往的经验来看，需求分析中的一个小的偏差，就可能会导致整个项目无法达到预期的效果，或者说最终开发出的产品不是用户所需要的。</a:t>
            </a: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a:off x="4679004" y="2401236"/>
            <a:ext cx="2799547" cy="2789959"/>
          </a:xfrm>
          <a:prstGeom prst="rect">
            <a:avLst/>
          </a:prstGeom>
          <a:solidFill>
            <a:schemeClr val="lt1">
              <a:alpha val="51000"/>
            </a:schemeClr>
          </a:solidFill>
          <a:ln w="28575">
            <a:solidFill>
              <a:schemeClr val="accent2">
                <a:alpha val="51000"/>
              </a:schemeClr>
            </a:solidFill>
            <a:prstDash val="solid"/>
          </a:ln>
        </p:spPr>
        <p:style>
          <a:lnRef idx="0">
            <a:schemeClr val="accent2"/>
          </a:lnRef>
          <a:fillRef idx="1">
            <a:schemeClr val="accent2"/>
          </a:fillRef>
          <a:effectRef idx="0">
            <a:schemeClr val="accent2"/>
          </a:effectRef>
          <a:fontRef idx="minor">
            <a:schemeClr val="lt1"/>
          </a:fontRef>
        </p:style>
      </p:sp>
      <p:sp>
        <p:nvSpPr>
          <p:cNvPr id="3" name="TextBox 3"/>
          <p:cNvSpPr txBox="1"/>
          <p:nvPr/>
        </p:nvSpPr>
        <p:spPr>
          <a:xfrm>
            <a:off x="575049" y="2110528"/>
            <a:ext cx="3324353"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要更好地完成俄罗斯方块游戏项目的功能分析工作，需要将这款游戏从头到尾地试玩几次，彻底了解俄罗斯方块游戏的具体玩法和过程。</a:t>
            </a:r>
          </a:p>
        </p:txBody>
      </p:sp>
      <p:pic>
        <p:nvPicPr>
          <p:cNvPr id="4" name="Picture 4"/>
          <p:cNvPicPr>
            <a:picLocks noChangeAspect="1"/>
          </p:cNvPicPr>
          <p:nvPr/>
        </p:nvPicPr>
        <p:blipFill>
          <a:blip r:embed="rId3"/>
          <a:srcRect t="42" b="42"/>
          <a:stretch>
            <a:fillRect/>
          </a:stretch>
        </p:blipFill>
        <p:spPr>
          <a:xfrm>
            <a:off x="4284507" y="2196060"/>
            <a:ext cx="1219200" cy="1219200"/>
          </a:xfrm>
          <a:prstGeom prst="roundRect">
            <a:avLst/>
          </a:prstGeom>
          <a:ln w="19050">
            <a:solidFill>
              <a:schemeClr val="accent1"/>
            </a:solidFill>
            <a:prstDash val="solid"/>
          </a:ln>
        </p:spPr>
      </p:pic>
      <p:pic>
        <p:nvPicPr>
          <p:cNvPr id="5" name="Picture 5"/>
          <p:cNvPicPr>
            <a:picLocks noChangeAspect="1"/>
          </p:cNvPicPr>
          <p:nvPr/>
        </p:nvPicPr>
        <p:blipFill>
          <a:blip r:embed="rId4"/>
          <a:srcRect/>
          <a:stretch>
            <a:fillRect/>
          </a:stretch>
        </p:blipFill>
        <p:spPr>
          <a:xfrm>
            <a:off x="6641641" y="2196060"/>
            <a:ext cx="1219200" cy="1219200"/>
          </a:xfrm>
          <a:prstGeom prst="roundRect">
            <a:avLst/>
          </a:prstGeom>
          <a:ln w="19050">
            <a:solidFill>
              <a:schemeClr val="accent1"/>
            </a:solidFill>
            <a:prstDash val="solid"/>
          </a:ln>
        </p:spPr>
      </p:pic>
      <p:pic>
        <p:nvPicPr>
          <p:cNvPr id="6" name="Picture 6"/>
          <p:cNvPicPr>
            <a:picLocks noChangeAspect="1"/>
          </p:cNvPicPr>
          <p:nvPr/>
        </p:nvPicPr>
        <p:blipFill>
          <a:blip r:embed="rId5"/>
          <a:srcRect/>
          <a:stretch>
            <a:fillRect/>
          </a:stretch>
        </p:blipFill>
        <p:spPr>
          <a:xfrm>
            <a:off x="4284507" y="4288263"/>
            <a:ext cx="1219200" cy="1219200"/>
          </a:xfrm>
          <a:prstGeom prst="roundRect">
            <a:avLst/>
          </a:prstGeom>
          <a:ln w="19050">
            <a:solidFill>
              <a:schemeClr val="accent1"/>
            </a:solidFill>
            <a:prstDash val="solid"/>
          </a:ln>
        </p:spPr>
      </p:pic>
      <p:pic>
        <p:nvPicPr>
          <p:cNvPr id="7" name="Picture 7"/>
          <p:cNvPicPr>
            <a:picLocks noChangeAspect="1"/>
          </p:cNvPicPr>
          <p:nvPr/>
        </p:nvPicPr>
        <p:blipFill>
          <a:blip r:embed="rId6"/>
          <a:srcRect/>
          <a:stretch>
            <a:fillRect/>
          </a:stretch>
        </p:blipFill>
        <p:spPr>
          <a:xfrm>
            <a:off x="6641641" y="4288263"/>
            <a:ext cx="1219200" cy="1219200"/>
          </a:xfrm>
          <a:prstGeom prst="roundRect">
            <a:avLst/>
          </a:prstGeom>
          <a:ln w="19050">
            <a:solidFill>
              <a:schemeClr val="accent1"/>
            </a:solidFill>
            <a:prstDash val="solid"/>
          </a:ln>
        </p:spPr>
      </p:pic>
      <p:sp>
        <p:nvSpPr>
          <p:cNvPr id="8" name="TextBox 8"/>
          <p:cNvSpPr txBox="1"/>
          <p:nvPr/>
        </p:nvSpPr>
        <p:spPr>
          <a:xfrm>
            <a:off x="653186" y="4288263"/>
            <a:ext cx="3324353"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在项目规划开始进行玩法规划设计，相关内容将在本书后面的章节中进行讲解。</a:t>
            </a:r>
          </a:p>
        </p:txBody>
      </p:sp>
      <p:sp>
        <p:nvSpPr>
          <p:cNvPr id="9" name="TextBox 9"/>
          <p:cNvSpPr txBox="1"/>
          <p:nvPr/>
        </p:nvSpPr>
        <p:spPr>
          <a:xfrm>
            <a:off x="8123483" y="2110528"/>
            <a:ext cx="3337912"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俄罗斯方块游戏的基本功能模块包括游戏规则、开始游戏、选择关卡、收集块、组成直线、获得分数等。</a:t>
            </a:r>
          </a:p>
        </p:txBody>
      </p:sp>
      <p:sp>
        <p:nvSpPr>
          <p:cNvPr id="10" name="TextBox 10"/>
          <p:cNvSpPr txBox="1"/>
          <p:nvPr/>
        </p:nvSpPr>
        <p:spPr>
          <a:xfrm>
            <a:off x="8191168" y="4288263"/>
            <a:ext cx="3337912"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功能分析包括分析整个系统所需要的功能、结构规划、总体设计、数据结构、规划函数和具体编码。</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规划开发流程</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6087237" y="4692872"/>
            <a:ext cx="2429542" cy="1127284"/>
            <a:chOff x="6087237" y="4692872"/>
            <a:chExt cx="2429542" cy="1127284"/>
          </a:xfrm>
        </p:grpSpPr>
        <p:sp>
          <p:nvSpPr>
            <p:cNvPr id="3" name="Freeform 3"/>
            <p:cNvSpPr/>
            <p:nvPr/>
          </p:nvSpPr>
          <p:spPr>
            <a:xfrm>
              <a:off x="6087237" y="4692872"/>
              <a:ext cx="2429542" cy="1127284"/>
            </a:xfrm>
            <a:custGeom>
              <a:avLst/>
              <a:gdLst/>
              <a:ahLst/>
              <a:cxnLst/>
              <a:rect l="l" t="t" r="r" b="b"/>
              <a:pathLst>
                <a:path w="292" h="135">
                  <a:moveTo>
                    <a:pt x="130" y="19"/>
                  </a:moveTo>
                  <a:cubicBezTo>
                    <a:pt x="75" y="38"/>
                    <a:pt x="31" y="73"/>
                    <a:pt x="0" y="118"/>
                  </a:cubicBezTo>
                  <a:cubicBezTo>
                    <a:pt x="52" y="134"/>
                    <a:pt x="108" y="135"/>
                    <a:pt x="163" y="116"/>
                  </a:cubicBezTo>
                  <a:cubicBezTo>
                    <a:pt x="218" y="97"/>
                    <a:pt x="262" y="61"/>
                    <a:pt x="292" y="17"/>
                  </a:cubicBezTo>
                  <a:cubicBezTo>
                    <a:pt x="241" y="0"/>
                    <a:pt x="184" y="0"/>
                    <a:pt x="130" y="19"/>
                  </a:cubicBezTo>
                  <a:close/>
                </a:path>
              </a:pathLst>
            </a:custGeom>
            <a:solidFill>
              <a:schemeClr val="accent4">
                <a:alpha val="100000"/>
              </a:schemeClr>
            </a:solidFill>
          </p:spPr>
        </p:sp>
        <p:sp>
          <p:nvSpPr>
            <p:cNvPr id="4" name="Freeform 4"/>
            <p:cNvSpPr/>
            <p:nvPr/>
          </p:nvSpPr>
          <p:spPr>
            <a:xfrm>
              <a:off x="7421499" y="5019484"/>
              <a:ext cx="311944" cy="273653"/>
            </a:xfrm>
            <a:custGeom>
              <a:avLst/>
              <a:gdLst/>
              <a:ahLst/>
              <a:cxnLst/>
              <a:rect l="l" t="t" r="r" b="b"/>
              <a:pathLst>
                <a:path w="582612" h="511176">
                  <a:moveTo>
                    <a:pt x="563781" y="169863"/>
                  </a:moveTo>
                  <a:cubicBezTo>
                    <a:pt x="567547" y="181115"/>
                    <a:pt x="571313" y="192367"/>
                    <a:pt x="575080" y="199869"/>
                  </a:cubicBezTo>
                  <a:cubicBezTo>
                    <a:pt x="578846" y="214872"/>
                    <a:pt x="578846" y="226124"/>
                    <a:pt x="582612" y="237376"/>
                  </a:cubicBezTo>
                  <a:cubicBezTo>
                    <a:pt x="582612" y="237376"/>
                    <a:pt x="582612" y="241126"/>
                    <a:pt x="582612" y="241126"/>
                  </a:cubicBezTo>
                  <a:cubicBezTo>
                    <a:pt x="582612" y="241126"/>
                    <a:pt x="582612" y="241126"/>
                    <a:pt x="582612" y="267381"/>
                  </a:cubicBezTo>
                  <a:cubicBezTo>
                    <a:pt x="582612" y="271132"/>
                    <a:pt x="582612" y="278633"/>
                    <a:pt x="582612" y="282384"/>
                  </a:cubicBezTo>
                  <a:cubicBezTo>
                    <a:pt x="575080" y="327392"/>
                    <a:pt x="552482" y="368650"/>
                    <a:pt x="514820" y="394905"/>
                  </a:cubicBezTo>
                  <a:cubicBezTo>
                    <a:pt x="480924" y="424910"/>
                    <a:pt x="439496" y="436162"/>
                    <a:pt x="398068" y="436162"/>
                  </a:cubicBezTo>
                  <a:cubicBezTo>
                    <a:pt x="326510" y="436162"/>
                    <a:pt x="258718" y="436162"/>
                    <a:pt x="187161" y="436162"/>
                  </a:cubicBezTo>
                  <a:cubicBezTo>
                    <a:pt x="187161" y="436162"/>
                    <a:pt x="187161" y="436162"/>
                    <a:pt x="179628" y="436162"/>
                  </a:cubicBezTo>
                  <a:cubicBezTo>
                    <a:pt x="179628" y="436162"/>
                    <a:pt x="179628" y="436162"/>
                    <a:pt x="179628" y="511176"/>
                  </a:cubicBezTo>
                  <a:cubicBezTo>
                    <a:pt x="179628" y="507426"/>
                    <a:pt x="175862" y="507426"/>
                    <a:pt x="175862" y="507426"/>
                  </a:cubicBezTo>
                  <a:cubicBezTo>
                    <a:pt x="130667" y="473669"/>
                    <a:pt x="85473" y="439913"/>
                    <a:pt x="40278" y="406157"/>
                  </a:cubicBezTo>
                  <a:cubicBezTo>
                    <a:pt x="40278" y="402406"/>
                    <a:pt x="36512" y="402406"/>
                    <a:pt x="36512" y="402406"/>
                  </a:cubicBezTo>
                  <a:cubicBezTo>
                    <a:pt x="81707" y="364899"/>
                    <a:pt x="130667" y="327392"/>
                    <a:pt x="179628" y="293636"/>
                  </a:cubicBezTo>
                  <a:cubicBezTo>
                    <a:pt x="179628" y="293636"/>
                    <a:pt x="179628" y="293636"/>
                    <a:pt x="179628" y="364899"/>
                  </a:cubicBezTo>
                  <a:cubicBezTo>
                    <a:pt x="183394" y="364899"/>
                    <a:pt x="183394" y="364899"/>
                    <a:pt x="187161" y="364899"/>
                  </a:cubicBezTo>
                  <a:cubicBezTo>
                    <a:pt x="258718" y="364899"/>
                    <a:pt x="330276" y="364899"/>
                    <a:pt x="401834" y="364899"/>
                  </a:cubicBezTo>
                  <a:cubicBezTo>
                    <a:pt x="465860" y="364899"/>
                    <a:pt x="514820" y="312390"/>
                    <a:pt x="511054" y="248628"/>
                  </a:cubicBezTo>
                  <a:cubicBezTo>
                    <a:pt x="511054" y="237376"/>
                    <a:pt x="507288" y="229874"/>
                    <a:pt x="503522" y="218622"/>
                  </a:cubicBezTo>
                  <a:cubicBezTo>
                    <a:pt x="503522" y="218622"/>
                    <a:pt x="503522" y="214872"/>
                    <a:pt x="507288" y="214872"/>
                  </a:cubicBezTo>
                  <a:cubicBezTo>
                    <a:pt x="526119" y="199869"/>
                    <a:pt x="544950" y="184866"/>
                    <a:pt x="563781" y="169863"/>
                  </a:cubicBezTo>
                  <a:close/>
                  <a:moveTo>
                    <a:pt x="401388" y="0"/>
                  </a:moveTo>
                  <a:cubicBezTo>
                    <a:pt x="401388" y="0"/>
                    <a:pt x="405139" y="0"/>
                    <a:pt x="405139" y="3757"/>
                  </a:cubicBezTo>
                  <a:cubicBezTo>
                    <a:pt x="450155" y="37571"/>
                    <a:pt x="495170" y="71384"/>
                    <a:pt x="540185" y="105198"/>
                  </a:cubicBezTo>
                  <a:cubicBezTo>
                    <a:pt x="543937" y="105198"/>
                    <a:pt x="543937" y="105198"/>
                    <a:pt x="547688" y="108955"/>
                  </a:cubicBezTo>
                  <a:cubicBezTo>
                    <a:pt x="498921" y="146526"/>
                    <a:pt x="450155" y="180341"/>
                    <a:pt x="401388" y="217911"/>
                  </a:cubicBezTo>
                  <a:cubicBezTo>
                    <a:pt x="401388" y="217911"/>
                    <a:pt x="401388" y="217911"/>
                    <a:pt x="401388" y="146526"/>
                  </a:cubicBezTo>
                  <a:cubicBezTo>
                    <a:pt x="397636" y="146526"/>
                    <a:pt x="397636" y="146526"/>
                    <a:pt x="393885" y="146526"/>
                  </a:cubicBezTo>
                  <a:cubicBezTo>
                    <a:pt x="322611" y="146526"/>
                    <a:pt x="255088" y="146526"/>
                    <a:pt x="183813" y="146526"/>
                  </a:cubicBezTo>
                  <a:cubicBezTo>
                    <a:pt x="120041" y="146526"/>
                    <a:pt x="67523" y="199126"/>
                    <a:pt x="71275" y="259239"/>
                  </a:cubicBezTo>
                  <a:cubicBezTo>
                    <a:pt x="75026" y="270511"/>
                    <a:pt x="75026" y="281782"/>
                    <a:pt x="78777" y="289296"/>
                  </a:cubicBezTo>
                  <a:cubicBezTo>
                    <a:pt x="78777" y="293053"/>
                    <a:pt x="78777" y="296810"/>
                    <a:pt x="75026" y="296810"/>
                  </a:cubicBezTo>
                  <a:cubicBezTo>
                    <a:pt x="60021" y="311839"/>
                    <a:pt x="41264" y="323110"/>
                    <a:pt x="18756" y="338138"/>
                  </a:cubicBezTo>
                  <a:cubicBezTo>
                    <a:pt x="15005" y="330624"/>
                    <a:pt x="11254" y="319353"/>
                    <a:pt x="7502" y="308082"/>
                  </a:cubicBezTo>
                  <a:cubicBezTo>
                    <a:pt x="3751" y="296810"/>
                    <a:pt x="3751" y="285539"/>
                    <a:pt x="0" y="270511"/>
                  </a:cubicBezTo>
                  <a:cubicBezTo>
                    <a:pt x="0" y="270511"/>
                    <a:pt x="0" y="270511"/>
                    <a:pt x="0" y="266754"/>
                  </a:cubicBezTo>
                  <a:cubicBezTo>
                    <a:pt x="0" y="266754"/>
                    <a:pt x="0" y="266754"/>
                    <a:pt x="0" y="244211"/>
                  </a:cubicBezTo>
                  <a:cubicBezTo>
                    <a:pt x="0" y="236697"/>
                    <a:pt x="0" y="232940"/>
                    <a:pt x="0" y="225426"/>
                  </a:cubicBezTo>
                  <a:cubicBezTo>
                    <a:pt x="7502" y="180341"/>
                    <a:pt x="30010" y="142769"/>
                    <a:pt x="67523" y="112712"/>
                  </a:cubicBezTo>
                  <a:cubicBezTo>
                    <a:pt x="101285" y="86413"/>
                    <a:pt x="142549" y="71384"/>
                    <a:pt x="187565" y="71384"/>
                  </a:cubicBezTo>
                  <a:cubicBezTo>
                    <a:pt x="255088" y="71384"/>
                    <a:pt x="322611" y="71384"/>
                    <a:pt x="393885" y="71384"/>
                  </a:cubicBezTo>
                  <a:cubicBezTo>
                    <a:pt x="393885" y="71384"/>
                    <a:pt x="393885" y="71384"/>
                    <a:pt x="401388" y="71384"/>
                  </a:cubicBezTo>
                  <a:cubicBezTo>
                    <a:pt x="401388" y="71384"/>
                    <a:pt x="401388" y="71384"/>
                    <a:pt x="401388" y="0"/>
                  </a:cubicBezTo>
                  <a:close/>
                </a:path>
              </a:pathLst>
            </a:custGeom>
            <a:solidFill>
              <a:srgbClr val="FFFFFF">
                <a:alpha val="100000"/>
              </a:srgbClr>
            </a:solidFill>
          </p:spPr>
        </p:sp>
      </p:grpSp>
      <p:sp>
        <p:nvSpPr>
          <p:cNvPr id="5" name="Freeform 5"/>
          <p:cNvSpPr/>
          <p:nvPr/>
        </p:nvSpPr>
        <p:spPr>
          <a:xfrm>
            <a:off x="6087237" y="3581590"/>
            <a:ext cx="1515142" cy="2095595"/>
          </a:xfrm>
          <a:custGeom>
            <a:avLst/>
            <a:gdLst/>
            <a:ahLst/>
            <a:cxnLst/>
            <a:rect l="l" t="t" r="r" b="b"/>
            <a:pathLst>
              <a:path w="182" h="251">
                <a:moveTo>
                  <a:pt x="49" y="96"/>
                </a:moveTo>
                <a:cubicBezTo>
                  <a:pt x="15" y="143"/>
                  <a:pt x="0" y="197"/>
                  <a:pt x="1" y="251"/>
                </a:cubicBezTo>
                <a:cubicBezTo>
                  <a:pt x="52" y="235"/>
                  <a:pt x="99" y="203"/>
                  <a:pt x="132" y="156"/>
                </a:cubicBezTo>
                <a:cubicBezTo>
                  <a:pt x="166" y="109"/>
                  <a:pt x="182" y="54"/>
                  <a:pt x="181" y="0"/>
                </a:cubicBezTo>
                <a:cubicBezTo>
                  <a:pt x="130" y="16"/>
                  <a:pt x="83" y="49"/>
                  <a:pt x="49" y="96"/>
                </a:cubicBezTo>
                <a:close/>
              </a:path>
            </a:pathLst>
          </a:custGeom>
          <a:solidFill>
            <a:schemeClr val="accent1">
              <a:alpha val="100000"/>
            </a:schemeClr>
          </a:solidFill>
        </p:spPr>
      </p:sp>
      <p:grpSp>
        <p:nvGrpSpPr>
          <p:cNvPr id="6" name="Group 6"/>
          <p:cNvGrpSpPr/>
          <p:nvPr/>
        </p:nvGrpSpPr>
        <p:grpSpPr>
          <a:xfrm>
            <a:off x="6859714" y="4236053"/>
            <a:ext cx="352711" cy="269463"/>
            <a:chOff x="6859714" y="4236053"/>
            <a:chExt cx="352711" cy="269463"/>
          </a:xfrm>
        </p:grpSpPr>
        <p:sp>
          <p:nvSpPr>
            <p:cNvPr id="7" name="Freeform 7"/>
            <p:cNvSpPr/>
            <p:nvPr/>
          </p:nvSpPr>
          <p:spPr>
            <a:xfrm>
              <a:off x="6859714" y="4236053"/>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8" name="Freeform 8"/>
            <p:cNvSpPr/>
            <p:nvPr/>
          </p:nvSpPr>
          <p:spPr>
            <a:xfrm>
              <a:off x="6988873" y="4306634"/>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9" name="Group 9"/>
          <p:cNvGrpSpPr/>
          <p:nvPr/>
        </p:nvGrpSpPr>
        <p:grpSpPr>
          <a:xfrm>
            <a:off x="3667887" y="4692872"/>
            <a:ext cx="2419350" cy="1127284"/>
            <a:chOff x="3667887" y="4692872"/>
            <a:chExt cx="2419350" cy="1127284"/>
          </a:xfrm>
        </p:grpSpPr>
        <p:sp>
          <p:nvSpPr>
            <p:cNvPr id="10" name="Freeform 10"/>
            <p:cNvSpPr/>
            <p:nvPr/>
          </p:nvSpPr>
          <p:spPr>
            <a:xfrm>
              <a:off x="3667887" y="4692872"/>
              <a:ext cx="2419350" cy="1127284"/>
            </a:xfrm>
            <a:custGeom>
              <a:avLst/>
              <a:gdLst/>
              <a:ahLst/>
              <a:cxnLst/>
              <a:rect l="l" t="t" r="r" b="b"/>
              <a:pathLst>
                <a:path w="291" h="135">
                  <a:moveTo>
                    <a:pt x="162" y="19"/>
                  </a:moveTo>
                  <a:cubicBezTo>
                    <a:pt x="217" y="38"/>
                    <a:pt x="261" y="73"/>
                    <a:pt x="291" y="118"/>
                  </a:cubicBezTo>
                  <a:cubicBezTo>
                    <a:pt x="240" y="134"/>
                    <a:pt x="184" y="135"/>
                    <a:pt x="129" y="116"/>
                  </a:cubicBezTo>
                  <a:cubicBezTo>
                    <a:pt x="74" y="97"/>
                    <a:pt x="30" y="61"/>
                    <a:pt x="0" y="17"/>
                  </a:cubicBezTo>
                  <a:cubicBezTo>
                    <a:pt x="51" y="0"/>
                    <a:pt x="108" y="0"/>
                    <a:pt x="162" y="19"/>
                  </a:cubicBezTo>
                  <a:close/>
                </a:path>
              </a:pathLst>
            </a:custGeom>
            <a:solidFill>
              <a:schemeClr val="accent4">
                <a:alpha val="100000"/>
              </a:schemeClr>
            </a:solidFill>
          </p:spPr>
        </p:sp>
        <p:sp>
          <p:nvSpPr>
            <p:cNvPr id="11" name="Freeform 11"/>
            <p:cNvSpPr/>
            <p:nvPr/>
          </p:nvSpPr>
          <p:spPr>
            <a:xfrm>
              <a:off x="4465034" y="500414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sp>
        <p:nvSpPr>
          <p:cNvPr id="12" name="Freeform 12"/>
          <p:cNvSpPr/>
          <p:nvPr/>
        </p:nvSpPr>
        <p:spPr>
          <a:xfrm>
            <a:off x="4582287" y="3581590"/>
            <a:ext cx="1513713" cy="2095595"/>
          </a:xfrm>
          <a:custGeom>
            <a:avLst/>
            <a:gdLst/>
            <a:ahLst/>
            <a:cxnLst/>
            <a:rect l="l" t="t" r="r" b="b"/>
            <a:pathLst>
              <a:path w="182" h="251">
                <a:moveTo>
                  <a:pt x="133" y="96"/>
                </a:moveTo>
                <a:cubicBezTo>
                  <a:pt x="167" y="143"/>
                  <a:pt x="182" y="197"/>
                  <a:pt x="181" y="251"/>
                </a:cubicBezTo>
                <a:cubicBezTo>
                  <a:pt x="130" y="235"/>
                  <a:pt x="83" y="203"/>
                  <a:pt x="50" y="156"/>
                </a:cubicBezTo>
                <a:cubicBezTo>
                  <a:pt x="16" y="109"/>
                  <a:pt x="0" y="54"/>
                  <a:pt x="1" y="0"/>
                </a:cubicBezTo>
                <a:cubicBezTo>
                  <a:pt x="52" y="16"/>
                  <a:pt x="99" y="49"/>
                  <a:pt x="133" y="96"/>
                </a:cubicBezTo>
                <a:close/>
              </a:path>
            </a:pathLst>
          </a:custGeom>
          <a:solidFill>
            <a:schemeClr val="accent1">
              <a:alpha val="100000"/>
            </a:schemeClr>
          </a:solidFill>
        </p:spPr>
      </p:sp>
      <p:grpSp>
        <p:nvGrpSpPr>
          <p:cNvPr id="13" name="Group 13"/>
          <p:cNvGrpSpPr/>
          <p:nvPr/>
        </p:nvGrpSpPr>
        <p:grpSpPr>
          <a:xfrm>
            <a:off x="4996434" y="4236053"/>
            <a:ext cx="313754" cy="313849"/>
            <a:chOff x="4996434" y="4236053"/>
            <a:chExt cx="313754" cy="313849"/>
          </a:xfrm>
        </p:grpSpPr>
        <p:sp>
          <p:nvSpPr>
            <p:cNvPr id="14" name="Freeform 14"/>
            <p:cNvSpPr/>
            <p:nvPr/>
          </p:nvSpPr>
          <p:spPr>
            <a:xfrm>
              <a:off x="4996434" y="4265200"/>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5" name="Freeform 15"/>
            <p:cNvSpPr/>
            <p:nvPr/>
          </p:nvSpPr>
          <p:spPr>
            <a:xfrm>
              <a:off x="5069300" y="4338066"/>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16" name="Freeform 16"/>
            <p:cNvSpPr/>
            <p:nvPr/>
          </p:nvSpPr>
          <p:spPr>
            <a:xfrm>
              <a:off x="5152644" y="4236053"/>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17" name="Freeform 17"/>
          <p:cNvSpPr/>
          <p:nvPr/>
        </p:nvSpPr>
        <p:spPr>
          <a:xfrm>
            <a:off x="5664327" y="3097435"/>
            <a:ext cx="856012" cy="2579751"/>
          </a:xfrm>
          <a:custGeom>
            <a:avLst/>
            <a:gdLst/>
            <a:ahLst/>
            <a:cxnLst/>
            <a:rect l="l" t="t" r="r" b="b"/>
            <a:pathLst>
              <a:path w="103" h="309">
                <a:moveTo>
                  <a:pt x="0" y="154"/>
                </a:moveTo>
                <a:cubicBezTo>
                  <a:pt x="0" y="212"/>
                  <a:pt x="19" y="266"/>
                  <a:pt x="51" y="309"/>
                </a:cubicBezTo>
                <a:cubicBezTo>
                  <a:pt x="84" y="266"/>
                  <a:pt x="103" y="212"/>
                  <a:pt x="103" y="154"/>
                </a:cubicBezTo>
                <a:cubicBezTo>
                  <a:pt x="103" y="97"/>
                  <a:pt x="84" y="43"/>
                  <a:pt x="51" y="0"/>
                </a:cubicBezTo>
                <a:cubicBezTo>
                  <a:pt x="19" y="43"/>
                  <a:pt x="0" y="97"/>
                  <a:pt x="0" y="154"/>
                </a:cubicBezTo>
                <a:close/>
              </a:path>
            </a:pathLst>
          </a:custGeom>
          <a:solidFill>
            <a:schemeClr val="accent4">
              <a:alpha val="100000"/>
            </a:schemeClr>
          </a:solidFill>
        </p:spPr>
      </p:sp>
      <p:sp>
        <p:nvSpPr>
          <p:cNvPr id="18" name="Freeform 18"/>
          <p:cNvSpPr/>
          <p:nvPr/>
        </p:nvSpPr>
        <p:spPr>
          <a:xfrm>
            <a:off x="5984843" y="3986974"/>
            <a:ext cx="215074" cy="313658"/>
          </a:xfrm>
          <a:custGeom>
            <a:avLst/>
            <a:gdLst/>
            <a:ahLst/>
            <a:cxnLst/>
            <a:rect l="l" t="t" r="r" b="b"/>
            <a:pathLst>
              <a:path w="107" h="156">
                <a:moveTo>
                  <a:pt x="43" y="156"/>
                </a:moveTo>
                <a:cubicBezTo>
                  <a:pt x="40" y="155"/>
                  <a:pt x="37" y="154"/>
                  <a:pt x="34" y="152"/>
                </a:cubicBezTo>
                <a:cubicBezTo>
                  <a:pt x="31" y="150"/>
                  <a:pt x="29" y="147"/>
                  <a:pt x="27" y="143"/>
                </a:cubicBezTo>
                <a:cubicBezTo>
                  <a:pt x="27" y="142"/>
                  <a:pt x="27" y="142"/>
                  <a:pt x="25" y="141"/>
                </a:cubicBezTo>
                <a:cubicBezTo>
                  <a:pt x="19" y="138"/>
                  <a:pt x="16" y="130"/>
                  <a:pt x="19" y="123"/>
                </a:cubicBezTo>
                <a:cubicBezTo>
                  <a:pt x="19" y="123"/>
                  <a:pt x="19" y="122"/>
                  <a:pt x="19" y="121"/>
                </a:cubicBezTo>
                <a:cubicBezTo>
                  <a:pt x="18" y="118"/>
                  <a:pt x="17" y="115"/>
                  <a:pt x="19" y="111"/>
                </a:cubicBezTo>
                <a:cubicBezTo>
                  <a:pt x="19" y="110"/>
                  <a:pt x="19" y="110"/>
                  <a:pt x="18" y="109"/>
                </a:cubicBezTo>
                <a:cubicBezTo>
                  <a:pt x="18" y="106"/>
                  <a:pt x="17" y="104"/>
                  <a:pt x="17" y="101"/>
                </a:cubicBezTo>
                <a:cubicBezTo>
                  <a:pt x="16" y="96"/>
                  <a:pt x="14" y="91"/>
                  <a:pt x="12" y="86"/>
                </a:cubicBezTo>
                <a:cubicBezTo>
                  <a:pt x="9" y="81"/>
                  <a:pt x="6" y="76"/>
                  <a:pt x="4" y="71"/>
                </a:cubicBezTo>
                <a:cubicBezTo>
                  <a:pt x="1" y="62"/>
                  <a:pt x="0" y="53"/>
                  <a:pt x="1" y="44"/>
                </a:cubicBezTo>
                <a:cubicBezTo>
                  <a:pt x="5" y="25"/>
                  <a:pt x="15" y="12"/>
                  <a:pt x="33" y="4"/>
                </a:cubicBezTo>
                <a:cubicBezTo>
                  <a:pt x="38" y="2"/>
                  <a:pt x="43" y="0"/>
                  <a:pt x="49" y="0"/>
                </a:cubicBezTo>
                <a:cubicBezTo>
                  <a:pt x="49" y="0"/>
                  <a:pt x="50" y="0"/>
                  <a:pt x="50" y="0"/>
                </a:cubicBezTo>
                <a:cubicBezTo>
                  <a:pt x="56" y="0"/>
                  <a:pt x="56" y="0"/>
                  <a:pt x="56" y="0"/>
                </a:cubicBezTo>
                <a:cubicBezTo>
                  <a:pt x="60" y="0"/>
                  <a:pt x="63" y="1"/>
                  <a:pt x="67" y="1"/>
                </a:cubicBezTo>
                <a:cubicBezTo>
                  <a:pt x="76" y="4"/>
                  <a:pt x="84" y="8"/>
                  <a:pt x="90" y="15"/>
                </a:cubicBezTo>
                <a:cubicBezTo>
                  <a:pt x="97" y="22"/>
                  <a:pt x="102" y="30"/>
                  <a:pt x="104" y="40"/>
                </a:cubicBezTo>
                <a:cubicBezTo>
                  <a:pt x="107" y="53"/>
                  <a:pt x="105" y="65"/>
                  <a:pt x="99" y="77"/>
                </a:cubicBezTo>
                <a:cubicBezTo>
                  <a:pt x="97" y="81"/>
                  <a:pt x="95" y="85"/>
                  <a:pt x="93" y="89"/>
                </a:cubicBezTo>
                <a:cubicBezTo>
                  <a:pt x="90" y="94"/>
                  <a:pt x="89" y="99"/>
                  <a:pt x="89" y="105"/>
                </a:cubicBezTo>
                <a:cubicBezTo>
                  <a:pt x="89" y="105"/>
                  <a:pt x="88" y="106"/>
                  <a:pt x="88" y="107"/>
                </a:cubicBezTo>
                <a:cubicBezTo>
                  <a:pt x="88" y="108"/>
                  <a:pt x="88" y="112"/>
                  <a:pt x="88" y="113"/>
                </a:cubicBezTo>
                <a:cubicBezTo>
                  <a:pt x="89" y="116"/>
                  <a:pt x="88" y="119"/>
                  <a:pt x="87" y="121"/>
                </a:cubicBezTo>
                <a:cubicBezTo>
                  <a:pt x="87" y="122"/>
                  <a:pt x="87" y="123"/>
                  <a:pt x="87" y="123"/>
                </a:cubicBezTo>
                <a:cubicBezTo>
                  <a:pt x="90" y="130"/>
                  <a:pt x="87" y="138"/>
                  <a:pt x="80" y="141"/>
                </a:cubicBezTo>
                <a:cubicBezTo>
                  <a:pt x="80" y="142"/>
                  <a:pt x="79" y="142"/>
                  <a:pt x="79" y="143"/>
                </a:cubicBezTo>
                <a:cubicBezTo>
                  <a:pt x="76" y="150"/>
                  <a:pt x="71" y="154"/>
                  <a:pt x="64" y="155"/>
                </a:cubicBezTo>
                <a:cubicBezTo>
                  <a:pt x="64" y="155"/>
                  <a:pt x="63" y="155"/>
                  <a:pt x="63" y="156"/>
                </a:cubicBezTo>
                <a:lnTo>
                  <a:pt x="43" y="156"/>
                </a:lnTo>
                <a:close/>
                <a:moveTo>
                  <a:pt x="53" y="107"/>
                </a:moveTo>
                <a:cubicBezTo>
                  <a:pt x="60" y="107"/>
                  <a:pt x="67" y="107"/>
                  <a:pt x="74" y="107"/>
                </a:cubicBezTo>
                <a:cubicBezTo>
                  <a:pt x="77" y="107"/>
                  <a:pt x="79" y="106"/>
                  <a:pt x="79" y="103"/>
                </a:cubicBezTo>
                <a:cubicBezTo>
                  <a:pt x="79" y="103"/>
                  <a:pt x="79" y="103"/>
                  <a:pt x="79" y="102"/>
                </a:cubicBezTo>
                <a:cubicBezTo>
                  <a:pt x="80" y="98"/>
                  <a:pt x="81" y="93"/>
                  <a:pt x="82" y="89"/>
                </a:cubicBezTo>
                <a:cubicBezTo>
                  <a:pt x="85" y="84"/>
                  <a:pt x="87" y="79"/>
                  <a:pt x="90" y="74"/>
                </a:cubicBezTo>
                <a:cubicBezTo>
                  <a:pt x="95" y="65"/>
                  <a:pt x="97" y="55"/>
                  <a:pt x="95" y="45"/>
                </a:cubicBezTo>
                <a:cubicBezTo>
                  <a:pt x="93" y="33"/>
                  <a:pt x="87" y="23"/>
                  <a:pt x="77" y="17"/>
                </a:cubicBezTo>
                <a:cubicBezTo>
                  <a:pt x="62" y="7"/>
                  <a:pt x="46" y="7"/>
                  <a:pt x="31" y="16"/>
                </a:cubicBezTo>
                <a:cubicBezTo>
                  <a:pt x="15" y="25"/>
                  <a:pt x="8" y="43"/>
                  <a:pt x="11" y="61"/>
                </a:cubicBezTo>
                <a:cubicBezTo>
                  <a:pt x="12" y="67"/>
                  <a:pt x="15" y="72"/>
                  <a:pt x="18" y="77"/>
                </a:cubicBezTo>
                <a:cubicBezTo>
                  <a:pt x="23" y="85"/>
                  <a:pt x="26" y="94"/>
                  <a:pt x="27" y="103"/>
                </a:cubicBezTo>
                <a:cubicBezTo>
                  <a:pt x="27" y="106"/>
                  <a:pt x="29" y="107"/>
                  <a:pt x="32" y="107"/>
                </a:cubicBezTo>
                <a:cubicBezTo>
                  <a:pt x="39" y="107"/>
                  <a:pt x="46" y="107"/>
                  <a:pt x="53" y="107"/>
                </a:cubicBezTo>
                <a:moveTo>
                  <a:pt x="53" y="120"/>
                </a:moveTo>
                <a:cubicBezTo>
                  <a:pt x="60" y="120"/>
                  <a:pt x="67" y="120"/>
                  <a:pt x="74" y="120"/>
                </a:cubicBezTo>
                <a:cubicBezTo>
                  <a:pt x="76" y="120"/>
                  <a:pt x="77" y="119"/>
                  <a:pt x="78" y="118"/>
                </a:cubicBezTo>
                <a:cubicBezTo>
                  <a:pt x="80" y="115"/>
                  <a:pt x="77" y="112"/>
                  <a:pt x="74" y="112"/>
                </a:cubicBezTo>
                <a:cubicBezTo>
                  <a:pt x="64" y="112"/>
                  <a:pt x="54" y="112"/>
                  <a:pt x="44" y="112"/>
                </a:cubicBezTo>
                <a:cubicBezTo>
                  <a:pt x="40" y="112"/>
                  <a:pt x="36" y="112"/>
                  <a:pt x="32" y="112"/>
                </a:cubicBezTo>
                <a:cubicBezTo>
                  <a:pt x="30" y="112"/>
                  <a:pt x="29" y="112"/>
                  <a:pt x="28" y="114"/>
                </a:cubicBezTo>
                <a:cubicBezTo>
                  <a:pt x="27" y="117"/>
                  <a:pt x="29" y="120"/>
                  <a:pt x="32" y="120"/>
                </a:cubicBezTo>
                <a:cubicBezTo>
                  <a:pt x="39" y="120"/>
                  <a:pt x="46" y="120"/>
                  <a:pt x="53" y="120"/>
                </a:cubicBezTo>
                <a:moveTo>
                  <a:pt x="53" y="124"/>
                </a:moveTo>
                <a:cubicBezTo>
                  <a:pt x="46" y="124"/>
                  <a:pt x="39" y="124"/>
                  <a:pt x="32" y="124"/>
                </a:cubicBezTo>
                <a:cubicBezTo>
                  <a:pt x="30" y="124"/>
                  <a:pt x="29" y="125"/>
                  <a:pt x="28" y="127"/>
                </a:cubicBezTo>
                <a:cubicBezTo>
                  <a:pt x="27" y="130"/>
                  <a:pt x="29" y="133"/>
                  <a:pt x="32" y="133"/>
                </a:cubicBezTo>
                <a:cubicBezTo>
                  <a:pt x="42" y="133"/>
                  <a:pt x="52" y="133"/>
                  <a:pt x="62" y="133"/>
                </a:cubicBezTo>
                <a:cubicBezTo>
                  <a:pt x="66" y="133"/>
                  <a:pt x="70" y="133"/>
                  <a:pt x="74" y="133"/>
                </a:cubicBezTo>
                <a:cubicBezTo>
                  <a:pt x="76" y="133"/>
                  <a:pt x="77" y="132"/>
                  <a:pt x="78" y="130"/>
                </a:cubicBezTo>
                <a:cubicBezTo>
                  <a:pt x="80" y="127"/>
                  <a:pt x="77" y="124"/>
                  <a:pt x="74" y="124"/>
                </a:cubicBezTo>
                <a:cubicBezTo>
                  <a:pt x="67" y="124"/>
                  <a:pt x="60" y="124"/>
                  <a:pt x="53" y="124"/>
                </a:cubicBezTo>
                <a:moveTo>
                  <a:pt x="70" y="137"/>
                </a:moveTo>
                <a:cubicBezTo>
                  <a:pt x="36" y="137"/>
                  <a:pt x="36" y="137"/>
                  <a:pt x="36" y="137"/>
                </a:cubicBezTo>
                <a:cubicBezTo>
                  <a:pt x="36" y="142"/>
                  <a:pt x="39" y="146"/>
                  <a:pt x="44" y="146"/>
                </a:cubicBezTo>
                <a:cubicBezTo>
                  <a:pt x="50" y="146"/>
                  <a:pt x="56" y="146"/>
                  <a:pt x="62" y="146"/>
                </a:cubicBezTo>
                <a:cubicBezTo>
                  <a:pt x="67" y="146"/>
                  <a:pt x="70" y="142"/>
                  <a:pt x="70" y="137"/>
                </a:cubicBezTo>
              </a:path>
            </a:pathLst>
          </a:custGeom>
          <a:solidFill>
            <a:srgbClr val="FFFFFF">
              <a:alpha val="100000"/>
            </a:srgbClr>
          </a:solid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系统需求分析</a:t>
              </a:r>
            </a:p>
          </p:txBody>
        </p:sp>
      </p:grpSp>
      <p:grpSp>
        <p:nvGrpSpPr>
          <p:cNvPr id="41" name="Group 41"/>
          <p:cNvGrpSpPr/>
          <p:nvPr/>
        </p:nvGrpSpPr>
        <p:grpSpPr>
          <a:xfrm>
            <a:off x="4398507" y="1008278"/>
            <a:ext cx="3394996" cy="490334"/>
            <a:chOff x="4398507" y="1008278"/>
            <a:chExt cx="3394996" cy="490334"/>
          </a:xfrm>
        </p:grpSpPr>
        <p:sp>
          <p:nvSpPr>
            <p:cNvPr id="42" name="TextBox 42"/>
            <p:cNvSpPr txBox="1"/>
            <p:nvPr/>
          </p:nvSpPr>
          <p:spPr>
            <a:xfrm>
              <a:off x="4398507" y="1008278"/>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更新游戏显示</a:t>
              </a:r>
            </a:p>
          </p:txBody>
        </p:sp>
      </p:grpSp>
      <p:grpSp>
        <p:nvGrpSpPr>
          <p:cNvPr id="43" name="Group 43"/>
          <p:cNvGrpSpPr/>
          <p:nvPr/>
        </p:nvGrpSpPr>
        <p:grpSpPr>
          <a:xfrm>
            <a:off x="4630337" y="1360840"/>
            <a:ext cx="2931336" cy="1654845"/>
            <a:chOff x="4630337" y="1360840"/>
            <a:chExt cx="2931336" cy="1654845"/>
          </a:xfrm>
        </p:grpSpPr>
        <p:sp>
          <p:nvSpPr>
            <p:cNvPr id="44" name="TextBox 44"/>
            <p:cNvSpPr txBox="1"/>
            <p:nvPr/>
          </p:nvSpPr>
          <p:spPr>
            <a:xfrm>
              <a:off x="4630337" y="1360840"/>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当游戏在进行方块移动处理时，要清除先前的游戏方块，用新坐标重绘游戏方块。</a:t>
              </a:r>
            </a:p>
          </p:txBody>
        </p:sp>
      </p:grpSp>
      <p:grpSp>
        <p:nvGrpSpPr>
          <p:cNvPr id="45" name="Group 45"/>
          <p:cNvGrpSpPr/>
          <p:nvPr/>
        </p:nvGrpSpPr>
        <p:grpSpPr>
          <a:xfrm>
            <a:off x="1070038" y="1975579"/>
            <a:ext cx="3394996" cy="490334"/>
            <a:chOff x="1070038" y="1975579"/>
            <a:chExt cx="3394996" cy="490334"/>
          </a:xfrm>
        </p:grpSpPr>
        <p:sp>
          <p:nvSpPr>
            <p:cNvPr id="46" name="TextBox 46"/>
            <p:cNvSpPr txBox="1"/>
            <p:nvPr/>
          </p:nvSpPr>
          <p:spPr>
            <a:xfrm>
              <a:off x="1070038" y="1975579"/>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游戏方块控制功能</a:t>
              </a:r>
            </a:p>
          </p:txBody>
        </p:sp>
      </p:grpSp>
      <p:grpSp>
        <p:nvGrpSpPr>
          <p:cNvPr id="47" name="Group 47"/>
          <p:cNvGrpSpPr/>
          <p:nvPr/>
        </p:nvGrpSpPr>
        <p:grpSpPr>
          <a:xfrm>
            <a:off x="1301868" y="2328140"/>
            <a:ext cx="2931336" cy="1654845"/>
            <a:chOff x="1301868" y="2328140"/>
            <a:chExt cx="2931336" cy="1654845"/>
          </a:xfrm>
        </p:grpSpPr>
        <p:sp>
          <p:nvSpPr>
            <p:cNvPr id="48" name="TextBox 48"/>
            <p:cNvSpPr txBox="1"/>
            <p:nvPr/>
          </p:nvSpPr>
          <p:spPr>
            <a:xfrm>
              <a:off x="1301868" y="2328140"/>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游戏玩家可以对出现的方块进行移动处理，分别实现左移、右移、快速下移、自由下落和行满自动消除功能效果。</a:t>
              </a:r>
            </a:p>
          </p:txBody>
        </p:sp>
      </p:grpSp>
      <p:grpSp>
        <p:nvGrpSpPr>
          <p:cNvPr id="49" name="Group 49"/>
          <p:cNvGrpSpPr/>
          <p:nvPr/>
        </p:nvGrpSpPr>
        <p:grpSpPr>
          <a:xfrm>
            <a:off x="303771" y="4161775"/>
            <a:ext cx="3394996" cy="490334"/>
            <a:chOff x="303771" y="4161775"/>
            <a:chExt cx="3394996" cy="490334"/>
          </a:xfrm>
        </p:grpSpPr>
        <p:sp>
          <p:nvSpPr>
            <p:cNvPr id="50" name="TextBox 50"/>
            <p:cNvSpPr txBox="1"/>
            <p:nvPr/>
          </p:nvSpPr>
          <p:spPr>
            <a:xfrm>
              <a:off x="303771" y="4161775"/>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游戏方块预览功能</a:t>
              </a:r>
            </a:p>
          </p:txBody>
        </p:sp>
      </p:grpSp>
      <p:grpSp>
        <p:nvGrpSpPr>
          <p:cNvPr id="51" name="Group 51"/>
          <p:cNvGrpSpPr/>
          <p:nvPr/>
        </p:nvGrpSpPr>
        <p:grpSpPr>
          <a:xfrm>
            <a:off x="535601" y="4514336"/>
            <a:ext cx="2931336" cy="1654845"/>
            <a:chOff x="535601" y="4514336"/>
            <a:chExt cx="2931336" cy="1654845"/>
          </a:xfrm>
        </p:grpSpPr>
        <p:sp>
          <p:nvSpPr>
            <p:cNvPr id="52" name="TextBox 52"/>
            <p:cNvSpPr txBox="1"/>
            <p:nvPr/>
          </p:nvSpPr>
          <p:spPr>
            <a:xfrm>
              <a:off x="535601" y="4514336"/>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当游戏运行后并在底部出现一个游戏方块时，必须在预览界面中出现下一个方块，这样便于玩家进行提前控制处理。</a:t>
              </a:r>
            </a:p>
          </p:txBody>
        </p:sp>
      </p:grpSp>
      <p:grpSp>
        <p:nvGrpSpPr>
          <p:cNvPr id="53" name="Group 53"/>
          <p:cNvGrpSpPr/>
          <p:nvPr/>
        </p:nvGrpSpPr>
        <p:grpSpPr>
          <a:xfrm>
            <a:off x="7733442" y="1975579"/>
            <a:ext cx="3394996" cy="490334"/>
            <a:chOff x="7733442" y="1975579"/>
            <a:chExt cx="3394996" cy="490334"/>
          </a:xfrm>
        </p:grpSpPr>
        <p:sp>
          <p:nvSpPr>
            <p:cNvPr id="54" name="TextBox 54"/>
            <p:cNvSpPr txBox="1"/>
            <p:nvPr/>
          </p:nvSpPr>
          <p:spPr>
            <a:xfrm>
              <a:off x="7733442" y="1975579"/>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游戏速度设置和分数更新</a:t>
              </a:r>
            </a:p>
          </p:txBody>
        </p:sp>
      </p:grpSp>
      <p:grpSp>
        <p:nvGrpSpPr>
          <p:cNvPr id="55" name="Group 55"/>
          <p:cNvGrpSpPr/>
          <p:nvPr/>
        </p:nvGrpSpPr>
        <p:grpSpPr>
          <a:xfrm>
            <a:off x="7965273" y="2328140"/>
            <a:ext cx="2931336" cy="1654845"/>
            <a:chOff x="7965273" y="2328140"/>
            <a:chExt cx="2931336" cy="1654845"/>
          </a:xfrm>
        </p:grpSpPr>
        <p:sp>
          <p:nvSpPr>
            <p:cNvPr id="56" name="TextBox 56"/>
            <p:cNvSpPr txBox="1"/>
            <p:nvPr/>
          </p:nvSpPr>
          <p:spPr>
            <a:xfrm>
              <a:off x="7965273" y="2328140"/>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通过游戏分数能够对行数进行划分，例如可以设置完成完整的一行为10分。</a:t>
              </a:r>
            </a:p>
          </p:txBody>
        </p:sp>
      </p:grpSp>
      <p:grpSp>
        <p:nvGrpSpPr>
          <p:cNvPr id="57" name="Group 57"/>
          <p:cNvGrpSpPr/>
          <p:nvPr/>
        </p:nvGrpSpPr>
        <p:grpSpPr>
          <a:xfrm>
            <a:off x="8451818" y="4161775"/>
            <a:ext cx="3394996" cy="490334"/>
            <a:chOff x="8451818" y="4161775"/>
            <a:chExt cx="3394996" cy="490334"/>
          </a:xfrm>
        </p:grpSpPr>
        <p:sp>
          <p:nvSpPr>
            <p:cNvPr id="58" name="TextBox 58"/>
            <p:cNvSpPr txBox="1"/>
            <p:nvPr/>
          </p:nvSpPr>
          <p:spPr>
            <a:xfrm>
              <a:off x="8451818" y="4161775"/>
              <a:ext cx="3394996" cy="490334"/>
            </a:xfrm>
            <a:prstGeom prst="rect">
              <a:avLst/>
            </a:prstGeom>
          </p:spPr>
          <p:txBody>
            <a:bodyPr vert="horz" wrap="square" lIns="66008" tIns="33052" rIns="66008" bIns="33052" rtlCol="0" anchor="t" anchorCtr="0">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游戏帮助功能</a:t>
              </a:r>
            </a:p>
          </p:txBody>
        </p:sp>
      </p:grpSp>
      <p:grpSp>
        <p:nvGrpSpPr>
          <p:cNvPr id="59" name="Group 59"/>
          <p:cNvGrpSpPr/>
          <p:nvPr/>
        </p:nvGrpSpPr>
        <p:grpSpPr>
          <a:xfrm>
            <a:off x="8683648" y="4514336"/>
            <a:ext cx="2931336" cy="1654845"/>
            <a:chOff x="8683648" y="4514336"/>
            <a:chExt cx="2931336" cy="1654845"/>
          </a:xfrm>
        </p:grpSpPr>
        <p:sp>
          <p:nvSpPr>
            <p:cNvPr id="60" name="TextBox 60"/>
            <p:cNvSpPr txBox="1"/>
            <p:nvPr/>
          </p:nvSpPr>
          <p:spPr>
            <a:xfrm>
              <a:off x="8683648" y="4514336"/>
              <a:ext cx="2931336"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游戏玩家进入游戏系统后，通过帮助了解游戏的操作方法，介绍游戏的玩法规则。</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flipV="1">
            <a:off x="8281295" y="2800971"/>
            <a:ext cx="3317450" cy="3466130"/>
          </a:xfrm>
          <a:prstGeom prst="round2SameRect">
            <a:avLst/>
          </a:prstGeom>
          <a:solidFill>
            <a:schemeClr val="accent2">
              <a:alpha val="100000"/>
            </a:schemeClr>
          </a:solidFill>
        </p:spPr>
      </p:sp>
      <p:sp>
        <p:nvSpPr>
          <p:cNvPr id="3" name="AutoShape 3"/>
          <p:cNvSpPr/>
          <p:nvPr/>
        </p:nvSpPr>
        <p:spPr>
          <a:xfrm flipV="1">
            <a:off x="4438401" y="2800971"/>
            <a:ext cx="3317450" cy="3466130"/>
          </a:xfrm>
          <a:prstGeom prst="round2SameRect">
            <a:avLst/>
          </a:prstGeom>
          <a:solidFill>
            <a:schemeClr val="accent2">
              <a:alpha val="100000"/>
            </a:schemeClr>
          </a:solidFill>
        </p:spPr>
      </p:sp>
      <p:sp>
        <p:nvSpPr>
          <p:cNvPr id="4" name="AutoShape 4"/>
          <p:cNvSpPr/>
          <p:nvPr/>
        </p:nvSpPr>
        <p:spPr>
          <a:xfrm flipV="1">
            <a:off x="539110" y="2800971"/>
            <a:ext cx="3317450" cy="3466130"/>
          </a:xfrm>
          <a:prstGeom prst="round2SameRect">
            <a:avLst/>
          </a:prstGeom>
          <a:solidFill>
            <a:schemeClr val="accent2">
              <a:alpha val="100000"/>
            </a:schemeClr>
          </a:solidFill>
        </p:spPr>
      </p:sp>
      <p:sp>
        <p:nvSpPr>
          <p:cNvPr id="5" name="AutoShape 5"/>
          <p:cNvSpPr/>
          <p:nvPr/>
        </p:nvSpPr>
        <p:spPr>
          <a:xfrm>
            <a:off x="8281295" y="1227848"/>
            <a:ext cx="3317450" cy="3317450"/>
          </a:xfrm>
          <a:prstGeom prst="ellipse">
            <a:avLst/>
          </a:prstGeom>
          <a:solidFill>
            <a:schemeClr val="accent2">
              <a:alpha val="100000"/>
            </a:schemeClr>
          </a:solidFill>
        </p:spPr>
      </p:sp>
      <p:sp>
        <p:nvSpPr>
          <p:cNvPr id="6" name="AutoShape 6"/>
          <p:cNvSpPr/>
          <p:nvPr/>
        </p:nvSpPr>
        <p:spPr>
          <a:xfrm>
            <a:off x="4438401" y="1227848"/>
            <a:ext cx="3317450" cy="3317450"/>
          </a:xfrm>
          <a:prstGeom prst="ellipse">
            <a:avLst/>
          </a:prstGeom>
          <a:solidFill>
            <a:schemeClr val="accent2">
              <a:alpha val="100000"/>
            </a:schemeClr>
          </a:solidFill>
        </p:spPr>
      </p:sp>
      <p:sp>
        <p:nvSpPr>
          <p:cNvPr id="7" name="AutoShape 7"/>
          <p:cNvSpPr/>
          <p:nvPr/>
        </p:nvSpPr>
        <p:spPr>
          <a:xfrm>
            <a:off x="539110" y="1227848"/>
            <a:ext cx="3317450" cy="3317450"/>
          </a:xfrm>
          <a:prstGeom prst="ellipse">
            <a:avLst/>
          </a:prstGeom>
          <a:solidFill>
            <a:schemeClr val="accent2">
              <a:alpha val="100000"/>
            </a:schemeClr>
          </a:solidFill>
        </p:spPr>
      </p:sp>
      <p:sp>
        <p:nvSpPr>
          <p:cNvPr id="8" name="TextBox 8"/>
          <p:cNvSpPr txBox="1"/>
          <p:nvPr/>
        </p:nvSpPr>
        <p:spPr>
          <a:xfrm>
            <a:off x="760778" y="4533107"/>
            <a:ext cx="2968423"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结构规划是指根据建筑物的使用需求和功能要求，制定合理的建筑布局和结构设计方案。</a:t>
            </a:r>
          </a:p>
        </p:txBody>
      </p:sp>
      <p:sp>
        <p:nvSpPr>
          <p:cNvPr id="9" name="TextBox 9"/>
          <p:cNvSpPr txBox="1"/>
          <p:nvPr/>
        </p:nvSpPr>
        <p:spPr>
          <a:xfrm>
            <a:off x="4601267"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结构规划需要考虑到建筑物的受力情况、材料选用、造价预算等因素，同时也要符合相关规范和标准。</a:t>
            </a:r>
          </a:p>
        </p:txBody>
      </p:sp>
      <p:sp>
        <p:nvSpPr>
          <p:cNvPr id="10" name="TextBox 10"/>
          <p:cNvSpPr txBox="1"/>
          <p:nvPr/>
        </p:nvSpPr>
        <p:spPr>
          <a:xfrm>
            <a:off x="8450110"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好的结构规划能够使建筑物更加安全、实用和美观。</a:t>
            </a:r>
          </a:p>
        </p:txBody>
      </p:sp>
      <p:pic>
        <p:nvPicPr>
          <p:cNvPr id="11" name="Picture 11"/>
          <p:cNvPicPr>
            <a:picLocks noChangeAspect="1"/>
          </p:cNvPicPr>
          <p:nvPr/>
        </p:nvPicPr>
        <p:blipFill>
          <a:blip r:embed="rId3"/>
          <a:srcRect l="16667" r="16667"/>
          <a:stretch>
            <a:fillRect/>
          </a:stretch>
        </p:blipFill>
        <p:spPr>
          <a:xfrm>
            <a:off x="880299" y="1569037"/>
            <a:ext cx="2635073" cy="2635073"/>
          </a:xfrm>
          <a:prstGeom prst="ellipse">
            <a:avLst/>
          </a:prstGeom>
        </p:spPr>
      </p:pic>
      <p:pic>
        <p:nvPicPr>
          <p:cNvPr id="12" name="Picture 12"/>
          <p:cNvPicPr>
            <a:picLocks noChangeAspect="1"/>
          </p:cNvPicPr>
          <p:nvPr/>
        </p:nvPicPr>
        <p:blipFill>
          <a:blip r:embed="rId4"/>
          <a:srcRect t="16667" b="16667"/>
          <a:stretch>
            <a:fillRect/>
          </a:stretch>
        </p:blipFill>
        <p:spPr>
          <a:xfrm>
            <a:off x="4779590" y="1569037"/>
            <a:ext cx="2635073" cy="2635073"/>
          </a:xfrm>
          <a:prstGeom prst="ellipse">
            <a:avLst/>
          </a:prstGeom>
        </p:spPr>
      </p:pic>
      <p:pic>
        <p:nvPicPr>
          <p:cNvPr id="13" name="Picture 13"/>
          <p:cNvPicPr>
            <a:picLocks noChangeAspect="1"/>
          </p:cNvPicPr>
          <p:nvPr/>
        </p:nvPicPr>
        <p:blipFill>
          <a:blip r:embed="rId5"/>
          <a:srcRect l="16667" r="16667"/>
          <a:stretch>
            <a:fillRect/>
          </a:stretch>
        </p:blipFill>
        <p:spPr>
          <a:xfrm>
            <a:off x="8622484" y="1569037"/>
            <a:ext cx="2635073" cy="2635073"/>
          </a:xfrm>
          <a:prstGeom prst="ellipse">
            <a:avLst/>
          </a:prstGeom>
        </p:spPr>
      </p:pic>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结构规划</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4925814" y="2630423"/>
            <a:ext cx="2231507" cy="2231507"/>
          </a:xfrm>
          <a:prstGeom prst="rect">
            <a:avLst/>
          </a:prstGeom>
        </p:spPr>
      </p:pic>
      <p:pic>
        <p:nvPicPr>
          <p:cNvPr id="3" name="Picture 3"/>
          <p:cNvPicPr>
            <a:picLocks noChangeAspect="1"/>
          </p:cNvPicPr>
          <p:nvPr/>
        </p:nvPicPr>
        <p:blipFill>
          <a:blip r:embed="rId4"/>
          <a:srcRect/>
          <a:stretch>
            <a:fillRect/>
          </a:stretch>
        </p:blipFill>
        <p:spPr>
          <a:xfrm>
            <a:off x="1438585" y="2630423"/>
            <a:ext cx="2231507" cy="2231507"/>
          </a:xfrm>
          <a:prstGeom prst="rect">
            <a:avLst/>
          </a:prstGeom>
        </p:spPr>
      </p:pic>
      <p:sp>
        <p:nvSpPr>
          <p:cNvPr id="4" name="TextBox 4"/>
          <p:cNvSpPr txBox="1"/>
          <p:nvPr/>
        </p:nvSpPr>
        <p:spPr>
          <a:xfrm>
            <a:off x="1669569" y="1125085"/>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在当今高校的教学环境中，学习C语言时都是基于Turbo C实现的。</a:t>
            </a:r>
          </a:p>
        </p:txBody>
      </p:sp>
      <p:pic>
        <p:nvPicPr>
          <p:cNvPr id="5" name="Picture 5"/>
          <p:cNvPicPr>
            <a:picLocks noChangeAspect="1"/>
          </p:cNvPicPr>
          <p:nvPr/>
        </p:nvPicPr>
        <p:blipFill>
          <a:blip r:embed="rId5"/>
          <a:srcRect/>
          <a:stretch>
            <a:fillRect/>
          </a:stretch>
        </p:blipFill>
        <p:spPr>
          <a:xfrm>
            <a:off x="8413043" y="2630423"/>
            <a:ext cx="2231507" cy="2231507"/>
          </a:xfrm>
          <a:prstGeom prst="rect">
            <a:avLst/>
          </a:prstGeom>
        </p:spPr>
      </p:pic>
      <p:sp>
        <p:nvSpPr>
          <p:cNvPr id="6" name="AutoShape 6"/>
          <p:cNvSpPr/>
          <p:nvPr/>
        </p:nvSpPr>
        <p:spPr>
          <a:xfrm>
            <a:off x="4925814" y="2623346"/>
            <a:ext cx="97536" cy="3792083"/>
          </a:xfrm>
          <a:prstGeom prst="roundRect">
            <a:avLst>
              <a:gd name="adj" fmla="val 0"/>
            </a:avLst>
          </a:prstGeom>
          <a:solidFill>
            <a:schemeClr val="accent2">
              <a:alpha val="100000"/>
            </a:schemeClr>
          </a:solidFill>
        </p:spPr>
      </p:sp>
      <p:sp>
        <p:nvSpPr>
          <p:cNvPr id="7" name="AutoShape 7"/>
          <p:cNvSpPr/>
          <p:nvPr/>
        </p:nvSpPr>
        <p:spPr>
          <a:xfrm>
            <a:off x="8394148" y="1069847"/>
            <a:ext cx="97536" cy="3792083"/>
          </a:xfrm>
          <a:prstGeom prst="roundRect">
            <a:avLst>
              <a:gd name="adj" fmla="val 0"/>
            </a:avLst>
          </a:prstGeom>
          <a:solidFill>
            <a:schemeClr val="accent1">
              <a:alpha val="100000"/>
            </a:schemeClr>
          </a:solidFill>
        </p:spPr>
      </p:sp>
      <p:sp>
        <p:nvSpPr>
          <p:cNvPr id="8" name="AutoShape 8"/>
          <p:cNvSpPr/>
          <p:nvPr/>
        </p:nvSpPr>
        <p:spPr>
          <a:xfrm>
            <a:off x="1395307" y="1069847"/>
            <a:ext cx="97536" cy="3792083"/>
          </a:xfrm>
          <a:prstGeom prst="roundRect">
            <a:avLst>
              <a:gd name="adj" fmla="val 0"/>
            </a:avLst>
          </a:prstGeom>
          <a:solidFill>
            <a:schemeClr val="accent1">
              <a:alpha val="100000"/>
            </a:schemeClr>
          </a:solidFill>
        </p:spPr>
      </p:sp>
      <p:sp>
        <p:nvSpPr>
          <p:cNvPr id="9" name="TextBox 9"/>
          <p:cNvSpPr txBox="1"/>
          <p:nvPr/>
        </p:nvSpPr>
        <p:spPr>
          <a:xfrm>
            <a:off x="5168326" y="5091454"/>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在计算机二级实践考试中，也大多使用Turbo C工具。</a:t>
            </a:r>
          </a:p>
        </p:txBody>
      </p:sp>
      <p:sp>
        <p:nvSpPr>
          <p:cNvPr id="10" name="TextBox 10"/>
          <p:cNvSpPr txBox="1"/>
          <p:nvPr/>
        </p:nvSpPr>
        <p:spPr>
          <a:xfrm>
            <a:off x="8648852" y="1125085"/>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除了Turbo C语言，还有很多工具可以实现C语言程序开发。</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选择开发工具</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480108" y="1287672"/>
            <a:ext cx="7377949" cy="1356301"/>
          </a:xfrm>
          <a:prstGeom prst="roundRect">
            <a:avLst>
              <a:gd name="adj" fmla="val 16667"/>
            </a:avLst>
          </a:prstGeom>
          <a:solidFill>
            <a:schemeClr val="accent1">
              <a:alpha val="100000"/>
            </a:schemeClr>
          </a:solidFill>
        </p:spPr>
      </p:sp>
      <p:sp>
        <p:nvSpPr>
          <p:cNvPr id="3" name="TextBox 3"/>
          <p:cNvSpPr txBox="1"/>
          <p:nvPr/>
        </p:nvSpPr>
        <p:spPr>
          <a:xfrm>
            <a:off x="3025751" y="1468427"/>
            <a:ext cx="6286664"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DEV-C++是一个轻量级的开发工具，适合初学者使用。</a:t>
            </a:r>
          </a:p>
        </p:txBody>
      </p:sp>
      <p:sp>
        <p:nvSpPr>
          <p:cNvPr id="4" name="AutoShape 4"/>
          <p:cNvSpPr/>
          <p:nvPr/>
        </p:nvSpPr>
        <p:spPr>
          <a:xfrm>
            <a:off x="999470" y="1050728"/>
            <a:ext cx="2132497" cy="1830189"/>
          </a:xfrm>
          <a:prstGeom prst="hexagon">
            <a:avLst>
              <a:gd name="adj" fmla="val 25000"/>
              <a:gd name="vf" fmla="val 115470"/>
            </a:avLst>
          </a:prstGeom>
          <a:solidFill>
            <a:schemeClr val="accent1">
              <a:alpha val="100000"/>
            </a:schemeClr>
          </a:solidFill>
        </p:spPr>
      </p:sp>
      <p:sp>
        <p:nvSpPr>
          <p:cNvPr id="5" name="AutoShape 5"/>
          <p:cNvSpPr/>
          <p:nvPr/>
        </p:nvSpPr>
        <p:spPr>
          <a:xfrm>
            <a:off x="2480108" y="3069093"/>
            <a:ext cx="7377949" cy="1356301"/>
          </a:xfrm>
          <a:prstGeom prst="roundRect">
            <a:avLst>
              <a:gd name="adj" fmla="val 16667"/>
            </a:avLst>
          </a:prstGeom>
          <a:solidFill>
            <a:schemeClr val="accent1">
              <a:alpha val="100000"/>
            </a:schemeClr>
          </a:solidFill>
        </p:spPr>
      </p:sp>
      <p:sp>
        <p:nvSpPr>
          <p:cNvPr id="6" name="TextBox 6"/>
          <p:cNvSpPr txBox="1"/>
          <p:nvPr/>
        </p:nvSpPr>
        <p:spPr>
          <a:xfrm>
            <a:off x="2773369" y="3249848"/>
            <a:ext cx="6286664"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Visual C++6.0已经被Visual Studio.NET完全替代。</a:t>
            </a:r>
          </a:p>
        </p:txBody>
      </p:sp>
      <p:sp>
        <p:nvSpPr>
          <p:cNvPr id="7" name="AutoShape 7"/>
          <p:cNvSpPr/>
          <p:nvPr/>
        </p:nvSpPr>
        <p:spPr>
          <a:xfrm>
            <a:off x="9060033" y="2832149"/>
            <a:ext cx="2132497" cy="1830189"/>
          </a:xfrm>
          <a:prstGeom prst="hexagon">
            <a:avLst>
              <a:gd name="adj" fmla="val 25000"/>
              <a:gd name="vf" fmla="val 115470"/>
            </a:avLst>
          </a:prstGeom>
          <a:solidFill>
            <a:schemeClr val="accent1">
              <a:alpha val="100000"/>
            </a:schemeClr>
          </a:solidFill>
        </p:spPr>
      </p:sp>
      <p:sp>
        <p:nvSpPr>
          <p:cNvPr id="8" name="AutoShape 8"/>
          <p:cNvSpPr/>
          <p:nvPr/>
        </p:nvSpPr>
        <p:spPr>
          <a:xfrm>
            <a:off x="2480108" y="4850514"/>
            <a:ext cx="7377949" cy="1356301"/>
          </a:xfrm>
          <a:prstGeom prst="roundRect">
            <a:avLst>
              <a:gd name="adj" fmla="val 16667"/>
            </a:avLst>
          </a:prstGeom>
          <a:solidFill>
            <a:schemeClr val="accent1">
              <a:alpha val="100000"/>
            </a:schemeClr>
          </a:solidFill>
        </p:spPr>
      </p:sp>
      <p:sp>
        <p:nvSpPr>
          <p:cNvPr id="9" name="TextBox 9"/>
          <p:cNvSpPr txBox="1"/>
          <p:nvPr/>
        </p:nvSpPr>
        <p:spPr>
          <a:xfrm>
            <a:off x="3025751" y="5031268"/>
            <a:ext cx="6286664"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因为C语言和C++语言的相似性，所以大多数开发工具既能开发C++程序，也能开发C程序。</a:t>
            </a:r>
          </a:p>
        </p:txBody>
      </p:sp>
      <p:sp>
        <p:nvSpPr>
          <p:cNvPr id="10" name="AutoShape 10"/>
          <p:cNvSpPr/>
          <p:nvPr/>
        </p:nvSpPr>
        <p:spPr>
          <a:xfrm>
            <a:off x="999470" y="4613570"/>
            <a:ext cx="2132497" cy="1830189"/>
          </a:xfrm>
          <a:prstGeom prst="hexagon">
            <a:avLst>
              <a:gd name="adj" fmla="val 25000"/>
              <a:gd name="vf" fmla="val 115470"/>
            </a:avLst>
          </a:prstGeom>
          <a:solidFill>
            <a:schemeClr val="accent1">
              <a:alpha val="100000"/>
            </a:schemeClr>
          </a:solidFill>
        </p:spPr>
      </p:sp>
      <p:pic>
        <p:nvPicPr>
          <p:cNvPr id="11" name="Picture 11"/>
          <p:cNvPicPr>
            <a:picLocks noChangeAspect="1"/>
          </p:cNvPicPr>
          <p:nvPr/>
        </p:nvPicPr>
        <p:blipFill>
          <a:blip r:embed="rId3"/>
          <a:srcRect t="6329" b="6329"/>
          <a:stretch>
            <a:fillRect/>
          </a:stretch>
        </p:blipFill>
        <p:spPr>
          <a:xfrm>
            <a:off x="1099415" y="1124574"/>
            <a:ext cx="1926336" cy="1682496"/>
          </a:xfrm>
          <a:prstGeom prst="hexagon">
            <a:avLst/>
          </a:prstGeom>
        </p:spPr>
      </p:pic>
      <p:pic>
        <p:nvPicPr>
          <p:cNvPr id="12" name="Picture 12"/>
          <p:cNvPicPr>
            <a:picLocks noChangeAspect="1"/>
          </p:cNvPicPr>
          <p:nvPr/>
        </p:nvPicPr>
        <p:blipFill>
          <a:blip r:embed="rId3"/>
          <a:srcRect t="6329" b="6329"/>
          <a:stretch>
            <a:fillRect/>
          </a:stretch>
        </p:blipFill>
        <p:spPr>
          <a:xfrm>
            <a:off x="9163113" y="2905301"/>
            <a:ext cx="1926336" cy="1682496"/>
          </a:xfrm>
          <a:prstGeom prst="hexagon">
            <a:avLst/>
          </a:prstGeom>
        </p:spPr>
      </p:pic>
      <p:pic>
        <p:nvPicPr>
          <p:cNvPr id="13" name="Picture 13"/>
          <p:cNvPicPr>
            <a:picLocks noChangeAspect="1"/>
          </p:cNvPicPr>
          <p:nvPr/>
        </p:nvPicPr>
        <p:blipFill>
          <a:blip r:embed="rId4"/>
          <a:srcRect t="6329" b="6329"/>
          <a:stretch>
            <a:fillRect/>
          </a:stretch>
        </p:blipFill>
        <p:spPr>
          <a:xfrm>
            <a:off x="1099415" y="4686721"/>
            <a:ext cx="1926336" cy="1682496"/>
          </a:xfrm>
          <a:prstGeom prst="hexagon">
            <a:avLst/>
          </a:prstGeom>
        </p:spPr>
      </p:pic>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选择开发工具</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40760" y="0"/>
            <a:ext cx="2809137" cy="3421221"/>
          </a:xfrm>
          <a:prstGeom prst="rect">
            <a:avLst/>
          </a:prstGeom>
          <a:gradFill>
            <a:gsLst>
              <a:gs pos="0">
                <a:schemeClr val="accent2">
                  <a:alpha val="75000"/>
                </a:schemeClr>
              </a:gs>
              <a:gs pos="100000">
                <a:schemeClr val="lt1">
                  <a:alpha val="75000"/>
                </a:schemeClr>
              </a:gs>
            </a:gsLst>
            <a:lin ang="16200000"/>
          </a:gradFill>
        </p:spPr>
      </p:sp>
      <p:sp>
        <p:nvSpPr>
          <p:cNvPr id="3" name="AutoShape 3"/>
          <p:cNvSpPr/>
          <p:nvPr/>
        </p:nvSpPr>
        <p:spPr>
          <a:xfrm>
            <a:off x="1140760" y="1983274"/>
            <a:ext cx="2809137" cy="2809137"/>
          </a:xfrm>
          <a:prstGeom prst="ellipse">
            <a:avLst/>
          </a:prstGeom>
          <a:gradFill>
            <a:gsLst>
              <a:gs pos="0">
                <a:schemeClr val="accent2">
                  <a:alpha val="100000"/>
                </a:schemeClr>
              </a:gs>
              <a:gs pos="100000">
                <a:schemeClr val="accent2">
                  <a:alpha val="100000"/>
                  <a:lumMod val="60000"/>
                  <a:lumOff val="40000"/>
                </a:schemeClr>
              </a:gs>
            </a:gsLst>
            <a:lin ang="0"/>
          </a:gradFill>
        </p:spPr>
      </p:sp>
      <p:sp>
        <p:nvSpPr>
          <p:cNvPr id="4" name="TextBox 4"/>
          <p:cNvSpPr txBox="1"/>
          <p:nvPr/>
        </p:nvSpPr>
        <p:spPr>
          <a:xfrm>
            <a:off x="1884456" y="2656540"/>
            <a:ext cx="2004496" cy="614934"/>
          </a:xfrm>
          <a:prstGeom prst="rect">
            <a:avLst/>
          </a:prstGeom>
        </p:spPr>
        <p:txBody>
          <a:bodyPr vert="horz" wrap="square" lIns="123825" tIns="123825" rIns="57150" bIns="123825" rtlCol="0" anchor="t" anchorCtr="0">
            <a:spAutoFit/>
          </a:bodyPr>
          <a:lstStyle/>
          <a:p>
            <a:pPr>
              <a:lnSpc>
                <a:spcPct val="174000"/>
              </a:lnSpc>
              <a:spcBef>
                <a:spcPct val="0"/>
              </a:spcBef>
            </a:pPr>
            <a:r>
              <a:rPr lang="en-US" sz="1350">
                <a:solidFill>
                  <a:srgbClr val="FFFFFF">
                    <a:alpha val="40000"/>
                  </a:srgbClr>
                </a:solidFill>
                <a:latin typeface="微软雅黑" panose="020B0503020204020204" charset="-122"/>
                <a:ea typeface="微软雅黑" panose="020B0503020204020204" charset="-122"/>
                <a:cs typeface="微软雅黑" panose="020B0503020204020204" charset="-122"/>
              </a:rPr>
              <a:t>CATALOGUE</a:t>
            </a:r>
          </a:p>
        </p:txBody>
      </p:sp>
      <p:sp>
        <p:nvSpPr>
          <p:cNvPr id="5" name="TextBox 5"/>
          <p:cNvSpPr txBox="1"/>
          <p:nvPr/>
        </p:nvSpPr>
        <p:spPr>
          <a:xfrm>
            <a:off x="1649672" y="2818600"/>
            <a:ext cx="1766929" cy="1834896"/>
          </a:xfrm>
          <a:prstGeom prst="rect">
            <a:avLst/>
          </a:prstGeom>
        </p:spPr>
        <p:txBody>
          <a:bodyPr vert="horz" wrap="square" lIns="123825" tIns="123825" rIns="57150" bIns="123825" rtlCol="0" anchor="t" anchorCtr="0">
            <a:spAutoFit/>
          </a:bodyPr>
          <a:lstStyle/>
          <a:p>
            <a:pP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目录</a:t>
            </a:r>
          </a:p>
        </p:txBody>
      </p:sp>
      <p:sp>
        <p:nvSpPr>
          <p:cNvPr id="6" name="TextBox 6"/>
          <p:cNvSpPr txBox="1"/>
          <p:nvPr/>
        </p:nvSpPr>
        <p:spPr>
          <a:xfrm>
            <a:off x="5344782" y="1304925"/>
            <a:ext cx="5981700" cy="4248150"/>
          </a:xfrm>
          <a:prstGeom prst="rect">
            <a:avLst/>
          </a:prstGeom>
        </p:spPr>
        <p:txBody>
          <a:bodyPr vert="horz" wrap="square" lIns="123825" tIns="123825" rIns="57150" bIns="123825" rtlCol="0" anchor="t"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项目分析</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总体设计</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设计数据结构</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规划系统函数</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具体实现</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测试运行</a:t>
            </a:r>
          </a:p>
        </p:txBody>
      </p:sp>
      <p:cxnSp>
        <p:nvCxnSpPr>
          <p:cNvPr id="7" name="Connector 7"/>
          <p:cNvCxnSpPr/>
          <p:nvPr/>
        </p:nvCxnSpPr>
        <p:spPr>
          <a:xfrm>
            <a:off x="3198500" y="2897445"/>
            <a:ext cx="0" cy="130951"/>
          </a:xfrm>
          <a:prstGeom prst="line">
            <a:avLst/>
          </a:prstGeom>
          <a:ln w="9525">
            <a:solidFill>
              <a:srgbClr val="FFFFFF">
                <a:alpha val="100000"/>
              </a:srgbClr>
            </a:solidFill>
            <a:prstDash val="solid"/>
          </a:ln>
        </p:spPr>
      </p:cxnSp>
      <p:cxnSp>
        <p:nvCxnSpPr>
          <p:cNvPr id="8" name="Connector 8"/>
          <p:cNvCxnSpPr/>
          <p:nvPr/>
        </p:nvCxnSpPr>
        <p:spPr>
          <a:xfrm>
            <a:off x="1823497" y="2897445"/>
            <a:ext cx="0" cy="130951"/>
          </a:xfrm>
          <a:prstGeom prst="line">
            <a:avLst/>
          </a:prstGeom>
          <a:ln w="9525">
            <a:solidFill>
              <a:srgbClr val="FFFFFF">
                <a:alpha val="100000"/>
              </a:srgbClr>
            </a:solidFill>
            <a:prstDash val="solid"/>
          </a:ln>
        </p:spPr>
      </p:cxnSp>
      <p:sp>
        <p:nvSpPr>
          <p:cNvPr id="9" name="AutoShape 9"/>
          <p:cNvSpPr/>
          <p:nvPr/>
        </p:nvSpPr>
        <p:spPr>
          <a:xfrm>
            <a:off x="611546" y="2481967"/>
            <a:ext cx="259567" cy="1408741"/>
          </a:xfrm>
          <a:prstGeom prst="rect">
            <a:avLst/>
          </a:prstGeom>
          <a:gradFill>
            <a:gsLst>
              <a:gs pos="0">
                <a:schemeClr val="accent2">
                  <a:alpha val="51000"/>
                </a:schemeClr>
              </a:gs>
              <a:gs pos="100000">
                <a:schemeClr val="lt1">
                  <a:alpha val="51000"/>
                </a:schemeClr>
              </a:gs>
            </a:gsLst>
            <a:lin ang="5400000"/>
          </a:gradFill>
        </p:spPr>
      </p:sp>
      <p:sp>
        <p:nvSpPr>
          <p:cNvPr id="10" name="AutoShape 10"/>
          <p:cNvSpPr/>
          <p:nvPr/>
        </p:nvSpPr>
        <p:spPr>
          <a:xfrm>
            <a:off x="611546" y="2352184"/>
            <a:ext cx="259567" cy="259567"/>
          </a:xfrm>
          <a:prstGeom prst="ellipse">
            <a:avLst/>
          </a:prstGeom>
          <a:solidFill>
            <a:schemeClr val="accent2">
              <a:lumMod val="40000"/>
              <a:lumOff val="60000"/>
              <a:alpha val="100000"/>
            </a:schemeClr>
          </a:solidFill>
        </p:spPr>
      </p:sp>
      <p:sp>
        <p:nvSpPr>
          <p:cNvPr id="11" name="AutoShape 11"/>
          <p:cNvSpPr/>
          <p:nvPr/>
        </p:nvSpPr>
        <p:spPr>
          <a:xfrm>
            <a:off x="-1022221" y="4869455"/>
            <a:ext cx="1813010" cy="1813010"/>
          </a:xfrm>
          <a:prstGeom prst="ellipse">
            <a:avLst/>
          </a:prstGeom>
          <a:gradFill>
            <a:gsLst>
              <a:gs pos="0">
                <a:schemeClr val="accent2">
                  <a:alpha val="27000"/>
                </a:schemeClr>
              </a:gs>
              <a:gs pos="100000">
                <a:schemeClr val="accent2">
                  <a:alpha val="27000"/>
                  <a:lumMod val="40000"/>
                  <a:lumOff val="60000"/>
                </a:schemeClr>
              </a:gs>
            </a:gsLst>
            <a:lin ang="0"/>
          </a:gradFill>
        </p:spPr>
      </p:sp>
      <p:sp>
        <p:nvSpPr>
          <p:cNvPr id="12" name="AutoShape 12"/>
          <p:cNvSpPr/>
          <p:nvPr/>
        </p:nvSpPr>
        <p:spPr>
          <a:xfrm>
            <a:off x="4298477" y="0"/>
            <a:ext cx="668835" cy="1915360"/>
          </a:xfrm>
          <a:prstGeom prst="rect">
            <a:avLst/>
          </a:prstGeom>
          <a:gradFill>
            <a:gsLst>
              <a:gs pos="0">
                <a:schemeClr val="accent2">
                  <a:alpha val="62000"/>
                </a:schemeClr>
              </a:gs>
              <a:gs pos="100000">
                <a:schemeClr val="lt1">
                  <a:alpha val="62000"/>
                </a:schemeClr>
              </a:gs>
            </a:gsLst>
            <a:lin ang="16200000"/>
          </a:gradFill>
        </p:spPr>
      </p:sp>
      <p:sp>
        <p:nvSpPr>
          <p:cNvPr id="13" name="AutoShape 13"/>
          <p:cNvSpPr/>
          <p:nvPr/>
        </p:nvSpPr>
        <p:spPr>
          <a:xfrm>
            <a:off x="4298477" y="1580942"/>
            <a:ext cx="668835" cy="668835"/>
          </a:xfrm>
          <a:prstGeom prst="ellipse">
            <a:avLst/>
          </a:prstGeom>
          <a:solidFill>
            <a:schemeClr val="accent1">
              <a:alpha val="100000"/>
            </a:schemeClr>
          </a:solidFill>
        </p:spPr>
      </p:sp>
      <p:sp>
        <p:nvSpPr>
          <p:cNvPr id="14" name="AutoShape 14"/>
          <p:cNvSpPr/>
          <p:nvPr/>
        </p:nvSpPr>
        <p:spPr>
          <a:xfrm>
            <a:off x="10066688" y="5912672"/>
            <a:ext cx="531248" cy="531248"/>
          </a:xfrm>
          <a:prstGeom prst="ellipse">
            <a:avLst/>
          </a:prstGeom>
          <a:gradFill>
            <a:gsLst>
              <a:gs pos="0">
                <a:schemeClr val="accent2">
                  <a:alpha val="59000"/>
                </a:schemeClr>
              </a:gs>
              <a:gs pos="100000">
                <a:schemeClr val="accent2">
                  <a:alpha val="59000"/>
                  <a:lumMod val="40000"/>
                  <a:lumOff val="60000"/>
                </a:schemeClr>
              </a:gs>
            </a:gsLst>
            <a:lin ang="0"/>
          </a:gradFill>
        </p:spPr>
      </p:sp>
      <p:sp>
        <p:nvSpPr>
          <p:cNvPr id="15" name="AutoShape 15"/>
          <p:cNvSpPr/>
          <p:nvPr/>
        </p:nvSpPr>
        <p:spPr>
          <a:xfrm>
            <a:off x="10779576" y="-508283"/>
            <a:ext cx="2423643" cy="2423643"/>
          </a:xfrm>
          <a:prstGeom prst="ellipse">
            <a:avLst/>
          </a:prstGeom>
          <a:gradFill>
            <a:gsLst>
              <a:gs pos="0">
                <a:schemeClr val="accent2">
                  <a:alpha val="27000"/>
                </a:schemeClr>
              </a:gs>
              <a:gs pos="100000">
                <a:schemeClr val="accent2">
                  <a:alpha val="27000"/>
                  <a:lumMod val="40000"/>
                  <a:lumOff val="60000"/>
                </a:schemeClr>
              </a:gs>
            </a:gsLst>
            <a:lin ang="0"/>
          </a:grad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4073227" y="1168478"/>
            <a:ext cx="455409" cy="206922"/>
          </a:xfrm>
          <a:custGeom>
            <a:avLst/>
            <a:gdLst/>
            <a:ahLst/>
            <a:cxnLst/>
            <a:rect l="l" t="t" r="r" b="b"/>
            <a:pathLst>
              <a:path w="1905000" h="1905000">
                <a:moveTo>
                  <a:pt x="0" y="0"/>
                </a:moveTo>
                <a:lnTo>
                  <a:pt x="1428750" y="0"/>
                </a:lnTo>
                <a:lnTo>
                  <a:pt x="1905000" y="1905000"/>
                </a:lnTo>
                <a:lnTo>
                  <a:pt x="476250" y="1905000"/>
                </a:lnTo>
                <a:lnTo>
                  <a:pt x="0" y="0"/>
                </a:lnTo>
                <a:close/>
              </a:path>
            </a:pathLst>
          </a:custGeom>
          <a:solidFill>
            <a:schemeClr val="accent3">
              <a:lumMod val="75000"/>
              <a:alpha val="83000"/>
            </a:schemeClr>
          </a:solidFill>
        </p:spPr>
      </p:sp>
      <p:sp>
        <p:nvSpPr>
          <p:cNvPr id="3" name="AutoShape 3"/>
          <p:cNvSpPr/>
          <p:nvPr/>
        </p:nvSpPr>
        <p:spPr>
          <a:xfrm>
            <a:off x="472404" y="1375400"/>
            <a:ext cx="11247191" cy="4699510"/>
          </a:xfrm>
          <a:prstGeom prst="rect">
            <a:avLst/>
          </a:prstGeom>
          <a:solidFill>
            <a:schemeClr val="accent1">
              <a:alpha val="80000"/>
            </a:schemeClr>
          </a:solidFill>
        </p:spPr>
      </p:sp>
      <p:pic>
        <p:nvPicPr>
          <p:cNvPr id="4" name="Picture 4"/>
          <p:cNvPicPr>
            <a:picLocks noChangeAspect="1"/>
          </p:cNvPicPr>
          <p:nvPr/>
        </p:nvPicPr>
        <p:blipFill>
          <a:blip r:embed="rId3">
            <a:alphaModFix amt="70000"/>
          </a:blip>
          <a:srcRect l="12500" r="12500"/>
          <a:stretch>
            <a:fillRect/>
          </a:stretch>
        </p:blipFill>
        <p:spPr>
          <a:xfrm>
            <a:off x="740688" y="1168478"/>
            <a:ext cx="3679824" cy="4906431"/>
          </a:xfrm>
          <a:prstGeom prst="parallelogram">
            <a:avLst/>
          </a:prstGeom>
        </p:spPr>
      </p:pic>
      <p:sp>
        <p:nvSpPr>
          <p:cNvPr id="5" name="AutoShape 5"/>
          <p:cNvSpPr/>
          <p:nvPr/>
        </p:nvSpPr>
        <p:spPr>
          <a:xfrm>
            <a:off x="2499430" y="6236295"/>
            <a:ext cx="9220165" cy="67345"/>
          </a:xfrm>
          <a:prstGeom prst="rect">
            <a:avLst/>
          </a:prstGeom>
          <a:solidFill>
            <a:schemeClr val="accent2">
              <a:alpha val="100000"/>
            </a:schemeClr>
          </a:solidFill>
        </p:spPr>
      </p:sp>
      <p:sp>
        <p:nvSpPr>
          <p:cNvPr id="6" name="AutoShape 6"/>
          <p:cNvSpPr/>
          <p:nvPr/>
        </p:nvSpPr>
        <p:spPr>
          <a:xfrm>
            <a:off x="483810" y="6236295"/>
            <a:ext cx="740059" cy="67345"/>
          </a:xfrm>
          <a:prstGeom prst="rect">
            <a:avLst/>
          </a:prstGeom>
          <a:solidFill>
            <a:schemeClr val="accent2">
              <a:alpha val="100000"/>
            </a:schemeClr>
          </a:solidFill>
        </p:spPr>
      </p:sp>
      <p:sp>
        <p:nvSpPr>
          <p:cNvPr id="7" name="AutoShape 7"/>
          <p:cNvSpPr/>
          <p:nvPr/>
        </p:nvSpPr>
        <p:spPr>
          <a:xfrm>
            <a:off x="1375876" y="6200641"/>
            <a:ext cx="158719" cy="158719"/>
          </a:xfrm>
          <a:prstGeom prst="ellipse">
            <a:avLst/>
          </a:prstGeom>
          <a:solidFill>
            <a:schemeClr val="accent2">
              <a:alpha val="100000"/>
            </a:schemeClr>
          </a:solidFill>
        </p:spPr>
      </p:sp>
      <p:sp>
        <p:nvSpPr>
          <p:cNvPr id="8" name="AutoShape 8"/>
          <p:cNvSpPr/>
          <p:nvPr/>
        </p:nvSpPr>
        <p:spPr>
          <a:xfrm>
            <a:off x="1607200" y="6207253"/>
            <a:ext cx="147382" cy="147382"/>
          </a:xfrm>
          <a:prstGeom prst="ellipse">
            <a:avLst/>
          </a:prstGeom>
          <a:solidFill>
            <a:schemeClr val="accent2">
              <a:alpha val="80000"/>
            </a:schemeClr>
          </a:solidFill>
        </p:spPr>
      </p:sp>
      <p:sp>
        <p:nvSpPr>
          <p:cNvPr id="9" name="AutoShape 9"/>
          <p:cNvSpPr/>
          <p:nvPr/>
        </p:nvSpPr>
        <p:spPr>
          <a:xfrm>
            <a:off x="1827186" y="6213864"/>
            <a:ext cx="136045" cy="136045"/>
          </a:xfrm>
          <a:prstGeom prst="ellipse">
            <a:avLst/>
          </a:prstGeom>
          <a:solidFill>
            <a:schemeClr val="accent2">
              <a:alpha val="60000"/>
            </a:schemeClr>
          </a:solidFill>
        </p:spPr>
      </p:sp>
      <p:sp>
        <p:nvSpPr>
          <p:cNvPr id="10" name="AutoShape 10"/>
          <p:cNvSpPr/>
          <p:nvPr/>
        </p:nvSpPr>
        <p:spPr>
          <a:xfrm>
            <a:off x="2027323" y="6220476"/>
            <a:ext cx="124708" cy="124708"/>
          </a:xfrm>
          <a:prstGeom prst="ellipse">
            <a:avLst/>
          </a:prstGeom>
          <a:solidFill>
            <a:schemeClr val="accent2">
              <a:alpha val="40000"/>
            </a:schemeClr>
          </a:solidFill>
        </p:spPr>
      </p:sp>
      <p:sp>
        <p:nvSpPr>
          <p:cNvPr id="11" name="AutoShape 11"/>
          <p:cNvSpPr/>
          <p:nvPr/>
        </p:nvSpPr>
        <p:spPr>
          <a:xfrm>
            <a:off x="2224635" y="6214895"/>
            <a:ext cx="113371" cy="113371"/>
          </a:xfrm>
          <a:prstGeom prst="ellipse">
            <a:avLst/>
          </a:prstGeom>
          <a:solidFill>
            <a:schemeClr val="accent2">
              <a:alpha val="20000"/>
            </a:schemeClr>
          </a:solidFill>
        </p:spPr>
      </p:sp>
      <p:sp>
        <p:nvSpPr>
          <p:cNvPr id="12" name="TextBox 12"/>
          <p:cNvSpPr txBox="1"/>
          <p:nvPr/>
        </p:nvSpPr>
        <p:spPr>
          <a:xfrm>
            <a:off x="4754880" y="2140956"/>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本章俄罗斯方块游戏项目只是一个简单的程序，可以首选Turbo C和DEV-C++开发工具。</a:t>
            </a:r>
          </a:p>
        </p:txBody>
      </p:sp>
      <p:sp>
        <p:nvSpPr>
          <p:cNvPr id="13" name="TextBox 13"/>
          <p:cNvSpPr txBox="1"/>
          <p:nvPr/>
        </p:nvSpPr>
        <p:spPr>
          <a:xfrm>
            <a:off x="4754880" y="4124309"/>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如果客户要求使用graphics.h实现，就选择Turbo C作为开发工具，因为Turbo C使用graphics.h的方法更加简单。</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选择开发工具</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总体设计</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585540" y="4130989"/>
            <a:ext cx="9388340" cy="0"/>
          </a:xfrm>
          <a:prstGeom prst="line">
            <a:avLst/>
          </a:prstGeom>
          <a:ln w="28575">
            <a:solidFill>
              <a:schemeClr val="dk1">
                <a:lumMod val="75000"/>
                <a:lumOff val="25000"/>
              </a:schemeClr>
            </a:solidFill>
            <a:prstDash val="dash"/>
          </a:ln>
        </p:spPr>
        <p:style>
          <a:lnRef idx="0">
            <a:schemeClr val="dk1"/>
          </a:lnRef>
          <a:fillRef idx="1">
            <a:schemeClr val="dk1"/>
          </a:fillRef>
          <a:effectRef idx="0">
            <a:schemeClr val="dk1"/>
          </a:effectRef>
          <a:fontRef idx="minor">
            <a:schemeClr val="lt1"/>
          </a:fontRef>
        </p:style>
      </p:cxnSp>
      <p:grpSp>
        <p:nvGrpSpPr>
          <p:cNvPr id="3" name="Group 3"/>
          <p:cNvGrpSpPr/>
          <p:nvPr/>
        </p:nvGrpSpPr>
        <p:grpSpPr>
          <a:xfrm>
            <a:off x="994886" y="3540384"/>
            <a:ext cx="1181195" cy="1181195"/>
            <a:chOff x="994886" y="3540384"/>
            <a:chExt cx="1181195" cy="1181195"/>
          </a:xfrm>
        </p:grpSpPr>
        <p:sp>
          <p:nvSpPr>
            <p:cNvPr id="4" name="AutoShape 4"/>
            <p:cNvSpPr/>
            <p:nvPr/>
          </p:nvSpPr>
          <p:spPr>
            <a:xfrm>
              <a:off x="994886" y="3540384"/>
              <a:ext cx="1181195" cy="1181195"/>
            </a:xfrm>
            <a:prstGeom prst="ellipse">
              <a:avLst/>
            </a:prstGeom>
            <a:solidFill>
              <a:schemeClr val="accent1">
                <a:alpha val="100000"/>
              </a:schemeClr>
            </a:solidFill>
          </p:spPr>
        </p:sp>
      </p:grpSp>
      <p:grpSp>
        <p:nvGrpSpPr>
          <p:cNvPr id="5" name="Group 5"/>
          <p:cNvGrpSpPr/>
          <p:nvPr/>
        </p:nvGrpSpPr>
        <p:grpSpPr>
          <a:xfrm>
            <a:off x="1320641" y="3876712"/>
            <a:ext cx="529780" cy="508540"/>
            <a:chOff x="1320641" y="3876712"/>
            <a:chExt cx="529780" cy="508540"/>
          </a:xfrm>
        </p:grpSpPr>
        <p:sp>
          <p:nvSpPr>
            <p:cNvPr id="6" name="Freeform 6"/>
            <p:cNvSpPr/>
            <p:nvPr/>
          </p:nvSpPr>
          <p:spPr>
            <a:xfrm>
              <a:off x="1674876" y="4088643"/>
              <a:ext cx="18193" cy="19050"/>
            </a:xfrm>
            <a:custGeom>
              <a:avLst/>
              <a:gdLst/>
              <a:ahLst/>
              <a:cxnLst/>
              <a:rect l="l" t="t" r="r" b="b"/>
              <a:pathLst>
                <a:path w="11" h="19050">
                  <a:moveTo>
                    <a:pt x="11" y="0"/>
                  </a:moveTo>
                  <a:cubicBezTo>
                    <a:pt x="8" y="0"/>
                    <a:pt x="4" y="0"/>
                    <a:pt x="0" y="0"/>
                  </a:cubicBezTo>
                  <a:cubicBezTo>
                    <a:pt x="3" y="0"/>
                    <a:pt x="7" y="0"/>
                    <a:pt x="11" y="0"/>
                  </a:cubicBezTo>
                  <a:close/>
                </a:path>
              </a:pathLst>
            </a:custGeom>
            <a:solidFill>
              <a:srgbClr val="FFFFFF">
                <a:alpha val="100000"/>
              </a:srgbClr>
            </a:solidFill>
          </p:spPr>
        </p:sp>
        <p:sp>
          <p:nvSpPr>
            <p:cNvPr id="7" name="Freeform 7"/>
            <p:cNvSpPr/>
            <p:nvPr/>
          </p:nvSpPr>
          <p:spPr>
            <a:xfrm>
              <a:off x="1320641" y="3876712"/>
              <a:ext cx="529780" cy="508540"/>
            </a:xfrm>
            <a:custGeom>
              <a:avLst/>
              <a:gdLst/>
              <a:ahLst/>
              <a:cxnLst/>
              <a:rect l="l" t="t" r="r" b="b"/>
              <a:pathLst>
                <a:path w="308" h="296">
                  <a:moveTo>
                    <a:pt x="228" y="218"/>
                  </a:moveTo>
                  <a:cubicBezTo>
                    <a:pt x="224" y="215"/>
                    <a:pt x="224" y="215"/>
                    <a:pt x="224" y="215"/>
                  </a:cubicBezTo>
                  <a:cubicBezTo>
                    <a:pt x="228" y="212"/>
                    <a:pt x="228" y="212"/>
                    <a:pt x="228" y="212"/>
                  </a:cubicBezTo>
                  <a:cubicBezTo>
                    <a:pt x="230" y="212"/>
                    <a:pt x="230" y="212"/>
                    <a:pt x="230" y="212"/>
                  </a:cubicBezTo>
                  <a:cubicBezTo>
                    <a:pt x="232" y="212"/>
                    <a:pt x="263" y="210"/>
                    <a:pt x="278" y="209"/>
                  </a:cubicBezTo>
                  <a:cubicBezTo>
                    <a:pt x="295" y="197"/>
                    <a:pt x="292" y="183"/>
                    <a:pt x="288" y="176"/>
                  </a:cubicBezTo>
                  <a:cubicBezTo>
                    <a:pt x="287" y="176"/>
                    <a:pt x="285" y="176"/>
                    <a:pt x="284" y="176"/>
                  </a:cubicBezTo>
                  <a:cubicBezTo>
                    <a:pt x="283" y="176"/>
                    <a:pt x="283" y="176"/>
                    <a:pt x="283" y="176"/>
                  </a:cubicBezTo>
                  <a:cubicBezTo>
                    <a:pt x="283" y="176"/>
                    <a:pt x="283" y="176"/>
                    <a:pt x="283" y="176"/>
                  </a:cubicBezTo>
                  <a:cubicBezTo>
                    <a:pt x="278" y="176"/>
                    <a:pt x="231" y="174"/>
                    <a:pt x="229" y="174"/>
                  </a:cubicBezTo>
                  <a:cubicBezTo>
                    <a:pt x="226" y="174"/>
                    <a:pt x="226" y="174"/>
                    <a:pt x="226" y="174"/>
                  </a:cubicBezTo>
                  <a:cubicBezTo>
                    <a:pt x="222" y="171"/>
                    <a:pt x="222" y="171"/>
                    <a:pt x="222" y="171"/>
                  </a:cubicBezTo>
                  <a:cubicBezTo>
                    <a:pt x="226" y="168"/>
                    <a:pt x="226" y="168"/>
                    <a:pt x="226" y="168"/>
                  </a:cubicBezTo>
                  <a:cubicBezTo>
                    <a:pt x="228" y="168"/>
                    <a:pt x="228" y="168"/>
                    <a:pt x="228" y="168"/>
                  </a:cubicBezTo>
                  <a:cubicBezTo>
                    <a:pt x="231" y="168"/>
                    <a:pt x="280" y="164"/>
                    <a:pt x="284" y="164"/>
                  </a:cubicBezTo>
                  <a:cubicBezTo>
                    <a:pt x="290" y="164"/>
                    <a:pt x="292" y="164"/>
                    <a:pt x="292" y="164"/>
                  </a:cubicBezTo>
                  <a:cubicBezTo>
                    <a:pt x="292" y="164"/>
                    <a:pt x="292" y="164"/>
                    <a:pt x="292" y="164"/>
                  </a:cubicBezTo>
                  <a:cubicBezTo>
                    <a:pt x="302" y="155"/>
                    <a:pt x="308" y="144"/>
                    <a:pt x="296" y="133"/>
                  </a:cubicBezTo>
                  <a:cubicBezTo>
                    <a:pt x="285" y="123"/>
                    <a:pt x="243" y="125"/>
                    <a:pt x="214" y="124"/>
                  </a:cubicBezTo>
                  <a:cubicBezTo>
                    <a:pt x="213" y="124"/>
                    <a:pt x="213" y="124"/>
                    <a:pt x="213" y="124"/>
                  </a:cubicBezTo>
                  <a:cubicBezTo>
                    <a:pt x="212" y="124"/>
                    <a:pt x="212" y="124"/>
                    <a:pt x="212" y="124"/>
                  </a:cubicBezTo>
                  <a:cubicBezTo>
                    <a:pt x="212" y="124"/>
                    <a:pt x="219" y="124"/>
                    <a:pt x="217" y="124"/>
                  </a:cubicBezTo>
                  <a:cubicBezTo>
                    <a:pt x="213" y="124"/>
                    <a:pt x="209" y="124"/>
                    <a:pt x="206" y="124"/>
                  </a:cubicBezTo>
                  <a:cubicBezTo>
                    <a:pt x="192" y="123"/>
                    <a:pt x="167" y="123"/>
                    <a:pt x="165" y="123"/>
                  </a:cubicBezTo>
                  <a:cubicBezTo>
                    <a:pt x="165" y="123"/>
                    <a:pt x="165" y="123"/>
                    <a:pt x="165" y="123"/>
                  </a:cubicBezTo>
                  <a:cubicBezTo>
                    <a:pt x="160" y="121"/>
                    <a:pt x="160" y="121"/>
                    <a:pt x="160" y="121"/>
                  </a:cubicBezTo>
                  <a:cubicBezTo>
                    <a:pt x="165" y="120"/>
                    <a:pt x="165" y="120"/>
                    <a:pt x="165" y="120"/>
                  </a:cubicBezTo>
                  <a:cubicBezTo>
                    <a:pt x="165" y="120"/>
                    <a:pt x="165" y="120"/>
                    <a:pt x="165" y="120"/>
                  </a:cubicBezTo>
                  <a:cubicBezTo>
                    <a:pt x="166" y="120"/>
                    <a:pt x="169" y="120"/>
                    <a:pt x="179" y="119"/>
                  </a:cubicBezTo>
                  <a:cubicBezTo>
                    <a:pt x="165" y="90"/>
                    <a:pt x="188" y="73"/>
                    <a:pt x="192" y="58"/>
                  </a:cubicBezTo>
                  <a:cubicBezTo>
                    <a:pt x="206" y="5"/>
                    <a:pt x="178" y="0"/>
                    <a:pt x="178" y="0"/>
                  </a:cubicBezTo>
                  <a:cubicBezTo>
                    <a:pt x="178" y="0"/>
                    <a:pt x="108" y="96"/>
                    <a:pt x="101" y="126"/>
                  </a:cubicBezTo>
                  <a:cubicBezTo>
                    <a:pt x="96" y="148"/>
                    <a:pt x="67" y="146"/>
                    <a:pt x="58" y="146"/>
                  </a:cubicBezTo>
                  <a:cubicBezTo>
                    <a:pt x="10" y="144"/>
                    <a:pt x="0" y="264"/>
                    <a:pt x="53" y="275"/>
                  </a:cubicBezTo>
                  <a:cubicBezTo>
                    <a:pt x="64" y="277"/>
                    <a:pt x="76" y="265"/>
                    <a:pt x="99" y="275"/>
                  </a:cubicBezTo>
                  <a:cubicBezTo>
                    <a:pt x="149" y="296"/>
                    <a:pt x="192" y="287"/>
                    <a:pt x="232" y="286"/>
                  </a:cubicBezTo>
                  <a:cubicBezTo>
                    <a:pt x="259" y="285"/>
                    <a:pt x="257" y="266"/>
                    <a:pt x="255" y="256"/>
                  </a:cubicBezTo>
                  <a:cubicBezTo>
                    <a:pt x="242" y="256"/>
                    <a:pt x="229" y="255"/>
                    <a:pt x="227" y="255"/>
                  </a:cubicBezTo>
                  <a:cubicBezTo>
                    <a:pt x="225" y="255"/>
                    <a:pt x="225" y="255"/>
                    <a:pt x="225" y="255"/>
                  </a:cubicBezTo>
                  <a:cubicBezTo>
                    <a:pt x="221" y="252"/>
                    <a:pt x="221" y="252"/>
                    <a:pt x="221" y="252"/>
                  </a:cubicBezTo>
                  <a:cubicBezTo>
                    <a:pt x="225" y="249"/>
                    <a:pt x="225" y="249"/>
                    <a:pt x="225" y="249"/>
                  </a:cubicBezTo>
                  <a:cubicBezTo>
                    <a:pt x="227" y="249"/>
                    <a:pt x="227" y="249"/>
                    <a:pt x="227" y="249"/>
                  </a:cubicBezTo>
                  <a:cubicBezTo>
                    <a:pt x="229" y="249"/>
                    <a:pt x="247" y="248"/>
                    <a:pt x="262" y="247"/>
                  </a:cubicBezTo>
                  <a:cubicBezTo>
                    <a:pt x="275" y="237"/>
                    <a:pt x="272" y="227"/>
                    <a:pt x="269" y="220"/>
                  </a:cubicBezTo>
                  <a:cubicBezTo>
                    <a:pt x="253" y="219"/>
                    <a:pt x="232" y="218"/>
                    <a:pt x="230" y="218"/>
                  </a:cubicBezTo>
                  <a:lnTo>
                    <a:pt x="228" y="218"/>
                  </a:lnTo>
                  <a:close/>
                </a:path>
              </a:pathLst>
            </a:custGeom>
            <a:solidFill>
              <a:srgbClr val="FFFFFF">
                <a:alpha val="100000"/>
              </a:srgbClr>
            </a:solidFill>
          </p:spPr>
        </p:sp>
      </p:grpSp>
      <p:grpSp>
        <p:nvGrpSpPr>
          <p:cNvPr id="8" name="Group 8"/>
          <p:cNvGrpSpPr/>
          <p:nvPr/>
        </p:nvGrpSpPr>
        <p:grpSpPr>
          <a:xfrm>
            <a:off x="5506450" y="3540384"/>
            <a:ext cx="1179100" cy="1181195"/>
            <a:chOff x="5506450" y="3540384"/>
            <a:chExt cx="1179100" cy="1181195"/>
          </a:xfrm>
        </p:grpSpPr>
        <p:sp>
          <p:nvSpPr>
            <p:cNvPr id="9" name="AutoShape 9"/>
            <p:cNvSpPr/>
            <p:nvPr/>
          </p:nvSpPr>
          <p:spPr>
            <a:xfrm>
              <a:off x="5506450" y="3540384"/>
              <a:ext cx="1179100" cy="1181195"/>
            </a:xfrm>
            <a:prstGeom prst="ellipse">
              <a:avLst/>
            </a:prstGeom>
            <a:solidFill>
              <a:schemeClr val="accent2">
                <a:alpha val="100000"/>
              </a:schemeClr>
            </a:solidFill>
          </p:spPr>
        </p:sp>
      </p:grpSp>
      <p:grpSp>
        <p:nvGrpSpPr>
          <p:cNvPr id="10" name="Group 10"/>
          <p:cNvGrpSpPr/>
          <p:nvPr/>
        </p:nvGrpSpPr>
        <p:grpSpPr>
          <a:xfrm>
            <a:off x="5935409" y="3917288"/>
            <a:ext cx="321183" cy="427387"/>
            <a:chOff x="5935409" y="3917288"/>
            <a:chExt cx="321183" cy="427387"/>
          </a:xfrm>
        </p:grpSpPr>
        <p:sp>
          <p:nvSpPr>
            <p:cNvPr id="11" name="Freeform 11"/>
            <p:cNvSpPr/>
            <p:nvPr/>
          </p:nvSpPr>
          <p:spPr>
            <a:xfrm>
              <a:off x="5935409" y="4109884"/>
              <a:ext cx="150114" cy="234791"/>
            </a:xfrm>
            <a:custGeom>
              <a:avLst/>
              <a:gdLst/>
              <a:ahLst/>
              <a:cxnLst/>
              <a:rect l="l" t="t" r="r" b="b"/>
              <a:pathLst>
                <a:path w="57" h="89">
                  <a:moveTo>
                    <a:pt x="0" y="9"/>
                  </a:moveTo>
                  <a:lnTo>
                    <a:pt x="0" y="9"/>
                  </a:lnTo>
                  <a:lnTo>
                    <a:pt x="0" y="73"/>
                  </a:lnTo>
                  <a:lnTo>
                    <a:pt x="57" y="89"/>
                  </a:lnTo>
                  <a:lnTo>
                    <a:pt x="57" y="25"/>
                  </a:lnTo>
                  <a:lnTo>
                    <a:pt x="16" y="14"/>
                  </a:lnTo>
                  <a:lnTo>
                    <a:pt x="41" y="7"/>
                  </a:lnTo>
                  <a:lnTo>
                    <a:pt x="36" y="0"/>
                  </a:lnTo>
                  <a:lnTo>
                    <a:pt x="0" y="9"/>
                  </a:lnTo>
                  <a:close/>
                </a:path>
              </a:pathLst>
            </a:custGeom>
            <a:solidFill>
              <a:srgbClr val="FFFFFF">
                <a:alpha val="100000"/>
              </a:srgbClr>
            </a:solidFill>
          </p:spPr>
        </p:sp>
        <p:sp>
          <p:nvSpPr>
            <p:cNvPr id="12" name="Freeform 12"/>
            <p:cNvSpPr/>
            <p:nvPr/>
          </p:nvSpPr>
          <p:spPr>
            <a:xfrm>
              <a:off x="6109145" y="4109884"/>
              <a:ext cx="147447" cy="234791"/>
            </a:xfrm>
            <a:custGeom>
              <a:avLst/>
              <a:gdLst/>
              <a:ahLst/>
              <a:cxnLst/>
              <a:rect l="l" t="t" r="r" b="b"/>
              <a:pathLst>
                <a:path w="56" h="89">
                  <a:moveTo>
                    <a:pt x="21" y="0"/>
                  </a:moveTo>
                  <a:lnTo>
                    <a:pt x="15" y="7"/>
                  </a:lnTo>
                  <a:lnTo>
                    <a:pt x="40" y="14"/>
                  </a:lnTo>
                  <a:lnTo>
                    <a:pt x="40" y="14"/>
                  </a:lnTo>
                  <a:lnTo>
                    <a:pt x="0" y="25"/>
                  </a:lnTo>
                  <a:lnTo>
                    <a:pt x="0" y="89"/>
                  </a:lnTo>
                  <a:lnTo>
                    <a:pt x="56" y="73"/>
                  </a:lnTo>
                  <a:lnTo>
                    <a:pt x="56" y="9"/>
                  </a:lnTo>
                  <a:lnTo>
                    <a:pt x="21" y="0"/>
                  </a:lnTo>
                  <a:close/>
                  <a:moveTo>
                    <a:pt x="41" y="39"/>
                  </a:moveTo>
                  <a:lnTo>
                    <a:pt x="17" y="46"/>
                  </a:lnTo>
                  <a:lnTo>
                    <a:pt x="17" y="34"/>
                  </a:lnTo>
                  <a:lnTo>
                    <a:pt x="41" y="28"/>
                  </a:lnTo>
                  <a:lnTo>
                    <a:pt x="41" y="39"/>
                  </a:lnTo>
                  <a:close/>
                </a:path>
              </a:pathLst>
            </a:custGeom>
            <a:solidFill>
              <a:srgbClr val="FFFFFF">
                <a:alpha val="100000"/>
              </a:srgbClr>
            </a:solidFill>
          </p:spPr>
        </p:sp>
        <p:sp>
          <p:nvSpPr>
            <p:cNvPr id="13" name="Freeform 13"/>
            <p:cNvSpPr/>
            <p:nvPr/>
          </p:nvSpPr>
          <p:spPr>
            <a:xfrm>
              <a:off x="5995892" y="3917288"/>
              <a:ext cx="202787" cy="229457"/>
            </a:xfrm>
            <a:custGeom>
              <a:avLst/>
              <a:gdLst/>
              <a:ahLst/>
              <a:cxnLst/>
              <a:rect l="l" t="t" r="r" b="b"/>
              <a:pathLst>
                <a:path w="77" h="87">
                  <a:moveTo>
                    <a:pt x="38" y="87"/>
                  </a:moveTo>
                  <a:lnTo>
                    <a:pt x="77" y="42"/>
                  </a:lnTo>
                  <a:lnTo>
                    <a:pt x="48" y="42"/>
                  </a:lnTo>
                  <a:lnTo>
                    <a:pt x="48" y="0"/>
                  </a:lnTo>
                  <a:lnTo>
                    <a:pt x="29" y="0"/>
                  </a:lnTo>
                  <a:lnTo>
                    <a:pt x="29" y="42"/>
                  </a:lnTo>
                  <a:lnTo>
                    <a:pt x="0" y="42"/>
                  </a:lnTo>
                  <a:lnTo>
                    <a:pt x="38" y="87"/>
                  </a:lnTo>
                  <a:close/>
                </a:path>
              </a:pathLst>
            </a:custGeom>
            <a:solidFill>
              <a:srgbClr val="FFFFFF">
                <a:alpha val="100000"/>
              </a:srgbClr>
            </a:solidFill>
          </p:spPr>
        </p:sp>
      </p:grpSp>
      <p:grpSp>
        <p:nvGrpSpPr>
          <p:cNvPr id="14" name="Group 14"/>
          <p:cNvGrpSpPr/>
          <p:nvPr/>
        </p:nvGrpSpPr>
        <p:grpSpPr>
          <a:xfrm>
            <a:off x="9978243" y="3540384"/>
            <a:ext cx="1179100" cy="1181195"/>
            <a:chOff x="9978243" y="3540384"/>
            <a:chExt cx="1179100" cy="1181195"/>
          </a:xfrm>
        </p:grpSpPr>
        <p:sp>
          <p:nvSpPr>
            <p:cNvPr id="15" name="AutoShape 15"/>
            <p:cNvSpPr/>
            <p:nvPr/>
          </p:nvSpPr>
          <p:spPr>
            <a:xfrm>
              <a:off x="9978243" y="3540384"/>
              <a:ext cx="1179100" cy="1181195"/>
            </a:xfrm>
            <a:prstGeom prst="ellipse">
              <a:avLst/>
            </a:prstGeom>
            <a:solidFill>
              <a:schemeClr val="accent3">
                <a:alpha val="100000"/>
              </a:schemeClr>
            </a:solidFill>
          </p:spPr>
        </p:sp>
      </p:grpSp>
      <p:grpSp>
        <p:nvGrpSpPr>
          <p:cNvPr id="16" name="Group 16"/>
          <p:cNvGrpSpPr/>
          <p:nvPr/>
        </p:nvGrpSpPr>
        <p:grpSpPr>
          <a:xfrm>
            <a:off x="10351433" y="3876712"/>
            <a:ext cx="424244" cy="464725"/>
            <a:chOff x="10351433" y="3876712"/>
            <a:chExt cx="424244" cy="464725"/>
          </a:xfrm>
        </p:grpSpPr>
        <p:sp>
          <p:nvSpPr>
            <p:cNvPr id="17" name="Freeform 17"/>
            <p:cNvSpPr/>
            <p:nvPr/>
          </p:nvSpPr>
          <p:spPr>
            <a:xfrm>
              <a:off x="10351433" y="3876712"/>
              <a:ext cx="424244" cy="325850"/>
            </a:xfrm>
            <a:custGeom>
              <a:avLst/>
              <a:gdLst/>
              <a:ahLst/>
              <a:cxnLst/>
              <a:rect l="l" t="t" r="r" b="b"/>
              <a:pathLst>
                <a:path w="150" h="115">
                  <a:moveTo>
                    <a:pt x="139" y="42"/>
                  </a:moveTo>
                  <a:lnTo>
                    <a:pt x="150" y="0"/>
                  </a:lnTo>
                  <a:lnTo>
                    <a:pt x="107" y="10"/>
                  </a:lnTo>
                  <a:lnTo>
                    <a:pt x="118" y="21"/>
                  </a:lnTo>
                  <a:lnTo>
                    <a:pt x="77" y="61"/>
                  </a:lnTo>
                  <a:lnTo>
                    <a:pt x="59" y="44"/>
                  </a:lnTo>
                  <a:lnTo>
                    <a:pt x="0" y="104"/>
                  </a:lnTo>
                  <a:lnTo>
                    <a:pt x="11" y="115"/>
                  </a:lnTo>
                  <a:lnTo>
                    <a:pt x="11" y="115"/>
                  </a:lnTo>
                  <a:lnTo>
                    <a:pt x="59" y="67"/>
                  </a:lnTo>
                  <a:lnTo>
                    <a:pt x="77" y="84"/>
                  </a:lnTo>
                  <a:lnTo>
                    <a:pt x="129" y="32"/>
                  </a:lnTo>
                  <a:lnTo>
                    <a:pt x="139" y="42"/>
                  </a:lnTo>
                  <a:close/>
                </a:path>
              </a:pathLst>
            </a:custGeom>
            <a:solidFill>
              <a:srgbClr val="FFFFFF">
                <a:alpha val="100000"/>
              </a:srgbClr>
            </a:solidFill>
          </p:spPr>
        </p:sp>
        <p:sp>
          <p:nvSpPr>
            <p:cNvPr id="18" name="AutoShape 18"/>
            <p:cNvSpPr/>
            <p:nvPr/>
          </p:nvSpPr>
          <p:spPr>
            <a:xfrm>
              <a:off x="10390962" y="4228089"/>
              <a:ext cx="56579" cy="113347"/>
            </a:xfrm>
            <a:prstGeom prst="rect">
              <a:avLst/>
            </a:prstGeom>
            <a:solidFill>
              <a:srgbClr val="FFFFFF">
                <a:alpha val="100000"/>
              </a:srgbClr>
            </a:solidFill>
          </p:spPr>
        </p:sp>
        <p:sp>
          <p:nvSpPr>
            <p:cNvPr id="19" name="AutoShape 19"/>
            <p:cNvSpPr/>
            <p:nvPr/>
          </p:nvSpPr>
          <p:spPr>
            <a:xfrm>
              <a:off x="10490022" y="4174273"/>
              <a:ext cx="59436" cy="167164"/>
            </a:xfrm>
            <a:prstGeom prst="rect">
              <a:avLst/>
            </a:prstGeom>
            <a:solidFill>
              <a:srgbClr val="FFFFFF">
                <a:alpha val="100000"/>
              </a:srgbClr>
            </a:solidFill>
          </p:spPr>
        </p:sp>
        <p:sp>
          <p:nvSpPr>
            <p:cNvPr id="20" name="AutoShape 20"/>
            <p:cNvSpPr/>
            <p:nvPr/>
          </p:nvSpPr>
          <p:spPr>
            <a:xfrm>
              <a:off x="10594607" y="4117599"/>
              <a:ext cx="59436" cy="223838"/>
            </a:xfrm>
            <a:prstGeom prst="rect">
              <a:avLst/>
            </a:prstGeom>
            <a:solidFill>
              <a:srgbClr val="FFFFFF">
                <a:alpha val="100000"/>
              </a:srgbClr>
            </a:solidFill>
          </p:spPr>
        </p:sp>
        <p:sp>
          <p:nvSpPr>
            <p:cNvPr id="21" name="AutoShape 21"/>
            <p:cNvSpPr/>
            <p:nvPr/>
          </p:nvSpPr>
          <p:spPr>
            <a:xfrm>
              <a:off x="10693667" y="4063687"/>
              <a:ext cx="62198" cy="277654"/>
            </a:xfrm>
            <a:prstGeom prst="rect">
              <a:avLst/>
            </a:prstGeom>
            <a:solidFill>
              <a:srgbClr val="FFFFFF">
                <a:alpha val="100000"/>
              </a:srgbClr>
            </a:solidFill>
          </p:spPr>
        </p:sp>
      </p:grpSp>
      <p:pic>
        <p:nvPicPr>
          <p:cNvPr id="22" name="Picture 22"/>
          <p:cNvPicPr>
            <a:picLocks noChangeAspect="1"/>
          </p:cNvPicPr>
          <p:nvPr/>
        </p:nvPicPr>
        <p:blipFill>
          <a:blip r:embed="rId3"/>
          <a:srcRect t="16519" b="16519"/>
          <a:stretch>
            <a:fillRect/>
          </a:stretch>
        </p:blipFill>
        <p:spPr>
          <a:xfrm>
            <a:off x="387332" y="1711400"/>
            <a:ext cx="2396303" cy="1604591"/>
          </a:xfrm>
          <a:prstGeom prst="rect">
            <a:avLst/>
          </a:prstGeom>
        </p:spPr>
      </p:pic>
      <p:pic>
        <p:nvPicPr>
          <p:cNvPr id="23" name="Picture 23"/>
          <p:cNvPicPr>
            <a:picLocks noChangeAspect="1"/>
          </p:cNvPicPr>
          <p:nvPr/>
        </p:nvPicPr>
        <p:blipFill>
          <a:blip r:embed="rId4"/>
          <a:srcRect l="9046" r="9046"/>
          <a:stretch>
            <a:fillRect/>
          </a:stretch>
        </p:blipFill>
        <p:spPr>
          <a:xfrm>
            <a:off x="4897848" y="4920583"/>
            <a:ext cx="2396303" cy="1574955"/>
          </a:xfrm>
          <a:prstGeom prst="rect">
            <a:avLst/>
          </a:prstGeom>
        </p:spPr>
      </p:pic>
      <p:pic>
        <p:nvPicPr>
          <p:cNvPr id="24" name="Picture 24"/>
          <p:cNvPicPr>
            <a:picLocks noChangeAspect="1"/>
          </p:cNvPicPr>
          <p:nvPr/>
        </p:nvPicPr>
        <p:blipFill>
          <a:blip r:embed="rId5"/>
          <a:srcRect l="7998" r="7998"/>
          <a:stretch>
            <a:fillRect/>
          </a:stretch>
        </p:blipFill>
        <p:spPr>
          <a:xfrm>
            <a:off x="9369642" y="1711400"/>
            <a:ext cx="2396303" cy="1604591"/>
          </a:xfrm>
          <a:prstGeom prst="rect">
            <a:avLst/>
          </a:prstGeom>
        </p:spPr>
      </p:pic>
      <p:sp>
        <p:nvSpPr>
          <p:cNvPr id="25" name="TextBox 25"/>
          <p:cNvSpPr txBox="1"/>
          <p:nvPr/>
        </p:nvSpPr>
        <p:spPr>
          <a:xfrm>
            <a:off x="381368" y="5057263"/>
            <a:ext cx="4114800" cy="1438275"/>
          </a:xfrm>
          <a:prstGeom prst="rect">
            <a:avLst/>
          </a:prstGeom>
        </p:spPr>
        <p:txBody>
          <a:bodyPr vert="horz" wrap="square" lIns="95250" tIns="95250" rIns="47625" bIns="95250" rtlCol="0" anchor="t" anchorCtr="0">
            <a:noAutofit/>
          </a:bodyPr>
          <a:lstStyle/>
          <a:p>
            <a:pPr>
              <a:lnSpc>
                <a:spcPct val="14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单击此处添加正文，文字是您思想的提一一二三四五六七八九一二三四五六七八九一二三四五六七八九文，单击此处添加正文，文字是您思想的提炼，为了最终呈现发布的良好效果单击此4*25}</a:t>
            </a:r>
          </a:p>
        </p:txBody>
      </p:sp>
      <p:sp>
        <p:nvSpPr>
          <p:cNvPr id="26" name="TextBox 26"/>
          <p:cNvSpPr txBox="1"/>
          <p:nvPr/>
        </p:nvSpPr>
        <p:spPr>
          <a:xfrm>
            <a:off x="7752954" y="5104888"/>
            <a:ext cx="4114800" cy="1390650"/>
          </a:xfrm>
          <a:prstGeom prst="rect">
            <a:avLst/>
          </a:prstGeom>
        </p:spPr>
        <p:txBody>
          <a:bodyPr vert="horz" wrap="square" lIns="95250" tIns="95250" rIns="47625" bIns="95250" rtlCol="0" anchor="t" anchorCtr="0">
            <a:noAutofit/>
          </a:bodyPr>
          <a:lstStyle/>
          <a:p>
            <a:pP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发现系统运行过程中的问题或故障，并采取相应的措施解决这些问题。</a:t>
            </a:r>
          </a:p>
        </p:txBody>
      </p:sp>
      <p:sp>
        <p:nvSpPr>
          <p:cNvPr id="27" name="TextBox 27"/>
          <p:cNvSpPr txBox="1"/>
          <p:nvPr/>
        </p:nvSpPr>
        <p:spPr>
          <a:xfrm>
            <a:off x="4036093" y="1905000"/>
            <a:ext cx="4119815" cy="1476375"/>
          </a:xfrm>
          <a:prstGeom prst="rect">
            <a:avLst/>
          </a:prstGeom>
        </p:spPr>
        <p:txBody>
          <a:bodyPr vert="horz" wrap="square" lIns="95250" tIns="95250" rIns="47625" bIns="95250" rtlCol="0" anchor="t"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通过对系统运行流程的详细分析，可以更好地理解系统的运行机制和原理。</a:t>
            </a:r>
          </a:p>
        </p:txBody>
      </p:sp>
      <p:grpSp>
        <p:nvGrpSpPr>
          <p:cNvPr id="28" name="Group 28"/>
          <p:cNvGrpSpPr/>
          <p:nvPr/>
        </p:nvGrpSpPr>
        <p:grpSpPr>
          <a:xfrm>
            <a:off x="454963" y="93878"/>
            <a:ext cx="10641129" cy="914400"/>
            <a:chOff x="454963" y="93878"/>
            <a:chExt cx="10641129" cy="914400"/>
          </a:xfrm>
        </p:grpSpPr>
        <p:sp>
          <p:nvSpPr>
            <p:cNvPr id="29" name="AutoShape 29"/>
            <p:cNvSpPr/>
            <p:nvPr/>
          </p:nvSpPr>
          <p:spPr>
            <a:xfrm>
              <a:off x="454963" y="331168"/>
              <a:ext cx="84147" cy="84147"/>
            </a:xfrm>
            <a:prstGeom prst="ellipse">
              <a:avLst/>
            </a:prstGeom>
            <a:solidFill>
              <a:schemeClr val="accent1">
                <a:alpha val="100000"/>
              </a:schemeClr>
            </a:solidFill>
          </p:spPr>
        </p:sp>
        <p:sp>
          <p:nvSpPr>
            <p:cNvPr id="30" name="AutoShape 30"/>
            <p:cNvSpPr/>
            <p:nvPr/>
          </p:nvSpPr>
          <p:spPr>
            <a:xfrm>
              <a:off x="575049" y="337743"/>
              <a:ext cx="78137" cy="78137"/>
            </a:xfrm>
            <a:prstGeom prst="ellipse">
              <a:avLst/>
            </a:prstGeom>
            <a:solidFill>
              <a:schemeClr val="accent1">
                <a:alpha val="80000"/>
              </a:schemeClr>
            </a:solidFill>
          </p:spPr>
        </p:sp>
        <p:sp>
          <p:nvSpPr>
            <p:cNvPr id="31" name="AutoShape 31"/>
            <p:cNvSpPr/>
            <p:nvPr/>
          </p:nvSpPr>
          <p:spPr>
            <a:xfrm>
              <a:off x="689125" y="339460"/>
              <a:ext cx="74704" cy="74704"/>
            </a:xfrm>
            <a:prstGeom prst="ellipse">
              <a:avLst/>
            </a:prstGeom>
            <a:solidFill>
              <a:schemeClr val="accent1">
                <a:alpha val="60000"/>
              </a:schemeClr>
            </a:solidFill>
          </p:spPr>
        </p:sp>
        <p:sp>
          <p:nvSpPr>
            <p:cNvPr id="32" name="AutoShape 32"/>
            <p:cNvSpPr/>
            <p:nvPr/>
          </p:nvSpPr>
          <p:spPr>
            <a:xfrm>
              <a:off x="799768" y="348430"/>
              <a:ext cx="69238" cy="69238"/>
            </a:xfrm>
            <a:prstGeom prst="ellipse">
              <a:avLst/>
            </a:prstGeom>
            <a:solidFill>
              <a:schemeClr val="accent1">
                <a:alpha val="40000"/>
              </a:schemeClr>
            </a:solidFill>
          </p:spPr>
        </p:sp>
        <p:sp>
          <p:nvSpPr>
            <p:cNvPr id="33" name="AutoShape 33"/>
            <p:cNvSpPr/>
            <p:nvPr/>
          </p:nvSpPr>
          <p:spPr>
            <a:xfrm>
              <a:off x="904945" y="344297"/>
              <a:ext cx="65594" cy="65594"/>
            </a:xfrm>
            <a:prstGeom prst="ellipse">
              <a:avLst/>
            </a:prstGeom>
            <a:solidFill>
              <a:schemeClr val="accent1">
                <a:alpha val="20000"/>
              </a:schemeClr>
            </a:solidFill>
          </p:spPr>
        </p:sp>
        <p:sp>
          <p:nvSpPr>
            <p:cNvPr id="34" name="AutoShape 34"/>
            <p:cNvSpPr/>
            <p:nvPr/>
          </p:nvSpPr>
          <p:spPr>
            <a:xfrm>
              <a:off x="454963" y="448942"/>
              <a:ext cx="84147" cy="84147"/>
            </a:xfrm>
            <a:prstGeom prst="ellipse">
              <a:avLst/>
            </a:prstGeom>
            <a:solidFill>
              <a:schemeClr val="accent1">
                <a:alpha val="100000"/>
              </a:schemeClr>
            </a:solidFill>
          </p:spPr>
        </p:sp>
        <p:sp>
          <p:nvSpPr>
            <p:cNvPr id="35" name="AutoShape 35"/>
            <p:cNvSpPr/>
            <p:nvPr/>
          </p:nvSpPr>
          <p:spPr>
            <a:xfrm>
              <a:off x="575049" y="455517"/>
              <a:ext cx="78137" cy="78137"/>
            </a:xfrm>
            <a:prstGeom prst="ellipse">
              <a:avLst/>
            </a:prstGeom>
            <a:solidFill>
              <a:schemeClr val="accent1">
                <a:alpha val="80000"/>
              </a:schemeClr>
            </a:solidFill>
          </p:spPr>
        </p:sp>
        <p:sp>
          <p:nvSpPr>
            <p:cNvPr id="36" name="AutoShape 36"/>
            <p:cNvSpPr/>
            <p:nvPr/>
          </p:nvSpPr>
          <p:spPr>
            <a:xfrm>
              <a:off x="689125" y="457233"/>
              <a:ext cx="74704" cy="74704"/>
            </a:xfrm>
            <a:prstGeom prst="ellipse">
              <a:avLst/>
            </a:prstGeom>
            <a:solidFill>
              <a:schemeClr val="accent1">
                <a:alpha val="60000"/>
              </a:schemeClr>
            </a:solidFill>
          </p:spPr>
        </p:sp>
        <p:sp>
          <p:nvSpPr>
            <p:cNvPr id="37" name="AutoShape 37"/>
            <p:cNvSpPr/>
            <p:nvPr/>
          </p:nvSpPr>
          <p:spPr>
            <a:xfrm>
              <a:off x="799768" y="466203"/>
              <a:ext cx="69238" cy="69238"/>
            </a:xfrm>
            <a:prstGeom prst="ellipse">
              <a:avLst/>
            </a:prstGeom>
            <a:solidFill>
              <a:schemeClr val="accent1">
                <a:alpha val="40000"/>
              </a:schemeClr>
            </a:solidFill>
          </p:spPr>
        </p:sp>
        <p:sp>
          <p:nvSpPr>
            <p:cNvPr id="38" name="AutoShape 38"/>
            <p:cNvSpPr/>
            <p:nvPr/>
          </p:nvSpPr>
          <p:spPr>
            <a:xfrm>
              <a:off x="904945" y="462070"/>
              <a:ext cx="65594" cy="65594"/>
            </a:xfrm>
            <a:prstGeom prst="ellipse">
              <a:avLst/>
            </a:prstGeom>
            <a:solidFill>
              <a:schemeClr val="accent1">
                <a:alpha val="20000"/>
              </a:schemeClr>
            </a:solidFill>
          </p:spPr>
        </p:sp>
        <p:sp>
          <p:nvSpPr>
            <p:cNvPr id="39" name="AutoShape 39"/>
            <p:cNvSpPr/>
            <p:nvPr/>
          </p:nvSpPr>
          <p:spPr>
            <a:xfrm>
              <a:off x="454963" y="566715"/>
              <a:ext cx="84147" cy="84147"/>
            </a:xfrm>
            <a:prstGeom prst="ellipse">
              <a:avLst/>
            </a:prstGeom>
            <a:solidFill>
              <a:schemeClr val="accent1">
                <a:alpha val="100000"/>
              </a:schemeClr>
            </a:solidFill>
          </p:spPr>
        </p:sp>
        <p:sp>
          <p:nvSpPr>
            <p:cNvPr id="40" name="AutoShape 40"/>
            <p:cNvSpPr/>
            <p:nvPr/>
          </p:nvSpPr>
          <p:spPr>
            <a:xfrm>
              <a:off x="575049" y="573291"/>
              <a:ext cx="78137" cy="78137"/>
            </a:xfrm>
            <a:prstGeom prst="ellipse">
              <a:avLst/>
            </a:prstGeom>
            <a:solidFill>
              <a:schemeClr val="accent1">
                <a:alpha val="80000"/>
              </a:schemeClr>
            </a:solidFill>
          </p:spPr>
        </p:sp>
        <p:sp>
          <p:nvSpPr>
            <p:cNvPr id="41" name="AutoShape 41"/>
            <p:cNvSpPr/>
            <p:nvPr/>
          </p:nvSpPr>
          <p:spPr>
            <a:xfrm>
              <a:off x="689125" y="575007"/>
              <a:ext cx="74704" cy="74704"/>
            </a:xfrm>
            <a:prstGeom prst="ellipse">
              <a:avLst/>
            </a:prstGeom>
            <a:solidFill>
              <a:schemeClr val="accent1">
                <a:alpha val="60000"/>
              </a:schemeClr>
            </a:solidFill>
          </p:spPr>
        </p:sp>
        <p:sp>
          <p:nvSpPr>
            <p:cNvPr id="42" name="AutoShape 42"/>
            <p:cNvSpPr/>
            <p:nvPr/>
          </p:nvSpPr>
          <p:spPr>
            <a:xfrm>
              <a:off x="799768" y="583977"/>
              <a:ext cx="69238" cy="69238"/>
            </a:xfrm>
            <a:prstGeom prst="ellipse">
              <a:avLst/>
            </a:prstGeom>
            <a:solidFill>
              <a:schemeClr val="accent1">
                <a:alpha val="40000"/>
              </a:schemeClr>
            </a:solidFill>
          </p:spPr>
        </p:sp>
        <p:sp>
          <p:nvSpPr>
            <p:cNvPr id="43" name="AutoShape 43"/>
            <p:cNvSpPr/>
            <p:nvPr/>
          </p:nvSpPr>
          <p:spPr>
            <a:xfrm>
              <a:off x="904945" y="579844"/>
              <a:ext cx="65594" cy="65594"/>
            </a:xfrm>
            <a:prstGeom prst="ellipse">
              <a:avLst/>
            </a:prstGeom>
            <a:solidFill>
              <a:schemeClr val="accent1">
                <a:alpha val="20000"/>
              </a:schemeClr>
            </a:solidFill>
          </p:spPr>
        </p:sp>
        <p:sp>
          <p:nvSpPr>
            <p:cNvPr id="44" name="AutoShape 44"/>
            <p:cNvSpPr/>
            <p:nvPr/>
          </p:nvSpPr>
          <p:spPr>
            <a:xfrm>
              <a:off x="454963" y="684489"/>
              <a:ext cx="84147" cy="84147"/>
            </a:xfrm>
            <a:prstGeom prst="ellipse">
              <a:avLst/>
            </a:prstGeom>
            <a:solidFill>
              <a:schemeClr val="accent1">
                <a:alpha val="100000"/>
              </a:schemeClr>
            </a:solidFill>
          </p:spPr>
        </p:sp>
        <p:sp>
          <p:nvSpPr>
            <p:cNvPr id="45" name="AutoShape 45"/>
            <p:cNvSpPr/>
            <p:nvPr/>
          </p:nvSpPr>
          <p:spPr>
            <a:xfrm>
              <a:off x="575049" y="691064"/>
              <a:ext cx="78137" cy="78137"/>
            </a:xfrm>
            <a:prstGeom prst="ellipse">
              <a:avLst/>
            </a:prstGeom>
            <a:solidFill>
              <a:schemeClr val="accent1">
                <a:alpha val="80000"/>
              </a:schemeClr>
            </a:solidFill>
          </p:spPr>
        </p:sp>
        <p:sp>
          <p:nvSpPr>
            <p:cNvPr id="46" name="AutoShape 46"/>
            <p:cNvSpPr/>
            <p:nvPr/>
          </p:nvSpPr>
          <p:spPr>
            <a:xfrm>
              <a:off x="689125" y="692781"/>
              <a:ext cx="74704" cy="74704"/>
            </a:xfrm>
            <a:prstGeom prst="ellipse">
              <a:avLst/>
            </a:prstGeom>
            <a:solidFill>
              <a:schemeClr val="accent1">
                <a:alpha val="60000"/>
              </a:schemeClr>
            </a:solidFill>
          </p:spPr>
        </p:sp>
        <p:sp>
          <p:nvSpPr>
            <p:cNvPr id="47" name="AutoShape 47"/>
            <p:cNvSpPr/>
            <p:nvPr/>
          </p:nvSpPr>
          <p:spPr>
            <a:xfrm>
              <a:off x="799768" y="701751"/>
              <a:ext cx="69238" cy="69238"/>
            </a:xfrm>
            <a:prstGeom prst="ellipse">
              <a:avLst/>
            </a:prstGeom>
            <a:solidFill>
              <a:schemeClr val="accent1">
                <a:alpha val="40000"/>
              </a:schemeClr>
            </a:solidFill>
          </p:spPr>
        </p:sp>
        <p:sp>
          <p:nvSpPr>
            <p:cNvPr id="48" name="AutoShape 48"/>
            <p:cNvSpPr/>
            <p:nvPr/>
          </p:nvSpPr>
          <p:spPr>
            <a:xfrm>
              <a:off x="904945" y="697618"/>
              <a:ext cx="65594" cy="65594"/>
            </a:xfrm>
            <a:prstGeom prst="ellipse">
              <a:avLst/>
            </a:prstGeom>
            <a:solidFill>
              <a:schemeClr val="accent1">
                <a:alpha val="20000"/>
              </a:schemeClr>
            </a:solidFill>
          </p:spPr>
        </p:sp>
        <p:sp>
          <p:nvSpPr>
            <p:cNvPr id="49" name="TextBox 4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运行流程分析</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916780" y="4201877"/>
            <a:ext cx="10213108" cy="0"/>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2187305" y="3956762"/>
            <a:ext cx="490229" cy="490229"/>
          </a:xfrm>
          <a:prstGeom prst="ellipse">
            <a:avLst/>
          </a:prstGeom>
          <a:solidFill>
            <a:schemeClr val="accent1">
              <a:alpha val="100000"/>
            </a:schemeClr>
          </a:solidFill>
        </p:spPr>
      </p:sp>
      <p:sp>
        <p:nvSpPr>
          <p:cNvPr id="4" name="Freeform 4"/>
          <p:cNvSpPr/>
          <p:nvPr/>
        </p:nvSpPr>
        <p:spPr>
          <a:xfrm>
            <a:off x="2285351" y="4054808"/>
            <a:ext cx="294138" cy="294138"/>
          </a:xfrm>
          <a:custGeom>
            <a:avLst/>
            <a:gdLst/>
            <a:ahLst/>
            <a:cxnLst/>
            <a:rect l="l" t="t" r="r" b="b"/>
            <a:pathLst>
              <a:path w="304800" h="304800">
                <a:moveTo>
                  <a:pt x="152400" y="0"/>
                </a:moveTo>
                <a:cubicBezTo>
                  <a:pt x="68237" y="0"/>
                  <a:pt x="0" y="68237"/>
                  <a:pt x="0" y="152400"/>
                </a:cubicBezTo>
                <a:cubicBezTo>
                  <a:pt x="0" y="236563"/>
                  <a:pt x="68237" y="304800"/>
                  <a:pt x="152400" y="304800"/>
                </a:cubicBezTo>
                <a:cubicBezTo>
                  <a:pt x="236563" y="304800"/>
                  <a:pt x="304800" y="236563"/>
                  <a:pt x="304800" y="152400"/>
                </a:cubicBezTo>
                <a:cubicBezTo>
                  <a:pt x="304800" y="68237"/>
                  <a:pt x="236563" y="0"/>
                  <a:pt x="152400" y="0"/>
                </a:cubicBezTo>
                <a:close/>
                <a:moveTo>
                  <a:pt x="128778" y="222723"/>
                </a:moveTo>
                <a:lnTo>
                  <a:pt x="58655" y="152591"/>
                </a:lnTo>
                <a:lnTo>
                  <a:pt x="85592" y="125654"/>
                </a:lnTo>
                <a:lnTo>
                  <a:pt x="128768" y="168850"/>
                </a:lnTo>
                <a:lnTo>
                  <a:pt x="220370" y="77248"/>
                </a:lnTo>
                <a:lnTo>
                  <a:pt x="247307" y="104184"/>
                </a:lnTo>
                <a:lnTo>
                  <a:pt x="128778" y="222723"/>
                </a:lnTo>
                <a:close/>
              </a:path>
            </a:pathLst>
          </a:custGeom>
          <a:solidFill>
            <a:srgbClr val="FFFFFF">
              <a:alpha val="100000"/>
            </a:srgbClr>
          </a:solidFill>
        </p:spPr>
      </p:sp>
      <p:sp>
        <p:nvSpPr>
          <p:cNvPr id="5" name="AutoShape 5"/>
          <p:cNvSpPr/>
          <p:nvPr/>
        </p:nvSpPr>
        <p:spPr>
          <a:xfrm>
            <a:off x="5778219" y="3956762"/>
            <a:ext cx="490229" cy="490229"/>
          </a:xfrm>
          <a:prstGeom prst="ellipse">
            <a:avLst/>
          </a:prstGeom>
          <a:solidFill>
            <a:schemeClr val="accent1">
              <a:alpha val="100000"/>
            </a:schemeClr>
          </a:solidFill>
        </p:spPr>
      </p:sp>
      <p:sp>
        <p:nvSpPr>
          <p:cNvPr id="6" name="TextBox 6"/>
          <p:cNvSpPr txBox="1"/>
          <p:nvPr/>
        </p:nvSpPr>
        <p:spPr>
          <a:xfrm>
            <a:off x="7888549" y="4690831"/>
            <a:ext cx="3486590"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方块的移动控制是整个游戏的重点和难点，具体说明如下。</a:t>
            </a:r>
          </a:p>
        </p:txBody>
      </p:sp>
      <p:sp>
        <p:nvSpPr>
          <p:cNvPr id="7" name="AutoShape 7"/>
          <p:cNvSpPr/>
          <p:nvPr/>
        </p:nvSpPr>
        <p:spPr>
          <a:xfrm>
            <a:off x="9371589" y="3956762"/>
            <a:ext cx="490229" cy="490229"/>
          </a:xfrm>
          <a:prstGeom prst="ellipse">
            <a:avLst/>
          </a:prstGeom>
          <a:solidFill>
            <a:schemeClr val="accent1">
              <a:alpha val="100000"/>
            </a:schemeClr>
          </a:solidFill>
        </p:spPr>
      </p:sp>
      <p:sp>
        <p:nvSpPr>
          <p:cNvPr id="8" name="Freeform 8"/>
          <p:cNvSpPr/>
          <p:nvPr/>
        </p:nvSpPr>
        <p:spPr>
          <a:xfrm>
            <a:off x="5847668" y="4026211"/>
            <a:ext cx="351331" cy="351331"/>
          </a:xfrm>
          <a:custGeom>
            <a:avLst/>
            <a:gdLst/>
            <a:ahLst/>
            <a:cxnLst/>
            <a:rect l="l" t="t" r="r" b="b"/>
            <a:pathLst>
              <a:path w="304800" h="304800">
                <a:moveTo>
                  <a:pt x="147180" y="28632"/>
                </a:moveTo>
                <a:lnTo>
                  <a:pt x="19907" y="83468"/>
                </a:lnTo>
                <a:lnTo>
                  <a:pt x="147304" y="137874"/>
                </a:lnTo>
                <a:lnTo>
                  <a:pt x="276015" y="83344"/>
                </a:lnTo>
                <a:lnTo>
                  <a:pt x="147180" y="28632"/>
                </a:lnTo>
                <a:close/>
                <a:moveTo>
                  <a:pt x="152400" y="144723"/>
                </a:moveTo>
                <a:lnTo>
                  <a:pt x="152400" y="276168"/>
                </a:lnTo>
                <a:lnTo>
                  <a:pt x="276177" y="217408"/>
                </a:lnTo>
                <a:lnTo>
                  <a:pt x="276177" y="92145"/>
                </a:lnTo>
                <a:lnTo>
                  <a:pt x="152400" y="144723"/>
                </a:lnTo>
                <a:close/>
                <a:moveTo>
                  <a:pt x="19098" y="217408"/>
                </a:moveTo>
                <a:lnTo>
                  <a:pt x="143294" y="276168"/>
                </a:lnTo>
                <a:lnTo>
                  <a:pt x="143294" y="144723"/>
                </a:lnTo>
                <a:lnTo>
                  <a:pt x="19098" y="92145"/>
                </a:lnTo>
                <a:lnTo>
                  <a:pt x="19098" y="217408"/>
                </a:lnTo>
                <a:close/>
              </a:path>
            </a:pathLst>
          </a:custGeom>
          <a:solidFill>
            <a:srgbClr val="FFFFFF">
              <a:alpha val="100000"/>
            </a:srgbClr>
          </a:solidFill>
        </p:spPr>
      </p:sp>
      <p:sp>
        <p:nvSpPr>
          <p:cNvPr id="9" name="Freeform 9"/>
          <p:cNvSpPr/>
          <p:nvPr/>
        </p:nvSpPr>
        <p:spPr>
          <a:xfrm>
            <a:off x="9469635" y="4054808"/>
            <a:ext cx="294138" cy="294138"/>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0" name="TextBox 10"/>
          <p:cNvSpPr txBox="1"/>
          <p:nvPr/>
        </p:nvSpPr>
        <p:spPr>
          <a:xfrm>
            <a:off x="689125" y="4690831"/>
            <a:ext cx="3486590"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在新游戏中，方块将在4×4的正方形小方块中预览。使用随机函数rand()可以产生1～19间的游戏方块编号，并作为预览的方块编号。</a:t>
            </a:r>
          </a:p>
        </p:txBody>
      </p:sp>
      <p:sp>
        <p:nvSpPr>
          <p:cNvPr id="11" name="TextBox 11"/>
          <p:cNvSpPr txBox="1"/>
          <p:nvPr/>
        </p:nvSpPr>
        <p:spPr>
          <a:xfrm>
            <a:off x="4401959" y="4690831"/>
            <a:ext cx="3486590"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品尼高正方形小方块的大小由BSIZE×BSIZE来计算。</a:t>
            </a:r>
          </a:p>
        </p:txBody>
      </p:sp>
      <p:pic>
        <p:nvPicPr>
          <p:cNvPr id="12" name="Picture 12"/>
          <p:cNvPicPr>
            <a:picLocks noChangeAspect="1"/>
          </p:cNvPicPr>
          <p:nvPr/>
        </p:nvPicPr>
        <p:blipFill>
          <a:blip r:embed="rId3"/>
          <a:srcRect t="16071" b="16071"/>
          <a:stretch>
            <a:fillRect/>
          </a:stretch>
        </p:blipFill>
        <p:spPr>
          <a:xfrm>
            <a:off x="734949" y="1334615"/>
            <a:ext cx="3413760" cy="2316480"/>
          </a:xfrm>
          <a:prstGeom prst="rect">
            <a:avLst/>
          </a:prstGeom>
        </p:spPr>
      </p:pic>
      <p:pic>
        <p:nvPicPr>
          <p:cNvPr id="13" name="Picture 13"/>
          <p:cNvPicPr>
            <a:picLocks noChangeAspect="1"/>
          </p:cNvPicPr>
          <p:nvPr/>
        </p:nvPicPr>
        <p:blipFill>
          <a:blip r:embed="rId4"/>
          <a:srcRect t="16071" b="16071"/>
          <a:stretch>
            <a:fillRect/>
          </a:stretch>
        </p:blipFill>
        <p:spPr>
          <a:xfrm>
            <a:off x="4316454" y="1334615"/>
            <a:ext cx="3413760" cy="2316480"/>
          </a:xfrm>
          <a:prstGeom prst="rect">
            <a:avLst/>
          </a:prstGeom>
        </p:spPr>
      </p:pic>
      <p:pic>
        <p:nvPicPr>
          <p:cNvPr id="14" name="Picture 14"/>
          <p:cNvPicPr>
            <a:picLocks noChangeAspect="1"/>
          </p:cNvPicPr>
          <p:nvPr/>
        </p:nvPicPr>
        <p:blipFill>
          <a:blip r:embed="rId5"/>
          <a:srcRect t="33290" b="33290"/>
          <a:stretch>
            <a:fillRect/>
          </a:stretch>
        </p:blipFill>
        <p:spPr>
          <a:xfrm>
            <a:off x="7897958" y="1334615"/>
            <a:ext cx="3413760" cy="2316480"/>
          </a:xfrm>
          <a:prstGeom prst="rect">
            <a:avLst/>
          </a:prstGeom>
        </p:spPr>
      </p:pic>
      <p:grpSp>
        <p:nvGrpSpPr>
          <p:cNvPr id="15" name="Group 15"/>
          <p:cNvGrpSpPr/>
          <p:nvPr/>
        </p:nvGrpSpPr>
        <p:grpSpPr>
          <a:xfrm>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核心处理模块分析</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06316" y="1516114"/>
            <a:ext cx="24384" cy="4312095"/>
          </a:xfrm>
          <a:prstGeom prst="rect">
            <a:avLst/>
          </a:prstGeom>
          <a:gradFill>
            <a:gsLst>
              <a:gs pos="0">
                <a:schemeClr val="accent2">
                  <a:alpha val="100000"/>
                </a:schemeClr>
              </a:gs>
              <a:gs pos="100000">
                <a:schemeClr val="accent1">
                  <a:alpha val="100000"/>
                </a:schemeClr>
              </a:gs>
            </a:gsLst>
            <a:lin ang="5400000"/>
          </a:gradFill>
        </p:spPr>
      </p:sp>
      <p:sp>
        <p:nvSpPr>
          <p:cNvPr id="3" name="AutoShape 3"/>
          <p:cNvSpPr/>
          <p:nvPr/>
        </p:nvSpPr>
        <p:spPr>
          <a:xfrm>
            <a:off x="575049" y="1355266"/>
            <a:ext cx="286918" cy="321696"/>
          </a:xfrm>
          <a:prstGeom prst="triangle">
            <a:avLst/>
          </a:prstGeom>
          <a:solidFill>
            <a:schemeClr val="accent2">
              <a:alpha val="100000"/>
            </a:schemeClr>
          </a:solidFill>
        </p:spPr>
      </p:sp>
      <p:sp>
        <p:nvSpPr>
          <p:cNvPr id="4" name="TextBox 4"/>
          <p:cNvSpPr txBox="1"/>
          <p:nvPr/>
        </p:nvSpPr>
        <p:spPr>
          <a:xfrm>
            <a:off x="938004" y="2292458"/>
            <a:ext cx="2981325" cy="34671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判断是否能够左移，判断条件有两个：左移一位后方块不能超越游戏底板的左边线，否则将越界；游戏方块有值位置，游戏底板不能被占用。清除左移前的游戏方块。在左移一位的位置处，重新显示此游戏的方块。</a:t>
            </a:r>
          </a:p>
        </p:txBody>
      </p:sp>
      <p:sp>
        <p:nvSpPr>
          <p:cNvPr id="5" name="AutoShape 5"/>
          <p:cNvSpPr/>
          <p:nvPr/>
        </p:nvSpPr>
        <p:spPr>
          <a:xfrm>
            <a:off x="4447354" y="1516114"/>
            <a:ext cx="24384" cy="4312095"/>
          </a:xfrm>
          <a:prstGeom prst="rect">
            <a:avLst/>
          </a:prstGeom>
          <a:gradFill>
            <a:gsLst>
              <a:gs pos="0">
                <a:schemeClr val="accent2">
                  <a:alpha val="100000"/>
                </a:schemeClr>
              </a:gs>
              <a:gs pos="100000">
                <a:schemeClr val="accent1">
                  <a:alpha val="100000"/>
                </a:schemeClr>
              </a:gs>
            </a:gsLst>
            <a:lin ang="5400000"/>
          </a:gradFill>
        </p:spPr>
      </p:sp>
      <p:sp>
        <p:nvSpPr>
          <p:cNvPr id="6" name="AutoShape 6"/>
          <p:cNvSpPr/>
          <p:nvPr/>
        </p:nvSpPr>
        <p:spPr>
          <a:xfrm>
            <a:off x="4316087" y="1355266"/>
            <a:ext cx="286918" cy="321696"/>
          </a:xfrm>
          <a:prstGeom prst="triangle">
            <a:avLst/>
          </a:prstGeom>
          <a:solidFill>
            <a:schemeClr val="accent2">
              <a:alpha val="100000"/>
            </a:schemeClr>
          </a:solidFill>
        </p:spPr>
      </p:sp>
      <p:sp>
        <p:nvSpPr>
          <p:cNvPr id="7" name="TextBox 7"/>
          <p:cNvSpPr txBox="1"/>
          <p:nvPr/>
        </p:nvSpPr>
        <p:spPr>
          <a:xfrm>
            <a:off x="4679042" y="2292458"/>
            <a:ext cx="2981325" cy="34671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判断是否能够右移，判断条件有两个：右移一位后方块不能超越游戏底板的右边线，否则将越界；游戏方块有值位置，游戏底板不能被占用。清除右移前的游戏方块。在右移一位的位置处，重新显示此游戏的方块。</a:t>
            </a:r>
          </a:p>
        </p:txBody>
      </p:sp>
      <p:sp>
        <p:nvSpPr>
          <p:cNvPr id="8" name="AutoShape 8"/>
          <p:cNvSpPr/>
          <p:nvPr/>
        </p:nvSpPr>
        <p:spPr>
          <a:xfrm>
            <a:off x="8188393" y="1516114"/>
            <a:ext cx="24384" cy="4312095"/>
          </a:xfrm>
          <a:prstGeom prst="rect">
            <a:avLst/>
          </a:prstGeom>
          <a:gradFill>
            <a:gsLst>
              <a:gs pos="0">
                <a:schemeClr val="accent2">
                  <a:alpha val="100000"/>
                </a:schemeClr>
              </a:gs>
              <a:gs pos="100000">
                <a:schemeClr val="accent1">
                  <a:alpha val="100000"/>
                </a:schemeClr>
              </a:gs>
            </a:gsLst>
            <a:lin ang="5400000"/>
          </a:gradFill>
        </p:spPr>
      </p:sp>
      <p:sp>
        <p:nvSpPr>
          <p:cNvPr id="9" name="AutoShape 9"/>
          <p:cNvSpPr/>
          <p:nvPr/>
        </p:nvSpPr>
        <p:spPr>
          <a:xfrm>
            <a:off x="8057126" y="1355266"/>
            <a:ext cx="286918" cy="321696"/>
          </a:xfrm>
          <a:prstGeom prst="triangle">
            <a:avLst/>
          </a:prstGeom>
          <a:solidFill>
            <a:schemeClr val="accent2">
              <a:alpha val="100000"/>
            </a:schemeClr>
          </a:solidFill>
        </p:spPr>
      </p:sp>
      <p:sp>
        <p:nvSpPr>
          <p:cNvPr id="10" name="TextBox 10"/>
          <p:cNvSpPr txBox="1"/>
          <p:nvPr/>
        </p:nvSpPr>
        <p:spPr>
          <a:xfrm>
            <a:off x="8517616" y="2292458"/>
            <a:ext cx="2981325" cy="34671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判断是否能够下移，判断条件有两个：下移一位后方块不能超越游戏底板的底边线，否则将越界；游戏方块有值位置，游戏底板不能被占用。满足上述两个条件后，可以被下移处理。否则将flag_newbox设置为1，在主循环中会判断此标志。清除下移前的游戏方块。在下移一位的位置处，重新显示此游戏的方块。</a:t>
            </a:r>
          </a:p>
        </p:txBody>
      </p:sp>
      <p:sp>
        <p:nvSpPr>
          <p:cNvPr id="11" name="TextBox 11"/>
          <p:cNvSpPr txBox="1"/>
          <p:nvPr/>
        </p:nvSpPr>
        <p:spPr>
          <a:xfrm>
            <a:off x="938004" y="1247741"/>
            <a:ext cx="3057525" cy="1133475"/>
          </a:xfrm>
          <a:prstGeom prst="rect">
            <a:avLst/>
          </a:prstGeom>
        </p:spPr>
        <p:txBody>
          <a:bodyPr vert="horz" wrap="square" lIns="123825" tIns="123825" rIns="57150" bIns="123825" rtlCol="0" anchor="t" anchorCtr="0">
            <a:spAutoFit/>
          </a:bodyPr>
          <a:lstStyle/>
          <a:p>
            <a:pPr>
              <a:lnSpc>
                <a:spcPct val="120000"/>
              </a:lnSpc>
              <a:spcBef>
                <a:spcPts val="450"/>
              </a:spcBef>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左移处理</a:t>
            </a:r>
          </a:p>
        </p:txBody>
      </p:sp>
      <p:sp>
        <p:nvSpPr>
          <p:cNvPr id="12" name="TextBox 12"/>
          <p:cNvSpPr txBox="1"/>
          <p:nvPr/>
        </p:nvSpPr>
        <p:spPr>
          <a:xfrm>
            <a:off x="4693027" y="1247741"/>
            <a:ext cx="3057525" cy="1133475"/>
          </a:xfrm>
          <a:prstGeom prst="rect">
            <a:avLst/>
          </a:prstGeom>
        </p:spPr>
        <p:txBody>
          <a:bodyPr vert="horz" wrap="square" lIns="123825" tIns="123825" rIns="57150" bIns="123825" rtlCol="0" anchor="t" anchorCtr="0">
            <a:spAutoFit/>
          </a:bodyPr>
          <a:lstStyle/>
          <a:p>
            <a:pPr>
              <a:lnSpc>
                <a:spcPct val="120000"/>
              </a:lnSpc>
              <a:spcBef>
                <a:spcPts val="450"/>
              </a:spcBef>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右移处理</a:t>
            </a:r>
          </a:p>
        </p:txBody>
      </p:sp>
      <p:sp>
        <p:nvSpPr>
          <p:cNvPr id="13" name="TextBox 13"/>
          <p:cNvSpPr txBox="1"/>
          <p:nvPr/>
        </p:nvSpPr>
        <p:spPr>
          <a:xfrm>
            <a:off x="8508764" y="1247741"/>
            <a:ext cx="3057525" cy="1133475"/>
          </a:xfrm>
          <a:prstGeom prst="rect">
            <a:avLst/>
          </a:prstGeom>
        </p:spPr>
        <p:txBody>
          <a:bodyPr vert="horz" wrap="square" lIns="123825" tIns="123825" rIns="57150" bIns="123825" rtlCol="0" anchor="t" anchorCtr="0">
            <a:spAutoFit/>
          </a:bodyPr>
          <a:lstStyle/>
          <a:p>
            <a:pPr>
              <a:lnSpc>
                <a:spcPct val="120000"/>
              </a:lnSpc>
              <a:spcBef>
                <a:spcPts val="450"/>
              </a:spcBef>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下移处理</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核心处理模块分析</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2173694"/>
            <a:ext cx="3839952" cy="4684306"/>
          </a:xfrm>
          <a:prstGeom prst="rtTriangle">
            <a:avLst/>
          </a:prstGeom>
          <a:solidFill>
            <a:schemeClr val="accent1">
              <a:alpha val="100000"/>
            </a:schemeClr>
          </a:solidFill>
        </p:spPr>
      </p:sp>
      <p:grpSp>
        <p:nvGrpSpPr>
          <p:cNvPr id="3" name="Group 3"/>
          <p:cNvGrpSpPr/>
          <p:nvPr/>
        </p:nvGrpSpPr>
        <p:grpSpPr>
          <a:xfrm>
            <a:off x="865802" y="2810519"/>
            <a:ext cx="3847271" cy="4047481"/>
            <a:chOff x="865802" y="2810519"/>
            <a:chExt cx="3847271" cy="4047481"/>
          </a:xfrm>
        </p:grpSpPr>
        <p:sp>
          <p:nvSpPr>
            <p:cNvPr id="4" name="Freeform 4"/>
            <p:cNvSpPr/>
            <p:nvPr/>
          </p:nvSpPr>
          <p:spPr>
            <a:xfrm>
              <a:off x="2165532" y="2928505"/>
              <a:ext cx="1195366" cy="834187"/>
            </a:xfrm>
            <a:custGeom>
              <a:avLst/>
              <a:gdLst/>
              <a:ahLst/>
              <a:cxnLst/>
              <a:rect l="l" t="t" r="r" b="b"/>
              <a:pathLst>
                <a:path w="193" h="134">
                  <a:moveTo>
                    <a:pt x="177" y="133"/>
                  </a:moveTo>
                  <a:cubicBezTo>
                    <a:pt x="193" y="58"/>
                    <a:pt x="159" y="0"/>
                    <a:pt x="97" y="0"/>
                  </a:cubicBezTo>
                  <a:cubicBezTo>
                    <a:pt x="36" y="0"/>
                    <a:pt x="0" y="61"/>
                    <a:pt x="17" y="134"/>
                  </a:cubicBezTo>
                  <a:cubicBezTo>
                    <a:pt x="177" y="133"/>
                    <a:pt x="177" y="133"/>
                    <a:pt x="177" y="133"/>
                  </a:cubicBezTo>
                </a:path>
              </a:pathLst>
            </a:custGeom>
            <a:solidFill>
              <a:srgbClr val="361A00">
                <a:alpha val="100000"/>
              </a:srgbClr>
            </a:solidFill>
          </p:spPr>
        </p:sp>
        <p:sp>
          <p:nvSpPr>
            <p:cNvPr id="5" name="Freeform 5"/>
            <p:cNvSpPr/>
            <p:nvPr/>
          </p:nvSpPr>
          <p:spPr>
            <a:xfrm>
              <a:off x="2277789" y="3041376"/>
              <a:ext cx="978744" cy="1605412"/>
            </a:xfrm>
            <a:custGeom>
              <a:avLst/>
              <a:gdLst/>
              <a:ahLst/>
              <a:cxnLst/>
              <a:rect l="l" t="t" r="r" b="b"/>
              <a:pathLst>
                <a:path w="158" h="258">
                  <a:moveTo>
                    <a:pt x="16" y="157"/>
                  </a:moveTo>
                  <a:cubicBezTo>
                    <a:pt x="15" y="193"/>
                    <a:pt x="35" y="210"/>
                    <a:pt x="35" y="210"/>
                  </a:cubicBezTo>
                  <a:cubicBezTo>
                    <a:pt x="35" y="235"/>
                    <a:pt x="35" y="235"/>
                    <a:pt x="35" y="235"/>
                  </a:cubicBezTo>
                  <a:cubicBezTo>
                    <a:pt x="35" y="235"/>
                    <a:pt x="32" y="237"/>
                    <a:pt x="33" y="237"/>
                  </a:cubicBezTo>
                  <a:cubicBezTo>
                    <a:pt x="30" y="236"/>
                    <a:pt x="62" y="257"/>
                    <a:pt x="81" y="258"/>
                  </a:cubicBezTo>
                  <a:cubicBezTo>
                    <a:pt x="81" y="258"/>
                    <a:pt x="131" y="239"/>
                    <a:pt x="129" y="237"/>
                  </a:cubicBezTo>
                  <a:cubicBezTo>
                    <a:pt x="126" y="235"/>
                    <a:pt x="126" y="235"/>
                    <a:pt x="126" y="235"/>
                  </a:cubicBezTo>
                  <a:cubicBezTo>
                    <a:pt x="126" y="210"/>
                    <a:pt x="126" y="210"/>
                    <a:pt x="126" y="210"/>
                  </a:cubicBezTo>
                  <a:cubicBezTo>
                    <a:pt x="126" y="210"/>
                    <a:pt x="144" y="200"/>
                    <a:pt x="144" y="156"/>
                  </a:cubicBezTo>
                  <a:cubicBezTo>
                    <a:pt x="145" y="144"/>
                    <a:pt x="156" y="152"/>
                    <a:pt x="158" y="118"/>
                  </a:cubicBezTo>
                  <a:cubicBezTo>
                    <a:pt x="158" y="115"/>
                    <a:pt x="158" y="112"/>
                    <a:pt x="157" y="106"/>
                  </a:cubicBezTo>
                  <a:cubicBezTo>
                    <a:pt x="155" y="103"/>
                    <a:pt x="149" y="100"/>
                    <a:pt x="150" y="96"/>
                  </a:cubicBezTo>
                  <a:cubicBezTo>
                    <a:pt x="154" y="40"/>
                    <a:pt x="123" y="4"/>
                    <a:pt x="79" y="1"/>
                  </a:cubicBezTo>
                  <a:cubicBezTo>
                    <a:pt x="79" y="0"/>
                    <a:pt x="79" y="0"/>
                    <a:pt x="79" y="0"/>
                  </a:cubicBezTo>
                  <a:cubicBezTo>
                    <a:pt x="78" y="0"/>
                    <a:pt x="78" y="1"/>
                    <a:pt x="78" y="1"/>
                  </a:cubicBezTo>
                  <a:cubicBezTo>
                    <a:pt x="77" y="1"/>
                    <a:pt x="77" y="0"/>
                    <a:pt x="76" y="0"/>
                  </a:cubicBezTo>
                  <a:cubicBezTo>
                    <a:pt x="76" y="1"/>
                    <a:pt x="76" y="1"/>
                    <a:pt x="76" y="1"/>
                  </a:cubicBezTo>
                  <a:cubicBezTo>
                    <a:pt x="32" y="4"/>
                    <a:pt x="4" y="40"/>
                    <a:pt x="9" y="96"/>
                  </a:cubicBezTo>
                  <a:cubicBezTo>
                    <a:pt x="9" y="100"/>
                    <a:pt x="3" y="103"/>
                    <a:pt x="2" y="106"/>
                  </a:cubicBezTo>
                  <a:cubicBezTo>
                    <a:pt x="0" y="112"/>
                    <a:pt x="0" y="116"/>
                    <a:pt x="0" y="119"/>
                  </a:cubicBezTo>
                  <a:cubicBezTo>
                    <a:pt x="2" y="152"/>
                    <a:pt x="16" y="148"/>
                    <a:pt x="16" y="157"/>
                  </a:cubicBezTo>
                </a:path>
              </a:pathLst>
            </a:custGeom>
            <a:solidFill>
              <a:srgbClr val="EAC487">
                <a:alpha val="100000"/>
              </a:srgbClr>
            </a:solidFill>
          </p:spPr>
        </p:sp>
        <p:sp>
          <p:nvSpPr>
            <p:cNvPr id="6" name="Freeform 6"/>
            <p:cNvSpPr/>
            <p:nvPr/>
          </p:nvSpPr>
          <p:spPr>
            <a:xfrm>
              <a:off x="2444772" y="4347680"/>
              <a:ext cx="686349" cy="322564"/>
            </a:xfrm>
            <a:custGeom>
              <a:avLst/>
              <a:gdLst/>
              <a:ahLst/>
              <a:cxnLst/>
              <a:rect l="l" t="t" r="r" b="b"/>
              <a:pathLst>
                <a:path w="111" h="52">
                  <a:moveTo>
                    <a:pt x="99" y="25"/>
                  </a:moveTo>
                  <a:cubicBezTo>
                    <a:pt x="99" y="0"/>
                    <a:pt x="99" y="0"/>
                    <a:pt x="99" y="0"/>
                  </a:cubicBezTo>
                  <a:cubicBezTo>
                    <a:pt x="99" y="0"/>
                    <a:pt x="86" y="15"/>
                    <a:pt x="53" y="13"/>
                  </a:cubicBezTo>
                  <a:cubicBezTo>
                    <a:pt x="19" y="13"/>
                    <a:pt x="8" y="0"/>
                    <a:pt x="8" y="0"/>
                  </a:cubicBezTo>
                  <a:cubicBezTo>
                    <a:pt x="8" y="25"/>
                    <a:pt x="8" y="25"/>
                    <a:pt x="8" y="25"/>
                  </a:cubicBezTo>
                  <a:cubicBezTo>
                    <a:pt x="8" y="25"/>
                    <a:pt x="2" y="31"/>
                    <a:pt x="3" y="32"/>
                  </a:cubicBezTo>
                  <a:cubicBezTo>
                    <a:pt x="0" y="31"/>
                    <a:pt x="36" y="52"/>
                    <a:pt x="55" y="52"/>
                  </a:cubicBezTo>
                  <a:cubicBezTo>
                    <a:pt x="55" y="52"/>
                    <a:pt x="111" y="52"/>
                    <a:pt x="110" y="51"/>
                  </a:cubicBezTo>
                  <a:cubicBezTo>
                    <a:pt x="99" y="25"/>
                    <a:pt x="99" y="25"/>
                    <a:pt x="99" y="25"/>
                  </a:cubicBezTo>
                </a:path>
              </a:pathLst>
            </a:custGeom>
            <a:solidFill>
              <a:srgbClr val="E0B57A">
                <a:alpha val="100000"/>
              </a:srgbClr>
            </a:solidFill>
          </p:spPr>
        </p:sp>
        <p:sp>
          <p:nvSpPr>
            <p:cNvPr id="7" name="Freeform 7"/>
            <p:cNvSpPr/>
            <p:nvPr/>
          </p:nvSpPr>
          <p:spPr>
            <a:xfrm>
              <a:off x="2724188" y="2834152"/>
              <a:ext cx="600226" cy="535079"/>
            </a:xfrm>
            <a:custGeom>
              <a:avLst/>
              <a:gdLst/>
              <a:ahLst/>
              <a:cxnLst/>
              <a:rect l="l" t="t" r="r" b="b"/>
              <a:pathLst>
                <a:path w="97" h="86">
                  <a:moveTo>
                    <a:pt x="56" y="0"/>
                  </a:moveTo>
                  <a:cubicBezTo>
                    <a:pt x="49" y="0"/>
                    <a:pt x="25" y="8"/>
                    <a:pt x="14" y="11"/>
                  </a:cubicBezTo>
                  <a:cubicBezTo>
                    <a:pt x="9" y="13"/>
                    <a:pt x="5" y="14"/>
                    <a:pt x="0" y="16"/>
                  </a:cubicBezTo>
                  <a:cubicBezTo>
                    <a:pt x="2" y="16"/>
                    <a:pt x="5" y="15"/>
                    <a:pt x="7" y="15"/>
                  </a:cubicBezTo>
                  <a:cubicBezTo>
                    <a:pt x="50" y="15"/>
                    <a:pt x="80" y="43"/>
                    <a:pt x="88" y="86"/>
                  </a:cubicBezTo>
                  <a:cubicBezTo>
                    <a:pt x="90" y="74"/>
                    <a:pt x="97" y="32"/>
                    <a:pt x="94" y="22"/>
                  </a:cubicBezTo>
                  <a:cubicBezTo>
                    <a:pt x="94" y="21"/>
                    <a:pt x="94" y="21"/>
                    <a:pt x="93" y="21"/>
                  </a:cubicBezTo>
                  <a:cubicBezTo>
                    <a:pt x="92" y="21"/>
                    <a:pt x="91" y="22"/>
                    <a:pt x="89" y="23"/>
                  </a:cubicBezTo>
                  <a:cubicBezTo>
                    <a:pt x="88" y="24"/>
                    <a:pt x="86" y="25"/>
                    <a:pt x="85" y="25"/>
                  </a:cubicBezTo>
                  <a:cubicBezTo>
                    <a:pt x="85" y="25"/>
                    <a:pt x="84" y="25"/>
                    <a:pt x="84" y="24"/>
                  </a:cubicBezTo>
                  <a:cubicBezTo>
                    <a:pt x="81" y="20"/>
                    <a:pt x="80" y="9"/>
                    <a:pt x="78" y="7"/>
                  </a:cubicBezTo>
                  <a:cubicBezTo>
                    <a:pt x="78" y="6"/>
                    <a:pt x="77" y="6"/>
                    <a:pt x="77" y="6"/>
                  </a:cubicBezTo>
                  <a:cubicBezTo>
                    <a:pt x="75" y="6"/>
                    <a:pt x="73" y="8"/>
                    <a:pt x="70" y="10"/>
                  </a:cubicBezTo>
                  <a:cubicBezTo>
                    <a:pt x="68" y="11"/>
                    <a:pt x="65" y="13"/>
                    <a:pt x="63" y="13"/>
                  </a:cubicBezTo>
                  <a:cubicBezTo>
                    <a:pt x="63" y="13"/>
                    <a:pt x="63" y="13"/>
                    <a:pt x="62" y="13"/>
                  </a:cubicBezTo>
                  <a:cubicBezTo>
                    <a:pt x="57" y="11"/>
                    <a:pt x="61" y="1"/>
                    <a:pt x="56" y="0"/>
                  </a:cubicBezTo>
                  <a:cubicBezTo>
                    <a:pt x="56" y="0"/>
                    <a:pt x="56" y="0"/>
                    <a:pt x="56" y="0"/>
                  </a:cubicBezTo>
                </a:path>
              </a:pathLst>
            </a:custGeom>
            <a:solidFill>
              <a:srgbClr val="B2B2B2">
                <a:alpha val="100000"/>
              </a:srgbClr>
            </a:solidFill>
          </p:spPr>
        </p:sp>
        <p:sp>
          <p:nvSpPr>
            <p:cNvPr id="8" name="Freeform 8"/>
            <p:cNvSpPr/>
            <p:nvPr/>
          </p:nvSpPr>
          <p:spPr>
            <a:xfrm>
              <a:off x="2251654" y="2928505"/>
              <a:ext cx="1017859" cy="584989"/>
            </a:xfrm>
            <a:custGeom>
              <a:avLst/>
              <a:gdLst/>
              <a:ahLst/>
              <a:cxnLst/>
              <a:rect l="l" t="t" r="r" b="b"/>
              <a:pathLst>
                <a:path w="164" h="94">
                  <a:moveTo>
                    <a:pt x="83" y="0"/>
                  </a:moveTo>
                  <a:cubicBezTo>
                    <a:pt x="81" y="0"/>
                    <a:pt x="78" y="1"/>
                    <a:pt x="76" y="1"/>
                  </a:cubicBezTo>
                  <a:cubicBezTo>
                    <a:pt x="41" y="13"/>
                    <a:pt x="17" y="32"/>
                    <a:pt x="3" y="73"/>
                  </a:cubicBezTo>
                  <a:cubicBezTo>
                    <a:pt x="0" y="82"/>
                    <a:pt x="1" y="94"/>
                    <a:pt x="11" y="94"/>
                  </a:cubicBezTo>
                  <a:cubicBezTo>
                    <a:pt x="11" y="94"/>
                    <a:pt x="12" y="94"/>
                    <a:pt x="12" y="94"/>
                  </a:cubicBezTo>
                  <a:cubicBezTo>
                    <a:pt x="12" y="94"/>
                    <a:pt x="12" y="94"/>
                    <a:pt x="12" y="94"/>
                  </a:cubicBezTo>
                  <a:cubicBezTo>
                    <a:pt x="15" y="50"/>
                    <a:pt x="42" y="22"/>
                    <a:pt x="80" y="19"/>
                  </a:cubicBezTo>
                  <a:cubicBezTo>
                    <a:pt x="80" y="18"/>
                    <a:pt x="80" y="18"/>
                    <a:pt x="80" y="18"/>
                  </a:cubicBezTo>
                  <a:cubicBezTo>
                    <a:pt x="81" y="18"/>
                    <a:pt x="81" y="19"/>
                    <a:pt x="82" y="19"/>
                  </a:cubicBezTo>
                  <a:cubicBezTo>
                    <a:pt x="82" y="19"/>
                    <a:pt x="82" y="18"/>
                    <a:pt x="83" y="18"/>
                  </a:cubicBezTo>
                  <a:cubicBezTo>
                    <a:pt x="83" y="19"/>
                    <a:pt x="83" y="19"/>
                    <a:pt x="83" y="19"/>
                  </a:cubicBezTo>
                  <a:cubicBezTo>
                    <a:pt x="111" y="21"/>
                    <a:pt x="134" y="36"/>
                    <a:pt x="145" y="61"/>
                  </a:cubicBezTo>
                  <a:cubicBezTo>
                    <a:pt x="151" y="64"/>
                    <a:pt x="157" y="68"/>
                    <a:pt x="164" y="73"/>
                  </a:cubicBezTo>
                  <a:cubicBezTo>
                    <a:pt x="164" y="73"/>
                    <a:pt x="164" y="72"/>
                    <a:pt x="164" y="71"/>
                  </a:cubicBezTo>
                  <a:cubicBezTo>
                    <a:pt x="156" y="28"/>
                    <a:pt x="126" y="0"/>
                    <a:pt x="83" y="0"/>
                  </a:cubicBezTo>
                </a:path>
              </a:pathLst>
            </a:custGeom>
            <a:solidFill>
              <a:srgbClr val="261200">
                <a:alpha val="100000"/>
              </a:srgbClr>
            </a:solidFill>
          </p:spPr>
        </p:sp>
        <p:sp>
          <p:nvSpPr>
            <p:cNvPr id="9" name="Freeform 9"/>
            <p:cNvSpPr/>
            <p:nvPr/>
          </p:nvSpPr>
          <p:spPr>
            <a:xfrm>
              <a:off x="2327428" y="3041376"/>
              <a:ext cx="824741" cy="472118"/>
            </a:xfrm>
            <a:custGeom>
              <a:avLst/>
              <a:gdLst/>
              <a:ahLst/>
              <a:cxnLst/>
              <a:rect l="l" t="t" r="r" b="b"/>
              <a:pathLst>
                <a:path w="133" h="76">
                  <a:moveTo>
                    <a:pt x="71" y="0"/>
                  </a:moveTo>
                  <a:cubicBezTo>
                    <a:pt x="70" y="0"/>
                    <a:pt x="70" y="1"/>
                    <a:pt x="70" y="1"/>
                  </a:cubicBezTo>
                  <a:cubicBezTo>
                    <a:pt x="69" y="1"/>
                    <a:pt x="69" y="0"/>
                    <a:pt x="68" y="0"/>
                  </a:cubicBezTo>
                  <a:cubicBezTo>
                    <a:pt x="68" y="1"/>
                    <a:pt x="68" y="1"/>
                    <a:pt x="68" y="1"/>
                  </a:cubicBezTo>
                  <a:cubicBezTo>
                    <a:pt x="30" y="4"/>
                    <a:pt x="3" y="32"/>
                    <a:pt x="0" y="76"/>
                  </a:cubicBezTo>
                  <a:cubicBezTo>
                    <a:pt x="48" y="71"/>
                    <a:pt x="74" y="36"/>
                    <a:pt x="108" y="36"/>
                  </a:cubicBezTo>
                  <a:cubicBezTo>
                    <a:pt x="116" y="36"/>
                    <a:pt x="124" y="38"/>
                    <a:pt x="133" y="43"/>
                  </a:cubicBezTo>
                  <a:cubicBezTo>
                    <a:pt x="122" y="18"/>
                    <a:pt x="99" y="3"/>
                    <a:pt x="71" y="1"/>
                  </a:cubicBezTo>
                  <a:cubicBezTo>
                    <a:pt x="71" y="0"/>
                    <a:pt x="71" y="0"/>
                    <a:pt x="71" y="0"/>
                  </a:cubicBezTo>
                </a:path>
              </a:pathLst>
            </a:custGeom>
            <a:solidFill>
              <a:srgbClr val="A3895E">
                <a:alpha val="100000"/>
              </a:srgbClr>
            </a:solidFill>
          </p:spPr>
        </p:sp>
        <p:sp>
          <p:nvSpPr>
            <p:cNvPr id="10" name="Freeform 10"/>
            <p:cNvSpPr/>
            <p:nvPr/>
          </p:nvSpPr>
          <p:spPr>
            <a:xfrm>
              <a:off x="2129048" y="2810519"/>
              <a:ext cx="1195366" cy="653240"/>
            </a:xfrm>
            <a:custGeom>
              <a:avLst/>
              <a:gdLst/>
              <a:ahLst/>
              <a:cxnLst/>
              <a:rect l="l" t="t" r="r" b="b"/>
              <a:pathLst>
                <a:path w="193" h="105">
                  <a:moveTo>
                    <a:pt x="181" y="96"/>
                  </a:moveTo>
                  <a:cubicBezTo>
                    <a:pt x="188" y="87"/>
                    <a:pt x="193" y="34"/>
                    <a:pt x="190" y="23"/>
                  </a:cubicBezTo>
                  <a:cubicBezTo>
                    <a:pt x="189" y="18"/>
                    <a:pt x="182" y="28"/>
                    <a:pt x="180" y="25"/>
                  </a:cubicBezTo>
                  <a:cubicBezTo>
                    <a:pt x="177" y="21"/>
                    <a:pt x="176" y="10"/>
                    <a:pt x="174" y="7"/>
                  </a:cubicBezTo>
                  <a:cubicBezTo>
                    <a:pt x="171" y="4"/>
                    <a:pt x="163" y="15"/>
                    <a:pt x="158" y="14"/>
                  </a:cubicBezTo>
                  <a:cubicBezTo>
                    <a:pt x="153" y="12"/>
                    <a:pt x="157" y="1"/>
                    <a:pt x="152" y="1"/>
                  </a:cubicBezTo>
                  <a:cubicBezTo>
                    <a:pt x="147" y="0"/>
                    <a:pt x="121" y="9"/>
                    <a:pt x="110" y="12"/>
                  </a:cubicBezTo>
                  <a:cubicBezTo>
                    <a:pt x="67" y="24"/>
                    <a:pt x="0" y="50"/>
                    <a:pt x="22" y="93"/>
                  </a:cubicBezTo>
                  <a:cubicBezTo>
                    <a:pt x="23" y="95"/>
                    <a:pt x="19" y="105"/>
                    <a:pt x="28" y="105"/>
                  </a:cubicBezTo>
                  <a:cubicBezTo>
                    <a:pt x="94" y="103"/>
                    <a:pt x="121" y="41"/>
                    <a:pt x="182" y="91"/>
                  </a:cubicBezTo>
                  <a:lnTo>
                    <a:pt x="181" y="96"/>
                  </a:lnTo>
                  <a:close/>
                </a:path>
              </a:pathLst>
            </a:custGeom>
            <a:solidFill>
              <a:srgbClr val="361A00">
                <a:alpha val="100000"/>
              </a:srgbClr>
            </a:solidFill>
          </p:spPr>
        </p:sp>
        <p:sp>
          <p:nvSpPr>
            <p:cNvPr id="11" name="Freeform 11"/>
            <p:cNvSpPr/>
            <p:nvPr/>
          </p:nvSpPr>
          <p:spPr>
            <a:xfrm>
              <a:off x="1805431" y="4515576"/>
              <a:ext cx="1928722" cy="1159396"/>
            </a:xfrm>
            <a:custGeom>
              <a:avLst/>
              <a:gdLst/>
              <a:ahLst/>
              <a:cxnLst/>
              <a:rect l="l" t="t" r="r" b="b"/>
              <a:pathLst>
                <a:path w="311" h="186">
                  <a:moveTo>
                    <a:pt x="280" y="23"/>
                  </a:moveTo>
                  <a:cubicBezTo>
                    <a:pt x="264" y="10"/>
                    <a:pt x="246" y="4"/>
                    <a:pt x="235" y="2"/>
                  </a:cubicBezTo>
                  <a:cubicBezTo>
                    <a:pt x="154" y="9"/>
                    <a:pt x="154" y="9"/>
                    <a:pt x="154" y="9"/>
                  </a:cubicBezTo>
                  <a:cubicBezTo>
                    <a:pt x="80" y="0"/>
                    <a:pt x="80" y="0"/>
                    <a:pt x="80" y="0"/>
                  </a:cubicBezTo>
                  <a:cubicBezTo>
                    <a:pt x="71" y="3"/>
                    <a:pt x="45" y="11"/>
                    <a:pt x="31" y="23"/>
                  </a:cubicBezTo>
                  <a:cubicBezTo>
                    <a:pt x="17" y="33"/>
                    <a:pt x="7" y="47"/>
                    <a:pt x="0" y="63"/>
                  </a:cubicBezTo>
                  <a:cubicBezTo>
                    <a:pt x="0" y="186"/>
                    <a:pt x="0" y="186"/>
                    <a:pt x="0" y="186"/>
                  </a:cubicBezTo>
                  <a:cubicBezTo>
                    <a:pt x="311" y="186"/>
                    <a:pt x="311" y="186"/>
                    <a:pt x="311" y="186"/>
                  </a:cubicBezTo>
                  <a:cubicBezTo>
                    <a:pt x="311" y="63"/>
                    <a:pt x="311" y="63"/>
                    <a:pt x="311" y="63"/>
                  </a:cubicBezTo>
                  <a:cubicBezTo>
                    <a:pt x="304" y="47"/>
                    <a:pt x="294" y="33"/>
                    <a:pt x="280" y="23"/>
                  </a:cubicBezTo>
                </a:path>
              </a:pathLst>
            </a:custGeom>
            <a:solidFill>
              <a:srgbClr val="FFFFFF">
                <a:alpha val="100000"/>
              </a:srgbClr>
            </a:solidFill>
          </p:spPr>
        </p:sp>
        <p:sp>
          <p:nvSpPr>
            <p:cNvPr id="12" name="Freeform 12"/>
            <p:cNvSpPr/>
            <p:nvPr/>
          </p:nvSpPr>
          <p:spPr>
            <a:xfrm>
              <a:off x="2499673" y="4352794"/>
              <a:ext cx="7893" cy="19050"/>
            </a:xfrm>
            <a:custGeom>
              <a:avLst/>
              <a:gdLst/>
              <a:ahLst/>
              <a:cxnLst/>
              <a:rect l="l" t="t" r="r" b="b"/>
              <a:pathLst>
                <a:path w="1" h="1">
                  <a:moveTo>
                    <a:pt x="0" y="0"/>
                  </a:moveTo>
                  <a:cubicBezTo>
                    <a:pt x="0" y="0"/>
                    <a:pt x="0" y="0"/>
                    <a:pt x="1" y="0"/>
                  </a:cubicBezTo>
                  <a:cubicBezTo>
                    <a:pt x="1" y="0"/>
                    <a:pt x="1" y="0"/>
                    <a:pt x="0" y="0"/>
                  </a:cubicBezTo>
                </a:path>
              </a:pathLst>
            </a:custGeom>
            <a:solidFill>
              <a:srgbClr val="9C7E55">
                <a:alpha val="100000"/>
              </a:srgbClr>
            </a:solidFill>
          </p:spPr>
        </p:sp>
        <p:sp>
          <p:nvSpPr>
            <p:cNvPr id="13" name="Freeform 13"/>
            <p:cNvSpPr/>
            <p:nvPr/>
          </p:nvSpPr>
          <p:spPr>
            <a:xfrm>
              <a:off x="2531070" y="4360731"/>
              <a:ext cx="514104" cy="68252"/>
            </a:xfrm>
            <a:custGeom>
              <a:avLst/>
              <a:gdLst/>
              <a:ahLst/>
              <a:cxnLst/>
              <a:rect l="l" t="t" r="r" b="b"/>
              <a:pathLst>
                <a:path w="83" h="11">
                  <a:moveTo>
                    <a:pt x="69" y="7"/>
                  </a:moveTo>
                  <a:cubicBezTo>
                    <a:pt x="63" y="9"/>
                    <a:pt x="53" y="11"/>
                    <a:pt x="39" y="11"/>
                  </a:cubicBezTo>
                  <a:cubicBezTo>
                    <a:pt x="38" y="11"/>
                    <a:pt x="38" y="11"/>
                    <a:pt x="38" y="11"/>
                  </a:cubicBezTo>
                  <a:cubicBezTo>
                    <a:pt x="37" y="11"/>
                    <a:pt x="36" y="11"/>
                    <a:pt x="35" y="11"/>
                  </a:cubicBezTo>
                  <a:cubicBezTo>
                    <a:pt x="36" y="11"/>
                    <a:pt x="38" y="11"/>
                    <a:pt x="39" y="11"/>
                  </a:cubicBezTo>
                  <a:cubicBezTo>
                    <a:pt x="41" y="11"/>
                    <a:pt x="42" y="11"/>
                    <a:pt x="44" y="11"/>
                  </a:cubicBezTo>
                  <a:cubicBezTo>
                    <a:pt x="55" y="11"/>
                    <a:pt x="63" y="9"/>
                    <a:pt x="69" y="7"/>
                  </a:cubicBezTo>
                  <a:moveTo>
                    <a:pt x="0" y="2"/>
                  </a:moveTo>
                  <a:cubicBezTo>
                    <a:pt x="4" y="4"/>
                    <a:pt x="9" y="6"/>
                    <a:pt x="15" y="8"/>
                  </a:cubicBezTo>
                  <a:cubicBezTo>
                    <a:pt x="9" y="6"/>
                    <a:pt x="4" y="4"/>
                    <a:pt x="0" y="2"/>
                  </a:cubicBezTo>
                  <a:moveTo>
                    <a:pt x="83" y="0"/>
                  </a:moveTo>
                  <a:cubicBezTo>
                    <a:pt x="82" y="0"/>
                    <a:pt x="81" y="1"/>
                    <a:pt x="80" y="2"/>
                  </a:cubicBezTo>
                  <a:cubicBezTo>
                    <a:pt x="80" y="2"/>
                    <a:pt x="80" y="1"/>
                    <a:pt x="81" y="1"/>
                  </a:cubicBezTo>
                  <a:cubicBezTo>
                    <a:pt x="82" y="0"/>
                    <a:pt x="83" y="0"/>
                    <a:pt x="83" y="0"/>
                  </a:cubicBezTo>
                </a:path>
              </a:pathLst>
            </a:custGeom>
            <a:solidFill>
              <a:srgbClr val="A3895E">
                <a:alpha val="100000"/>
              </a:srgbClr>
            </a:solidFill>
          </p:spPr>
        </p:sp>
        <p:sp>
          <p:nvSpPr>
            <p:cNvPr id="14" name="Freeform 14"/>
            <p:cNvSpPr/>
            <p:nvPr/>
          </p:nvSpPr>
          <p:spPr>
            <a:xfrm>
              <a:off x="2507566" y="4352794"/>
              <a:ext cx="524628" cy="131212"/>
            </a:xfrm>
            <a:custGeom>
              <a:avLst/>
              <a:gdLst/>
              <a:ahLst/>
              <a:cxnLst/>
              <a:rect l="l" t="t" r="r" b="b"/>
              <a:pathLst>
                <a:path w="85" h="21">
                  <a:moveTo>
                    <a:pt x="0" y="0"/>
                  </a:moveTo>
                  <a:cubicBezTo>
                    <a:pt x="5" y="5"/>
                    <a:pt x="10" y="20"/>
                    <a:pt x="36" y="21"/>
                  </a:cubicBezTo>
                  <a:cubicBezTo>
                    <a:pt x="36" y="21"/>
                    <a:pt x="37" y="21"/>
                    <a:pt x="37" y="21"/>
                  </a:cubicBezTo>
                  <a:cubicBezTo>
                    <a:pt x="60" y="21"/>
                    <a:pt x="79" y="7"/>
                    <a:pt x="85" y="2"/>
                  </a:cubicBezTo>
                  <a:cubicBezTo>
                    <a:pt x="84" y="2"/>
                    <a:pt x="84" y="3"/>
                    <a:pt x="84" y="3"/>
                  </a:cubicBezTo>
                  <a:cubicBezTo>
                    <a:pt x="81" y="5"/>
                    <a:pt x="78" y="6"/>
                    <a:pt x="73" y="8"/>
                  </a:cubicBezTo>
                  <a:cubicBezTo>
                    <a:pt x="67" y="10"/>
                    <a:pt x="59" y="12"/>
                    <a:pt x="48" y="12"/>
                  </a:cubicBezTo>
                  <a:cubicBezTo>
                    <a:pt x="46" y="12"/>
                    <a:pt x="45" y="12"/>
                    <a:pt x="43" y="12"/>
                  </a:cubicBezTo>
                  <a:cubicBezTo>
                    <a:pt x="42" y="12"/>
                    <a:pt x="40" y="12"/>
                    <a:pt x="39" y="12"/>
                  </a:cubicBezTo>
                  <a:cubicBezTo>
                    <a:pt x="31" y="11"/>
                    <a:pt x="25" y="10"/>
                    <a:pt x="19" y="9"/>
                  </a:cubicBezTo>
                  <a:cubicBezTo>
                    <a:pt x="13" y="7"/>
                    <a:pt x="8" y="5"/>
                    <a:pt x="4" y="3"/>
                  </a:cubicBezTo>
                  <a:cubicBezTo>
                    <a:pt x="2" y="2"/>
                    <a:pt x="1" y="1"/>
                    <a:pt x="0" y="0"/>
                  </a:cubicBezTo>
                </a:path>
              </a:pathLst>
            </a:custGeom>
            <a:solidFill>
              <a:srgbClr val="9C7E55">
                <a:alpha val="100000"/>
              </a:srgbClr>
            </a:solidFill>
          </p:spPr>
        </p:sp>
        <p:sp>
          <p:nvSpPr>
            <p:cNvPr id="15" name="Freeform 15"/>
            <p:cNvSpPr/>
            <p:nvPr/>
          </p:nvSpPr>
          <p:spPr>
            <a:xfrm>
              <a:off x="3058153" y="4392123"/>
              <a:ext cx="80860" cy="81302"/>
            </a:xfrm>
            <a:custGeom>
              <a:avLst/>
              <a:gdLst/>
              <a:ahLst/>
              <a:cxnLst/>
              <a:rect l="l" t="t" r="r" b="b"/>
              <a:pathLst>
                <a:path w="31" h="31">
                  <a:moveTo>
                    <a:pt x="0" y="31"/>
                  </a:moveTo>
                  <a:lnTo>
                    <a:pt x="17" y="21"/>
                  </a:lnTo>
                  <a:lnTo>
                    <a:pt x="31" y="9"/>
                  </a:lnTo>
                  <a:lnTo>
                    <a:pt x="0" y="0"/>
                  </a:lnTo>
                  <a:lnTo>
                    <a:pt x="0" y="31"/>
                  </a:lnTo>
                  <a:close/>
                </a:path>
              </a:pathLst>
            </a:custGeom>
            <a:solidFill>
              <a:srgbClr val="706F6F">
                <a:alpha val="100000"/>
              </a:srgbClr>
            </a:solidFill>
          </p:spPr>
        </p:sp>
        <p:sp>
          <p:nvSpPr>
            <p:cNvPr id="16" name="Freeform 16"/>
            <p:cNvSpPr/>
            <p:nvPr/>
          </p:nvSpPr>
          <p:spPr>
            <a:xfrm>
              <a:off x="2413550" y="4392123"/>
              <a:ext cx="80860" cy="81302"/>
            </a:xfrm>
            <a:custGeom>
              <a:avLst/>
              <a:gdLst/>
              <a:ahLst/>
              <a:cxnLst/>
              <a:rect l="l" t="t" r="r" b="b"/>
              <a:pathLst>
                <a:path w="31" h="31">
                  <a:moveTo>
                    <a:pt x="31" y="0"/>
                  </a:moveTo>
                  <a:lnTo>
                    <a:pt x="0" y="7"/>
                  </a:lnTo>
                  <a:lnTo>
                    <a:pt x="31" y="31"/>
                  </a:lnTo>
                  <a:lnTo>
                    <a:pt x="31" y="0"/>
                  </a:lnTo>
                  <a:close/>
                </a:path>
              </a:pathLst>
            </a:custGeom>
            <a:solidFill>
              <a:srgbClr val="706F6F">
                <a:alpha val="100000"/>
              </a:srgbClr>
            </a:solidFill>
          </p:spPr>
        </p:sp>
        <p:sp>
          <p:nvSpPr>
            <p:cNvPr id="17" name="Freeform 17"/>
            <p:cNvSpPr/>
            <p:nvPr/>
          </p:nvSpPr>
          <p:spPr>
            <a:xfrm>
              <a:off x="1447786" y="4510285"/>
              <a:ext cx="2693475" cy="2339779"/>
            </a:xfrm>
            <a:custGeom>
              <a:avLst/>
              <a:gdLst/>
              <a:ahLst/>
              <a:cxnLst/>
              <a:rect l="l" t="t" r="r" b="b"/>
              <a:pathLst>
                <a:path w="435" h="376">
                  <a:moveTo>
                    <a:pt x="403" y="38"/>
                  </a:moveTo>
                  <a:cubicBezTo>
                    <a:pt x="390" y="26"/>
                    <a:pt x="339" y="11"/>
                    <a:pt x="317" y="8"/>
                  </a:cubicBezTo>
                  <a:cubicBezTo>
                    <a:pt x="291" y="0"/>
                    <a:pt x="291" y="0"/>
                    <a:pt x="291" y="0"/>
                  </a:cubicBezTo>
                  <a:cubicBezTo>
                    <a:pt x="241" y="119"/>
                    <a:pt x="241" y="119"/>
                    <a:pt x="241" y="119"/>
                  </a:cubicBezTo>
                  <a:cubicBezTo>
                    <a:pt x="192" y="119"/>
                    <a:pt x="192" y="119"/>
                    <a:pt x="192" y="119"/>
                  </a:cubicBezTo>
                  <a:cubicBezTo>
                    <a:pt x="138" y="1"/>
                    <a:pt x="138" y="1"/>
                    <a:pt x="138" y="1"/>
                  </a:cubicBezTo>
                  <a:cubicBezTo>
                    <a:pt x="111" y="8"/>
                    <a:pt x="111" y="8"/>
                    <a:pt x="111" y="8"/>
                  </a:cubicBezTo>
                  <a:cubicBezTo>
                    <a:pt x="93" y="11"/>
                    <a:pt x="44" y="27"/>
                    <a:pt x="31" y="38"/>
                  </a:cubicBezTo>
                  <a:cubicBezTo>
                    <a:pt x="17" y="48"/>
                    <a:pt x="0" y="292"/>
                    <a:pt x="0" y="308"/>
                  </a:cubicBezTo>
                  <a:cubicBezTo>
                    <a:pt x="44" y="376"/>
                    <a:pt x="44" y="376"/>
                    <a:pt x="44" y="376"/>
                  </a:cubicBezTo>
                  <a:cubicBezTo>
                    <a:pt x="397" y="375"/>
                    <a:pt x="397" y="375"/>
                    <a:pt x="397" y="375"/>
                  </a:cubicBezTo>
                  <a:cubicBezTo>
                    <a:pt x="435" y="308"/>
                    <a:pt x="435" y="308"/>
                    <a:pt x="435" y="308"/>
                  </a:cubicBezTo>
                  <a:cubicBezTo>
                    <a:pt x="435" y="290"/>
                    <a:pt x="418" y="48"/>
                    <a:pt x="403" y="38"/>
                  </a:cubicBezTo>
                </a:path>
              </a:pathLst>
            </a:custGeom>
            <a:solidFill>
              <a:srgbClr val="3B3633">
                <a:alpha val="100000"/>
              </a:srgbClr>
            </a:solidFill>
          </p:spPr>
        </p:sp>
        <p:sp>
          <p:nvSpPr>
            <p:cNvPr id="18" name="Freeform 18"/>
            <p:cNvSpPr/>
            <p:nvPr/>
          </p:nvSpPr>
          <p:spPr>
            <a:xfrm>
              <a:off x="2846794" y="4583651"/>
              <a:ext cx="125237" cy="634723"/>
            </a:xfrm>
            <a:custGeom>
              <a:avLst/>
              <a:gdLst/>
              <a:ahLst/>
              <a:cxnLst/>
              <a:rect l="l" t="t" r="r" b="b"/>
              <a:pathLst>
                <a:path w="20" h="102">
                  <a:moveTo>
                    <a:pt x="8" y="0"/>
                  </a:moveTo>
                  <a:cubicBezTo>
                    <a:pt x="0" y="26"/>
                    <a:pt x="0" y="26"/>
                    <a:pt x="0" y="26"/>
                  </a:cubicBezTo>
                  <a:cubicBezTo>
                    <a:pt x="17" y="102"/>
                    <a:pt x="17" y="102"/>
                    <a:pt x="17" y="102"/>
                  </a:cubicBezTo>
                  <a:cubicBezTo>
                    <a:pt x="20" y="95"/>
                    <a:pt x="20" y="95"/>
                    <a:pt x="20" y="95"/>
                  </a:cubicBezTo>
                  <a:cubicBezTo>
                    <a:pt x="1" y="26"/>
                    <a:pt x="1" y="26"/>
                    <a:pt x="1" y="26"/>
                  </a:cubicBezTo>
                  <a:cubicBezTo>
                    <a:pt x="10" y="2"/>
                    <a:pt x="10" y="2"/>
                    <a:pt x="10" y="2"/>
                  </a:cubicBezTo>
                  <a:cubicBezTo>
                    <a:pt x="9" y="2"/>
                    <a:pt x="9" y="1"/>
                    <a:pt x="8" y="0"/>
                  </a:cubicBezTo>
                </a:path>
              </a:pathLst>
            </a:custGeom>
            <a:solidFill>
              <a:srgbClr val="B2B2B2">
                <a:alpha val="100000"/>
              </a:srgbClr>
            </a:solidFill>
          </p:spPr>
        </p:sp>
        <p:sp>
          <p:nvSpPr>
            <p:cNvPr id="19" name="Freeform 19"/>
            <p:cNvSpPr/>
            <p:nvPr/>
          </p:nvSpPr>
          <p:spPr>
            <a:xfrm>
              <a:off x="2797155" y="5176576"/>
              <a:ext cx="273978" cy="957463"/>
            </a:xfrm>
            <a:custGeom>
              <a:avLst/>
              <a:gdLst/>
              <a:ahLst/>
              <a:cxnLst/>
              <a:rect l="l" t="t" r="r" b="b"/>
              <a:pathLst>
                <a:path w="105" h="365">
                  <a:moveTo>
                    <a:pt x="67" y="0"/>
                  </a:moveTo>
                  <a:lnTo>
                    <a:pt x="60" y="16"/>
                  </a:lnTo>
                  <a:lnTo>
                    <a:pt x="88" y="142"/>
                  </a:lnTo>
                  <a:lnTo>
                    <a:pt x="0" y="360"/>
                  </a:lnTo>
                  <a:lnTo>
                    <a:pt x="3" y="365"/>
                  </a:lnTo>
                  <a:lnTo>
                    <a:pt x="105" y="147"/>
                  </a:lnTo>
                  <a:lnTo>
                    <a:pt x="67" y="0"/>
                  </a:lnTo>
                  <a:close/>
                </a:path>
              </a:pathLst>
            </a:custGeom>
            <a:solidFill>
              <a:srgbClr val="292624">
                <a:alpha val="100000"/>
              </a:srgbClr>
            </a:solidFill>
          </p:spPr>
        </p:sp>
        <p:sp>
          <p:nvSpPr>
            <p:cNvPr id="20" name="Freeform 20"/>
            <p:cNvSpPr/>
            <p:nvPr/>
          </p:nvSpPr>
          <p:spPr>
            <a:xfrm>
              <a:off x="2797155" y="5176576"/>
              <a:ext cx="273978" cy="957463"/>
            </a:xfrm>
            <a:custGeom>
              <a:avLst/>
              <a:gdLst/>
              <a:ahLst/>
              <a:cxnLst/>
              <a:rect l="l" t="t" r="r" b="b"/>
              <a:pathLst>
                <a:path w="105" h="365">
                  <a:moveTo>
                    <a:pt x="67" y="0"/>
                  </a:moveTo>
                  <a:lnTo>
                    <a:pt x="60" y="16"/>
                  </a:lnTo>
                  <a:lnTo>
                    <a:pt x="88" y="142"/>
                  </a:lnTo>
                  <a:lnTo>
                    <a:pt x="0" y="360"/>
                  </a:lnTo>
                  <a:lnTo>
                    <a:pt x="3" y="365"/>
                  </a:lnTo>
                  <a:lnTo>
                    <a:pt x="105" y="147"/>
                  </a:lnTo>
                  <a:lnTo>
                    <a:pt x="67" y="0"/>
                  </a:lnTo>
                </a:path>
              </a:pathLst>
            </a:custGeom>
          </p:spPr>
        </p:sp>
        <p:sp>
          <p:nvSpPr>
            <p:cNvPr id="21" name="Freeform 21"/>
            <p:cNvSpPr/>
            <p:nvPr/>
          </p:nvSpPr>
          <p:spPr>
            <a:xfrm>
              <a:off x="2525808" y="4533917"/>
              <a:ext cx="501124" cy="1600122"/>
            </a:xfrm>
            <a:custGeom>
              <a:avLst/>
              <a:gdLst/>
              <a:ahLst/>
              <a:cxnLst/>
              <a:rect l="l" t="t" r="r" b="b"/>
              <a:pathLst>
                <a:path w="81" h="257">
                  <a:moveTo>
                    <a:pt x="52" y="34"/>
                  </a:moveTo>
                  <a:cubicBezTo>
                    <a:pt x="63" y="0"/>
                    <a:pt x="63" y="0"/>
                    <a:pt x="63" y="0"/>
                  </a:cubicBezTo>
                  <a:cubicBezTo>
                    <a:pt x="63" y="0"/>
                    <a:pt x="52" y="4"/>
                    <a:pt x="39" y="4"/>
                  </a:cubicBezTo>
                  <a:cubicBezTo>
                    <a:pt x="28" y="4"/>
                    <a:pt x="14" y="0"/>
                    <a:pt x="14" y="0"/>
                  </a:cubicBezTo>
                  <a:cubicBezTo>
                    <a:pt x="28" y="33"/>
                    <a:pt x="28" y="33"/>
                    <a:pt x="28" y="33"/>
                  </a:cubicBezTo>
                  <a:cubicBezTo>
                    <a:pt x="28" y="33"/>
                    <a:pt x="28" y="33"/>
                    <a:pt x="28" y="33"/>
                  </a:cubicBezTo>
                  <a:cubicBezTo>
                    <a:pt x="0" y="164"/>
                    <a:pt x="0" y="164"/>
                    <a:pt x="0" y="164"/>
                  </a:cubicBezTo>
                  <a:cubicBezTo>
                    <a:pt x="43" y="257"/>
                    <a:pt x="43" y="257"/>
                    <a:pt x="43" y="257"/>
                  </a:cubicBezTo>
                  <a:cubicBezTo>
                    <a:pt x="81" y="163"/>
                    <a:pt x="81" y="163"/>
                    <a:pt x="81" y="163"/>
                  </a:cubicBezTo>
                  <a:cubicBezTo>
                    <a:pt x="52" y="34"/>
                    <a:pt x="52" y="34"/>
                    <a:pt x="52" y="34"/>
                  </a:cubicBezTo>
                </a:path>
              </a:pathLst>
            </a:custGeom>
            <a:solidFill>
              <a:schemeClr val="accent1">
                <a:lumMod val="60000"/>
                <a:lumOff val="40000"/>
                <a:alpha val="100000"/>
              </a:schemeClr>
            </a:solidFill>
          </p:spPr>
        </p:sp>
        <p:sp>
          <p:nvSpPr>
            <p:cNvPr id="22" name="Freeform 22"/>
            <p:cNvSpPr/>
            <p:nvPr/>
          </p:nvSpPr>
          <p:spPr>
            <a:xfrm>
              <a:off x="2698053" y="4746256"/>
              <a:ext cx="148741" cy="44619"/>
            </a:xfrm>
            <a:custGeom>
              <a:avLst/>
              <a:gdLst/>
              <a:ahLst/>
              <a:cxnLst/>
              <a:rect l="l" t="t" r="r" b="b"/>
              <a:pathLst>
                <a:path w="24" h="7">
                  <a:moveTo>
                    <a:pt x="0" y="0"/>
                  </a:moveTo>
                  <a:cubicBezTo>
                    <a:pt x="0" y="1"/>
                    <a:pt x="0" y="1"/>
                    <a:pt x="0" y="1"/>
                  </a:cubicBezTo>
                  <a:cubicBezTo>
                    <a:pt x="0" y="1"/>
                    <a:pt x="2" y="7"/>
                    <a:pt x="9" y="7"/>
                  </a:cubicBezTo>
                  <a:cubicBezTo>
                    <a:pt x="17" y="7"/>
                    <a:pt x="24" y="1"/>
                    <a:pt x="24" y="1"/>
                  </a:cubicBezTo>
                  <a:cubicBezTo>
                    <a:pt x="24" y="0"/>
                    <a:pt x="24" y="0"/>
                    <a:pt x="24" y="0"/>
                  </a:cubicBezTo>
                  <a:cubicBezTo>
                    <a:pt x="24" y="0"/>
                    <a:pt x="19" y="2"/>
                    <a:pt x="12" y="2"/>
                  </a:cubicBezTo>
                  <a:cubicBezTo>
                    <a:pt x="4" y="2"/>
                    <a:pt x="0" y="0"/>
                    <a:pt x="0" y="0"/>
                  </a:cubicBezTo>
                </a:path>
              </a:pathLst>
            </a:custGeom>
            <a:solidFill>
              <a:srgbClr val="A54828">
                <a:alpha val="100000"/>
              </a:srgbClr>
            </a:solidFill>
          </p:spPr>
        </p:sp>
        <p:sp>
          <p:nvSpPr>
            <p:cNvPr id="23" name="Freeform 23"/>
            <p:cNvSpPr/>
            <p:nvPr/>
          </p:nvSpPr>
          <p:spPr>
            <a:xfrm>
              <a:off x="2301293" y="4515576"/>
              <a:ext cx="174876" cy="18342"/>
            </a:xfrm>
            <a:custGeom>
              <a:avLst/>
              <a:gdLst/>
              <a:ahLst/>
              <a:cxnLst/>
              <a:rect l="l" t="t" r="r" b="b"/>
              <a:pathLst>
                <a:path w="28" h="3">
                  <a:moveTo>
                    <a:pt x="0" y="0"/>
                  </a:moveTo>
                  <a:cubicBezTo>
                    <a:pt x="0" y="0"/>
                    <a:pt x="0" y="0"/>
                    <a:pt x="0" y="0"/>
                  </a:cubicBezTo>
                  <a:cubicBezTo>
                    <a:pt x="27" y="3"/>
                    <a:pt x="27" y="3"/>
                    <a:pt x="27" y="3"/>
                  </a:cubicBezTo>
                  <a:cubicBezTo>
                    <a:pt x="27" y="3"/>
                    <a:pt x="27" y="2"/>
                    <a:pt x="28" y="2"/>
                  </a:cubicBezTo>
                  <a:cubicBezTo>
                    <a:pt x="3" y="0"/>
                    <a:pt x="3" y="0"/>
                    <a:pt x="3" y="0"/>
                  </a:cubicBezTo>
                  <a:cubicBezTo>
                    <a:pt x="2" y="0"/>
                    <a:pt x="2" y="0"/>
                    <a:pt x="2" y="0"/>
                  </a:cubicBezTo>
                  <a:cubicBezTo>
                    <a:pt x="2" y="0"/>
                    <a:pt x="1" y="0"/>
                    <a:pt x="1" y="0"/>
                  </a:cubicBezTo>
                  <a:cubicBezTo>
                    <a:pt x="1" y="0"/>
                    <a:pt x="1" y="0"/>
                    <a:pt x="0" y="0"/>
                  </a:cubicBezTo>
                </a:path>
              </a:pathLst>
            </a:custGeom>
            <a:solidFill>
              <a:srgbClr val="B2B2B2">
                <a:alpha val="100000"/>
              </a:srgbClr>
            </a:solidFill>
          </p:spPr>
        </p:sp>
        <p:sp>
          <p:nvSpPr>
            <p:cNvPr id="24" name="Freeform 24"/>
            <p:cNvSpPr/>
            <p:nvPr/>
          </p:nvSpPr>
          <p:spPr>
            <a:xfrm>
              <a:off x="2468276" y="4528626"/>
              <a:ext cx="148741" cy="23632"/>
            </a:xfrm>
            <a:custGeom>
              <a:avLst/>
              <a:gdLst/>
              <a:ahLst/>
              <a:cxnLst/>
              <a:rect l="l" t="t" r="r" b="b"/>
              <a:pathLst>
                <a:path w="24" h="4">
                  <a:moveTo>
                    <a:pt x="1" y="0"/>
                  </a:moveTo>
                  <a:cubicBezTo>
                    <a:pt x="0" y="0"/>
                    <a:pt x="0" y="1"/>
                    <a:pt x="0" y="1"/>
                  </a:cubicBezTo>
                  <a:cubicBezTo>
                    <a:pt x="24" y="4"/>
                    <a:pt x="24" y="4"/>
                    <a:pt x="24" y="4"/>
                  </a:cubicBezTo>
                  <a:cubicBezTo>
                    <a:pt x="23" y="2"/>
                    <a:pt x="23" y="2"/>
                    <a:pt x="23" y="2"/>
                  </a:cubicBezTo>
                  <a:cubicBezTo>
                    <a:pt x="1" y="0"/>
                    <a:pt x="1" y="0"/>
                    <a:pt x="1" y="0"/>
                  </a:cubicBezTo>
                </a:path>
              </a:pathLst>
            </a:custGeom>
            <a:solidFill>
              <a:srgbClr val="9C7E55">
                <a:alpha val="100000"/>
              </a:srgbClr>
            </a:solidFill>
          </p:spPr>
        </p:sp>
        <p:sp>
          <p:nvSpPr>
            <p:cNvPr id="25" name="Freeform 25"/>
            <p:cNvSpPr/>
            <p:nvPr/>
          </p:nvSpPr>
          <p:spPr>
            <a:xfrm>
              <a:off x="2301293" y="4515576"/>
              <a:ext cx="336772" cy="417093"/>
            </a:xfrm>
            <a:custGeom>
              <a:avLst/>
              <a:gdLst/>
              <a:ahLst/>
              <a:cxnLst/>
              <a:rect l="l" t="t" r="r" b="b"/>
              <a:pathLst>
                <a:path w="54" h="67">
                  <a:moveTo>
                    <a:pt x="0" y="0"/>
                  </a:moveTo>
                  <a:cubicBezTo>
                    <a:pt x="0" y="0"/>
                    <a:pt x="0" y="0"/>
                    <a:pt x="0" y="0"/>
                  </a:cubicBezTo>
                  <a:cubicBezTo>
                    <a:pt x="30" y="67"/>
                    <a:pt x="30" y="67"/>
                    <a:pt x="30" y="67"/>
                  </a:cubicBezTo>
                  <a:cubicBezTo>
                    <a:pt x="37" y="52"/>
                    <a:pt x="49" y="28"/>
                    <a:pt x="54" y="14"/>
                  </a:cubicBezTo>
                  <a:cubicBezTo>
                    <a:pt x="51" y="6"/>
                    <a:pt x="51" y="6"/>
                    <a:pt x="51" y="6"/>
                  </a:cubicBezTo>
                  <a:cubicBezTo>
                    <a:pt x="27" y="3"/>
                    <a:pt x="27" y="3"/>
                    <a:pt x="27" y="3"/>
                  </a:cubicBezTo>
                  <a:cubicBezTo>
                    <a:pt x="0" y="0"/>
                    <a:pt x="0" y="0"/>
                    <a:pt x="0" y="0"/>
                  </a:cubicBezTo>
                </a:path>
              </a:pathLst>
            </a:custGeom>
            <a:solidFill>
              <a:srgbClr val="B2B2B2">
                <a:alpha val="100000"/>
              </a:srgbClr>
            </a:solidFill>
          </p:spPr>
        </p:sp>
        <p:sp>
          <p:nvSpPr>
            <p:cNvPr id="26" name="Freeform 26"/>
            <p:cNvSpPr/>
            <p:nvPr/>
          </p:nvSpPr>
          <p:spPr>
            <a:xfrm>
              <a:off x="2296031" y="4515576"/>
              <a:ext cx="5262" cy="19050"/>
            </a:xfrm>
            <a:custGeom>
              <a:avLst/>
              <a:gdLst/>
              <a:ahLst/>
              <a:cxnLst/>
              <a:rect l="l" t="t" r="r" b="b"/>
              <a:pathLst>
                <a:path w="1" h="1">
                  <a:moveTo>
                    <a:pt x="1" y="0"/>
                  </a:moveTo>
                  <a:cubicBezTo>
                    <a:pt x="0" y="0"/>
                    <a:pt x="0" y="0"/>
                    <a:pt x="0" y="0"/>
                  </a:cubicBezTo>
                  <a:cubicBezTo>
                    <a:pt x="0" y="0"/>
                    <a:pt x="0" y="0"/>
                    <a:pt x="0" y="0"/>
                  </a:cubicBezTo>
                  <a:cubicBezTo>
                    <a:pt x="1" y="0"/>
                    <a:pt x="1" y="0"/>
                    <a:pt x="1" y="0"/>
                  </a:cubicBezTo>
                </a:path>
              </a:pathLst>
            </a:custGeom>
            <a:solidFill>
              <a:srgbClr val="B2B2B2">
                <a:alpha val="100000"/>
              </a:srgbClr>
            </a:solidFill>
          </p:spPr>
        </p:sp>
        <p:sp>
          <p:nvSpPr>
            <p:cNvPr id="27" name="Freeform 27"/>
            <p:cNvSpPr/>
            <p:nvPr/>
          </p:nvSpPr>
          <p:spPr>
            <a:xfrm>
              <a:off x="2638065" y="4541677"/>
              <a:ext cx="23504" cy="5291"/>
            </a:xfrm>
            <a:custGeom>
              <a:avLst/>
              <a:gdLst/>
              <a:ahLst/>
              <a:cxnLst/>
              <a:rect l="l" t="t" r="r" b="b"/>
              <a:pathLst>
                <a:path w="4" h="1">
                  <a:moveTo>
                    <a:pt x="0" y="0"/>
                  </a:moveTo>
                  <a:cubicBezTo>
                    <a:pt x="1" y="0"/>
                    <a:pt x="2" y="1"/>
                    <a:pt x="4" y="1"/>
                  </a:cubicBezTo>
                  <a:cubicBezTo>
                    <a:pt x="4" y="1"/>
                    <a:pt x="4" y="1"/>
                    <a:pt x="4" y="1"/>
                  </a:cubicBezTo>
                  <a:cubicBezTo>
                    <a:pt x="0" y="0"/>
                    <a:pt x="0" y="0"/>
                    <a:pt x="0" y="0"/>
                  </a:cubicBezTo>
                  <a:cubicBezTo>
                    <a:pt x="0" y="0"/>
                    <a:pt x="0" y="0"/>
                    <a:pt x="0" y="0"/>
                  </a:cubicBezTo>
                </a:path>
              </a:pathLst>
            </a:custGeom>
            <a:solidFill>
              <a:srgbClr val="9C7E55">
                <a:alpha val="100000"/>
              </a:srgbClr>
            </a:solidFill>
          </p:spPr>
        </p:sp>
        <p:sp>
          <p:nvSpPr>
            <p:cNvPr id="28" name="Freeform 28"/>
            <p:cNvSpPr/>
            <p:nvPr/>
          </p:nvSpPr>
          <p:spPr>
            <a:xfrm>
              <a:off x="2296031" y="4515576"/>
              <a:ext cx="193118" cy="480054"/>
            </a:xfrm>
            <a:custGeom>
              <a:avLst/>
              <a:gdLst/>
              <a:ahLst/>
              <a:cxnLst/>
              <a:rect l="l" t="t" r="r" b="b"/>
              <a:pathLst>
                <a:path w="31" h="77">
                  <a:moveTo>
                    <a:pt x="1" y="0"/>
                  </a:moveTo>
                  <a:cubicBezTo>
                    <a:pt x="1" y="0"/>
                    <a:pt x="1" y="0"/>
                    <a:pt x="1" y="0"/>
                  </a:cubicBezTo>
                  <a:cubicBezTo>
                    <a:pt x="0" y="0"/>
                    <a:pt x="0" y="0"/>
                    <a:pt x="0" y="0"/>
                  </a:cubicBezTo>
                  <a:cubicBezTo>
                    <a:pt x="26" y="77"/>
                    <a:pt x="26" y="77"/>
                    <a:pt x="26" y="77"/>
                  </a:cubicBezTo>
                  <a:cubicBezTo>
                    <a:pt x="26" y="77"/>
                    <a:pt x="28" y="73"/>
                    <a:pt x="31" y="67"/>
                  </a:cubicBezTo>
                  <a:cubicBezTo>
                    <a:pt x="1" y="0"/>
                    <a:pt x="1" y="0"/>
                    <a:pt x="1" y="0"/>
                  </a:cubicBezTo>
                </a:path>
              </a:pathLst>
            </a:custGeom>
            <a:solidFill>
              <a:srgbClr val="292624">
                <a:alpha val="100000"/>
              </a:srgbClr>
            </a:solidFill>
          </p:spPr>
        </p:sp>
        <p:sp>
          <p:nvSpPr>
            <p:cNvPr id="29" name="Freeform 29"/>
            <p:cNvSpPr/>
            <p:nvPr/>
          </p:nvSpPr>
          <p:spPr>
            <a:xfrm>
              <a:off x="2611930" y="4541677"/>
              <a:ext cx="49639" cy="60315"/>
            </a:xfrm>
            <a:custGeom>
              <a:avLst/>
              <a:gdLst/>
              <a:ahLst/>
              <a:cxnLst/>
              <a:rect l="l" t="t" r="r" b="b"/>
              <a:pathLst>
                <a:path w="8" h="10">
                  <a:moveTo>
                    <a:pt x="0" y="0"/>
                  </a:moveTo>
                  <a:cubicBezTo>
                    <a:pt x="1" y="2"/>
                    <a:pt x="1" y="2"/>
                    <a:pt x="1" y="2"/>
                  </a:cubicBezTo>
                  <a:cubicBezTo>
                    <a:pt x="4" y="10"/>
                    <a:pt x="4" y="10"/>
                    <a:pt x="4" y="10"/>
                  </a:cubicBezTo>
                  <a:cubicBezTo>
                    <a:pt x="6" y="6"/>
                    <a:pt x="7" y="2"/>
                    <a:pt x="8" y="1"/>
                  </a:cubicBezTo>
                  <a:cubicBezTo>
                    <a:pt x="6" y="1"/>
                    <a:pt x="5" y="0"/>
                    <a:pt x="4" y="0"/>
                  </a:cubicBezTo>
                  <a:cubicBezTo>
                    <a:pt x="0" y="0"/>
                    <a:pt x="0" y="0"/>
                    <a:pt x="0" y="0"/>
                  </a:cubicBezTo>
                </a:path>
              </a:pathLst>
            </a:custGeom>
            <a:solidFill>
              <a:srgbClr val="954124">
                <a:alpha val="100000"/>
              </a:srgbClr>
            </a:solidFill>
          </p:spPr>
        </p:sp>
        <p:sp>
          <p:nvSpPr>
            <p:cNvPr id="30" name="Freeform 30"/>
            <p:cNvSpPr/>
            <p:nvPr/>
          </p:nvSpPr>
          <p:spPr>
            <a:xfrm>
              <a:off x="2283051" y="4410641"/>
              <a:ext cx="360101" cy="485345"/>
            </a:xfrm>
            <a:custGeom>
              <a:avLst/>
              <a:gdLst/>
              <a:ahLst/>
              <a:cxnLst/>
              <a:rect l="l" t="t" r="r" b="b"/>
              <a:pathLst>
                <a:path w="58" h="78">
                  <a:moveTo>
                    <a:pt x="27" y="78"/>
                  </a:moveTo>
                  <a:cubicBezTo>
                    <a:pt x="27" y="78"/>
                    <a:pt x="58" y="22"/>
                    <a:pt x="58" y="21"/>
                  </a:cubicBezTo>
                  <a:cubicBezTo>
                    <a:pt x="54" y="20"/>
                    <a:pt x="47" y="19"/>
                    <a:pt x="37" y="12"/>
                  </a:cubicBezTo>
                  <a:cubicBezTo>
                    <a:pt x="29" y="7"/>
                    <a:pt x="21" y="0"/>
                    <a:pt x="21" y="0"/>
                  </a:cubicBezTo>
                  <a:cubicBezTo>
                    <a:pt x="2" y="17"/>
                    <a:pt x="2" y="17"/>
                    <a:pt x="2" y="17"/>
                  </a:cubicBezTo>
                  <a:cubicBezTo>
                    <a:pt x="0" y="17"/>
                    <a:pt x="27" y="78"/>
                    <a:pt x="27" y="78"/>
                  </a:cubicBezTo>
                  <a:close/>
                </a:path>
              </a:pathLst>
            </a:custGeom>
            <a:solidFill>
              <a:srgbClr val="FFFFFF">
                <a:alpha val="100000"/>
              </a:srgbClr>
            </a:solidFill>
          </p:spPr>
        </p:sp>
        <p:sp>
          <p:nvSpPr>
            <p:cNvPr id="31" name="Freeform 31"/>
            <p:cNvSpPr/>
            <p:nvPr/>
          </p:nvSpPr>
          <p:spPr>
            <a:xfrm>
              <a:off x="3071309" y="4515576"/>
              <a:ext cx="172245" cy="26278"/>
            </a:xfrm>
            <a:custGeom>
              <a:avLst/>
              <a:gdLst/>
              <a:ahLst/>
              <a:cxnLst/>
              <a:rect l="l" t="t" r="r" b="b"/>
              <a:pathLst>
                <a:path w="28" h="4">
                  <a:moveTo>
                    <a:pt x="28" y="0"/>
                  </a:moveTo>
                  <a:cubicBezTo>
                    <a:pt x="0" y="2"/>
                    <a:pt x="0" y="2"/>
                    <a:pt x="0" y="2"/>
                  </a:cubicBezTo>
                  <a:cubicBezTo>
                    <a:pt x="1" y="4"/>
                    <a:pt x="1" y="4"/>
                    <a:pt x="1" y="4"/>
                  </a:cubicBezTo>
                  <a:cubicBezTo>
                    <a:pt x="28" y="2"/>
                    <a:pt x="28" y="2"/>
                    <a:pt x="28" y="2"/>
                  </a:cubicBezTo>
                  <a:cubicBezTo>
                    <a:pt x="28" y="1"/>
                    <a:pt x="28" y="0"/>
                    <a:pt x="28" y="0"/>
                  </a:cubicBezTo>
                  <a:moveTo>
                    <a:pt x="28" y="0"/>
                  </a:moveTo>
                  <a:cubicBezTo>
                    <a:pt x="28" y="0"/>
                    <a:pt x="28" y="0"/>
                    <a:pt x="28" y="0"/>
                  </a:cubicBezTo>
                  <a:cubicBezTo>
                    <a:pt x="28" y="0"/>
                    <a:pt x="28" y="0"/>
                    <a:pt x="28" y="0"/>
                  </a:cubicBezTo>
                  <a:cubicBezTo>
                    <a:pt x="28" y="0"/>
                    <a:pt x="28" y="0"/>
                    <a:pt x="28" y="0"/>
                  </a:cubicBezTo>
                  <a:cubicBezTo>
                    <a:pt x="28" y="0"/>
                    <a:pt x="28" y="0"/>
                    <a:pt x="28" y="0"/>
                  </a:cubicBezTo>
                  <a:cubicBezTo>
                    <a:pt x="28" y="0"/>
                    <a:pt x="28" y="0"/>
                    <a:pt x="28" y="0"/>
                  </a:cubicBezTo>
                </a:path>
              </a:pathLst>
            </a:custGeom>
            <a:solidFill>
              <a:srgbClr val="B2B2B2">
                <a:alpha val="100000"/>
              </a:srgbClr>
            </a:solidFill>
          </p:spPr>
        </p:sp>
        <p:sp>
          <p:nvSpPr>
            <p:cNvPr id="32" name="Freeform 32"/>
            <p:cNvSpPr/>
            <p:nvPr/>
          </p:nvSpPr>
          <p:spPr>
            <a:xfrm>
              <a:off x="2909413" y="4528626"/>
              <a:ext cx="166983" cy="23632"/>
            </a:xfrm>
            <a:custGeom>
              <a:avLst/>
              <a:gdLst/>
              <a:ahLst/>
              <a:cxnLst/>
              <a:rect l="l" t="t" r="r" b="b"/>
              <a:pathLst>
                <a:path w="27" h="4">
                  <a:moveTo>
                    <a:pt x="26" y="0"/>
                  </a:moveTo>
                  <a:cubicBezTo>
                    <a:pt x="1" y="2"/>
                    <a:pt x="1" y="2"/>
                    <a:pt x="1" y="2"/>
                  </a:cubicBezTo>
                  <a:cubicBezTo>
                    <a:pt x="0" y="3"/>
                    <a:pt x="0" y="3"/>
                    <a:pt x="0" y="3"/>
                  </a:cubicBezTo>
                  <a:cubicBezTo>
                    <a:pt x="2" y="3"/>
                    <a:pt x="3" y="3"/>
                    <a:pt x="3" y="3"/>
                  </a:cubicBezTo>
                  <a:cubicBezTo>
                    <a:pt x="3" y="3"/>
                    <a:pt x="3" y="3"/>
                    <a:pt x="3" y="3"/>
                  </a:cubicBezTo>
                  <a:cubicBezTo>
                    <a:pt x="3" y="3"/>
                    <a:pt x="3" y="3"/>
                    <a:pt x="3" y="3"/>
                  </a:cubicBezTo>
                  <a:cubicBezTo>
                    <a:pt x="2" y="4"/>
                    <a:pt x="2" y="4"/>
                    <a:pt x="2" y="4"/>
                  </a:cubicBezTo>
                  <a:cubicBezTo>
                    <a:pt x="27" y="2"/>
                    <a:pt x="27" y="2"/>
                    <a:pt x="27" y="2"/>
                  </a:cubicBezTo>
                  <a:cubicBezTo>
                    <a:pt x="26" y="0"/>
                    <a:pt x="26" y="0"/>
                    <a:pt x="26" y="0"/>
                  </a:cubicBezTo>
                </a:path>
              </a:pathLst>
            </a:custGeom>
            <a:solidFill>
              <a:srgbClr val="9C7E55">
                <a:alpha val="100000"/>
              </a:srgbClr>
            </a:solidFill>
          </p:spPr>
        </p:sp>
        <p:sp>
          <p:nvSpPr>
            <p:cNvPr id="33" name="Freeform 33"/>
            <p:cNvSpPr/>
            <p:nvPr/>
          </p:nvSpPr>
          <p:spPr>
            <a:xfrm>
              <a:off x="2909413" y="4528626"/>
              <a:ext cx="334141" cy="367183"/>
            </a:xfrm>
            <a:custGeom>
              <a:avLst/>
              <a:gdLst/>
              <a:ahLst/>
              <a:cxnLst/>
              <a:rect l="l" t="t" r="r" b="b"/>
              <a:pathLst>
                <a:path w="54" h="59">
                  <a:moveTo>
                    <a:pt x="54" y="0"/>
                  </a:moveTo>
                  <a:cubicBezTo>
                    <a:pt x="27" y="2"/>
                    <a:pt x="27" y="2"/>
                    <a:pt x="27" y="2"/>
                  </a:cubicBezTo>
                  <a:cubicBezTo>
                    <a:pt x="2" y="4"/>
                    <a:pt x="2" y="4"/>
                    <a:pt x="2" y="4"/>
                  </a:cubicBezTo>
                  <a:cubicBezTo>
                    <a:pt x="0" y="11"/>
                    <a:pt x="0" y="11"/>
                    <a:pt x="0" y="11"/>
                  </a:cubicBezTo>
                  <a:cubicBezTo>
                    <a:pt x="7" y="23"/>
                    <a:pt x="20" y="44"/>
                    <a:pt x="29" y="59"/>
                  </a:cubicBezTo>
                  <a:cubicBezTo>
                    <a:pt x="53" y="2"/>
                    <a:pt x="53" y="2"/>
                    <a:pt x="53" y="2"/>
                  </a:cubicBezTo>
                  <a:cubicBezTo>
                    <a:pt x="53" y="1"/>
                    <a:pt x="53" y="1"/>
                    <a:pt x="54" y="0"/>
                  </a:cubicBezTo>
                </a:path>
              </a:pathLst>
            </a:custGeom>
            <a:solidFill>
              <a:srgbClr val="B2B2B2">
                <a:alpha val="100000"/>
              </a:srgbClr>
            </a:solidFill>
          </p:spPr>
        </p:sp>
        <p:sp>
          <p:nvSpPr>
            <p:cNvPr id="34" name="Freeform 34"/>
            <p:cNvSpPr/>
            <p:nvPr/>
          </p:nvSpPr>
          <p:spPr>
            <a:xfrm>
              <a:off x="2883277" y="4541677"/>
              <a:ext cx="12980" cy="19050"/>
            </a:xfrm>
            <a:custGeom>
              <a:avLst/>
              <a:gdLst/>
              <a:ahLst/>
              <a:cxnLst/>
              <a:rect l="l" t="t" r="r" b="b"/>
              <a:pathLst>
                <a:path w="2" h="1">
                  <a:moveTo>
                    <a:pt x="2" y="0"/>
                  </a:moveTo>
                  <a:cubicBezTo>
                    <a:pt x="2" y="0"/>
                    <a:pt x="2" y="0"/>
                    <a:pt x="2" y="0"/>
                  </a:cubicBezTo>
                  <a:cubicBezTo>
                    <a:pt x="0" y="0"/>
                    <a:pt x="0" y="0"/>
                    <a:pt x="0" y="0"/>
                  </a:cubicBezTo>
                  <a:cubicBezTo>
                    <a:pt x="1" y="0"/>
                    <a:pt x="2" y="0"/>
                    <a:pt x="2" y="0"/>
                  </a:cubicBezTo>
                </a:path>
              </a:pathLst>
            </a:custGeom>
            <a:solidFill>
              <a:srgbClr val="9C7E55">
                <a:alpha val="100000"/>
              </a:srgbClr>
            </a:solidFill>
          </p:spPr>
        </p:sp>
        <p:sp>
          <p:nvSpPr>
            <p:cNvPr id="35" name="Freeform 35"/>
            <p:cNvSpPr/>
            <p:nvPr/>
          </p:nvSpPr>
          <p:spPr>
            <a:xfrm>
              <a:off x="3089550" y="4541677"/>
              <a:ext cx="148741" cy="459067"/>
            </a:xfrm>
            <a:custGeom>
              <a:avLst/>
              <a:gdLst/>
              <a:ahLst/>
              <a:cxnLst/>
              <a:rect l="l" t="t" r="r" b="b"/>
              <a:pathLst>
                <a:path w="24" h="74">
                  <a:moveTo>
                    <a:pt x="24" y="0"/>
                  </a:moveTo>
                  <a:cubicBezTo>
                    <a:pt x="0" y="57"/>
                    <a:pt x="0" y="57"/>
                    <a:pt x="0" y="57"/>
                  </a:cubicBezTo>
                  <a:cubicBezTo>
                    <a:pt x="6" y="67"/>
                    <a:pt x="10" y="74"/>
                    <a:pt x="10" y="74"/>
                  </a:cubicBezTo>
                  <a:cubicBezTo>
                    <a:pt x="10" y="74"/>
                    <a:pt x="21" y="15"/>
                    <a:pt x="24" y="0"/>
                  </a:cubicBezTo>
                </a:path>
              </a:pathLst>
            </a:custGeom>
            <a:solidFill>
              <a:srgbClr val="292624">
                <a:alpha val="100000"/>
              </a:srgbClr>
            </a:solidFill>
          </p:spPr>
        </p:sp>
        <p:sp>
          <p:nvSpPr>
            <p:cNvPr id="36" name="Freeform 36"/>
            <p:cNvSpPr/>
            <p:nvPr/>
          </p:nvSpPr>
          <p:spPr>
            <a:xfrm>
              <a:off x="2909413" y="4546968"/>
              <a:ext cx="18242" cy="13051"/>
            </a:xfrm>
            <a:custGeom>
              <a:avLst/>
              <a:gdLst/>
              <a:ahLst/>
              <a:cxnLst/>
              <a:rect l="l" t="t" r="r" b="b"/>
              <a:pathLst>
                <a:path w="3" h="2">
                  <a:moveTo>
                    <a:pt x="3" y="0"/>
                  </a:moveTo>
                  <a:cubicBezTo>
                    <a:pt x="3" y="0"/>
                    <a:pt x="2" y="0"/>
                    <a:pt x="0" y="0"/>
                  </a:cubicBezTo>
                  <a:cubicBezTo>
                    <a:pt x="0" y="2"/>
                    <a:pt x="0" y="2"/>
                    <a:pt x="0" y="2"/>
                  </a:cubicBezTo>
                  <a:cubicBezTo>
                    <a:pt x="2" y="1"/>
                    <a:pt x="2" y="1"/>
                    <a:pt x="2" y="1"/>
                  </a:cubicBezTo>
                  <a:cubicBezTo>
                    <a:pt x="3" y="0"/>
                    <a:pt x="3" y="0"/>
                    <a:pt x="3" y="0"/>
                  </a:cubicBezTo>
                </a:path>
              </a:pathLst>
            </a:custGeom>
            <a:solidFill>
              <a:srgbClr val="6D583B">
                <a:alpha val="100000"/>
              </a:srgbClr>
            </a:solidFill>
          </p:spPr>
        </p:sp>
        <p:sp>
          <p:nvSpPr>
            <p:cNvPr id="37" name="Freeform 37"/>
            <p:cNvSpPr/>
            <p:nvPr/>
          </p:nvSpPr>
          <p:spPr>
            <a:xfrm>
              <a:off x="2896433" y="4552259"/>
              <a:ext cx="26135" cy="44619"/>
            </a:xfrm>
            <a:custGeom>
              <a:avLst/>
              <a:gdLst/>
              <a:ahLst/>
              <a:cxnLst/>
              <a:rect l="l" t="t" r="r" b="b"/>
              <a:pathLst>
                <a:path w="4" h="7">
                  <a:moveTo>
                    <a:pt x="4" y="0"/>
                  </a:moveTo>
                  <a:cubicBezTo>
                    <a:pt x="2" y="1"/>
                    <a:pt x="2" y="1"/>
                    <a:pt x="2" y="1"/>
                  </a:cubicBezTo>
                  <a:cubicBezTo>
                    <a:pt x="0" y="5"/>
                    <a:pt x="0" y="5"/>
                    <a:pt x="0" y="5"/>
                  </a:cubicBezTo>
                  <a:cubicBezTo>
                    <a:pt x="1" y="6"/>
                    <a:pt x="1" y="7"/>
                    <a:pt x="2" y="7"/>
                  </a:cubicBezTo>
                  <a:cubicBezTo>
                    <a:pt x="4" y="0"/>
                    <a:pt x="4" y="0"/>
                    <a:pt x="4" y="0"/>
                  </a:cubicBezTo>
                </a:path>
              </a:pathLst>
            </a:custGeom>
            <a:solidFill>
              <a:srgbClr val="7C7C7C">
                <a:alpha val="100000"/>
              </a:srgbClr>
            </a:solidFill>
          </p:spPr>
        </p:sp>
        <p:sp>
          <p:nvSpPr>
            <p:cNvPr id="38" name="Freeform 38"/>
            <p:cNvSpPr/>
            <p:nvPr/>
          </p:nvSpPr>
          <p:spPr>
            <a:xfrm>
              <a:off x="2872929" y="4541677"/>
              <a:ext cx="41746" cy="41974"/>
            </a:xfrm>
            <a:custGeom>
              <a:avLst/>
              <a:gdLst/>
              <a:ahLst/>
              <a:cxnLst/>
              <a:rect l="l" t="t" r="r" b="b"/>
              <a:pathLst>
                <a:path w="7" h="7">
                  <a:moveTo>
                    <a:pt x="7" y="0"/>
                  </a:moveTo>
                  <a:cubicBezTo>
                    <a:pt x="4" y="0"/>
                    <a:pt x="4" y="0"/>
                    <a:pt x="4" y="0"/>
                  </a:cubicBezTo>
                  <a:cubicBezTo>
                    <a:pt x="4" y="0"/>
                    <a:pt x="3" y="0"/>
                    <a:pt x="2" y="0"/>
                  </a:cubicBezTo>
                  <a:cubicBezTo>
                    <a:pt x="0" y="1"/>
                    <a:pt x="0" y="1"/>
                    <a:pt x="0" y="1"/>
                  </a:cubicBezTo>
                  <a:cubicBezTo>
                    <a:pt x="1" y="2"/>
                    <a:pt x="2" y="4"/>
                    <a:pt x="4" y="7"/>
                  </a:cubicBezTo>
                  <a:cubicBezTo>
                    <a:pt x="6" y="3"/>
                    <a:pt x="6" y="3"/>
                    <a:pt x="6" y="3"/>
                  </a:cubicBezTo>
                  <a:cubicBezTo>
                    <a:pt x="6" y="1"/>
                    <a:pt x="6" y="1"/>
                    <a:pt x="6" y="1"/>
                  </a:cubicBezTo>
                  <a:cubicBezTo>
                    <a:pt x="7" y="0"/>
                    <a:pt x="7" y="0"/>
                    <a:pt x="7" y="0"/>
                  </a:cubicBezTo>
                </a:path>
              </a:pathLst>
            </a:custGeom>
            <a:solidFill>
              <a:srgbClr val="954124">
                <a:alpha val="100000"/>
              </a:srgbClr>
            </a:solidFill>
          </p:spPr>
        </p:sp>
        <p:sp>
          <p:nvSpPr>
            <p:cNvPr id="39" name="Freeform 39"/>
            <p:cNvSpPr/>
            <p:nvPr/>
          </p:nvSpPr>
          <p:spPr>
            <a:xfrm>
              <a:off x="2891171" y="4415755"/>
              <a:ext cx="365363" cy="480054"/>
            </a:xfrm>
            <a:custGeom>
              <a:avLst/>
              <a:gdLst/>
              <a:ahLst/>
              <a:cxnLst/>
              <a:rect l="l" t="t" r="r" b="b"/>
              <a:pathLst>
                <a:path w="59" h="77">
                  <a:moveTo>
                    <a:pt x="42" y="77"/>
                  </a:moveTo>
                  <a:cubicBezTo>
                    <a:pt x="42" y="77"/>
                    <a:pt x="59" y="15"/>
                    <a:pt x="58" y="15"/>
                  </a:cubicBezTo>
                  <a:cubicBezTo>
                    <a:pt x="40" y="0"/>
                    <a:pt x="40" y="0"/>
                    <a:pt x="40" y="0"/>
                  </a:cubicBezTo>
                  <a:cubicBezTo>
                    <a:pt x="40" y="0"/>
                    <a:pt x="34" y="5"/>
                    <a:pt x="27" y="9"/>
                  </a:cubicBezTo>
                  <a:cubicBezTo>
                    <a:pt x="25" y="11"/>
                    <a:pt x="5" y="19"/>
                    <a:pt x="2" y="20"/>
                  </a:cubicBezTo>
                  <a:cubicBezTo>
                    <a:pt x="1" y="20"/>
                    <a:pt x="0" y="20"/>
                    <a:pt x="0" y="20"/>
                  </a:cubicBezTo>
                  <a:cubicBezTo>
                    <a:pt x="3" y="24"/>
                    <a:pt x="42" y="77"/>
                    <a:pt x="42" y="77"/>
                  </a:cubicBezTo>
                  <a:close/>
                </a:path>
              </a:pathLst>
            </a:custGeom>
            <a:solidFill>
              <a:srgbClr val="FFFFFF">
                <a:alpha val="100000"/>
              </a:srgbClr>
            </a:solidFill>
          </p:spPr>
        </p:sp>
        <p:sp>
          <p:nvSpPr>
            <p:cNvPr id="40" name="Freeform 40"/>
            <p:cNvSpPr/>
            <p:nvPr/>
          </p:nvSpPr>
          <p:spPr>
            <a:xfrm>
              <a:off x="2309186" y="3631479"/>
              <a:ext cx="947347" cy="49910"/>
            </a:xfrm>
            <a:custGeom>
              <a:avLst/>
              <a:gdLst/>
              <a:ahLst/>
              <a:cxnLst/>
              <a:rect l="l" t="t" r="r" b="b"/>
              <a:pathLst>
                <a:path w="153" h="8">
                  <a:moveTo>
                    <a:pt x="4" y="0"/>
                  </a:moveTo>
                  <a:cubicBezTo>
                    <a:pt x="2" y="1"/>
                    <a:pt x="1" y="2"/>
                    <a:pt x="0" y="3"/>
                  </a:cubicBezTo>
                  <a:cubicBezTo>
                    <a:pt x="0" y="4"/>
                    <a:pt x="0" y="5"/>
                    <a:pt x="1" y="6"/>
                  </a:cubicBezTo>
                  <a:cubicBezTo>
                    <a:pt x="2" y="5"/>
                    <a:pt x="4" y="3"/>
                    <a:pt x="4" y="1"/>
                  </a:cubicBezTo>
                  <a:cubicBezTo>
                    <a:pt x="4" y="1"/>
                    <a:pt x="4" y="1"/>
                    <a:pt x="4" y="0"/>
                  </a:cubicBezTo>
                  <a:moveTo>
                    <a:pt x="149" y="0"/>
                  </a:moveTo>
                  <a:cubicBezTo>
                    <a:pt x="149" y="0"/>
                    <a:pt x="148" y="0"/>
                    <a:pt x="148" y="0"/>
                  </a:cubicBezTo>
                  <a:cubicBezTo>
                    <a:pt x="145" y="1"/>
                    <a:pt x="145" y="1"/>
                    <a:pt x="145" y="1"/>
                  </a:cubicBezTo>
                  <a:cubicBezTo>
                    <a:pt x="145" y="1"/>
                    <a:pt x="145" y="1"/>
                    <a:pt x="145" y="1"/>
                  </a:cubicBezTo>
                  <a:cubicBezTo>
                    <a:pt x="144" y="4"/>
                    <a:pt x="147" y="6"/>
                    <a:pt x="149" y="8"/>
                  </a:cubicBezTo>
                  <a:cubicBezTo>
                    <a:pt x="150" y="7"/>
                    <a:pt x="150" y="7"/>
                    <a:pt x="150" y="7"/>
                  </a:cubicBezTo>
                  <a:cubicBezTo>
                    <a:pt x="152" y="6"/>
                    <a:pt x="153" y="4"/>
                    <a:pt x="153" y="2"/>
                  </a:cubicBezTo>
                  <a:cubicBezTo>
                    <a:pt x="152" y="1"/>
                    <a:pt x="151" y="0"/>
                    <a:pt x="149" y="0"/>
                  </a:cubicBezTo>
                </a:path>
              </a:pathLst>
            </a:custGeom>
            <a:solidFill>
              <a:srgbClr val="261200">
                <a:alpha val="100000"/>
              </a:srgbClr>
            </a:solidFill>
          </p:spPr>
        </p:sp>
        <p:sp>
          <p:nvSpPr>
            <p:cNvPr id="41" name="Freeform 41"/>
            <p:cNvSpPr/>
            <p:nvPr/>
          </p:nvSpPr>
          <p:spPr>
            <a:xfrm>
              <a:off x="2314273" y="3594796"/>
              <a:ext cx="916125" cy="236147"/>
            </a:xfrm>
            <a:custGeom>
              <a:avLst/>
              <a:gdLst/>
              <a:ahLst/>
              <a:cxnLst/>
              <a:rect l="l" t="t" r="r" b="b"/>
              <a:pathLst>
                <a:path w="148" h="38">
                  <a:moveTo>
                    <a:pt x="27" y="33"/>
                  </a:moveTo>
                  <a:cubicBezTo>
                    <a:pt x="21" y="33"/>
                    <a:pt x="17" y="29"/>
                    <a:pt x="17" y="23"/>
                  </a:cubicBezTo>
                  <a:cubicBezTo>
                    <a:pt x="17" y="15"/>
                    <a:pt x="17" y="15"/>
                    <a:pt x="17" y="15"/>
                  </a:cubicBezTo>
                  <a:cubicBezTo>
                    <a:pt x="17" y="9"/>
                    <a:pt x="21" y="5"/>
                    <a:pt x="27" y="5"/>
                  </a:cubicBezTo>
                  <a:cubicBezTo>
                    <a:pt x="52" y="5"/>
                    <a:pt x="52" y="5"/>
                    <a:pt x="52" y="5"/>
                  </a:cubicBezTo>
                  <a:cubicBezTo>
                    <a:pt x="58" y="5"/>
                    <a:pt x="62" y="9"/>
                    <a:pt x="62" y="15"/>
                  </a:cubicBezTo>
                  <a:cubicBezTo>
                    <a:pt x="62" y="23"/>
                    <a:pt x="62" y="23"/>
                    <a:pt x="62" y="23"/>
                  </a:cubicBezTo>
                  <a:cubicBezTo>
                    <a:pt x="62" y="29"/>
                    <a:pt x="58" y="33"/>
                    <a:pt x="52" y="33"/>
                  </a:cubicBezTo>
                  <a:cubicBezTo>
                    <a:pt x="27" y="33"/>
                    <a:pt x="27" y="33"/>
                    <a:pt x="27" y="33"/>
                  </a:cubicBezTo>
                  <a:moveTo>
                    <a:pt x="98" y="33"/>
                  </a:moveTo>
                  <a:cubicBezTo>
                    <a:pt x="93" y="33"/>
                    <a:pt x="88" y="29"/>
                    <a:pt x="88" y="23"/>
                  </a:cubicBezTo>
                  <a:cubicBezTo>
                    <a:pt x="88" y="15"/>
                    <a:pt x="88" y="15"/>
                    <a:pt x="88" y="15"/>
                  </a:cubicBezTo>
                  <a:cubicBezTo>
                    <a:pt x="88" y="9"/>
                    <a:pt x="93" y="5"/>
                    <a:pt x="98" y="5"/>
                  </a:cubicBezTo>
                  <a:cubicBezTo>
                    <a:pt x="124" y="5"/>
                    <a:pt x="124" y="5"/>
                    <a:pt x="124" y="5"/>
                  </a:cubicBezTo>
                  <a:cubicBezTo>
                    <a:pt x="129" y="5"/>
                    <a:pt x="134" y="9"/>
                    <a:pt x="134" y="15"/>
                  </a:cubicBezTo>
                  <a:cubicBezTo>
                    <a:pt x="134" y="23"/>
                    <a:pt x="134" y="23"/>
                    <a:pt x="134" y="23"/>
                  </a:cubicBezTo>
                  <a:cubicBezTo>
                    <a:pt x="134" y="29"/>
                    <a:pt x="129" y="33"/>
                    <a:pt x="124" y="33"/>
                  </a:cubicBezTo>
                  <a:cubicBezTo>
                    <a:pt x="98" y="33"/>
                    <a:pt x="98" y="33"/>
                    <a:pt x="98" y="33"/>
                  </a:cubicBezTo>
                  <a:moveTo>
                    <a:pt x="124" y="0"/>
                  </a:moveTo>
                  <a:cubicBezTo>
                    <a:pt x="98" y="0"/>
                    <a:pt x="98" y="0"/>
                    <a:pt x="98" y="0"/>
                  </a:cubicBezTo>
                  <a:cubicBezTo>
                    <a:pt x="90" y="0"/>
                    <a:pt x="84" y="6"/>
                    <a:pt x="83" y="14"/>
                  </a:cubicBezTo>
                  <a:cubicBezTo>
                    <a:pt x="83" y="14"/>
                    <a:pt x="83" y="14"/>
                    <a:pt x="83" y="14"/>
                  </a:cubicBezTo>
                  <a:cubicBezTo>
                    <a:pt x="69" y="14"/>
                    <a:pt x="69" y="14"/>
                    <a:pt x="69" y="14"/>
                  </a:cubicBezTo>
                  <a:cubicBezTo>
                    <a:pt x="68" y="14"/>
                    <a:pt x="68" y="14"/>
                    <a:pt x="67" y="14"/>
                  </a:cubicBezTo>
                  <a:cubicBezTo>
                    <a:pt x="67" y="6"/>
                    <a:pt x="60" y="0"/>
                    <a:pt x="52" y="0"/>
                  </a:cubicBezTo>
                  <a:cubicBezTo>
                    <a:pt x="27" y="0"/>
                    <a:pt x="27" y="0"/>
                    <a:pt x="27" y="0"/>
                  </a:cubicBezTo>
                  <a:cubicBezTo>
                    <a:pt x="21" y="0"/>
                    <a:pt x="15" y="4"/>
                    <a:pt x="13" y="9"/>
                  </a:cubicBezTo>
                  <a:cubicBezTo>
                    <a:pt x="4" y="7"/>
                    <a:pt x="4" y="7"/>
                    <a:pt x="4" y="7"/>
                  </a:cubicBezTo>
                  <a:cubicBezTo>
                    <a:pt x="4" y="6"/>
                    <a:pt x="3" y="6"/>
                    <a:pt x="3" y="6"/>
                  </a:cubicBezTo>
                  <a:cubicBezTo>
                    <a:pt x="3" y="6"/>
                    <a:pt x="3" y="6"/>
                    <a:pt x="3" y="6"/>
                  </a:cubicBezTo>
                  <a:cubicBezTo>
                    <a:pt x="3" y="7"/>
                    <a:pt x="3" y="7"/>
                    <a:pt x="3" y="7"/>
                  </a:cubicBezTo>
                  <a:cubicBezTo>
                    <a:pt x="3" y="9"/>
                    <a:pt x="1" y="11"/>
                    <a:pt x="0" y="12"/>
                  </a:cubicBezTo>
                  <a:cubicBezTo>
                    <a:pt x="0" y="13"/>
                    <a:pt x="1" y="14"/>
                    <a:pt x="2" y="14"/>
                  </a:cubicBezTo>
                  <a:cubicBezTo>
                    <a:pt x="12" y="17"/>
                    <a:pt x="12" y="17"/>
                    <a:pt x="12" y="17"/>
                  </a:cubicBezTo>
                  <a:cubicBezTo>
                    <a:pt x="12" y="23"/>
                    <a:pt x="12" y="23"/>
                    <a:pt x="12" y="23"/>
                  </a:cubicBezTo>
                  <a:cubicBezTo>
                    <a:pt x="12" y="31"/>
                    <a:pt x="19" y="38"/>
                    <a:pt x="27" y="38"/>
                  </a:cubicBezTo>
                  <a:cubicBezTo>
                    <a:pt x="52" y="38"/>
                    <a:pt x="52" y="38"/>
                    <a:pt x="52" y="38"/>
                  </a:cubicBezTo>
                  <a:cubicBezTo>
                    <a:pt x="61" y="38"/>
                    <a:pt x="67" y="31"/>
                    <a:pt x="67" y="23"/>
                  </a:cubicBezTo>
                  <a:cubicBezTo>
                    <a:pt x="67" y="21"/>
                    <a:pt x="67" y="21"/>
                    <a:pt x="67" y="21"/>
                  </a:cubicBezTo>
                  <a:cubicBezTo>
                    <a:pt x="68" y="21"/>
                    <a:pt x="68" y="21"/>
                    <a:pt x="69" y="21"/>
                  </a:cubicBezTo>
                  <a:cubicBezTo>
                    <a:pt x="83" y="21"/>
                    <a:pt x="83" y="21"/>
                    <a:pt x="83" y="21"/>
                  </a:cubicBezTo>
                  <a:cubicBezTo>
                    <a:pt x="83" y="21"/>
                    <a:pt x="83" y="21"/>
                    <a:pt x="83" y="21"/>
                  </a:cubicBezTo>
                  <a:cubicBezTo>
                    <a:pt x="83" y="23"/>
                    <a:pt x="83" y="23"/>
                    <a:pt x="83" y="23"/>
                  </a:cubicBezTo>
                  <a:cubicBezTo>
                    <a:pt x="83" y="31"/>
                    <a:pt x="90" y="38"/>
                    <a:pt x="98" y="38"/>
                  </a:cubicBezTo>
                  <a:cubicBezTo>
                    <a:pt x="124" y="38"/>
                    <a:pt x="124" y="38"/>
                    <a:pt x="124" y="38"/>
                  </a:cubicBezTo>
                  <a:cubicBezTo>
                    <a:pt x="132" y="38"/>
                    <a:pt x="139" y="31"/>
                    <a:pt x="139" y="23"/>
                  </a:cubicBezTo>
                  <a:cubicBezTo>
                    <a:pt x="139" y="17"/>
                    <a:pt x="139" y="17"/>
                    <a:pt x="139" y="17"/>
                  </a:cubicBezTo>
                  <a:cubicBezTo>
                    <a:pt x="139" y="17"/>
                    <a:pt x="139" y="17"/>
                    <a:pt x="139" y="17"/>
                  </a:cubicBezTo>
                  <a:cubicBezTo>
                    <a:pt x="148" y="14"/>
                    <a:pt x="148" y="14"/>
                    <a:pt x="148" y="14"/>
                  </a:cubicBezTo>
                  <a:cubicBezTo>
                    <a:pt x="146" y="12"/>
                    <a:pt x="143" y="10"/>
                    <a:pt x="144" y="7"/>
                  </a:cubicBezTo>
                  <a:cubicBezTo>
                    <a:pt x="144" y="7"/>
                    <a:pt x="144" y="7"/>
                    <a:pt x="144" y="7"/>
                  </a:cubicBezTo>
                  <a:cubicBezTo>
                    <a:pt x="138" y="9"/>
                    <a:pt x="138" y="9"/>
                    <a:pt x="138" y="9"/>
                  </a:cubicBezTo>
                  <a:cubicBezTo>
                    <a:pt x="135" y="4"/>
                    <a:pt x="130" y="0"/>
                    <a:pt x="124" y="0"/>
                  </a:cubicBezTo>
                </a:path>
              </a:pathLst>
            </a:custGeom>
            <a:solidFill>
              <a:srgbClr val="A3895E">
                <a:alpha val="100000"/>
              </a:srgbClr>
            </a:solidFill>
          </p:spPr>
        </p:sp>
        <p:sp>
          <p:nvSpPr>
            <p:cNvPr id="42" name="Freeform 42"/>
            <p:cNvSpPr/>
            <p:nvPr/>
          </p:nvSpPr>
          <p:spPr>
            <a:xfrm>
              <a:off x="2290944" y="3576454"/>
              <a:ext cx="952609" cy="254489"/>
            </a:xfrm>
            <a:custGeom>
              <a:avLst/>
              <a:gdLst/>
              <a:ahLst/>
              <a:cxnLst/>
              <a:rect l="l" t="t" r="r" b="b"/>
              <a:pathLst>
                <a:path w="154" h="41">
                  <a:moveTo>
                    <a:pt x="153" y="9"/>
                  </a:moveTo>
                  <a:cubicBezTo>
                    <a:pt x="153" y="7"/>
                    <a:pt x="150" y="6"/>
                    <a:pt x="148" y="7"/>
                  </a:cubicBezTo>
                  <a:cubicBezTo>
                    <a:pt x="140" y="10"/>
                    <a:pt x="140" y="10"/>
                    <a:pt x="140" y="10"/>
                  </a:cubicBezTo>
                  <a:cubicBezTo>
                    <a:pt x="137" y="5"/>
                    <a:pt x="132" y="0"/>
                    <a:pt x="125" y="0"/>
                  </a:cubicBezTo>
                  <a:cubicBezTo>
                    <a:pt x="100" y="0"/>
                    <a:pt x="100" y="0"/>
                    <a:pt x="100" y="0"/>
                  </a:cubicBezTo>
                  <a:cubicBezTo>
                    <a:pt x="92" y="0"/>
                    <a:pt x="86" y="7"/>
                    <a:pt x="85" y="15"/>
                  </a:cubicBezTo>
                  <a:cubicBezTo>
                    <a:pt x="84" y="15"/>
                    <a:pt x="84" y="15"/>
                    <a:pt x="84" y="15"/>
                  </a:cubicBezTo>
                  <a:cubicBezTo>
                    <a:pt x="71" y="15"/>
                    <a:pt x="71" y="15"/>
                    <a:pt x="71" y="15"/>
                  </a:cubicBezTo>
                  <a:cubicBezTo>
                    <a:pt x="70" y="15"/>
                    <a:pt x="70" y="15"/>
                    <a:pt x="69" y="15"/>
                  </a:cubicBezTo>
                  <a:cubicBezTo>
                    <a:pt x="69" y="7"/>
                    <a:pt x="62" y="0"/>
                    <a:pt x="54" y="0"/>
                  </a:cubicBezTo>
                  <a:cubicBezTo>
                    <a:pt x="29" y="0"/>
                    <a:pt x="29" y="0"/>
                    <a:pt x="29" y="0"/>
                  </a:cubicBezTo>
                  <a:cubicBezTo>
                    <a:pt x="22" y="0"/>
                    <a:pt x="17" y="5"/>
                    <a:pt x="15" y="10"/>
                  </a:cubicBezTo>
                  <a:cubicBezTo>
                    <a:pt x="6" y="8"/>
                    <a:pt x="6" y="8"/>
                    <a:pt x="6" y="8"/>
                  </a:cubicBezTo>
                  <a:cubicBezTo>
                    <a:pt x="4" y="7"/>
                    <a:pt x="1" y="8"/>
                    <a:pt x="1" y="10"/>
                  </a:cubicBezTo>
                  <a:cubicBezTo>
                    <a:pt x="0" y="12"/>
                    <a:pt x="1" y="15"/>
                    <a:pt x="3" y="15"/>
                  </a:cubicBezTo>
                  <a:cubicBezTo>
                    <a:pt x="13" y="18"/>
                    <a:pt x="13" y="18"/>
                    <a:pt x="13" y="18"/>
                  </a:cubicBezTo>
                  <a:cubicBezTo>
                    <a:pt x="13" y="25"/>
                    <a:pt x="13" y="25"/>
                    <a:pt x="13" y="25"/>
                  </a:cubicBezTo>
                  <a:cubicBezTo>
                    <a:pt x="13" y="34"/>
                    <a:pt x="20" y="41"/>
                    <a:pt x="29" y="41"/>
                  </a:cubicBezTo>
                  <a:cubicBezTo>
                    <a:pt x="54" y="41"/>
                    <a:pt x="54" y="41"/>
                    <a:pt x="54" y="41"/>
                  </a:cubicBezTo>
                  <a:cubicBezTo>
                    <a:pt x="62" y="41"/>
                    <a:pt x="69" y="34"/>
                    <a:pt x="69" y="25"/>
                  </a:cubicBezTo>
                  <a:cubicBezTo>
                    <a:pt x="69" y="23"/>
                    <a:pt x="69" y="23"/>
                    <a:pt x="69" y="23"/>
                  </a:cubicBezTo>
                  <a:cubicBezTo>
                    <a:pt x="70" y="23"/>
                    <a:pt x="70" y="23"/>
                    <a:pt x="71" y="23"/>
                  </a:cubicBezTo>
                  <a:cubicBezTo>
                    <a:pt x="84" y="23"/>
                    <a:pt x="84" y="23"/>
                    <a:pt x="84" y="23"/>
                  </a:cubicBezTo>
                  <a:cubicBezTo>
                    <a:pt x="85" y="23"/>
                    <a:pt x="85" y="23"/>
                    <a:pt x="85" y="23"/>
                  </a:cubicBezTo>
                  <a:cubicBezTo>
                    <a:pt x="85" y="25"/>
                    <a:pt x="85" y="25"/>
                    <a:pt x="85" y="25"/>
                  </a:cubicBezTo>
                  <a:cubicBezTo>
                    <a:pt x="85" y="34"/>
                    <a:pt x="92" y="41"/>
                    <a:pt x="100" y="41"/>
                  </a:cubicBezTo>
                  <a:cubicBezTo>
                    <a:pt x="125" y="41"/>
                    <a:pt x="125" y="41"/>
                    <a:pt x="125" y="41"/>
                  </a:cubicBezTo>
                  <a:cubicBezTo>
                    <a:pt x="134" y="41"/>
                    <a:pt x="141" y="34"/>
                    <a:pt x="141" y="25"/>
                  </a:cubicBezTo>
                  <a:cubicBezTo>
                    <a:pt x="141" y="18"/>
                    <a:pt x="141" y="18"/>
                    <a:pt x="141" y="18"/>
                  </a:cubicBezTo>
                  <a:cubicBezTo>
                    <a:pt x="141" y="18"/>
                    <a:pt x="141" y="18"/>
                    <a:pt x="141" y="18"/>
                  </a:cubicBezTo>
                  <a:cubicBezTo>
                    <a:pt x="151" y="14"/>
                    <a:pt x="151" y="14"/>
                    <a:pt x="151" y="14"/>
                  </a:cubicBezTo>
                  <a:cubicBezTo>
                    <a:pt x="153" y="13"/>
                    <a:pt x="154" y="11"/>
                    <a:pt x="153" y="9"/>
                  </a:cubicBezTo>
                  <a:close/>
                  <a:moveTo>
                    <a:pt x="64" y="25"/>
                  </a:moveTo>
                  <a:cubicBezTo>
                    <a:pt x="64" y="31"/>
                    <a:pt x="59" y="35"/>
                    <a:pt x="54" y="35"/>
                  </a:cubicBezTo>
                  <a:cubicBezTo>
                    <a:pt x="29" y="35"/>
                    <a:pt x="29" y="35"/>
                    <a:pt x="29" y="35"/>
                  </a:cubicBezTo>
                  <a:cubicBezTo>
                    <a:pt x="23" y="35"/>
                    <a:pt x="19" y="31"/>
                    <a:pt x="19" y="25"/>
                  </a:cubicBezTo>
                  <a:cubicBezTo>
                    <a:pt x="19" y="16"/>
                    <a:pt x="19" y="16"/>
                    <a:pt x="19" y="16"/>
                  </a:cubicBezTo>
                  <a:cubicBezTo>
                    <a:pt x="19" y="10"/>
                    <a:pt x="23" y="6"/>
                    <a:pt x="29" y="6"/>
                  </a:cubicBezTo>
                  <a:cubicBezTo>
                    <a:pt x="54" y="6"/>
                    <a:pt x="54" y="6"/>
                    <a:pt x="54" y="6"/>
                  </a:cubicBezTo>
                  <a:cubicBezTo>
                    <a:pt x="59" y="6"/>
                    <a:pt x="64" y="10"/>
                    <a:pt x="64" y="16"/>
                  </a:cubicBezTo>
                  <a:lnTo>
                    <a:pt x="64" y="25"/>
                  </a:lnTo>
                  <a:close/>
                  <a:moveTo>
                    <a:pt x="135" y="25"/>
                  </a:moveTo>
                  <a:cubicBezTo>
                    <a:pt x="135" y="31"/>
                    <a:pt x="131" y="35"/>
                    <a:pt x="125" y="35"/>
                  </a:cubicBezTo>
                  <a:cubicBezTo>
                    <a:pt x="100" y="35"/>
                    <a:pt x="100" y="35"/>
                    <a:pt x="100" y="35"/>
                  </a:cubicBezTo>
                  <a:cubicBezTo>
                    <a:pt x="95" y="35"/>
                    <a:pt x="90" y="31"/>
                    <a:pt x="90" y="25"/>
                  </a:cubicBezTo>
                  <a:cubicBezTo>
                    <a:pt x="90" y="16"/>
                    <a:pt x="90" y="16"/>
                    <a:pt x="90" y="16"/>
                  </a:cubicBezTo>
                  <a:cubicBezTo>
                    <a:pt x="90" y="10"/>
                    <a:pt x="95" y="6"/>
                    <a:pt x="100" y="6"/>
                  </a:cubicBezTo>
                  <a:cubicBezTo>
                    <a:pt x="125" y="6"/>
                    <a:pt x="125" y="6"/>
                    <a:pt x="125" y="6"/>
                  </a:cubicBezTo>
                  <a:cubicBezTo>
                    <a:pt x="131" y="6"/>
                    <a:pt x="135" y="10"/>
                    <a:pt x="135" y="16"/>
                  </a:cubicBezTo>
                  <a:lnTo>
                    <a:pt x="135" y="25"/>
                  </a:lnTo>
                  <a:close/>
                </a:path>
              </a:pathLst>
            </a:custGeom>
            <a:solidFill>
              <a:srgbClr val="3B3633">
                <a:alpha val="100000"/>
              </a:srgbClr>
            </a:solidFill>
          </p:spPr>
        </p:sp>
        <p:pic>
          <p:nvPicPr>
            <p:cNvPr id="43" name="Picture 43"/>
            <p:cNvPicPr>
              <a:picLocks noChangeAspect="1"/>
            </p:cNvPicPr>
            <p:nvPr/>
          </p:nvPicPr>
          <p:blipFill>
            <a:blip r:embed="rId3"/>
            <a:srcRect/>
            <a:stretch>
              <a:fillRect/>
            </a:stretch>
          </p:blipFill>
          <p:spPr>
            <a:xfrm>
              <a:off x="3230398" y="5158235"/>
              <a:ext cx="464640" cy="430144"/>
            </a:xfrm>
            <a:prstGeom prst="rect">
              <a:avLst/>
            </a:prstGeom>
          </p:spPr>
        </p:pic>
        <p:sp>
          <p:nvSpPr>
            <p:cNvPr id="44" name="Freeform 44"/>
            <p:cNvSpPr/>
            <p:nvPr/>
          </p:nvSpPr>
          <p:spPr>
            <a:xfrm>
              <a:off x="3280037" y="5032313"/>
              <a:ext cx="378518" cy="162605"/>
            </a:xfrm>
            <a:custGeom>
              <a:avLst/>
              <a:gdLst/>
              <a:ahLst/>
              <a:cxnLst/>
              <a:rect l="l" t="t" r="r" b="b"/>
              <a:pathLst>
                <a:path w="145" h="62">
                  <a:moveTo>
                    <a:pt x="145" y="62"/>
                  </a:moveTo>
                  <a:lnTo>
                    <a:pt x="60" y="0"/>
                  </a:lnTo>
                  <a:lnTo>
                    <a:pt x="0" y="62"/>
                  </a:lnTo>
                  <a:lnTo>
                    <a:pt x="145" y="62"/>
                  </a:lnTo>
                  <a:close/>
                </a:path>
              </a:pathLst>
            </a:custGeom>
            <a:solidFill>
              <a:srgbClr val="FFFFFF">
                <a:alpha val="100000"/>
              </a:srgbClr>
            </a:solidFill>
          </p:spPr>
        </p:sp>
        <p:sp>
          <p:nvSpPr>
            <p:cNvPr id="45" name="Freeform 45"/>
            <p:cNvSpPr/>
            <p:nvPr/>
          </p:nvSpPr>
          <p:spPr>
            <a:xfrm>
              <a:off x="3280037" y="5032313"/>
              <a:ext cx="378518" cy="162605"/>
            </a:xfrm>
            <a:custGeom>
              <a:avLst/>
              <a:gdLst/>
              <a:ahLst/>
              <a:cxnLst/>
              <a:rect l="l" t="t" r="r" b="b"/>
              <a:pathLst>
                <a:path w="145" h="62">
                  <a:moveTo>
                    <a:pt x="145" y="62"/>
                  </a:moveTo>
                  <a:lnTo>
                    <a:pt x="60" y="0"/>
                  </a:lnTo>
                  <a:lnTo>
                    <a:pt x="0" y="62"/>
                  </a:lnTo>
                  <a:lnTo>
                    <a:pt x="145" y="62"/>
                  </a:lnTo>
                </a:path>
              </a:pathLst>
            </a:custGeom>
          </p:spPr>
        </p:sp>
        <p:pic>
          <p:nvPicPr>
            <p:cNvPr id="46" name="Picture 46"/>
            <p:cNvPicPr>
              <a:picLocks noChangeAspect="1"/>
            </p:cNvPicPr>
            <p:nvPr/>
          </p:nvPicPr>
          <p:blipFill>
            <a:blip r:embed="rId4"/>
            <a:srcRect/>
            <a:stretch>
              <a:fillRect/>
            </a:stretch>
          </p:blipFill>
          <p:spPr>
            <a:xfrm>
              <a:off x="3259164" y="5087337"/>
              <a:ext cx="425350" cy="131212"/>
            </a:xfrm>
            <a:prstGeom prst="rect">
              <a:avLst/>
            </a:prstGeom>
          </p:spPr>
        </p:pic>
        <p:sp>
          <p:nvSpPr>
            <p:cNvPr id="47" name="AutoShape 47"/>
            <p:cNvSpPr/>
            <p:nvPr/>
          </p:nvSpPr>
          <p:spPr>
            <a:xfrm>
              <a:off x="3256533" y="5194917"/>
              <a:ext cx="415001" cy="49910"/>
            </a:xfrm>
            <a:prstGeom prst="rect">
              <a:avLst/>
            </a:prstGeom>
            <a:solidFill>
              <a:srgbClr val="FFFFFF">
                <a:alpha val="100000"/>
              </a:srgbClr>
            </a:solidFill>
          </p:spPr>
        </p:sp>
        <p:sp>
          <p:nvSpPr>
            <p:cNvPr id="48" name="Freeform 48"/>
            <p:cNvSpPr/>
            <p:nvPr/>
          </p:nvSpPr>
          <p:spPr>
            <a:xfrm>
              <a:off x="2184300" y="5567568"/>
              <a:ext cx="2528773" cy="1281614"/>
            </a:xfrm>
            <a:custGeom>
              <a:avLst/>
              <a:gdLst/>
              <a:ahLst/>
              <a:cxnLst/>
              <a:rect l="l" t="t" r="r" b="b"/>
              <a:pathLst>
                <a:path w="408" h="206">
                  <a:moveTo>
                    <a:pt x="407" y="183"/>
                  </a:moveTo>
                  <a:cubicBezTo>
                    <a:pt x="376" y="183"/>
                    <a:pt x="376" y="183"/>
                    <a:pt x="376" y="183"/>
                  </a:cubicBezTo>
                  <a:cubicBezTo>
                    <a:pt x="376" y="20"/>
                    <a:pt x="376" y="20"/>
                    <a:pt x="376" y="20"/>
                  </a:cubicBezTo>
                  <a:cubicBezTo>
                    <a:pt x="376" y="9"/>
                    <a:pt x="366" y="0"/>
                    <a:pt x="353" y="0"/>
                  </a:cubicBezTo>
                  <a:cubicBezTo>
                    <a:pt x="53" y="0"/>
                    <a:pt x="53" y="0"/>
                    <a:pt x="53" y="0"/>
                  </a:cubicBezTo>
                  <a:cubicBezTo>
                    <a:pt x="41" y="0"/>
                    <a:pt x="30" y="9"/>
                    <a:pt x="30" y="20"/>
                  </a:cubicBezTo>
                  <a:cubicBezTo>
                    <a:pt x="30" y="183"/>
                    <a:pt x="30" y="183"/>
                    <a:pt x="30" y="183"/>
                  </a:cubicBezTo>
                  <a:cubicBezTo>
                    <a:pt x="1" y="183"/>
                    <a:pt x="1" y="183"/>
                    <a:pt x="1" y="183"/>
                  </a:cubicBezTo>
                  <a:cubicBezTo>
                    <a:pt x="0" y="205"/>
                    <a:pt x="18" y="206"/>
                    <a:pt x="18" y="206"/>
                  </a:cubicBezTo>
                  <a:cubicBezTo>
                    <a:pt x="389" y="206"/>
                    <a:pt x="389" y="206"/>
                    <a:pt x="389" y="206"/>
                  </a:cubicBezTo>
                  <a:cubicBezTo>
                    <a:pt x="389" y="206"/>
                    <a:pt x="408" y="205"/>
                    <a:pt x="407" y="183"/>
                  </a:cubicBezTo>
                  <a:close/>
                </a:path>
              </a:pathLst>
            </a:custGeom>
            <a:solidFill>
              <a:srgbClr val="C1C0C0">
                <a:alpha val="100000"/>
              </a:srgbClr>
            </a:solidFill>
          </p:spPr>
        </p:sp>
        <p:sp>
          <p:nvSpPr>
            <p:cNvPr id="49" name="Freeform 49"/>
            <p:cNvSpPr/>
            <p:nvPr/>
          </p:nvSpPr>
          <p:spPr>
            <a:xfrm>
              <a:off x="2580533" y="6278302"/>
              <a:ext cx="600226" cy="579698"/>
            </a:xfrm>
            <a:custGeom>
              <a:avLst/>
              <a:gdLst/>
              <a:ahLst/>
              <a:cxnLst/>
              <a:rect l="l" t="t" r="r" b="b"/>
              <a:pathLst>
                <a:path w="97" h="93">
                  <a:moveTo>
                    <a:pt x="78" y="12"/>
                  </a:moveTo>
                  <a:cubicBezTo>
                    <a:pt x="76" y="12"/>
                    <a:pt x="74" y="12"/>
                    <a:pt x="73" y="11"/>
                  </a:cubicBezTo>
                  <a:cubicBezTo>
                    <a:pt x="73" y="7"/>
                    <a:pt x="73" y="7"/>
                    <a:pt x="73" y="7"/>
                  </a:cubicBezTo>
                  <a:cubicBezTo>
                    <a:pt x="73" y="3"/>
                    <a:pt x="70" y="0"/>
                    <a:pt x="66" y="0"/>
                  </a:cubicBezTo>
                  <a:cubicBezTo>
                    <a:pt x="7" y="0"/>
                    <a:pt x="7" y="0"/>
                    <a:pt x="7" y="0"/>
                  </a:cubicBezTo>
                  <a:cubicBezTo>
                    <a:pt x="4" y="0"/>
                    <a:pt x="0" y="3"/>
                    <a:pt x="0" y="7"/>
                  </a:cubicBezTo>
                  <a:cubicBezTo>
                    <a:pt x="0" y="85"/>
                    <a:pt x="0" y="85"/>
                    <a:pt x="0" y="85"/>
                  </a:cubicBezTo>
                  <a:cubicBezTo>
                    <a:pt x="0" y="90"/>
                    <a:pt x="4" y="93"/>
                    <a:pt x="7" y="93"/>
                  </a:cubicBezTo>
                  <a:cubicBezTo>
                    <a:pt x="66" y="93"/>
                    <a:pt x="66" y="93"/>
                    <a:pt x="66" y="93"/>
                  </a:cubicBezTo>
                  <a:cubicBezTo>
                    <a:pt x="70" y="93"/>
                    <a:pt x="73" y="90"/>
                    <a:pt x="73" y="85"/>
                  </a:cubicBezTo>
                  <a:cubicBezTo>
                    <a:pt x="73" y="75"/>
                    <a:pt x="73" y="75"/>
                    <a:pt x="73" y="75"/>
                  </a:cubicBezTo>
                  <a:cubicBezTo>
                    <a:pt x="74" y="73"/>
                    <a:pt x="76" y="73"/>
                    <a:pt x="78" y="73"/>
                  </a:cubicBezTo>
                  <a:cubicBezTo>
                    <a:pt x="89" y="73"/>
                    <a:pt x="97" y="62"/>
                    <a:pt x="97" y="50"/>
                  </a:cubicBezTo>
                  <a:cubicBezTo>
                    <a:pt x="97" y="36"/>
                    <a:pt x="97" y="36"/>
                    <a:pt x="97" y="36"/>
                  </a:cubicBezTo>
                  <a:cubicBezTo>
                    <a:pt x="97" y="23"/>
                    <a:pt x="89" y="12"/>
                    <a:pt x="78" y="12"/>
                  </a:cubicBezTo>
                  <a:close/>
                  <a:moveTo>
                    <a:pt x="88" y="45"/>
                  </a:moveTo>
                  <a:cubicBezTo>
                    <a:pt x="88" y="53"/>
                    <a:pt x="84" y="56"/>
                    <a:pt x="78" y="56"/>
                  </a:cubicBezTo>
                  <a:cubicBezTo>
                    <a:pt x="73" y="56"/>
                    <a:pt x="71" y="53"/>
                    <a:pt x="71" y="45"/>
                  </a:cubicBezTo>
                  <a:cubicBezTo>
                    <a:pt x="72" y="37"/>
                    <a:pt x="72" y="37"/>
                    <a:pt x="72" y="37"/>
                  </a:cubicBezTo>
                  <a:cubicBezTo>
                    <a:pt x="72" y="30"/>
                    <a:pt x="74" y="26"/>
                    <a:pt x="79" y="26"/>
                  </a:cubicBezTo>
                  <a:cubicBezTo>
                    <a:pt x="84" y="26"/>
                    <a:pt x="88" y="30"/>
                    <a:pt x="88" y="37"/>
                  </a:cubicBezTo>
                  <a:lnTo>
                    <a:pt x="88" y="45"/>
                  </a:lnTo>
                  <a:close/>
                </a:path>
              </a:pathLst>
            </a:custGeom>
            <a:solidFill>
              <a:srgbClr val="FFFEFE">
                <a:alpha val="100000"/>
              </a:srgbClr>
            </a:solidFill>
          </p:spPr>
        </p:sp>
        <p:sp>
          <p:nvSpPr>
            <p:cNvPr id="50" name="Freeform 50"/>
            <p:cNvSpPr/>
            <p:nvPr/>
          </p:nvSpPr>
          <p:spPr>
            <a:xfrm>
              <a:off x="2544050" y="5703719"/>
              <a:ext cx="446398" cy="516737"/>
            </a:xfrm>
            <a:custGeom>
              <a:avLst/>
              <a:gdLst/>
              <a:ahLst/>
              <a:cxnLst/>
              <a:rect l="l" t="t" r="r" b="b"/>
              <a:pathLst>
                <a:path w="72" h="83">
                  <a:moveTo>
                    <a:pt x="46" y="83"/>
                  </a:moveTo>
                  <a:cubicBezTo>
                    <a:pt x="46" y="83"/>
                    <a:pt x="0" y="54"/>
                    <a:pt x="27" y="34"/>
                  </a:cubicBezTo>
                  <a:cubicBezTo>
                    <a:pt x="45" y="21"/>
                    <a:pt x="49" y="19"/>
                    <a:pt x="45" y="1"/>
                  </a:cubicBezTo>
                  <a:cubicBezTo>
                    <a:pt x="45" y="0"/>
                    <a:pt x="72" y="25"/>
                    <a:pt x="47" y="41"/>
                  </a:cubicBezTo>
                  <a:cubicBezTo>
                    <a:pt x="22" y="58"/>
                    <a:pt x="43" y="78"/>
                    <a:pt x="46" y="83"/>
                  </a:cubicBezTo>
                  <a:close/>
                </a:path>
              </a:pathLst>
            </a:custGeom>
            <a:solidFill>
              <a:srgbClr val="FFFEFE">
                <a:alpha val="100000"/>
              </a:srgbClr>
            </a:solidFill>
          </p:spPr>
        </p:sp>
        <p:sp>
          <p:nvSpPr>
            <p:cNvPr id="51" name="Freeform 51"/>
            <p:cNvSpPr/>
            <p:nvPr/>
          </p:nvSpPr>
          <p:spPr>
            <a:xfrm>
              <a:off x="2724188" y="5861209"/>
              <a:ext cx="266260" cy="354133"/>
            </a:xfrm>
            <a:custGeom>
              <a:avLst/>
              <a:gdLst/>
              <a:ahLst/>
              <a:cxnLst/>
              <a:rect l="l" t="t" r="r" b="b"/>
              <a:pathLst>
                <a:path w="43" h="57">
                  <a:moveTo>
                    <a:pt x="21" y="57"/>
                  </a:moveTo>
                  <a:cubicBezTo>
                    <a:pt x="21" y="57"/>
                    <a:pt x="0" y="40"/>
                    <a:pt x="16" y="26"/>
                  </a:cubicBezTo>
                  <a:cubicBezTo>
                    <a:pt x="27" y="17"/>
                    <a:pt x="34" y="13"/>
                    <a:pt x="32" y="0"/>
                  </a:cubicBezTo>
                  <a:cubicBezTo>
                    <a:pt x="32" y="0"/>
                    <a:pt x="43" y="20"/>
                    <a:pt x="28" y="31"/>
                  </a:cubicBezTo>
                  <a:cubicBezTo>
                    <a:pt x="13" y="42"/>
                    <a:pt x="20" y="54"/>
                    <a:pt x="21" y="57"/>
                  </a:cubicBezTo>
                  <a:close/>
                </a:path>
              </a:pathLst>
            </a:custGeom>
            <a:solidFill>
              <a:schemeClr val="lt1">
                <a:alpha val="100000"/>
              </a:schemeClr>
            </a:solidFill>
          </p:spPr>
        </p:sp>
        <p:sp>
          <p:nvSpPr>
            <p:cNvPr id="52" name="Freeform 52"/>
            <p:cNvSpPr/>
            <p:nvPr/>
          </p:nvSpPr>
          <p:spPr>
            <a:xfrm>
              <a:off x="897199" y="5580443"/>
              <a:ext cx="1051887" cy="1269621"/>
            </a:xfrm>
            <a:custGeom>
              <a:avLst/>
              <a:gdLst/>
              <a:ahLst/>
              <a:cxnLst/>
              <a:rect l="l" t="t" r="r" b="b"/>
              <a:pathLst>
                <a:path w="170" h="204">
                  <a:moveTo>
                    <a:pt x="170" y="184"/>
                  </a:moveTo>
                  <a:cubicBezTo>
                    <a:pt x="170" y="195"/>
                    <a:pt x="160" y="204"/>
                    <a:pt x="149" y="204"/>
                  </a:cubicBezTo>
                  <a:cubicBezTo>
                    <a:pt x="21" y="204"/>
                    <a:pt x="21" y="204"/>
                    <a:pt x="21" y="204"/>
                  </a:cubicBezTo>
                  <a:cubicBezTo>
                    <a:pt x="10" y="204"/>
                    <a:pt x="0" y="195"/>
                    <a:pt x="0" y="184"/>
                  </a:cubicBezTo>
                  <a:cubicBezTo>
                    <a:pt x="0" y="20"/>
                    <a:pt x="0" y="20"/>
                    <a:pt x="0" y="20"/>
                  </a:cubicBezTo>
                  <a:cubicBezTo>
                    <a:pt x="0" y="9"/>
                    <a:pt x="10" y="0"/>
                    <a:pt x="21" y="0"/>
                  </a:cubicBezTo>
                  <a:cubicBezTo>
                    <a:pt x="149" y="0"/>
                    <a:pt x="149" y="0"/>
                    <a:pt x="149" y="0"/>
                  </a:cubicBezTo>
                  <a:cubicBezTo>
                    <a:pt x="160" y="0"/>
                    <a:pt x="170" y="9"/>
                    <a:pt x="170" y="20"/>
                  </a:cubicBezTo>
                  <a:lnTo>
                    <a:pt x="170" y="184"/>
                  </a:lnTo>
                  <a:close/>
                </a:path>
              </a:pathLst>
            </a:custGeom>
            <a:solidFill>
              <a:srgbClr val="3B3633">
                <a:alpha val="100000"/>
              </a:srgbClr>
            </a:solidFill>
          </p:spPr>
        </p:sp>
        <p:sp>
          <p:nvSpPr>
            <p:cNvPr id="53" name="Freeform 53"/>
            <p:cNvSpPr/>
            <p:nvPr/>
          </p:nvSpPr>
          <p:spPr>
            <a:xfrm>
              <a:off x="902286" y="5543759"/>
              <a:ext cx="1028383" cy="1274912"/>
            </a:xfrm>
            <a:custGeom>
              <a:avLst/>
              <a:gdLst/>
              <a:ahLst/>
              <a:cxnLst/>
              <a:rect l="l" t="t" r="r" b="b"/>
              <a:pathLst>
                <a:path w="166" h="205">
                  <a:moveTo>
                    <a:pt x="166" y="184"/>
                  </a:moveTo>
                  <a:cubicBezTo>
                    <a:pt x="166" y="196"/>
                    <a:pt x="157" y="205"/>
                    <a:pt x="145" y="205"/>
                  </a:cubicBezTo>
                  <a:cubicBezTo>
                    <a:pt x="21" y="205"/>
                    <a:pt x="21" y="205"/>
                    <a:pt x="21" y="205"/>
                  </a:cubicBezTo>
                  <a:cubicBezTo>
                    <a:pt x="9" y="205"/>
                    <a:pt x="0" y="196"/>
                    <a:pt x="0" y="184"/>
                  </a:cubicBezTo>
                  <a:cubicBezTo>
                    <a:pt x="0" y="21"/>
                    <a:pt x="0" y="21"/>
                    <a:pt x="0" y="21"/>
                  </a:cubicBezTo>
                  <a:cubicBezTo>
                    <a:pt x="0" y="10"/>
                    <a:pt x="9" y="0"/>
                    <a:pt x="21" y="0"/>
                  </a:cubicBezTo>
                  <a:cubicBezTo>
                    <a:pt x="145" y="0"/>
                    <a:pt x="145" y="0"/>
                    <a:pt x="145" y="0"/>
                  </a:cubicBezTo>
                  <a:cubicBezTo>
                    <a:pt x="157" y="0"/>
                    <a:pt x="166" y="10"/>
                    <a:pt x="166" y="21"/>
                  </a:cubicBezTo>
                  <a:lnTo>
                    <a:pt x="166" y="184"/>
                  </a:lnTo>
                  <a:close/>
                </a:path>
              </a:pathLst>
            </a:custGeom>
            <a:solidFill>
              <a:schemeClr val="accent1">
                <a:lumMod val="60000"/>
                <a:lumOff val="40000"/>
                <a:alpha val="100000"/>
              </a:schemeClr>
            </a:solidFill>
          </p:spPr>
        </p:sp>
        <p:sp>
          <p:nvSpPr>
            <p:cNvPr id="54" name="Freeform 54"/>
            <p:cNvSpPr/>
            <p:nvPr/>
          </p:nvSpPr>
          <p:spPr>
            <a:xfrm>
              <a:off x="1539171" y="5685377"/>
              <a:ext cx="224515" cy="94353"/>
            </a:xfrm>
            <a:custGeom>
              <a:avLst/>
              <a:gdLst/>
              <a:ahLst/>
              <a:cxnLst/>
              <a:rect l="l" t="t" r="r" b="b"/>
              <a:pathLst>
                <a:path w="36" h="15">
                  <a:moveTo>
                    <a:pt x="1" y="6"/>
                  </a:moveTo>
                  <a:cubicBezTo>
                    <a:pt x="1" y="3"/>
                    <a:pt x="3" y="0"/>
                    <a:pt x="7" y="0"/>
                  </a:cubicBezTo>
                  <a:cubicBezTo>
                    <a:pt x="29" y="0"/>
                    <a:pt x="29" y="0"/>
                    <a:pt x="29" y="0"/>
                  </a:cubicBezTo>
                  <a:cubicBezTo>
                    <a:pt x="33" y="0"/>
                    <a:pt x="35" y="3"/>
                    <a:pt x="36" y="6"/>
                  </a:cubicBezTo>
                  <a:cubicBezTo>
                    <a:pt x="36" y="15"/>
                    <a:pt x="36" y="15"/>
                    <a:pt x="36" y="15"/>
                  </a:cubicBezTo>
                  <a:cubicBezTo>
                    <a:pt x="0" y="15"/>
                    <a:pt x="0" y="15"/>
                    <a:pt x="0" y="15"/>
                  </a:cubicBezTo>
                  <a:lnTo>
                    <a:pt x="1" y="6"/>
                  </a:lnTo>
                  <a:close/>
                </a:path>
              </a:pathLst>
            </a:custGeom>
            <a:solidFill>
              <a:srgbClr val="FFA52B">
                <a:alpha val="100000"/>
              </a:srgbClr>
            </a:solidFill>
          </p:spPr>
        </p:sp>
        <p:sp>
          <p:nvSpPr>
            <p:cNvPr id="55" name="Freeform 55"/>
            <p:cNvSpPr/>
            <p:nvPr/>
          </p:nvSpPr>
          <p:spPr>
            <a:xfrm>
              <a:off x="1539171" y="6401578"/>
              <a:ext cx="224515" cy="180946"/>
            </a:xfrm>
            <a:custGeom>
              <a:avLst/>
              <a:gdLst/>
              <a:ahLst/>
              <a:cxnLst/>
              <a:rect l="l" t="t" r="r" b="b"/>
              <a:pathLst>
                <a:path w="36" h="29">
                  <a:moveTo>
                    <a:pt x="36" y="0"/>
                  </a:moveTo>
                  <a:cubicBezTo>
                    <a:pt x="24" y="29"/>
                    <a:pt x="24" y="29"/>
                    <a:pt x="24" y="29"/>
                  </a:cubicBezTo>
                  <a:cubicBezTo>
                    <a:pt x="12" y="29"/>
                    <a:pt x="12" y="29"/>
                    <a:pt x="12" y="29"/>
                  </a:cubicBezTo>
                  <a:cubicBezTo>
                    <a:pt x="0" y="4"/>
                    <a:pt x="0" y="4"/>
                    <a:pt x="0" y="4"/>
                  </a:cubicBezTo>
                  <a:cubicBezTo>
                    <a:pt x="0" y="3"/>
                    <a:pt x="36" y="0"/>
                    <a:pt x="36" y="0"/>
                  </a:cubicBezTo>
                  <a:close/>
                </a:path>
              </a:pathLst>
            </a:custGeom>
            <a:solidFill>
              <a:srgbClr val="FFFFFF">
                <a:alpha val="100000"/>
              </a:srgbClr>
            </a:solidFill>
          </p:spPr>
        </p:sp>
        <p:sp>
          <p:nvSpPr>
            <p:cNvPr id="56" name="Freeform 56"/>
            <p:cNvSpPr/>
            <p:nvPr/>
          </p:nvSpPr>
          <p:spPr>
            <a:xfrm>
              <a:off x="1539171" y="5779907"/>
              <a:ext cx="224515" cy="689924"/>
            </a:xfrm>
            <a:custGeom>
              <a:avLst/>
              <a:gdLst/>
              <a:ahLst/>
              <a:cxnLst/>
              <a:rect l="l" t="t" r="r" b="b"/>
              <a:pathLst>
                <a:path w="36" h="111">
                  <a:moveTo>
                    <a:pt x="0" y="94"/>
                  </a:moveTo>
                  <a:cubicBezTo>
                    <a:pt x="0" y="4"/>
                    <a:pt x="0" y="4"/>
                    <a:pt x="0" y="4"/>
                  </a:cubicBezTo>
                  <a:cubicBezTo>
                    <a:pt x="0" y="0"/>
                    <a:pt x="0" y="0"/>
                    <a:pt x="0" y="0"/>
                  </a:cubicBezTo>
                  <a:cubicBezTo>
                    <a:pt x="14" y="0"/>
                    <a:pt x="14" y="0"/>
                    <a:pt x="14" y="0"/>
                  </a:cubicBezTo>
                  <a:cubicBezTo>
                    <a:pt x="30" y="0"/>
                    <a:pt x="30" y="0"/>
                    <a:pt x="30" y="0"/>
                  </a:cubicBezTo>
                  <a:cubicBezTo>
                    <a:pt x="36" y="0"/>
                    <a:pt x="36" y="0"/>
                    <a:pt x="36" y="0"/>
                  </a:cubicBezTo>
                  <a:cubicBezTo>
                    <a:pt x="36" y="0"/>
                    <a:pt x="36" y="0"/>
                    <a:pt x="36" y="0"/>
                  </a:cubicBezTo>
                  <a:cubicBezTo>
                    <a:pt x="36" y="91"/>
                    <a:pt x="36" y="91"/>
                    <a:pt x="36" y="91"/>
                  </a:cubicBezTo>
                  <a:cubicBezTo>
                    <a:pt x="36" y="96"/>
                    <a:pt x="36" y="96"/>
                    <a:pt x="36" y="96"/>
                  </a:cubicBezTo>
                  <a:cubicBezTo>
                    <a:pt x="36" y="99"/>
                    <a:pt x="36" y="99"/>
                    <a:pt x="36" y="99"/>
                  </a:cubicBezTo>
                  <a:cubicBezTo>
                    <a:pt x="36" y="100"/>
                    <a:pt x="36" y="100"/>
                    <a:pt x="36" y="100"/>
                  </a:cubicBezTo>
                  <a:cubicBezTo>
                    <a:pt x="36" y="100"/>
                    <a:pt x="35" y="102"/>
                    <a:pt x="33" y="107"/>
                  </a:cubicBezTo>
                  <a:cubicBezTo>
                    <a:pt x="31" y="111"/>
                    <a:pt x="30" y="101"/>
                    <a:pt x="30" y="101"/>
                  </a:cubicBezTo>
                  <a:cubicBezTo>
                    <a:pt x="30" y="101"/>
                    <a:pt x="25" y="108"/>
                    <a:pt x="22" y="108"/>
                  </a:cubicBezTo>
                  <a:cubicBezTo>
                    <a:pt x="19" y="108"/>
                    <a:pt x="14" y="102"/>
                    <a:pt x="14" y="102"/>
                  </a:cubicBezTo>
                  <a:cubicBezTo>
                    <a:pt x="14" y="102"/>
                    <a:pt x="9" y="111"/>
                    <a:pt x="6" y="110"/>
                  </a:cubicBezTo>
                  <a:cubicBezTo>
                    <a:pt x="3" y="108"/>
                    <a:pt x="0" y="104"/>
                    <a:pt x="0" y="104"/>
                  </a:cubicBezTo>
                  <a:cubicBezTo>
                    <a:pt x="0" y="103"/>
                    <a:pt x="0" y="103"/>
                    <a:pt x="0" y="103"/>
                  </a:cubicBezTo>
                  <a:cubicBezTo>
                    <a:pt x="0" y="99"/>
                    <a:pt x="0" y="99"/>
                    <a:pt x="0" y="99"/>
                  </a:cubicBezTo>
                  <a:lnTo>
                    <a:pt x="0" y="94"/>
                  </a:lnTo>
                  <a:close/>
                </a:path>
              </a:pathLst>
            </a:custGeom>
            <a:solidFill>
              <a:schemeClr val="accent1">
                <a:lumMod val="50000"/>
                <a:alpha val="100000"/>
              </a:schemeClr>
            </a:solidFill>
          </p:spPr>
        </p:sp>
        <p:sp>
          <p:nvSpPr>
            <p:cNvPr id="57" name="Freeform 57"/>
            <p:cNvSpPr/>
            <p:nvPr/>
          </p:nvSpPr>
          <p:spPr>
            <a:xfrm>
              <a:off x="1614945" y="6577233"/>
              <a:ext cx="73143" cy="91884"/>
            </a:xfrm>
            <a:custGeom>
              <a:avLst/>
              <a:gdLst/>
              <a:ahLst/>
              <a:cxnLst/>
              <a:rect l="l" t="t" r="r" b="b"/>
              <a:pathLst>
                <a:path w="12" h="15">
                  <a:moveTo>
                    <a:pt x="12" y="0"/>
                  </a:moveTo>
                  <a:cubicBezTo>
                    <a:pt x="6" y="14"/>
                    <a:pt x="6" y="14"/>
                    <a:pt x="6" y="14"/>
                  </a:cubicBezTo>
                  <a:cubicBezTo>
                    <a:pt x="6" y="15"/>
                    <a:pt x="6" y="15"/>
                    <a:pt x="6" y="15"/>
                  </a:cubicBezTo>
                  <a:cubicBezTo>
                    <a:pt x="6" y="14"/>
                    <a:pt x="6" y="14"/>
                    <a:pt x="6" y="14"/>
                  </a:cubicBezTo>
                  <a:cubicBezTo>
                    <a:pt x="0" y="0"/>
                    <a:pt x="0" y="0"/>
                    <a:pt x="0" y="0"/>
                  </a:cubicBezTo>
                  <a:cubicBezTo>
                    <a:pt x="4" y="0"/>
                    <a:pt x="8" y="0"/>
                    <a:pt x="12" y="0"/>
                  </a:cubicBezTo>
                  <a:close/>
                </a:path>
              </a:pathLst>
            </a:custGeom>
            <a:solidFill>
              <a:srgbClr val="3B3633">
                <a:alpha val="100000"/>
              </a:srgbClr>
            </a:solidFill>
          </p:spPr>
        </p:sp>
        <p:sp>
          <p:nvSpPr>
            <p:cNvPr id="58" name="Freeform 58"/>
            <p:cNvSpPr/>
            <p:nvPr/>
          </p:nvSpPr>
          <p:spPr>
            <a:xfrm>
              <a:off x="876326" y="5979194"/>
              <a:ext cx="1067497" cy="81302"/>
            </a:xfrm>
            <a:custGeom>
              <a:avLst/>
              <a:gdLst/>
              <a:ahLst/>
              <a:cxnLst/>
              <a:rect l="l" t="t" r="r" b="b"/>
              <a:pathLst>
                <a:path w="172" h="13">
                  <a:moveTo>
                    <a:pt x="172" y="6"/>
                  </a:moveTo>
                  <a:cubicBezTo>
                    <a:pt x="172" y="9"/>
                    <a:pt x="170" y="12"/>
                    <a:pt x="167" y="12"/>
                  </a:cubicBezTo>
                  <a:cubicBezTo>
                    <a:pt x="4" y="13"/>
                    <a:pt x="4" y="13"/>
                    <a:pt x="4" y="13"/>
                  </a:cubicBezTo>
                  <a:cubicBezTo>
                    <a:pt x="2" y="13"/>
                    <a:pt x="0" y="11"/>
                    <a:pt x="0" y="7"/>
                  </a:cubicBezTo>
                  <a:cubicBezTo>
                    <a:pt x="0" y="4"/>
                    <a:pt x="2" y="1"/>
                    <a:pt x="4" y="1"/>
                  </a:cubicBezTo>
                  <a:cubicBezTo>
                    <a:pt x="167" y="0"/>
                    <a:pt x="167" y="0"/>
                    <a:pt x="167" y="0"/>
                  </a:cubicBezTo>
                  <a:cubicBezTo>
                    <a:pt x="170" y="0"/>
                    <a:pt x="172" y="2"/>
                    <a:pt x="172" y="6"/>
                  </a:cubicBezTo>
                  <a:close/>
                </a:path>
              </a:pathLst>
            </a:custGeom>
            <a:solidFill>
              <a:srgbClr val="3B3633">
                <a:alpha val="100000"/>
              </a:srgbClr>
            </a:solidFill>
          </p:spPr>
        </p:sp>
        <p:sp>
          <p:nvSpPr>
            <p:cNvPr id="59" name="Freeform 59"/>
            <p:cNvSpPr/>
            <p:nvPr/>
          </p:nvSpPr>
          <p:spPr>
            <a:xfrm>
              <a:off x="865802" y="5960852"/>
              <a:ext cx="1101350" cy="55025"/>
            </a:xfrm>
            <a:custGeom>
              <a:avLst/>
              <a:gdLst/>
              <a:ahLst/>
              <a:cxnLst/>
              <a:rect l="l" t="t" r="r" b="b"/>
              <a:pathLst>
                <a:path w="178" h="9">
                  <a:moveTo>
                    <a:pt x="178" y="5"/>
                  </a:moveTo>
                  <a:cubicBezTo>
                    <a:pt x="178" y="7"/>
                    <a:pt x="176" y="9"/>
                    <a:pt x="173" y="9"/>
                  </a:cubicBezTo>
                  <a:cubicBezTo>
                    <a:pt x="5" y="9"/>
                    <a:pt x="5" y="9"/>
                    <a:pt x="5" y="9"/>
                  </a:cubicBezTo>
                  <a:cubicBezTo>
                    <a:pt x="2" y="9"/>
                    <a:pt x="0" y="7"/>
                    <a:pt x="0" y="5"/>
                  </a:cubicBezTo>
                  <a:cubicBezTo>
                    <a:pt x="0" y="2"/>
                    <a:pt x="2" y="0"/>
                    <a:pt x="5" y="0"/>
                  </a:cubicBezTo>
                  <a:cubicBezTo>
                    <a:pt x="173" y="0"/>
                    <a:pt x="173" y="0"/>
                    <a:pt x="173" y="0"/>
                  </a:cubicBezTo>
                  <a:cubicBezTo>
                    <a:pt x="176" y="0"/>
                    <a:pt x="178" y="2"/>
                    <a:pt x="178" y="5"/>
                  </a:cubicBezTo>
                  <a:close/>
                </a:path>
              </a:pathLst>
            </a:custGeom>
            <a:solidFill>
              <a:srgbClr val="FFFFFF">
                <a:alpha val="100000"/>
              </a:srgbClr>
            </a:solidFill>
          </p:spPr>
        </p:sp>
      </p:grpSp>
      <p:grpSp>
        <p:nvGrpSpPr>
          <p:cNvPr id="60" name="Group 60"/>
          <p:cNvGrpSpPr/>
          <p:nvPr/>
        </p:nvGrpSpPr>
        <p:grpSpPr>
          <a:xfrm>
            <a:off x="454963" y="93878"/>
            <a:ext cx="10641129" cy="914400"/>
            <a:chOff x="454963" y="93878"/>
            <a:chExt cx="10641129" cy="914400"/>
          </a:xfrm>
        </p:grpSpPr>
        <p:sp>
          <p:nvSpPr>
            <p:cNvPr id="61" name="AutoShape 61"/>
            <p:cNvSpPr/>
            <p:nvPr/>
          </p:nvSpPr>
          <p:spPr>
            <a:xfrm>
              <a:off x="454963" y="331168"/>
              <a:ext cx="84147" cy="84147"/>
            </a:xfrm>
            <a:prstGeom prst="ellipse">
              <a:avLst/>
            </a:prstGeom>
            <a:solidFill>
              <a:schemeClr val="accent1">
                <a:alpha val="100000"/>
              </a:schemeClr>
            </a:solidFill>
          </p:spPr>
        </p:sp>
        <p:sp>
          <p:nvSpPr>
            <p:cNvPr id="62" name="AutoShape 62"/>
            <p:cNvSpPr/>
            <p:nvPr/>
          </p:nvSpPr>
          <p:spPr>
            <a:xfrm>
              <a:off x="575049" y="337743"/>
              <a:ext cx="78137" cy="78137"/>
            </a:xfrm>
            <a:prstGeom prst="ellipse">
              <a:avLst/>
            </a:prstGeom>
            <a:solidFill>
              <a:schemeClr val="accent1">
                <a:alpha val="80000"/>
              </a:schemeClr>
            </a:solidFill>
          </p:spPr>
        </p:sp>
        <p:sp>
          <p:nvSpPr>
            <p:cNvPr id="63" name="AutoShape 63"/>
            <p:cNvSpPr/>
            <p:nvPr/>
          </p:nvSpPr>
          <p:spPr>
            <a:xfrm>
              <a:off x="689125" y="339460"/>
              <a:ext cx="74704" cy="74704"/>
            </a:xfrm>
            <a:prstGeom prst="ellipse">
              <a:avLst/>
            </a:prstGeom>
            <a:solidFill>
              <a:schemeClr val="accent1">
                <a:alpha val="60000"/>
              </a:schemeClr>
            </a:solidFill>
          </p:spPr>
        </p:sp>
        <p:sp>
          <p:nvSpPr>
            <p:cNvPr id="64" name="AutoShape 64"/>
            <p:cNvSpPr/>
            <p:nvPr/>
          </p:nvSpPr>
          <p:spPr>
            <a:xfrm>
              <a:off x="799768" y="348430"/>
              <a:ext cx="69238" cy="69238"/>
            </a:xfrm>
            <a:prstGeom prst="ellipse">
              <a:avLst/>
            </a:prstGeom>
            <a:solidFill>
              <a:schemeClr val="accent1">
                <a:alpha val="40000"/>
              </a:schemeClr>
            </a:solidFill>
          </p:spPr>
        </p:sp>
        <p:sp>
          <p:nvSpPr>
            <p:cNvPr id="65" name="AutoShape 65"/>
            <p:cNvSpPr/>
            <p:nvPr/>
          </p:nvSpPr>
          <p:spPr>
            <a:xfrm>
              <a:off x="904945" y="344297"/>
              <a:ext cx="65594" cy="65594"/>
            </a:xfrm>
            <a:prstGeom prst="ellipse">
              <a:avLst/>
            </a:prstGeom>
            <a:solidFill>
              <a:schemeClr val="accent1">
                <a:alpha val="20000"/>
              </a:schemeClr>
            </a:solidFill>
          </p:spPr>
        </p:sp>
        <p:sp>
          <p:nvSpPr>
            <p:cNvPr id="66" name="AutoShape 66"/>
            <p:cNvSpPr/>
            <p:nvPr/>
          </p:nvSpPr>
          <p:spPr>
            <a:xfrm>
              <a:off x="454963" y="448942"/>
              <a:ext cx="84147" cy="84147"/>
            </a:xfrm>
            <a:prstGeom prst="ellipse">
              <a:avLst/>
            </a:prstGeom>
            <a:solidFill>
              <a:schemeClr val="accent1">
                <a:alpha val="100000"/>
              </a:schemeClr>
            </a:solidFill>
          </p:spPr>
        </p:sp>
        <p:sp>
          <p:nvSpPr>
            <p:cNvPr id="67" name="AutoShape 67"/>
            <p:cNvSpPr/>
            <p:nvPr/>
          </p:nvSpPr>
          <p:spPr>
            <a:xfrm>
              <a:off x="575049" y="455517"/>
              <a:ext cx="78137" cy="78137"/>
            </a:xfrm>
            <a:prstGeom prst="ellipse">
              <a:avLst/>
            </a:prstGeom>
            <a:solidFill>
              <a:schemeClr val="accent1">
                <a:alpha val="80000"/>
              </a:schemeClr>
            </a:solidFill>
          </p:spPr>
        </p:sp>
        <p:sp>
          <p:nvSpPr>
            <p:cNvPr id="68" name="AutoShape 68"/>
            <p:cNvSpPr/>
            <p:nvPr/>
          </p:nvSpPr>
          <p:spPr>
            <a:xfrm>
              <a:off x="689125" y="457233"/>
              <a:ext cx="74704" cy="74704"/>
            </a:xfrm>
            <a:prstGeom prst="ellipse">
              <a:avLst/>
            </a:prstGeom>
            <a:solidFill>
              <a:schemeClr val="accent1">
                <a:alpha val="60000"/>
              </a:schemeClr>
            </a:solidFill>
          </p:spPr>
        </p:sp>
        <p:sp>
          <p:nvSpPr>
            <p:cNvPr id="69" name="AutoShape 69"/>
            <p:cNvSpPr/>
            <p:nvPr/>
          </p:nvSpPr>
          <p:spPr>
            <a:xfrm>
              <a:off x="799768" y="466203"/>
              <a:ext cx="69238" cy="69238"/>
            </a:xfrm>
            <a:prstGeom prst="ellipse">
              <a:avLst/>
            </a:prstGeom>
            <a:solidFill>
              <a:schemeClr val="accent1">
                <a:alpha val="40000"/>
              </a:schemeClr>
            </a:solidFill>
          </p:spPr>
        </p:sp>
        <p:sp>
          <p:nvSpPr>
            <p:cNvPr id="70" name="AutoShape 70"/>
            <p:cNvSpPr/>
            <p:nvPr/>
          </p:nvSpPr>
          <p:spPr>
            <a:xfrm>
              <a:off x="904945" y="462070"/>
              <a:ext cx="65594" cy="65594"/>
            </a:xfrm>
            <a:prstGeom prst="ellipse">
              <a:avLst/>
            </a:prstGeom>
            <a:solidFill>
              <a:schemeClr val="accent1">
                <a:alpha val="20000"/>
              </a:schemeClr>
            </a:solidFill>
          </p:spPr>
        </p:sp>
        <p:sp>
          <p:nvSpPr>
            <p:cNvPr id="71" name="AutoShape 71"/>
            <p:cNvSpPr/>
            <p:nvPr/>
          </p:nvSpPr>
          <p:spPr>
            <a:xfrm>
              <a:off x="454963" y="566715"/>
              <a:ext cx="84147" cy="84147"/>
            </a:xfrm>
            <a:prstGeom prst="ellipse">
              <a:avLst/>
            </a:prstGeom>
            <a:solidFill>
              <a:schemeClr val="accent1">
                <a:alpha val="100000"/>
              </a:schemeClr>
            </a:solidFill>
          </p:spPr>
        </p:sp>
        <p:sp>
          <p:nvSpPr>
            <p:cNvPr id="72" name="AutoShape 72"/>
            <p:cNvSpPr/>
            <p:nvPr/>
          </p:nvSpPr>
          <p:spPr>
            <a:xfrm>
              <a:off x="575049" y="573291"/>
              <a:ext cx="78137" cy="78137"/>
            </a:xfrm>
            <a:prstGeom prst="ellipse">
              <a:avLst/>
            </a:prstGeom>
            <a:solidFill>
              <a:schemeClr val="accent1">
                <a:alpha val="80000"/>
              </a:schemeClr>
            </a:solidFill>
          </p:spPr>
        </p:sp>
        <p:sp>
          <p:nvSpPr>
            <p:cNvPr id="73" name="AutoShape 73"/>
            <p:cNvSpPr/>
            <p:nvPr/>
          </p:nvSpPr>
          <p:spPr>
            <a:xfrm>
              <a:off x="689125" y="575007"/>
              <a:ext cx="74704" cy="74704"/>
            </a:xfrm>
            <a:prstGeom prst="ellipse">
              <a:avLst/>
            </a:prstGeom>
            <a:solidFill>
              <a:schemeClr val="accent1">
                <a:alpha val="60000"/>
              </a:schemeClr>
            </a:solidFill>
          </p:spPr>
        </p:sp>
        <p:sp>
          <p:nvSpPr>
            <p:cNvPr id="74" name="AutoShape 74"/>
            <p:cNvSpPr/>
            <p:nvPr/>
          </p:nvSpPr>
          <p:spPr>
            <a:xfrm>
              <a:off x="799768" y="583977"/>
              <a:ext cx="69238" cy="69238"/>
            </a:xfrm>
            <a:prstGeom prst="ellipse">
              <a:avLst/>
            </a:prstGeom>
            <a:solidFill>
              <a:schemeClr val="accent1">
                <a:alpha val="40000"/>
              </a:schemeClr>
            </a:solidFill>
          </p:spPr>
        </p:sp>
        <p:sp>
          <p:nvSpPr>
            <p:cNvPr id="75" name="AutoShape 75"/>
            <p:cNvSpPr/>
            <p:nvPr/>
          </p:nvSpPr>
          <p:spPr>
            <a:xfrm>
              <a:off x="904945" y="579844"/>
              <a:ext cx="65594" cy="65594"/>
            </a:xfrm>
            <a:prstGeom prst="ellipse">
              <a:avLst/>
            </a:prstGeom>
            <a:solidFill>
              <a:schemeClr val="accent1">
                <a:alpha val="20000"/>
              </a:schemeClr>
            </a:solidFill>
          </p:spPr>
        </p:sp>
        <p:sp>
          <p:nvSpPr>
            <p:cNvPr id="76" name="AutoShape 76"/>
            <p:cNvSpPr/>
            <p:nvPr/>
          </p:nvSpPr>
          <p:spPr>
            <a:xfrm>
              <a:off x="454963" y="684489"/>
              <a:ext cx="84147" cy="84147"/>
            </a:xfrm>
            <a:prstGeom prst="ellipse">
              <a:avLst/>
            </a:prstGeom>
            <a:solidFill>
              <a:schemeClr val="accent1">
                <a:alpha val="100000"/>
              </a:schemeClr>
            </a:solidFill>
          </p:spPr>
        </p:sp>
        <p:sp>
          <p:nvSpPr>
            <p:cNvPr id="77" name="AutoShape 77"/>
            <p:cNvSpPr/>
            <p:nvPr/>
          </p:nvSpPr>
          <p:spPr>
            <a:xfrm>
              <a:off x="575049" y="691064"/>
              <a:ext cx="78137" cy="78137"/>
            </a:xfrm>
            <a:prstGeom prst="ellipse">
              <a:avLst/>
            </a:prstGeom>
            <a:solidFill>
              <a:schemeClr val="accent1">
                <a:alpha val="80000"/>
              </a:schemeClr>
            </a:solidFill>
          </p:spPr>
        </p:sp>
        <p:sp>
          <p:nvSpPr>
            <p:cNvPr id="78" name="AutoShape 78"/>
            <p:cNvSpPr/>
            <p:nvPr/>
          </p:nvSpPr>
          <p:spPr>
            <a:xfrm>
              <a:off x="689125" y="692781"/>
              <a:ext cx="74704" cy="74704"/>
            </a:xfrm>
            <a:prstGeom prst="ellipse">
              <a:avLst/>
            </a:prstGeom>
            <a:solidFill>
              <a:schemeClr val="accent1">
                <a:alpha val="60000"/>
              </a:schemeClr>
            </a:solidFill>
          </p:spPr>
        </p:sp>
        <p:sp>
          <p:nvSpPr>
            <p:cNvPr id="79" name="AutoShape 79"/>
            <p:cNvSpPr/>
            <p:nvPr/>
          </p:nvSpPr>
          <p:spPr>
            <a:xfrm>
              <a:off x="799768" y="701751"/>
              <a:ext cx="69238" cy="69238"/>
            </a:xfrm>
            <a:prstGeom prst="ellipse">
              <a:avLst/>
            </a:prstGeom>
            <a:solidFill>
              <a:schemeClr val="accent1">
                <a:alpha val="40000"/>
              </a:schemeClr>
            </a:solidFill>
          </p:spPr>
        </p:sp>
        <p:sp>
          <p:nvSpPr>
            <p:cNvPr id="80" name="AutoShape 80"/>
            <p:cNvSpPr/>
            <p:nvPr/>
          </p:nvSpPr>
          <p:spPr>
            <a:xfrm>
              <a:off x="904945" y="697618"/>
              <a:ext cx="65594" cy="65594"/>
            </a:xfrm>
            <a:prstGeom prst="ellipse">
              <a:avLst/>
            </a:prstGeom>
            <a:solidFill>
              <a:schemeClr val="accent1">
                <a:alpha val="20000"/>
              </a:schemeClr>
            </a:solidFill>
          </p:spPr>
        </p:sp>
        <p:sp>
          <p:nvSpPr>
            <p:cNvPr id="81" name="TextBox 8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核心处理模块分析</a:t>
              </a:r>
            </a:p>
          </p:txBody>
        </p:sp>
      </p:grpSp>
      <p:sp>
        <p:nvSpPr>
          <p:cNvPr id="82" name="TextBox 82"/>
          <p:cNvSpPr txBox="1"/>
          <p:nvPr/>
        </p:nvSpPr>
        <p:spPr>
          <a:xfrm>
            <a:off x="4959831" y="1714627"/>
            <a:ext cx="6500165" cy="3960345"/>
          </a:xfrm>
          <a:prstGeom prst="rect">
            <a:avLst/>
          </a:prstGeom>
        </p:spPr>
        <p:txBody>
          <a:bodyPr vert="horz" wrap="square" lIns="95250" tIns="95250" rIns="47625" bIns="95250" rtlCol="0" anchor="t" anchorCtr="0">
            <a:noAutofit/>
          </a:bodyPr>
          <a:lstStyle/>
          <a:p>
            <a:pPr marL="203200" lvl="0" indent="-203200">
              <a:lnSpc>
                <a:spcPct val="77000"/>
              </a:lnSpc>
              <a:buFont typeface="Arial" panose="020B0604020202020204"/>
              <a:buChar char="•"/>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旋转处理：判断是否能够旋转，判断条件有两个：旋转后方块不能超越游戏底板的底边线、左边线和右边线，否则将越界；游戏方块有值位置，游戏底板不能被占用。清除旋转前的游戏方块。在游戏方块显示区域(4×4)的位置，使用当前游戏方块的数据结构中的next值作为旋转后形成的新游戏方块的编号，并重新显示这个编号的游戏方块。</a:t>
            </a:r>
          </a:p>
          <a:p>
            <a:pPr marL="203200" lvl="0" indent="-203200">
              <a:lnSpc>
                <a:spcPct val="77000"/>
              </a:lnSpc>
              <a:buFont typeface="Arial" panose="020B0604020202020204"/>
              <a:buChar char="•"/>
            </a:pPr>
            <a:r>
              <a:rPr lang="en-US" sz="900">
                <a:solidFill>
                  <a:srgbClr val="FFFFFF">
                    <a:alpha val="100000"/>
                  </a:srgbClr>
                </a:solidFill>
                <a:latin typeface="微软雅黑" panose="020B0503020204020204" charset="-122"/>
                <a:ea typeface="微软雅黑" panose="020B0503020204020204" charset="-122"/>
                <a:cs typeface="微软雅黑" panose="020B0503020204020204" charset="-122"/>
              </a:rPr>
              <a:t>当游戏中的方块在进行移动处理时，要清除先前的游戏方块，用新坐标重绘游戏方块。当消除满行后，要重绘游戏底板的当前状态。</a:t>
            </a:r>
          </a:p>
          <a:p>
            <a:pPr marL="203200" lvl="0" indent="-203200">
              <a:lnSpc>
                <a:spcPct val="77000"/>
              </a:lnSpc>
              <a:buFont typeface="Arial" panose="020B0604020202020204"/>
              <a:buChar char="•"/>
            </a:pPr>
            <a:r>
              <a:rPr lang="en-US" sz="900">
                <a:solidFill>
                  <a:srgbClr val="FFFFFF">
                    <a:alpha val="100000"/>
                  </a:srgbClr>
                </a:solidFill>
                <a:latin typeface="微软雅黑" panose="020B0503020204020204" charset="-122"/>
                <a:ea typeface="微软雅黑" panose="020B0503020204020204" charset="-122"/>
                <a:cs typeface="微软雅黑" panose="020B0503020204020204" charset="-122"/>
              </a:rPr>
              <a:t>清除游戏方块的具体过程为：首先绘制一个轮廓，然后使用背景色填充小方块，使用前景色画一个游戏底板中的小方块。循环处理这个过程，变化当前的坐标绘制并填充19个这样的方块。</a:t>
            </a:r>
          </a:p>
          <a:p>
            <a:pPr marL="203200" lvl="0" indent="-203200">
              <a:lnSpc>
                <a:spcPct val="77000"/>
              </a:lnSpc>
              <a:buFont typeface="Arial" panose="020B0604020202020204"/>
              <a:buChar char="•"/>
            </a:pPr>
            <a:r>
              <a:rPr lang="en-US" sz="900">
                <a:solidFill>
                  <a:srgbClr val="FFFFFF">
                    <a:alpha val="100000"/>
                  </a:srgbClr>
                </a:solidFill>
                <a:latin typeface="微软雅黑" panose="020B0503020204020204" charset="-122"/>
                <a:ea typeface="微软雅黑" panose="020B0503020204020204" charset="-122"/>
                <a:cs typeface="微软雅黑" panose="020B0503020204020204" charset="-122"/>
              </a:rPr>
              <a:t>从而在游戏中清除了此游戏方块。</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设计数据结构</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545936" y="2601975"/>
            <a:ext cx="1097280" cy="1097280"/>
          </a:xfrm>
          <a:prstGeom prst="ellipse">
            <a:avLst/>
          </a:prstGeom>
          <a:solidFill>
            <a:schemeClr val="accent4">
              <a:alpha val="100000"/>
            </a:schemeClr>
          </a:solidFill>
        </p:spPr>
      </p:sp>
      <p:sp>
        <p:nvSpPr>
          <p:cNvPr id="3" name="AutoShape 3"/>
          <p:cNvSpPr/>
          <p:nvPr/>
        </p:nvSpPr>
        <p:spPr>
          <a:xfrm>
            <a:off x="4723788" y="4992370"/>
            <a:ext cx="1097280" cy="1097280"/>
          </a:xfrm>
          <a:prstGeom prst="ellipse">
            <a:avLst/>
          </a:prstGeom>
          <a:solidFill>
            <a:schemeClr val="accent1">
              <a:alpha val="100000"/>
            </a:schemeClr>
          </a:solidFill>
        </p:spPr>
      </p:sp>
      <p:sp>
        <p:nvSpPr>
          <p:cNvPr id="4" name="AutoShape 4"/>
          <p:cNvSpPr/>
          <p:nvPr/>
        </p:nvSpPr>
        <p:spPr>
          <a:xfrm>
            <a:off x="6414621" y="4992370"/>
            <a:ext cx="1097280" cy="1097280"/>
          </a:xfrm>
          <a:prstGeom prst="ellipse">
            <a:avLst/>
          </a:prstGeom>
          <a:solidFill>
            <a:schemeClr val="accent2">
              <a:alpha val="100000"/>
            </a:schemeClr>
          </a:solidFill>
        </p:spPr>
      </p:sp>
      <p:sp>
        <p:nvSpPr>
          <p:cNvPr id="5" name="Freeform 5"/>
          <p:cNvSpPr/>
          <p:nvPr/>
        </p:nvSpPr>
        <p:spPr>
          <a:xfrm rot="2135991">
            <a:off x="6752079" y="3005407"/>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6" name="Freeform 6"/>
          <p:cNvSpPr/>
          <p:nvPr/>
        </p:nvSpPr>
        <p:spPr>
          <a:xfrm rot="-2296662">
            <a:off x="5082069" y="2980409"/>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7" name="Freeform 7"/>
          <p:cNvSpPr/>
          <p:nvPr/>
        </p:nvSpPr>
        <p:spPr>
          <a:xfrm rot="-6933846">
            <a:off x="4590610" y="4510035"/>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8" name="Freeform 8"/>
          <p:cNvSpPr/>
          <p:nvPr/>
        </p:nvSpPr>
        <p:spPr>
          <a:xfrm rot="10800000">
            <a:off x="5884214" y="5286197"/>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9" name="Freeform 9"/>
          <p:cNvSpPr/>
          <p:nvPr/>
        </p:nvSpPr>
        <p:spPr>
          <a:xfrm rot="6699367">
            <a:off x="7238684" y="4544360"/>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10" name="TextBox 10"/>
          <p:cNvSpPr txBox="1"/>
          <p:nvPr/>
        </p:nvSpPr>
        <p:spPr>
          <a:xfrm>
            <a:off x="8171891" y="3318396"/>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整个项目涉及数据类型的游戏对象有三个，具体说明如下。</a:t>
            </a:r>
          </a:p>
        </p:txBody>
      </p:sp>
      <p:sp>
        <p:nvSpPr>
          <p:cNvPr id="11" name="Freeform 11"/>
          <p:cNvSpPr/>
          <p:nvPr/>
        </p:nvSpPr>
        <p:spPr>
          <a:xfrm>
            <a:off x="5821069" y="2864915"/>
            <a:ext cx="571400" cy="571400"/>
          </a:xfrm>
          <a:custGeom>
            <a:avLst/>
            <a:gdLst/>
            <a:ahLst/>
            <a:cxnLst/>
            <a:rect l="l" t="t" r="r" b="b"/>
            <a:pathLst>
              <a:path w="304800" h="304800">
                <a:moveTo>
                  <a:pt x="147180" y="28632"/>
                </a:moveTo>
                <a:lnTo>
                  <a:pt x="19907" y="83468"/>
                </a:lnTo>
                <a:lnTo>
                  <a:pt x="147304" y="137874"/>
                </a:lnTo>
                <a:lnTo>
                  <a:pt x="276015" y="83344"/>
                </a:lnTo>
                <a:lnTo>
                  <a:pt x="147180" y="28632"/>
                </a:lnTo>
                <a:close/>
                <a:moveTo>
                  <a:pt x="152400" y="144723"/>
                </a:moveTo>
                <a:lnTo>
                  <a:pt x="152400" y="276168"/>
                </a:lnTo>
                <a:lnTo>
                  <a:pt x="276177" y="217408"/>
                </a:lnTo>
                <a:lnTo>
                  <a:pt x="276177" y="92145"/>
                </a:lnTo>
                <a:lnTo>
                  <a:pt x="152400" y="144723"/>
                </a:lnTo>
                <a:close/>
                <a:moveTo>
                  <a:pt x="19098" y="217408"/>
                </a:moveTo>
                <a:lnTo>
                  <a:pt x="143294" y="276168"/>
                </a:lnTo>
                <a:lnTo>
                  <a:pt x="143294" y="144723"/>
                </a:lnTo>
                <a:lnTo>
                  <a:pt x="19098" y="92145"/>
                </a:lnTo>
                <a:lnTo>
                  <a:pt x="19098" y="217408"/>
                </a:lnTo>
                <a:close/>
              </a:path>
            </a:pathLst>
          </a:custGeom>
          <a:solidFill>
            <a:srgbClr val="FFFFFF">
              <a:alpha val="100000"/>
            </a:srgbClr>
          </a:solidFill>
        </p:spPr>
      </p:sp>
      <p:sp>
        <p:nvSpPr>
          <p:cNvPr id="12" name="AutoShape 12"/>
          <p:cNvSpPr/>
          <p:nvPr/>
        </p:nvSpPr>
        <p:spPr>
          <a:xfrm>
            <a:off x="6973593" y="3379295"/>
            <a:ext cx="1097280" cy="1097280"/>
          </a:xfrm>
          <a:prstGeom prst="ellipse">
            <a:avLst/>
          </a:prstGeom>
          <a:solidFill>
            <a:schemeClr val="accent3">
              <a:alpha val="100000"/>
            </a:schemeClr>
          </a:solidFill>
        </p:spPr>
      </p:sp>
      <p:sp>
        <p:nvSpPr>
          <p:cNvPr id="13" name="Freeform 13"/>
          <p:cNvSpPr/>
          <p:nvPr/>
        </p:nvSpPr>
        <p:spPr>
          <a:xfrm>
            <a:off x="7266066" y="3659577"/>
            <a:ext cx="512333" cy="51233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sp>
        <p:nvSpPr>
          <p:cNvPr id="14" name="AutoShape 14"/>
          <p:cNvSpPr/>
          <p:nvPr/>
        </p:nvSpPr>
        <p:spPr>
          <a:xfrm>
            <a:off x="4116258" y="3379295"/>
            <a:ext cx="1097280" cy="1097280"/>
          </a:xfrm>
          <a:prstGeom prst="ellipse">
            <a:avLst/>
          </a:prstGeom>
          <a:solidFill>
            <a:schemeClr val="accent2">
              <a:alpha val="100000"/>
            </a:schemeClr>
          </a:solidFill>
        </p:spPr>
      </p:sp>
      <p:sp>
        <p:nvSpPr>
          <p:cNvPr id="15" name="Freeform 15"/>
          <p:cNvSpPr/>
          <p:nvPr/>
        </p:nvSpPr>
        <p:spPr>
          <a:xfrm>
            <a:off x="4418097" y="3668943"/>
            <a:ext cx="493600" cy="49360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6" name="Freeform 16"/>
          <p:cNvSpPr/>
          <p:nvPr/>
        </p:nvSpPr>
        <p:spPr>
          <a:xfrm>
            <a:off x="5034007" y="5314781"/>
            <a:ext cx="476843" cy="476843"/>
          </a:xfrm>
          <a:custGeom>
            <a:avLst/>
            <a:gdLst/>
            <a:ahLst/>
            <a:cxnLst/>
            <a:rect l="l" t="t" r="r" b="b"/>
            <a:pathLst>
              <a:path w="304800" h="304800">
                <a:moveTo>
                  <a:pt x="116843" y="182880"/>
                </a:moveTo>
                <a:lnTo>
                  <a:pt x="30480" y="182880"/>
                </a:lnTo>
                <a:lnTo>
                  <a:pt x="30480" y="304800"/>
                </a:lnTo>
                <a:lnTo>
                  <a:pt x="0" y="304800"/>
                </a:lnTo>
                <a:lnTo>
                  <a:pt x="0" y="0"/>
                </a:lnTo>
                <a:lnTo>
                  <a:pt x="182880" y="0"/>
                </a:lnTo>
                <a:lnTo>
                  <a:pt x="187957" y="30480"/>
                </a:lnTo>
                <a:lnTo>
                  <a:pt x="304800" y="30480"/>
                </a:lnTo>
                <a:lnTo>
                  <a:pt x="259080" y="121920"/>
                </a:lnTo>
                <a:lnTo>
                  <a:pt x="304800" y="213360"/>
                </a:lnTo>
                <a:lnTo>
                  <a:pt x="121920" y="213360"/>
                </a:lnTo>
                <a:lnTo>
                  <a:pt x="116843" y="182880"/>
                </a:lnTo>
                <a:close/>
              </a:path>
            </a:pathLst>
          </a:custGeom>
          <a:solidFill>
            <a:srgbClr val="FFFFFF">
              <a:alpha val="100000"/>
            </a:srgbClr>
          </a:solidFill>
        </p:spPr>
      </p:sp>
      <p:sp>
        <p:nvSpPr>
          <p:cNvPr id="17" name="Freeform 17"/>
          <p:cNvSpPr/>
          <p:nvPr/>
        </p:nvSpPr>
        <p:spPr>
          <a:xfrm>
            <a:off x="6589033" y="5255782"/>
            <a:ext cx="570456" cy="570456"/>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sp>
        <p:nvSpPr>
          <p:cNvPr id="18" name="TextBox 18"/>
          <p:cNvSpPr txBox="1"/>
          <p:nvPr/>
        </p:nvSpPr>
        <p:spPr>
          <a:xfrm>
            <a:off x="7879518" y="4987861"/>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游戏底板：需要区分是否超过底板被占用，另外，为了更加美观，需要用不同的颜色表现底板。</a:t>
            </a:r>
          </a:p>
        </p:txBody>
      </p:sp>
      <p:sp>
        <p:nvSpPr>
          <p:cNvPr id="19" name="TextBox 19"/>
          <p:cNvSpPr txBox="1"/>
          <p:nvPr/>
        </p:nvSpPr>
        <p:spPr>
          <a:xfrm>
            <a:off x="653186" y="3304902"/>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本项目将详细讲解实现上述三个数据结构的具体过程。</a:t>
            </a:r>
          </a:p>
        </p:txBody>
      </p:sp>
      <p:sp>
        <p:nvSpPr>
          <p:cNvPr id="20" name="TextBox 20"/>
          <p:cNvSpPr txBox="1"/>
          <p:nvPr/>
        </p:nvSpPr>
        <p:spPr>
          <a:xfrm>
            <a:off x="1082466" y="4987747"/>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游戏中的俄罗斯方块：为每个方块分别设置编号和颜色。不同形状的方块：用多个正方形方块组成不同形状的模型。</a:t>
            </a:r>
          </a:p>
        </p:txBody>
      </p:sp>
      <p:sp>
        <p:nvSpPr>
          <p:cNvPr id="21" name="TextBox 21"/>
          <p:cNvSpPr txBox="1"/>
          <p:nvPr/>
        </p:nvSpPr>
        <p:spPr>
          <a:xfrm>
            <a:off x="4488661" y="1252888"/>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本俄罗斯方块游戏项目很简单，涉及的结构也不是不多。</a:t>
            </a:r>
          </a:p>
        </p:txBody>
      </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使用数据结构可以提高运行和存储效率</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218874" y="1354848"/>
            <a:ext cx="4394883" cy="1340950"/>
            <a:chOff x="1218874" y="1354848"/>
            <a:chExt cx="4394883" cy="1340950"/>
          </a:xfrm>
        </p:grpSpPr>
        <p:sp>
          <p:nvSpPr>
            <p:cNvPr id="3" name="AutoShape 3"/>
            <p:cNvSpPr/>
            <p:nvPr/>
          </p:nvSpPr>
          <p:spPr>
            <a:xfrm>
              <a:off x="1218874" y="1354848"/>
              <a:ext cx="638766" cy="638766"/>
            </a:xfrm>
            <a:prstGeom prst="ellipse">
              <a:avLst/>
            </a:prstGeom>
            <a:solidFill>
              <a:schemeClr val="accent1">
                <a:alpha val="100000"/>
              </a:schemeClr>
            </a:solidFill>
          </p:spPr>
        </p:sp>
        <p:sp>
          <p:nvSpPr>
            <p:cNvPr id="4" name="TextBox 4"/>
            <p:cNvSpPr txBox="1"/>
            <p:nvPr/>
          </p:nvSpPr>
          <p:spPr>
            <a:xfrm>
              <a:off x="1218874" y="1993615"/>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本项目游戏的底板结构体是BOARD。</a:t>
              </a:r>
            </a:p>
          </p:txBody>
        </p:sp>
        <p:sp>
          <p:nvSpPr>
            <p:cNvPr id="5" name="Freeform 5"/>
            <p:cNvSpPr/>
            <p:nvPr/>
          </p:nvSpPr>
          <p:spPr>
            <a:xfrm>
              <a:off x="1303561" y="1482500"/>
              <a:ext cx="469392" cy="383462"/>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grpSp>
      <p:grpSp>
        <p:nvGrpSpPr>
          <p:cNvPr id="6" name="Group 6"/>
          <p:cNvGrpSpPr/>
          <p:nvPr/>
        </p:nvGrpSpPr>
        <p:grpSpPr>
          <a:xfrm>
            <a:off x="1218874" y="3134853"/>
            <a:ext cx="4394883" cy="1304934"/>
            <a:chOff x="1218874" y="3134853"/>
            <a:chExt cx="4394883" cy="1304934"/>
          </a:xfrm>
        </p:grpSpPr>
        <p:sp>
          <p:nvSpPr>
            <p:cNvPr id="7" name="AutoShape 7"/>
            <p:cNvSpPr/>
            <p:nvPr/>
          </p:nvSpPr>
          <p:spPr>
            <a:xfrm>
              <a:off x="1218874" y="3134853"/>
              <a:ext cx="638766" cy="638766"/>
            </a:xfrm>
            <a:prstGeom prst="ellipse">
              <a:avLst/>
            </a:prstGeom>
            <a:solidFill>
              <a:schemeClr val="accent1">
                <a:alpha val="100000"/>
              </a:schemeClr>
            </a:solidFill>
          </p:spPr>
        </p:sp>
        <p:sp>
          <p:nvSpPr>
            <p:cNvPr id="8" name="Freeform 8"/>
            <p:cNvSpPr/>
            <p:nvPr/>
          </p:nvSpPr>
          <p:spPr>
            <a:xfrm>
              <a:off x="1358514" y="3274494"/>
              <a:ext cx="359485" cy="359485"/>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TextBox 9"/>
            <p:cNvSpPr txBox="1"/>
            <p:nvPr/>
          </p:nvSpPr>
          <p:spPr>
            <a:xfrm>
              <a:off x="1218874" y="373760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BOARD是整个游戏运行的基础，包含了所有的游戏逻辑和数据结构。</a:t>
              </a:r>
            </a:p>
          </p:txBody>
        </p:sp>
      </p:grpSp>
      <p:grpSp>
        <p:nvGrpSpPr>
          <p:cNvPr id="10" name="Group 10"/>
          <p:cNvGrpSpPr/>
          <p:nvPr/>
        </p:nvGrpSpPr>
        <p:grpSpPr>
          <a:xfrm>
            <a:off x="1218874" y="4878843"/>
            <a:ext cx="4394883" cy="1316184"/>
            <a:chOff x="1218874" y="4878843"/>
            <a:chExt cx="4394883" cy="1316184"/>
          </a:xfrm>
        </p:grpSpPr>
        <p:sp>
          <p:nvSpPr>
            <p:cNvPr id="11" name="AutoShape 11"/>
            <p:cNvSpPr/>
            <p:nvPr/>
          </p:nvSpPr>
          <p:spPr>
            <a:xfrm>
              <a:off x="1218874" y="4878843"/>
              <a:ext cx="638766" cy="638766"/>
            </a:xfrm>
            <a:prstGeom prst="ellipse">
              <a:avLst/>
            </a:prstGeom>
            <a:solidFill>
              <a:schemeClr val="accent1">
                <a:alpha val="100000"/>
              </a:schemeClr>
            </a:solidFill>
          </p:spPr>
        </p:sp>
        <p:sp>
          <p:nvSpPr>
            <p:cNvPr id="12" name="Freeform 12"/>
            <p:cNvSpPr/>
            <p:nvPr/>
          </p:nvSpPr>
          <p:spPr>
            <a:xfrm>
              <a:off x="1372678" y="5037742"/>
              <a:ext cx="331158" cy="320969"/>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3" name="TextBox 13"/>
            <p:cNvSpPr txBox="1"/>
            <p:nvPr/>
          </p:nvSpPr>
          <p:spPr>
            <a:xfrm>
              <a:off x="1218874" y="549284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BOARD的设计决定了游戏的玩法和难度，是游戏开发过程中最重要的部分之一。</a:t>
              </a:r>
            </a:p>
          </p:txBody>
        </p:sp>
      </p:grpSp>
      <p:pic>
        <p:nvPicPr>
          <p:cNvPr id="14" name="Picture 14"/>
          <p:cNvPicPr>
            <a:picLocks noChangeAspect="1"/>
          </p:cNvPicPr>
          <p:nvPr/>
        </p:nvPicPr>
        <p:blipFill>
          <a:blip r:embed="rId3"/>
          <a:srcRect/>
          <a:stretch>
            <a:fillRect/>
          </a:stretch>
        </p:blipFill>
        <p:spPr>
          <a:xfrm>
            <a:off x="6603343" y="1773672"/>
            <a:ext cx="4619078" cy="4619078"/>
          </a:xfrm>
          <a:prstGeom prst="ellipse">
            <a:avLst/>
          </a:prstGeom>
        </p:spPr>
      </p:pic>
      <p:pic>
        <p:nvPicPr>
          <p:cNvPr id="15" name="Picture 15"/>
          <p:cNvPicPr>
            <a:picLocks noChangeAspect="1"/>
          </p:cNvPicPr>
          <p:nvPr/>
        </p:nvPicPr>
        <p:blipFill>
          <a:blip r:embed="rId4"/>
          <a:srcRect t="10840" b="10840"/>
          <a:stretch>
            <a:fillRect/>
          </a:stretch>
        </p:blipFill>
        <p:spPr>
          <a:xfrm>
            <a:off x="9353197" y="779822"/>
            <a:ext cx="2231507" cy="2231507"/>
          </a:xfrm>
          <a:prstGeom prst="ellipse">
            <a:avLst/>
          </a:prstGeom>
        </p:spPr>
      </p:pic>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设计游戏底板结构体</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579498" y="4122330"/>
            <a:ext cx="600953" cy="600953"/>
          </a:xfrm>
          <a:prstGeom prst="ellipse">
            <a:avLst/>
          </a:prstGeom>
          <a:solidFill>
            <a:schemeClr val="accent1">
              <a:alpha val="100000"/>
            </a:schemeClr>
          </a:solidFill>
        </p:spPr>
      </p:sp>
      <p:sp>
        <p:nvSpPr>
          <p:cNvPr id="3" name="AutoShape 3"/>
          <p:cNvSpPr/>
          <p:nvPr/>
        </p:nvSpPr>
        <p:spPr>
          <a:xfrm>
            <a:off x="6072323" y="1774071"/>
            <a:ext cx="600953" cy="600953"/>
          </a:xfrm>
          <a:prstGeom prst="ellipse">
            <a:avLst/>
          </a:prstGeom>
          <a:solidFill>
            <a:schemeClr val="accent1">
              <a:alpha val="100000"/>
            </a:schemeClr>
          </a:solidFill>
        </p:spPr>
      </p:sp>
      <p:sp>
        <p:nvSpPr>
          <p:cNvPr id="4" name="TextBox 4"/>
          <p:cNvSpPr txBox="1"/>
          <p:nvPr/>
        </p:nvSpPr>
        <p:spPr>
          <a:xfrm>
            <a:off x="5004127" y="2472562"/>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SHAPE结构体表示某个小方块的属性，用一个字节来表示块的形状。</a:t>
            </a:r>
          </a:p>
        </p:txBody>
      </p:sp>
      <p:sp>
        <p:nvSpPr>
          <p:cNvPr id="5" name="TextBox 5"/>
          <p:cNvSpPr txBox="1"/>
          <p:nvPr/>
        </p:nvSpPr>
        <p:spPr>
          <a:xfrm>
            <a:off x="5046100" y="4806368"/>
            <a:ext cx="2657475"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char box[2]表示用2个字节来表示块的形状，每4位来表示一个方块的一行。</a:t>
            </a:r>
          </a:p>
        </p:txBody>
      </p:sp>
      <p:sp>
        <p:nvSpPr>
          <p:cNvPr id="6" name="TextBox 6"/>
          <p:cNvSpPr txBox="1"/>
          <p:nvPr/>
        </p:nvSpPr>
        <p:spPr>
          <a:xfrm>
            <a:off x="8499110" y="4817651"/>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color表示每个方块的颜色，颜色值可以根据需要而设置。</a:t>
            </a:r>
          </a:p>
        </p:txBody>
      </p:sp>
      <p:sp>
        <p:nvSpPr>
          <p:cNvPr id="7" name="AutoShape 7"/>
          <p:cNvSpPr/>
          <p:nvPr/>
        </p:nvSpPr>
        <p:spPr>
          <a:xfrm>
            <a:off x="6072323" y="4122330"/>
            <a:ext cx="600953" cy="600953"/>
          </a:xfrm>
          <a:prstGeom prst="ellipse">
            <a:avLst/>
          </a:prstGeom>
          <a:solidFill>
            <a:schemeClr val="accent1">
              <a:alpha val="100000"/>
            </a:schemeClr>
          </a:solidFill>
        </p:spPr>
      </p:sp>
      <p:sp>
        <p:nvSpPr>
          <p:cNvPr id="8" name="Freeform 8"/>
          <p:cNvSpPr/>
          <p:nvPr/>
        </p:nvSpPr>
        <p:spPr>
          <a:xfrm>
            <a:off x="6244501" y="4282317"/>
            <a:ext cx="280981" cy="280981"/>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sp>
        <p:nvSpPr>
          <p:cNvPr id="9" name="Freeform 9"/>
          <p:cNvSpPr/>
          <p:nvPr/>
        </p:nvSpPr>
        <p:spPr>
          <a:xfrm>
            <a:off x="6249635" y="1942726"/>
            <a:ext cx="246922" cy="24692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0" name="Freeform 10"/>
          <p:cNvSpPr/>
          <p:nvPr/>
        </p:nvSpPr>
        <p:spPr>
          <a:xfrm>
            <a:off x="9758054" y="4300887"/>
            <a:ext cx="243840" cy="243840"/>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pic>
        <p:nvPicPr>
          <p:cNvPr id="11" name="Picture 11"/>
          <p:cNvPicPr>
            <a:picLocks noChangeAspect="1"/>
          </p:cNvPicPr>
          <p:nvPr/>
        </p:nvPicPr>
        <p:blipFill>
          <a:blip r:embed="rId3"/>
          <a:srcRect l="17000" r="17000"/>
          <a:stretch>
            <a:fillRect/>
          </a:stretch>
        </p:blipFill>
        <p:spPr>
          <a:xfrm>
            <a:off x="8770541" y="1481576"/>
            <a:ext cx="2313273" cy="2313273"/>
          </a:xfrm>
          <a:prstGeom prst="roundRect">
            <a:avLst/>
          </a:prstGeom>
        </p:spPr>
      </p:pic>
      <p:pic>
        <p:nvPicPr>
          <p:cNvPr id="12" name="Picture 12"/>
          <p:cNvPicPr>
            <a:picLocks noChangeAspect="1"/>
          </p:cNvPicPr>
          <p:nvPr/>
        </p:nvPicPr>
        <p:blipFill>
          <a:blip r:embed="rId4"/>
          <a:srcRect l="4032" r="4032"/>
          <a:stretch>
            <a:fillRect/>
          </a:stretch>
        </p:blipFill>
        <p:spPr>
          <a:xfrm>
            <a:off x="454963" y="1481576"/>
            <a:ext cx="4240298" cy="4612191"/>
          </a:xfrm>
          <a:prstGeom prst="roundRect">
            <a:avLst/>
          </a:prstGeom>
        </p:spPr>
      </p:pic>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游戏方块结构体</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背景介绍</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01</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SHAPE结构数组</a:t>
              </a:r>
            </a:p>
          </p:txBody>
        </p:sp>
      </p:grpSp>
      <p:grpSp>
        <p:nvGrpSpPr>
          <p:cNvPr id="43" name="Group 43"/>
          <p:cNvGrpSpPr/>
          <p:nvPr/>
        </p:nvGrpSpPr>
        <p:grpSpPr>
          <a:xfrm>
            <a:off x="7809821" y="1823726"/>
            <a:ext cx="3286271" cy="1875094"/>
            <a:chOff x="7809821" y="1823726"/>
            <a:chExt cx="3286271" cy="1875094"/>
          </a:xfrm>
        </p:grpSpPr>
        <p:sp>
          <p:nvSpPr>
            <p:cNvPr id="44" name="TextBox 44"/>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在本项目游戏的SHAPE结构数组中，定义了MAX_BOX个SHAPE类型的结构数组，并进行了初始化处理。</a:t>
              </a:r>
            </a:p>
          </p:txBody>
        </p:sp>
      </p:grpSp>
      <p:grpSp>
        <p:nvGrpSpPr>
          <p:cNvPr id="45" name="Group 45"/>
          <p:cNvGrpSpPr/>
          <p:nvPr/>
        </p:nvGrpSpPr>
        <p:grpSpPr>
          <a:xfrm>
            <a:off x="7809821" y="4249198"/>
            <a:ext cx="3286271" cy="1875094"/>
            <a:chOff x="7809821" y="4249198"/>
            <a:chExt cx="3286271" cy="1875094"/>
          </a:xfrm>
        </p:grpSpPr>
        <p:sp>
          <p:nvSpPr>
            <p:cNvPr id="46" name="TextBox 46"/>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因为共有19种不同的方块类型，所以MAX_BOX的值为19。</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规划系统函数</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05</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函数SetTimer()用于设置新时钟的处理过程，具体结构如下：</a:t>
            </a: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void SetTimer(void interrupt(*IntProc)(void))</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函数SetTimer()</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a:stretch>
            <a:fillRect/>
          </a:stretch>
        </p:blipFill>
        <p:spPr>
          <a:xfrm>
            <a:off x="939482" y="1415327"/>
            <a:ext cx="4843295" cy="4843295"/>
          </a:xfrm>
          <a:prstGeom prst="roundRect">
            <a:avLst/>
          </a:prstGeom>
        </p:spPr>
      </p:pic>
      <p:sp>
        <p:nvSpPr>
          <p:cNvPr id="3" name="TextBox 3"/>
          <p:cNvSpPr txBox="1"/>
          <p:nvPr/>
        </p:nvSpPr>
        <p:spPr>
          <a:xfrm>
            <a:off x="6261748" y="1415327"/>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函数KillTimer()用于恢复原有的时钟处理过程，具体结构如下：</a:t>
            </a:r>
          </a:p>
        </p:txBody>
      </p:sp>
      <p:sp>
        <p:nvSpPr>
          <p:cNvPr id="4" name="TextBox 4"/>
          <p:cNvSpPr txBox="1"/>
          <p:nvPr/>
        </p:nvSpPr>
        <p:spPr>
          <a:xfrm>
            <a:off x="6261748" y="3711304"/>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void KillTimer()</a:t>
            </a:r>
          </a:p>
        </p:txBody>
      </p:sp>
      <p:grpSp>
        <p:nvGrpSpPr>
          <p:cNvPr id="5" name="Group 5"/>
          <p:cNvGrpSpPr/>
          <p:nvPr/>
        </p:nvGrpSpPr>
        <p:grpSpPr>
          <a:xfrm>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函数KillTimer()</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1766626"/>
            <a:ext cx="4577476"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函数KillTimer()用于恢复原有的时钟处理过程，具体结构如下：</a:t>
            </a:r>
          </a:p>
        </p:txBody>
      </p:sp>
      <p:sp>
        <p:nvSpPr>
          <p:cNvPr id="3" name="TextBox 3"/>
          <p:cNvSpPr txBox="1"/>
          <p:nvPr/>
        </p:nvSpPr>
        <p:spPr>
          <a:xfrm>
            <a:off x="689593" y="4439331"/>
            <a:ext cx="4519030"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void KillTimer()</a:t>
            </a:r>
          </a:p>
        </p:txBody>
      </p:sp>
      <p:sp>
        <p:nvSpPr>
          <p:cNvPr id="4" name="AutoShape 4"/>
          <p:cNvSpPr/>
          <p:nvPr/>
        </p:nvSpPr>
        <p:spPr>
          <a:xfrm>
            <a:off x="617602" y="3306002"/>
            <a:ext cx="701468" cy="122998"/>
          </a:xfrm>
          <a:prstGeom prst="rect">
            <a:avLst/>
          </a:prstGeom>
          <a:solidFill>
            <a:schemeClr val="accent2">
              <a:lumMod val="60000"/>
              <a:lumOff val="40000"/>
              <a:alpha val="100000"/>
            </a:schemeClr>
          </a:solidFill>
        </p:spPr>
        <p:txBody>
          <a:bodyPr vert="horz" wrap="square" rtlCol="0" anchor="ctr" anchorCtr="0">
            <a:noAutofit/>
          </a:bodyPr>
          <a:lstStyle/>
          <a:p>
            <a:pPr algn="ctr">
              <a:spcBef>
                <a:spcPts val="450"/>
              </a:spcBef>
              <a:defRPr/>
            </a:pPr>
            <a:endParaRPr lang="en-US" sz="1100"/>
          </a:p>
        </p:txBody>
      </p:sp>
      <p:sp>
        <p:nvSpPr>
          <p:cNvPr id="5" name="AutoShape 5"/>
          <p:cNvSpPr/>
          <p:nvPr/>
        </p:nvSpPr>
        <p:spPr>
          <a:xfrm>
            <a:off x="564691" y="3306002"/>
            <a:ext cx="122998" cy="122998"/>
          </a:xfrm>
          <a:prstGeom prst="ellipse">
            <a:avLst/>
          </a:prstGeom>
          <a:solidFill>
            <a:schemeClr val="accent2">
              <a:lumMod val="60000"/>
              <a:lumOff val="40000"/>
              <a:alpha val="100000"/>
            </a:schemeClr>
          </a:solidFill>
        </p:spPr>
      </p:sp>
      <p:sp>
        <p:nvSpPr>
          <p:cNvPr id="6" name="AutoShape 6"/>
          <p:cNvSpPr/>
          <p:nvPr/>
        </p:nvSpPr>
        <p:spPr>
          <a:xfrm>
            <a:off x="1247443" y="3306002"/>
            <a:ext cx="122998" cy="122998"/>
          </a:xfrm>
          <a:prstGeom prst="ellipse">
            <a:avLst/>
          </a:prstGeom>
          <a:solidFill>
            <a:schemeClr val="accent2">
              <a:lumMod val="60000"/>
              <a:lumOff val="40000"/>
              <a:alpha val="100000"/>
            </a:schemeClr>
          </a:solidFill>
        </p:spPr>
      </p:sp>
      <p:cxnSp>
        <p:nvCxnSpPr>
          <p:cNvPr id="7" name="Connector 7"/>
          <p:cNvCxnSpPr/>
          <p:nvPr/>
        </p:nvCxnSpPr>
        <p:spPr>
          <a:xfrm>
            <a:off x="1319071" y="3368040"/>
            <a:ext cx="6434912" cy="0"/>
          </a:xfrm>
          <a:prstGeom prst="line">
            <a:avLst/>
          </a:prstGeom>
          <a:ln w="14288">
            <a:solidFill>
              <a:schemeClr val="accent2">
                <a:lumMod val="60000"/>
                <a:lumOff val="40000"/>
              </a:schemeClr>
            </a:solidFill>
            <a:prstDash val="dash"/>
          </a:ln>
        </p:spPr>
        <p:style>
          <a:lnRef idx="0">
            <a:schemeClr val="accent2"/>
          </a:lnRef>
          <a:fillRef idx="1">
            <a:schemeClr val="accent2"/>
          </a:fillRef>
          <a:effectRef idx="0">
            <a:schemeClr val="accent2"/>
          </a:effectRef>
          <a:fontRef idx="minor">
            <a:schemeClr val="lt1"/>
          </a:fontRef>
        </p:style>
      </p:cxnSp>
      <p:sp>
        <p:nvSpPr>
          <p:cNvPr id="8" name="AutoShape 8"/>
          <p:cNvSpPr/>
          <p:nvPr/>
        </p:nvSpPr>
        <p:spPr>
          <a:xfrm>
            <a:off x="884406" y="5955116"/>
            <a:ext cx="701468" cy="122998"/>
          </a:xfrm>
          <a:prstGeom prst="rect">
            <a:avLst/>
          </a:prstGeom>
          <a:solidFill>
            <a:schemeClr val="accent1">
              <a:alpha val="100000"/>
            </a:schemeClr>
          </a:solidFill>
        </p:spPr>
      </p:sp>
      <p:sp>
        <p:nvSpPr>
          <p:cNvPr id="9" name="AutoShape 9"/>
          <p:cNvSpPr/>
          <p:nvPr/>
        </p:nvSpPr>
        <p:spPr>
          <a:xfrm>
            <a:off x="831494" y="5955116"/>
            <a:ext cx="122998" cy="122998"/>
          </a:xfrm>
          <a:prstGeom prst="ellipse">
            <a:avLst/>
          </a:prstGeom>
          <a:solidFill>
            <a:schemeClr val="accent1">
              <a:alpha val="100000"/>
            </a:schemeClr>
          </a:solidFill>
        </p:spPr>
      </p:sp>
      <p:sp>
        <p:nvSpPr>
          <p:cNvPr id="10" name="AutoShape 10"/>
          <p:cNvSpPr/>
          <p:nvPr/>
        </p:nvSpPr>
        <p:spPr>
          <a:xfrm>
            <a:off x="1514246" y="5955116"/>
            <a:ext cx="122998" cy="122998"/>
          </a:xfrm>
          <a:prstGeom prst="ellipse">
            <a:avLst/>
          </a:prstGeom>
          <a:solidFill>
            <a:schemeClr val="accent1">
              <a:alpha val="100000"/>
            </a:schemeClr>
          </a:solidFill>
        </p:spPr>
      </p:sp>
      <p:cxnSp>
        <p:nvCxnSpPr>
          <p:cNvPr id="11" name="Connector 11"/>
          <p:cNvCxnSpPr/>
          <p:nvPr/>
        </p:nvCxnSpPr>
        <p:spPr>
          <a:xfrm>
            <a:off x="1585874" y="6029346"/>
            <a:ext cx="6153656" cy="0"/>
          </a:xfrm>
          <a:prstGeom prst="line">
            <a:avLst/>
          </a:prstGeom>
          <a:ln w="14288">
            <a:solidFill>
              <a:schemeClr val="accent1"/>
            </a:solidFill>
            <a:prstDash val="dash"/>
          </a:ln>
        </p:spPr>
        <p:style>
          <a:lnRef idx="0">
            <a:schemeClr val="accent1"/>
          </a:lnRef>
          <a:fillRef idx="1">
            <a:schemeClr val="accent1"/>
          </a:fillRef>
          <a:effectRef idx="0">
            <a:schemeClr val="accent1"/>
          </a:effectRef>
          <a:fontRef idx="minor">
            <a:schemeClr val="lt1"/>
          </a:fontRef>
        </p:style>
      </p:cxnSp>
      <p:pic>
        <p:nvPicPr>
          <p:cNvPr id="12" name="Picture 12"/>
          <p:cNvPicPr>
            <a:picLocks noChangeAspect="1"/>
          </p:cNvPicPr>
          <p:nvPr/>
        </p:nvPicPr>
        <p:blipFill>
          <a:blip r:embed="rId3">
            <a:alphaModFix amt="70000"/>
          </a:blip>
          <a:srcRect l="12500" r="12500"/>
          <a:stretch>
            <a:fillRect/>
          </a:stretch>
        </p:blipFill>
        <p:spPr>
          <a:xfrm>
            <a:off x="7803289" y="1299241"/>
            <a:ext cx="3679824" cy="4906431"/>
          </a:xfrm>
          <a:prstGeom prst="rect">
            <a:avLst/>
          </a:prstGeom>
        </p:spPr>
      </p:pic>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函数KillTimer()</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962413" y="1498809"/>
            <a:ext cx="4267184" cy="4267182"/>
          </a:xfrm>
          <a:prstGeom prst="ellipse">
            <a:avLst/>
          </a:prstGeom>
          <a:ln w="32480">
            <a:solidFill>
              <a:schemeClr val="accent1">
                <a:alpha val="100000"/>
              </a:schemeClr>
            </a:solidFill>
            <a:prstDash val="solid"/>
          </a:ln>
        </p:spPr>
        <p:style>
          <a:lnRef idx="0">
            <a:schemeClr val="accent1"/>
          </a:lnRef>
          <a:fillRef idx="1">
            <a:schemeClr val="accent1"/>
          </a:fillRef>
          <a:effectRef idx="0">
            <a:schemeClr val="accent1"/>
          </a:effectRef>
          <a:fontRef idx="minor">
            <a:schemeClr val="lt1"/>
          </a:fontRef>
        </p:style>
      </p:sp>
      <p:sp>
        <p:nvSpPr>
          <p:cNvPr id="3" name="Freeform 3"/>
          <p:cNvSpPr/>
          <p:nvPr/>
        </p:nvSpPr>
        <p:spPr>
          <a:xfrm rot="16200000" flipH="1">
            <a:off x="6170371" y="2356670"/>
            <a:ext cx="1798884" cy="255146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accent1">
              <a:lumMod val="20000"/>
              <a:lumOff val="80000"/>
              <a:alpha val="100000"/>
            </a:schemeClr>
          </a:solidFill>
        </p:spPr>
      </p:sp>
      <p:sp>
        <p:nvSpPr>
          <p:cNvPr id="4" name="AutoShape 4"/>
          <p:cNvSpPr/>
          <p:nvPr/>
        </p:nvSpPr>
        <p:spPr>
          <a:xfrm>
            <a:off x="7661339" y="2426017"/>
            <a:ext cx="617410" cy="617410"/>
          </a:xfrm>
          <a:prstGeom prst="ellipse">
            <a:avLst/>
          </a:prstGeom>
          <a:solidFill>
            <a:schemeClr val="accent1">
              <a:alpha val="100000"/>
            </a:schemeClr>
          </a:solidFill>
        </p:spPr>
      </p:sp>
      <p:sp>
        <p:nvSpPr>
          <p:cNvPr id="5" name="AutoShape 5"/>
          <p:cNvSpPr/>
          <p:nvPr/>
        </p:nvSpPr>
        <p:spPr>
          <a:xfrm>
            <a:off x="7661339" y="4234434"/>
            <a:ext cx="617410" cy="617410"/>
          </a:xfrm>
          <a:prstGeom prst="ellipse">
            <a:avLst/>
          </a:prstGeom>
          <a:solidFill>
            <a:schemeClr val="accent1">
              <a:alpha val="100000"/>
            </a:schemeClr>
          </a:solidFill>
        </p:spPr>
      </p:sp>
      <p:sp>
        <p:nvSpPr>
          <p:cNvPr id="6" name="AutoShape 6"/>
          <p:cNvSpPr/>
          <p:nvPr/>
        </p:nvSpPr>
        <p:spPr>
          <a:xfrm>
            <a:off x="8036814" y="3330226"/>
            <a:ext cx="617410" cy="617410"/>
          </a:xfrm>
          <a:prstGeom prst="ellipse">
            <a:avLst/>
          </a:prstGeom>
          <a:solidFill>
            <a:schemeClr val="accent1">
              <a:alpha val="100000"/>
            </a:schemeClr>
          </a:solidFill>
        </p:spPr>
      </p:sp>
      <p:sp>
        <p:nvSpPr>
          <p:cNvPr id="7" name="Freeform 7"/>
          <p:cNvSpPr/>
          <p:nvPr/>
        </p:nvSpPr>
        <p:spPr>
          <a:xfrm rot="5400000">
            <a:off x="4167489" y="2356670"/>
            <a:ext cx="1798884" cy="255146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accent1">
              <a:lumMod val="20000"/>
              <a:lumOff val="80000"/>
              <a:alpha val="100000"/>
            </a:schemeClr>
          </a:solidFill>
        </p:spPr>
      </p:sp>
      <p:sp>
        <p:nvSpPr>
          <p:cNvPr id="8" name="AutoShape 8"/>
          <p:cNvSpPr/>
          <p:nvPr/>
        </p:nvSpPr>
        <p:spPr>
          <a:xfrm>
            <a:off x="3887819" y="2426017"/>
            <a:ext cx="617410" cy="617410"/>
          </a:xfrm>
          <a:prstGeom prst="ellipse">
            <a:avLst/>
          </a:prstGeom>
          <a:solidFill>
            <a:schemeClr val="accent1">
              <a:alpha val="100000"/>
            </a:schemeClr>
          </a:solidFill>
        </p:spPr>
      </p:sp>
      <p:sp>
        <p:nvSpPr>
          <p:cNvPr id="9" name="AutoShape 9"/>
          <p:cNvSpPr/>
          <p:nvPr/>
        </p:nvSpPr>
        <p:spPr>
          <a:xfrm>
            <a:off x="3522821" y="3330226"/>
            <a:ext cx="617410" cy="617410"/>
          </a:xfrm>
          <a:prstGeom prst="ellipse">
            <a:avLst/>
          </a:prstGeom>
          <a:solidFill>
            <a:schemeClr val="accent1">
              <a:alpha val="100000"/>
            </a:schemeClr>
          </a:solidFill>
        </p:spPr>
      </p:sp>
      <p:sp>
        <p:nvSpPr>
          <p:cNvPr id="10" name="AutoShape 10"/>
          <p:cNvSpPr/>
          <p:nvPr/>
        </p:nvSpPr>
        <p:spPr>
          <a:xfrm>
            <a:off x="3887819" y="4234434"/>
            <a:ext cx="617410" cy="617410"/>
          </a:xfrm>
          <a:prstGeom prst="ellipse">
            <a:avLst/>
          </a:prstGeom>
          <a:solidFill>
            <a:schemeClr val="accent1">
              <a:alpha val="100000"/>
            </a:schemeClr>
          </a:solidFill>
        </p:spPr>
      </p:sp>
      <p:grpSp>
        <p:nvGrpSpPr>
          <p:cNvPr id="11" name="Group 11"/>
          <p:cNvGrpSpPr/>
          <p:nvPr/>
        </p:nvGrpSpPr>
        <p:grpSpPr>
          <a:xfrm>
            <a:off x="5346287" y="2886646"/>
            <a:ext cx="1499330" cy="1499330"/>
            <a:chOff x="5346287" y="2886646"/>
            <a:chExt cx="1499330" cy="1499330"/>
          </a:xfrm>
        </p:grpSpPr>
        <p:sp>
          <p:nvSpPr>
            <p:cNvPr id="12" name="AutoShape 12"/>
            <p:cNvSpPr/>
            <p:nvPr/>
          </p:nvSpPr>
          <p:spPr>
            <a:xfrm>
              <a:off x="5346287" y="2886646"/>
              <a:ext cx="1499330" cy="1499330"/>
            </a:xfrm>
            <a:prstGeom prst="ellipse">
              <a:avLst/>
            </a:prstGeom>
            <a:solidFill>
              <a:srgbClr val="FFFFFF">
                <a:alpha val="100000"/>
              </a:srgbClr>
            </a:solidFill>
          </p:spPr>
        </p:sp>
      </p:grpSp>
      <p:sp>
        <p:nvSpPr>
          <p:cNvPr id="13" name="AutoShape 13"/>
          <p:cNvSpPr/>
          <p:nvPr/>
        </p:nvSpPr>
        <p:spPr>
          <a:xfrm>
            <a:off x="4445393" y="3517200"/>
            <a:ext cx="623854" cy="250324"/>
          </a:xfrm>
          <a:prstGeom prst="rightArrow">
            <a:avLst/>
          </a:prstGeom>
          <a:solidFill>
            <a:schemeClr val="accent4">
              <a:alpha val="100000"/>
            </a:schemeClr>
          </a:solidFill>
        </p:spPr>
      </p:sp>
      <p:sp>
        <p:nvSpPr>
          <p:cNvPr id="14" name="AutoShape 14"/>
          <p:cNvSpPr/>
          <p:nvPr/>
        </p:nvSpPr>
        <p:spPr>
          <a:xfrm flipH="1">
            <a:off x="7144249" y="3517200"/>
            <a:ext cx="623854" cy="250324"/>
          </a:xfrm>
          <a:prstGeom prst="rightArrow">
            <a:avLst/>
          </a:prstGeom>
          <a:solidFill>
            <a:schemeClr val="accent4">
              <a:alpha val="100000"/>
            </a:schemeClr>
          </a:solidFill>
        </p:spPr>
      </p:sp>
      <p:grpSp>
        <p:nvGrpSpPr>
          <p:cNvPr id="15" name="Group 15"/>
          <p:cNvGrpSpPr/>
          <p:nvPr/>
        </p:nvGrpSpPr>
        <p:grpSpPr>
          <a:xfrm>
            <a:off x="5804254" y="3351841"/>
            <a:ext cx="583501" cy="561118"/>
            <a:chOff x="5804254" y="3351841"/>
            <a:chExt cx="583501" cy="561118"/>
          </a:xfrm>
        </p:grpSpPr>
        <p:sp>
          <p:nvSpPr>
            <p:cNvPr id="16" name="AutoShape 16"/>
            <p:cNvSpPr/>
            <p:nvPr/>
          </p:nvSpPr>
          <p:spPr>
            <a:xfrm>
              <a:off x="5964750" y="3351841"/>
              <a:ext cx="262604" cy="265938"/>
            </a:xfrm>
            <a:prstGeom prst="ellipse">
              <a:avLst/>
            </a:prstGeom>
            <a:solidFill>
              <a:schemeClr val="accent1">
                <a:alpha val="100000"/>
              </a:schemeClr>
            </a:solidFill>
          </p:spPr>
        </p:sp>
        <p:sp>
          <p:nvSpPr>
            <p:cNvPr id="17" name="Freeform 17"/>
            <p:cNvSpPr/>
            <p:nvPr/>
          </p:nvSpPr>
          <p:spPr>
            <a:xfrm>
              <a:off x="5804254" y="3659213"/>
              <a:ext cx="583501" cy="253746"/>
            </a:xfrm>
            <a:custGeom>
              <a:avLst/>
              <a:gdLst/>
              <a:ahLst/>
              <a:cxnLst/>
              <a:rect l="l" t="t"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accent1">
                <a:alpha val="100000"/>
              </a:schemeClr>
            </a:solidFill>
          </p:spPr>
        </p:sp>
      </p:gr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函数initialize()</a:t>
              </a:r>
            </a:p>
          </p:txBody>
        </p:sp>
      </p:grpSp>
      <p:grpSp>
        <p:nvGrpSpPr>
          <p:cNvPr id="40" name="Group 40"/>
          <p:cNvGrpSpPr/>
          <p:nvPr/>
        </p:nvGrpSpPr>
        <p:grpSpPr>
          <a:xfrm>
            <a:off x="323860" y="1451184"/>
            <a:ext cx="3286271" cy="1172597"/>
            <a:chOff x="323860" y="1451184"/>
            <a:chExt cx="3286271" cy="1172597"/>
          </a:xfrm>
        </p:grpSpPr>
        <p:sp>
          <p:nvSpPr>
            <p:cNvPr id="41" name="TextBox 41"/>
            <p:cNvSpPr txBox="1"/>
            <p:nvPr/>
          </p:nvSpPr>
          <p:spPr>
            <a:xfrm>
              <a:off x="323860" y="1451184"/>
              <a:ext cx="3286271" cy="1172597"/>
            </a:xfrm>
            <a:prstGeom prst="rect">
              <a:avLst/>
            </a:prstGeom>
          </p:spPr>
          <p:txBody>
            <a:bodyPr vert="horz" wrap="square" lIns="66008" tIns="33052" rIns="66008" bIns="33052" rtlCol="0" anchor="b" anchorCtr="0">
              <a:normAutofit/>
            </a:bodyPr>
            <a:lstStyle/>
            <a:p>
              <a:pPr algn="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函数initialize()用于初始化界面，具体结构如下：</a:t>
              </a:r>
            </a:p>
          </p:txBody>
        </p:sp>
      </p:grpSp>
      <p:grpSp>
        <p:nvGrpSpPr>
          <p:cNvPr id="42" name="Group 42"/>
          <p:cNvGrpSpPr/>
          <p:nvPr/>
        </p:nvGrpSpPr>
        <p:grpSpPr>
          <a:xfrm>
            <a:off x="181203" y="3072914"/>
            <a:ext cx="3286271" cy="1172597"/>
            <a:chOff x="181203" y="3072914"/>
            <a:chExt cx="3286271" cy="1172597"/>
          </a:xfrm>
        </p:grpSpPr>
        <p:sp>
          <p:nvSpPr>
            <p:cNvPr id="43" name="TextBox 43"/>
            <p:cNvSpPr txBox="1"/>
            <p:nvPr/>
          </p:nvSpPr>
          <p:spPr>
            <a:xfrm>
              <a:off x="181203" y="3072914"/>
              <a:ext cx="3286271" cy="1172597"/>
            </a:xfrm>
            <a:prstGeom prst="rect">
              <a:avLst/>
            </a:prstGeom>
          </p:spPr>
          <p:txBody>
            <a:bodyPr vert="horz" wrap="square" lIns="66008" tIns="33052" rIns="66008" bIns="33052" rtlCol="0" anchor="ctr" anchorCtr="0">
              <a:normAutofit/>
            </a:bodyPr>
            <a:lstStyle/>
            <a:p>
              <a:pPr algn="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void initialize(int x,int y,int m,int n)</a:t>
              </a:r>
            </a:p>
          </p:txBody>
        </p:sp>
      </p:grpSp>
      <p:grpSp>
        <p:nvGrpSpPr>
          <p:cNvPr id="44" name="Group 44"/>
          <p:cNvGrpSpPr/>
          <p:nvPr/>
        </p:nvGrpSpPr>
        <p:grpSpPr>
          <a:xfrm>
            <a:off x="545256" y="4966595"/>
            <a:ext cx="3286271" cy="1172597"/>
            <a:chOff x="545256" y="4966595"/>
            <a:chExt cx="3286271" cy="1172597"/>
          </a:xfrm>
        </p:grpSpPr>
        <p:sp>
          <p:nvSpPr>
            <p:cNvPr id="45" name="TextBox 45"/>
            <p:cNvSpPr txBox="1"/>
            <p:nvPr/>
          </p:nvSpPr>
          <p:spPr>
            <a:xfrm>
              <a:off x="545256" y="4966595"/>
              <a:ext cx="3286271" cy="1172597"/>
            </a:xfrm>
            <a:prstGeom prst="rect">
              <a:avLst/>
            </a:prstGeom>
          </p:spPr>
          <p:txBody>
            <a:bodyPr vert="horz" wrap="square" lIns="66008" tIns="33052" rIns="66008" bIns="33052" rtlCol="0" anchor="t"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初始化界面的处理流程如下所示：</a:t>
              </a:r>
            </a:p>
          </p:txBody>
        </p:sp>
      </p:grpSp>
      <p:grpSp>
        <p:nvGrpSpPr>
          <p:cNvPr id="46" name="Group 46"/>
          <p:cNvGrpSpPr/>
          <p:nvPr/>
        </p:nvGrpSpPr>
        <p:grpSpPr>
          <a:xfrm>
            <a:off x="8724537" y="3072914"/>
            <a:ext cx="3286271" cy="1172597"/>
            <a:chOff x="8724537" y="3072914"/>
            <a:chExt cx="3286271" cy="1172597"/>
          </a:xfrm>
        </p:grpSpPr>
        <p:sp>
          <p:nvSpPr>
            <p:cNvPr id="47" name="TextBox 47"/>
            <p:cNvSpPr txBox="1"/>
            <p:nvPr/>
          </p:nvSpPr>
          <p:spPr>
            <a:xfrm>
              <a:off x="8724537" y="3072914"/>
              <a:ext cx="3286271" cy="1172597"/>
            </a:xfrm>
            <a:prstGeom prst="rect">
              <a:avLst/>
            </a:prstGeom>
          </p:spPr>
          <p:txBody>
            <a:bodyPr vert="horz" wrap="square" lIns="66008" tIns="33052" rIns="66008" bIns="33052" rtlCol="0" anchor="ctr"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调用函数ShowScore()，显示初始的得分，初始得分是0；</a:t>
              </a:r>
            </a:p>
          </p:txBody>
        </p:sp>
      </p:grpSp>
      <p:grpSp>
        <p:nvGrpSpPr>
          <p:cNvPr id="48" name="Group 48"/>
          <p:cNvGrpSpPr/>
          <p:nvPr/>
        </p:nvGrpSpPr>
        <p:grpSpPr>
          <a:xfrm>
            <a:off x="8168429" y="4966595"/>
            <a:ext cx="3286271" cy="1172597"/>
            <a:chOff x="8168429" y="4966595"/>
            <a:chExt cx="3286271" cy="1172597"/>
          </a:xfrm>
        </p:grpSpPr>
        <p:sp>
          <p:nvSpPr>
            <p:cNvPr id="49" name="TextBox 49"/>
            <p:cNvSpPr txBox="1"/>
            <p:nvPr/>
          </p:nvSpPr>
          <p:spPr>
            <a:xfrm>
              <a:off x="8168429" y="4966595"/>
              <a:ext cx="3286271" cy="1172597"/>
            </a:xfrm>
            <a:prstGeom prst="rect">
              <a:avLst/>
            </a:prstGeom>
          </p:spPr>
          <p:txBody>
            <a:bodyPr vert="horz" wrap="square" lIns="66008" tIns="33052" rIns="66008" bIns="33052" rtlCol="0" anchor="t"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调用函数ShowSpeed()，显示初始的等级速度，初始速度是1。</a:t>
              </a:r>
            </a:p>
          </p:txBody>
        </p:sp>
      </p:grpSp>
      <p:grpSp>
        <p:nvGrpSpPr>
          <p:cNvPr id="50" name="Group 50"/>
          <p:cNvGrpSpPr/>
          <p:nvPr/>
        </p:nvGrpSpPr>
        <p:grpSpPr>
          <a:xfrm>
            <a:off x="8581879" y="1451184"/>
            <a:ext cx="3286271" cy="1172597"/>
            <a:chOff x="8581879" y="1451184"/>
            <a:chExt cx="3286271" cy="1172597"/>
          </a:xfrm>
        </p:grpSpPr>
        <p:sp>
          <p:nvSpPr>
            <p:cNvPr id="51" name="TextBox 51"/>
            <p:cNvSpPr txBox="1"/>
            <p:nvPr/>
          </p:nvSpPr>
          <p:spPr>
            <a:xfrm>
              <a:off x="8581879" y="1451184"/>
              <a:ext cx="3286271" cy="1172597"/>
            </a:xfrm>
            <a:prstGeom prst="rect">
              <a:avLst/>
            </a:prstGeom>
          </p:spPr>
          <p:txBody>
            <a:bodyPr vert="horz" wrap="square" lIns="66008" tIns="33052" rIns="66008" bIns="33052" rtlCol="0" anchor="b"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循环调用函数line()，用于绘制当前的游戏板；</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539110" y="1500306"/>
            <a:ext cx="4453160" cy="4453160"/>
          </a:xfrm>
          <a:prstGeom prst="rect">
            <a:avLst/>
          </a:prstGeom>
        </p:spPr>
      </p:pic>
      <p:sp>
        <p:nvSpPr>
          <p:cNvPr id="3" name="TextBox 3"/>
          <p:cNvSpPr txBox="1"/>
          <p:nvPr/>
        </p:nvSpPr>
        <p:spPr>
          <a:xfrm>
            <a:off x="6827317" y="1652939"/>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函数DelFullRow()用于删除满行，y设置删除的行数。</a:t>
            </a:r>
          </a:p>
        </p:txBody>
      </p:sp>
      <p:sp>
        <p:nvSpPr>
          <p:cNvPr id="4" name="AutoShape 4"/>
          <p:cNvSpPr/>
          <p:nvPr/>
        </p:nvSpPr>
        <p:spPr>
          <a:xfrm>
            <a:off x="5303897" y="1500306"/>
            <a:ext cx="1289643" cy="4453160"/>
          </a:xfrm>
          <a:prstGeom prst="roundRect">
            <a:avLst>
              <a:gd name="adj" fmla="val 0"/>
            </a:avLst>
          </a:prstGeom>
          <a:solidFill>
            <a:schemeClr val="accent2">
              <a:alpha val="100000"/>
            </a:schemeClr>
          </a:solidFill>
        </p:spPr>
      </p:sp>
      <p:sp>
        <p:nvSpPr>
          <p:cNvPr id="5" name="TextBox 5"/>
          <p:cNvSpPr txBox="1"/>
          <p:nvPr/>
        </p:nvSpPr>
        <p:spPr>
          <a:xfrm>
            <a:off x="6827317" y="3205107"/>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具体结构如下：</a:t>
            </a:r>
          </a:p>
        </p:txBody>
      </p:sp>
      <p:sp>
        <p:nvSpPr>
          <p:cNvPr id="6" name="TextBox 6"/>
          <p:cNvSpPr txBox="1"/>
          <p:nvPr/>
        </p:nvSpPr>
        <p:spPr>
          <a:xfrm>
            <a:off x="6827317" y="4795486"/>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int DelFullRow(int y)</a:t>
            </a:r>
          </a:p>
        </p:txBody>
      </p:sp>
      <p:sp>
        <p:nvSpPr>
          <p:cNvPr id="7" name="Freeform 7"/>
          <p:cNvSpPr/>
          <p:nvPr/>
        </p:nvSpPr>
        <p:spPr>
          <a:xfrm>
            <a:off x="5682324" y="1976969"/>
            <a:ext cx="532790" cy="435254"/>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sp>
        <p:nvSpPr>
          <p:cNvPr id="8" name="Freeform 8"/>
          <p:cNvSpPr/>
          <p:nvPr/>
        </p:nvSpPr>
        <p:spPr>
          <a:xfrm>
            <a:off x="5751818" y="3549091"/>
            <a:ext cx="381610" cy="381610"/>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Freeform 9"/>
          <p:cNvSpPr/>
          <p:nvPr/>
        </p:nvSpPr>
        <p:spPr>
          <a:xfrm>
            <a:off x="5738407" y="5059127"/>
            <a:ext cx="396240" cy="384048"/>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10" name="Group 10"/>
          <p:cNvGrpSpPr/>
          <p:nvPr/>
        </p:nvGrpSpPr>
        <p:grpSpPr>
          <a:xfrm>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函数DelFullRow()</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39110" y="3232606"/>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具体结构如下：</a:t>
            </a:r>
          </a:p>
        </p:txBody>
      </p:sp>
      <p:sp>
        <p:nvSpPr>
          <p:cNvPr id="3" name="TextBox 3"/>
          <p:cNvSpPr txBox="1"/>
          <p:nvPr/>
        </p:nvSpPr>
        <p:spPr>
          <a:xfrm>
            <a:off x="539110" y="4962429"/>
            <a:ext cx="4714229" cy="971550"/>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void setFullRow(int t_boardy)</a:t>
            </a:r>
          </a:p>
        </p:txBody>
      </p:sp>
      <p:pic>
        <p:nvPicPr>
          <p:cNvPr id="4" name="Picture 4"/>
          <p:cNvPicPr>
            <a:picLocks noChangeAspect="1"/>
          </p:cNvPicPr>
          <p:nvPr/>
        </p:nvPicPr>
        <p:blipFill>
          <a:blip r:embed="rId3"/>
          <a:srcRect/>
          <a:stretch>
            <a:fillRect/>
          </a:stretch>
        </p:blipFill>
        <p:spPr>
          <a:xfrm>
            <a:off x="6927891" y="1290438"/>
            <a:ext cx="4828525" cy="4828525"/>
          </a:xfrm>
          <a:prstGeom prst="ellipse">
            <a:avLst/>
          </a:prstGeom>
        </p:spPr>
      </p:pic>
      <p:grpSp>
        <p:nvGrpSpPr>
          <p:cNvPr id="5" name="Group 5"/>
          <p:cNvGrpSpPr/>
          <p:nvPr/>
        </p:nvGrpSpPr>
        <p:grpSpPr>
          <a:xfrm>
            <a:off x="5396305" y="4914086"/>
            <a:ext cx="1091477" cy="1091477"/>
            <a:chOff x="5396305" y="4914086"/>
            <a:chExt cx="1091477" cy="1091477"/>
          </a:xfrm>
        </p:grpSpPr>
        <p:sp>
          <p:nvSpPr>
            <p:cNvPr id="6" name="AutoShape 6"/>
            <p:cNvSpPr/>
            <p:nvPr/>
          </p:nvSpPr>
          <p:spPr>
            <a:xfrm>
              <a:off x="5396305" y="4914086"/>
              <a:ext cx="1091477" cy="1091477"/>
            </a:xfrm>
            <a:prstGeom prst="ellipse">
              <a:avLst/>
            </a:prstGeom>
            <a:solidFill>
              <a:schemeClr val="accent1">
                <a:alpha val="100000"/>
              </a:schemeClr>
            </a:solidFill>
          </p:spPr>
        </p:sp>
        <p:sp>
          <p:nvSpPr>
            <p:cNvPr id="7" name="Freeform 7"/>
            <p:cNvSpPr/>
            <p:nvPr/>
          </p:nvSpPr>
          <p:spPr>
            <a:xfrm>
              <a:off x="5539437" y="5154753"/>
              <a:ext cx="610142" cy="610142"/>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grpSp>
      <p:sp>
        <p:nvSpPr>
          <p:cNvPr id="8" name="AutoShape 8"/>
          <p:cNvSpPr/>
          <p:nvPr/>
        </p:nvSpPr>
        <p:spPr>
          <a:xfrm>
            <a:off x="5396305" y="3160304"/>
            <a:ext cx="1091477" cy="1091477"/>
          </a:xfrm>
          <a:prstGeom prst="ellipse">
            <a:avLst/>
          </a:prstGeom>
          <a:solidFill>
            <a:schemeClr val="accent1">
              <a:alpha val="100000"/>
            </a:schemeClr>
          </a:solidFill>
        </p:spPr>
      </p:sp>
      <p:sp>
        <p:nvSpPr>
          <p:cNvPr id="9" name="AutoShape 9"/>
          <p:cNvSpPr/>
          <p:nvPr/>
        </p:nvSpPr>
        <p:spPr>
          <a:xfrm>
            <a:off x="5396305" y="1478824"/>
            <a:ext cx="1091477" cy="1091477"/>
          </a:xfrm>
          <a:prstGeom prst="ellipse">
            <a:avLst/>
          </a:prstGeom>
          <a:solidFill>
            <a:schemeClr val="accent1">
              <a:alpha val="100000"/>
            </a:schemeClr>
          </a:solidFill>
        </p:spPr>
      </p:sp>
      <p:sp>
        <p:nvSpPr>
          <p:cNvPr id="10" name="Freeform 10"/>
          <p:cNvSpPr/>
          <p:nvPr/>
        </p:nvSpPr>
        <p:spPr>
          <a:xfrm>
            <a:off x="5628547" y="3392546"/>
            <a:ext cx="626995" cy="626995"/>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1" name="Freeform 11"/>
          <p:cNvSpPr/>
          <p:nvPr/>
        </p:nvSpPr>
        <p:spPr>
          <a:xfrm>
            <a:off x="5668096" y="1750615"/>
            <a:ext cx="547896" cy="547896"/>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12" name="TextBox 12"/>
          <p:cNvSpPr txBox="1"/>
          <p:nvPr/>
        </p:nvSpPr>
        <p:spPr>
          <a:xfrm>
            <a:off x="539110" y="1502783"/>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函数setFullRow()用于查询满行，并调用DelFullRow函数进行处理。</a:t>
            </a:r>
          </a:p>
        </p:txBody>
      </p:sp>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函数setFullRow()</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6824385" y="841294"/>
            <a:ext cx="4968573" cy="5706182"/>
            <a:chOff x="6824385" y="841294"/>
            <a:chExt cx="4968573" cy="5706182"/>
          </a:xfrm>
        </p:grpSpPr>
        <p:pic>
          <p:nvPicPr>
            <p:cNvPr id="3" name="Picture 3"/>
            <p:cNvPicPr>
              <a:picLocks noChangeAspect="1"/>
            </p:cNvPicPr>
            <p:nvPr/>
          </p:nvPicPr>
          <p:blipFill>
            <a:blip r:embed="rId3">
              <a:alphaModFix/>
            </a:blip>
            <a:srcRect/>
            <a:stretch>
              <a:fillRect/>
            </a:stretch>
          </p:blipFill>
          <p:spPr>
            <a:xfrm>
              <a:off x="9032810" y="3787328"/>
              <a:ext cx="2760148" cy="2760148"/>
            </a:xfrm>
            <a:prstGeom prst="parallelogram">
              <a:avLst/>
            </a:prstGeom>
          </p:spPr>
        </p:pic>
        <p:pic>
          <p:nvPicPr>
            <p:cNvPr id="4" name="Picture 4"/>
            <p:cNvPicPr>
              <a:picLocks noChangeAspect="1"/>
            </p:cNvPicPr>
            <p:nvPr/>
          </p:nvPicPr>
          <p:blipFill>
            <a:blip r:embed="rId4">
              <a:alphaModFix/>
            </a:blip>
            <a:srcRect/>
            <a:stretch>
              <a:fillRect/>
            </a:stretch>
          </p:blipFill>
          <p:spPr>
            <a:xfrm>
              <a:off x="6824385" y="3787328"/>
              <a:ext cx="2760148" cy="2760148"/>
            </a:xfrm>
            <a:prstGeom prst="parallelogram">
              <a:avLst/>
            </a:prstGeom>
          </p:spPr>
        </p:pic>
        <p:pic>
          <p:nvPicPr>
            <p:cNvPr id="5" name="Picture 5"/>
            <p:cNvPicPr>
              <a:picLocks noChangeAspect="1"/>
            </p:cNvPicPr>
            <p:nvPr/>
          </p:nvPicPr>
          <p:blipFill>
            <a:blip r:embed="rId5">
              <a:alphaModFix/>
            </a:blip>
            <a:srcRect/>
            <a:stretch>
              <a:fillRect/>
            </a:stretch>
          </p:blipFill>
          <p:spPr>
            <a:xfrm>
              <a:off x="8544638" y="841294"/>
              <a:ext cx="2760148" cy="2760148"/>
            </a:xfrm>
            <a:prstGeom prst="parallelogram">
              <a:avLst/>
            </a:prstGeom>
          </p:spPr>
        </p:pic>
      </p:grpSp>
      <p:sp>
        <p:nvSpPr>
          <p:cNvPr id="6" name="Freeform 6"/>
          <p:cNvSpPr/>
          <p:nvPr/>
        </p:nvSpPr>
        <p:spPr>
          <a:xfrm>
            <a:off x="1017623" y="5380730"/>
            <a:ext cx="380341" cy="469833"/>
          </a:xfrm>
          <a:custGeom>
            <a:avLst/>
            <a:gdLst/>
            <a:ahLst/>
            <a:cxnLst/>
            <a:rect l="l" t="t" r="r" b="b"/>
            <a:pathLst>
              <a:path w="1905000" h="1905000">
                <a:moveTo>
                  <a:pt x="762000" y="0"/>
                </a:moveTo>
                <a:lnTo>
                  <a:pt x="1905000" y="0"/>
                </a:lnTo>
                <a:lnTo>
                  <a:pt x="1143000" y="952500"/>
                </a:lnTo>
                <a:lnTo>
                  <a:pt x="1905000" y="1905000"/>
                </a:lnTo>
                <a:lnTo>
                  <a:pt x="762000" y="1905000"/>
                </a:lnTo>
                <a:lnTo>
                  <a:pt x="0" y="952500"/>
                </a:lnTo>
                <a:lnTo>
                  <a:pt x="762000" y="0"/>
                </a:lnTo>
                <a:close/>
              </a:path>
            </a:pathLst>
          </a:custGeom>
          <a:solidFill>
            <a:schemeClr val="accent2">
              <a:alpha val="100000"/>
            </a:schemeClr>
          </a:solidFill>
        </p:spPr>
      </p:sp>
      <p:sp>
        <p:nvSpPr>
          <p:cNvPr id="7" name="Freeform 7"/>
          <p:cNvSpPr/>
          <p:nvPr/>
        </p:nvSpPr>
        <p:spPr>
          <a:xfrm>
            <a:off x="1397964" y="5380730"/>
            <a:ext cx="380341" cy="469833"/>
          </a:xfrm>
          <a:custGeom>
            <a:avLst/>
            <a:gdLst/>
            <a:ahLst/>
            <a:cxnLst/>
            <a:rect l="l" t="t" r="r" b="b"/>
            <a:pathLst>
              <a:path w="1905000" h="1905000">
                <a:moveTo>
                  <a:pt x="762000" y="0"/>
                </a:moveTo>
                <a:lnTo>
                  <a:pt x="1905000" y="0"/>
                </a:lnTo>
                <a:lnTo>
                  <a:pt x="1143000" y="952500"/>
                </a:lnTo>
                <a:lnTo>
                  <a:pt x="1905000" y="1905000"/>
                </a:lnTo>
                <a:lnTo>
                  <a:pt x="762000" y="1905000"/>
                </a:lnTo>
                <a:lnTo>
                  <a:pt x="0" y="952500"/>
                </a:lnTo>
                <a:lnTo>
                  <a:pt x="762000" y="0"/>
                </a:lnTo>
                <a:close/>
              </a:path>
            </a:pathLst>
          </a:custGeom>
          <a:solidFill>
            <a:schemeClr val="accent2">
              <a:lumMod val="60000"/>
              <a:lumOff val="40000"/>
              <a:alpha val="100000"/>
            </a:schemeClr>
          </a:solidFill>
        </p:spPr>
      </p:sp>
      <p:sp>
        <p:nvSpPr>
          <p:cNvPr id="8" name="Freeform 8"/>
          <p:cNvSpPr/>
          <p:nvPr/>
        </p:nvSpPr>
        <p:spPr>
          <a:xfrm>
            <a:off x="1778306" y="5380730"/>
            <a:ext cx="380341" cy="469833"/>
          </a:xfrm>
          <a:custGeom>
            <a:avLst/>
            <a:gdLst/>
            <a:ahLst/>
            <a:cxnLst/>
            <a:rect l="l" t="t" r="r" b="b"/>
            <a:pathLst>
              <a:path w="1905000" h="1905000">
                <a:moveTo>
                  <a:pt x="762000" y="0"/>
                </a:moveTo>
                <a:lnTo>
                  <a:pt x="1905000" y="0"/>
                </a:lnTo>
                <a:lnTo>
                  <a:pt x="1143000" y="952500"/>
                </a:lnTo>
                <a:lnTo>
                  <a:pt x="1905000" y="1905000"/>
                </a:lnTo>
                <a:lnTo>
                  <a:pt x="762000" y="1905000"/>
                </a:lnTo>
                <a:lnTo>
                  <a:pt x="0" y="952500"/>
                </a:lnTo>
                <a:lnTo>
                  <a:pt x="762000" y="0"/>
                </a:lnTo>
                <a:close/>
              </a:path>
            </a:pathLst>
          </a:custGeom>
          <a:solidFill>
            <a:schemeClr val="accent2">
              <a:lumMod val="40000"/>
              <a:lumOff val="60000"/>
              <a:alpha val="100000"/>
            </a:schemeClr>
          </a:solidFill>
        </p:spPr>
      </p:sp>
      <p:sp>
        <p:nvSpPr>
          <p:cNvPr id="9" name="TextBox 9"/>
          <p:cNvSpPr txBox="1"/>
          <p:nvPr/>
        </p:nvSpPr>
        <p:spPr>
          <a:xfrm>
            <a:off x="763201" y="1453600"/>
            <a:ext cx="5647282" cy="3901440"/>
          </a:xfrm>
          <a:prstGeom prst="rect">
            <a:avLst/>
          </a:prstGeom>
        </p:spPr>
        <p:txBody>
          <a:bodyPr vert="horz" wrap="square" lIns="123825" tIns="123825" rIns="57150" bIns="123825" rtlCol="0" anchor="t" anchorCtr="0">
            <a:spAutoFit/>
          </a:bodyPr>
          <a:lstStyle/>
          <a:p>
            <a:pPr marL="203200" lvl="0" indent="-203200">
              <a:lnSpc>
                <a:spcPct val="120000"/>
              </a:lnSpc>
              <a:buFont typeface="Arial" panose="020B0604020202020204"/>
              <a:buChar char="•"/>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函数setFullRow()用于查询满行，并调用DelFullRow函数进行处理，具体结构如下：void setFullRow(int t_boardy)</a:t>
            </a:r>
          </a:p>
        </p:txBody>
      </p:sp>
      <p:grpSp>
        <p:nvGrpSpPr>
          <p:cNvPr id="10" name="Group 10"/>
          <p:cNvGrpSpPr/>
          <p:nvPr/>
        </p:nvGrpSpPr>
        <p:grpSpPr>
          <a:xfrm>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函数setFullRow()</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flipV="1">
            <a:off x="8223978" y="1744645"/>
            <a:ext cx="2833772" cy="7304932"/>
          </a:xfrm>
          <a:prstGeom prst="roundRect">
            <a:avLst>
              <a:gd name="adj" fmla="val 16667"/>
            </a:avLst>
          </a:prstGeom>
          <a:solidFill>
            <a:schemeClr val="accent1">
              <a:lumMod val="40000"/>
              <a:lumOff val="60000"/>
              <a:alpha val="100000"/>
            </a:schemeClr>
          </a:solidFill>
        </p:spPr>
      </p:sp>
      <p:sp>
        <p:nvSpPr>
          <p:cNvPr id="3" name="AutoShape 3"/>
          <p:cNvSpPr/>
          <p:nvPr/>
        </p:nvSpPr>
        <p:spPr>
          <a:xfrm rot="-2700000">
            <a:off x="10515259" y="-2241425"/>
            <a:ext cx="2982918" cy="4296683"/>
          </a:xfrm>
          <a:prstGeom prst="roundRect">
            <a:avLst>
              <a:gd name="adj" fmla="val 16667"/>
            </a:avLst>
          </a:prstGeom>
          <a:solidFill>
            <a:schemeClr val="accent1">
              <a:lumMod val="40000"/>
              <a:lumOff val="60000"/>
              <a:alpha val="100000"/>
            </a:schemeClr>
          </a:solidFill>
        </p:spPr>
      </p:sp>
      <p:sp>
        <p:nvSpPr>
          <p:cNvPr id="4" name="TextBox 4"/>
          <p:cNvSpPr txBox="1"/>
          <p:nvPr/>
        </p:nvSpPr>
        <p:spPr>
          <a:xfrm>
            <a:off x="580034" y="181253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函数MkNextBox()用于生成下一个游戏方块，并返回方块号。</a:t>
            </a:r>
          </a:p>
        </p:txBody>
      </p:sp>
      <p:sp>
        <p:nvSpPr>
          <p:cNvPr id="5" name="TextBox 5"/>
          <p:cNvSpPr txBox="1"/>
          <p:nvPr/>
        </p:nvSpPr>
        <p:spPr>
          <a:xfrm>
            <a:off x="580034" y="310050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具体结构如下：</a:t>
            </a:r>
          </a:p>
        </p:txBody>
      </p:sp>
      <p:sp>
        <p:nvSpPr>
          <p:cNvPr id="6" name="TextBox 6"/>
          <p:cNvSpPr txBox="1"/>
          <p:nvPr/>
        </p:nvSpPr>
        <p:spPr>
          <a:xfrm>
            <a:off x="615973" y="4402320"/>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int MkNextBox(int box_numb)</a:t>
            </a:r>
          </a:p>
        </p:txBody>
      </p:sp>
      <p:sp>
        <p:nvSpPr>
          <p:cNvPr id="7" name="AutoShape 7"/>
          <p:cNvSpPr/>
          <p:nvPr/>
        </p:nvSpPr>
        <p:spPr>
          <a:xfrm>
            <a:off x="454963" y="1952597"/>
            <a:ext cx="138821" cy="138821"/>
          </a:xfrm>
          <a:prstGeom prst="ellipse">
            <a:avLst/>
          </a:prstGeom>
          <a:solidFill>
            <a:schemeClr val="accent1">
              <a:alpha val="100000"/>
            </a:schemeClr>
          </a:solidFill>
        </p:spPr>
      </p:sp>
      <p:sp>
        <p:nvSpPr>
          <p:cNvPr id="8" name="AutoShape 8"/>
          <p:cNvSpPr/>
          <p:nvPr/>
        </p:nvSpPr>
        <p:spPr>
          <a:xfrm>
            <a:off x="465958" y="3238557"/>
            <a:ext cx="138821" cy="138821"/>
          </a:xfrm>
          <a:prstGeom prst="ellipse">
            <a:avLst/>
          </a:prstGeom>
          <a:solidFill>
            <a:schemeClr val="accent1">
              <a:alpha val="100000"/>
            </a:schemeClr>
          </a:solidFill>
        </p:spPr>
      </p:sp>
      <p:sp>
        <p:nvSpPr>
          <p:cNvPr id="9" name="AutoShape 9"/>
          <p:cNvSpPr/>
          <p:nvPr/>
        </p:nvSpPr>
        <p:spPr>
          <a:xfrm>
            <a:off x="465958" y="4541391"/>
            <a:ext cx="138821" cy="138821"/>
          </a:xfrm>
          <a:prstGeom prst="ellipse">
            <a:avLst/>
          </a:prstGeom>
          <a:solidFill>
            <a:schemeClr val="accent1">
              <a:alpha val="100000"/>
            </a:schemeClr>
          </a:solidFill>
        </p:spPr>
      </p:sp>
      <p:pic>
        <p:nvPicPr>
          <p:cNvPr id="10" name="Picture 10"/>
          <p:cNvPicPr>
            <a:picLocks noChangeAspect="1"/>
          </p:cNvPicPr>
          <p:nvPr/>
        </p:nvPicPr>
        <p:blipFill>
          <a:blip r:embed="rId3"/>
          <a:srcRect t="1385" b="1385"/>
          <a:stretch>
            <a:fillRect/>
          </a:stretch>
        </p:blipFill>
        <p:spPr>
          <a:xfrm>
            <a:off x="6774259" y="1242134"/>
            <a:ext cx="5232459" cy="5087505"/>
          </a:xfrm>
          <a:prstGeom prst="diamond">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函数MkNextBox()</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981837" y="1604867"/>
            <a:ext cx="3394996" cy="2116741"/>
            <a:chOff x="981837" y="1604867"/>
            <a:chExt cx="3394996" cy="2116741"/>
          </a:xfrm>
        </p:grpSpPr>
        <p:sp>
          <p:nvSpPr>
            <p:cNvPr id="3" name="AutoShape 3"/>
            <p:cNvSpPr/>
            <p:nvPr/>
          </p:nvSpPr>
          <p:spPr>
            <a:xfrm>
              <a:off x="981837" y="1604867"/>
              <a:ext cx="3394996" cy="2116741"/>
            </a:xfrm>
            <a:prstGeom prst="rect">
              <a:avLst/>
            </a:prstGeom>
            <a:solidFill>
              <a:schemeClr val="accent1">
                <a:alpha val="100000"/>
              </a:schemeClr>
            </a:solidFill>
          </p:spPr>
          <p:txBody>
            <a:bodyPr vert="horz" wrap="square" lIns="91440" tIns="45720" rIns="91440" bIns="45720" rtlCol="0" anchor="ctr" anchorCtr="0">
              <a:noAutofit/>
            </a:bodyPr>
            <a:lstStyle/>
            <a:p>
              <a:pPr algn="ctr">
                <a:defRPr/>
              </a:pPr>
              <a:r>
                <a:rPr lang="en-US" sz="2940">
                  <a:solidFill>
                    <a:srgbClr val="FFFFFF">
                      <a:alpha val="100000"/>
                    </a:srgbClr>
                  </a:solidFill>
                  <a:latin typeface="Calibri" panose="020F0502020204030204"/>
                  <a:ea typeface="Calibri" panose="020F0502020204030204"/>
                  <a:cs typeface="Calibri" panose="020F0502020204030204"/>
                </a:rPr>
                <a:t>    </a:t>
              </a:r>
              <a:endParaRPr lang="en-US" sz="1100"/>
            </a:p>
          </p:txBody>
        </p:sp>
      </p:grpSp>
      <p:grpSp>
        <p:nvGrpSpPr>
          <p:cNvPr id="4" name="Group 4"/>
          <p:cNvGrpSpPr/>
          <p:nvPr/>
        </p:nvGrpSpPr>
        <p:grpSpPr>
          <a:xfrm>
            <a:off x="4376738" y="3721608"/>
            <a:ext cx="3394996" cy="2116741"/>
            <a:chOff x="4376738" y="3721608"/>
            <a:chExt cx="3394996" cy="2116741"/>
          </a:xfrm>
        </p:grpSpPr>
        <p:sp>
          <p:nvSpPr>
            <p:cNvPr id="5" name="AutoShape 5"/>
            <p:cNvSpPr/>
            <p:nvPr/>
          </p:nvSpPr>
          <p:spPr>
            <a:xfrm>
              <a:off x="4376738" y="3721608"/>
              <a:ext cx="3394996" cy="2116741"/>
            </a:xfrm>
            <a:prstGeom prst="rect">
              <a:avLst/>
            </a:prstGeom>
            <a:solidFill>
              <a:schemeClr val="accent1">
                <a:alpha val="100000"/>
              </a:schemeClr>
            </a:solidFill>
          </p:spPr>
        </p:sp>
      </p:grpSp>
      <p:grpSp>
        <p:nvGrpSpPr>
          <p:cNvPr id="6" name="Group 6"/>
          <p:cNvGrpSpPr/>
          <p:nvPr/>
        </p:nvGrpSpPr>
        <p:grpSpPr>
          <a:xfrm>
            <a:off x="7771733" y="1604867"/>
            <a:ext cx="3394996" cy="2116741"/>
            <a:chOff x="7771733" y="1604867"/>
            <a:chExt cx="3394996" cy="2116741"/>
          </a:xfrm>
        </p:grpSpPr>
        <p:sp>
          <p:nvSpPr>
            <p:cNvPr id="7" name="AutoShape 7"/>
            <p:cNvSpPr/>
            <p:nvPr/>
          </p:nvSpPr>
          <p:spPr>
            <a:xfrm>
              <a:off x="7771733" y="1604867"/>
              <a:ext cx="3394996" cy="2116741"/>
            </a:xfrm>
            <a:prstGeom prst="rect">
              <a:avLst/>
            </a:prstGeom>
            <a:solidFill>
              <a:schemeClr val="accent1">
                <a:alpha val="100000"/>
              </a:schemeClr>
            </a:solidFill>
          </p:spPr>
        </p:sp>
      </p:grpSp>
      <p:pic>
        <p:nvPicPr>
          <p:cNvPr id="8" name="Picture 8"/>
          <p:cNvPicPr>
            <a:picLocks noChangeAspect="1"/>
          </p:cNvPicPr>
          <p:nvPr/>
        </p:nvPicPr>
        <p:blipFill>
          <a:blip r:embed="rId3"/>
          <a:srcRect t="18426" b="18426"/>
          <a:stretch>
            <a:fillRect/>
          </a:stretch>
        </p:blipFill>
        <p:spPr>
          <a:xfrm>
            <a:off x="981837" y="3694465"/>
            <a:ext cx="3394942" cy="2143864"/>
          </a:xfrm>
          <a:prstGeom prst="rect">
            <a:avLst/>
          </a:prstGeom>
        </p:spPr>
      </p:pic>
      <p:pic>
        <p:nvPicPr>
          <p:cNvPr id="9" name="Picture 9"/>
          <p:cNvPicPr>
            <a:picLocks noChangeAspect="1"/>
          </p:cNvPicPr>
          <p:nvPr/>
        </p:nvPicPr>
        <p:blipFill>
          <a:blip r:embed="rId4"/>
          <a:srcRect t="18426" b="18426"/>
          <a:stretch>
            <a:fillRect/>
          </a:stretch>
        </p:blipFill>
        <p:spPr>
          <a:xfrm>
            <a:off x="4376812" y="1577730"/>
            <a:ext cx="3394942" cy="2143864"/>
          </a:xfrm>
          <a:prstGeom prst="rect">
            <a:avLst/>
          </a:prstGeom>
        </p:spPr>
      </p:pic>
      <p:pic>
        <p:nvPicPr>
          <p:cNvPr id="10" name="Picture 10"/>
          <p:cNvPicPr>
            <a:picLocks noChangeAspect="1"/>
          </p:cNvPicPr>
          <p:nvPr/>
        </p:nvPicPr>
        <p:blipFill>
          <a:blip r:embed="rId5"/>
          <a:srcRect t="18426" b="18426"/>
          <a:stretch>
            <a:fillRect/>
          </a:stretch>
        </p:blipFill>
        <p:spPr>
          <a:xfrm>
            <a:off x="7771733" y="3721608"/>
            <a:ext cx="3394942" cy="2143864"/>
          </a:xfrm>
          <a:prstGeom prst="rect">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游戏行业发展现状</a:t>
              </a:r>
            </a:p>
          </p:txBody>
        </p:sp>
      </p:grpSp>
      <p:grpSp>
        <p:nvGrpSpPr>
          <p:cNvPr id="33" name="Group 33"/>
          <p:cNvGrpSpPr/>
          <p:nvPr/>
        </p:nvGrpSpPr>
        <p:grpSpPr>
          <a:xfrm>
            <a:off x="1057922" y="1822244"/>
            <a:ext cx="3286271" cy="1654845"/>
            <a:chOff x="1057922" y="1822244"/>
            <a:chExt cx="3286271" cy="1654845"/>
          </a:xfrm>
        </p:grpSpPr>
        <p:sp>
          <p:nvSpPr>
            <p:cNvPr id="34" name="TextBox 34"/>
            <p:cNvSpPr txBox="1"/>
            <p:nvPr/>
          </p:nvSpPr>
          <p:spPr>
            <a:xfrm>
              <a:off x="1057922" y="1822244"/>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近年来，随着互联网、移动互联网技术的兴起和快速发展，我国网络游戏产业呈现出飞速发展的态势，游戏整体用户规模持续扩大。</a:t>
              </a:r>
            </a:p>
          </p:txBody>
        </p:sp>
      </p:grpSp>
      <p:grpSp>
        <p:nvGrpSpPr>
          <p:cNvPr id="35" name="Group 35"/>
          <p:cNvGrpSpPr/>
          <p:nvPr/>
        </p:nvGrpSpPr>
        <p:grpSpPr>
          <a:xfrm>
            <a:off x="4452917" y="3966127"/>
            <a:ext cx="3286271" cy="1654845"/>
            <a:chOff x="4452917" y="3966127"/>
            <a:chExt cx="3286271" cy="1654845"/>
          </a:xfrm>
        </p:grpSpPr>
        <p:sp>
          <p:nvSpPr>
            <p:cNvPr id="36" name="TextBox 36"/>
            <p:cNvSpPr txBox="1"/>
            <p:nvPr/>
          </p:nvSpPr>
          <p:spPr>
            <a:xfrm>
              <a:off x="4452917" y="3966127"/>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2022年中国游戏市场实际销售收入2658.84亿元，同比下降10.33%。游戏用户规模6.64亿，同比下降0.33%。</a:t>
              </a:r>
            </a:p>
          </p:txBody>
        </p:sp>
      </p:grpSp>
      <p:grpSp>
        <p:nvGrpSpPr>
          <p:cNvPr id="37" name="Group 37"/>
          <p:cNvGrpSpPr/>
          <p:nvPr/>
        </p:nvGrpSpPr>
        <p:grpSpPr>
          <a:xfrm>
            <a:off x="7847818" y="1822244"/>
            <a:ext cx="3286271" cy="1654845"/>
            <a:chOff x="7847818" y="1822244"/>
            <a:chExt cx="3286271" cy="1654845"/>
          </a:xfrm>
        </p:grpSpPr>
        <p:sp>
          <p:nvSpPr>
            <p:cNvPr id="38" name="TextBox 38"/>
            <p:cNvSpPr txBox="1"/>
            <p:nvPr/>
          </p:nvSpPr>
          <p:spPr>
            <a:xfrm>
              <a:off x="7847818" y="1822244"/>
              <a:ext cx="3286271" cy="1654845"/>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2022年自主研发游戏国内市场实际销售收入2223.77亿元，同比下降13.07%。</a:t>
              </a: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11828" y="1585714"/>
            <a:ext cx="98308" cy="1200172"/>
          </a:xfrm>
          <a:prstGeom prst="rect">
            <a:avLst/>
          </a:prstGeom>
          <a:solidFill>
            <a:schemeClr val="accent1">
              <a:alpha val="100000"/>
            </a:schemeClr>
          </a:solidFill>
        </p:spPr>
      </p:sp>
      <p:sp>
        <p:nvSpPr>
          <p:cNvPr id="3" name="TextBox 3"/>
          <p:cNvSpPr txBox="1"/>
          <p:nvPr/>
        </p:nvSpPr>
        <p:spPr>
          <a:xfrm>
            <a:off x="1003860" y="1688405"/>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函数EraseBox()用于清除以(x,y)位置开始的编号为box_numb的游戏方块。</a:t>
            </a:r>
          </a:p>
        </p:txBody>
      </p:sp>
      <p:sp>
        <p:nvSpPr>
          <p:cNvPr id="4" name="AutoShape 4"/>
          <p:cNvSpPr/>
          <p:nvPr/>
        </p:nvSpPr>
        <p:spPr>
          <a:xfrm>
            <a:off x="811828" y="3104653"/>
            <a:ext cx="98308" cy="1200172"/>
          </a:xfrm>
          <a:prstGeom prst="rect">
            <a:avLst/>
          </a:prstGeom>
          <a:solidFill>
            <a:schemeClr val="accent1">
              <a:alpha val="100000"/>
            </a:schemeClr>
          </a:solidFill>
        </p:spPr>
      </p:sp>
      <p:sp>
        <p:nvSpPr>
          <p:cNvPr id="5" name="TextBox 5"/>
          <p:cNvSpPr txBox="1"/>
          <p:nvPr/>
        </p:nvSpPr>
        <p:spPr>
          <a:xfrm>
            <a:off x="1003860" y="3207344"/>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具体结构如下：</a:t>
            </a:r>
          </a:p>
        </p:txBody>
      </p:sp>
      <p:sp>
        <p:nvSpPr>
          <p:cNvPr id="6" name="AutoShape 6"/>
          <p:cNvSpPr/>
          <p:nvPr/>
        </p:nvSpPr>
        <p:spPr>
          <a:xfrm>
            <a:off x="811828" y="4623592"/>
            <a:ext cx="98308" cy="1200172"/>
          </a:xfrm>
          <a:prstGeom prst="rect">
            <a:avLst/>
          </a:prstGeom>
          <a:solidFill>
            <a:schemeClr val="accent1">
              <a:alpha val="100000"/>
            </a:schemeClr>
          </a:solidFill>
        </p:spPr>
      </p:sp>
      <p:sp>
        <p:nvSpPr>
          <p:cNvPr id="7" name="TextBox 7"/>
          <p:cNvSpPr txBox="1"/>
          <p:nvPr/>
        </p:nvSpPr>
        <p:spPr>
          <a:xfrm>
            <a:off x="1003860" y="4726283"/>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void EraseBox(int x,int y,int box_numb)</a:t>
            </a:r>
          </a:p>
        </p:txBody>
      </p:sp>
      <p:pic>
        <p:nvPicPr>
          <p:cNvPr id="8" name="Picture 8"/>
          <p:cNvPicPr>
            <a:picLocks noChangeAspect="1"/>
          </p:cNvPicPr>
          <p:nvPr/>
        </p:nvPicPr>
        <p:blipFill>
          <a:blip r:embed="rId3">
            <a:alphaModFix/>
          </a:blip>
          <a:srcRect l="12500" r="12500"/>
          <a:stretch>
            <a:fillRect/>
          </a:stretch>
        </p:blipFill>
        <p:spPr>
          <a:xfrm>
            <a:off x="7082496" y="1585714"/>
            <a:ext cx="4305846" cy="4305846"/>
          </a:xfrm>
          <a:prstGeom prst="rect">
            <a:avLst/>
          </a:prstGeom>
        </p:spPr>
      </p:pic>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函数EraseBox()</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444001" y="1600152"/>
            <a:ext cx="6918594" cy="1211501"/>
          </a:xfrm>
          <a:prstGeom prst="rect">
            <a:avLst/>
          </a:prstGeom>
          <a:solidFill>
            <a:schemeClr val="accent1">
              <a:lumMod val="20000"/>
              <a:lumOff val="80000"/>
              <a:alpha val="100000"/>
            </a:schemeClr>
          </a:solidFill>
        </p:spPr>
      </p:sp>
      <p:sp>
        <p:nvSpPr>
          <p:cNvPr id="3" name="AutoShape 3"/>
          <p:cNvSpPr/>
          <p:nvPr/>
        </p:nvSpPr>
        <p:spPr>
          <a:xfrm>
            <a:off x="2079755" y="1600151"/>
            <a:ext cx="1922776" cy="1612594"/>
          </a:xfrm>
          <a:prstGeom prst="rect">
            <a:avLst/>
          </a:prstGeom>
          <a:solidFill>
            <a:schemeClr val="accent1">
              <a:alpha val="100000"/>
            </a:schemeClr>
          </a:solidFill>
        </p:spPr>
      </p:sp>
      <p:sp>
        <p:nvSpPr>
          <p:cNvPr id="4" name="AutoShape 4"/>
          <p:cNvSpPr/>
          <p:nvPr/>
        </p:nvSpPr>
        <p:spPr>
          <a:xfrm>
            <a:off x="2079755" y="3212750"/>
            <a:ext cx="6918594" cy="1211501"/>
          </a:xfrm>
          <a:prstGeom prst="rect">
            <a:avLst/>
          </a:prstGeom>
          <a:solidFill>
            <a:schemeClr val="accent1">
              <a:lumMod val="20000"/>
              <a:lumOff val="80000"/>
              <a:alpha val="100000"/>
            </a:schemeClr>
          </a:solidFill>
        </p:spPr>
      </p:sp>
      <p:sp>
        <p:nvSpPr>
          <p:cNvPr id="5" name="AutoShape 5"/>
          <p:cNvSpPr/>
          <p:nvPr/>
        </p:nvSpPr>
        <p:spPr>
          <a:xfrm>
            <a:off x="8439820" y="3012201"/>
            <a:ext cx="1922776" cy="1612594"/>
          </a:xfrm>
          <a:prstGeom prst="rect">
            <a:avLst/>
          </a:prstGeom>
          <a:solidFill>
            <a:schemeClr val="accent1">
              <a:alpha val="100000"/>
            </a:schemeClr>
          </a:solidFill>
        </p:spPr>
      </p:sp>
      <p:sp>
        <p:nvSpPr>
          <p:cNvPr id="6" name="AutoShape 6"/>
          <p:cNvSpPr/>
          <p:nvPr/>
        </p:nvSpPr>
        <p:spPr>
          <a:xfrm>
            <a:off x="3444001" y="4825344"/>
            <a:ext cx="6918594" cy="1211501"/>
          </a:xfrm>
          <a:prstGeom prst="rect">
            <a:avLst/>
          </a:prstGeom>
          <a:solidFill>
            <a:schemeClr val="accent1">
              <a:lumMod val="20000"/>
              <a:lumOff val="80000"/>
              <a:alpha val="100000"/>
            </a:schemeClr>
          </a:solidFill>
        </p:spPr>
      </p:sp>
      <p:sp>
        <p:nvSpPr>
          <p:cNvPr id="7" name="AutoShape 7"/>
          <p:cNvSpPr/>
          <p:nvPr/>
        </p:nvSpPr>
        <p:spPr>
          <a:xfrm>
            <a:off x="2079755" y="4424248"/>
            <a:ext cx="1922776" cy="1612594"/>
          </a:xfrm>
          <a:prstGeom prst="rect">
            <a:avLst/>
          </a:prstGeom>
          <a:solidFill>
            <a:schemeClr val="accent1">
              <a:alpha val="100000"/>
            </a:schemeClr>
          </a:solidFill>
        </p:spPr>
      </p:sp>
      <p:grpSp>
        <p:nvGrpSpPr>
          <p:cNvPr id="8" name="Group 8"/>
          <p:cNvGrpSpPr/>
          <p:nvPr/>
        </p:nvGrpSpPr>
        <p:grpSpPr>
          <a:xfrm>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函数show_box()</a:t>
              </a:r>
            </a:p>
          </p:txBody>
        </p:sp>
      </p:grpSp>
      <p:sp>
        <p:nvSpPr>
          <p:cNvPr id="30" name="Freeform 30"/>
          <p:cNvSpPr/>
          <p:nvPr/>
        </p:nvSpPr>
        <p:spPr>
          <a:xfrm>
            <a:off x="2600086" y="1951546"/>
            <a:ext cx="843915" cy="860108"/>
          </a:xfrm>
          <a:custGeom>
            <a:avLst/>
            <a:gdLst/>
            <a:ahLst/>
            <a:cxnLst/>
            <a:rect l="l" t="t"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rgbClr val="FFFFFF">
              <a:alpha val="100000"/>
            </a:srgbClr>
          </a:solidFill>
        </p:spPr>
      </p:sp>
      <p:sp>
        <p:nvSpPr>
          <p:cNvPr id="31" name="Freeform 31"/>
          <p:cNvSpPr/>
          <p:nvPr/>
        </p:nvSpPr>
        <p:spPr>
          <a:xfrm>
            <a:off x="8998349" y="3304525"/>
            <a:ext cx="857250" cy="8572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32" name="Freeform 32"/>
          <p:cNvSpPr/>
          <p:nvPr/>
        </p:nvSpPr>
        <p:spPr>
          <a:xfrm>
            <a:off x="2648637" y="4816650"/>
            <a:ext cx="857250" cy="857250"/>
          </a:xfrm>
          <a:custGeom>
            <a:avLst/>
            <a:gdLst/>
            <a:ahLst/>
            <a:cxnLst/>
            <a:rect l="l" t="t" r="r" b="b"/>
            <a:pathLst>
              <a:path w="304800" h="304800">
                <a:moveTo>
                  <a:pt x="81229" y="194615"/>
                </a:moveTo>
                <a:cubicBezTo>
                  <a:pt x="74981" y="196987"/>
                  <a:pt x="67751" y="198358"/>
                  <a:pt x="60208" y="198358"/>
                </a:cubicBezTo>
                <a:cubicBezTo>
                  <a:pt x="26537" y="198358"/>
                  <a:pt x="-752" y="171069"/>
                  <a:pt x="-752" y="137398"/>
                </a:cubicBezTo>
                <a:cubicBezTo>
                  <a:pt x="-752" y="108871"/>
                  <a:pt x="18840" y="84925"/>
                  <a:pt x="45301" y="78276"/>
                </a:cubicBezTo>
                <a:lnTo>
                  <a:pt x="45720" y="78191"/>
                </a:lnTo>
                <a:lnTo>
                  <a:pt x="45720" y="76210"/>
                </a:lnTo>
                <a:cubicBezTo>
                  <a:pt x="45720" y="76190"/>
                  <a:pt x="45720" y="76171"/>
                  <a:pt x="45720" y="76152"/>
                </a:cubicBezTo>
                <a:cubicBezTo>
                  <a:pt x="45720" y="42481"/>
                  <a:pt x="73009" y="15192"/>
                  <a:pt x="106680" y="15192"/>
                </a:cubicBezTo>
                <a:cubicBezTo>
                  <a:pt x="116148" y="15192"/>
                  <a:pt x="125111" y="17355"/>
                  <a:pt x="133102" y="21203"/>
                </a:cubicBezTo>
                <a:lnTo>
                  <a:pt x="132740" y="21041"/>
                </a:lnTo>
                <a:cubicBezTo>
                  <a:pt x="142580" y="8153"/>
                  <a:pt x="157953" y="-86"/>
                  <a:pt x="175250" y="-86"/>
                </a:cubicBezTo>
                <a:cubicBezTo>
                  <a:pt x="202273" y="-86"/>
                  <a:pt x="224600" y="20002"/>
                  <a:pt x="228114" y="46063"/>
                </a:cubicBezTo>
                <a:lnTo>
                  <a:pt x="228143" y="46339"/>
                </a:lnTo>
                <a:cubicBezTo>
                  <a:pt x="243964" y="49454"/>
                  <a:pt x="256127" y="62036"/>
                  <a:pt x="258594" y="77819"/>
                </a:cubicBezTo>
                <a:lnTo>
                  <a:pt x="258623" y="78038"/>
                </a:lnTo>
                <a:cubicBezTo>
                  <a:pt x="285255" y="84953"/>
                  <a:pt x="304610" y="108785"/>
                  <a:pt x="304610" y="137131"/>
                </a:cubicBezTo>
                <a:cubicBezTo>
                  <a:pt x="304610" y="170802"/>
                  <a:pt x="277320" y="198091"/>
                  <a:pt x="243649" y="198091"/>
                </a:cubicBezTo>
                <a:cubicBezTo>
                  <a:pt x="234134" y="198091"/>
                  <a:pt x="225133" y="195910"/>
                  <a:pt x="217113" y="192024"/>
                </a:cubicBezTo>
                <a:lnTo>
                  <a:pt x="217475" y="192186"/>
                </a:lnTo>
                <a:cubicBezTo>
                  <a:pt x="209226" y="205435"/>
                  <a:pt x="197406" y="215779"/>
                  <a:pt x="183366" y="222018"/>
                </a:cubicBezTo>
                <a:lnTo>
                  <a:pt x="182880" y="222209"/>
                </a:lnTo>
                <a:lnTo>
                  <a:pt x="182880" y="274330"/>
                </a:lnTo>
                <a:lnTo>
                  <a:pt x="213360" y="289570"/>
                </a:lnTo>
                <a:lnTo>
                  <a:pt x="213360" y="304810"/>
                </a:lnTo>
                <a:lnTo>
                  <a:pt x="91440" y="304810"/>
                </a:lnTo>
                <a:lnTo>
                  <a:pt x="91440" y="289570"/>
                </a:lnTo>
                <a:lnTo>
                  <a:pt x="121920" y="274330"/>
                </a:lnTo>
                <a:lnTo>
                  <a:pt x="121920" y="228610"/>
                </a:lnTo>
                <a:lnTo>
                  <a:pt x="81229" y="194624"/>
                </a:lnTo>
                <a:close/>
                <a:moveTo>
                  <a:pt x="76200" y="152400"/>
                </a:moveTo>
                <a:lnTo>
                  <a:pt x="121920" y="198120"/>
                </a:lnTo>
                <a:lnTo>
                  <a:pt x="121920" y="152400"/>
                </a:lnTo>
                <a:lnTo>
                  <a:pt x="76200" y="152400"/>
                </a:lnTo>
                <a:close/>
              </a:path>
            </a:pathLst>
          </a:custGeom>
          <a:solidFill>
            <a:srgbClr val="FFFFFF">
              <a:alpha val="100000"/>
            </a:srgbClr>
          </a:solidFill>
        </p:spPr>
      </p:sp>
      <p:grpSp>
        <p:nvGrpSpPr>
          <p:cNvPr id="33" name="Group 33"/>
          <p:cNvGrpSpPr/>
          <p:nvPr/>
        </p:nvGrpSpPr>
        <p:grpSpPr>
          <a:xfrm>
            <a:off x="4068198" y="1804533"/>
            <a:ext cx="6294397" cy="802744"/>
            <a:chOff x="4068198" y="1804533"/>
            <a:chExt cx="6294397" cy="802744"/>
          </a:xfrm>
        </p:grpSpPr>
        <p:sp>
          <p:nvSpPr>
            <p:cNvPr id="34" name="TextBox 34"/>
            <p:cNvSpPr txBox="1"/>
            <p:nvPr/>
          </p:nvSpPr>
          <p:spPr>
            <a:xfrm>
              <a:off x="4068198" y="1804533"/>
              <a:ext cx="6294397"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函数show_box()用于显示以(x,y)位置开始、编号为box_numb、颜色值为color的游戏方块。</a:t>
              </a:r>
            </a:p>
          </p:txBody>
        </p:sp>
      </p:grpSp>
      <p:grpSp>
        <p:nvGrpSpPr>
          <p:cNvPr id="35" name="Group 35"/>
          <p:cNvGrpSpPr/>
          <p:nvPr/>
        </p:nvGrpSpPr>
        <p:grpSpPr>
          <a:xfrm>
            <a:off x="2102790" y="3417125"/>
            <a:ext cx="6294397" cy="802744"/>
            <a:chOff x="2102790" y="3417125"/>
            <a:chExt cx="6294397" cy="802744"/>
          </a:xfrm>
        </p:grpSpPr>
        <p:sp>
          <p:nvSpPr>
            <p:cNvPr id="36" name="TextBox 36"/>
            <p:cNvSpPr txBox="1"/>
            <p:nvPr/>
          </p:nvSpPr>
          <p:spPr>
            <a:xfrm>
              <a:off x="2102790" y="3417125"/>
              <a:ext cx="6294397"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具体结构如下：</a:t>
              </a:r>
            </a:p>
          </p:txBody>
        </p:sp>
      </p:grpSp>
      <p:grpSp>
        <p:nvGrpSpPr>
          <p:cNvPr id="37" name="Group 37"/>
          <p:cNvGrpSpPr/>
          <p:nvPr/>
        </p:nvGrpSpPr>
        <p:grpSpPr>
          <a:xfrm>
            <a:off x="4025566" y="5029724"/>
            <a:ext cx="6294397" cy="802744"/>
            <a:chOff x="4025566" y="5029724"/>
            <a:chExt cx="6294397" cy="802744"/>
          </a:xfrm>
        </p:grpSpPr>
        <p:sp>
          <p:nvSpPr>
            <p:cNvPr id="38" name="TextBox 38"/>
            <p:cNvSpPr txBox="1"/>
            <p:nvPr/>
          </p:nvSpPr>
          <p:spPr>
            <a:xfrm>
              <a:off x="4025566" y="5029724"/>
              <a:ext cx="6294397" cy="802744"/>
            </a:xfrm>
            <a:prstGeom prst="rect">
              <a:avLst/>
            </a:prstGeom>
          </p:spPr>
          <p:txBody>
            <a:bodyPr vert="horz" wrap="square" lIns="66008" tIns="33052" rIns="66008" bIns="33052" rtlCol="0" anchor="ctr" anchorCtr="1">
              <a:normAutofit/>
            </a:bodyPr>
            <a:lstStyle/>
            <a:p>
              <a:pPr algn="l">
                <a:lnSpc>
                  <a:spcPct val="12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void show_box(int x,int y,int box_numb,int color)</a:t>
              </a: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185766" y="1751287"/>
            <a:ext cx="5242663" cy="4234459"/>
          </a:xfrm>
          <a:prstGeom prst="roundRect">
            <a:avLst/>
          </a:prstGeom>
          <a:solidFill>
            <a:schemeClr val="accent1">
              <a:alpha val="15000"/>
            </a:schemeClr>
          </a:solidFill>
        </p:spPr>
      </p:sp>
      <p:sp>
        <p:nvSpPr>
          <p:cNvPr id="3" name="AutoShape 3"/>
          <p:cNvSpPr/>
          <p:nvPr/>
        </p:nvSpPr>
        <p:spPr>
          <a:xfrm>
            <a:off x="763571" y="1751287"/>
            <a:ext cx="5242663" cy="4234459"/>
          </a:xfrm>
          <a:prstGeom prst="roundRect">
            <a:avLst/>
          </a:prstGeom>
          <a:solidFill>
            <a:schemeClr val="accent1">
              <a:alpha val="100000"/>
            </a:schemeClr>
          </a:solidFill>
        </p:spPr>
      </p:sp>
      <p:sp>
        <p:nvSpPr>
          <p:cNvPr id="4" name="AutoShape 4"/>
          <p:cNvSpPr/>
          <p:nvPr/>
        </p:nvSpPr>
        <p:spPr>
          <a:xfrm>
            <a:off x="4552349" y="2452189"/>
            <a:ext cx="3087301" cy="3087301"/>
          </a:xfrm>
          <a:prstGeom prst="ellipse">
            <a:avLst/>
          </a:prstGeom>
          <a:solidFill>
            <a:schemeClr val="lt1">
              <a:alpha val="48000"/>
            </a:schemeClr>
          </a:solidFill>
        </p:spPr>
      </p:sp>
      <p:sp>
        <p:nvSpPr>
          <p:cNvPr id="5" name="AutoShape 5"/>
          <p:cNvSpPr/>
          <p:nvPr/>
        </p:nvSpPr>
        <p:spPr>
          <a:xfrm>
            <a:off x="4721546" y="2621386"/>
            <a:ext cx="2748908" cy="2748908"/>
          </a:xfrm>
          <a:prstGeom prst="ellipse">
            <a:avLst/>
          </a:prstGeom>
          <a:solidFill>
            <a:schemeClr val="accent3">
              <a:alpha val="100000"/>
            </a:schemeClr>
          </a:solidFill>
        </p:spPr>
      </p:sp>
      <p:sp>
        <p:nvSpPr>
          <p:cNvPr id="6" name="TextBox 6"/>
          <p:cNvSpPr txBox="1"/>
          <p:nvPr/>
        </p:nvSpPr>
        <p:spPr>
          <a:xfrm>
            <a:off x="4969025" y="2959520"/>
            <a:ext cx="2253950" cy="2072640"/>
          </a:xfrm>
          <a:prstGeom prst="rect">
            <a:avLst/>
          </a:prstGeom>
        </p:spPr>
        <p:txBody>
          <a:bodyPr vert="horz" wrap="square" lIns="123825" tIns="123825" rIns="57150" bIns="123825" rtlCol="0" anchor="t" anchorCtr="0">
            <a:spAutoFit/>
          </a:bodyPr>
          <a:lstStyle/>
          <a:p>
            <a:pPr algn="ctr">
              <a:lnSpc>
                <a:spcPct val="150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VS</a:t>
            </a:r>
          </a:p>
        </p:txBody>
      </p:sp>
      <p:sp>
        <p:nvSpPr>
          <p:cNvPr id="7" name="TextBox 7"/>
          <p:cNvSpPr txBox="1"/>
          <p:nvPr/>
        </p:nvSpPr>
        <p:spPr>
          <a:xfrm>
            <a:off x="1094226" y="2244504"/>
            <a:ext cx="3267075" cy="32480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到此为止，已经完成了本项目前期的所有工作。</a:t>
            </a:r>
          </a:p>
        </p:txBody>
      </p:sp>
      <p:sp>
        <p:nvSpPr>
          <p:cNvPr id="8" name="TextBox 8"/>
          <p:cNvSpPr txBox="1"/>
          <p:nvPr/>
        </p:nvSpPr>
        <p:spPr>
          <a:xfrm>
            <a:off x="7808528" y="2244504"/>
            <a:ext cx="3286125" cy="3248025"/>
          </a:xfrm>
          <a:prstGeom prst="rect">
            <a:avLst/>
          </a:prstGeom>
        </p:spPr>
        <p:txBody>
          <a:bodyPr vert="horz" wrap="square" lIns="123825" tIns="123825" rIns="57150" bIns="123825" rtlCol="0" anchor="t" anchorCtr="0">
            <a:spAutoFit/>
          </a:bodyPr>
          <a:lstStyle/>
          <a:p>
            <a:pPr>
              <a:lnSpc>
                <a:spcPct val="140000"/>
              </a:lnSpc>
            </a:pPr>
            <a:r>
              <a:rPr lang="en-US" sz="1500">
                <a:solidFill>
                  <a:schemeClr val="accent1">
                    <a:alpha val="100000"/>
                  </a:schemeClr>
                </a:solidFill>
                <a:latin typeface="微软雅黑" panose="020B0503020204020204" charset="-122"/>
                <a:ea typeface="微软雅黑" panose="020B0503020204020204" charset="-122"/>
                <a:cs typeface="微软雅黑" panose="020B0503020204020204" charset="-122"/>
              </a:rPr>
              <a:t>几乎项目中的所有功能都是通过函数来实现的，函数构成了整个项目的主体。</a:t>
            </a:r>
          </a:p>
        </p:txBody>
      </p:sp>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函数MoveAble()</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具体实现</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06</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637353" y="2404706"/>
            <a:ext cx="6703289"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8271485" y="1863863"/>
            <a:ext cx="3274807" cy="3274807"/>
          </a:xfrm>
          <a:prstGeom prst="ellipse">
            <a:avLst/>
          </a:prstGeom>
          <a:solidFill>
            <a:schemeClr val="accent1">
              <a:alpha val="100000"/>
            </a:schemeClr>
          </a:solidFill>
        </p:spPr>
      </p:sp>
      <p:sp>
        <p:nvSpPr>
          <p:cNvPr id="4" name="AutoShape 4"/>
          <p:cNvSpPr/>
          <p:nvPr/>
        </p:nvSpPr>
        <p:spPr>
          <a:xfrm>
            <a:off x="1218543" y="2058700"/>
            <a:ext cx="692012" cy="692012"/>
          </a:xfrm>
          <a:prstGeom prst="ellipse">
            <a:avLst/>
          </a:prstGeom>
          <a:solidFill>
            <a:schemeClr val="accent1">
              <a:alpha val="100000"/>
            </a:schemeClr>
          </a:solidFill>
        </p:spPr>
      </p:sp>
      <p:sp>
        <p:nvSpPr>
          <p:cNvPr id="5" name="TextBox 5"/>
          <p:cNvSpPr txBox="1"/>
          <p:nvPr/>
        </p:nvSpPr>
        <p:spPr>
          <a:xfrm>
            <a:off x="1236831" y="2181631"/>
            <a:ext cx="655436" cy="446151"/>
          </a:xfrm>
          <a:prstGeom prst="rect">
            <a:avLst/>
          </a:prstGeom>
        </p:spPr>
        <p:txBody>
          <a:bodyPr vert="horz" wrap="square" lIns="114300" tIns="57150" rIns="114300" bIns="57150" rtlCol="0" anchor="t" anchorCtr="0">
            <a:spAutoFit/>
          </a:bodyPr>
          <a:lstStyle/>
          <a:p>
            <a:pPr algn="ctr">
              <a:lnSpc>
                <a:spcPct val="80000"/>
              </a:lnSpc>
              <a:spcBef>
                <a:spcPts val="450"/>
              </a:spcBef>
            </a:pPr>
            <a:r>
              <a:rPr lang="en-US" sz="26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6" name="AutoShape 6"/>
          <p:cNvSpPr/>
          <p:nvPr/>
        </p:nvSpPr>
        <p:spPr>
          <a:xfrm>
            <a:off x="3642991" y="2058700"/>
            <a:ext cx="692012" cy="692012"/>
          </a:xfrm>
          <a:prstGeom prst="ellipse">
            <a:avLst/>
          </a:prstGeom>
          <a:solidFill>
            <a:schemeClr val="accent1">
              <a:alpha val="100000"/>
            </a:schemeClr>
          </a:solidFill>
        </p:spPr>
      </p:sp>
      <p:sp>
        <p:nvSpPr>
          <p:cNvPr id="7" name="TextBox 7"/>
          <p:cNvSpPr txBox="1"/>
          <p:nvPr/>
        </p:nvSpPr>
        <p:spPr>
          <a:xfrm>
            <a:off x="3661279" y="2181631"/>
            <a:ext cx="655436" cy="446151"/>
          </a:xfrm>
          <a:prstGeom prst="rect">
            <a:avLst/>
          </a:prstGeom>
        </p:spPr>
        <p:txBody>
          <a:bodyPr vert="horz" wrap="square" lIns="114300" tIns="57150" rIns="114300" bIns="57150" rtlCol="0" anchor="t" anchorCtr="0">
            <a:spAutoFit/>
          </a:bodyPr>
          <a:lstStyle/>
          <a:p>
            <a:pPr algn="ctr">
              <a:lnSpc>
                <a:spcPct val="80000"/>
              </a:lnSpc>
              <a:spcBef>
                <a:spcPts val="450"/>
              </a:spcBef>
            </a:pPr>
            <a:r>
              <a:rPr lang="en-US" sz="26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8" name="AutoShape 8"/>
          <p:cNvSpPr/>
          <p:nvPr/>
        </p:nvSpPr>
        <p:spPr>
          <a:xfrm>
            <a:off x="5990360" y="2058700"/>
            <a:ext cx="692012" cy="692012"/>
          </a:xfrm>
          <a:prstGeom prst="ellipse">
            <a:avLst/>
          </a:prstGeom>
          <a:solidFill>
            <a:schemeClr val="accent1">
              <a:alpha val="100000"/>
            </a:schemeClr>
          </a:solidFill>
        </p:spPr>
      </p:sp>
      <p:sp>
        <p:nvSpPr>
          <p:cNvPr id="9" name="TextBox 9"/>
          <p:cNvSpPr txBox="1"/>
          <p:nvPr/>
        </p:nvSpPr>
        <p:spPr>
          <a:xfrm>
            <a:off x="6008648" y="2181631"/>
            <a:ext cx="655436" cy="446151"/>
          </a:xfrm>
          <a:prstGeom prst="rect">
            <a:avLst/>
          </a:prstGeom>
        </p:spPr>
        <p:txBody>
          <a:bodyPr vert="horz" wrap="square" lIns="114300" tIns="57150" rIns="114300" bIns="57150" rtlCol="0" anchor="t" anchorCtr="0">
            <a:spAutoFit/>
          </a:bodyPr>
          <a:lstStyle/>
          <a:p>
            <a:pPr algn="ctr">
              <a:lnSpc>
                <a:spcPct val="80000"/>
              </a:lnSpc>
              <a:spcBef>
                <a:spcPts val="450"/>
              </a:spcBef>
            </a:pPr>
            <a:r>
              <a:rPr lang="en-US" sz="26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cxnSp>
        <p:nvCxnSpPr>
          <p:cNvPr id="10" name="Connector 10"/>
          <p:cNvCxnSpPr/>
          <p:nvPr/>
        </p:nvCxnSpPr>
        <p:spPr>
          <a:xfrm>
            <a:off x="2732226" y="2404706"/>
            <a:ext cx="0" cy="2857056"/>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1" name="TextBox 11"/>
          <p:cNvSpPr txBox="1"/>
          <p:nvPr/>
        </p:nvSpPr>
        <p:spPr>
          <a:xfrm>
            <a:off x="518866"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引用图形函数库等公用文件，方便地使用它们的功能。</a:t>
            </a:r>
          </a:p>
        </p:txBody>
      </p:sp>
      <p:sp>
        <p:nvSpPr>
          <p:cNvPr id="12" name="TextBox 12"/>
          <p:cNvSpPr txBox="1"/>
          <p:nvPr/>
        </p:nvSpPr>
        <p:spPr>
          <a:xfrm>
            <a:off x="2875468"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定义按键码，即操控游戏的按键：左移、右移、下移、旋转等。</a:t>
            </a:r>
          </a:p>
        </p:txBody>
      </p:sp>
      <p:sp>
        <p:nvSpPr>
          <p:cNvPr id="13" name="TextBox 13"/>
          <p:cNvSpPr txBox="1"/>
          <p:nvPr/>
        </p:nvSpPr>
        <p:spPr>
          <a:xfrm>
            <a:off x="5290683"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定义系统中需要的常量，例如方块种类、方块大小、方块颜色等。</a:t>
            </a:r>
          </a:p>
        </p:txBody>
      </p:sp>
      <p:pic>
        <p:nvPicPr>
          <p:cNvPr id="14" name="Picture 14"/>
          <p:cNvPicPr>
            <a:picLocks noChangeAspect="1"/>
          </p:cNvPicPr>
          <p:nvPr/>
        </p:nvPicPr>
        <p:blipFill>
          <a:blip r:embed="rId3"/>
          <a:srcRect t="778" b="778"/>
          <a:stretch>
            <a:fillRect/>
          </a:stretch>
        </p:blipFill>
        <p:spPr>
          <a:xfrm>
            <a:off x="8376853" y="1993076"/>
            <a:ext cx="3064070" cy="3016380"/>
          </a:xfrm>
          <a:prstGeom prst="ellipse">
            <a:avLst/>
          </a:prstGeom>
        </p:spPr>
      </p:pic>
      <p:cxnSp>
        <p:nvCxnSpPr>
          <p:cNvPr id="15" name="Connector 15"/>
          <p:cNvCxnSpPr/>
          <p:nvPr/>
        </p:nvCxnSpPr>
        <p:spPr>
          <a:xfrm>
            <a:off x="5100616" y="2404706"/>
            <a:ext cx="0" cy="2857056"/>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预处理</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209188" y="1216578"/>
            <a:ext cx="0" cy="5645486"/>
          </a:xfrm>
          <a:prstGeom prst="line">
            <a:avLst/>
          </a:prstGeom>
          <a:ln w="19050">
            <a:solidFill>
              <a:schemeClr val="accent2"/>
            </a:solidFill>
            <a:prstDash val="solid"/>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873196" y="1466458"/>
            <a:ext cx="669478" cy="669478"/>
          </a:xfrm>
          <a:prstGeom prst="ellipse">
            <a:avLst/>
          </a:prstGeom>
          <a:solidFill>
            <a:schemeClr val="accent2">
              <a:alpha val="30000"/>
            </a:schemeClr>
          </a:solidFill>
        </p:spPr>
      </p:sp>
      <p:sp>
        <p:nvSpPr>
          <p:cNvPr id="4" name="AutoShape 4"/>
          <p:cNvSpPr/>
          <p:nvPr/>
        </p:nvSpPr>
        <p:spPr>
          <a:xfrm>
            <a:off x="988282" y="1581544"/>
            <a:ext cx="439305" cy="439305"/>
          </a:xfrm>
          <a:prstGeom prst="ellipse">
            <a:avLst/>
          </a:prstGeom>
          <a:solidFill>
            <a:schemeClr val="accent2">
              <a:alpha val="100000"/>
            </a:schemeClr>
          </a:solidFill>
        </p:spPr>
      </p:sp>
      <p:sp>
        <p:nvSpPr>
          <p:cNvPr id="5" name="AutoShape 5"/>
          <p:cNvSpPr/>
          <p:nvPr/>
        </p:nvSpPr>
        <p:spPr>
          <a:xfrm>
            <a:off x="2152036" y="1443018"/>
            <a:ext cx="9189734" cy="1219200"/>
          </a:xfrm>
          <a:prstGeom prst="roundRect">
            <a:avLst/>
          </a:prstGeom>
          <a:solidFill>
            <a:schemeClr val="accent1">
              <a:alpha val="100000"/>
            </a:schemeClr>
          </a:solidFill>
        </p:spPr>
      </p:sp>
      <p:sp>
        <p:nvSpPr>
          <p:cNvPr id="6" name="AutoShape 6"/>
          <p:cNvSpPr/>
          <p:nvPr/>
        </p:nvSpPr>
        <p:spPr>
          <a:xfrm rot="-5400000">
            <a:off x="1919801" y="1608012"/>
            <a:ext cx="276816" cy="314563"/>
          </a:xfrm>
          <a:prstGeom prst="triangle">
            <a:avLst/>
          </a:prstGeom>
          <a:solidFill>
            <a:schemeClr val="accent1">
              <a:alpha val="100000"/>
            </a:schemeClr>
          </a:solidFill>
        </p:spPr>
      </p:sp>
      <p:sp>
        <p:nvSpPr>
          <p:cNvPr id="7" name="AutoShape 7"/>
          <p:cNvSpPr/>
          <p:nvPr/>
        </p:nvSpPr>
        <p:spPr>
          <a:xfrm>
            <a:off x="2152036" y="3201439"/>
            <a:ext cx="9189734" cy="1219200"/>
          </a:xfrm>
          <a:prstGeom prst="roundRect">
            <a:avLst/>
          </a:prstGeom>
          <a:solidFill>
            <a:schemeClr val="accent1">
              <a:alpha val="100000"/>
            </a:schemeClr>
          </a:solidFill>
        </p:spPr>
      </p:sp>
      <p:sp>
        <p:nvSpPr>
          <p:cNvPr id="8" name="AutoShape 8"/>
          <p:cNvSpPr/>
          <p:nvPr/>
        </p:nvSpPr>
        <p:spPr>
          <a:xfrm rot="-5400000">
            <a:off x="1919801" y="3366432"/>
            <a:ext cx="276816" cy="314563"/>
          </a:xfrm>
          <a:prstGeom prst="triangle">
            <a:avLst/>
          </a:prstGeom>
          <a:solidFill>
            <a:schemeClr val="accent1">
              <a:alpha val="100000"/>
            </a:schemeClr>
          </a:solidFill>
        </p:spPr>
      </p:sp>
      <p:sp>
        <p:nvSpPr>
          <p:cNvPr id="9" name="AutoShape 9"/>
          <p:cNvSpPr/>
          <p:nvPr/>
        </p:nvSpPr>
        <p:spPr>
          <a:xfrm>
            <a:off x="2152036" y="4959859"/>
            <a:ext cx="9189734" cy="1219200"/>
          </a:xfrm>
          <a:prstGeom prst="roundRect">
            <a:avLst/>
          </a:prstGeom>
          <a:solidFill>
            <a:schemeClr val="accent1">
              <a:alpha val="100000"/>
            </a:schemeClr>
          </a:solidFill>
        </p:spPr>
      </p:sp>
      <p:sp>
        <p:nvSpPr>
          <p:cNvPr id="10" name="AutoShape 10"/>
          <p:cNvSpPr/>
          <p:nvPr/>
        </p:nvSpPr>
        <p:spPr>
          <a:xfrm rot="-5400000">
            <a:off x="1919801" y="5124852"/>
            <a:ext cx="276816" cy="314563"/>
          </a:xfrm>
          <a:prstGeom prst="triangle">
            <a:avLst/>
          </a:prstGeom>
          <a:solidFill>
            <a:schemeClr val="accent1">
              <a:alpha val="100000"/>
            </a:schemeClr>
          </a:solidFill>
        </p:spPr>
      </p:sp>
      <p:sp>
        <p:nvSpPr>
          <p:cNvPr id="11" name="TextBox 11"/>
          <p:cNvSpPr txBox="1"/>
          <p:nvPr/>
        </p:nvSpPr>
        <p:spPr>
          <a:xfrm>
            <a:off x="2392658" y="1638090"/>
            <a:ext cx="8708491"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定义系统中需要的全局变量，例如方块的下落速度、玩家的分数、当前的方块编号等。</a:t>
            </a:r>
          </a:p>
        </p:txBody>
      </p:sp>
      <p:sp>
        <p:nvSpPr>
          <p:cNvPr id="12" name="AutoShape 12"/>
          <p:cNvSpPr/>
          <p:nvPr/>
        </p:nvSpPr>
        <p:spPr>
          <a:xfrm>
            <a:off x="873196" y="3201439"/>
            <a:ext cx="669478" cy="669478"/>
          </a:xfrm>
          <a:prstGeom prst="ellipse">
            <a:avLst/>
          </a:prstGeom>
          <a:solidFill>
            <a:schemeClr val="accent2">
              <a:alpha val="30000"/>
            </a:schemeClr>
          </a:solidFill>
        </p:spPr>
      </p:sp>
      <p:sp>
        <p:nvSpPr>
          <p:cNvPr id="13" name="AutoShape 13"/>
          <p:cNvSpPr/>
          <p:nvPr/>
        </p:nvSpPr>
        <p:spPr>
          <a:xfrm>
            <a:off x="988282" y="3316525"/>
            <a:ext cx="439305" cy="439305"/>
          </a:xfrm>
          <a:prstGeom prst="ellipse">
            <a:avLst/>
          </a:prstGeom>
          <a:solidFill>
            <a:schemeClr val="accent2">
              <a:alpha val="100000"/>
            </a:schemeClr>
          </a:solidFill>
        </p:spPr>
      </p:sp>
      <p:sp>
        <p:nvSpPr>
          <p:cNvPr id="14" name="AutoShape 14"/>
          <p:cNvSpPr/>
          <p:nvPr/>
        </p:nvSpPr>
        <p:spPr>
          <a:xfrm>
            <a:off x="873196" y="4959859"/>
            <a:ext cx="669478" cy="669478"/>
          </a:xfrm>
          <a:prstGeom prst="ellipse">
            <a:avLst/>
          </a:prstGeom>
          <a:solidFill>
            <a:schemeClr val="accent2">
              <a:alpha val="30000"/>
            </a:schemeClr>
          </a:solidFill>
        </p:spPr>
      </p:sp>
      <p:sp>
        <p:nvSpPr>
          <p:cNvPr id="15" name="AutoShape 15"/>
          <p:cNvSpPr/>
          <p:nvPr/>
        </p:nvSpPr>
        <p:spPr>
          <a:xfrm>
            <a:off x="988282" y="5074945"/>
            <a:ext cx="439305" cy="439305"/>
          </a:xfrm>
          <a:prstGeom prst="ellipse">
            <a:avLst/>
          </a:prstGeom>
          <a:solidFill>
            <a:schemeClr val="accent2">
              <a:alpha val="100000"/>
            </a:schemeClr>
          </a:solidFill>
        </p:spPr>
      </p:sp>
      <p:sp>
        <p:nvSpPr>
          <p:cNvPr id="16" name="TextBox 16"/>
          <p:cNvSpPr txBox="1"/>
          <p:nvPr/>
        </p:nvSpPr>
        <p:spPr>
          <a:xfrm>
            <a:off x="2322285" y="5154931"/>
            <a:ext cx="8849237"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开始初始化方块内容，即定义允许最多箱子(MAX_BOX个)预定义(SHAPE)类型的结构数组，并初始化。初始化就是把变量赋为默认值，把控件设为默认状态，把没准备的准备好。</a:t>
            </a:r>
          </a:p>
        </p:txBody>
      </p:sp>
      <p:sp>
        <p:nvSpPr>
          <p:cNvPr id="17" name="TextBox 17"/>
          <p:cNvSpPr txBox="1"/>
          <p:nvPr/>
        </p:nvSpPr>
        <p:spPr>
          <a:xfrm>
            <a:off x="2332022" y="3396511"/>
            <a:ext cx="8829763"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定义底板结构和方块结构。每一个新出现的方块结构是不同的，必须编写2个结构来存储即时结构。</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预处理</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3600381" y="1179195"/>
            <a:ext cx="5566410" cy="5224145"/>
          </a:xfrm>
          <a:custGeom>
            <a:avLst/>
            <a:gdLst/>
            <a:ahLst/>
            <a:cxnLst/>
            <a:rect l="l" t="t" r="r" b="b"/>
            <a:pathLst>
              <a:path w="21600" h="2160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alpha val="100000"/>
            </a:schemeClr>
          </a:solidFill>
        </p:spPr>
      </p:sp>
      <p:grpSp>
        <p:nvGrpSpPr>
          <p:cNvPr id="3" name="Group 3"/>
          <p:cNvGrpSpPr/>
          <p:nvPr/>
        </p:nvGrpSpPr>
        <p:grpSpPr>
          <a:xfrm>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主函数</a:t>
              </a:r>
            </a:p>
          </p:txBody>
        </p:sp>
      </p:grpSp>
      <p:grpSp>
        <p:nvGrpSpPr>
          <p:cNvPr id="25" name="Group 25"/>
          <p:cNvGrpSpPr/>
          <p:nvPr/>
        </p:nvGrpSpPr>
        <p:grpSpPr>
          <a:xfrm>
            <a:off x="1161234" y="1569750"/>
            <a:ext cx="2267763" cy="1552257"/>
            <a:chOff x="1161234" y="1569750"/>
            <a:chExt cx="2267763" cy="1552257"/>
          </a:xfrm>
        </p:grpSpPr>
        <p:sp>
          <p:nvSpPr>
            <p:cNvPr id="26" name="TextBox 26"/>
            <p:cNvSpPr txBox="1"/>
            <p:nvPr/>
          </p:nvSpPr>
          <p:spPr>
            <a:xfrm>
              <a:off x="1161234" y="1569750"/>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在C语言中，程序执行从主函数main()开始，到主函数结束为止，退出程序。</a:t>
              </a:r>
            </a:p>
          </p:txBody>
        </p:sp>
      </p:grpSp>
      <p:grpSp>
        <p:nvGrpSpPr>
          <p:cNvPr id="27" name="Group 27"/>
          <p:cNvGrpSpPr/>
          <p:nvPr/>
        </p:nvGrpSpPr>
        <p:grpSpPr>
          <a:xfrm>
            <a:off x="1094842" y="4158410"/>
            <a:ext cx="2267763" cy="1552257"/>
            <a:chOff x="1094842" y="4158410"/>
            <a:chExt cx="2267763" cy="1552257"/>
          </a:xfrm>
        </p:grpSpPr>
        <p:sp>
          <p:nvSpPr>
            <p:cNvPr id="28" name="TextBox 28"/>
            <p:cNvSpPr txBox="1"/>
            <p:nvPr/>
          </p:nvSpPr>
          <p:spPr>
            <a:xfrm>
              <a:off x="1094842" y="4158410"/>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主函数可以调用其他函数，其他函数可以互相调用，但不能调用主函数。</a:t>
              </a:r>
            </a:p>
          </p:txBody>
        </p:sp>
      </p:grpSp>
      <p:grpSp>
        <p:nvGrpSpPr>
          <p:cNvPr id="29" name="Group 29"/>
          <p:cNvGrpSpPr/>
          <p:nvPr/>
        </p:nvGrpSpPr>
        <p:grpSpPr>
          <a:xfrm>
            <a:off x="6899028" y="1445268"/>
            <a:ext cx="2267763" cy="1552257"/>
            <a:chOff x="6899028" y="1445268"/>
            <a:chExt cx="2267763" cy="1552257"/>
          </a:xfrm>
        </p:grpSpPr>
        <p:sp>
          <p:nvSpPr>
            <p:cNvPr id="30" name="TextBox 30"/>
            <p:cNvSpPr txBox="1"/>
            <p:nvPr/>
          </p:nvSpPr>
          <p:spPr>
            <a:xfrm>
              <a:off x="6899028" y="1445268"/>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编写一个能运行在操作系统上的程序，都需要一个主函数。</a:t>
              </a:r>
            </a:p>
          </p:txBody>
        </p:sp>
      </p:grpSp>
      <p:grpSp>
        <p:nvGrpSpPr>
          <p:cNvPr id="31" name="Group 31"/>
          <p:cNvGrpSpPr/>
          <p:nvPr/>
        </p:nvGrpSpPr>
        <p:grpSpPr>
          <a:xfrm>
            <a:off x="6899028" y="4698220"/>
            <a:ext cx="2267763" cy="1552257"/>
            <a:chOff x="6899028" y="4698220"/>
            <a:chExt cx="2267763" cy="1552257"/>
          </a:xfrm>
        </p:grpSpPr>
        <p:sp>
          <p:nvSpPr>
            <p:cNvPr id="32" name="TextBox 32"/>
            <p:cNvSpPr txBox="1"/>
            <p:nvPr/>
          </p:nvSpPr>
          <p:spPr>
            <a:xfrm>
              <a:off x="6899028" y="4698220"/>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主函数意味着建立一个独立进程，且该进程成为程序的入口，对其他各函数进行调用。</a:t>
              </a:r>
            </a:p>
          </p:txBody>
        </p:sp>
      </p:grpSp>
      <p:grpSp>
        <p:nvGrpSpPr>
          <p:cNvPr id="33" name="Group 33"/>
          <p:cNvGrpSpPr/>
          <p:nvPr/>
        </p:nvGrpSpPr>
        <p:grpSpPr>
          <a:xfrm>
            <a:off x="9482164" y="3015139"/>
            <a:ext cx="2267763" cy="1552257"/>
            <a:chOff x="9482164" y="3015139"/>
            <a:chExt cx="2267763" cy="1552257"/>
          </a:xfrm>
        </p:grpSpPr>
        <p:sp>
          <p:nvSpPr>
            <p:cNvPr id="34" name="TextBox 34"/>
            <p:cNvSpPr txBox="1"/>
            <p:nvPr/>
          </p:nvSpPr>
          <p:spPr>
            <a:xfrm>
              <a:off x="9482164" y="3015139"/>
              <a:ext cx="2267763"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其他被调用的函数也可以再去调用更多函数。</a:t>
              </a: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116" b="116"/>
          <a:stretch>
            <a:fillRect/>
          </a:stretch>
        </p:blipFill>
        <p:spPr>
          <a:xfrm>
            <a:off x="882858" y="1563009"/>
            <a:ext cx="2465519" cy="2459823"/>
          </a:xfrm>
          <a:prstGeom prst="rect">
            <a:avLst/>
          </a:prstGeom>
        </p:spPr>
      </p:pic>
      <p:pic>
        <p:nvPicPr>
          <p:cNvPr id="3" name="Picture 3"/>
          <p:cNvPicPr>
            <a:picLocks noChangeAspect="1"/>
          </p:cNvPicPr>
          <p:nvPr/>
        </p:nvPicPr>
        <p:blipFill>
          <a:blip r:embed="rId4"/>
          <a:srcRect t="116" b="116"/>
          <a:stretch>
            <a:fillRect/>
          </a:stretch>
        </p:blipFill>
        <p:spPr>
          <a:xfrm>
            <a:off x="3561054" y="1563009"/>
            <a:ext cx="2465519" cy="2459823"/>
          </a:xfrm>
          <a:prstGeom prst="rect">
            <a:avLst/>
          </a:prstGeom>
        </p:spPr>
      </p:pic>
      <p:pic>
        <p:nvPicPr>
          <p:cNvPr id="4" name="Picture 4"/>
          <p:cNvPicPr>
            <a:picLocks noChangeAspect="1"/>
          </p:cNvPicPr>
          <p:nvPr/>
        </p:nvPicPr>
        <p:blipFill>
          <a:blip r:embed="rId5"/>
          <a:srcRect t="116" b="116"/>
          <a:stretch>
            <a:fillRect/>
          </a:stretch>
        </p:blipFill>
        <p:spPr>
          <a:xfrm>
            <a:off x="6239251" y="1563009"/>
            <a:ext cx="2465519" cy="2459823"/>
          </a:xfrm>
          <a:prstGeom prst="rect">
            <a:avLst/>
          </a:prstGeom>
        </p:spPr>
      </p:pic>
      <p:pic>
        <p:nvPicPr>
          <p:cNvPr id="5" name="Picture 5"/>
          <p:cNvPicPr>
            <a:picLocks noChangeAspect="1"/>
          </p:cNvPicPr>
          <p:nvPr/>
        </p:nvPicPr>
        <p:blipFill>
          <a:blip r:embed="rId6"/>
          <a:srcRect t="116" b="116"/>
          <a:stretch>
            <a:fillRect/>
          </a:stretch>
        </p:blipFill>
        <p:spPr>
          <a:xfrm>
            <a:off x="8917448" y="1563009"/>
            <a:ext cx="2465519" cy="2459823"/>
          </a:xfrm>
          <a:prstGeom prst="rect">
            <a:avLst/>
          </a:prstGeom>
        </p:spPr>
      </p:pic>
      <p:sp>
        <p:nvSpPr>
          <p:cNvPr id="6" name="AutoShape 6"/>
          <p:cNvSpPr/>
          <p:nvPr/>
        </p:nvSpPr>
        <p:spPr>
          <a:xfrm>
            <a:off x="1401243" y="3336168"/>
            <a:ext cx="1428750" cy="1428750"/>
          </a:xfrm>
          <a:prstGeom prst="rect">
            <a:avLst/>
          </a:prstGeom>
          <a:solidFill>
            <a:schemeClr val="accent1">
              <a:alpha val="72250"/>
            </a:schemeClr>
          </a:solidFill>
        </p:spPr>
      </p:sp>
      <p:sp>
        <p:nvSpPr>
          <p:cNvPr id="7" name="AutoShape 7"/>
          <p:cNvSpPr/>
          <p:nvPr/>
        </p:nvSpPr>
        <p:spPr>
          <a:xfrm>
            <a:off x="4079439" y="3336168"/>
            <a:ext cx="1428750" cy="1428750"/>
          </a:xfrm>
          <a:prstGeom prst="rect">
            <a:avLst/>
          </a:prstGeom>
          <a:solidFill>
            <a:schemeClr val="accent1">
              <a:lumMod val="50000"/>
              <a:alpha val="85000"/>
            </a:schemeClr>
          </a:solidFill>
        </p:spPr>
      </p:sp>
      <p:sp>
        <p:nvSpPr>
          <p:cNvPr id="8" name="AutoShape 8"/>
          <p:cNvSpPr/>
          <p:nvPr/>
        </p:nvSpPr>
        <p:spPr>
          <a:xfrm>
            <a:off x="9466032" y="3336168"/>
            <a:ext cx="1368351" cy="1460420"/>
          </a:xfrm>
          <a:prstGeom prst="rect">
            <a:avLst/>
          </a:prstGeom>
          <a:solidFill>
            <a:schemeClr val="accent1">
              <a:lumMod val="50000"/>
              <a:alpha val="85000"/>
            </a:schemeClr>
          </a:solidFill>
        </p:spPr>
      </p:sp>
      <p:sp>
        <p:nvSpPr>
          <p:cNvPr id="9" name="AutoShape 9"/>
          <p:cNvSpPr/>
          <p:nvPr/>
        </p:nvSpPr>
        <p:spPr>
          <a:xfrm>
            <a:off x="6757636" y="3336168"/>
            <a:ext cx="1428750" cy="1428750"/>
          </a:xfrm>
          <a:prstGeom prst="rect">
            <a:avLst/>
          </a:prstGeom>
          <a:solidFill>
            <a:schemeClr val="accent1">
              <a:alpha val="85000"/>
            </a:schemeClr>
          </a:solidFill>
        </p:spPr>
      </p:sp>
      <p:sp>
        <p:nvSpPr>
          <p:cNvPr id="10" name="AutoShape 10"/>
          <p:cNvSpPr/>
          <p:nvPr/>
        </p:nvSpPr>
        <p:spPr>
          <a:xfrm>
            <a:off x="907981" y="5054414"/>
            <a:ext cx="2415273" cy="999925"/>
          </a:xfrm>
          <a:prstGeom prst="rect">
            <a:avLst/>
          </a:prstGeom>
        </p:spPr>
        <p:txBody>
          <a:bodyPr vert="horz" wrap="square" lIns="91440" tIns="45720" rIns="91440" bIns="45720" rtlCol="0" anchor="t" anchorCtr="1">
            <a:no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在玩俄罗斯方块游戏时，每次都需要对游戏的界面进行初始化处理。</a:t>
            </a:r>
            <a:endParaRPr lang="en-US" sz="1100"/>
          </a:p>
        </p:txBody>
      </p:sp>
      <p:sp>
        <p:nvSpPr>
          <p:cNvPr id="11" name="AutoShape 11"/>
          <p:cNvSpPr/>
          <p:nvPr/>
        </p:nvSpPr>
        <p:spPr>
          <a:xfrm>
            <a:off x="3586178" y="5054414"/>
            <a:ext cx="2415273" cy="999925"/>
          </a:xfrm>
          <a:prstGeom prst="rect">
            <a:avLst/>
          </a:prstGeom>
        </p:spPr>
        <p:txBody>
          <a:bodyPr vert="horz" wrap="square" lIns="91440" tIns="45720" rIns="91440" bIns="45720" rtlCol="0" anchor="t" anchorCtr="1">
            <a:no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初始化处理流程包括循环调用函数line()，用于绘制当前的游戏板。</a:t>
            </a:r>
            <a:endParaRPr lang="en-US" sz="1100"/>
          </a:p>
        </p:txBody>
      </p:sp>
      <p:sp>
        <p:nvSpPr>
          <p:cNvPr id="12" name="AutoShape 12"/>
          <p:cNvSpPr/>
          <p:nvPr/>
        </p:nvSpPr>
        <p:spPr>
          <a:xfrm>
            <a:off x="6264374" y="5054414"/>
            <a:ext cx="2415273" cy="999925"/>
          </a:xfrm>
          <a:prstGeom prst="rect">
            <a:avLst/>
          </a:prstGeom>
        </p:spPr>
        <p:txBody>
          <a:bodyPr vert="horz" wrap="square" lIns="91440" tIns="45720" rIns="91440" bIns="45720" rtlCol="0" anchor="ctr" anchorCtr="1">
            <a:no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调用函数ShowScore()，显示初始的得分，初始得分是0。</a:t>
            </a:r>
            <a:endParaRPr lang="en-US" sz="1100"/>
          </a:p>
        </p:txBody>
      </p:sp>
      <p:sp>
        <p:nvSpPr>
          <p:cNvPr id="13" name="AutoShape 13"/>
          <p:cNvSpPr/>
          <p:nvPr/>
        </p:nvSpPr>
        <p:spPr>
          <a:xfrm>
            <a:off x="8942570" y="5054414"/>
            <a:ext cx="2415273" cy="999925"/>
          </a:xfrm>
          <a:prstGeom prst="rect">
            <a:avLst/>
          </a:prstGeom>
        </p:spPr>
        <p:txBody>
          <a:bodyPr vert="horz" wrap="square" lIns="91440" tIns="45720" rIns="91440" bIns="45720" rtlCol="0" anchor="t" anchorCtr="1">
            <a:no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调用函数ShowSpeed()，显示初始的等级速度，初始速度是1。</a:t>
            </a:r>
            <a:endParaRPr lang="en-US" sz="1100"/>
          </a:p>
        </p:txBody>
      </p:sp>
      <p:sp>
        <p:nvSpPr>
          <p:cNvPr id="14" name="TextBox 14"/>
          <p:cNvSpPr txBox="1"/>
          <p:nvPr/>
        </p:nvSpPr>
        <p:spPr>
          <a:xfrm>
            <a:off x="1431442" y="3725383"/>
            <a:ext cx="1368351"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5" name="TextBox 15"/>
          <p:cNvSpPr txBox="1"/>
          <p:nvPr/>
        </p:nvSpPr>
        <p:spPr>
          <a:xfrm>
            <a:off x="4111824"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6" name="TextBox 16"/>
          <p:cNvSpPr txBox="1"/>
          <p:nvPr/>
        </p:nvSpPr>
        <p:spPr>
          <a:xfrm>
            <a:off x="6790020"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7" name="TextBox 17"/>
          <p:cNvSpPr txBox="1"/>
          <p:nvPr/>
        </p:nvSpPr>
        <p:spPr>
          <a:xfrm>
            <a:off x="9468217"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界面初始化</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543457" y="1876457"/>
            <a:ext cx="3105086" cy="3105086"/>
          </a:xfrm>
          <a:prstGeom prst="ellipse">
            <a:avLst/>
          </a:prstGeom>
          <a:solidFill>
            <a:schemeClr val="accent2">
              <a:alpha val="29000"/>
            </a:schemeClr>
          </a:solidFill>
        </p:spPr>
      </p:sp>
      <p:sp>
        <p:nvSpPr>
          <p:cNvPr id="3" name="AutoShape 3"/>
          <p:cNvSpPr/>
          <p:nvPr/>
        </p:nvSpPr>
        <p:spPr>
          <a:xfrm>
            <a:off x="4838682" y="2171682"/>
            <a:ext cx="2514635" cy="2514635"/>
          </a:xfrm>
          <a:prstGeom prst="ellipse">
            <a:avLst/>
          </a:prstGeom>
          <a:solidFill>
            <a:schemeClr val="accent1">
              <a:alpha val="100000"/>
            </a:schemeClr>
          </a:solidFill>
        </p:spPr>
      </p:sp>
      <p:sp>
        <p:nvSpPr>
          <p:cNvPr id="4" name="TextBox 4"/>
          <p:cNvSpPr txBox="1"/>
          <p:nvPr/>
        </p:nvSpPr>
        <p:spPr>
          <a:xfrm>
            <a:off x="575049" y="2026920"/>
            <a:ext cx="3466777" cy="28041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在本项目中，为了提高玩家的兴趣，迎合玩家在虚拟世界中喜欢挑战刺激的心态，特意设置如果用户的级别越高则方块的下落速度就越快这一模式，这样就增加了游戏的难度。</a:t>
            </a:r>
          </a:p>
        </p:txBody>
      </p:sp>
      <p:sp>
        <p:nvSpPr>
          <p:cNvPr id="5" name="TextBox 5"/>
          <p:cNvSpPr txBox="1"/>
          <p:nvPr/>
        </p:nvSpPr>
        <p:spPr>
          <a:xfrm>
            <a:off x="8072018" y="2026920"/>
            <a:ext cx="3466777" cy="2804160"/>
          </a:xfrm>
          <a:prstGeom prst="rect">
            <a:avLst/>
          </a:prstGeom>
        </p:spPr>
        <p:txBody>
          <a:bodyPr vert="horz" wrap="square" lIns="123825" tIns="123825" rIns="57150" bIns="123825" rtlCol="0" anchor="t" anchorCtr="0">
            <a:spAutoFit/>
          </a:bodyPr>
          <a:lstStyle/>
          <a:p>
            <a:pPr algn="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下落的速度越快，时间中断的间隔就越小。在项目的俄罗斯方块游戏中，时钟中断处理的流程如下：定义时钟中断处理函数newtimer()；使用函数SetTimer()来设置时钟中断处理的过程；定义中断恢复函数KillTimer()。</a:t>
            </a:r>
          </a:p>
        </p:txBody>
      </p:sp>
      <p:sp>
        <p:nvSpPr>
          <p:cNvPr id="6" name="Freeform 6"/>
          <p:cNvSpPr/>
          <p:nvPr/>
        </p:nvSpPr>
        <p:spPr>
          <a:xfrm>
            <a:off x="5503755" y="2836755"/>
            <a:ext cx="1184490" cy="1184490"/>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7" name="Group 7"/>
          <p:cNvGrpSpPr/>
          <p:nvPr/>
        </p:nvGrpSpPr>
        <p:grpSpPr>
          <a:xfrm>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时钟中断处理</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647422" y="1416260"/>
            <a:ext cx="10787368" cy="4757506"/>
          </a:xfrm>
          <a:custGeom>
            <a:avLst/>
            <a:gdLst/>
            <a:ahLst/>
            <a:cxnLst/>
            <a:rect l="l" t="t" r="r" b="b"/>
            <a:pathLst>
              <a:path w="8427632" h="3716802">
                <a:moveTo>
                  <a:pt x="0" y="0"/>
                </a:moveTo>
                <a:lnTo>
                  <a:pt x="7963031" y="0"/>
                </a:lnTo>
                <a:quadBezTo>
                  <a:pt x="8427632" y="0"/>
                  <a:pt x="8427632" y="464600"/>
                </a:quadBezTo>
                <a:lnTo>
                  <a:pt x="8427632" y="3716802"/>
                </a:lnTo>
                <a:lnTo>
                  <a:pt x="464600" y="3716802"/>
                </a:lnTo>
                <a:quadBezTo>
                  <a:pt x="0" y="3716802"/>
                  <a:pt x="0" y="3252201"/>
                </a:quadBezTo>
                <a:lnTo>
                  <a:pt x="0" y="0"/>
                </a:lnTo>
                <a:close/>
              </a:path>
            </a:pathLst>
          </a:custGeom>
          <a:solidFill>
            <a:schemeClr val="accent1">
              <a:alpha val="80000"/>
            </a:schemeClr>
          </a:solidFill>
        </p:spPr>
      </p:sp>
      <p:cxnSp>
        <p:nvCxnSpPr>
          <p:cNvPr id="3" name="Connector 3"/>
          <p:cNvCxnSpPr/>
          <p:nvPr/>
        </p:nvCxnSpPr>
        <p:spPr>
          <a:xfrm>
            <a:off x="6041106" y="1736764"/>
            <a:ext cx="0" cy="4116499"/>
          </a:xfrm>
          <a:prstGeom prst="line">
            <a:avLst/>
          </a:prstGeom>
          <a:ln w="9525">
            <a:solidFill>
              <a:schemeClr val="accent2">
                <a:lumMod val="20000"/>
                <a:lumOff val="80000"/>
              </a:schemeClr>
            </a:solidFill>
            <a:prstDash val="solid"/>
          </a:ln>
        </p:spPr>
        <p:style>
          <a:lnRef idx="0">
            <a:schemeClr val="accent2"/>
          </a:lnRef>
          <a:fillRef idx="1">
            <a:schemeClr val="accent2"/>
          </a:fillRef>
          <a:effectRef idx="0">
            <a:schemeClr val="accent2"/>
          </a:effectRef>
          <a:fontRef idx="minor">
            <a:schemeClr val="lt1"/>
          </a:fontRef>
        </p:style>
      </p:cxnSp>
      <p:sp>
        <p:nvSpPr>
          <p:cNvPr id="4" name="TextBox 4"/>
          <p:cNvSpPr txBox="1"/>
          <p:nvPr/>
        </p:nvSpPr>
        <p:spPr>
          <a:xfrm>
            <a:off x="1289511" y="2237116"/>
            <a:ext cx="4218426" cy="28041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在本项目中，为了提高玩家的兴趣，迎合玩家在虚拟世界中喜欢挑战刺激的心态，特意设置如果用户的级别越高则方块的下落速度就越快这一模式，这样就增加了游戏的难度。</a:t>
            </a:r>
          </a:p>
        </p:txBody>
      </p:sp>
      <p:sp>
        <p:nvSpPr>
          <p:cNvPr id="5" name="TextBox 5"/>
          <p:cNvSpPr txBox="1"/>
          <p:nvPr/>
        </p:nvSpPr>
        <p:spPr>
          <a:xfrm>
            <a:off x="6572628" y="2237116"/>
            <a:ext cx="4218426" cy="28041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下落的速度越快，时间中断的间隔就越小。在项目的俄罗斯方块游戏中，时钟中断处理的流程如下：定义时钟中断处理函数newtimer()；使用函数SetTimer()来设置时钟中断处理的过程；定义中断恢复函数KillTimer()。</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更新速度和成绩，显示帮助信息</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36075" y="5949378"/>
            <a:ext cx="4507652" cy="4507652"/>
          </a:xfrm>
          <a:prstGeom prst="ellipse">
            <a:avLst/>
          </a:prstGeom>
          <a:solidFill>
            <a:schemeClr val="accent2">
              <a:alpha val="13000"/>
            </a:schemeClr>
          </a:solidFill>
        </p:spPr>
      </p:sp>
      <p:sp>
        <p:nvSpPr>
          <p:cNvPr id="3" name="AutoShape 3"/>
          <p:cNvSpPr/>
          <p:nvPr/>
        </p:nvSpPr>
        <p:spPr>
          <a:xfrm>
            <a:off x="8824897" y="-3412461"/>
            <a:ext cx="4507652" cy="4507652"/>
          </a:xfrm>
          <a:prstGeom prst="ellipse">
            <a:avLst/>
          </a:prstGeom>
          <a:solidFill>
            <a:schemeClr val="accent2">
              <a:alpha val="13000"/>
            </a:schemeClr>
          </a:solidFill>
        </p:spPr>
      </p:sp>
      <p:sp>
        <p:nvSpPr>
          <p:cNvPr id="4" name="AutoShape 4"/>
          <p:cNvSpPr/>
          <p:nvPr/>
        </p:nvSpPr>
        <p:spPr>
          <a:xfrm>
            <a:off x="779391" y="1754944"/>
            <a:ext cx="638131" cy="638131"/>
          </a:xfrm>
          <a:prstGeom prst="ellipse">
            <a:avLst/>
          </a:prstGeom>
          <a:solidFill>
            <a:schemeClr val="accent1">
              <a:alpha val="20000"/>
            </a:schemeClr>
          </a:solidFill>
        </p:spPr>
      </p:sp>
      <p:sp>
        <p:nvSpPr>
          <p:cNvPr id="5" name="AutoShape 5"/>
          <p:cNvSpPr/>
          <p:nvPr/>
        </p:nvSpPr>
        <p:spPr>
          <a:xfrm>
            <a:off x="914135" y="1889688"/>
            <a:ext cx="368642" cy="368642"/>
          </a:xfrm>
          <a:prstGeom prst="ellipse">
            <a:avLst/>
          </a:prstGeom>
          <a:solidFill>
            <a:schemeClr val="accent1">
              <a:alpha val="100000"/>
            </a:schemeClr>
          </a:solidFill>
        </p:spPr>
      </p:sp>
      <p:cxnSp>
        <p:nvCxnSpPr>
          <p:cNvPr id="6" name="Connector 6"/>
          <p:cNvCxnSpPr/>
          <p:nvPr/>
        </p:nvCxnSpPr>
        <p:spPr>
          <a:xfrm>
            <a:off x="1098456" y="2393075"/>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7" name="AutoShape 7"/>
          <p:cNvSpPr/>
          <p:nvPr/>
        </p:nvSpPr>
        <p:spPr>
          <a:xfrm>
            <a:off x="11078723" y="5451328"/>
            <a:ext cx="569999" cy="569999"/>
          </a:xfrm>
          <a:prstGeom prst="ellipse">
            <a:avLst/>
          </a:prstGeom>
          <a:solidFill>
            <a:schemeClr val="accent2">
              <a:alpha val="30000"/>
            </a:schemeClr>
          </a:solidFill>
        </p:spPr>
      </p:sp>
      <p:sp>
        <p:nvSpPr>
          <p:cNvPr id="8" name="AutoShape 8"/>
          <p:cNvSpPr/>
          <p:nvPr/>
        </p:nvSpPr>
        <p:spPr>
          <a:xfrm>
            <a:off x="779391" y="3803200"/>
            <a:ext cx="638131" cy="638131"/>
          </a:xfrm>
          <a:prstGeom prst="ellipse">
            <a:avLst/>
          </a:prstGeom>
          <a:solidFill>
            <a:schemeClr val="accent1">
              <a:alpha val="20000"/>
            </a:schemeClr>
          </a:solidFill>
        </p:spPr>
      </p:sp>
      <p:sp>
        <p:nvSpPr>
          <p:cNvPr id="9" name="AutoShape 9"/>
          <p:cNvSpPr/>
          <p:nvPr/>
        </p:nvSpPr>
        <p:spPr>
          <a:xfrm>
            <a:off x="914135" y="3937944"/>
            <a:ext cx="368642" cy="368642"/>
          </a:xfrm>
          <a:prstGeom prst="ellipse">
            <a:avLst/>
          </a:prstGeom>
          <a:solidFill>
            <a:schemeClr val="accent1">
              <a:alpha val="100000"/>
            </a:schemeClr>
          </a:solidFill>
        </p:spPr>
      </p:sp>
      <p:cxnSp>
        <p:nvCxnSpPr>
          <p:cNvPr id="10" name="Connector 10"/>
          <p:cNvCxnSpPr/>
          <p:nvPr/>
        </p:nvCxnSpPr>
        <p:spPr>
          <a:xfrm>
            <a:off x="1098456" y="4441331"/>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1" name="AutoShape 11"/>
          <p:cNvSpPr/>
          <p:nvPr/>
        </p:nvSpPr>
        <p:spPr>
          <a:xfrm>
            <a:off x="6360328" y="1754944"/>
            <a:ext cx="638131" cy="638131"/>
          </a:xfrm>
          <a:prstGeom prst="ellipse">
            <a:avLst/>
          </a:prstGeom>
          <a:solidFill>
            <a:schemeClr val="accent1">
              <a:alpha val="20000"/>
            </a:schemeClr>
          </a:solidFill>
        </p:spPr>
      </p:sp>
      <p:sp>
        <p:nvSpPr>
          <p:cNvPr id="12" name="AutoShape 12"/>
          <p:cNvSpPr/>
          <p:nvPr/>
        </p:nvSpPr>
        <p:spPr>
          <a:xfrm>
            <a:off x="6495073" y="1889688"/>
            <a:ext cx="368642" cy="368642"/>
          </a:xfrm>
          <a:prstGeom prst="ellipse">
            <a:avLst/>
          </a:prstGeom>
          <a:solidFill>
            <a:schemeClr val="accent1">
              <a:alpha val="100000"/>
            </a:schemeClr>
          </a:solidFill>
        </p:spPr>
      </p:sp>
      <p:cxnSp>
        <p:nvCxnSpPr>
          <p:cNvPr id="13" name="Connector 13"/>
          <p:cNvCxnSpPr/>
          <p:nvPr/>
        </p:nvCxnSpPr>
        <p:spPr>
          <a:xfrm>
            <a:off x="6679393" y="2393075"/>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6360328" y="3803200"/>
            <a:ext cx="638131" cy="638131"/>
          </a:xfrm>
          <a:prstGeom prst="ellipse">
            <a:avLst/>
          </a:prstGeom>
          <a:solidFill>
            <a:schemeClr val="accent1">
              <a:alpha val="20000"/>
            </a:schemeClr>
          </a:solidFill>
        </p:spPr>
      </p:sp>
      <p:sp>
        <p:nvSpPr>
          <p:cNvPr id="15" name="AutoShape 15"/>
          <p:cNvSpPr/>
          <p:nvPr/>
        </p:nvSpPr>
        <p:spPr>
          <a:xfrm>
            <a:off x="6495073" y="3937944"/>
            <a:ext cx="368642" cy="368642"/>
          </a:xfrm>
          <a:prstGeom prst="ellipse">
            <a:avLst/>
          </a:prstGeom>
          <a:solidFill>
            <a:schemeClr val="accent1">
              <a:alpha val="100000"/>
            </a:schemeClr>
          </a:solidFill>
        </p:spPr>
      </p:sp>
      <p:cxnSp>
        <p:nvCxnSpPr>
          <p:cNvPr id="16" name="Connector 16"/>
          <p:cNvCxnSpPr/>
          <p:nvPr/>
        </p:nvCxnSpPr>
        <p:spPr>
          <a:xfrm>
            <a:off x="6679393" y="4441331"/>
            <a:ext cx="0" cy="872548"/>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74907"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中国客户端游戏市场已步入成熟期，进入存量竞争阶段，面临来自移动游戏的竞争压力，行业内部竞争激烈，发展速度逐渐放缓。</a:t>
            </a:r>
          </a:p>
        </p:txBody>
      </p:sp>
      <p:sp>
        <p:nvSpPr>
          <p:cNvPr id="18" name="TextBox 18"/>
          <p:cNvSpPr txBox="1"/>
          <p:nvPr/>
        </p:nvSpPr>
        <p:spPr>
          <a:xfrm>
            <a:off x="1574907"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自2015年起，中国网页游戏市场实际收入持续下降，2019年收入仅为98.7亿元，同比2018年减少27.8亿元，同比下降22.0%，呈逐年下降之势。</a:t>
            </a:r>
          </a:p>
        </p:txBody>
      </p:sp>
      <p:sp>
        <p:nvSpPr>
          <p:cNvPr id="19" name="TextBox 19"/>
          <p:cNvSpPr txBox="1"/>
          <p:nvPr/>
        </p:nvSpPr>
        <p:spPr>
          <a:xfrm>
            <a:off x="7316589"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中国网页游戏市场近几年受到移动端市场的冲击，从事网页游戏的企业越来越少，用户逐步向移动游戏转移，人数由2015年的3亿人下降至2022年的1.7亿人。</a:t>
            </a:r>
          </a:p>
        </p:txBody>
      </p:sp>
      <p:sp>
        <p:nvSpPr>
          <p:cNvPr id="20" name="TextBox 20"/>
          <p:cNvSpPr txBox="1"/>
          <p:nvPr/>
        </p:nvSpPr>
        <p:spPr>
          <a:xfrm>
            <a:off x="7316589"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和客户端游戏一样，网页游戏也面临着移动游戏的竞争，并且日渐没落。</a:t>
            </a:r>
          </a:p>
        </p:txBody>
      </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游戏行业发展现状</a:t>
              </a: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435703" y="1925288"/>
            <a:ext cx="3294412" cy="3432906"/>
            <a:chOff x="1435703" y="1925288"/>
            <a:chExt cx="3294412" cy="3432906"/>
          </a:xfrm>
        </p:grpSpPr>
        <p:sp>
          <p:nvSpPr>
            <p:cNvPr id="3" name="AutoShape 3"/>
            <p:cNvSpPr/>
            <p:nvPr/>
          </p:nvSpPr>
          <p:spPr>
            <a:xfrm>
              <a:off x="1435703" y="1925288"/>
              <a:ext cx="3294412" cy="3294412"/>
            </a:xfrm>
            <a:prstGeom prst="blockArc">
              <a:avLst/>
            </a:prstGeom>
            <a:solidFill>
              <a:schemeClr val="accent1">
                <a:lumMod val="75000"/>
                <a:alpha val="100000"/>
              </a:schemeClr>
            </a:solidFill>
          </p:spPr>
        </p:sp>
        <p:sp>
          <p:nvSpPr>
            <p:cNvPr id="4" name="AutoShape 4"/>
            <p:cNvSpPr/>
            <p:nvPr/>
          </p:nvSpPr>
          <p:spPr>
            <a:xfrm rot="10800000">
              <a:off x="1435703" y="2063782"/>
              <a:ext cx="3294412" cy="3294412"/>
            </a:xfrm>
            <a:prstGeom prst="blockArc">
              <a:avLst/>
            </a:prstGeom>
            <a:solidFill>
              <a:schemeClr val="accent1">
                <a:alpha val="100000"/>
              </a:schemeClr>
            </a:solidFill>
          </p:spPr>
        </p:sp>
      </p:grpSp>
      <p:sp>
        <p:nvSpPr>
          <p:cNvPr id="5" name="Freeform 5"/>
          <p:cNvSpPr/>
          <p:nvPr/>
        </p:nvSpPr>
        <p:spPr>
          <a:xfrm>
            <a:off x="2699099" y="3358880"/>
            <a:ext cx="767367" cy="70393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chemeClr val="accent1">
              <a:lumMod val="75000"/>
              <a:alpha val="100000"/>
            </a:schemeClr>
          </a:solidFill>
        </p:spPr>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满行处理</a:t>
              </a:r>
            </a:p>
          </p:txBody>
        </p:sp>
      </p:grpSp>
      <p:grpSp>
        <p:nvGrpSpPr>
          <p:cNvPr id="28" name="Group 28"/>
          <p:cNvGrpSpPr/>
          <p:nvPr/>
        </p:nvGrpSpPr>
        <p:grpSpPr>
          <a:xfrm>
            <a:off x="5784437" y="1687163"/>
            <a:ext cx="4496144" cy="565817"/>
            <a:chOff x="5784437" y="1687163"/>
            <a:chExt cx="4496144" cy="565817"/>
          </a:xfrm>
        </p:grpSpPr>
        <p:sp>
          <p:nvSpPr>
            <p:cNvPr id="29" name="AutoShape 29"/>
            <p:cNvSpPr/>
            <p:nvPr/>
          </p:nvSpPr>
          <p:spPr>
            <a:xfrm>
              <a:off x="5784437" y="1687163"/>
              <a:ext cx="4496144" cy="565817"/>
            </a:xfrm>
            <a:prstGeom prst="rect">
              <a:avLst/>
            </a:prstGeom>
            <a:solidFill>
              <a:schemeClr val="accent1">
                <a:alpha val="100000"/>
              </a:schemeClr>
            </a:solidFill>
          </p:spPr>
        </p:sp>
      </p:grpSp>
      <p:sp>
        <p:nvSpPr>
          <p:cNvPr id="30" name="TextBox 30"/>
          <p:cNvSpPr txBox="1"/>
          <p:nvPr/>
        </p:nvSpPr>
        <p:spPr>
          <a:xfrm>
            <a:off x="5927774" y="1687163"/>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grpSp>
        <p:nvGrpSpPr>
          <p:cNvPr id="31" name="Group 31"/>
          <p:cNvGrpSpPr/>
          <p:nvPr/>
        </p:nvGrpSpPr>
        <p:grpSpPr>
          <a:xfrm>
            <a:off x="5784437" y="2262505"/>
            <a:ext cx="4496144" cy="820535"/>
            <a:chOff x="5784437" y="2262505"/>
            <a:chExt cx="4496144" cy="820535"/>
          </a:xfrm>
        </p:grpSpPr>
        <p:sp>
          <p:nvSpPr>
            <p:cNvPr id="32" name="TextBox 32"/>
            <p:cNvSpPr txBox="1"/>
            <p:nvPr/>
          </p:nvSpPr>
          <p:spPr>
            <a:xfrm>
              <a:off x="5784437" y="2262505"/>
              <a:ext cx="4496144" cy="820535"/>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在俄罗斯方块游戏中，如果方块满一行则代表成功，系统就会加分。</a:t>
              </a:r>
            </a:p>
          </p:txBody>
        </p:sp>
      </p:grpSp>
      <p:grpSp>
        <p:nvGrpSpPr>
          <p:cNvPr id="33" name="Group 33"/>
          <p:cNvGrpSpPr/>
          <p:nvPr/>
        </p:nvGrpSpPr>
        <p:grpSpPr>
          <a:xfrm>
            <a:off x="5784437" y="3120755"/>
            <a:ext cx="4496144" cy="565817"/>
            <a:chOff x="5784437" y="3120755"/>
            <a:chExt cx="4496144" cy="565817"/>
          </a:xfrm>
        </p:grpSpPr>
        <p:sp>
          <p:nvSpPr>
            <p:cNvPr id="34" name="AutoShape 34"/>
            <p:cNvSpPr/>
            <p:nvPr/>
          </p:nvSpPr>
          <p:spPr>
            <a:xfrm>
              <a:off x="5784437" y="3120755"/>
              <a:ext cx="4496144" cy="565817"/>
            </a:xfrm>
            <a:prstGeom prst="rect">
              <a:avLst/>
            </a:prstGeom>
            <a:solidFill>
              <a:schemeClr val="accent1">
                <a:lumMod val="50000"/>
                <a:alpha val="100000"/>
              </a:schemeClr>
            </a:solidFill>
          </p:spPr>
        </p:sp>
      </p:grpSp>
      <p:sp>
        <p:nvSpPr>
          <p:cNvPr id="35" name="TextBox 35"/>
          <p:cNvSpPr txBox="1"/>
          <p:nvPr/>
        </p:nvSpPr>
        <p:spPr>
          <a:xfrm>
            <a:off x="5927774" y="3120755"/>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grpSp>
        <p:nvGrpSpPr>
          <p:cNvPr id="36" name="Group 36"/>
          <p:cNvGrpSpPr/>
          <p:nvPr/>
        </p:nvGrpSpPr>
        <p:grpSpPr>
          <a:xfrm>
            <a:off x="5784437" y="3715147"/>
            <a:ext cx="4496144" cy="820535"/>
            <a:chOff x="5784437" y="3715147"/>
            <a:chExt cx="4496144" cy="820535"/>
          </a:xfrm>
        </p:grpSpPr>
        <p:sp>
          <p:nvSpPr>
            <p:cNvPr id="37" name="TextBox 37"/>
            <p:cNvSpPr txBox="1"/>
            <p:nvPr/>
          </p:nvSpPr>
          <p:spPr>
            <a:xfrm>
              <a:off x="5784437" y="3715147"/>
              <a:ext cx="4496144" cy="820535"/>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用户无法处理左移、右移和旋转等操作时，游戏需要判断是否满行。</a:t>
              </a:r>
            </a:p>
          </p:txBody>
        </p:sp>
      </p:grpSp>
      <p:grpSp>
        <p:nvGrpSpPr>
          <p:cNvPr id="38" name="Group 38"/>
          <p:cNvGrpSpPr/>
          <p:nvPr/>
        </p:nvGrpSpPr>
        <p:grpSpPr>
          <a:xfrm>
            <a:off x="5784437" y="4609991"/>
            <a:ext cx="4496144" cy="565817"/>
            <a:chOff x="5784437" y="4609991"/>
            <a:chExt cx="4496144" cy="565817"/>
          </a:xfrm>
        </p:grpSpPr>
        <p:sp>
          <p:nvSpPr>
            <p:cNvPr id="39" name="AutoShape 39"/>
            <p:cNvSpPr/>
            <p:nvPr/>
          </p:nvSpPr>
          <p:spPr>
            <a:xfrm>
              <a:off x="5784437" y="4609991"/>
              <a:ext cx="4496144" cy="565817"/>
            </a:xfrm>
            <a:prstGeom prst="rect">
              <a:avLst/>
            </a:prstGeom>
            <a:solidFill>
              <a:schemeClr val="accent1">
                <a:alpha val="100000"/>
              </a:schemeClr>
            </a:solidFill>
          </p:spPr>
        </p:sp>
      </p:grpSp>
      <p:grpSp>
        <p:nvGrpSpPr>
          <p:cNvPr id="40" name="Group 40"/>
          <p:cNvGrpSpPr/>
          <p:nvPr/>
        </p:nvGrpSpPr>
        <p:grpSpPr>
          <a:xfrm>
            <a:off x="5784437" y="5204382"/>
            <a:ext cx="4496144" cy="820535"/>
            <a:chOff x="5784437" y="5204382"/>
            <a:chExt cx="4496144" cy="820535"/>
          </a:xfrm>
        </p:grpSpPr>
        <p:sp>
          <p:nvSpPr>
            <p:cNvPr id="41" name="TextBox 41"/>
            <p:cNvSpPr txBox="1"/>
            <p:nvPr/>
          </p:nvSpPr>
          <p:spPr>
            <a:xfrm>
              <a:off x="5784437" y="5204382"/>
              <a:ext cx="4496144" cy="820535"/>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如果有满行，则必须消除。满行处理的过程分为查找和消除两个步骤。</a:t>
              </a:r>
            </a:p>
          </p:txBody>
        </p:sp>
      </p:grpSp>
      <p:sp>
        <p:nvSpPr>
          <p:cNvPr id="42" name="TextBox 42"/>
          <p:cNvSpPr txBox="1"/>
          <p:nvPr/>
        </p:nvSpPr>
        <p:spPr>
          <a:xfrm>
            <a:off x="5945582" y="4609991"/>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rot="16200000">
            <a:off x="2007200" y="2256367"/>
            <a:ext cx="2931584" cy="2931584"/>
          </a:xfrm>
          <a:custGeom>
            <a:avLst/>
            <a:gdLst/>
            <a:ahLst/>
            <a:cxnLst/>
            <a:rect l="l" t="t" r="r" b="b"/>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1"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accent1">
              <a:alpha val="100000"/>
            </a:schemeClr>
          </a:solidFill>
        </p:spPr>
      </p:sp>
      <p:sp>
        <p:nvSpPr>
          <p:cNvPr id="3" name="Freeform 3"/>
          <p:cNvSpPr/>
          <p:nvPr/>
        </p:nvSpPr>
        <p:spPr>
          <a:xfrm rot="16426183">
            <a:off x="2243210" y="2494492"/>
            <a:ext cx="2432049" cy="2434167"/>
          </a:xfrm>
          <a:custGeom>
            <a:avLst/>
            <a:gdLst/>
            <a:ahLst/>
            <a:cxnLst/>
            <a:rect l="l" t="t" r="r" b="b"/>
            <a:pathLst>
              <a:path w="21600" h="21600">
                <a:moveTo>
                  <a:pt x="2643" y="7715"/>
                </a:moveTo>
                <a:cubicBezTo>
                  <a:pt x="3926" y="4323"/>
                  <a:pt x="7173" y="2080"/>
                  <a:pt x="10799" y="2080"/>
                </a:cubicBezTo>
                <a:cubicBezTo>
                  <a:pt x="14426" y="2080"/>
                  <a:pt x="17673" y="4323"/>
                  <a:pt x="18956" y="7715"/>
                </a:cubicBezTo>
                <a:lnTo>
                  <a:pt x="20901" y="6979"/>
                </a:lnTo>
                <a:cubicBezTo>
                  <a:pt x="19313" y="2779"/>
                  <a:pt x="15290" y="-1"/>
                  <a:pt x="10800" y="-1"/>
                </a:cubicBezTo>
                <a:cubicBezTo>
                  <a:pt x="6309" y="-1"/>
                  <a:pt x="2286" y="2779"/>
                  <a:pt x="698" y="6979"/>
                </a:cubicBezTo>
                <a:close/>
              </a:path>
            </a:pathLst>
          </a:custGeom>
          <a:solidFill>
            <a:schemeClr val="accent1">
              <a:lumMod val="60000"/>
              <a:lumOff val="40000"/>
              <a:alpha val="100000"/>
            </a:schemeClr>
          </a:solidFill>
        </p:spPr>
      </p:sp>
      <p:sp>
        <p:nvSpPr>
          <p:cNvPr id="4" name="Freeform 4"/>
          <p:cNvSpPr/>
          <p:nvPr/>
        </p:nvSpPr>
        <p:spPr>
          <a:xfrm rot="-5400000">
            <a:off x="1752143" y="2015067"/>
            <a:ext cx="3414183" cy="3414184"/>
          </a:xfrm>
          <a:custGeom>
            <a:avLst/>
            <a:gdLst/>
            <a:ahLst/>
            <a:cxnLst/>
            <a:rect l="l" t="t" r="r" b="b"/>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8"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chemeClr val="accent1">
              <a:lumMod val="75000"/>
              <a:alpha val="100000"/>
            </a:schemeClr>
          </a:solidFill>
        </p:spPr>
      </p:sp>
      <p:sp>
        <p:nvSpPr>
          <p:cNvPr id="5" name="AutoShape 5"/>
          <p:cNvSpPr/>
          <p:nvPr/>
        </p:nvSpPr>
        <p:spPr>
          <a:xfrm>
            <a:off x="6510528" y="1542295"/>
            <a:ext cx="480060" cy="382734"/>
          </a:xfrm>
          <a:prstGeom prst="rect">
            <a:avLst/>
          </a:prstGeom>
          <a:solidFill>
            <a:schemeClr val="accent1">
              <a:lumMod val="75000"/>
              <a:alpha val="100000"/>
            </a:schemeClr>
          </a:solidFill>
        </p:spPr>
      </p:sp>
      <p:grpSp>
        <p:nvGrpSpPr>
          <p:cNvPr id="6" name="Group 6"/>
          <p:cNvGrpSpPr/>
          <p:nvPr/>
        </p:nvGrpSpPr>
        <p:grpSpPr>
          <a:xfrm>
            <a:off x="6511480" y="3223760"/>
            <a:ext cx="478346" cy="399410"/>
            <a:chOff x="6511480" y="3223760"/>
            <a:chExt cx="478346" cy="399410"/>
          </a:xfrm>
        </p:grpSpPr>
        <p:sp>
          <p:nvSpPr>
            <p:cNvPr id="7" name="AutoShape 7"/>
            <p:cNvSpPr/>
            <p:nvPr/>
          </p:nvSpPr>
          <p:spPr>
            <a:xfrm>
              <a:off x="6511480" y="3223760"/>
              <a:ext cx="478346" cy="399410"/>
            </a:xfrm>
            <a:prstGeom prst="rect">
              <a:avLst/>
            </a:prstGeom>
            <a:solidFill>
              <a:schemeClr val="accent1">
                <a:alpha val="100000"/>
              </a:schemeClr>
            </a:solidFill>
          </p:spPr>
        </p:sp>
      </p:grpSp>
      <p:grpSp>
        <p:nvGrpSpPr>
          <p:cNvPr id="8" name="Group 8"/>
          <p:cNvGrpSpPr/>
          <p:nvPr/>
        </p:nvGrpSpPr>
        <p:grpSpPr>
          <a:xfrm>
            <a:off x="6511480" y="4805669"/>
            <a:ext cx="478346" cy="413650"/>
            <a:chOff x="6511480" y="4805669"/>
            <a:chExt cx="478346" cy="413650"/>
          </a:xfrm>
        </p:grpSpPr>
        <p:sp>
          <p:nvSpPr>
            <p:cNvPr id="9" name="AutoShape 9"/>
            <p:cNvSpPr/>
            <p:nvPr/>
          </p:nvSpPr>
          <p:spPr>
            <a:xfrm>
              <a:off x="6511480" y="4805669"/>
              <a:ext cx="478346" cy="413650"/>
            </a:xfrm>
            <a:prstGeom prst="rect">
              <a:avLst/>
            </a:prstGeom>
            <a:solidFill>
              <a:schemeClr val="accent1">
                <a:lumMod val="60000"/>
                <a:lumOff val="40000"/>
                <a:alpha val="100000"/>
              </a:schemeClr>
            </a:solidFill>
          </p:spPr>
        </p:sp>
      </p:grpSp>
      <p:sp>
        <p:nvSpPr>
          <p:cNvPr id="10" name="Freeform 10"/>
          <p:cNvSpPr/>
          <p:nvPr/>
        </p:nvSpPr>
        <p:spPr>
          <a:xfrm>
            <a:off x="2802998" y="2871591"/>
            <a:ext cx="1701137" cy="170113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chemeClr val="accent1">
              <a:alpha val="100000"/>
            </a:schemeClr>
          </a:solidFill>
        </p:spPr>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满行处理</a:t>
              </a:r>
            </a:p>
          </p:txBody>
        </p:sp>
      </p:grpSp>
      <p:grpSp>
        <p:nvGrpSpPr>
          <p:cNvPr id="33" name="Group 33"/>
          <p:cNvGrpSpPr/>
          <p:nvPr/>
        </p:nvGrpSpPr>
        <p:grpSpPr>
          <a:xfrm>
            <a:off x="6384512" y="2015068"/>
            <a:ext cx="5082159" cy="1071601"/>
            <a:chOff x="6384512" y="2015068"/>
            <a:chExt cx="5082159" cy="1071601"/>
          </a:xfrm>
        </p:grpSpPr>
        <p:sp>
          <p:nvSpPr>
            <p:cNvPr id="34" name="TextBox 34"/>
            <p:cNvSpPr txBox="1"/>
            <p:nvPr/>
          </p:nvSpPr>
          <p:spPr>
            <a:xfrm>
              <a:off x="6384512" y="2015068"/>
              <a:ext cx="5082159" cy="1071601"/>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调用函数setFullRow()，查找是否有满行。</a:t>
              </a:r>
            </a:p>
          </p:txBody>
        </p:sp>
      </p:grpSp>
      <p:grpSp>
        <p:nvGrpSpPr>
          <p:cNvPr id="35" name="Group 35"/>
          <p:cNvGrpSpPr/>
          <p:nvPr/>
        </p:nvGrpSpPr>
        <p:grpSpPr>
          <a:xfrm>
            <a:off x="7116604" y="3155950"/>
            <a:ext cx="4476083" cy="490334"/>
            <a:chOff x="7116604" y="3155950"/>
            <a:chExt cx="4476083" cy="490334"/>
          </a:xfrm>
        </p:grpSpPr>
        <p:sp>
          <p:nvSpPr>
            <p:cNvPr id="36" name="TextBox 36"/>
            <p:cNvSpPr txBox="1"/>
            <p:nvPr/>
          </p:nvSpPr>
          <p:spPr>
            <a:xfrm>
              <a:off x="7116604" y="3155950"/>
              <a:ext cx="4476083" cy="490334"/>
            </a:xfrm>
            <a:prstGeom prst="rect">
              <a:avLst/>
            </a:prstGeom>
          </p:spPr>
          <p:txBody>
            <a:bodyPr vert="horz" wrap="square" lIns="66008" tIns="33052" rIns="66008" bIns="33052" rtlCol="0" anchor="ctr" anchorCtr="1">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grpSp>
      <p:grpSp>
        <p:nvGrpSpPr>
          <p:cNvPr id="37" name="Group 37"/>
          <p:cNvGrpSpPr/>
          <p:nvPr/>
        </p:nvGrpSpPr>
        <p:grpSpPr>
          <a:xfrm>
            <a:off x="6510528" y="3652633"/>
            <a:ext cx="5082159" cy="1071601"/>
            <a:chOff x="6510528" y="3652633"/>
            <a:chExt cx="5082159" cy="1071601"/>
          </a:xfrm>
        </p:grpSpPr>
        <p:sp>
          <p:nvSpPr>
            <p:cNvPr id="38" name="TextBox 38"/>
            <p:cNvSpPr txBox="1"/>
            <p:nvPr/>
          </p:nvSpPr>
          <p:spPr>
            <a:xfrm>
              <a:off x="6510528" y="3652633"/>
              <a:ext cx="5082159" cy="1071601"/>
            </a:xfrm>
            <a:prstGeom prst="rect">
              <a:avLst/>
            </a:prstGeom>
          </p:spPr>
          <p:txBody>
            <a:bodyPr vert="horz" wrap="square" lIns="66008" tIns="33052" rIns="66008" bIns="33052" rtlCol="0" anchor="ctr" anchorCtr="1">
              <a:normAutofit/>
            </a:bodyPr>
            <a:lstStyle/>
            <a:p>
              <a:pPr algn="ct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对当前方块的落在位置从上到下逐行判断，如果该行方块值为1的个数大于一行的块数时，则此时为满行。</a:t>
              </a:r>
            </a:p>
          </p:txBody>
        </p:sp>
      </p:grpSp>
      <p:grpSp>
        <p:nvGrpSpPr>
          <p:cNvPr id="39" name="Group 39"/>
          <p:cNvGrpSpPr/>
          <p:nvPr/>
        </p:nvGrpSpPr>
        <p:grpSpPr>
          <a:xfrm>
            <a:off x="7116604" y="4743284"/>
            <a:ext cx="4476083" cy="490334"/>
            <a:chOff x="7116604" y="4743284"/>
            <a:chExt cx="4476083" cy="490334"/>
          </a:xfrm>
        </p:grpSpPr>
        <p:sp>
          <p:nvSpPr>
            <p:cNvPr id="40" name="TextBox 40"/>
            <p:cNvSpPr txBox="1"/>
            <p:nvPr/>
          </p:nvSpPr>
          <p:spPr>
            <a:xfrm>
              <a:off x="7116604" y="4743284"/>
              <a:ext cx="4476083" cy="490334"/>
            </a:xfrm>
            <a:prstGeom prst="rect">
              <a:avLst/>
            </a:prstGeom>
          </p:spPr>
          <p:txBody>
            <a:bodyPr vert="horz" wrap="square" lIns="66008" tIns="33052" rIns="66008" bIns="33052" rtlCol="0" anchor="ctr" anchorCtr="1">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grpSp>
      <p:grpSp>
        <p:nvGrpSpPr>
          <p:cNvPr id="41" name="Group 41"/>
          <p:cNvGrpSpPr/>
          <p:nvPr/>
        </p:nvGrpSpPr>
        <p:grpSpPr>
          <a:xfrm>
            <a:off x="6510528" y="5239966"/>
            <a:ext cx="5082159" cy="1071601"/>
            <a:chOff x="6510528" y="5239966"/>
            <a:chExt cx="5082159" cy="1071601"/>
          </a:xfrm>
        </p:grpSpPr>
        <p:sp>
          <p:nvSpPr>
            <p:cNvPr id="42" name="TextBox 42"/>
            <p:cNvSpPr txBox="1"/>
            <p:nvPr/>
          </p:nvSpPr>
          <p:spPr>
            <a:xfrm>
              <a:off x="6510528" y="5239966"/>
              <a:ext cx="5082159" cy="1071601"/>
            </a:xfrm>
            <a:prstGeom prst="rect">
              <a:avLst/>
            </a:prstGeom>
          </p:spPr>
          <p:txBody>
            <a:bodyPr vert="horz" wrap="square" lIns="66008" tIns="33052" rIns="66008" bIns="33052" rtlCol="0" anchor="ctr" anchorCtr="1">
              <a:normAutofit/>
            </a:bodyPr>
            <a:lstStyle/>
            <a:p>
              <a:pPr algn="ct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满行将调用函数DelFullRow()进行满行处理，并返回当前游戏非空行的最高点，否则将继续对上一行进行判断，直到游戏的最上行。</a:t>
              </a:r>
            </a:p>
          </p:txBody>
        </p:sp>
      </p:grpSp>
      <p:grpSp>
        <p:nvGrpSpPr>
          <p:cNvPr id="43" name="Group 43"/>
          <p:cNvGrpSpPr/>
          <p:nvPr/>
        </p:nvGrpSpPr>
        <p:grpSpPr>
          <a:xfrm>
            <a:off x="7116604" y="1472796"/>
            <a:ext cx="4476083" cy="490334"/>
            <a:chOff x="7116604" y="1472796"/>
            <a:chExt cx="4476083" cy="490334"/>
          </a:xfrm>
        </p:grpSpPr>
        <p:sp>
          <p:nvSpPr>
            <p:cNvPr id="44" name="TextBox 44"/>
            <p:cNvSpPr txBox="1"/>
            <p:nvPr/>
          </p:nvSpPr>
          <p:spPr>
            <a:xfrm>
              <a:off x="7116604" y="1472796"/>
              <a:ext cx="4476083" cy="490334"/>
            </a:xfrm>
            <a:prstGeom prst="rect">
              <a:avLst/>
            </a:prstGeom>
          </p:spPr>
          <p:txBody>
            <a:bodyPr vert="horz" wrap="square" lIns="66008" tIns="33052" rIns="66008" bIns="33052" rtlCol="0" anchor="ctr" anchorCtr="1">
              <a:normAutofit/>
            </a:bodyPr>
            <a:lstStyle/>
            <a:p>
              <a:pPr algn="ct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261268" y="1197930"/>
            <a:ext cx="2584705" cy="2521094"/>
          </a:xfrm>
          <a:prstGeom prst="ellipse">
            <a:avLst/>
          </a:prstGeom>
          <a:solidFill>
            <a:schemeClr val="accent2">
              <a:alpha val="100000"/>
            </a:schemeClr>
          </a:solidFill>
        </p:spPr>
      </p:sp>
      <p:sp>
        <p:nvSpPr>
          <p:cNvPr id="3" name="AutoShape 3"/>
          <p:cNvSpPr/>
          <p:nvPr/>
        </p:nvSpPr>
        <p:spPr>
          <a:xfrm>
            <a:off x="4765729" y="1205454"/>
            <a:ext cx="2584705" cy="2521094"/>
          </a:xfrm>
          <a:prstGeom prst="ellipse">
            <a:avLst/>
          </a:prstGeom>
          <a:solidFill>
            <a:schemeClr val="accent1">
              <a:alpha val="100000"/>
            </a:schemeClr>
          </a:solidFill>
        </p:spPr>
      </p:sp>
      <p:sp>
        <p:nvSpPr>
          <p:cNvPr id="4" name="AutoShape 4"/>
          <p:cNvSpPr/>
          <p:nvPr/>
        </p:nvSpPr>
        <p:spPr>
          <a:xfrm>
            <a:off x="1346028" y="1193270"/>
            <a:ext cx="2584705" cy="2521094"/>
          </a:xfrm>
          <a:prstGeom prst="ellipse">
            <a:avLst/>
          </a:prstGeom>
          <a:solidFill>
            <a:schemeClr val="accent2">
              <a:alpha val="100000"/>
            </a:schemeClr>
          </a:solidFill>
        </p:spPr>
      </p:sp>
      <p:pic>
        <p:nvPicPr>
          <p:cNvPr id="5" name="Picture 5"/>
          <p:cNvPicPr>
            <a:picLocks noChangeAspect="1"/>
          </p:cNvPicPr>
          <p:nvPr/>
        </p:nvPicPr>
        <p:blipFill>
          <a:blip r:embed="rId3">
            <a:alphaModFix amt="70000"/>
          </a:blip>
          <a:srcRect l="16037" r="16037"/>
          <a:stretch>
            <a:fillRect/>
          </a:stretch>
        </p:blipFill>
        <p:spPr>
          <a:xfrm>
            <a:off x="1415276" y="1289262"/>
            <a:ext cx="2433158" cy="2364134"/>
          </a:xfrm>
          <a:prstGeom prst="ellipse">
            <a:avLst/>
          </a:prstGeom>
        </p:spPr>
      </p:pic>
      <p:sp>
        <p:nvSpPr>
          <p:cNvPr id="6" name="TextBox 6"/>
          <p:cNvSpPr txBox="1"/>
          <p:nvPr/>
        </p:nvSpPr>
        <p:spPr>
          <a:xfrm>
            <a:off x="795406" y="4001686"/>
            <a:ext cx="10658475" cy="2038350"/>
          </a:xfrm>
          <a:prstGeom prst="rect">
            <a:avLst/>
          </a:prstGeom>
        </p:spPr>
        <p:txBody>
          <a:bodyPr vert="horz" wrap="square" lIns="123825" tIns="123825" rIns="57150" bIns="123825" rtlCol="0" anchor="t" anchorCtr="0">
            <a:spAutoFit/>
          </a:bodyPr>
          <a:lstStyle/>
          <a:p>
            <a:pPr marL="203200" lvl="0" indent="-203200">
              <a:lnSpc>
                <a:spcPct val="96000"/>
              </a:lnSpc>
              <a:buFont typeface="Arial" panose="020B0604020202020204"/>
              <a:buChar char="•"/>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如果有满行，则根据函数DelFullRow()处理后的游戏主板Table_board数组中的值，进行游戏主板重绘，显示消除满行后的游戏界面，并同时对游戏成绩和速度进行更新。</a:t>
            </a:r>
          </a:p>
        </p:txBody>
      </p:sp>
      <p:pic>
        <p:nvPicPr>
          <p:cNvPr id="7" name="Picture 7"/>
          <p:cNvPicPr>
            <a:picLocks noChangeAspect="1"/>
          </p:cNvPicPr>
          <p:nvPr/>
        </p:nvPicPr>
        <p:blipFill>
          <a:blip r:embed="rId4">
            <a:alphaModFix amt="70000"/>
          </a:blip>
          <a:srcRect l="16594" r="16594"/>
          <a:stretch>
            <a:fillRect/>
          </a:stretch>
        </p:blipFill>
        <p:spPr>
          <a:xfrm>
            <a:off x="4855037" y="1276410"/>
            <a:ext cx="2433158" cy="2364134"/>
          </a:xfrm>
          <a:prstGeom prst="ellipse">
            <a:avLst/>
          </a:prstGeom>
        </p:spPr>
      </p:pic>
      <p:pic>
        <p:nvPicPr>
          <p:cNvPr id="8" name="Picture 8"/>
          <p:cNvPicPr>
            <a:picLocks noChangeAspect="1"/>
          </p:cNvPicPr>
          <p:nvPr/>
        </p:nvPicPr>
        <p:blipFill>
          <a:blip r:embed="rId5">
            <a:alphaModFix amt="70000"/>
          </a:blip>
          <a:srcRect l="15693" r="15693"/>
          <a:stretch>
            <a:fillRect/>
          </a:stretch>
        </p:blipFill>
        <p:spPr>
          <a:xfrm>
            <a:off x="8349233" y="1271082"/>
            <a:ext cx="2433158" cy="2364134"/>
          </a:xfrm>
          <a:prstGeom prst="ellipse">
            <a:avLst/>
          </a:prstGeom>
        </p:spPr>
      </p:pic>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满行处理</a:t>
              </a: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70539" y="1444984"/>
            <a:ext cx="4955536" cy="4778362"/>
          </a:xfrm>
          <a:prstGeom prst="roundRect">
            <a:avLst/>
          </a:prstGeom>
          <a:solidFill>
            <a:schemeClr val="accent1">
              <a:alpha val="100000"/>
            </a:schemeClr>
          </a:solidFill>
        </p:spPr>
      </p:sp>
      <p:sp>
        <p:nvSpPr>
          <p:cNvPr id="3" name="AutoShape 3"/>
          <p:cNvSpPr/>
          <p:nvPr/>
        </p:nvSpPr>
        <p:spPr>
          <a:xfrm>
            <a:off x="6324730" y="1444984"/>
            <a:ext cx="4955536" cy="4778362"/>
          </a:xfrm>
          <a:prstGeom prst="roundRect">
            <a:avLst/>
          </a:prstGeom>
          <a:solidFill>
            <a:schemeClr val="accent2">
              <a:lumMod val="20000"/>
              <a:lumOff val="80000"/>
              <a:alpha val="100000"/>
            </a:schemeClr>
          </a:solidFill>
        </p:spPr>
      </p:sp>
      <p:sp>
        <p:nvSpPr>
          <p:cNvPr id="4" name="TextBox 4"/>
          <p:cNvSpPr txBox="1"/>
          <p:nvPr/>
        </p:nvSpPr>
        <p:spPr>
          <a:xfrm>
            <a:off x="1302067" y="2272065"/>
            <a:ext cx="4292478" cy="3124200"/>
          </a:xfrm>
          <a:prstGeom prst="rect">
            <a:avLst/>
          </a:prstGeom>
        </p:spPr>
        <p:txBody>
          <a:bodyPr vert="horz" wrap="square" lIns="123825" tIns="123825" rIns="57150" bIns="123825" rtlCol="0" anchor="t" anchorCtr="0">
            <a:noAutofit/>
          </a:bodyPr>
          <a:lstStyle/>
          <a:p>
            <a:pPr>
              <a:lnSpc>
                <a:spcPct val="150000"/>
              </a:lnSpc>
              <a:spcBef>
                <a:spcPct val="0"/>
              </a:spcBef>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调用函数DelFullRow()，删除满行。</a:t>
            </a:r>
          </a:p>
        </p:txBody>
      </p:sp>
      <p:sp>
        <p:nvSpPr>
          <p:cNvPr id="5" name="TextBox 5"/>
          <p:cNvSpPr txBox="1"/>
          <p:nvPr/>
        </p:nvSpPr>
        <p:spPr>
          <a:xfrm>
            <a:off x="6656259" y="2272065"/>
            <a:ext cx="4295775" cy="3143250"/>
          </a:xfrm>
          <a:prstGeom prst="rect">
            <a:avLst/>
          </a:prstGeom>
        </p:spPr>
        <p:txBody>
          <a:bodyPr vert="horz" wrap="square" lIns="123825" tIns="123825" rIns="57150" bIns="123825" rtlCol="0" anchor="t" anchorCtr="0">
            <a:noAutofit/>
          </a:bodyPr>
          <a:lstStyle/>
          <a:p>
            <a:pPr>
              <a:lnSpc>
                <a:spcPct val="150000"/>
              </a:lnSpc>
              <a:spcBef>
                <a:spcPct val="0"/>
              </a:spcBef>
            </a:pPr>
            <a:r>
              <a:rPr lang="en-US" sz="135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当消除满行后，将上行的方块移至下行</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满行处理</a:t>
              </a: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07874" y="6318935"/>
            <a:ext cx="701468" cy="122998"/>
          </a:xfrm>
          <a:prstGeom prst="rect">
            <a:avLst/>
          </a:prstGeom>
          <a:solidFill>
            <a:schemeClr val="accent2">
              <a:alpha val="100000"/>
            </a:schemeClr>
          </a:solidFill>
        </p:spPr>
      </p:sp>
      <p:sp>
        <p:nvSpPr>
          <p:cNvPr id="3" name="AutoShape 3"/>
          <p:cNvSpPr/>
          <p:nvPr/>
        </p:nvSpPr>
        <p:spPr>
          <a:xfrm>
            <a:off x="454963" y="6318935"/>
            <a:ext cx="122998" cy="122998"/>
          </a:xfrm>
          <a:prstGeom prst="ellipse">
            <a:avLst/>
          </a:prstGeom>
          <a:solidFill>
            <a:schemeClr val="accent2">
              <a:alpha val="100000"/>
            </a:schemeClr>
          </a:solidFill>
        </p:spPr>
      </p:sp>
      <p:sp>
        <p:nvSpPr>
          <p:cNvPr id="4" name="AutoShape 4"/>
          <p:cNvSpPr/>
          <p:nvPr/>
        </p:nvSpPr>
        <p:spPr>
          <a:xfrm>
            <a:off x="1137715" y="6318935"/>
            <a:ext cx="122998" cy="122998"/>
          </a:xfrm>
          <a:prstGeom prst="ellipse">
            <a:avLst/>
          </a:prstGeom>
          <a:solidFill>
            <a:schemeClr val="accent2">
              <a:alpha val="100000"/>
            </a:schemeClr>
          </a:solidFill>
        </p:spPr>
      </p:sp>
      <p:cxnSp>
        <p:nvCxnSpPr>
          <p:cNvPr id="5" name="Connector 5"/>
          <p:cNvCxnSpPr/>
          <p:nvPr/>
        </p:nvCxnSpPr>
        <p:spPr>
          <a:xfrm>
            <a:off x="1209343" y="6393165"/>
            <a:ext cx="10991852" cy="0"/>
          </a:xfrm>
          <a:prstGeom prst="line">
            <a:avLst/>
          </a:prstGeom>
          <a:ln w="14288">
            <a:solidFill>
              <a:schemeClr val="accent2"/>
            </a:solidFill>
            <a:prstDash val="dash"/>
          </a:ln>
        </p:spPr>
        <p:style>
          <a:lnRef idx="0">
            <a:schemeClr val="accent2"/>
          </a:lnRef>
          <a:fillRef idx="1">
            <a:schemeClr val="accent2"/>
          </a:fillRef>
          <a:effectRef idx="0">
            <a:schemeClr val="accent2"/>
          </a:effectRef>
          <a:fontRef idx="minor">
            <a:schemeClr val="lt1"/>
          </a:fontRef>
        </p:style>
      </p:cxnSp>
      <p:sp>
        <p:nvSpPr>
          <p:cNvPr id="6" name="AutoShape 6"/>
          <p:cNvSpPr/>
          <p:nvPr/>
        </p:nvSpPr>
        <p:spPr>
          <a:xfrm>
            <a:off x="904945" y="1398355"/>
            <a:ext cx="2590123" cy="1506389"/>
          </a:xfrm>
          <a:prstGeom prst="roundRect">
            <a:avLst/>
          </a:prstGeom>
          <a:solidFill>
            <a:schemeClr val="accent2">
              <a:alpha val="100000"/>
            </a:schemeClr>
          </a:solidFill>
        </p:spPr>
      </p:sp>
      <p:sp>
        <p:nvSpPr>
          <p:cNvPr id="7" name="AutoShape 7"/>
          <p:cNvSpPr/>
          <p:nvPr/>
        </p:nvSpPr>
        <p:spPr>
          <a:xfrm>
            <a:off x="1218874" y="2592503"/>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tyle>
          <a:lnRef idx="0">
            <a:schemeClr val="accent2"/>
          </a:lnRef>
          <a:fillRef idx="1">
            <a:schemeClr val="accent2"/>
          </a:fillRef>
          <a:effectRef idx="0">
            <a:schemeClr val="accent2"/>
          </a:effectRef>
          <a:fontRef idx="minor">
            <a:schemeClr val="lt1"/>
          </a:fontRef>
        </p:style>
      </p:sp>
      <p:sp>
        <p:nvSpPr>
          <p:cNvPr id="8" name="AutoShape 8"/>
          <p:cNvSpPr/>
          <p:nvPr/>
        </p:nvSpPr>
        <p:spPr>
          <a:xfrm>
            <a:off x="4503089" y="1424901"/>
            <a:ext cx="2590123" cy="1506389"/>
          </a:xfrm>
          <a:prstGeom prst="roundRect">
            <a:avLst/>
          </a:prstGeom>
          <a:solidFill>
            <a:schemeClr val="accent1">
              <a:alpha val="100000"/>
            </a:schemeClr>
          </a:solidFill>
        </p:spPr>
      </p:sp>
      <p:sp>
        <p:nvSpPr>
          <p:cNvPr id="9" name="AutoShape 9"/>
          <p:cNvSpPr/>
          <p:nvPr/>
        </p:nvSpPr>
        <p:spPr>
          <a:xfrm>
            <a:off x="4817018" y="2619049"/>
            <a:ext cx="2871893" cy="3142827"/>
          </a:xfrm>
          <a:prstGeom prst="roundRect">
            <a:avLst/>
          </a:prstGeom>
          <a:solidFill>
            <a:schemeClr val="accent1">
              <a:lumMod val="20000"/>
              <a:lumOff val="80000"/>
              <a:alpha val="90000"/>
            </a:schemeClr>
          </a:solidFill>
          <a:ln w="19050">
            <a:solidFill>
              <a:schemeClr val="accent1">
                <a:alpha val="90000"/>
              </a:schemeClr>
            </a:solidFill>
            <a:prstDash val="solid"/>
          </a:ln>
        </p:spPr>
        <p:style>
          <a:lnRef idx="0">
            <a:schemeClr val="accent1"/>
          </a:lnRef>
          <a:fillRef idx="1">
            <a:schemeClr val="accent1"/>
          </a:fillRef>
          <a:effectRef idx="0">
            <a:schemeClr val="accent1"/>
          </a:effectRef>
          <a:fontRef idx="minor">
            <a:schemeClr val="lt1"/>
          </a:fontRef>
        </p:style>
      </p:sp>
      <p:sp>
        <p:nvSpPr>
          <p:cNvPr id="10" name="AutoShape 10"/>
          <p:cNvSpPr/>
          <p:nvPr/>
        </p:nvSpPr>
        <p:spPr>
          <a:xfrm>
            <a:off x="8201329" y="1424901"/>
            <a:ext cx="2590123" cy="1506389"/>
          </a:xfrm>
          <a:prstGeom prst="roundRect">
            <a:avLst/>
          </a:prstGeom>
          <a:solidFill>
            <a:schemeClr val="accent2">
              <a:alpha val="100000"/>
            </a:schemeClr>
          </a:solidFill>
        </p:spPr>
      </p:sp>
      <p:sp>
        <p:nvSpPr>
          <p:cNvPr id="11" name="AutoShape 11"/>
          <p:cNvSpPr/>
          <p:nvPr/>
        </p:nvSpPr>
        <p:spPr>
          <a:xfrm>
            <a:off x="8515258" y="2619049"/>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tyle>
          <a:lnRef idx="0">
            <a:schemeClr val="accent2"/>
          </a:lnRef>
          <a:fillRef idx="1">
            <a:schemeClr val="accent2"/>
          </a:fillRef>
          <a:effectRef idx="0">
            <a:schemeClr val="accent2"/>
          </a:effectRef>
          <a:fontRef idx="minor">
            <a:schemeClr val="lt1"/>
          </a:fontRef>
        </p:style>
      </p:sp>
      <p:sp>
        <p:nvSpPr>
          <p:cNvPr id="12" name="TextBox 12"/>
          <p:cNvSpPr txBox="1"/>
          <p:nvPr/>
        </p:nvSpPr>
        <p:spPr>
          <a:xfrm>
            <a:off x="1414251"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调用函数`show_box()`，设置从(x，y)位置开始，使用指定颜色color显示编号为box_number的方块；</a:t>
            </a:r>
          </a:p>
        </p:txBody>
      </p:sp>
      <p:sp>
        <p:nvSpPr>
          <p:cNvPr id="13" name="TextBox 13"/>
          <p:cNvSpPr txBox="1"/>
          <p:nvPr/>
        </p:nvSpPr>
        <p:spPr>
          <a:xfrm>
            <a:off x="4999835"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调用函数`EraseBox()`，消除从(x，y)处开始的编号为box_number的方块；</a:t>
            </a:r>
          </a:p>
        </p:txBody>
      </p:sp>
      <p:sp>
        <p:nvSpPr>
          <p:cNvPr id="14" name="TextBox 14"/>
          <p:cNvSpPr txBox="1"/>
          <p:nvPr/>
        </p:nvSpPr>
        <p:spPr>
          <a:xfrm>
            <a:off x="8731942"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调用函数`MkNextBox()`，将编号为box_number的方块作为当前的游戏编号，并随机生成下一个游戏方块编号。</a:t>
            </a:r>
          </a:p>
        </p:txBody>
      </p:sp>
      <p:sp>
        <p:nvSpPr>
          <p:cNvPr id="15" name="Freeform 15"/>
          <p:cNvSpPr/>
          <p:nvPr/>
        </p:nvSpPr>
        <p:spPr>
          <a:xfrm>
            <a:off x="3734987" y="1845395"/>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6" name="Freeform 16"/>
          <p:cNvSpPr/>
          <p:nvPr/>
        </p:nvSpPr>
        <p:spPr>
          <a:xfrm>
            <a:off x="7434234" y="1784900"/>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7" name="TextBox 17"/>
          <p:cNvSpPr txBox="1"/>
          <p:nvPr/>
        </p:nvSpPr>
        <p:spPr>
          <a:xfrm>
            <a:off x="1622109" y="1191768"/>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8" name="TextBox 18"/>
          <p:cNvSpPr txBox="1"/>
          <p:nvPr/>
        </p:nvSpPr>
        <p:spPr>
          <a:xfrm>
            <a:off x="5220252" y="1252051"/>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9" name="TextBox 19"/>
          <p:cNvSpPr txBox="1"/>
          <p:nvPr/>
        </p:nvSpPr>
        <p:spPr>
          <a:xfrm>
            <a:off x="8918492" y="1215599"/>
            <a:ext cx="1155795" cy="1844040"/>
          </a:xfrm>
          <a:prstGeom prst="rect">
            <a:avLst/>
          </a:prstGeom>
        </p:spPr>
        <p:txBody>
          <a:bodyPr vert="horz" wrap="square" lIns="123825" tIns="123825" rIns="57150" bIns="123825" rtlCol="0" anchor="t" anchorCtr="0">
            <a:sp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显示/消除方块</a:t>
              </a: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249697" y="3865013"/>
            <a:ext cx="2167467" cy="1826280"/>
          </a:xfrm>
          <a:prstGeom prst="triangle">
            <a:avLst/>
          </a:prstGeom>
          <a:solidFill>
            <a:schemeClr val="accent1">
              <a:alpha val="100000"/>
            </a:schemeClr>
          </a:solidFill>
        </p:spPr>
      </p:sp>
      <p:sp>
        <p:nvSpPr>
          <p:cNvPr id="3" name="AutoShape 3"/>
          <p:cNvSpPr/>
          <p:nvPr/>
        </p:nvSpPr>
        <p:spPr>
          <a:xfrm>
            <a:off x="3776918" y="3865013"/>
            <a:ext cx="2167467" cy="1826280"/>
          </a:xfrm>
          <a:prstGeom prst="triangle">
            <a:avLst/>
          </a:prstGeom>
          <a:solidFill>
            <a:schemeClr val="accent1">
              <a:alpha val="100000"/>
            </a:schemeClr>
          </a:solidFill>
        </p:spPr>
      </p:sp>
      <p:sp>
        <p:nvSpPr>
          <p:cNvPr id="4" name="AutoShape 4"/>
          <p:cNvSpPr/>
          <p:nvPr/>
        </p:nvSpPr>
        <p:spPr>
          <a:xfrm>
            <a:off x="5012267" y="1711093"/>
            <a:ext cx="2167467" cy="1826280"/>
          </a:xfrm>
          <a:prstGeom prst="triangle">
            <a:avLst/>
          </a:prstGeom>
          <a:solidFill>
            <a:schemeClr val="accent1">
              <a:alpha val="100000"/>
            </a:schemeClr>
          </a:solidFill>
        </p:spPr>
      </p:sp>
      <p:sp>
        <p:nvSpPr>
          <p:cNvPr id="5" name="Freeform 5"/>
          <p:cNvSpPr/>
          <p:nvPr/>
        </p:nvSpPr>
        <p:spPr>
          <a:xfrm>
            <a:off x="5743787" y="3022600"/>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6" name="Freeform 6"/>
          <p:cNvSpPr/>
          <p:nvPr/>
        </p:nvSpPr>
        <p:spPr>
          <a:xfrm rot="7259206">
            <a:off x="6589098" y="4674355"/>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7" name="Freeform 7"/>
          <p:cNvSpPr/>
          <p:nvPr/>
        </p:nvSpPr>
        <p:spPr>
          <a:xfrm rot="-7221168">
            <a:off x="4910864" y="4658432"/>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cxnSp>
        <p:nvCxnSpPr>
          <p:cNvPr id="8" name="Connector 8"/>
          <p:cNvCxnSpPr/>
          <p:nvPr/>
        </p:nvCxnSpPr>
        <p:spPr>
          <a:xfrm>
            <a:off x="6818377" y="3284051"/>
            <a:ext cx="4107349"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9" name="AutoShape 9"/>
          <p:cNvSpPr/>
          <p:nvPr/>
        </p:nvSpPr>
        <p:spPr>
          <a:xfrm>
            <a:off x="10897278" y="3216317"/>
            <a:ext cx="151723" cy="151723"/>
          </a:xfrm>
          <a:prstGeom prst="ellipse">
            <a:avLst/>
          </a:prstGeom>
          <a:solidFill>
            <a:schemeClr val="accent1">
              <a:alpha val="100000"/>
            </a:schemeClr>
          </a:solidFill>
        </p:spPr>
      </p:sp>
      <p:sp>
        <p:nvSpPr>
          <p:cNvPr id="10" name="TextBox 10"/>
          <p:cNvSpPr txBox="1"/>
          <p:nvPr/>
        </p:nvSpPr>
        <p:spPr>
          <a:xfrm>
            <a:off x="6941312" y="1711093"/>
            <a:ext cx="3862453"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在处理前要首先进行判断，如果满足条件则返回True，即循序操作。</a:t>
            </a:r>
          </a:p>
        </p:txBody>
      </p:sp>
      <p:sp>
        <p:nvSpPr>
          <p:cNvPr id="11" name="TextBox 11"/>
          <p:cNvSpPr txBox="1"/>
          <p:nvPr/>
        </p:nvSpPr>
        <p:spPr>
          <a:xfrm>
            <a:off x="8233969" y="4100915"/>
            <a:ext cx="3190554"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判断工作由函数MoveAble实现，(x，y)表示当前的方块位置，box_number是方块的编号，direction是左移、下移、右移和旋转的标志。</a:t>
            </a:r>
          </a:p>
        </p:txBody>
      </p:sp>
      <p:cxnSp>
        <p:nvCxnSpPr>
          <p:cNvPr id="12" name="Connector 12"/>
          <p:cNvCxnSpPr/>
          <p:nvPr/>
        </p:nvCxnSpPr>
        <p:spPr>
          <a:xfrm>
            <a:off x="7345623" y="5627624"/>
            <a:ext cx="4107349"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3" name="AutoShape 13"/>
          <p:cNvSpPr/>
          <p:nvPr/>
        </p:nvSpPr>
        <p:spPr>
          <a:xfrm>
            <a:off x="11424524" y="5559891"/>
            <a:ext cx="151723" cy="151723"/>
          </a:xfrm>
          <a:prstGeom prst="ellipse">
            <a:avLst/>
          </a:prstGeom>
          <a:solidFill>
            <a:schemeClr val="accent1">
              <a:alpha val="100000"/>
            </a:schemeClr>
          </a:solidFill>
        </p:spPr>
      </p:sp>
      <p:cxnSp>
        <p:nvCxnSpPr>
          <p:cNvPr id="14" name="Connector 14"/>
          <p:cNvCxnSpPr/>
          <p:nvPr/>
        </p:nvCxnSpPr>
        <p:spPr>
          <a:xfrm>
            <a:off x="904945" y="4589949"/>
            <a:ext cx="3793067" cy="0"/>
          </a:xfrm>
          <a:prstGeom prst="line">
            <a:avLst/>
          </a:prstGeom>
          <a:ln w="9525">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5" name="AutoShape 15"/>
          <p:cNvSpPr/>
          <p:nvPr/>
        </p:nvSpPr>
        <p:spPr>
          <a:xfrm>
            <a:off x="904945" y="4510024"/>
            <a:ext cx="151723" cy="151723"/>
          </a:xfrm>
          <a:prstGeom prst="ellipse">
            <a:avLst/>
          </a:prstGeom>
          <a:solidFill>
            <a:schemeClr val="accent1">
              <a:alpha val="100000"/>
            </a:schemeClr>
          </a:solidFill>
        </p:spPr>
      </p:sp>
      <p:sp>
        <p:nvSpPr>
          <p:cNvPr id="16" name="TextBox 16"/>
          <p:cNvSpPr txBox="1"/>
          <p:nvPr/>
        </p:nvSpPr>
        <p:spPr>
          <a:xfrm>
            <a:off x="869006" y="3172778"/>
            <a:ext cx="3483489"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对俄罗斯方块的操作包括：左移、右移、下移、旋转和加速。</a:t>
            </a:r>
          </a:p>
        </p:txBody>
      </p:sp>
      <p:sp>
        <p:nvSpPr>
          <p:cNvPr id="17" name="AutoShape 17"/>
          <p:cNvSpPr/>
          <p:nvPr/>
        </p:nvSpPr>
        <p:spPr>
          <a:xfrm flipV="1">
            <a:off x="5012267" y="3733610"/>
            <a:ext cx="2167467" cy="1826280"/>
          </a:xfrm>
          <a:prstGeom prst="triangle">
            <a:avLst/>
          </a:prstGeom>
          <a:solidFill>
            <a:schemeClr val="accent2">
              <a:alpha val="100000"/>
            </a:schemeClr>
          </a:solidFill>
        </p:spPr>
      </p:sp>
      <p:sp>
        <p:nvSpPr>
          <p:cNvPr id="18" name="Freeform 18"/>
          <p:cNvSpPr/>
          <p:nvPr/>
        </p:nvSpPr>
        <p:spPr>
          <a:xfrm>
            <a:off x="5786411" y="3999944"/>
            <a:ext cx="661803" cy="66180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对方块的操作处理</a:t>
              </a: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78798" y="3644837"/>
            <a:ext cx="9429750" cy="1104900"/>
          </a:xfrm>
          <a:prstGeom prst="rect">
            <a:avLst/>
          </a:prstGeom>
        </p:spPr>
        <p:txBody>
          <a:bodyPr vert="horz" wrap="square" lIns="114300" tIns="57150" rIns="114300" bIns="57150" rtlCol="0" anchor="t" anchorCtr="0">
            <a:spAutoFit/>
          </a:bodyPr>
          <a:lstStyle/>
          <a:p>
            <a:pPr algn="ctr">
              <a:lnSpc>
                <a:spcPct val="120000"/>
              </a:lnSpc>
            </a:pPr>
            <a:r>
              <a:rPr lang="en-US" sz="5175" b="1">
                <a:solidFill>
                  <a:schemeClr val="accent2">
                    <a:alpha val="100000"/>
                  </a:schemeClr>
                </a:solidFill>
                <a:latin typeface="微软雅黑" panose="020B0503020204020204" charset="-122"/>
                <a:ea typeface="微软雅黑" panose="020B0503020204020204" charset="-122"/>
                <a:cs typeface="微软雅黑" panose="020B0503020204020204" charset="-122"/>
              </a:rPr>
              <a:t>测试运行</a:t>
            </a:r>
          </a:p>
        </p:txBody>
      </p:sp>
      <p:sp>
        <p:nvSpPr>
          <p:cNvPr id="3" name="TextBox 3"/>
          <p:cNvSpPr txBox="1"/>
          <p:nvPr/>
        </p:nvSpPr>
        <p:spPr>
          <a:xfrm>
            <a:off x="2060858" y="2108645"/>
            <a:ext cx="7677150" cy="1571625"/>
          </a:xfrm>
          <a:prstGeom prst="rect">
            <a:avLst/>
          </a:prstGeom>
        </p:spPr>
        <p:txBody>
          <a:bodyPr vert="horz" wrap="square" lIns="114300" tIns="57150" rIns="114300" bIns="57150" rtlCol="0" anchor="t" anchorCtr="0">
            <a:spAutoFit/>
          </a:bodyPr>
          <a:lstStyle/>
          <a:p>
            <a:pPr algn="ctr">
              <a:lnSpc>
                <a:spcPct val="120000"/>
              </a:lnSpc>
              <a:spcBef>
                <a:spcPts val="450"/>
              </a:spcBef>
            </a:pPr>
            <a:r>
              <a:rPr lang="en-US" sz="7650" b="1">
                <a:solidFill>
                  <a:schemeClr val="accent2">
                    <a:alpha val="100000"/>
                  </a:schemeClr>
                </a:solidFill>
                <a:latin typeface="微软雅黑" panose="020B0503020204020204" charset="-122"/>
                <a:ea typeface="微软雅黑" panose="020B0503020204020204" charset="-122"/>
                <a:cs typeface="微软雅黑" panose="020B0503020204020204" charset="-122"/>
              </a:rPr>
              <a:t>07</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3167" r="3167"/>
          <a:stretch>
            <a:fillRect/>
          </a:stretch>
        </p:blipFill>
        <p:spPr>
          <a:xfrm>
            <a:off x="6416218" y="1873250"/>
            <a:ext cx="2285143" cy="2439670"/>
          </a:xfrm>
          <a:prstGeom prst="rect">
            <a:avLst/>
          </a:prstGeom>
        </p:spPr>
      </p:pic>
      <p:pic>
        <p:nvPicPr>
          <p:cNvPr id="3" name="Picture 3"/>
          <p:cNvPicPr>
            <a:picLocks noChangeAspect="1"/>
          </p:cNvPicPr>
          <p:nvPr/>
        </p:nvPicPr>
        <p:blipFill>
          <a:blip r:embed="rId4"/>
          <a:srcRect l="11219" r="11219"/>
          <a:stretch>
            <a:fillRect/>
          </a:stretch>
        </p:blipFill>
        <p:spPr>
          <a:xfrm>
            <a:off x="705451" y="1873250"/>
            <a:ext cx="2286000" cy="2308332"/>
          </a:xfrm>
          <a:prstGeom prst="rect">
            <a:avLst/>
          </a:prstGeom>
        </p:spPr>
      </p:pic>
      <p:pic>
        <p:nvPicPr>
          <p:cNvPr id="4" name="Picture 4"/>
          <p:cNvPicPr>
            <a:picLocks noChangeAspect="1"/>
          </p:cNvPicPr>
          <p:nvPr/>
        </p:nvPicPr>
        <p:blipFill>
          <a:blip r:embed="rId5"/>
          <a:srcRect l="3087" r="3087"/>
          <a:stretch>
            <a:fillRect/>
          </a:stretch>
        </p:blipFill>
        <p:spPr>
          <a:xfrm>
            <a:off x="9265251" y="1892300"/>
            <a:ext cx="2271183" cy="2420620"/>
          </a:xfrm>
          <a:prstGeom prst="rect">
            <a:avLst/>
          </a:prstGeom>
        </p:spPr>
      </p:pic>
      <p:pic>
        <p:nvPicPr>
          <p:cNvPr id="5" name="Picture 5"/>
          <p:cNvPicPr>
            <a:picLocks noChangeAspect="1"/>
          </p:cNvPicPr>
          <p:nvPr/>
        </p:nvPicPr>
        <p:blipFill>
          <a:blip r:embed="rId6"/>
          <a:srcRect l="23295" r="23295"/>
          <a:stretch>
            <a:fillRect/>
          </a:stretch>
        </p:blipFill>
        <p:spPr>
          <a:xfrm>
            <a:off x="3571418" y="1892300"/>
            <a:ext cx="2266949" cy="2420620"/>
          </a:xfrm>
          <a:prstGeom prst="rect">
            <a:avLst/>
          </a:prstGeom>
        </p:spPr>
      </p:pic>
      <p:grpSp>
        <p:nvGrpSpPr>
          <p:cNvPr id="6" name="Group 6"/>
          <p:cNvGrpSpPr/>
          <p:nvPr/>
        </p:nvGrpSpPr>
        <p:grpSpPr>
          <a:xfrm>
            <a:off x="6416218" y="3460761"/>
            <a:ext cx="2285143" cy="745998"/>
            <a:chOff x="6416218" y="3460761"/>
            <a:chExt cx="2285143" cy="745998"/>
          </a:xfrm>
        </p:grpSpPr>
        <p:sp>
          <p:nvSpPr>
            <p:cNvPr id="7" name="AutoShape 7"/>
            <p:cNvSpPr/>
            <p:nvPr/>
          </p:nvSpPr>
          <p:spPr>
            <a:xfrm>
              <a:off x="6416218" y="3460761"/>
              <a:ext cx="2285143" cy="745998"/>
            </a:xfrm>
            <a:prstGeom prst="rect">
              <a:avLst/>
            </a:prstGeom>
            <a:solidFill>
              <a:schemeClr val="accent1">
                <a:alpha val="100000"/>
              </a:schemeClr>
            </a:solidFill>
          </p:spPr>
        </p:sp>
      </p:grpSp>
      <p:grpSp>
        <p:nvGrpSpPr>
          <p:cNvPr id="8" name="Group 8"/>
          <p:cNvGrpSpPr/>
          <p:nvPr/>
        </p:nvGrpSpPr>
        <p:grpSpPr>
          <a:xfrm>
            <a:off x="6416218" y="4197615"/>
            <a:ext cx="2288381" cy="2112169"/>
            <a:chOff x="6416218" y="4197615"/>
            <a:chExt cx="2288381" cy="2112169"/>
          </a:xfrm>
        </p:grpSpPr>
        <p:sp>
          <p:nvSpPr>
            <p:cNvPr id="9" name="AutoShape 9"/>
            <p:cNvSpPr/>
            <p:nvPr/>
          </p:nvSpPr>
          <p:spPr>
            <a:xfrm>
              <a:off x="6416218" y="4197615"/>
              <a:ext cx="2288381" cy="2112169"/>
            </a:xfrm>
            <a:prstGeom prst="rect">
              <a:avLst/>
            </a:prstGeom>
            <a:solidFill>
              <a:schemeClr val="accent1">
                <a:lumMod val="50000"/>
                <a:alpha val="100000"/>
              </a:schemeClr>
            </a:solidFill>
          </p:spPr>
        </p:sp>
      </p:grpSp>
      <p:grpSp>
        <p:nvGrpSpPr>
          <p:cNvPr id="10" name="Group 10"/>
          <p:cNvGrpSpPr/>
          <p:nvPr/>
        </p:nvGrpSpPr>
        <p:grpSpPr>
          <a:xfrm>
            <a:off x="3571418" y="3460761"/>
            <a:ext cx="2285429" cy="852159"/>
            <a:chOff x="3571418" y="3460761"/>
            <a:chExt cx="2285429" cy="852159"/>
          </a:xfrm>
        </p:grpSpPr>
        <p:sp>
          <p:nvSpPr>
            <p:cNvPr id="11" name="AutoShape 11"/>
            <p:cNvSpPr/>
            <p:nvPr/>
          </p:nvSpPr>
          <p:spPr>
            <a:xfrm>
              <a:off x="3571418" y="3460761"/>
              <a:ext cx="2285429" cy="852159"/>
            </a:xfrm>
            <a:prstGeom prst="rect">
              <a:avLst/>
            </a:prstGeom>
            <a:solidFill>
              <a:schemeClr val="accent1">
                <a:alpha val="100000"/>
              </a:schemeClr>
            </a:solidFill>
          </p:spPr>
        </p:sp>
      </p:grpSp>
      <p:grpSp>
        <p:nvGrpSpPr>
          <p:cNvPr id="12" name="Group 12"/>
          <p:cNvGrpSpPr/>
          <p:nvPr/>
        </p:nvGrpSpPr>
        <p:grpSpPr>
          <a:xfrm>
            <a:off x="3571418" y="4206759"/>
            <a:ext cx="2288096" cy="2103025"/>
            <a:chOff x="3571418" y="4206759"/>
            <a:chExt cx="2288096" cy="2103025"/>
          </a:xfrm>
        </p:grpSpPr>
        <p:sp>
          <p:nvSpPr>
            <p:cNvPr id="13" name="AutoShape 13"/>
            <p:cNvSpPr/>
            <p:nvPr/>
          </p:nvSpPr>
          <p:spPr>
            <a:xfrm>
              <a:off x="3571418" y="4206759"/>
              <a:ext cx="2288096" cy="2103025"/>
            </a:xfrm>
            <a:prstGeom prst="rect">
              <a:avLst/>
            </a:prstGeom>
            <a:solidFill>
              <a:schemeClr val="accent1">
                <a:lumMod val="50000"/>
                <a:alpha val="100000"/>
              </a:schemeClr>
            </a:solidFill>
          </p:spPr>
        </p:sp>
      </p:grpSp>
      <p:grpSp>
        <p:nvGrpSpPr>
          <p:cNvPr id="14" name="Group 14"/>
          <p:cNvGrpSpPr/>
          <p:nvPr/>
        </p:nvGrpSpPr>
        <p:grpSpPr>
          <a:xfrm>
            <a:off x="9265251" y="3460761"/>
            <a:ext cx="2286000" cy="745998"/>
            <a:chOff x="9265251" y="3460761"/>
            <a:chExt cx="2286000" cy="745998"/>
          </a:xfrm>
        </p:grpSpPr>
        <p:sp>
          <p:nvSpPr>
            <p:cNvPr id="15" name="AutoShape 15"/>
            <p:cNvSpPr/>
            <p:nvPr/>
          </p:nvSpPr>
          <p:spPr>
            <a:xfrm>
              <a:off x="9265251" y="3460761"/>
              <a:ext cx="2286000" cy="745998"/>
            </a:xfrm>
            <a:prstGeom prst="rect">
              <a:avLst/>
            </a:prstGeom>
            <a:solidFill>
              <a:schemeClr val="accent1">
                <a:alpha val="100000"/>
              </a:schemeClr>
            </a:solidFill>
          </p:spPr>
        </p:sp>
      </p:grpSp>
      <p:grpSp>
        <p:nvGrpSpPr>
          <p:cNvPr id="16" name="Group 16"/>
          <p:cNvGrpSpPr/>
          <p:nvPr/>
        </p:nvGrpSpPr>
        <p:grpSpPr>
          <a:xfrm>
            <a:off x="9265251" y="4204473"/>
            <a:ext cx="2286000" cy="2105311"/>
            <a:chOff x="9265251" y="4204473"/>
            <a:chExt cx="2286000" cy="2105311"/>
          </a:xfrm>
        </p:grpSpPr>
        <p:sp>
          <p:nvSpPr>
            <p:cNvPr id="17" name="AutoShape 17"/>
            <p:cNvSpPr/>
            <p:nvPr/>
          </p:nvSpPr>
          <p:spPr>
            <a:xfrm>
              <a:off x="9265251" y="4204473"/>
              <a:ext cx="2286000" cy="2105311"/>
            </a:xfrm>
            <a:prstGeom prst="rect">
              <a:avLst/>
            </a:prstGeom>
            <a:solidFill>
              <a:schemeClr val="accent1">
                <a:lumMod val="50000"/>
                <a:alpha val="100000"/>
              </a:schemeClr>
            </a:solidFill>
          </p:spPr>
        </p:sp>
      </p:grpSp>
      <p:grpSp>
        <p:nvGrpSpPr>
          <p:cNvPr id="18" name="Group 18"/>
          <p:cNvGrpSpPr/>
          <p:nvPr/>
        </p:nvGrpSpPr>
        <p:grpSpPr>
          <a:xfrm>
            <a:off x="705451" y="3460761"/>
            <a:ext cx="2286000" cy="2849023"/>
            <a:chOff x="705451" y="3460761"/>
            <a:chExt cx="2286000" cy="2849023"/>
          </a:xfrm>
        </p:grpSpPr>
        <p:sp>
          <p:nvSpPr>
            <p:cNvPr id="19" name="AutoShape 19"/>
            <p:cNvSpPr/>
            <p:nvPr/>
          </p:nvSpPr>
          <p:spPr>
            <a:xfrm>
              <a:off x="705451" y="3460761"/>
              <a:ext cx="2286000" cy="883920"/>
            </a:xfrm>
            <a:prstGeom prst="rect">
              <a:avLst/>
            </a:prstGeom>
            <a:solidFill>
              <a:schemeClr val="accent1">
                <a:alpha val="100000"/>
              </a:schemeClr>
            </a:solidFill>
          </p:spPr>
        </p:sp>
        <p:sp>
          <p:nvSpPr>
            <p:cNvPr id="20" name="AutoShape 20"/>
            <p:cNvSpPr/>
            <p:nvPr/>
          </p:nvSpPr>
          <p:spPr>
            <a:xfrm>
              <a:off x="705451" y="4206759"/>
              <a:ext cx="2286000" cy="2103025"/>
            </a:xfrm>
            <a:prstGeom prst="rect">
              <a:avLst/>
            </a:prstGeom>
            <a:solidFill>
              <a:schemeClr val="accent1">
                <a:lumMod val="50000"/>
                <a:alpha val="100000"/>
              </a:schemeClr>
            </a:solidFill>
          </p:spPr>
        </p:sp>
      </p:grpSp>
      <p:sp>
        <p:nvSpPr>
          <p:cNvPr id="21" name="TextBox 21"/>
          <p:cNvSpPr txBox="1"/>
          <p:nvPr/>
        </p:nvSpPr>
        <p:spPr>
          <a:xfrm>
            <a:off x="705451" y="3461492"/>
            <a:ext cx="2287905" cy="720090"/>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22" name="TextBox 22"/>
          <p:cNvSpPr txBox="1"/>
          <p:nvPr/>
        </p:nvSpPr>
        <p:spPr>
          <a:xfrm>
            <a:off x="3571418" y="3467100"/>
            <a:ext cx="2287905" cy="720090"/>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23" name="TextBox 23"/>
          <p:cNvSpPr txBox="1"/>
          <p:nvPr/>
        </p:nvSpPr>
        <p:spPr>
          <a:xfrm>
            <a:off x="9265251" y="3471017"/>
            <a:ext cx="2287905" cy="720090"/>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rPr>
              <a:t>04</a:t>
            </a:r>
          </a:p>
        </p:txBody>
      </p:sp>
      <p:grpSp>
        <p:nvGrpSpPr>
          <p:cNvPr id="24" name="Group 24"/>
          <p:cNvGrpSpPr/>
          <p:nvPr/>
        </p:nvGrpSpPr>
        <p:grpSpPr>
          <a:xfrm>
            <a:off x="454963" y="93878"/>
            <a:ext cx="10641129" cy="914400"/>
            <a:chOff x="454963" y="93878"/>
            <a:chExt cx="10641129" cy="914400"/>
          </a:xfrm>
        </p:grpSpPr>
        <p:sp>
          <p:nvSpPr>
            <p:cNvPr id="25" name="AutoShape 25"/>
            <p:cNvSpPr/>
            <p:nvPr/>
          </p:nvSpPr>
          <p:spPr>
            <a:xfrm>
              <a:off x="454963" y="331168"/>
              <a:ext cx="84147" cy="84147"/>
            </a:xfrm>
            <a:prstGeom prst="ellipse">
              <a:avLst/>
            </a:prstGeom>
            <a:solidFill>
              <a:schemeClr val="accent1">
                <a:alpha val="100000"/>
              </a:schemeClr>
            </a:solidFill>
          </p:spPr>
        </p:sp>
        <p:sp>
          <p:nvSpPr>
            <p:cNvPr id="26" name="AutoShape 26"/>
            <p:cNvSpPr/>
            <p:nvPr/>
          </p:nvSpPr>
          <p:spPr>
            <a:xfrm>
              <a:off x="575049" y="337743"/>
              <a:ext cx="78137" cy="78137"/>
            </a:xfrm>
            <a:prstGeom prst="ellipse">
              <a:avLst/>
            </a:prstGeom>
            <a:solidFill>
              <a:schemeClr val="accent1">
                <a:alpha val="80000"/>
              </a:schemeClr>
            </a:solidFill>
          </p:spPr>
        </p:sp>
        <p:sp>
          <p:nvSpPr>
            <p:cNvPr id="27" name="AutoShape 27"/>
            <p:cNvSpPr/>
            <p:nvPr/>
          </p:nvSpPr>
          <p:spPr>
            <a:xfrm>
              <a:off x="689125" y="339460"/>
              <a:ext cx="74704" cy="74704"/>
            </a:xfrm>
            <a:prstGeom prst="ellipse">
              <a:avLst/>
            </a:prstGeom>
            <a:solidFill>
              <a:schemeClr val="accent1">
                <a:alpha val="60000"/>
              </a:schemeClr>
            </a:solidFill>
          </p:spPr>
        </p:sp>
        <p:sp>
          <p:nvSpPr>
            <p:cNvPr id="28" name="AutoShape 28"/>
            <p:cNvSpPr/>
            <p:nvPr/>
          </p:nvSpPr>
          <p:spPr>
            <a:xfrm>
              <a:off x="799768" y="348430"/>
              <a:ext cx="69238" cy="69238"/>
            </a:xfrm>
            <a:prstGeom prst="ellipse">
              <a:avLst/>
            </a:prstGeom>
            <a:solidFill>
              <a:schemeClr val="accent1">
                <a:alpha val="40000"/>
              </a:schemeClr>
            </a:solidFill>
          </p:spPr>
        </p:sp>
        <p:sp>
          <p:nvSpPr>
            <p:cNvPr id="29" name="AutoShape 29"/>
            <p:cNvSpPr/>
            <p:nvPr/>
          </p:nvSpPr>
          <p:spPr>
            <a:xfrm>
              <a:off x="904945" y="344297"/>
              <a:ext cx="65594" cy="65594"/>
            </a:xfrm>
            <a:prstGeom prst="ellipse">
              <a:avLst/>
            </a:prstGeom>
            <a:solidFill>
              <a:schemeClr val="accent1">
                <a:alpha val="20000"/>
              </a:schemeClr>
            </a:solidFill>
          </p:spPr>
        </p:sp>
        <p:sp>
          <p:nvSpPr>
            <p:cNvPr id="30" name="AutoShape 30"/>
            <p:cNvSpPr/>
            <p:nvPr/>
          </p:nvSpPr>
          <p:spPr>
            <a:xfrm>
              <a:off x="454963" y="448942"/>
              <a:ext cx="84147" cy="84147"/>
            </a:xfrm>
            <a:prstGeom prst="ellipse">
              <a:avLst/>
            </a:prstGeom>
            <a:solidFill>
              <a:schemeClr val="accent1">
                <a:alpha val="100000"/>
              </a:schemeClr>
            </a:solidFill>
          </p:spPr>
        </p:sp>
        <p:sp>
          <p:nvSpPr>
            <p:cNvPr id="31" name="AutoShape 31"/>
            <p:cNvSpPr/>
            <p:nvPr/>
          </p:nvSpPr>
          <p:spPr>
            <a:xfrm>
              <a:off x="575049" y="455517"/>
              <a:ext cx="78137" cy="78137"/>
            </a:xfrm>
            <a:prstGeom prst="ellipse">
              <a:avLst/>
            </a:prstGeom>
            <a:solidFill>
              <a:schemeClr val="accent1">
                <a:alpha val="80000"/>
              </a:schemeClr>
            </a:solidFill>
          </p:spPr>
        </p:sp>
        <p:sp>
          <p:nvSpPr>
            <p:cNvPr id="32" name="AutoShape 32"/>
            <p:cNvSpPr/>
            <p:nvPr/>
          </p:nvSpPr>
          <p:spPr>
            <a:xfrm>
              <a:off x="689125" y="457233"/>
              <a:ext cx="74704" cy="74704"/>
            </a:xfrm>
            <a:prstGeom prst="ellipse">
              <a:avLst/>
            </a:prstGeom>
            <a:solidFill>
              <a:schemeClr val="accent1">
                <a:alpha val="60000"/>
              </a:schemeClr>
            </a:solidFill>
          </p:spPr>
        </p:sp>
        <p:sp>
          <p:nvSpPr>
            <p:cNvPr id="33" name="AutoShape 33"/>
            <p:cNvSpPr/>
            <p:nvPr/>
          </p:nvSpPr>
          <p:spPr>
            <a:xfrm>
              <a:off x="799768" y="466203"/>
              <a:ext cx="69238" cy="69238"/>
            </a:xfrm>
            <a:prstGeom prst="ellipse">
              <a:avLst/>
            </a:prstGeom>
            <a:solidFill>
              <a:schemeClr val="accent1">
                <a:alpha val="40000"/>
              </a:schemeClr>
            </a:solidFill>
          </p:spPr>
        </p:sp>
        <p:sp>
          <p:nvSpPr>
            <p:cNvPr id="34" name="AutoShape 34"/>
            <p:cNvSpPr/>
            <p:nvPr/>
          </p:nvSpPr>
          <p:spPr>
            <a:xfrm>
              <a:off x="904945" y="462070"/>
              <a:ext cx="65594" cy="65594"/>
            </a:xfrm>
            <a:prstGeom prst="ellipse">
              <a:avLst/>
            </a:prstGeom>
            <a:solidFill>
              <a:schemeClr val="accent1">
                <a:alpha val="20000"/>
              </a:schemeClr>
            </a:solidFill>
          </p:spPr>
        </p:sp>
        <p:sp>
          <p:nvSpPr>
            <p:cNvPr id="35" name="AutoShape 35"/>
            <p:cNvSpPr/>
            <p:nvPr/>
          </p:nvSpPr>
          <p:spPr>
            <a:xfrm>
              <a:off x="454963" y="566715"/>
              <a:ext cx="84147" cy="84147"/>
            </a:xfrm>
            <a:prstGeom prst="ellipse">
              <a:avLst/>
            </a:prstGeom>
            <a:solidFill>
              <a:schemeClr val="accent1">
                <a:alpha val="100000"/>
              </a:schemeClr>
            </a:solidFill>
          </p:spPr>
        </p:sp>
        <p:sp>
          <p:nvSpPr>
            <p:cNvPr id="36" name="AutoShape 36"/>
            <p:cNvSpPr/>
            <p:nvPr/>
          </p:nvSpPr>
          <p:spPr>
            <a:xfrm>
              <a:off x="575049" y="573291"/>
              <a:ext cx="78137" cy="78137"/>
            </a:xfrm>
            <a:prstGeom prst="ellipse">
              <a:avLst/>
            </a:prstGeom>
            <a:solidFill>
              <a:schemeClr val="accent1">
                <a:alpha val="80000"/>
              </a:schemeClr>
            </a:solidFill>
          </p:spPr>
        </p:sp>
        <p:sp>
          <p:nvSpPr>
            <p:cNvPr id="37" name="AutoShape 37"/>
            <p:cNvSpPr/>
            <p:nvPr/>
          </p:nvSpPr>
          <p:spPr>
            <a:xfrm>
              <a:off x="689125" y="575007"/>
              <a:ext cx="74704" cy="74704"/>
            </a:xfrm>
            <a:prstGeom prst="ellipse">
              <a:avLst/>
            </a:prstGeom>
            <a:solidFill>
              <a:schemeClr val="accent1">
                <a:alpha val="60000"/>
              </a:schemeClr>
            </a:solidFill>
          </p:spPr>
        </p:sp>
        <p:sp>
          <p:nvSpPr>
            <p:cNvPr id="38" name="AutoShape 38"/>
            <p:cNvSpPr/>
            <p:nvPr/>
          </p:nvSpPr>
          <p:spPr>
            <a:xfrm>
              <a:off x="799768" y="583977"/>
              <a:ext cx="69238" cy="69238"/>
            </a:xfrm>
            <a:prstGeom prst="ellipse">
              <a:avLst/>
            </a:prstGeom>
            <a:solidFill>
              <a:schemeClr val="accent1">
                <a:alpha val="40000"/>
              </a:schemeClr>
            </a:solidFill>
          </p:spPr>
        </p:sp>
        <p:sp>
          <p:nvSpPr>
            <p:cNvPr id="39" name="AutoShape 39"/>
            <p:cNvSpPr/>
            <p:nvPr/>
          </p:nvSpPr>
          <p:spPr>
            <a:xfrm>
              <a:off x="904945" y="579844"/>
              <a:ext cx="65594" cy="65594"/>
            </a:xfrm>
            <a:prstGeom prst="ellipse">
              <a:avLst/>
            </a:prstGeom>
            <a:solidFill>
              <a:schemeClr val="accent1">
                <a:alpha val="20000"/>
              </a:schemeClr>
            </a:solidFill>
          </p:spPr>
        </p:sp>
        <p:sp>
          <p:nvSpPr>
            <p:cNvPr id="40" name="AutoShape 40"/>
            <p:cNvSpPr/>
            <p:nvPr/>
          </p:nvSpPr>
          <p:spPr>
            <a:xfrm>
              <a:off x="454963" y="684489"/>
              <a:ext cx="84147" cy="84147"/>
            </a:xfrm>
            <a:prstGeom prst="ellipse">
              <a:avLst/>
            </a:prstGeom>
            <a:solidFill>
              <a:schemeClr val="accent1">
                <a:alpha val="100000"/>
              </a:schemeClr>
            </a:solidFill>
          </p:spPr>
        </p:sp>
        <p:sp>
          <p:nvSpPr>
            <p:cNvPr id="41" name="AutoShape 41"/>
            <p:cNvSpPr/>
            <p:nvPr/>
          </p:nvSpPr>
          <p:spPr>
            <a:xfrm>
              <a:off x="575049" y="691064"/>
              <a:ext cx="78137" cy="78137"/>
            </a:xfrm>
            <a:prstGeom prst="ellipse">
              <a:avLst/>
            </a:prstGeom>
            <a:solidFill>
              <a:schemeClr val="accent1">
                <a:alpha val="80000"/>
              </a:schemeClr>
            </a:solidFill>
          </p:spPr>
        </p:sp>
        <p:sp>
          <p:nvSpPr>
            <p:cNvPr id="42" name="AutoShape 42"/>
            <p:cNvSpPr/>
            <p:nvPr/>
          </p:nvSpPr>
          <p:spPr>
            <a:xfrm>
              <a:off x="689125" y="692781"/>
              <a:ext cx="74704" cy="74704"/>
            </a:xfrm>
            <a:prstGeom prst="ellipse">
              <a:avLst/>
            </a:prstGeom>
            <a:solidFill>
              <a:schemeClr val="accent1">
                <a:alpha val="60000"/>
              </a:schemeClr>
            </a:solidFill>
          </p:spPr>
        </p:sp>
        <p:sp>
          <p:nvSpPr>
            <p:cNvPr id="43" name="AutoShape 43"/>
            <p:cNvSpPr/>
            <p:nvPr/>
          </p:nvSpPr>
          <p:spPr>
            <a:xfrm>
              <a:off x="799768" y="701751"/>
              <a:ext cx="69238" cy="69238"/>
            </a:xfrm>
            <a:prstGeom prst="ellipse">
              <a:avLst/>
            </a:prstGeom>
            <a:solidFill>
              <a:schemeClr val="accent1">
                <a:alpha val="40000"/>
              </a:schemeClr>
            </a:solidFill>
          </p:spPr>
        </p:sp>
        <p:sp>
          <p:nvSpPr>
            <p:cNvPr id="44" name="AutoShape 44"/>
            <p:cNvSpPr/>
            <p:nvPr/>
          </p:nvSpPr>
          <p:spPr>
            <a:xfrm>
              <a:off x="904945" y="697618"/>
              <a:ext cx="65594" cy="65594"/>
            </a:xfrm>
            <a:prstGeom prst="ellipse">
              <a:avLst/>
            </a:prstGeom>
            <a:solidFill>
              <a:schemeClr val="accent1">
                <a:alpha val="20000"/>
              </a:schemeClr>
            </a:solidFill>
          </p:spPr>
        </p:sp>
        <p:sp>
          <p:nvSpPr>
            <p:cNvPr id="45" name="TextBox 4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测试运行</a:t>
              </a:r>
            </a:p>
          </p:txBody>
        </p:sp>
      </p:grpSp>
      <p:grpSp>
        <p:nvGrpSpPr>
          <p:cNvPr id="46" name="Group 46"/>
          <p:cNvGrpSpPr/>
          <p:nvPr/>
        </p:nvGrpSpPr>
        <p:grpSpPr>
          <a:xfrm>
            <a:off x="756455" y="4477571"/>
            <a:ext cx="2164942" cy="1552257"/>
            <a:chOff x="756455" y="4477571"/>
            <a:chExt cx="2164942" cy="1552257"/>
          </a:xfrm>
        </p:grpSpPr>
        <p:sp>
          <p:nvSpPr>
            <p:cNvPr id="47" name="TextBox 47"/>
            <p:cNvSpPr txBox="1"/>
            <p:nvPr/>
          </p:nvSpPr>
          <p:spPr>
            <a:xfrm>
              <a:off x="756455" y="4477571"/>
              <a:ext cx="2164942"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进行测试运行时，请确保已经安装了必要的测试工具和环境。</a:t>
              </a:r>
            </a:p>
          </p:txBody>
        </p:sp>
      </p:grpSp>
      <p:grpSp>
        <p:nvGrpSpPr>
          <p:cNvPr id="48" name="Group 48"/>
          <p:cNvGrpSpPr/>
          <p:nvPr/>
        </p:nvGrpSpPr>
        <p:grpSpPr>
          <a:xfrm>
            <a:off x="3628568" y="4477571"/>
            <a:ext cx="2164942" cy="1552257"/>
            <a:chOff x="3628568" y="4477571"/>
            <a:chExt cx="2164942" cy="1552257"/>
          </a:xfrm>
        </p:grpSpPr>
        <p:sp>
          <p:nvSpPr>
            <p:cNvPr id="49" name="TextBox 49"/>
            <p:cNvSpPr txBox="1"/>
            <p:nvPr/>
          </p:nvSpPr>
          <p:spPr>
            <a:xfrm>
              <a:off x="3628568" y="4477571"/>
              <a:ext cx="2164942"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确保测试数据已经准备妥当，并按照要求进行输入和操作。</a:t>
              </a:r>
            </a:p>
          </p:txBody>
        </p:sp>
      </p:grpSp>
      <p:grpSp>
        <p:nvGrpSpPr>
          <p:cNvPr id="50" name="Group 50"/>
          <p:cNvGrpSpPr/>
          <p:nvPr/>
        </p:nvGrpSpPr>
        <p:grpSpPr>
          <a:xfrm>
            <a:off x="6466794" y="4477571"/>
            <a:ext cx="2164942" cy="1552257"/>
            <a:chOff x="6466794" y="4477571"/>
            <a:chExt cx="2164942" cy="1552257"/>
          </a:xfrm>
        </p:grpSpPr>
        <p:sp>
          <p:nvSpPr>
            <p:cNvPr id="51" name="TextBox 51"/>
            <p:cNvSpPr txBox="1"/>
            <p:nvPr/>
          </p:nvSpPr>
          <p:spPr>
            <a:xfrm>
              <a:off x="6466794" y="4477571"/>
              <a:ext cx="2164942"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随时关注测试进展，并记录下遇到的问题和解决方案。</a:t>
              </a:r>
            </a:p>
          </p:txBody>
        </p:sp>
      </p:grpSp>
      <p:grpSp>
        <p:nvGrpSpPr>
          <p:cNvPr id="52" name="Group 52"/>
          <p:cNvGrpSpPr/>
          <p:nvPr/>
        </p:nvGrpSpPr>
        <p:grpSpPr>
          <a:xfrm>
            <a:off x="9318371" y="4477571"/>
            <a:ext cx="2164942" cy="1552257"/>
            <a:chOff x="9318371" y="4477571"/>
            <a:chExt cx="2164942" cy="1552257"/>
          </a:xfrm>
        </p:grpSpPr>
        <p:sp>
          <p:nvSpPr>
            <p:cNvPr id="53" name="TextBox 53"/>
            <p:cNvSpPr txBox="1"/>
            <p:nvPr/>
          </p:nvSpPr>
          <p:spPr>
            <a:xfrm>
              <a:off x="9318371" y="4477571"/>
              <a:ext cx="2164942" cy="1552257"/>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在测试完成后，对结果进行分析和总结，并提出改进意见和建议。</a:t>
              </a:r>
            </a:p>
          </p:txBody>
        </p:sp>
      </p:grpSp>
      <p:sp>
        <p:nvSpPr>
          <p:cNvPr id="54" name="TextBox 54"/>
          <p:cNvSpPr txBox="1"/>
          <p:nvPr/>
        </p:nvSpPr>
        <p:spPr>
          <a:xfrm>
            <a:off x="6416218" y="3461492"/>
            <a:ext cx="2287905" cy="720090"/>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819372" y="152209"/>
            <a:ext cx="7924800" cy="2162175"/>
          </a:xfrm>
          <a:prstGeom prst="rect">
            <a:avLst/>
          </a:prstGeom>
        </p:spPr>
        <p:txBody>
          <a:bodyPr vert="horz" wrap="square" lIns="114300" tIns="57150" rIns="114300" bIns="57150" rtlCol="0" anchor="t" anchorCtr="0">
            <a:spAutoFit/>
          </a:bodyPr>
          <a:lstStyle/>
          <a:p>
            <a:pPr>
              <a:lnSpc>
                <a:spcPct val="120000"/>
              </a:lnSpc>
            </a:pPr>
            <a:r>
              <a:rPr lang="en-US" sz="10725" b="1">
                <a:solidFill>
                  <a:schemeClr val="accent2">
                    <a:alpha val="100000"/>
                  </a:schemeClr>
                </a:solidFill>
                <a:latin typeface="微软雅黑" panose="020B0503020204020204" charset="-122"/>
                <a:ea typeface="微软雅黑" panose="020B0503020204020204" charset="-122"/>
                <a:cs typeface="微软雅黑" panose="020B0503020204020204" charset="-122"/>
              </a:rPr>
              <a:t>THANKS</a:t>
            </a:r>
          </a:p>
        </p:txBody>
      </p:sp>
      <p:pic>
        <p:nvPicPr>
          <p:cNvPr id="5" name="图片 4" descr="项目开发实战群二维码"/>
          <p:cNvPicPr>
            <a:picLocks noChangeAspect="1"/>
          </p:cNvPicPr>
          <p:nvPr/>
        </p:nvPicPr>
        <p:blipFill>
          <a:blip r:embed="rId3"/>
          <a:stretch>
            <a:fillRect/>
          </a:stretch>
        </p:blipFill>
        <p:spPr>
          <a:xfrm>
            <a:off x="5410200" y="2314575"/>
            <a:ext cx="2748915" cy="352742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789747" y="1388509"/>
            <a:ext cx="8008040" cy="1267968"/>
          </a:xfrm>
          <a:prstGeom prst="rect">
            <a:avLst/>
          </a:prstGeom>
          <a:solidFill>
            <a:schemeClr val="accent1">
              <a:alpha val="100000"/>
            </a:schemeClr>
          </a:solidFill>
        </p:spPr>
      </p:sp>
      <p:sp>
        <p:nvSpPr>
          <p:cNvPr id="3" name="TextBox 3"/>
          <p:cNvSpPr txBox="1"/>
          <p:nvPr/>
        </p:nvSpPr>
        <p:spPr>
          <a:xfrm>
            <a:off x="3467252" y="1671934"/>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根据Newzoo的2022年VR游戏市场报告，到2022年底，VR游戏市场的当年收入达到18亿美元，复合增长率将达到45%。</a:t>
            </a:r>
          </a:p>
        </p:txBody>
      </p:sp>
      <p:sp>
        <p:nvSpPr>
          <p:cNvPr id="4" name="AutoShape 4"/>
          <p:cNvSpPr/>
          <p:nvPr/>
        </p:nvSpPr>
        <p:spPr>
          <a:xfrm>
            <a:off x="1491031" y="3030193"/>
            <a:ext cx="8008040" cy="1267968"/>
          </a:xfrm>
          <a:prstGeom prst="rect">
            <a:avLst/>
          </a:prstGeom>
          <a:solidFill>
            <a:schemeClr val="accent2">
              <a:alpha val="100000"/>
            </a:schemeClr>
          </a:solidFill>
        </p:spPr>
      </p:sp>
      <p:sp>
        <p:nvSpPr>
          <p:cNvPr id="5" name="TextBox 5"/>
          <p:cNvSpPr txBox="1"/>
          <p:nvPr/>
        </p:nvSpPr>
        <p:spPr>
          <a:xfrm>
            <a:off x="1643863" y="3325809"/>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游戏设备性能的提升，导致VR用户增长速度比以往任何时候都要快。</a:t>
            </a:r>
          </a:p>
        </p:txBody>
      </p:sp>
      <p:pic>
        <p:nvPicPr>
          <p:cNvPr id="6" name="Picture 6"/>
          <p:cNvPicPr>
            <a:picLocks noChangeAspect="1"/>
          </p:cNvPicPr>
          <p:nvPr/>
        </p:nvPicPr>
        <p:blipFill>
          <a:blip r:embed="rId3"/>
          <a:srcRect t="42" b="42"/>
          <a:stretch>
            <a:fillRect/>
          </a:stretch>
        </p:blipFill>
        <p:spPr>
          <a:xfrm>
            <a:off x="539110" y="1388509"/>
            <a:ext cx="2256056" cy="1267968"/>
          </a:xfrm>
          <a:prstGeom prst="rect">
            <a:avLst/>
          </a:prstGeom>
        </p:spPr>
      </p:pic>
      <p:pic>
        <p:nvPicPr>
          <p:cNvPr id="7" name="Picture 7"/>
          <p:cNvPicPr>
            <a:picLocks noChangeAspect="1"/>
          </p:cNvPicPr>
          <p:nvPr/>
        </p:nvPicPr>
        <p:blipFill>
          <a:blip r:embed="rId4"/>
          <a:srcRect l="5518" r="5518"/>
          <a:stretch>
            <a:fillRect/>
          </a:stretch>
        </p:blipFill>
        <p:spPr>
          <a:xfrm>
            <a:off x="9486879" y="3030193"/>
            <a:ext cx="2256056" cy="1267968"/>
          </a:xfrm>
          <a:prstGeom prst="rect">
            <a:avLst/>
          </a:prstGeom>
        </p:spPr>
      </p:pic>
      <p:sp>
        <p:nvSpPr>
          <p:cNvPr id="8" name="AutoShape 8"/>
          <p:cNvSpPr/>
          <p:nvPr/>
        </p:nvSpPr>
        <p:spPr>
          <a:xfrm>
            <a:off x="2795409" y="4664094"/>
            <a:ext cx="8008040" cy="1267968"/>
          </a:xfrm>
          <a:prstGeom prst="rect">
            <a:avLst/>
          </a:prstGeom>
          <a:solidFill>
            <a:schemeClr val="accent1">
              <a:alpha val="100000"/>
            </a:schemeClr>
          </a:solidFill>
        </p:spPr>
      </p:sp>
      <p:sp>
        <p:nvSpPr>
          <p:cNvPr id="9" name="TextBox 9"/>
          <p:cNvSpPr txBox="1"/>
          <p:nvPr/>
        </p:nvSpPr>
        <p:spPr>
          <a:xfrm>
            <a:off x="3472914" y="4947518"/>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独立VR耳机是用户增长的主要原因之一，如MetaQuest等设备。</a:t>
            </a:r>
          </a:p>
        </p:txBody>
      </p:sp>
      <p:pic>
        <p:nvPicPr>
          <p:cNvPr id="10" name="Picture 10"/>
          <p:cNvPicPr>
            <a:picLocks noChangeAspect="1"/>
          </p:cNvPicPr>
          <p:nvPr/>
        </p:nvPicPr>
        <p:blipFill>
          <a:blip r:embed="rId5"/>
          <a:srcRect t="42" b="42"/>
          <a:stretch>
            <a:fillRect/>
          </a:stretch>
        </p:blipFill>
        <p:spPr>
          <a:xfrm>
            <a:off x="544772" y="4664094"/>
            <a:ext cx="2256056" cy="1267968"/>
          </a:xfrm>
          <a:prstGeom prst="rect">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虚拟现实快速发展</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1185774"/>
            <a:ext cx="9112336" cy="1732311"/>
          </a:xfrm>
          <a:prstGeom prst="rect">
            <a:avLst/>
          </a:prstGeom>
          <a:solidFill>
            <a:schemeClr val="accent2">
              <a:alpha val="100000"/>
            </a:schemeClr>
          </a:solidFill>
        </p:spPr>
      </p:sp>
      <p:sp>
        <p:nvSpPr>
          <p:cNvPr id="3" name="TextBox 3"/>
          <p:cNvSpPr txBox="1"/>
          <p:nvPr/>
        </p:nvSpPr>
        <p:spPr>
          <a:xfrm>
            <a:off x="454963" y="1536246"/>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电子游戏行业对VR技术的掌握已经投入了许多时间和资源，但在接口设备方面一直停滞不前。</a:t>
            </a:r>
          </a:p>
        </p:txBody>
      </p:sp>
      <p:sp>
        <p:nvSpPr>
          <p:cNvPr id="4" name="AutoShape 4"/>
          <p:cNvSpPr/>
          <p:nvPr/>
        </p:nvSpPr>
        <p:spPr>
          <a:xfrm>
            <a:off x="3079664" y="2918085"/>
            <a:ext cx="9112336" cy="1732311"/>
          </a:xfrm>
          <a:prstGeom prst="rect">
            <a:avLst/>
          </a:prstGeom>
          <a:solidFill>
            <a:schemeClr val="accent2">
              <a:lumMod val="50000"/>
              <a:alpha val="100000"/>
            </a:schemeClr>
          </a:solidFill>
        </p:spPr>
      </p:sp>
      <p:sp>
        <p:nvSpPr>
          <p:cNvPr id="5" name="AutoShape 5"/>
          <p:cNvSpPr/>
          <p:nvPr/>
        </p:nvSpPr>
        <p:spPr>
          <a:xfrm>
            <a:off x="0" y="4650396"/>
            <a:ext cx="9112336" cy="1732311"/>
          </a:xfrm>
          <a:prstGeom prst="rect">
            <a:avLst/>
          </a:prstGeom>
          <a:solidFill>
            <a:schemeClr val="accent2">
              <a:alpha val="100000"/>
            </a:schemeClr>
          </a:solidFill>
        </p:spPr>
      </p:sp>
      <p:sp>
        <p:nvSpPr>
          <p:cNvPr id="6" name="TextBox 6"/>
          <p:cNvSpPr txBox="1"/>
          <p:nvPr/>
        </p:nvSpPr>
        <p:spPr>
          <a:xfrm>
            <a:off x="3798378" y="3268557"/>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OculusRift头戴显示器的推出带来了接口上的突破性进展，重新激发了游戏开发商和技术提供商对VR技术的兴趣。</a:t>
            </a:r>
          </a:p>
        </p:txBody>
      </p:sp>
      <p:sp>
        <p:nvSpPr>
          <p:cNvPr id="7" name="TextBox 7"/>
          <p:cNvSpPr txBox="1"/>
          <p:nvPr/>
        </p:nvSpPr>
        <p:spPr>
          <a:xfrm>
            <a:off x="575049" y="5000868"/>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2020年Valve《半条命：爱莉克斯》的到来，全面解决了更多VR游戏问题，并推出了商业产品的可行性。</a:t>
            </a:r>
          </a:p>
        </p:txBody>
      </p:sp>
      <p:pic>
        <p:nvPicPr>
          <p:cNvPr id="8" name="Picture 8"/>
          <p:cNvPicPr>
            <a:picLocks noChangeAspect="1"/>
          </p:cNvPicPr>
          <p:nvPr/>
        </p:nvPicPr>
        <p:blipFill>
          <a:blip r:embed="rId3"/>
          <a:srcRect t="2398" b="2398"/>
          <a:stretch>
            <a:fillRect/>
          </a:stretch>
        </p:blipFill>
        <p:spPr>
          <a:xfrm>
            <a:off x="9112336" y="1185774"/>
            <a:ext cx="3079664" cy="1732311"/>
          </a:xfrm>
          <a:prstGeom prst="rect">
            <a:avLst/>
          </a:prstGeom>
        </p:spPr>
      </p:pic>
      <p:pic>
        <p:nvPicPr>
          <p:cNvPr id="9" name="Picture 9"/>
          <p:cNvPicPr>
            <a:picLocks noChangeAspect="1"/>
          </p:cNvPicPr>
          <p:nvPr/>
        </p:nvPicPr>
        <p:blipFill>
          <a:blip r:embed="rId4"/>
          <a:srcRect t="7813" b="7813"/>
          <a:stretch>
            <a:fillRect/>
          </a:stretch>
        </p:blipFill>
        <p:spPr>
          <a:xfrm>
            <a:off x="0" y="2918085"/>
            <a:ext cx="3079664" cy="1732311"/>
          </a:xfrm>
          <a:prstGeom prst="rect">
            <a:avLst/>
          </a:prstGeom>
        </p:spPr>
      </p:pic>
      <p:pic>
        <p:nvPicPr>
          <p:cNvPr id="10" name="Picture 10"/>
          <p:cNvPicPr>
            <a:picLocks noChangeAspect="1"/>
          </p:cNvPicPr>
          <p:nvPr/>
        </p:nvPicPr>
        <p:blipFill>
          <a:blip r:embed="rId5"/>
          <a:srcRect/>
          <a:stretch>
            <a:fillRect/>
          </a:stretch>
        </p:blipFill>
        <p:spPr>
          <a:xfrm>
            <a:off x="9112336" y="4650396"/>
            <a:ext cx="3079664" cy="1732311"/>
          </a:xfrm>
          <a:prstGeom prst="rect">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虚拟现实快速发展</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35273" r="35273"/>
          <a:stretch>
            <a:fillRect/>
          </a:stretch>
        </p:blipFill>
        <p:spPr>
          <a:xfrm>
            <a:off x="875314" y="1869245"/>
            <a:ext cx="2050689" cy="3916435"/>
          </a:xfrm>
          <a:prstGeom prst="rect">
            <a:avLst/>
          </a:prstGeom>
        </p:spPr>
      </p:pic>
      <p:pic>
        <p:nvPicPr>
          <p:cNvPr id="3" name="Picture 3"/>
          <p:cNvPicPr>
            <a:picLocks noChangeAspect="1"/>
          </p:cNvPicPr>
          <p:nvPr/>
        </p:nvPicPr>
        <p:blipFill>
          <a:blip r:embed="rId4"/>
          <a:srcRect l="35950" r="35950"/>
          <a:stretch>
            <a:fillRect/>
          </a:stretch>
        </p:blipFill>
        <p:spPr>
          <a:xfrm>
            <a:off x="5906740" y="1869245"/>
            <a:ext cx="2050689" cy="3916435"/>
          </a:xfrm>
          <a:prstGeom prst="rect">
            <a:avLst/>
          </a:prstGeom>
        </p:spPr>
      </p:pic>
      <p:pic>
        <p:nvPicPr>
          <p:cNvPr id="4" name="Picture 4"/>
          <p:cNvPicPr>
            <a:picLocks noChangeAspect="1"/>
          </p:cNvPicPr>
          <p:nvPr/>
        </p:nvPicPr>
        <p:blipFill>
          <a:blip r:embed="rId5"/>
          <a:srcRect l="23819" r="23819"/>
          <a:stretch>
            <a:fillRect/>
          </a:stretch>
        </p:blipFill>
        <p:spPr>
          <a:xfrm>
            <a:off x="3391027" y="1869245"/>
            <a:ext cx="2050689" cy="3916435"/>
          </a:xfrm>
          <a:prstGeom prst="rect">
            <a:avLst/>
          </a:prstGeom>
        </p:spPr>
      </p:pic>
      <p:sp>
        <p:nvSpPr>
          <p:cNvPr id="5" name="Freeform 5"/>
          <p:cNvSpPr/>
          <p:nvPr/>
        </p:nvSpPr>
        <p:spPr>
          <a:xfrm>
            <a:off x="8503615" y="2041071"/>
            <a:ext cx="300899" cy="495300"/>
          </a:xfrm>
          <a:custGeom>
            <a:avLst/>
            <a:gdLst/>
            <a:ahLst/>
            <a:cxnLst/>
            <a:rect l="l" t="t" r="r" b="b"/>
            <a:pathLst>
              <a:path w="369275" h="607851">
                <a:moveTo>
                  <a:pt x="139276" y="570066"/>
                </a:moveTo>
                <a:cubicBezTo>
                  <a:pt x="144275" y="565371"/>
                  <a:pt x="152183" y="565744"/>
                  <a:pt x="156809" y="570811"/>
                </a:cubicBezTo>
                <a:cubicBezTo>
                  <a:pt x="171730" y="587133"/>
                  <a:pt x="197544" y="587133"/>
                  <a:pt x="212465" y="570811"/>
                </a:cubicBezTo>
                <a:cubicBezTo>
                  <a:pt x="217091" y="565744"/>
                  <a:pt x="224999" y="565371"/>
                  <a:pt x="229998" y="570066"/>
                </a:cubicBezTo>
                <a:cubicBezTo>
                  <a:pt x="235071" y="574687"/>
                  <a:pt x="235444" y="582512"/>
                  <a:pt x="230818" y="587580"/>
                </a:cubicBezTo>
                <a:cubicBezTo>
                  <a:pt x="218956" y="600473"/>
                  <a:pt x="202170" y="607851"/>
                  <a:pt x="184637" y="607851"/>
                </a:cubicBezTo>
                <a:cubicBezTo>
                  <a:pt x="167105" y="607851"/>
                  <a:pt x="150318" y="600473"/>
                  <a:pt x="138456" y="587580"/>
                </a:cubicBezTo>
                <a:cubicBezTo>
                  <a:pt x="133830" y="582512"/>
                  <a:pt x="134203" y="574687"/>
                  <a:pt x="139276" y="570066"/>
                </a:cubicBezTo>
                <a:close/>
                <a:moveTo>
                  <a:pt x="273919" y="497785"/>
                </a:moveTo>
                <a:cubicBezTo>
                  <a:pt x="280558" y="496146"/>
                  <a:pt x="287345" y="500169"/>
                  <a:pt x="288986" y="506874"/>
                </a:cubicBezTo>
                <a:cubicBezTo>
                  <a:pt x="290627" y="513505"/>
                  <a:pt x="286599" y="520210"/>
                  <a:pt x="279961" y="521849"/>
                </a:cubicBezTo>
                <a:cubicBezTo>
                  <a:pt x="218426" y="537271"/>
                  <a:pt x="156891" y="552619"/>
                  <a:pt x="95356" y="567966"/>
                </a:cubicBezTo>
                <a:cubicBezTo>
                  <a:pt x="88717" y="569605"/>
                  <a:pt x="81930" y="565582"/>
                  <a:pt x="80289" y="558951"/>
                </a:cubicBezTo>
                <a:cubicBezTo>
                  <a:pt x="78648" y="552321"/>
                  <a:pt x="82676" y="545541"/>
                  <a:pt x="89314" y="543902"/>
                </a:cubicBezTo>
                <a:cubicBezTo>
                  <a:pt x="150849" y="528554"/>
                  <a:pt x="212384" y="513207"/>
                  <a:pt x="273919" y="497785"/>
                </a:cubicBezTo>
                <a:close/>
                <a:moveTo>
                  <a:pt x="273919" y="452696"/>
                </a:moveTo>
                <a:cubicBezTo>
                  <a:pt x="280558" y="450984"/>
                  <a:pt x="287345" y="455003"/>
                  <a:pt x="288986" y="461701"/>
                </a:cubicBezTo>
                <a:cubicBezTo>
                  <a:pt x="290627" y="468325"/>
                  <a:pt x="286599" y="475024"/>
                  <a:pt x="279961" y="476736"/>
                </a:cubicBezTo>
                <a:cubicBezTo>
                  <a:pt x="218426" y="492067"/>
                  <a:pt x="156891" y="507399"/>
                  <a:pt x="95356" y="522731"/>
                </a:cubicBezTo>
                <a:cubicBezTo>
                  <a:pt x="88717" y="524443"/>
                  <a:pt x="81930" y="520350"/>
                  <a:pt x="80289" y="513726"/>
                </a:cubicBezTo>
                <a:cubicBezTo>
                  <a:pt x="78648" y="507102"/>
                  <a:pt x="82676" y="500403"/>
                  <a:pt x="89314" y="498691"/>
                </a:cubicBezTo>
                <a:cubicBezTo>
                  <a:pt x="150849" y="483360"/>
                  <a:pt x="212384" y="468028"/>
                  <a:pt x="273919" y="452696"/>
                </a:cubicBezTo>
                <a:close/>
                <a:moveTo>
                  <a:pt x="184673" y="227009"/>
                </a:moveTo>
                <a:cubicBezTo>
                  <a:pt x="189222" y="227009"/>
                  <a:pt x="193698" y="227158"/>
                  <a:pt x="198173" y="227456"/>
                </a:cubicBezTo>
                <a:cubicBezTo>
                  <a:pt x="202723" y="227829"/>
                  <a:pt x="207273" y="228276"/>
                  <a:pt x="211748" y="228947"/>
                </a:cubicBezTo>
                <a:cubicBezTo>
                  <a:pt x="216223" y="229617"/>
                  <a:pt x="220773" y="230437"/>
                  <a:pt x="225248" y="231406"/>
                </a:cubicBezTo>
                <a:cubicBezTo>
                  <a:pt x="229723" y="232449"/>
                  <a:pt x="234199" y="233567"/>
                  <a:pt x="238674" y="234908"/>
                </a:cubicBezTo>
                <a:cubicBezTo>
                  <a:pt x="248370" y="237740"/>
                  <a:pt x="250757" y="250408"/>
                  <a:pt x="242776" y="256593"/>
                </a:cubicBezTo>
                <a:cubicBezTo>
                  <a:pt x="242403" y="256891"/>
                  <a:pt x="242030" y="257190"/>
                  <a:pt x="241657" y="257562"/>
                </a:cubicBezTo>
                <a:cubicBezTo>
                  <a:pt x="241284" y="257935"/>
                  <a:pt x="240837" y="258307"/>
                  <a:pt x="240464" y="258680"/>
                </a:cubicBezTo>
                <a:cubicBezTo>
                  <a:pt x="240091" y="259127"/>
                  <a:pt x="239644" y="259574"/>
                  <a:pt x="239271" y="260021"/>
                </a:cubicBezTo>
                <a:cubicBezTo>
                  <a:pt x="238823" y="260543"/>
                  <a:pt x="238450" y="261065"/>
                  <a:pt x="238003" y="261586"/>
                </a:cubicBezTo>
                <a:cubicBezTo>
                  <a:pt x="237555" y="262182"/>
                  <a:pt x="237182" y="262779"/>
                  <a:pt x="236735" y="263449"/>
                </a:cubicBezTo>
                <a:cubicBezTo>
                  <a:pt x="236287" y="264120"/>
                  <a:pt x="235914" y="264791"/>
                  <a:pt x="235467" y="265461"/>
                </a:cubicBezTo>
                <a:cubicBezTo>
                  <a:pt x="235019" y="266206"/>
                  <a:pt x="234646" y="266952"/>
                  <a:pt x="234199" y="267697"/>
                </a:cubicBezTo>
                <a:cubicBezTo>
                  <a:pt x="233826" y="268442"/>
                  <a:pt x="233453" y="269187"/>
                  <a:pt x="233080" y="269932"/>
                </a:cubicBezTo>
                <a:cubicBezTo>
                  <a:pt x="232632" y="270827"/>
                  <a:pt x="232259" y="271721"/>
                  <a:pt x="231812" y="272615"/>
                </a:cubicBezTo>
                <a:cubicBezTo>
                  <a:pt x="231439" y="273584"/>
                  <a:pt x="230991" y="274553"/>
                  <a:pt x="230618" y="275521"/>
                </a:cubicBezTo>
                <a:cubicBezTo>
                  <a:pt x="230171" y="276565"/>
                  <a:pt x="229798" y="277608"/>
                  <a:pt x="229425" y="278726"/>
                </a:cubicBezTo>
                <a:cubicBezTo>
                  <a:pt x="228978" y="279844"/>
                  <a:pt x="228605" y="280961"/>
                  <a:pt x="228232" y="282079"/>
                </a:cubicBezTo>
                <a:cubicBezTo>
                  <a:pt x="227859" y="283271"/>
                  <a:pt x="227486" y="284464"/>
                  <a:pt x="227113" y="285656"/>
                </a:cubicBezTo>
                <a:cubicBezTo>
                  <a:pt x="226740" y="286923"/>
                  <a:pt x="226367" y="288190"/>
                  <a:pt x="225994" y="289457"/>
                </a:cubicBezTo>
                <a:cubicBezTo>
                  <a:pt x="225621" y="290798"/>
                  <a:pt x="225248" y="292214"/>
                  <a:pt x="224950" y="293555"/>
                </a:cubicBezTo>
                <a:cubicBezTo>
                  <a:pt x="224577" y="294971"/>
                  <a:pt x="224204" y="296387"/>
                  <a:pt x="223906" y="297803"/>
                </a:cubicBezTo>
                <a:cubicBezTo>
                  <a:pt x="223533" y="299293"/>
                  <a:pt x="223234" y="300784"/>
                  <a:pt x="222936" y="302274"/>
                </a:cubicBezTo>
                <a:cubicBezTo>
                  <a:pt x="222265" y="305478"/>
                  <a:pt x="221593" y="308608"/>
                  <a:pt x="221071" y="311813"/>
                </a:cubicBezTo>
                <a:cubicBezTo>
                  <a:pt x="220475" y="315315"/>
                  <a:pt x="219878" y="318817"/>
                  <a:pt x="219430" y="322245"/>
                </a:cubicBezTo>
                <a:cubicBezTo>
                  <a:pt x="218983" y="325152"/>
                  <a:pt x="218610" y="328058"/>
                  <a:pt x="218237" y="330964"/>
                </a:cubicBezTo>
                <a:cubicBezTo>
                  <a:pt x="217789" y="334914"/>
                  <a:pt x="217342" y="338938"/>
                  <a:pt x="216969" y="342887"/>
                </a:cubicBezTo>
                <a:cubicBezTo>
                  <a:pt x="216521" y="347135"/>
                  <a:pt x="216148" y="351383"/>
                  <a:pt x="215776" y="355630"/>
                </a:cubicBezTo>
                <a:cubicBezTo>
                  <a:pt x="215477" y="360101"/>
                  <a:pt x="215179" y="364647"/>
                  <a:pt x="214880" y="369193"/>
                </a:cubicBezTo>
                <a:cubicBezTo>
                  <a:pt x="214508" y="376049"/>
                  <a:pt x="208615" y="381265"/>
                  <a:pt x="201753" y="380818"/>
                </a:cubicBezTo>
                <a:cubicBezTo>
                  <a:pt x="194891" y="380445"/>
                  <a:pt x="189670" y="374558"/>
                  <a:pt x="190117" y="367702"/>
                </a:cubicBezTo>
                <a:cubicBezTo>
                  <a:pt x="190490" y="361517"/>
                  <a:pt x="190863" y="355332"/>
                  <a:pt x="191385" y="349221"/>
                </a:cubicBezTo>
                <a:cubicBezTo>
                  <a:pt x="191684" y="346241"/>
                  <a:pt x="191908" y="343334"/>
                  <a:pt x="192206" y="340428"/>
                </a:cubicBezTo>
                <a:cubicBezTo>
                  <a:pt x="192504" y="337596"/>
                  <a:pt x="192803" y="334839"/>
                  <a:pt x="193101" y="332007"/>
                </a:cubicBezTo>
                <a:cubicBezTo>
                  <a:pt x="193399" y="329325"/>
                  <a:pt x="193772" y="326642"/>
                  <a:pt x="194071" y="323959"/>
                </a:cubicBezTo>
                <a:cubicBezTo>
                  <a:pt x="194294" y="322171"/>
                  <a:pt x="194593" y="320457"/>
                  <a:pt x="194816" y="318743"/>
                </a:cubicBezTo>
                <a:cubicBezTo>
                  <a:pt x="195189" y="316209"/>
                  <a:pt x="195562" y="313750"/>
                  <a:pt x="196010" y="311216"/>
                </a:cubicBezTo>
                <a:cubicBezTo>
                  <a:pt x="196383" y="308832"/>
                  <a:pt x="196756" y="306447"/>
                  <a:pt x="197203" y="303988"/>
                </a:cubicBezTo>
                <a:cubicBezTo>
                  <a:pt x="197651" y="301752"/>
                  <a:pt x="198098" y="299442"/>
                  <a:pt x="198620" y="297132"/>
                </a:cubicBezTo>
                <a:cubicBezTo>
                  <a:pt x="199068" y="294971"/>
                  <a:pt x="199515" y="292810"/>
                  <a:pt x="200038" y="290574"/>
                </a:cubicBezTo>
                <a:cubicBezTo>
                  <a:pt x="200560" y="288488"/>
                  <a:pt x="201082" y="286476"/>
                  <a:pt x="201604" y="284389"/>
                </a:cubicBezTo>
                <a:cubicBezTo>
                  <a:pt x="202126" y="282377"/>
                  <a:pt x="202723" y="280440"/>
                  <a:pt x="203319" y="278502"/>
                </a:cubicBezTo>
                <a:cubicBezTo>
                  <a:pt x="203916" y="276565"/>
                  <a:pt x="204513" y="274702"/>
                  <a:pt x="205110" y="272839"/>
                </a:cubicBezTo>
                <a:cubicBezTo>
                  <a:pt x="205706" y="271125"/>
                  <a:pt x="206378" y="269336"/>
                  <a:pt x="207049" y="267548"/>
                </a:cubicBezTo>
                <a:cubicBezTo>
                  <a:pt x="207720" y="265908"/>
                  <a:pt x="208391" y="264269"/>
                  <a:pt x="209137" y="262629"/>
                </a:cubicBezTo>
                <a:cubicBezTo>
                  <a:pt x="209809" y="260990"/>
                  <a:pt x="210554" y="259425"/>
                  <a:pt x="211300" y="257935"/>
                </a:cubicBezTo>
                <a:cubicBezTo>
                  <a:pt x="211673" y="257190"/>
                  <a:pt x="212046" y="256519"/>
                  <a:pt x="212419" y="255848"/>
                </a:cubicBezTo>
                <a:cubicBezTo>
                  <a:pt x="212643" y="255401"/>
                  <a:pt x="212941" y="254879"/>
                  <a:pt x="213240" y="254358"/>
                </a:cubicBezTo>
                <a:cubicBezTo>
                  <a:pt x="211524" y="254060"/>
                  <a:pt x="209809" y="253762"/>
                  <a:pt x="208093" y="253538"/>
                </a:cubicBezTo>
                <a:cubicBezTo>
                  <a:pt x="204214" y="252942"/>
                  <a:pt x="200336" y="252495"/>
                  <a:pt x="196383" y="252197"/>
                </a:cubicBezTo>
                <a:cubicBezTo>
                  <a:pt x="192504" y="251973"/>
                  <a:pt x="188551" y="251824"/>
                  <a:pt x="184673" y="251824"/>
                </a:cubicBezTo>
                <a:cubicBezTo>
                  <a:pt x="180794" y="251824"/>
                  <a:pt x="176841" y="251899"/>
                  <a:pt x="172962" y="252197"/>
                </a:cubicBezTo>
                <a:cubicBezTo>
                  <a:pt x="169009" y="252495"/>
                  <a:pt x="165131" y="252942"/>
                  <a:pt x="161252" y="253538"/>
                </a:cubicBezTo>
                <a:cubicBezTo>
                  <a:pt x="159537" y="253762"/>
                  <a:pt x="157821" y="254060"/>
                  <a:pt x="156106" y="254358"/>
                </a:cubicBezTo>
                <a:cubicBezTo>
                  <a:pt x="156404" y="254879"/>
                  <a:pt x="156702" y="255401"/>
                  <a:pt x="157001" y="255848"/>
                </a:cubicBezTo>
                <a:cubicBezTo>
                  <a:pt x="157299" y="256519"/>
                  <a:pt x="157672" y="257190"/>
                  <a:pt x="158045" y="257935"/>
                </a:cubicBezTo>
                <a:cubicBezTo>
                  <a:pt x="158791" y="259425"/>
                  <a:pt x="159537" y="260990"/>
                  <a:pt x="160208" y="262629"/>
                </a:cubicBezTo>
                <a:cubicBezTo>
                  <a:pt x="160954" y="264269"/>
                  <a:pt x="161625" y="265908"/>
                  <a:pt x="162296" y="267548"/>
                </a:cubicBezTo>
                <a:cubicBezTo>
                  <a:pt x="162968" y="269336"/>
                  <a:pt x="163639" y="271125"/>
                  <a:pt x="164236" y="272839"/>
                </a:cubicBezTo>
                <a:cubicBezTo>
                  <a:pt x="164832" y="274702"/>
                  <a:pt x="165429" y="276565"/>
                  <a:pt x="166026" y="278502"/>
                </a:cubicBezTo>
                <a:cubicBezTo>
                  <a:pt x="166622" y="280440"/>
                  <a:pt x="167219" y="282377"/>
                  <a:pt x="167741" y="284389"/>
                </a:cubicBezTo>
                <a:cubicBezTo>
                  <a:pt x="168263" y="286476"/>
                  <a:pt x="168785" y="288488"/>
                  <a:pt x="169308" y="290574"/>
                </a:cubicBezTo>
                <a:cubicBezTo>
                  <a:pt x="169830" y="292810"/>
                  <a:pt x="170277" y="294971"/>
                  <a:pt x="170725" y="297132"/>
                </a:cubicBezTo>
                <a:cubicBezTo>
                  <a:pt x="171247" y="299442"/>
                  <a:pt x="171694" y="301752"/>
                  <a:pt x="172142" y="303988"/>
                </a:cubicBezTo>
                <a:cubicBezTo>
                  <a:pt x="172589" y="306447"/>
                  <a:pt x="172962" y="308832"/>
                  <a:pt x="173410" y="311216"/>
                </a:cubicBezTo>
                <a:cubicBezTo>
                  <a:pt x="173783" y="313750"/>
                  <a:pt x="174156" y="316209"/>
                  <a:pt x="174529" y="318743"/>
                </a:cubicBezTo>
                <a:cubicBezTo>
                  <a:pt x="175200" y="323140"/>
                  <a:pt x="175722" y="327611"/>
                  <a:pt x="176244" y="332007"/>
                </a:cubicBezTo>
                <a:cubicBezTo>
                  <a:pt x="176915" y="337745"/>
                  <a:pt x="177438" y="343483"/>
                  <a:pt x="177960" y="349221"/>
                </a:cubicBezTo>
                <a:cubicBezTo>
                  <a:pt x="178482" y="355332"/>
                  <a:pt x="178929" y="361517"/>
                  <a:pt x="179228" y="367702"/>
                </a:cubicBezTo>
                <a:cubicBezTo>
                  <a:pt x="179675" y="374558"/>
                  <a:pt x="174454" y="380445"/>
                  <a:pt x="167592" y="380818"/>
                </a:cubicBezTo>
                <a:cubicBezTo>
                  <a:pt x="160730" y="381265"/>
                  <a:pt x="154838" y="376049"/>
                  <a:pt x="154465" y="369193"/>
                </a:cubicBezTo>
                <a:cubicBezTo>
                  <a:pt x="154166" y="364647"/>
                  <a:pt x="153868" y="360101"/>
                  <a:pt x="153570" y="355630"/>
                </a:cubicBezTo>
                <a:cubicBezTo>
                  <a:pt x="153197" y="351383"/>
                  <a:pt x="152824" y="347135"/>
                  <a:pt x="152451" y="342887"/>
                </a:cubicBezTo>
                <a:cubicBezTo>
                  <a:pt x="152003" y="338938"/>
                  <a:pt x="151556" y="334914"/>
                  <a:pt x="151108" y="330964"/>
                </a:cubicBezTo>
                <a:cubicBezTo>
                  <a:pt x="150735" y="328058"/>
                  <a:pt x="150362" y="325152"/>
                  <a:pt x="149915" y="322245"/>
                </a:cubicBezTo>
                <a:cubicBezTo>
                  <a:pt x="149467" y="318817"/>
                  <a:pt x="148871" y="315315"/>
                  <a:pt x="148274" y="311813"/>
                </a:cubicBezTo>
                <a:cubicBezTo>
                  <a:pt x="147752" y="308608"/>
                  <a:pt x="147080" y="305404"/>
                  <a:pt x="146409" y="302274"/>
                </a:cubicBezTo>
                <a:cubicBezTo>
                  <a:pt x="145812" y="299368"/>
                  <a:pt x="145141" y="296387"/>
                  <a:pt x="144395" y="293555"/>
                </a:cubicBezTo>
                <a:cubicBezTo>
                  <a:pt x="143799" y="290872"/>
                  <a:pt x="143053" y="288264"/>
                  <a:pt x="142232" y="285656"/>
                </a:cubicBezTo>
                <a:cubicBezTo>
                  <a:pt x="141859" y="284464"/>
                  <a:pt x="141486" y="283271"/>
                  <a:pt x="141113" y="282079"/>
                </a:cubicBezTo>
                <a:cubicBezTo>
                  <a:pt x="140741" y="280961"/>
                  <a:pt x="140368" y="279844"/>
                  <a:pt x="139920" y="278726"/>
                </a:cubicBezTo>
                <a:cubicBezTo>
                  <a:pt x="139547" y="277608"/>
                  <a:pt x="139174" y="276565"/>
                  <a:pt x="138727" y="275521"/>
                </a:cubicBezTo>
                <a:cubicBezTo>
                  <a:pt x="138354" y="274553"/>
                  <a:pt x="137906" y="273584"/>
                  <a:pt x="137533" y="272615"/>
                </a:cubicBezTo>
                <a:cubicBezTo>
                  <a:pt x="137086" y="271721"/>
                  <a:pt x="136713" y="270827"/>
                  <a:pt x="136265" y="269932"/>
                </a:cubicBezTo>
                <a:cubicBezTo>
                  <a:pt x="135892" y="269187"/>
                  <a:pt x="135519" y="268442"/>
                  <a:pt x="135146" y="267697"/>
                </a:cubicBezTo>
                <a:cubicBezTo>
                  <a:pt x="134699" y="266952"/>
                  <a:pt x="134326" y="266206"/>
                  <a:pt x="133878" y="265461"/>
                </a:cubicBezTo>
                <a:cubicBezTo>
                  <a:pt x="133431" y="264791"/>
                  <a:pt x="133058" y="264120"/>
                  <a:pt x="132611" y="263449"/>
                </a:cubicBezTo>
                <a:cubicBezTo>
                  <a:pt x="132163" y="262779"/>
                  <a:pt x="131790" y="262182"/>
                  <a:pt x="131343" y="261586"/>
                </a:cubicBezTo>
                <a:cubicBezTo>
                  <a:pt x="130895" y="261065"/>
                  <a:pt x="130522" y="260543"/>
                  <a:pt x="130075" y="260021"/>
                </a:cubicBezTo>
                <a:cubicBezTo>
                  <a:pt x="129702" y="259574"/>
                  <a:pt x="129254" y="259127"/>
                  <a:pt x="128881" y="258680"/>
                </a:cubicBezTo>
                <a:cubicBezTo>
                  <a:pt x="128508" y="258307"/>
                  <a:pt x="128061" y="257935"/>
                  <a:pt x="127688" y="257562"/>
                </a:cubicBezTo>
                <a:cubicBezTo>
                  <a:pt x="127315" y="257190"/>
                  <a:pt x="126942" y="256891"/>
                  <a:pt x="126569" y="256593"/>
                </a:cubicBezTo>
                <a:cubicBezTo>
                  <a:pt x="118588" y="250408"/>
                  <a:pt x="120975" y="237740"/>
                  <a:pt x="130671" y="234908"/>
                </a:cubicBezTo>
                <a:cubicBezTo>
                  <a:pt x="135146" y="233567"/>
                  <a:pt x="139622" y="232449"/>
                  <a:pt x="144097" y="231406"/>
                </a:cubicBezTo>
                <a:cubicBezTo>
                  <a:pt x="148572" y="230437"/>
                  <a:pt x="153122" y="229617"/>
                  <a:pt x="157597" y="228947"/>
                </a:cubicBezTo>
                <a:cubicBezTo>
                  <a:pt x="162147" y="228276"/>
                  <a:pt x="166622" y="227829"/>
                  <a:pt x="171172" y="227456"/>
                </a:cubicBezTo>
                <a:cubicBezTo>
                  <a:pt x="175647" y="227158"/>
                  <a:pt x="180123" y="227009"/>
                  <a:pt x="184673" y="227009"/>
                </a:cubicBezTo>
                <a:close/>
                <a:moveTo>
                  <a:pt x="184638" y="0"/>
                </a:moveTo>
                <a:cubicBezTo>
                  <a:pt x="244994" y="0"/>
                  <a:pt x="301546" y="29424"/>
                  <a:pt x="336088" y="78887"/>
                </a:cubicBezTo>
                <a:cubicBezTo>
                  <a:pt x="370631" y="128350"/>
                  <a:pt x="378763" y="191444"/>
                  <a:pt x="357873" y="248058"/>
                </a:cubicBezTo>
                <a:cubicBezTo>
                  <a:pt x="336461" y="306087"/>
                  <a:pt x="272822" y="336703"/>
                  <a:pt x="262900" y="410227"/>
                </a:cubicBezTo>
                <a:cubicBezTo>
                  <a:pt x="266555" y="409259"/>
                  <a:pt x="270286" y="408365"/>
                  <a:pt x="273941" y="407471"/>
                </a:cubicBezTo>
                <a:cubicBezTo>
                  <a:pt x="280581" y="405757"/>
                  <a:pt x="287370" y="409855"/>
                  <a:pt x="289012" y="416484"/>
                </a:cubicBezTo>
                <a:cubicBezTo>
                  <a:pt x="290653" y="423114"/>
                  <a:pt x="286624" y="429893"/>
                  <a:pt x="279984" y="431532"/>
                </a:cubicBezTo>
                <a:cubicBezTo>
                  <a:pt x="218434" y="446877"/>
                  <a:pt x="156884" y="462222"/>
                  <a:pt x="95334" y="477642"/>
                </a:cubicBezTo>
                <a:cubicBezTo>
                  <a:pt x="88694" y="479281"/>
                  <a:pt x="81905" y="475258"/>
                  <a:pt x="80263" y="468554"/>
                </a:cubicBezTo>
                <a:cubicBezTo>
                  <a:pt x="78622" y="461924"/>
                  <a:pt x="82651" y="455220"/>
                  <a:pt x="89291" y="453507"/>
                </a:cubicBezTo>
                <a:cubicBezTo>
                  <a:pt x="139575" y="440992"/>
                  <a:pt x="189860" y="428403"/>
                  <a:pt x="240145" y="415888"/>
                </a:cubicBezTo>
                <a:cubicBezTo>
                  <a:pt x="238354" y="413132"/>
                  <a:pt x="237757" y="410599"/>
                  <a:pt x="238205" y="407396"/>
                </a:cubicBezTo>
                <a:cubicBezTo>
                  <a:pt x="238876" y="402182"/>
                  <a:pt x="239772" y="397116"/>
                  <a:pt x="240965" y="392051"/>
                </a:cubicBezTo>
                <a:cubicBezTo>
                  <a:pt x="242084" y="387134"/>
                  <a:pt x="243427" y="382367"/>
                  <a:pt x="245069" y="377674"/>
                </a:cubicBezTo>
                <a:cubicBezTo>
                  <a:pt x="246561" y="373130"/>
                  <a:pt x="248277" y="368660"/>
                  <a:pt x="250216" y="364265"/>
                </a:cubicBezTo>
                <a:cubicBezTo>
                  <a:pt x="252007" y="360019"/>
                  <a:pt x="254021" y="355848"/>
                  <a:pt x="256185" y="351751"/>
                </a:cubicBezTo>
                <a:cubicBezTo>
                  <a:pt x="258274" y="347877"/>
                  <a:pt x="260587" y="344004"/>
                  <a:pt x="262900" y="340205"/>
                </a:cubicBezTo>
                <a:cubicBezTo>
                  <a:pt x="265212" y="336554"/>
                  <a:pt x="267600" y="332979"/>
                  <a:pt x="270062" y="329403"/>
                </a:cubicBezTo>
                <a:cubicBezTo>
                  <a:pt x="272449" y="325977"/>
                  <a:pt x="274986" y="322624"/>
                  <a:pt x="277522" y="319347"/>
                </a:cubicBezTo>
                <a:cubicBezTo>
                  <a:pt x="279984" y="316069"/>
                  <a:pt x="282521" y="312941"/>
                  <a:pt x="285058" y="309812"/>
                </a:cubicBezTo>
                <a:cubicBezTo>
                  <a:pt x="287594" y="306758"/>
                  <a:pt x="290056" y="303704"/>
                  <a:pt x="292593" y="300724"/>
                </a:cubicBezTo>
                <a:cubicBezTo>
                  <a:pt x="294906" y="297968"/>
                  <a:pt x="297218" y="295211"/>
                  <a:pt x="299531" y="292530"/>
                </a:cubicBezTo>
                <a:cubicBezTo>
                  <a:pt x="300725" y="291114"/>
                  <a:pt x="301919" y="289699"/>
                  <a:pt x="303038" y="288284"/>
                </a:cubicBezTo>
                <a:cubicBezTo>
                  <a:pt x="305351" y="285528"/>
                  <a:pt x="307663" y="282771"/>
                  <a:pt x="309827" y="279941"/>
                </a:cubicBezTo>
                <a:cubicBezTo>
                  <a:pt x="311990" y="277259"/>
                  <a:pt x="314079" y="274577"/>
                  <a:pt x="316168" y="271821"/>
                </a:cubicBezTo>
                <a:cubicBezTo>
                  <a:pt x="318108" y="269214"/>
                  <a:pt x="320048" y="266532"/>
                  <a:pt x="321838" y="263776"/>
                </a:cubicBezTo>
                <a:cubicBezTo>
                  <a:pt x="323554" y="261169"/>
                  <a:pt x="325270" y="258487"/>
                  <a:pt x="326837" y="255731"/>
                </a:cubicBezTo>
                <a:cubicBezTo>
                  <a:pt x="328329" y="253124"/>
                  <a:pt x="329747" y="250442"/>
                  <a:pt x="331090" y="247686"/>
                </a:cubicBezTo>
                <a:cubicBezTo>
                  <a:pt x="332358" y="245004"/>
                  <a:pt x="333552" y="242248"/>
                  <a:pt x="334596" y="239492"/>
                </a:cubicBezTo>
                <a:cubicBezTo>
                  <a:pt x="352651" y="190550"/>
                  <a:pt x="345563" y="135873"/>
                  <a:pt x="315721" y="93115"/>
                </a:cubicBezTo>
                <a:cubicBezTo>
                  <a:pt x="285804" y="50282"/>
                  <a:pt x="236862" y="24806"/>
                  <a:pt x="184638" y="24806"/>
                </a:cubicBezTo>
                <a:cubicBezTo>
                  <a:pt x="132413" y="24806"/>
                  <a:pt x="83471" y="50282"/>
                  <a:pt x="53554" y="93115"/>
                </a:cubicBezTo>
                <a:cubicBezTo>
                  <a:pt x="23712" y="135873"/>
                  <a:pt x="16624" y="190550"/>
                  <a:pt x="34679" y="239492"/>
                </a:cubicBezTo>
                <a:cubicBezTo>
                  <a:pt x="35425" y="241428"/>
                  <a:pt x="36246" y="243365"/>
                  <a:pt x="37066" y="245302"/>
                </a:cubicBezTo>
                <a:cubicBezTo>
                  <a:pt x="37962" y="247239"/>
                  <a:pt x="38857" y="249175"/>
                  <a:pt x="39827" y="251038"/>
                </a:cubicBezTo>
                <a:cubicBezTo>
                  <a:pt x="40871" y="252975"/>
                  <a:pt x="41916" y="254837"/>
                  <a:pt x="43035" y="256699"/>
                </a:cubicBezTo>
                <a:cubicBezTo>
                  <a:pt x="44154" y="258636"/>
                  <a:pt x="45273" y="260498"/>
                  <a:pt x="46541" y="262361"/>
                </a:cubicBezTo>
                <a:cubicBezTo>
                  <a:pt x="47810" y="264297"/>
                  <a:pt x="49078" y="266234"/>
                  <a:pt x="50421" y="268096"/>
                </a:cubicBezTo>
                <a:cubicBezTo>
                  <a:pt x="51241" y="269288"/>
                  <a:pt x="52062" y="270406"/>
                  <a:pt x="52957" y="271598"/>
                </a:cubicBezTo>
                <a:cubicBezTo>
                  <a:pt x="54375" y="273534"/>
                  <a:pt x="55867" y="275471"/>
                  <a:pt x="57359" y="277333"/>
                </a:cubicBezTo>
                <a:cubicBezTo>
                  <a:pt x="58851" y="279345"/>
                  <a:pt x="60418" y="281281"/>
                  <a:pt x="61985" y="283144"/>
                </a:cubicBezTo>
                <a:cubicBezTo>
                  <a:pt x="63626" y="285155"/>
                  <a:pt x="65267" y="287092"/>
                  <a:pt x="66909" y="289103"/>
                </a:cubicBezTo>
                <a:cubicBezTo>
                  <a:pt x="68774" y="291338"/>
                  <a:pt x="70714" y="293573"/>
                  <a:pt x="72579" y="295882"/>
                </a:cubicBezTo>
                <a:cubicBezTo>
                  <a:pt x="74593" y="298191"/>
                  <a:pt x="76608" y="300575"/>
                  <a:pt x="78547" y="302959"/>
                </a:cubicBezTo>
                <a:cubicBezTo>
                  <a:pt x="80338" y="305119"/>
                  <a:pt x="82128" y="307205"/>
                  <a:pt x="83844" y="309365"/>
                </a:cubicBezTo>
                <a:cubicBezTo>
                  <a:pt x="85635" y="311600"/>
                  <a:pt x="87425" y="313760"/>
                  <a:pt x="89216" y="315995"/>
                </a:cubicBezTo>
                <a:cubicBezTo>
                  <a:pt x="91007" y="318304"/>
                  <a:pt x="92797" y="320613"/>
                  <a:pt x="94513" y="322922"/>
                </a:cubicBezTo>
                <a:cubicBezTo>
                  <a:pt x="96304" y="325306"/>
                  <a:pt x="98020" y="327764"/>
                  <a:pt x="99736" y="330223"/>
                </a:cubicBezTo>
                <a:cubicBezTo>
                  <a:pt x="101526" y="332681"/>
                  <a:pt x="103167" y="335214"/>
                  <a:pt x="104883" y="337821"/>
                </a:cubicBezTo>
                <a:cubicBezTo>
                  <a:pt x="105928" y="339460"/>
                  <a:pt x="106898" y="341024"/>
                  <a:pt x="107868" y="342737"/>
                </a:cubicBezTo>
                <a:cubicBezTo>
                  <a:pt x="109509" y="345419"/>
                  <a:pt x="111076" y="348175"/>
                  <a:pt x="112642" y="350931"/>
                </a:cubicBezTo>
                <a:cubicBezTo>
                  <a:pt x="114135" y="353762"/>
                  <a:pt x="115627" y="356667"/>
                  <a:pt x="116970" y="359572"/>
                </a:cubicBezTo>
                <a:cubicBezTo>
                  <a:pt x="118387" y="362627"/>
                  <a:pt x="119730" y="365681"/>
                  <a:pt x="120998" y="368735"/>
                </a:cubicBezTo>
                <a:cubicBezTo>
                  <a:pt x="122267" y="371938"/>
                  <a:pt x="123386" y="375141"/>
                  <a:pt x="124505" y="378344"/>
                </a:cubicBezTo>
                <a:cubicBezTo>
                  <a:pt x="125549" y="381697"/>
                  <a:pt x="126519" y="385049"/>
                  <a:pt x="127415" y="388401"/>
                </a:cubicBezTo>
                <a:cubicBezTo>
                  <a:pt x="129131" y="395031"/>
                  <a:pt x="125102" y="401809"/>
                  <a:pt x="118462" y="403523"/>
                </a:cubicBezTo>
                <a:cubicBezTo>
                  <a:pt x="111822" y="405236"/>
                  <a:pt x="105033" y="401213"/>
                  <a:pt x="103391" y="394584"/>
                </a:cubicBezTo>
                <a:cubicBezTo>
                  <a:pt x="87276" y="332085"/>
                  <a:pt x="31247" y="301767"/>
                  <a:pt x="11402" y="248058"/>
                </a:cubicBezTo>
                <a:cubicBezTo>
                  <a:pt x="-9488" y="191444"/>
                  <a:pt x="-1356" y="128350"/>
                  <a:pt x="33187" y="78887"/>
                </a:cubicBezTo>
                <a:cubicBezTo>
                  <a:pt x="67729" y="29424"/>
                  <a:pt x="124281" y="0"/>
                  <a:pt x="184638" y="0"/>
                </a:cubicBezTo>
                <a:close/>
              </a:path>
            </a:pathLst>
          </a:custGeom>
          <a:solidFill>
            <a:schemeClr val="accent1">
              <a:lumMod val="75000"/>
              <a:alpha val="100000"/>
            </a:schemeClr>
          </a:solidFill>
        </p:spPr>
      </p:sp>
      <p:sp>
        <p:nvSpPr>
          <p:cNvPr id="6" name="Freeform 6"/>
          <p:cNvSpPr/>
          <p:nvPr/>
        </p:nvSpPr>
        <p:spPr>
          <a:xfrm>
            <a:off x="8406414" y="4012208"/>
            <a:ext cx="495300" cy="456011"/>
          </a:xfrm>
          <a:custGeom>
            <a:avLst/>
            <a:gdLst/>
            <a:ahLst/>
            <a:cxnLst/>
            <a:rect l="l" t="t" r="r" b="b"/>
            <a:pathLst>
              <a:path w="580" h="535">
                <a:moveTo>
                  <a:pt x="164" y="525"/>
                </a:moveTo>
                <a:cubicBezTo>
                  <a:pt x="172" y="534"/>
                  <a:pt x="186" y="535"/>
                  <a:pt x="196" y="526"/>
                </a:cubicBezTo>
                <a:lnTo>
                  <a:pt x="570" y="187"/>
                </a:lnTo>
                <a:cubicBezTo>
                  <a:pt x="579" y="179"/>
                  <a:pt x="580" y="165"/>
                  <a:pt x="572" y="155"/>
                </a:cubicBezTo>
                <a:lnTo>
                  <a:pt x="475" y="49"/>
                </a:lnTo>
                <a:cubicBezTo>
                  <a:pt x="466" y="39"/>
                  <a:pt x="452" y="39"/>
                  <a:pt x="443" y="47"/>
                </a:cubicBezTo>
                <a:lnTo>
                  <a:pt x="124" y="335"/>
                </a:lnTo>
                <a:cubicBezTo>
                  <a:pt x="115" y="344"/>
                  <a:pt x="114" y="358"/>
                  <a:pt x="123" y="367"/>
                </a:cubicBezTo>
                <a:lnTo>
                  <a:pt x="175" y="425"/>
                </a:lnTo>
                <a:cubicBezTo>
                  <a:pt x="183" y="434"/>
                  <a:pt x="198" y="435"/>
                  <a:pt x="207" y="426"/>
                </a:cubicBezTo>
                <a:lnTo>
                  <a:pt x="341" y="305"/>
                </a:lnTo>
                <a:cubicBezTo>
                  <a:pt x="350" y="297"/>
                  <a:pt x="351" y="282"/>
                  <a:pt x="343" y="273"/>
                </a:cubicBezTo>
                <a:lnTo>
                  <a:pt x="327" y="256"/>
                </a:lnTo>
                <a:lnTo>
                  <a:pt x="193" y="378"/>
                </a:lnTo>
                <a:lnTo>
                  <a:pt x="172" y="354"/>
                </a:lnTo>
                <a:lnTo>
                  <a:pt x="457" y="96"/>
                </a:lnTo>
                <a:lnTo>
                  <a:pt x="523" y="169"/>
                </a:lnTo>
                <a:lnTo>
                  <a:pt x="182" y="478"/>
                </a:lnTo>
                <a:lnTo>
                  <a:pt x="58" y="340"/>
                </a:lnTo>
                <a:lnTo>
                  <a:pt x="404" y="26"/>
                </a:lnTo>
                <a:lnTo>
                  <a:pt x="389" y="10"/>
                </a:lnTo>
                <a:cubicBezTo>
                  <a:pt x="380" y="0"/>
                  <a:pt x="366" y="0"/>
                  <a:pt x="357" y="8"/>
                </a:cubicBezTo>
                <a:lnTo>
                  <a:pt x="10" y="322"/>
                </a:lnTo>
                <a:cubicBezTo>
                  <a:pt x="1" y="330"/>
                  <a:pt x="0" y="344"/>
                  <a:pt x="9" y="354"/>
                </a:cubicBezTo>
                <a:lnTo>
                  <a:pt x="164" y="525"/>
                </a:lnTo>
                <a:close/>
              </a:path>
            </a:pathLst>
          </a:custGeom>
          <a:solidFill>
            <a:schemeClr val="accent1">
              <a:lumMod val="75000"/>
              <a:alpha val="100000"/>
            </a:schemeClr>
          </a:solidFill>
        </p:spPr>
      </p:sp>
      <p:sp>
        <p:nvSpPr>
          <p:cNvPr id="7" name="AutoShape 7"/>
          <p:cNvSpPr/>
          <p:nvPr/>
        </p:nvSpPr>
        <p:spPr>
          <a:xfrm>
            <a:off x="8901714" y="1917723"/>
            <a:ext cx="2084387" cy="616443"/>
          </a:xfrm>
          <a:prstGeom prst="rect">
            <a:avLst/>
          </a:prstGeom>
        </p:spPr>
        <p:txBody>
          <a:bodyPr vert="horz" wrap="square" lIns="91440" tIns="45720" rIns="91440" bIns="45720" rtlCol="0" anchor="t" anchorCtr="0">
            <a:noAutofit/>
          </a:bodyPr>
          <a:lstStyle/>
          <a:p>
            <a:pPr algn="ctr">
              <a:lnSpc>
                <a:spcPct val="120000"/>
              </a:lnSpc>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8" name="AutoShape 8"/>
          <p:cNvSpPr/>
          <p:nvPr/>
        </p:nvSpPr>
        <p:spPr>
          <a:xfrm>
            <a:off x="8901714" y="3911623"/>
            <a:ext cx="2084387" cy="554016"/>
          </a:xfrm>
          <a:prstGeom prst="rect">
            <a:avLst/>
          </a:prstGeom>
        </p:spPr>
        <p:txBody>
          <a:bodyPr vert="horz" wrap="square" lIns="91440" tIns="45720" rIns="91440" bIns="45720" rtlCol="0" anchor="ctr" anchorCtr="0">
            <a:noAutofit/>
          </a:bodyPr>
          <a:lstStyle/>
          <a:p>
            <a:pPr algn="ctr">
              <a:lnSpc>
                <a:spcPct val="120000"/>
              </a:lnSpc>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1100"/>
          </a:p>
        </p:txBody>
      </p:sp>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虚拟现实快速发展</a:t>
              </a:r>
            </a:p>
          </p:txBody>
        </p:sp>
      </p:grpSp>
      <p:sp>
        <p:nvSpPr>
          <p:cNvPr id="31" name="AutoShape 31"/>
          <p:cNvSpPr/>
          <p:nvPr/>
        </p:nvSpPr>
        <p:spPr>
          <a:xfrm>
            <a:off x="8406414" y="4525963"/>
            <a:ext cx="2708275" cy="1383030"/>
          </a:xfrm>
          <a:prstGeom prst="rect">
            <a:avLst/>
          </a:prstGeom>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2022MetaConnect大会上，Meta宣布收购了三家拥有深厚经验和成熟技术的VR工作室，并陆续收购多家游戏工作室。</a:t>
            </a:r>
            <a:endParaRPr lang="en-US" sz="1100"/>
          </a:p>
        </p:txBody>
      </p:sp>
      <p:sp>
        <p:nvSpPr>
          <p:cNvPr id="32" name="AutoShape 32"/>
          <p:cNvSpPr/>
          <p:nvPr/>
        </p:nvSpPr>
        <p:spPr>
          <a:xfrm>
            <a:off x="8406414" y="2594489"/>
            <a:ext cx="2708275" cy="1383030"/>
          </a:xfrm>
          <a:prstGeom prst="rect">
            <a:avLst/>
          </a:prstGeom>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如今，VR技术仍在不断发展，并吸引了大厂的大力投资。</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2022年，云游戏服务吸引了超过3000万名付费用户，总消费额预计将达到24亿美元。</a:t>
            </a:r>
          </a:p>
        </p:txBody>
      </p:sp>
      <p:sp>
        <p:nvSpPr>
          <p:cNvPr id="3" name="TextBox 3"/>
          <p:cNvSpPr txBox="1"/>
          <p:nvPr/>
        </p:nvSpPr>
        <p:spPr>
          <a:xfrm>
            <a:off x="275037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到2025年，全球云游戏市场的年收入有望增长至82亿美元。</a:t>
            </a:r>
          </a:p>
        </p:txBody>
      </p:sp>
      <p:sp>
        <p:nvSpPr>
          <p:cNvPr id="4" name="TextBox 4"/>
          <p:cNvSpPr txBox="1"/>
          <p:nvPr/>
        </p:nvSpPr>
        <p:spPr>
          <a:xfrm>
            <a:off x="5083168"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云游戏市场正变得越来越成熟，付费设计和使用场景等方面的创新吸引了更多用户并满足其需求。</a:t>
            </a:r>
          </a:p>
        </p:txBody>
      </p:sp>
      <p:sp>
        <p:nvSpPr>
          <p:cNvPr id="5" name="TextBox 5"/>
          <p:cNvSpPr txBox="1"/>
          <p:nvPr/>
        </p:nvSpPr>
        <p:spPr>
          <a:xfrm>
            <a:off x="7321376"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传统游戏巨头也在积极拓展云游戏业务，如微软Xbox和索尼PlayStation等。</a:t>
            </a:r>
          </a:p>
        </p:txBody>
      </p:sp>
      <p:sp>
        <p:nvSpPr>
          <p:cNvPr id="6" name="TextBox 6"/>
          <p:cNvSpPr txBox="1"/>
          <p:nvPr/>
        </p:nvSpPr>
        <p:spPr>
          <a:xfrm>
            <a:off x="9595840"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流媒体和云游戏将在不久的将来成为玩电子游戏的主要方式，随着5G覆盖范围的增加，甚至6G技术的发展，云游戏将进一步巩固其在游戏领域的地位。</a:t>
            </a:r>
          </a:p>
        </p:txBody>
      </p:sp>
      <p:sp>
        <p:nvSpPr>
          <p:cNvPr id="7" name="AutoShape 7"/>
          <p:cNvSpPr/>
          <p:nvPr/>
        </p:nvSpPr>
        <p:spPr>
          <a:xfrm>
            <a:off x="578634" y="1691037"/>
            <a:ext cx="1885696" cy="639403"/>
          </a:xfrm>
          <a:prstGeom prst="homePlate">
            <a:avLst>
              <a:gd name="adj" fmla="val 50000"/>
            </a:avLst>
          </a:prstGeom>
          <a:solidFill>
            <a:schemeClr val="accent2">
              <a:alpha val="100000"/>
            </a:schemeClr>
          </a:solidFill>
        </p:spPr>
      </p:sp>
      <p:sp>
        <p:nvSpPr>
          <p:cNvPr id="8" name="TextBox 8"/>
          <p:cNvSpPr txBox="1"/>
          <p:nvPr/>
        </p:nvSpPr>
        <p:spPr>
          <a:xfrm>
            <a:off x="83104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AutoShape 9"/>
          <p:cNvSpPr/>
          <p:nvPr/>
        </p:nvSpPr>
        <p:spPr>
          <a:xfrm>
            <a:off x="2918687" y="1691037"/>
            <a:ext cx="1885696" cy="639403"/>
          </a:xfrm>
          <a:prstGeom prst="homePlate">
            <a:avLst>
              <a:gd name="adj" fmla="val 50000"/>
            </a:avLst>
          </a:prstGeom>
          <a:solidFill>
            <a:schemeClr val="accent1">
              <a:alpha val="100000"/>
            </a:schemeClr>
          </a:solidFill>
        </p:spPr>
      </p:sp>
      <p:sp>
        <p:nvSpPr>
          <p:cNvPr id="10" name="TextBox 10"/>
          <p:cNvSpPr txBox="1"/>
          <p:nvPr/>
        </p:nvSpPr>
        <p:spPr>
          <a:xfrm>
            <a:off x="3171093"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1" name="AutoShape 11"/>
          <p:cNvSpPr/>
          <p:nvPr/>
        </p:nvSpPr>
        <p:spPr>
          <a:xfrm>
            <a:off x="5251482" y="1691037"/>
            <a:ext cx="1885696" cy="639403"/>
          </a:xfrm>
          <a:prstGeom prst="homePlate">
            <a:avLst>
              <a:gd name="adj" fmla="val 50000"/>
            </a:avLst>
          </a:prstGeom>
          <a:solidFill>
            <a:schemeClr val="accent2">
              <a:alpha val="100000"/>
            </a:schemeClr>
          </a:solidFill>
        </p:spPr>
      </p:sp>
      <p:sp>
        <p:nvSpPr>
          <p:cNvPr id="12" name="TextBox 12"/>
          <p:cNvSpPr txBox="1"/>
          <p:nvPr/>
        </p:nvSpPr>
        <p:spPr>
          <a:xfrm>
            <a:off x="5503888"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3" name="AutoShape 13"/>
          <p:cNvSpPr/>
          <p:nvPr/>
        </p:nvSpPr>
        <p:spPr>
          <a:xfrm>
            <a:off x="7489690" y="1691037"/>
            <a:ext cx="1885696" cy="639403"/>
          </a:xfrm>
          <a:prstGeom prst="homePlate">
            <a:avLst>
              <a:gd name="adj" fmla="val 50000"/>
            </a:avLst>
          </a:prstGeom>
          <a:solidFill>
            <a:schemeClr val="accent1">
              <a:alpha val="100000"/>
            </a:schemeClr>
          </a:solidFill>
        </p:spPr>
      </p:sp>
      <p:sp>
        <p:nvSpPr>
          <p:cNvPr id="14" name="TextBox 14"/>
          <p:cNvSpPr txBox="1"/>
          <p:nvPr/>
        </p:nvSpPr>
        <p:spPr>
          <a:xfrm>
            <a:off x="7742096"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15" name="AutoShape 15"/>
          <p:cNvSpPr/>
          <p:nvPr/>
        </p:nvSpPr>
        <p:spPr>
          <a:xfrm>
            <a:off x="9764154" y="1691037"/>
            <a:ext cx="1885696" cy="639403"/>
          </a:xfrm>
          <a:prstGeom prst="homePlate">
            <a:avLst>
              <a:gd name="adj" fmla="val 50000"/>
            </a:avLst>
          </a:prstGeom>
          <a:solidFill>
            <a:schemeClr val="accent2">
              <a:alpha val="100000"/>
            </a:schemeClr>
          </a:solidFill>
        </p:spPr>
      </p:sp>
      <p:sp>
        <p:nvSpPr>
          <p:cNvPr id="16" name="TextBox 16"/>
          <p:cNvSpPr txBox="1"/>
          <p:nvPr/>
        </p:nvSpPr>
        <p:spPr>
          <a:xfrm>
            <a:off x="1001656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05</a:t>
            </a:r>
          </a:p>
        </p:txBody>
      </p:sp>
      <p:grpSp>
        <p:nvGrpSpPr>
          <p:cNvPr id="17" name="Group 17"/>
          <p:cNvGrpSpPr/>
          <p:nvPr/>
        </p:nvGrpSpPr>
        <p:grpSpPr>
          <a:xfrm>
            <a:off x="454963" y="93878"/>
            <a:ext cx="10641129" cy="914400"/>
            <a:chOff x="454963" y="93878"/>
            <a:chExt cx="10641129" cy="914400"/>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云游戏持续增长</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dfe27a07-ff48-4de2-9d31-d17238ec7694"/>
  <p:tag name="COMMONDATA" val="eyJoZGlkIjoiYjEzODRkZWViM2QzYWI0YjllZTNhMWE5YzM0MGNmNWYifQ=="/>
</p:tagLst>
</file>

<file path=ppt/theme/theme1.xml><?xml version="1.0" encoding="utf-8"?>
<a:theme xmlns:a="http://schemas.openxmlformats.org/drawingml/2006/main" name="Office Theme">
  <a:themeElements>
    <a:clrScheme name="Office">
      <a:dk1>
        <a:srgbClr val="000000"/>
      </a:dk1>
      <a:lt1>
        <a:srgbClr val="EFFBFF"/>
      </a:lt1>
      <a:dk2>
        <a:srgbClr val="002F40"/>
      </a:dk2>
      <a:lt2>
        <a:srgbClr val="FFFFFF"/>
      </a:lt2>
      <a:accent1>
        <a:srgbClr val="3045FD"/>
      </a:accent1>
      <a:accent2>
        <a:srgbClr val="0085FF"/>
      </a:accent2>
      <a:accent3>
        <a:srgbClr val="2947E8"/>
      </a:accent3>
      <a:accent4>
        <a:srgbClr val="3CD6DF"/>
      </a:accent4>
      <a:accent5>
        <a:srgbClr val="73DDE3"/>
      </a:accent5>
      <a:accent6>
        <a:srgbClr val="FFC67C"/>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1378</Words>
  <Application>Microsoft Office PowerPoint</Application>
  <PresentationFormat>宽屏</PresentationFormat>
  <Paragraphs>258</Paragraphs>
  <Slides>58</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58</vt:i4>
      </vt:variant>
    </vt:vector>
  </HeadingPairs>
  <TitlesOfParts>
    <vt:vector size="62" baseType="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weiying</cp:lastModifiedBy>
  <cp:revision>6</cp:revision>
  <dcterms:created xsi:type="dcterms:W3CDTF">2006-08-16T00:00:00Z</dcterms:created>
  <dcterms:modified xsi:type="dcterms:W3CDTF">2025-03-27T09:31:54Z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DB6011C30263481BA290022D0A4E2EB3</vt:lpwstr>
  </property>
  <property fmtid="{D5CDD505-2E9C-101B-9397-08002B2CF9AE}" pid="3" name="KSOProductBuildVer">
    <vt:lpwstr>2052-11.1.0.12165</vt:lpwstr>
  </property>
</Properties>
</file>