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7" r:id="rId18"/>
    <p:sldId id="278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9" d="100"/>
          <a:sy n="109" d="100"/>
        </p:scale>
        <p:origin x="636" y="114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21" y="1336929"/>
            <a:ext cx="10593957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200400" y="6400800"/>
            <a:ext cx="4498340" cy="3632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en-US" sz="2025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29336" r="29336"/>
          <a:stretch>
            <a:fillRect/>
          </a:stretch>
        </p:blipFill>
        <p:spPr>
          <a:xfrm>
            <a:off x="8422415" y="1165018"/>
            <a:ext cx="3769586" cy="5168746"/>
          </a:xfrm>
          <a:prstGeom prst="ellipse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1049459" y="1392873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39110" y="1390903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01242" y="248110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采用高效、稳定的图形处理算法，确保绘图板能够快速、准确地绘制各种图形。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3099145" y="1390903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784885" y="1602358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图形处理算法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405571" y="248110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设计简洁、直观的用户界面，提供易于使用的绘图工具和功能，提高用户绘图效率。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343439" y="1390903"/>
            <a:ext cx="3535395" cy="975360"/>
            <a:chOff x="4343439" y="1390903"/>
            <a:chExt cx="3535395" cy="975360"/>
          </a:xfrm>
        </p:grpSpPr>
        <p:sp>
          <p:nvSpPr>
            <p:cNvPr id="10" name="AutoShape 10"/>
            <p:cNvSpPr/>
            <p:nvPr/>
          </p:nvSpPr>
          <p:spPr>
            <a:xfrm>
              <a:off x="4854091" y="1391888"/>
              <a:ext cx="2537366" cy="971419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343439" y="1390903"/>
              <a:ext cx="975360" cy="975360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903474" y="1390903"/>
              <a:ext cx="975360" cy="975360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4587137" y="1601372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用户界面设计</a:t>
            </a:r>
          </a:p>
        </p:txBody>
      </p:sp>
      <p:sp>
        <p:nvSpPr>
          <p:cNvPr id="14" name="AutoShape 14"/>
          <p:cNvSpPr/>
          <p:nvPr/>
        </p:nvSpPr>
        <p:spPr>
          <a:xfrm>
            <a:off x="1049459" y="3941002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539110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601242" y="504142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实现高效的数据存储和同步机制，方便用户随时保存和分享绘图作品。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3099145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/>
        </p:nvSpPr>
        <p:spPr>
          <a:xfrm>
            <a:off x="784885" y="4150486"/>
            <a:ext cx="3066513" cy="5524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数据存储与同步</a:t>
            </a:r>
          </a:p>
        </p:txBody>
      </p:sp>
      <p:sp>
        <p:nvSpPr>
          <p:cNvPr id="19" name="AutoShape 19"/>
          <p:cNvSpPr/>
          <p:nvPr/>
        </p:nvSpPr>
        <p:spPr>
          <a:xfrm>
            <a:off x="4853788" y="3941002"/>
            <a:ext cx="2537366" cy="971419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0" name="AutoShape 20"/>
          <p:cNvSpPr/>
          <p:nvPr/>
        </p:nvSpPr>
        <p:spPr>
          <a:xfrm>
            <a:off x="4343439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1" name="TextBox 21"/>
          <p:cNvSpPr txBox="1"/>
          <p:nvPr/>
        </p:nvSpPr>
        <p:spPr>
          <a:xfrm>
            <a:off x="4405571" y="5041421"/>
            <a:ext cx="343379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提供丰富的自定义设置选项，满足不同用户的需求，同时支持第三方插件扩展，丰富绘图板功能。</a:t>
            </a:r>
          </a:p>
        </p:txBody>
      </p:sp>
      <p:sp>
        <p:nvSpPr>
          <p:cNvPr id="22" name="AutoShape 22"/>
          <p:cNvSpPr/>
          <p:nvPr/>
        </p:nvSpPr>
        <p:spPr>
          <a:xfrm>
            <a:off x="6903474" y="3939031"/>
            <a:ext cx="975360" cy="97536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TextBox 23"/>
          <p:cNvSpPr txBox="1"/>
          <p:nvPr/>
        </p:nvSpPr>
        <p:spPr>
          <a:xfrm>
            <a:off x="4587137" y="4150486"/>
            <a:ext cx="3048000" cy="5524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自定义设置与扩展性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5" name="AutoShape 2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绘图板核心技术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92949" y="2035016"/>
            <a:ext cx="1970818" cy="1816132"/>
          </a:xfrm>
          <a:prstGeom prst="roundRect">
            <a:avLst>
              <a:gd name="adj" fmla="val 9350"/>
            </a:avLst>
          </a:pr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1361408" y="3133630"/>
            <a:ext cx="2233898" cy="2407634"/>
          </a:xfrm>
          <a:custGeom>
            <a:avLst/>
            <a:gdLst/>
            <a:ahLst/>
            <a:cxnLst/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0"/>
            </a:schemeClr>
          </a:solidFill>
          <a:ln w="2381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4" name="AutoShape 4"/>
          <p:cNvSpPr/>
          <p:nvPr/>
        </p:nvSpPr>
        <p:spPr>
          <a:xfrm>
            <a:off x="2116169" y="2771013"/>
            <a:ext cx="724567" cy="725233"/>
          </a:xfrm>
          <a:prstGeom prst="ellipse">
            <a:avLst/>
          </a:pr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3898202" y="2035016"/>
            <a:ext cx="1970818" cy="1816132"/>
          </a:xfrm>
          <a:prstGeom prst="roundRect">
            <a:avLst>
              <a:gd name="adj" fmla="val 9350"/>
            </a:avLst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3766661" y="3133630"/>
            <a:ext cx="2233898" cy="2407634"/>
          </a:xfrm>
          <a:custGeom>
            <a:avLst/>
            <a:gdLst/>
            <a:ahLst/>
            <a:cxnLst/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0"/>
            </a:schemeClr>
          </a:solidFill>
          <a:ln w="2381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AutoShape 7"/>
          <p:cNvSpPr/>
          <p:nvPr/>
        </p:nvSpPr>
        <p:spPr>
          <a:xfrm>
            <a:off x="4521327" y="2771013"/>
            <a:ext cx="724567" cy="725233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93548" y="2035016"/>
            <a:ext cx="1970818" cy="1816132"/>
          </a:xfrm>
          <a:prstGeom prst="roundRect">
            <a:avLst>
              <a:gd name="adj" fmla="val 9350"/>
            </a:avLst>
          </a:pr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6161913" y="3133630"/>
            <a:ext cx="2233898" cy="2407634"/>
          </a:xfrm>
          <a:custGeom>
            <a:avLst/>
            <a:gdLst/>
            <a:ahLst/>
            <a:cxnLst/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0"/>
            </a:schemeClr>
          </a:solidFill>
          <a:ln w="2381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10" name="AutoShape 10"/>
          <p:cNvSpPr/>
          <p:nvPr/>
        </p:nvSpPr>
        <p:spPr>
          <a:xfrm>
            <a:off x="6916674" y="2771013"/>
            <a:ext cx="724567" cy="725233"/>
          </a:xfrm>
          <a:prstGeom prst="ellipse">
            <a:avLst/>
          </a:prstGeom>
          <a:solidFill>
            <a:schemeClr val="accent1">
              <a:lumMod val="50000"/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698802" y="2035016"/>
            <a:ext cx="1970818" cy="1816132"/>
          </a:xfrm>
          <a:prstGeom prst="roundRect">
            <a:avLst>
              <a:gd name="adj" fmla="val 9350"/>
            </a:avLst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2" name="Freeform 12"/>
          <p:cNvSpPr/>
          <p:nvPr/>
        </p:nvSpPr>
        <p:spPr>
          <a:xfrm>
            <a:off x="8567166" y="3133630"/>
            <a:ext cx="2233898" cy="2407634"/>
          </a:xfrm>
          <a:custGeom>
            <a:avLst/>
            <a:gdLst/>
            <a:ahLst/>
            <a:cxnLst/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00"/>
            </a:schemeClr>
          </a:solidFill>
          <a:ln w="2381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AutoShape 13"/>
          <p:cNvSpPr/>
          <p:nvPr/>
        </p:nvSpPr>
        <p:spPr>
          <a:xfrm>
            <a:off x="9321927" y="2771013"/>
            <a:ext cx="724567" cy="725233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1492031" y="2257898"/>
            <a:ext cx="1983105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885914" y="2261092"/>
            <a:ext cx="1983105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274498" y="2261092"/>
            <a:ext cx="1983105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689277" y="2257898"/>
            <a:ext cx="1983105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48692" y="3676840"/>
            <a:ext cx="2259330" cy="3581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1575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前端架构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39417" y="4061171"/>
            <a:ext cx="1859280" cy="12344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采用响应式设计，支持多种设备和浏览器，提供一致的用户体验。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753945" y="3676840"/>
            <a:ext cx="2259330" cy="3581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1575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后端架构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944670" y="4061171"/>
            <a:ext cx="1859280" cy="12344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使用高效、稳定的后端框架和数据库管理系统，确保系统能够快速响应用户请求和处理大量数据。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149292" y="3676840"/>
            <a:ext cx="2259330" cy="3581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1575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通信协议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340017" y="4061171"/>
            <a:ext cx="1859280" cy="12344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设计安全的通信协议，保证前后端数据传输的安全性和稳定性。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554545" y="3676840"/>
            <a:ext cx="2259330" cy="3581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1575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模块化设计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745270" y="4061171"/>
            <a:ext cx="1859280" cy="12344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2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采用模块化设计思想，便于系统维护、升级和扩展。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架构设计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系统功能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3829" y="1414808"/>
            <a:ext cx="673417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63829" y="2093647"/>
            <a:ext cx="6734175" cy="12858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本项目用C语言完成一个Windows应用程序的开发——绘图板，该绘图板能实现基本的图形操作功能。本项目旨在通过介绍绘图板的实现过程，涉及了鼠标编程原理、文件操作原理和图形操作原理等。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9593" y="3949139"/>
            <a:ext cx="652462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89593" y="46459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启明星绘图板系统支持包括中文在内的多种语言显示，用户可以根据自己的需求选择相应的语言进行操作，提高了系统的通用性和易用性。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88440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3149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51424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585874" y="6029346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alphaModFix amt="70000"/>
          </a:blip>
          <a:srcRect l="24548" r="24548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52680" y="362945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799768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482520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1554148" y="3703689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中文显示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43840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0074" y="2175786"/>
            <a:ext cx="9582906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提供图形区域填充功能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00074" y="1380567"/>
            <a:ext cx="9417017" cy="8532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5" name="AutoShape 5"/>
          <p:cNvSpPr/>
          <p:nvPr/>
        </p:nvSpPr>
        <p:spPr>
          <a:xfrm>
            <a:off x="866575" y="3952506"/>
            <a:ext cx="10458850" cy="24384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1287882" y="4870218"/>
            <a:ext cx="9582150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系统具备区域填充功能，用户可以选择图形中的任意区域进行填充，填充颜色、样式等属性可以根据需要进行调整，方便用户进行绘图和设计。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87882" y="4099383"/>
            <a:ext cx="9677400" cy="7239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1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cxnSp>
        <p:nvCxnSpPr>
          <p:cNvPr id="8" name="Connector 8"/>
          <p:cNvCxnSpPr/>
          <p:nvPr/>
        </p:nvCxnSpPr>
        <p:spPr>
          <a:xfrm>
            <a:off x="1473659" y="4829453"/>
            <a:ext cx="9220298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Connector 9"/>
          <p:cNvCxnSpPr/>
          <p:nvPr/>
        </p:nvCxnSpPr>
        <p:spPr>
          <a:xfrm>
            <a:off x="1481378" y="2175786"/>
            <a:ext cx="9220298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区域填充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81479" y="838264"/>
            <a:ext cx="8029575" cy="7486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图形绘制功能</a:t>
            </a:r>
          </a:p>
        </p:txBody>
      </p:sp>
      <p:sp>
        <p:nvSpPr>
          <p:cNvPr id="3" name="AutoShape 3"/>
          <p:cNvSpPr/>
          <p:nvPr/>
        </p:nvSpPr>
        <p:spPr>
          <a:xfrm>
            <a:off x="125016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19725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88000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1951634" y="6029346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7"/>
          <p:cNvSpPr txBox="1"/>
          <p:nvPr/>
        </p:nvSpPr>
        <p:spPr>
          <a:xfrm>
            <a:off x="2002790" y="1447800"/>
            <a:ext cx="9324340" cy="336359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绘制直线：能够绘制任意角度的直线，可以实现直线的旋转、伸长、缩短和上下左右移动。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绘制矩形：能够绘制任意大小(画布范围内)的矩形，可以实现矩形的放大、缩小和上下左右移动。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绘制圆形：能够绘制任意半径大小(画布范围内)的圆形，可以实现圆形的放大和缩小。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绘制Bezier曲线：能够根据屏幕上的点(单击鼠标后产生的点)绘制出Bezier曲线。</a:t>
            </a:r>
          </a:p>
          <a:p>
            <a:pPr>
              <a:lnSpc>
                <a:spcPct val="150000"/>
              </a:lnSpc>
            </a:pP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 文件处理功能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保存：保存画布中的所有图形到指定的文件。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加载：打开指定的文件，将其内容加载到画布中。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 用户帮助功能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显示用户使用指南，包括各种图形的绘制方法和操作方法等。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57679" y="4571937"/>
            <a:ext cx="8029575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57679" y="5029109"/>
            <a:ext cx="7806355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启明星绘图板系统为用户提供了详尽的用户帮助文档，包括操作指南、常见问题解答等，帮助用户更好地了解和使用系统，提高工作效率。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552256" y="3306002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499345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4182096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3" name="Connector 13"/>
          <p:cNvCxnSpPr/>
          <p:nvPr/>
        </p:nvCxnSpPr>
        <p:spPr>
          <a:xfrm>
            <a:off x="4253725" y="3380232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up 14"/>
          <p:cNvGrpSpPr/>
          <p:nvPr/>
        </p:nvGrpSpPr>
        <p:grpSpPr>
          <a:xfrm>
            <a:off x="503223" y="76098"/>
            <a:ext cx="10641129" cy="893445"/>
            <a:chOff x="454963" y="93878"/>
            <a:chExt cx="10641129" cy="893445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功能描述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81479" y="838264"/>
            <a:ext cx="8029575" cy="7486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系统模块</a:t>
            </a:r>
          </a:p>
        </p:txBody>
      </p:sp>
      <p:sp>
        <p:nvSpPr>
          <p:cNvPr id="3" name="AutoShape 3"/>
          <p:cNvSpPr/>
          <p:nvPr/>
        </p:nvSpPr>
        <p:spPr>
          <a:xfrm>
            <a:off x="125016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19725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88000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1951634" y="6029346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7"/>
          <p:cNvSpPr txBox="1"/>
          <p:nvPr/>
        </p:nvSpPr>
        <p:spPr>
          <a:xfrm>
            <a:off x="2002790" y="1447800"/>
            <a:ext cx="9324340" cy="211709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 图形绘制模块。该模块包括图形的绘制和操作功能，主要有绘制直线、移动直线、缩放和旋转直线；绘制矩形、移动和缩放矩形；绘制和缩放圆形；绘制Bezier曲线。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 鼠标控制模块。该模块主要实现鼠标状态的获取、鼠标位置的设置，以及鼠标的绘制等。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 功能控制模块。该模块实现的功能包括输出中文、填充像素和显示用户帮助。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 保存加载模块。该模块将像素保存到指定文件和从指定文件中读取像素到画布。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57679" y="3428937"/>
            <a:ext cx="8029575" cy="7486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图形绘制流程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114550" y="4038600"/>
            <a:ext cx="9928225" cy="180530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鼠标单击“直线”按钮，程序将调用函数DrawLine()进行直线的绘制。程序首先捕获鼠标，当用户单击鼠标左键时，开始画直线，直到松开左键。直线绘制完成后，可以从键盘输入指令，对所画直线进行调整。程序获得键值，SPACE键能够旋转直线，每次顺时针旋转30°；UP、DOWN、LEFT或RIGHT键能够向相应的方向移动直线；PAGEUP键能够伸长直线；PAGEDOWN键能够缩短直线；ESC键则结束对直线的调整。结束调整操作后，可以继续画直线，也可以右击结束直线的绘制。</a:t>
            </a:r>
          </a:p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矩形、圆形、Bezier曲线的绘制和操作流程，与直线的绘制和操作流程类似，实现原理也类似。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552256" y="3306002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499345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4182096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3" name="Connector 13"/>
          <p:cNvCxnSpPr/>
          <p:nvPr/>
        </p:nvCxnSpPr>
        <p:spPr>
          <a:xfrm>
            <a:off x="4253725" y="3380232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up 14"/>
          <p:cNvGrpSpPr/>
          <p:nvPr/>
        </p:nvGrpSpPr>
        <p:grpSpPr>
          <a:xfrm>
            <a:off x="503223" y="76098"/>
            <a:ext cx="10641129" cy="893445"/>
            <a:chOff x="454963" y="93878"/>
            <a:chExt cx="10641129" cy="893445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总体设计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架构设计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389" y="1051588"/>
            <a:ext cx="6734175" cy="8712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设计数据结构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99465" y="1822450"/>
            <a:ext cx="11099165" cy="19786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int Rx，Ry，R：分别表示所画圆形圆心的横坐标、纵坐标，以及圆的半径。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int TOPx，TOPy，BOTTOMx，BOTTOMy：分别表示所画矩形的左上角的横坐标、纵坐标，以及右下角的横坐标、纵坐标。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int Centx，Centy：表示直线或者矩形旋转中心点的横坐标和纵坐标。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int lineStartx，lineStarty，lineEndx，lineEndy：分别表示直线起点的横坐标、纵坐标，以及终点的横坐标、纵坐标。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int linePoint_x[20]，linePoint_y[20]：这两个数组用于在画Bezier曲线时存储所选点的横坐标和纵坐标。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5783" y="4417769"/>
            <a:ext cx="6524625" cy="8712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规划系统函数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25788" y="5096160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启明星绘图板系统支持包括中文在内的多种语言显示，用户可以根据自己的需求选择相应的语言进行操作，提高了系统的通用性和易用性。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88440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3149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51424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585874" y="6029346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alphaModFix amt="70000"/>
          </a:blip>
          <a:srcRect l="24548" r="24548"/>
          <a:stretch>
            <a:fillRect/>
          </a:stretch>
        </p:blipFill>
        <p:spPr>
          <a:xfrm>
            <a:off x="8001000" y="3962400"/>
            <a:ext cx="3898265" cy="270637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31090" y="434319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799768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482520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1554148" y="4419334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中文显示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文件操作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2654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940476" cy="685800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-2490705" y="-2630165"/>
            <a:ext cx="5510422" cy="5510422"/>
          </a:xfrm>
          <a:prstGeom prst="ellipse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-1370201" y="-1527676"/>
            <a:ext cx="3269415" cy="3269415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05301" y="1366203"/>
            <a:ext cx="6559296" cy="412559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客户需求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项目规划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架构设计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系统功能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具体编码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19147" y="5955792"/>
            <a:ext cx="4413504" cy="132892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12000"/>
              </a:lnSpc>
              <a:spcBef>
                <a:spcPts val="450"/>
              </a:spcBef>
            </a:pPr>
            <a:r>
              <a:rPr lang="en-US" sz="5775" b="1">
                <a:solidFill>
                  <a:schemeClr val="accent3">
                    <a:lumMod val="40000"/>
                    <a:lumOff val="60000"/>
                    <a:alpha val="34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271406" y="3561558"/>
            <a:ext cx="3626990" cy="32918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</a:p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/>
          </a:blip>
          <a:srcRect l="16667" r="16667"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935912" y="525146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4851539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保存设置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074571" y="534100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用户可以在保存时选择不同的文件格式和分辨率，以满足不同的需求。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935912" y="197508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74571" y="1538583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自动保存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74571" y="200366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启明星绘图板系统具备自动保存功能，用户无需手动保存，系统会自动将绘制内容保存到指定路径。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4935912" y="361327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074571" y="3188965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另存为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74571" y="366624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用户可以点击“另存为”按钮，将当前文件另存为一个新的文件，方便备份或修改。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保存功能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0498" r="10498"/>
          <a:stretch>
            <a:fillRect/>
          </a:stretch>
        </p:blipFill>
        <p:spPr>
          <a:xfrm>
            <a:off x="454963" y="1569535"/>
            <a:ext cx="4219249" cy="4219249"/>
          </a:xfrm>
          <a:prstGeom prst="ellipse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163133" y="1294832"/>
            <a:ext cx="6264882" cy="1468186"/>
            <a:chOff x="5163133" y="1294832"/>
            <a:chExt cx="6264882" cy="1468186"/>
          </a:xfrm>
        </p:grpSpPr>
        <p:sp>
          <p:nvSpPr>
            <p:cNvPr id="4" name="AutoShape 4"/>
            <p:cNvSpPr/>
            <p:nvPr/>
          </p:nvSpPr>
          <p:spPr>
            <a:xfrm>
              <a:off x="5328795" y="1294832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5632910" y="1424361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打开文件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632910" y="1910708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用户可以通过点击“打开”按钮，选择要打开的文件，支持多种文件格式。</a:t>
              </a:r>
            </a:p>
          </p:txBody>
        </p:sp>
        <p:sp>
          <p:nvSpPr>
            <p:cNvPr id="7" name="AutoShape 7"/>
            <p:cNvSpPr/>
            <p:nvPr/>
          </p:nvSpPr>
          <p:spPr>
            <a:xfrm>
              <a:off x="5163133" y="1294832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163133" y="2945066"/>
            <a:ext cx="6264882" cy="1468186"/>
            <a:chOff x="5163133" y="2945066"/>
            <a:chExt cx="6264882" cy="1468186"/>
          </a:xfrm>
        </p:grpSpPr>
        <p:sp>
          <p:nvSpPr>
            <p:cNvPr id="9" name="AutoShape 9"/>
            <p:cNvSpPr/>
            <p:nvPr/>
          </p:nvSpPr>
          <p:spPr>
            <a:xfrm>
              <a:off x="5328795" y="2945066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5632910" y="3074595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最近打开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632910" y="3560941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系统会记录用户最近打开的文件，方便用户快速打开最近使用的文件。</a:t>
              </a:r>
            </a:p>
          </p:txBody>
        </p:sp>
        <p:sp>
          <p:nvSpPr>
            <p:cNvPr id="12" name="AutoShape 12"/>
            <p:cNvSpPr/>
            <p:nvPr/>
          </p:nvSpPr>
          <p:spPr>
            <a:xfrm>
              <a:off x="5163133" y="2945066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163133" y="4595300"/>
            <a:ext cx="6264882" cy="1468186"/>
            <a:chOff x="5163133" y="4595300"/>
            <a:chExt cx="6264882" cy="1468186"/>
          </a:xfrm>
        </p:grpSpPr>
        <p:sp>
          <p:nvSpPr>
            <p:cNvPr id="14" name="AutoShape 14"/>
            <p:cNvSpPr/>
            <p:nvPr/>
          </p:nvSpPr>
          <p:spPr>
            <a:xfrm>
              <a:off x="5328795" y="4595300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5632910" y="4724828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打开设置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632910" y="5211175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用户可以在打开文件时选择不同的视图模式和缩放比例，以便更好地查看和编辑。</a:t>
              </a:r>
            </a:p>
          </p:txBody>
        </p:sp>
        <p:sp>
          <p:nvSpPr>
            <p:cNvPr id="17" name="AutoShape 17"/>
            <p:cNvSpPr/>
            <p:nvPr/>
          </p:nvSpPr>
          <p:spPr>
            <a:xfrm>
              <a:off x="5163133" y="4595300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打开功能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3829" y="1628258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994345" y="2028557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用户可以使用剪切功能，将选中的图形或对象从当前文件中剪切掉。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94345" y="1509487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剪切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 l="11816" r="11816"/>
          <a:stretch>
            <a:fillRect/>
          </a:stretch>
        </p:blipFill>
        <p:spPr>
          <a:xfrm>
            <a:off x="6096000" y="1153983"/>
            <a:ext cx="5194483" cy="5194482"/>
          </a:xfrm>
          <a:prstGeom prst="ellipse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994345" y="3637901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用户可以使用复制功能，将选中的图形或对象复制到剪贴板中，以便粘贴到其他位置。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4345" y="3118831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94345" y="5274339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用户可以使用粘贴功能，将剪贴板中的内容粘贴到当前文件中。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94345" y="4755268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粘贴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3829" y="3237602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763829" y="4874039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其他文件操作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09772" y="-191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200243" y="1828670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  <p:pic>
        <p:nvPicPr>
          <p:cNvPr id="5" name="图片 4" descr="项目开发实战群二维码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15000" y="2457450"/>
            <a:ext cx="2748915" cy="3527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789747" y="1388509"/>
            <a:ext cx="8008040" cy="126796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3467252" y="1671934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启明星绘图板系统是一款功能强大的绘图软件，旨在为用户提供高效、便捷的绘图体验。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1491031" y="3030193"/>
            <a:ext cx="8008040" cy="1267968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643863" y="3325809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该系统支持多种绘图工具，包括画笔、线条、形状、文字等，用户可以根据需要自由选择和组合。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7838" b="7838"/>
          <a:stretch>
            <a:fillRect/>
          </a:stretch>
        </p:blipFill>
        <p:spPr>
          <a:xfrm>
            <a:off x="539110" y="1388509"/>
            <a:ext cx="2256056" cy="126796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21899" b="21899"/>
          <a:stretch>
            <a:fillRect/>
          </a:stretch>
        </p:blipFill>
        <p:spPr>
          <a:xfrm>
            <a:off x="9486879" y="3030193"/>
            <a:ext cx="2256056" cy="1267968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795409" y="4664094"/>
            <a:ext cx="8008040" cy="126796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3472914" y="4947518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启明星绘图板系统还提供了丰富的色彩和样式选项，使用户能够轻松创建出具有个性的作品。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t="21899" b="21899"/>
          <a:stretch>
            <a:fillRect/>
          </a:stretch>
        </p:blipFill>
        <p:spPr>
          <a:xfrm>
            <a:off x="544772" y="4664094"/>
            <a:ext cx="2256056" cy="1267968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启明星绘图板系统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75260" y="32524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16667" r="16667"/>
          <a:stretch>
            <a:fillRect/>
          </a:stretch>
        </p:blipFill>
        <p:spPr>
          <a:xfrm>
            <a:off x="-276408" y="1784333"/>
            <a:ext cx="3774096" cy="3774096"/>
          </a:xfrm>
          <a:prstGeom prst="ellipse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3853566" y="1681685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853566" y="1300998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054790" y="2081621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启明星绘图板系统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6852" y="1349766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项目名称</a:t>
            </a:r>
          </a:p>
        </p:txBody>
      </p:sp>
      <p:sp>
        <p:nvSpPr>
          <p:cNvPr id="7" name="AutoShape 7"/>
          <p:cNvSpPr/>
          <p:nvPr/>
        </p:nvSpPr>
        <p:spPr>
          <a:xfrm>
            <a:off x="7873179" y="1681685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873179" y="1300998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8086465" y="1349766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853566" y="4213236"/>
            <a:ext cx="3657600" cy="198969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853566" y="3895299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066852" y="3944067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项目计划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873179" y="4213236"/>
            <a:ext cx="3657600" cy="1989696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7873179" y="3895299"/>
            <a:ext cx="3657600" cy="71932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TextBox 15"/>
          <p:cNvSpPr txBox="1"/>
          <p:nvPr/>
        </p:nvSpPr>
        <p:spPr>
          <a:xfrm>
            <a:off x="8086465" y="3944067"/>
            <a:ext cx="3375812" cy="63398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项目团队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074403" y="2081621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开发一款功能强大、易于使用的绘图软件，满足用户对高效、便捷绘图的需求。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54790" y="4675587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项目计划分为需求分析、设计、开发、测试和发布五个阶段，每个阶段都有明确的任务和时间安排。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074403" y="4679187"/>
            <a:ext cx="3255153" cy="14142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项目团队由项目经理、开发人员、测试人员和美工等组成，各成员分工明确，协同工作。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项目概况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0699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81684" y="2673046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4424744" y="3889003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958607" y="3876811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6684321" y="2660854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3655190" y="2673046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4412552" y="1463126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5929341" y="1463126"/>
            <a:ext cx="1414272" cy="1609344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571500"/>
                </a:lnTo>
                <a:lnTo>
                  <a:pt x="0" y="1333500"/>
                </a:lnTo>
                <a:lnTo>
                  <a:pt x="952500" y="1905000"/>
                </a:lnTo>
                <a:lnTo>
                  <a:pt x="1905000" y="1333500"/>
                </a:lnTo>
                <a:lnTo>
                  <a:pt x="1905000" y="571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7682474" y="4669341"/>
            <a:ext cx="3495675" cy="752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10" name="Freeform 10"/>
          <p:cNvSpPr/>
          <p:nvPr/>
        </p:nvSpPr>
        <p:spPr>
          <a:xfrm>
            <a:off x="6336048" y="1958592"/>
            <a:ext cx="569744" cy="5697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DF9F9">
              <a:alpha val="100000"/>
            </a:srgbClr>
          </a:solidFill>
        </p:spPr>
      </p:sp>
      <p:sp>
        <p:nvSpPr>
          <p:cNvPr id="11" name="Freeform 11"/>
          <p:cNvSpPr/>
          <p:nvPr/>
        </p:nvSpPr>
        <p:spPr>
          <a:xfrm>
            <a:off x="7131062" y="3101258"/>
            <a:ext cx="655484" cy="65548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8100"/>
                </a:moveTo>
                <a:cubicBezTo>
                  <a:pt x="68237" y="38100"/>
                  <a:pt x="0" y="150914"/>
                  <a:pt x="0" y="150914"/>
                </a:cubicBezTo>
                <a:cubicBezTo>
                  <a:pt x="0" y="150914"/>
                  <a:pt x="68237" y="266700"/>
                  <a:pt x="152400" y="266700"/>
                </a:cubicBezTo>
                <a:cubicBezTo>
                  <a:pt x="236563" y="266700"/>
                  <a:pt x="304800" y="150914"/>
                  <a:pt x="304800" y="150914"/>
                </a:cubicBezTo>
                <a:cubicBezTo>
                  <a:pt x="304800" y="150914"/>
                  <a:pt x="236563" y="38100"/>
                  <a:pt x="152400" y="38100"/>
                </a:cubicBezTo>
                <a:close/>
                <a:moveTo>
                  <a:pt x="152400" y="228600"/>
                </a:moveTo>
                <a:cubicBezTo>
                  <a:pt x="110319" y="228600"/>
                  <a:pt x="76200" y="194481"/>
                  <a:pt x="76200" y="152400"/>
                </a:cubicBezTo>
                <a:cubicBezTo>
                  <a:pt x="76200" y="110319"/>
                  <a:pt x="110319" y="76200"/>
                  <a:pt x="152400" y="76200"/>
                </a:cubicBezTo>
                <a:cubicBezTo>
                  <a:pt x="194481" y="76200"/>
                  <a:pt x="228600" y="110319"/>
                  <a:pt x="228600" y="152400"/>
                </a:cubicBezTo>
                <a:cubicBezTo>
                  <a:pt x="228600" y="194481"/>
                  <a:pt x="194481" y="228600"/>
                  <a:pt x="152400" y="228600"/>
                </a:cubicBezTo>
                <a:close/>
                <a:moveTo>
                  <a:pt x="114300" y="152400"/>
                </a:moveTo>
                <a:cubicBezTo>
                  <a:pt x="114300" y="131359"/>
                  <a:pt x="131359" y="114300"/>
                  <a:pt x="152400" y="114300"/>
                </a:cubicBezTo>
                <a:cubicBezTo>
                  <a:pt x="173441" y="114300"/>
                  <a:pt x="190500" y="131359"/>
                  <a:pt x="190500" y="152400"/>
                </a:cubicBezTo>
                <a:cubicBezTo>
                  <a:pt x="190500" y="173441"/>
                  <a:pt x="173441" y="190500"/>
                  <a:pt x="152400" y="190500"/>
                </a:cubicBezTo>
                <a:cubicBezTo>
                  <a:pt x="131359" y="190500"/>
                  <a:pt x="114300" y="173441"/>
                  <a:pt x="114300" y="152400"/>
                </a:cubicBezTo>
                <a:close/>
              </a:path>
            </a:pathLst>
          </a:custGeom>
          <a:solidFill>
            <a:srgbClr val="FDFAFA">
              <a:alpha val="100000"/>
            </a:srgbClr>
          </a:solidFill>
        </p:spPr>
      </p:sp>
      <p:sp>
        <p:nvSpPr>
          <p:cNvPr id="12" name="Freeform 12"/>
          <p:cNvSpPr/>
          <p:nvPr/>
        </p:nvSpPr>
        <p:spPr>
          <a:xfrm>
            <a:off x="6342440" y="4351843"/>
            <a:ext cx="645734" cy="6457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BF8F8">
              <a:alpha val="100000"/>
            </a:srgbClr>
          </a:solidFill>
        </p:spPr>
      </p:sp>
      <p:sp>
        <p:nvSpPr>
          <p:cNvPr id="13" name="Freeform 13"/>
          <p:cNvSpPr/>
          <p:nvPr/>
        </p:nvSpPr>
        <p:spPr>
          <a:xfrm>
            <a:off x="4824023" y="4403866"/>
            <a:ext cx="555335" cy="55533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94481" y="190500"/>
                  <a:pt x="228562" y="156381"/>
                  <a:pt x="228562" y="114300"/>
                </a:cubicBezTo>
                <a:lnTo>
                  <a:pt x="228562" y="76200"/>
                </a:lnTo>
                <a:cubicBezTo>
                  <a:pt x="228562" y="23612"/>
                  <a:pt x="190500" y="0"/>
                  <a:pt x="152400" y="0"/>
                </a:cubicBezTo>
                <a:lnTo>
                  <a:pt x="76162" y="0"/>
                </a:lnTo>
                <a:cubicBezTo>
                  <a:pt x="38100" y="0"/>
                  <a:pt x="0" y="20241"/>
                  <a:pt x="0" y="76200"/>
                </a:cubicBezTo>
                <a:cubicBezTo>
                  <a:pt x="0" y="130969"/>
                  <a:pt x="38100" y="152400"/>
                  <a:pt x="76162" y="152400"/>
                </a:cubicBezTo>
                <a:lnTo>
                  <a:pt x="114300" y="152400"/>
                </a:lnTo>
                <a:cubicBezTo>
                  <a:pt x="135322" y="152400"/>
                  <a:pt x="152400" y="169478"/>
                  <a:pt x="152400" y="190500"/>
                </a:cubicBezTo>
                <a:close/>
                <a:moveTo>
                  <a:pt x="247460" y="116329"/>
                </a:moveTo>
                <a:cubicBezTo>
                  <a:pt x="246345" y="167878"/>
                  <a:pt x="204197" y="209550"/>
                  <a:pt x="152400" y="209550"/>
                </a:cubicBezTo>
                <a:lnTo>
                  <a:pt x="133350" y="209550"/>
                </a:lnTo>
                <a:lnTo>
                  <a:pt x="133350" y="190500"/>
                </a:lnTo>
                <a:cubicBezTo>
                  <a:pt x="133350" y="179984"/>
                  <a:pt x="124797" y="171450"/>
                  <a:pt x="114300" y="171450"/>
                </a:cubicBezTo>
                <a:lnTo>
                  <a:pt x="78095" y="171450"/>
                </a:lnTo>
                <a:cubicBezTo>
                  <a:pt x="76952" y="177136"/>
                  <a:pt x="76248" y="183223"/>
                  <a:pt x="76200" y="189795"/>
                </a:cubicBezTo>
                <a:lnTo>
                  <a:pt x="76200" y="229333"/>
                </a:lnTo>
                <a:cubicBezTo>
                  <a:pt x="76600" y="271072"/>
                  <a:pt x="110566" y="304800"/>
                  <a:pt x="152400" y="304800"/>
                </a:cubicBezTo>
                <a:cubicBezTo>
                  <a:pt x="152400" y="283740"/>
                  <a:pt x="169478" y="266700"/>
                  <a:pt x="190500" y="266700"/>
                </a:cubicBezTo>
                <a:lnTo>
                  <a:pt x="228562" y="266700"/>
                </a:lnTo>
                <a:cubicBezTo>
                  <a:pt x="266700" y="266700"/>
                  <a:pt x="304800" y="245269"/>
                  <a:pt x="304800" y="190500"/>
                </a:cubicBezTo>
                <a:cubicBezTo>
                  <a:pt x="304800" y="143894"/>
                  <a:pt x="278273" y="122301"/>
                  <a:pt x="247460" y="116329"/>
                </a:cubicBezTo>
                <a:close/>
              </a:path>
            </a:pathLst>
          </a:custGeom>
          <a:solidFill>
            <a:srgbClr val="FDFAFA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4109687" y="3211479"/>
            <a:ext cx="483810" cy="4838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BF7F7">
              <a:alpha val="100000"/>
            </a:srgbClr>
          </a:solidFill>
        </p:spPr>
      </p:sp>
      <p:sp>
        <p:nvSpPr>
          <p:cNvPr id="15" name="Freeform 15"/>
          <p:cNvSpPr/>
          <p:nvPr/>
        </p:nvSpPr>
        <p:spPr>
          <a:xfrm>
            <a:off x="5639651" y="3222213"/>
            <a:ext cx="456349" cy="41357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BF7F7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4860276" y="1965474"/>
            <a:ext cx="555980" cy="55598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17" name="TextBox 17"/>
          <p:cNvSpPr txBox="1"/>
          <p:nvPr/>
        </p:nvSpPr>
        <p:spPr>
          <a:xfrm>
            <a:off x="199726" y="2996184"/>
            <a:ext cx="3362325" cy="752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99726" y="3447338"/>
            <a:ext cx="2918464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用户需要能够使用各种绘图工具，如铅笔、画笔、圆形、矩形等，进行自由绘图或按模板绘图。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799911" y="1318087"/>
            <a:ext cx="3429000" cy="752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812103" y="1764792"/>
            <a:ext cx="2934071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系统应提供多种绘图工具，如线条、形状、文本框、填充等，以满足用户多样化的绘图需求。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287335" y="2996184"/>
            <a:ext cx="3676650" cy="752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315521" y="3447338"/>
            <a:ext cx="2890372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支持多种绘图模式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38638" y="1777070"/>
            <a:ext cx="2840430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满足用户基本的绘图需求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38638" y="1330365"/>
            <a:ext cx="3571875" cy="7810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38638" y="4669341"/>
            <a:ext cx="3448050" cy="752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  <a:spcBef>
                <a:spcPts val="450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38638" y="5125365"/>
            <a:ext cx="2918464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提供丰富的绘图工具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726759" y="5125365"/>
            <a:ext cx="2890372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系统应支持自由绘图、模板绘图、图像编辑等多种模式，以满足不同用户的需求。</a:t>
            </a:r>
          </a:p>
        </p:txBody>
      </p:sp>
      <p:grpSp>
        <p:nvGrpSpPr>
          <p:cNvPr id="28" name="Group 2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9" name="AutoShape 2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9" name="TextBox 4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基本绘图功能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624190" y="1957190"/>
            <a:ext cx="2943620" cy="2943620"/>
          </a:xfrm>
          <a:prstGeom prst="ellipse">
            <a:avLst/>
          </a:prstGeom>
          <a:solidFill>
            <a:schemeClr val="accent2">
              <a:lumMod val="75000"/>
              <a:alpha val="33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70783" y="2103783"/>
            <a:ext cx="2650435" cy="265043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36173" y="1438242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317177" y="151924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904193" y="3207976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85197" y="3288980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231308" y="5000473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1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312312" y="508147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0560538" y="1438242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0641542" y="151924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0886868" y="3207976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0965557" y="3288980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0555672" y="5000473"/>
            <a:ext cx="405020" cy="405020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10636676" y="5081476"/>
            <a:ext cx="243012" cy="243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1906762" y="1198792"/>
            <a:ext cx="3735664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36173" y="1829995"/>
            <a:ext cx="36004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支持多种保存格式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29812" y="2968526"/>
            <a:ext cx="3060488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96214" y="3649597"/>
            <a:ext cx="36766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系统应支持将图形保存为多种格式，如PNG、JPG、PDF等，以便用户在不同场景下使用。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834126" y="4761023"/>
            <a:ext cx="3614889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17177" y="5385748"/>
            <a:ext cx="38671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提供云存储服务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640304" y="1198792"/>
            <a:ext cx="3545103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567810" y="1829995"/>
            <a:ext cx="4105275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系统应提供云存储服务，以便用户将图形保存在云端，随时随地访问和编辑。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567810" y="2968526"/>
            <a:ext cx="3073732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总结词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834968" y="3649597"/>
            <a:ext cx="39433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支持图形分享功能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733255" y="4761023"/>
            <a:ext cx="3447287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详细描述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421217" y="5385748"/>
            <a:ext cx="4362450" cy="847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系统应支持将图形分享给其他用户或团队，以便进行协作和交流。</a:t>
            </a:r>
          </a:p>
        </p:txBody>
      </p:sp>
      <p:sp>
        <p:nvSpPr>
          <p:cNvPr id="28" name="Freeform 28"/>
          <p:cNvSpPr/>
          <p:nvPr/>
        </p:nvSpPr>
        <p:spPr>
          <a:xfrm>
            <a:off x="5453880" y="2786880"/>
            <a:ext cx="1284241" cy="128424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9" name="Group 2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0" name="AutoShape 3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图形保存功能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项目规划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b9db15f-8f22-403c-a77b-8a7406d24caf"/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5,&quot;width&quot;:4329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BFF"/>
      </a:lt1>
      <a:dk2>
        <a:srgbClr val="002F40"/>
      </a:dk2>
      <a:lt2>
        <a:srgbClr val="FFFFFF"/>
      </a:lt2>
      <a:accent1>
        <a:srgbClr val="3045FD"/>
      </a:accent1>
      <a:accent2>
        <a:srgbClr val="0085FF"/>
      </a:accent2>
      <a:accent3>
        <a:srgbClr val="2947E8"/>
      </a:accent3>
      <a:accent4>
        <a:srgbClr val="3CD6DF"/>
      </a:accent4>
      <a:accent5>
        <a:srgbClr val="73DDE3"/>
      </a:accent5>
      <a:accent6>
        <a:srgbClr val="FFC6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Microsoft Office PowerPoint</Application>
  <PresentationFormat>宽屏</PresentationFormat>
  <Paragraphs>154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weiying</cp:lastModifiedBy>
  <cp:revision>8</cp:revision>
  <dcterms:created xsi:type="dcterms:W3CDTF">2006-08-16T00:00:00Z</dcterms:created>
  <dcterms:modified xsi:type="dcterms:W3CDTF">2025-03-27T09:29:57Z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3FBD7E7DEFB04F2892C02E25063164F2</vt:lpwstr>
  </property>
  <property fmtid="{D5CDD505-2E9C-101B-9397-08002B2CF9AE}" pid="3" name="KSOProductBuildVer">
    <vt:lpwstr>2052-11.1.0.12165</vt:lpwstr>
  </property>
</Properties>
</file>