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2192000" cy="6858000"/>
  <p:notesSz cx="6858000" cy="9144000"/>
  <p:custDataLst>
    <p:tags r:id="rId5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6" d="100"/>
          <a:sy n="106" d="100"/>
        </p:scale>
        <p:origin x="756" y="114"/>
      </p:cViewPr>
      <p:guideLst>
        <p:guide orient="horz" pos="2160"/>
        <p:guide pos="2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21" y="1336929"/>
            <a:ext cx="10593957" cy="209207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第9章  网络聊天室系统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3200400" y="6248400"/>
            <a:ext cx="4498340" cy="3632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en-US" sz="2025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需求分析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784437" y="1687163"/>
            <a:ext cx="4496144" cy="565817"/>
            <a:chOff x="5784437" y="1687163"/>
            <a:chExt cx="4496144" cy="565817"/>
          </a:xfrm>
        </p:grpSpPr>
        <p:sp>
          <p:nvSpPr>
            <p:cNvPr id="29" name="AutoShape 29"/>
            <p:cNvSpPr/>
            <p:nvPr/>
          </p:nvSpPr>
          <p:spPr>
            <a:xfrm>
              <a:off x="5784437" y="1687163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5784437" y="2262505"/>
            <a:ext cx="4496144" cy="820535"/>
            <a:chOff x="5784437" y="2262505"/>
            <a:chExt cx="4496144" cy="820535"/>
          </a:xfrm>
        </p:grpSpPr>
        <p:sp>
          <p:nvSpPr>
            <p:cNvPr id="32" name="TextBox 32"/>
            <p:cNvSpPr txBox="1"/>
            <p:nvPr/>
          </p:nvSpPr>
          <p:spPr>
            <a:xfrm>
              <a:off x="5784437" y="2262505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本项目是使用C语言及数据库技术编写一个聊天系统，供多个用户及时并发通信。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784437" y="3120755"/>
            <a:ext cx="4496144" cy="565817"/>
            <a:chOff x="5784437" y="3120755"/>
            <a:chExt cx="4496144" cy="565817"/>
          </a:xfrm>
        </p:grpSpPr>
        <p:sp>
          <p:nvSpPr>
            <p:cNvPr id="34" name="AutoShape 34"/>
            <p:cNvSpPr/>
            <p:nvPr/>
          </p:nvSpPr>
          <p:spPr>
            <a:xfrm>
              <a:off x="5784437" y="3120755"/>
              <a:ext cx="4496144" cy="565817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5784437" y="3715147"/>
            <a:ext cx="4496144" cy="820535"/>
            <a:chOff x="5784437" y="3715147"/>
            <a:chExt cx="4496144" cy="820535"/>
          </a:xfrm>
        </p:grpSpPr>
        <p:sp>
          <p:nvSpPr>
            <p:cNvPr id="37" name="TextBox 37"/>
            <p:cNvSpPr txBox="1"/>
            <p:nvPr/>
          </p:nvSpPr>
          <p:spPr>
            <a:xfrm>
              <a:off x="5784437" y="3715147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未注册用户可以注册成系统会员，已注册用户可以通过登录进入聊天系统。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84437" y="4609991"/>
            <a:ext cx="4496144" cy="565817"/>
            <a:chOff x="5784437" y="4609991"/>
            <a:chExt cx="4496144" cy="565817"/>
          </a:xfrm>
        </p:grpSpPr>
        <p:sp>
          <p:nvSpPr>
            <p:cNvPr id="39" name="AutoShape 39"/>
            <p:cNvSpPr/>
            <p:nvPr/>
          </p:nvSpPr>
          <p:spPr>
            <a:xfrm>
              <a:off x="5784437" y="4609991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5784437" y="5204382"/>
            <a:ext cx="4496144" cy="820535"/>
            <a:chOff x="5784437" y="5204382"/>
            <a:chExt cx="4496144" cy="820535"/>
          </a:xfrm>
        </p:grpSpPr>
        <p:sp>
          <p:nvSpPr>
            <p:cNvPr id="41" name="TextBox 41"/>
            <p:cNvSpPr txBox="1"/>
            <p:nvPr/>
          </p:nvSpPr>
          <p:spPr>
            <a:xfrm>
              <a:off x="5784437" y="5204382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在系统中用户可以选择进入某一个聊天分区去聊天，也可以与特定的用户聊天。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36831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661279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6008648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提供一个在线实时沟通平台。进入系统的用户可以选择自己的聊天对象。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用户不一定有专业的计算机知识，所以需要一个友好简单的界面。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在程序的设计过程中，要求能尽可能多地设想到用户使用过程中可能发生的事件。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l="16148" r="16148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需求分析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7192" y="3522743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2568117" y="1927706"/>
            <a:ext cx="2204933" cy="2157159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4067465" y="3482773"/>
            <a:ext cx="2116735" cy="2070873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566823" y="2336206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184200" y="2878170"/>
            <a:ext cx="461677" cy="550831"/>
            <a:chOff x="6184200" y="2878170"/>
            <a:chExt cx="461677" cy="550831"/>
          </a:xfrm>
        </p:grpSpPr>
        <p:sp>
          <p:nvSpPr>
            <p:cNvPr id="7" name="Freeform 7"/>
            <p:cNvSpPr/>
            <p:nvPr/>
          </p:nvSpPr>
          <p:spPr>
            <a:xfrm>
              <a:off x="6350411" y="2984088"/>
              <a:ext cx="147161" cy="176213"/>
            </a:xfrm>
            <a:custGeom>
              <a:avLst/>
              <a:gdLst/>
              <a:ahLst/>
              <a:cxnLst/>
              <a:rect l="l" t="t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184200" y="2878170"/>
              <a:ext cx="461677" cy="550831"/>
            </a:xfrm>
            <a:custGeom>
              <a:avLst/>
              <a:gdLst/>
              <a:ahLst/>
              <a:cxnLst/>
              <a:rect l="l" t="t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996032" y="4065529"/>
            <a:ext cx="664560" cy="579786"/>
            <a:chOff x="1996032" y="4065529"/>
            <a:chExt cx="664560" cy="579786"/>
          </a:xfrm>
        </p:grpSpPr>
        <p:sp>
          <p:nvSpPr>
            <p:cNvPr id="10" name="Freeform 10"/>
            <p:cNvSpPr/>
            <p:nvPr/>
          </p:nvSpPr>
          <p:spPr>
            <a:xfrm>
              <a:off x="1996032" y="4204879"/>
              <a:ext cx="440436" cy="440436"/>
            </a:xfrm>
            <a:custGeom>
              <a:avLst/>
              <a:gdLst/>
              <a:ahLst/>
              <a:cxnLst/>
              <a:rect l="l" t="t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341695" y="4065529"/>
              <a:ext cx="318897" cy="316706"/>
            </a:xfrm>
            <a:custGeom>
              <a:avLst/>
              <a:gdLst/>
              <a:ahLst/>
              <a:cxnLst/>
              <a:rect l="l" t="t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836987" y="4210981"/>
            <a:ext cx="577691" cy="614457"/>
            <a:chOff x="4836987" y="4210981"/>
            <a:chExt cx="577691" cy="614457"/>
          </a:xfrm>
        </p:grpSpPr>
        <p:sp>
          <p:nvSpPr>
            <p:cNvPr id="13" name="Freeform 13"/>
            <p:cNvSpPr/>
            <p:nvPr/>
          </p:nvSpPr>
          <p:spPr>
            <a:xfrm>
              <a:off x="5174934" y="4210981"/>
              <a:ext cx="239744" cy="269843"/>
            </a:xfrm>
            <a:custGeom>
              <a:avLst/>
              <a:gdLst/>
              <a:ahLst/>
              <a:cxnLst/>
              <a:rect l="l" t="t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4836987" y="4396146"/>
              <a:ext cx="461677" cy="429292"/>
            </a:xfrm>
            <a:custGeom>
              <a:avLst/>
              <a:gdLst/>
              <a:ahLst/>
              <a:cxnLst/>
              <a:rect l="l" t="t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4976433" y="4512066"/>
              <a:ext cx="195167" cy="181737"/>
            </a:xfrm>
            <a:custGeom>
              <a:avLst/>
              <a:gdLst/>
              <a:ahLst/>
              <a:cxnLst/>
              <a:rect l="l" t="t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084541" y="4461869"/>
              <a:ext cx="113728" cy="129349"/>
            </a:xfrm>
            <a:custGeom>
              <a:avLst/>
              <a:gdLst/>
              <a:ahLst/>
              <a:cxnLst/>
              <a:rect l="l" t="t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390861" y="2655299"/>
            <a:ext cx="559445" cy="701973"/>
            <a:chOff x="3390861" y="2655299"/>
            <a:chExt cx="559445" cy="701973"/>
          </a:xfrm>
        </p:grpSpPr>
        <p:sp>
          <p:nvSpPr>
            <p:cNvPr id="18" name="Freeform 18"/>
            <p:cNvSpPr/>
            <p:nvPr/>
          </p:nvSpPr>
          <p:spPr>
            <a:xfrm>
              <a:off x="3782073" y="2655299"/>
              <a:ext cx="168233" cy="183703"/>
            </a:xfrm>
            <a:custGeom>
              <a:avLst/>
              <a:gdLst/>
              <a:ahLst/>
              <a:cxnLst/>
              <a:rect l="l" t="t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564454" y="2751018"/>
              <a:ext cx="296432" cy="326720"/>
            </a:xfrm>
            <a:custGeom>
              <a:avLst/>
              <a:gdLst/>
              <a:ahLst/>
              <a:cxnLst/>
              <a:rect l="l" t="t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390861" y="3012170"/>
              <a:ext cx="467288" cy="345102"/>
            </a:xfrm>
            <a:custGeom>
              <a:avLst/>
              <a:gdLst/>
              <a:ahLst/>
              <a:cxnLst/>
              <a:rect l="l" t="t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需求分析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809821" y="1823726"/>
            <a:ext cx="3286271" cy="1875094"/>
            <a:chOff x="7809821" y="1823726"/>
            <a:chExt cx="3286271" cy="1875094"/>
          </a:xfrm>
        </p:grpSpPr>
        <p:sp>
          <p:nvSpPr>
            <p:cNvPr id="44" name="TextBox 44"/>
            <p:cNvSpPr txBox="1"/>
            <p:nvPr/>
          </p:nvSpPr>
          <p:spPr>
            <a:xfrm>
              <a:off x="7809821" y="1823726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并在判断事件后做出相应的处理，使程序具有较高的容错性能。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809821" y="4249198"/>
            <a:ext cx="3286271" cy="1875094"/>
            <a:chOff x="7809821" y="4249198"/>
            <a:chExt cx="3286271" cy="1875094"/>
          </a:xfrm>
        </p:grpSpPr>
        <p:sp>
          <p:nvSpPr>
            <p:cNvPr id="46" name="TextBox 46"/>
            <p:cNvSpPr txBox="1"/>
            <p:nvPr/>
          </p:nvSpPr>
          <p:spPr>
            <a:xfrm>
              <a:off x="7809821" y="4249198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本项目中，将在Linux系统中使用C语言开发一个在线聊天室系统。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2076105" y="2148223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TextBox 3"/>
          <p:cNvSpPr txBox="1"/>
          <p:nvPr/>
        </p:nvSpPr>
        <p:spPr>
          <a:xfrm>
            <a:off x="2130122" y="1133367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聊天功能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167265" y="1629392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可以实时接收和发送信息，并分别支持公聊和私聊的方式，能够显示聊天记录。</a:t>
            </a:r>
          </a:p>
        </p:txBody>
      </p:sp>
      <p:sp>
        <p:nvSpPr>
          <p:cNvPr id="5" name="AutoShape 5"/>
          <p:cNvSpPr/>
          <p:nvPr/>
        </p:nvSpPr>
        <p:spPr>
          <a:xfrm rot="2700000">
            <a:off x="869478" y="1627599"/>
            <a:ext cx="1044352" cy="1044352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1106151" y="1893154"/>
            <a:ext cx="513241" cy="51324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cxnSp>
        <p:nvCxnSpPr>
          <p:cNvPr id="7" name="Connector 7"/>
          <p:cNvCxnSpPr/>
          <p:nvPr/>
        </p:nvCxnSpPr>
        <p:spPr>
          <a:xfrm>
            <a:off x="2454057" y="3429801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2508074" y="2414945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用户功能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45217" y="2910971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可以随时注册和登录及注销，并能选择性添加好友和删除好友。</a:t>
            </a:r>
          </a:p>
        </p:txBody>
      </p:sp>
      <p:sp>
        <p:nvSpPr>
          <p:cNvPr id="10" name="AutoShape 10"/>
          <p:cNvSpPr/>
          <p:nvPr/>
        </p:nvSpPr>
        <p:spPr>
          <a:xfrm rot="2700000">
            <a:off x="1247430" y="2909177"/>
            <a:ext cx="1044352" cy="1044352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2076105" y="4711380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2"/>
          <p:cNvSpPr txBox="1"/>
          <p:nvPr/>
        </p:nvSpPr>
        <p:spPr>
          <a:xfrm>
            <a:off x="2130122" y="3696523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文件传输功能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67265" y="4192549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用户可以共享资源，能发送及接收文件。</a:t>
            </a:r>
          </a:p>
        </p:txBody>
      </p:sp>
      <p:sp>
        <p:nvSpPr>
          <p:cNvPr id="14" name="AutoShape 14"/>
          <p:cNvSpPr/>
          <p:nvPr/>
        </p:nvSpPr>
        <p:spPr>
          <a:xfrm rot="2700000">
            <a:off x="869478" y="4190755"/>
            <a:ext cx="1044352" cy="1044352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5" name="Connector 15"/>
          <p:cNvCxnSpPr/>
          <p:nvPr/>
        </p:nvCxnSpPr>
        <p:spPr>
          <a:xfrm>
            <a:off x="2454057" y="5992957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TextBox 16"/>
          <p:cNvSpPr txBox="1"/>
          <p:nvPr/>
        </p:nvSpPr>
        <p:spPr>
          <a:xfrm>
            <a:off x="2508074" y="4978101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系统稳定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545217" y="5474127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客户端与服务端的连接稳定，不出现或者少出现连接不上的情况。</a:t>
            </a:r>
          </a:p>
        </p:txBody>
      </p:sp>
      <p:sp>
        <p:nvSpPr>
          <p:cNvPr id="18" name="AutoShape 18"/>
          <p:cNvSpPr/>
          <p:nvPr/>
        </p:nvSpPr>
        <p:spPr>
          <a:xfrm rot="2700000">
            <a:off x="1247430" y="5472333"/>
            <a:ext cx="1044352" cy="1044352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9" name="Freeform 19"/>
          <p:cNvSpPr/>
          <p:nvPr/>
        </p:nvSpPr>
        <p:spPr>
          <a:xfrm rot="-2700000">
            <a:off x="1437430" y="3136214"/>
            <a:ext cx="604615" cy="60461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22609" y="281264"/>
                </a:moveTo>
                <a:cubicBezTo>
                  <a:pt x="222609" y="281264"/>
                  <a:pt x="225800" y="262099"/>
                  <a:pt x="206121" y="238696"/>
                </a:cubicBezTo>
                <a:cubicBezTo>
                  <a:pt x="225276" y="184966"/>
                  <a:pt x="227933" y="136036"/>
                  <a:pt x="227933" y="136036"/>
                </a:cubicBezTo>
                <a:cubicBezTo>
                  <a:pt x="227933" y="136036"/>
                  <a:pt x="267300" y="145085"/>
                  <a:pt x="267300" y="183909"/>
                </a:cubicBezTo>
                <a:cubicBezTo>
                  <a:pt x="267291" y="250403"/>
                  <a:pt x="222609" y="281264"/>
                  <a:pt x="222609" y="281264"/>
                </a:cubicBezTo>
                <a:close/>
                <a:moveTo>
                  <a:pt x="114100" y="257918"/>
                </a:moveTo>
                <a:cubicBezTo>
                  <a:pt x="114100" y="257918"/>
                  <a:pt x="87735" y="173307"/>
                  <a:pt x="87735" y="138208"/>
                </a:cubicBezTo>
                <a:cubicBezTo>
                  <a:pt x="87735" y="122415"/>
                  <a:pt x="89516" y="108366"/>
                  <a:pt x="92288" y="95612"/>
                </a:cubicBezTo>
                <a:lnTo>
                  <a:pt x="212398" y="95612"/>
                </a:lnTo>
                <a:cubicBezTo>
                  <a:pt x="215189" y="108375"/>
                  <a:pt x="216980" y="122434"/>
                  <a:pt x="216980" y="138217"/>
                </a:cubicBezTo>
                <a:cubicBezTo>
                  <a:pt x="216980" y="172784"/>
                  <a:pt x="190691" y="257918"/>
                  <a:pt x="190691" y="257918"/>
                </a:cubicBezTo>
                <a:lnTo>
                  <a:pt x="114100" y="257918"/>
                </a:lnTo>
                <a:close/>
                <a:moveTo>
                  <a:pt x="152305" y="114957"/>
                </a:moveTo>
                <a:cubicBezTo>
                  <a:pt x="138798" y="114957"/>
                  <a:pt x="127845" y="125911"/>
                  <a:pt x="127845" y="139427"/>
                </a:cubicBezTo>
                <a:cubicBezTo>
                  <a:pt x="127845" y="152933"/>
                  <a:pt x="138798" y="163897"/>
                  <a:pt x="152305" y="163897"/>
                </a:cubicBezTo>
                <a:cubicBezTo>
                  <a:pt x="165811" y="163897"/>
                  <a:pt x="176774" y="152943"/>
                  <a:pt x="176774" y="139427"/>
                </a:cubicBezTo>
                <a:cubicBezTo>
                  <a:pt x="176784" y="125911"/>
                  <a:pt x="165821" y="114957"/>
                  <a:pt x="152305" y="114957"/>
                </a:cubicBezTo>
                <a:close/>
                <a:moveTo>
                  <a:pt x="147047" y="5677"/>
                </a:moveTo>
                <a:lnTo>
                  <a:pt x="147047" y="-27642"/>
                </a:lnTo>
                <a:lnTo>
                  <a:pt x="156572" y="-27642"/>
                </a:lnTo>
                <a:lnTo>
                  <a:pt x="156572" y="4829"/>
                </a:lnTo>
                <a:cubicBezTo>
                  <a:pt x="167459" y="12754"/>
                  <a:pt x="196920" y="37957"/>
                  <a:pt x="210245" y="86506"/>
                </a:cubicBezTo>
                <a:lnTo>
                  <a:pt x="94421" y="86506"/>
                </a:lnTo>
                <a:cubicBezTo>
                  <a:pt x="107299" y="39291"/>
                  <a:pt x="135341" y="14364"/>
                  <a:pt x="147047" y="5677"/>
                </a:cubicBezTo>
                <a:close/>
                <a:moveTo>
                  <a:pt x="82191" y="281264"/>
                </a:moveTo>
                <a:cubicBezTo>
                  <a:pt x="82191" y="281264"/>
                  <a:pt x="37509" y="250403"/>
                  <a:pt x="37509" y="183909"/>
                </a:cubicBezTo>
                <a:cubicBezTo>
                  <a:pt x="37509" y="145085"/>
                  <a:pt x="76876" y="136036"/>
                  <a:pt x="76876" y="136036"/>
                </a:cubicBezTo>
                <a:cubicBezTo>
                  <a:pt x="76876" y="136036"/>
                  <a:pt x="79534" y="184966"/>
                  <a:pt x="98679" y="238697"/>
                </a:cubicBezTo>
                <a:cubicBezTo>
                  <a:pt x="78991" y="262109"/>
                  <a:pt x="82191" y="281264"/>
                  <a:pt x="82191" y="281264"/>
                </a:cubicBezTo>
                <a:close/>
                <a:moveTo>
                  <a:pt x="168507" y="286179"/>
                </a:moveTo>
                <a:lnTo>
                  <a:pt x="160525" y="278197"/>
                </a:lnTo>
                <a:lnTo>
                  <a:pt x="152019" y="304800"/>
                </a:lnTo>
                <a:lnTo>
                  <a:pt x="141903" y="278197"/>
                </a:lnTo>
                <a:lnTo>
                  <a:pt x="134988" y="292017"/>
                </a:lnTo>
                <a:lnTo>
                  <a:pt x="124873" y="267014"/>
                </a:lnTo>
                <a:lnTo>
                  <a:pt x="179661" y="267014"/>
                </a:lnTo>
                <a:lnTo>
                  <a:pt x="168507" y="28617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0" name="Freeform 20"/>
          <p:cNvSpPr/>
          <p:nvPr/>
        </p:nvSpPr>
        <p:spPr>
          <a:xfrm>
            <a:off x="1103936" y="4387558"/>
            <a:ext cx="575435" cy="57543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1" name="Freeform 21"/>
          <p:cNvSpPr/>
          <p:nvPr/>
        </p:nvSpPr>
        <p:spPr>
          <a:xfrm>
            <a:off x="1532320" y="5719567"/>
            <a:ext cx="474573" cy="47457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功能分析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574882" y="116534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5156" r="25156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272221" y="1165346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用户注册</a:t>
            </a:r>
          </a:p>
        </p:txBody>
      </p:sp>
      <p:sp>
        <p:nvSpPr>
          <p:cNvPr id="5" name="AutoShape 5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810637" y="1233134"/>
            <a:ext cx="799698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72221" y="1692114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新用户输入用户登录名、真实姓名、昵称、密码与确认密码，如果登录名没有与系统中已注册的用户登录名重复，且密码与确认密码一致，则系统报告该用户注册成功，否则提示错误消息。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832636" y="2904135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用户登录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3249042" y="2971923"/>
            <a:ext cx="1102577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832636" y="3430903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注册用户输入登录名与密码，如果与系统中已注册的用户登录名及密码匹配，则用户登录成功，否则提示用户不存在或者密码不匹配。用户登录成功后，可以选择房间来发言聊天。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431562" y="4642924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添加好友</a:t>
            </a:r>
          </a:p>
        </p:txBody>
      </p:sp>
      <p:sp>
        <p:nvSpPr>
          <p:cNvPr id="17" name="AutoShape 17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0" name="TextBox 20"/>
          <p:cNvSpPr txBox="1"/>
          <p:nvPr/>
        </p:nvSpPr>
        <p:spPr>
          <a:xfrm>
            <a:off x="2878500" y="4710712"/>
            <a:ext cx="1115711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31562" y="5169692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用户登录成功后可以添加好友，设置要添加好友的名字后即可添加好友。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模块划分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8179" r="8179"/>
          <a:stretch>
            <a:fillRect/>
          </a:stretch>
        </p:blipFill>
        <p:spPr>
          <a:xfrm>
            <a:off x="-276408" y="1784333"/>
            <a:ext cx="3774096" cy="3774096"/>
          </a:xfrm>
          <a:prstGeom prst="ellipse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3853566" y="1681685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853566" y="1300998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054790" y="2081621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用户登录成功后可以进入聊天室系统，显示你的好友列表信息。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6852" y="1349766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好友列表</a:t>
            </a:r>
          </a:p>
        </p:txBody>
      </p:sp>
      <p:sp>
        <p:nvSpPr>
          <p:cNvPr id="7" name="AutoShape 7"/>
          <p:cNvSpPr/>
          <p:nvPr/>
        </p:nvSpPr>
        <p:spPr>
          <a:xfrm>
            <a:off x="7873179" y="1681685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873179" y="1300998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8086465" y="1349766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创建群聊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853566" y="4213236"/>
            <a:ext cx="3657600" cy="198969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853566" y="3895299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066852" y="3944067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注销登录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873179" y="4213236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7873179" y="3895299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TextBox 15"/>
          <p:cNvSpPr txBox="1"/>
          <p:nvPr/>
        </p:nvSpPr>
        <p:spPr>
          <a:xfrm>
            <a:off x="8086465" y="3944067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文件传输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074403" y="2081621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用户登录成功后，可以创建一个群聊，在创建时可以选择好友加入这个群聊。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54790" y="4675587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通过注销功能退出聊天室，同时向在线好友下发下线通知，从服务器端在线列表移除自己的信息。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074403" y="4679187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在聊天过程中可以传输文件，简易实现文件办公功能。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模块划分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16566" b="16566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66496" y="3766754"/>
            <a:ext cx="3974251" cy="2472718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63624" y="1824409"/>
            <a:ext cx="2936423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直接连接到服务器，与服务器双向交换数据。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01724" y="4315960"/>
            <a:ext cx="3052052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用于接收客户端发来的消息，并转发给目标用户。</a:t>
            </a:r>
            <a:endParaRPr lang="en-US" sz="1100"/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架构分析</a:t>
              </a:r>
            </a:p>
          </p:txBody>
        </p:sp>
      </p:grpSp>
      <p:sp>
        <p:nvSpPr>
          <p:cNvPr id="28" name="AutoShape 28"/>
          <p:cNvSpPr/>
          <p:nvPr/>
        </p:nvSpPr>
        <p:spPr>
          <a:xfrm>
            <a:off x="601724" y="3976765"/>
            <a:ext cx="2936423" cy="33919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63624" y="1405309"/>
            <a:ext cx="2936423" cy="33919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216578"/>
            <a:ext cx="0" cy="5645486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466458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581544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443018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60801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20143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36643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95985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512485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392658" y="1638090"/>
            <a:ext cx="8708491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所有数据的持久化工作也均由服务器端完成。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73196" y="320143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988282" y="331652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873196" y="495985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988282" y="507494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322285" y="5154931"/>
            <a:ext cx="8849237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客户端由界面层和业务逻辑层(请求层)构成。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32022" y="3396511"/>
            <a:ext cx="8829763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项目代码采用分层方法进行设计。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架构分析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4385648" y="3298301"/>
            <a:ext cx="7773409" cy="0"/>
          </a:xfrm>
          <a:prstGeom prst="line">
            <a:avLst/>
          </a:prstGeom>
          <a:ln w="14288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3684179" y="3236263"/>
            <a:ext cx="701468" cy="122998"/>
          </a:xfrm>
          <a:prstGeom prst="rect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631268" y="3236263"/>
            <a:ext cx="122998" cy="12299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314020" y="3236263"/>
            <a:ext cx="122998" cy="12299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1236382" y="582333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183471" y="582333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866223" y="582333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937851" y="5897569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10"/>
          <p:cNvSpPr txBox="1"/>
          <p:nvPr/>
        </p:nvSpPr>
        <p:spPr>
          <a:xfrm>
            <a:off x="3560911" y="1781514"/>
            <a:ext cx="777240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服务器端由业务逻辑层和持久化层构成。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3471" y="4329642"/>
            <a:ext cx="781050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所有数据的持久化工作由服务器端完成。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架构分析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系统模块架构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40760" y="0"/>
            <a:ext cx="2809137" cy="3421221"/>
          </a:xfrm>
          <a:prstGeom prst="rect">
            <a:avLst/>
          </a:prstGeom>
          <a:gradFill>
            <a:gsLst>
              <a:gs pos="0">
                <a:schemeClr val="accent2">
                  <a:alpha val="75000"/>
                </a:schemeClr>
              </a:gs>
              <a:gs pos="100000">
                <a:schemeClr val="lt1">
                  <a:alpha val="75000"/>
                </a:schemeClr>
              </a:gs>
            </a:gsLst>
            <a:lin ang="16200000"/>
          </a:gradFill>
        </p:spPr>
      </p:sp>
      <p:sp>
        <p:nvSpPr>
          <p:cNvPr id="3" name="AutoShape 3"/>
          <p:cNvSpPr/>
          <p:nvPr/>
        </p:nvSpPr>
        <p:spPr>
          <a:xfrm>
            <a:off x="1140760" y="1983274"/>
            <a:ext cx="2809137" cy="2809137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  <a:lumMod val="60000"/>
                  <a:lumOff val="40000"/>
                </a:schemeClr>
              </a:gs>
            </a:gsLst>
            <a:lin ang="0"/>
          </a:gradFill>
        </p:spPr>
      </p:sp>
      <p:sp>
        <p:nvSpPr>
          <p:cNvPr id="4" name="TextBox 4"/>
          <p:cNvSpPr txBox="1"/>
          <p:nvPr/>
        </p:nvSpPr>
        <p:spPr>
          <a:xfrm>
            <a:off x="1884456" y="2656540"/>
            <a:ext cx="2004496" cy="61493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  <a:spcBef>
                <a:spcPct val="0"/>
              </a:spcBef>
            </a:pPr>
            <a:r>
              <a:rPr lang="en-US" sz="1350">
                <a:solidFill>
                  <a:srgbClr val="FFFFFF">
                    <a:alpha val="4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49672" y="2818600"/>
            <a:ext cx="1766929" cy="183489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44782" y="1304925"/>
            <a:ext cx="5981700" cy="412559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系统模块架构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数据库设计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测试运行</a:t>
            </a:r>
          </a:p>
        </p:txBody>
      </p:sp>
      <p:cxnSp>
        <p:nvCxnSpPr>
          <p:cNvPr id="7" name="Connector 7"/>
          <p:cNvCxnSpPr/>
          <p:nvPr/>
        </p:nvCxnSpPr>
        <p:spPr>
          <a:xfrm>
            <a:off x="3198500" y="2897445"/>
            <a:ext cx="0" cy="130951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</p:cxnSp>
      <p:cxnSp>
        <p:nvCxnSpPr>
          <p:cNvPr id="8" name="Connector 8"/>
          <p:cNvCxnSpPr/>
          <p:nvPr/>
        </p:nvCxnSpPr>
        <p:spPr>
          <a:xfrm>
            <a:off x="1823497" y="2897445"/>
            <a:ext cx="0" cy="130951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</p:cxnSp>
      <p:sp>
        <p:nvSpPr>
          <p:cNvPr id="9" name="AutoShape 9"/>
          <p:cNvSpPr/>
          <p:nvPr/>
        </p:nvSpPr>
        <p:spPr>
          <a:xfrm>
            <a:off x="611546" y="2481967"/>
            <a:ext cx="259567" cy="1408741"/>
          </a:xfrm>
          <a:prstGeom prst="rect">
            <a:avLst/>
          </a:pr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lt1">
                  <a:alpha val="51000"/>
                </a:schemeClr>
              </a:gs>
            </a:gsLst>
            <a:lin ang="5400000"/>
          </a:gradFill>
        </p:spPr>
      </p:sp>
      <p:sp>
        <p:nvSpPr>
          <p:cNvPr id="10" name="AutoShape 10"/>
          <p:cNvSpPr/>
          <p:nvPr/>
        </p:nvSpPr>
        <p:spPr>
          <a:xfrm>
            <a:off x="611546" y="2352184"/>
            <a:ext cx="259567" cy="259567"/>
          </a:xfrm>
          <a:prstGeom prst="ellipse">
            <a:avLst/>
          </a:prstGeom>
          <a:solidFill>
            <a:schemeClr val="accent2">
              <a:lumMod val="40000"/>
              <a:lumOff val="60000"/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-1022221" y="4869455"/>
            <a:ext cx="1813010" cy="1813010"/>
          </a:xfrm>
          <a:prstGeom prst="ellipse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chemeClr val="accent2">
                  <a:alpha val="27000"/>
                  <a:lumMod val="40000"/>
                  <a:lumOff val="60000"/>
                </a:schemeClr>
              </a:gs>
            </a:gsLst>
            <a:lin ang="0"/>
          </a:gradFill>
        </p:spPr>
      </p:sp>
      <p:sp>
        <p:nvSpPr>
          <p:cNvPr id="12" name="AutoShape 12"/>
          <p:cNvSpPr/>
          <p:nvPr/>
        </p:nvSpPr>
        <p:spPr>
          <a:xfrm>
            <a:off x="4298477" y="0"/>
            <a:ext cx="668835" cy="1915360"/>
          </a:xfrm>
          <a:prstGeom prst="rect">
            <a:avLst/>
          </a:prstGeom>
          <a:gradFill>
            <a:gsLst>
              <a:gs pos="0">
                <a:schemeClr val="accent2">
                  <a:alpha val="62000"/>
                </a:schemeClr>
              </a:gs>
              <a:gs pos="100000">
                <a:schemeClr val="lt1">
                  <a:alpha val="62000"/>
                </a:schemeClr>
              </a:gs>
            </a:gsLst>
            <a:lin ang="16200000"/>
          </a:gradFill>
        </p:spPr>
      </p:sp>
      <p:sp>
        <p:nvSpPr>
          <p:cNvPr id="13" name="AutoShape 13"/>
          <p:cNvSpPr/>
          <p:nvPr/>
        </p:nvSpPr>
        <p:spPr>
          <a:xfrm>
            <a:off x="4298477" y="1580942"/>
            <a:ext cx="668835" cy="66883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0066688" y="5912672"/>
            <a:ext cx="531248" cy="531248"/>
          </a:xfrm>
          <a:prstGeom prst="ellipse">
            <a:avLst/>
          </a:prstGeom>
          <a:gradFill>
            <a:gsLst>
              <a:gs pos="0">
                <a:schemeClr val="accent2">
                  <a:alpha val="59000"/>
                </a:schemeClr>
              </a:gs>
              <a:gs pos="100000">
                <a:schemeClr val="accent2">
                  <a:alpha val="59000"/>
                  <a:lumMod val="40000"/>
                  <a:lumOff val="60000"/>
                </a:schemeClr>
              </a:gs>
            </a:gsLst>
            <a:lin ang="0"/>
          </a:gradFill>
        </p:spPr>
      </p:sp>
      <p:sp>
        <p:nvSpPr>
          <p:cNvPr id="15" name="AutoShape 15"/>
          <p:cNvSpPr/>
          <p:nvPr/>
        </p:nvSpPr>
        <p:spPr>
          <a:xfrm>
            <a:off x="10779576" y="-508283"/>
            <a:ext cx="2423643" cy="2423643"/>
          </a:xfrm>
          <a:prstGeom prst="ellipse">
            <a:avLst/>
          </a:prstGeom>
          <a:gradFill>
            <a:gsLst>
              <a:gs pos="0">
                <a:schemeClr val="accent2">
                  <a:alpha val="27000"/>
                </a:schemeClr>
              </a:gs>
              <a:gs pos="100000">
                <a:schemeClr val="accent2">
                  <a:alpha val="27000"/>
                  <a:lumMod val="40000"/>
                  <a:lumOff val="60000"/>
                </a:schemeClr>
              </a:gs>
            </a:gsLst>
            <a:lin ang="0"/>
          </a:grad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708618" y="1676039"/>
            <a:ext cx="776002" cy="766477"/>
            <a:chOff x="5708618" y="1676039"/>
            <a:chExt cx="776002" cy="766477"/>
          </a:xfrm>
        </p:grpSpPr>
        <p:sp>
          <p:nvSpPr>
            <p:cNvPr id="3" name="TextBox 3"/>
            <p:cNvSpPr txBox="1"/>
            <p:nvPr/>
          </p:nvSpPr>
          <p:spPr>
            <a:xfrm>
              <a:off x="5708618" y="1676039"/>
              <a:ext cx="776002" cy="766477"/>
            </a:xfrm>
            <a:prstGeom prst="rect">
              <a:avLst/>
            </a:prstGeom>
          </p:spPr>
          <p:txBody>
            <a:bodyPr vert="horz" wrap="none" lIns="121920" tIns="60960" rIns="121920" bIns="60960" rtlCol="0" anchor="t" anchorCtr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100">
                  <a:solidFill>
                    <a:schemeClr val="l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</a:t>
              </a:r>
            </a:p>
            <a:p>
              <a:pPr algn="ctr">
                <a:lnSpc>
                  <a:spcPct val="80000"/>
                </a:lnSpc>
              </a:pPr>
              <a:r>
                <a:rPr lang="en-US" sz="2100">
                  <a:solidFill>
                    <a:schemeClr val="l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55487" y="3331136"/>
            <a:ext cx="222123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996028" y="3331136"/>
            <a:ext cx="222123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系统模块架构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515760" y="1125356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构建系统模块架构时，需要充分考虑模块之间的相互关系和作用，以及模块内部各个部分之间的协同合作方式。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7433" y="2469651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每个模块都有其特定的功能和职责，并且相互之间还有一定的关联和依赖关系。</a:t>
            </a:r>
          </a:p>
        </p:txBody>
      </p:sp>
      <p:pic>
        <p:nvPicPr>
          <p:cNvPr id="1589773037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219075"/>
            <a:ext cx="5810250" cy="6419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624190" y="1957190"/>
            <a:ext cx="2943620" cy="2943620"/>
          </a:xfrm>
          <a:prstGeom prst="ellipse">
            <a:avLst/>
          </a:prstGeom>
          <a:solidFill>
            <a:schemeClr val="accent2">
              <a:lumMod val="75000"/>
              <a:alpha val="33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70783" y="2103783"/>
            <a:ext cx="2650435" cy="265043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36173" y="1438242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317177" y="151924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904193" y="3207976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85197" y="3288980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231308" y="5000473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1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312312" y="508147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0560538" y="1438242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0641542" y="151924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0886868" y="3207976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0965557" y="3288980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0555672" y="5000473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10636676" y="508147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1906762" y="1198792"/>
            <a:ext cx="3735664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用户信息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36173" y="1829995"/>
            <a:ext cx="36004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包括编号、用户名、密码、性别、是否vip、是否在线等。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29812" y="2968526"/>
            <a:ext cx="3060488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好友信息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96214" y="3649597"/>
            <a:ext cx="36766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包括编号、是否为特别关心、状态等。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834126" y="4761023"/>
            <a:ext cx="3614889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群信息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17177" y="5385748"/>
            <a:ext cx="38671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包括群编号、成员编号、群名、群主、群员数量等。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640304" y="1198792"/>
            <a:ext cx="3545103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群成员信息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567810" y="1829995"/>
            <a:ext cx="41052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包括编号、权限等。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567810" y="2968526"/>
            <a:ext cx="3073732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群聊信息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834968" y="3649597"/>
            <a:ext cx="39433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包括群编号、成员编号、群聊信息、群聊列表等。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733255" y="4761023"/>
            <a:ext cx="3447287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私聊信息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421217" y="5385748"/>
            <a:ext cx="43624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包括发送者的编号、接收者的编号、聊天信息、是否离线等。</a:t>
            </a:r>
          </a:p>
        </p:txBody>
      </p:sp>
      <p:sp>
        <p:nvSpPr>
          <p:cNvPr id="28" name="Freeform 28"/>
          <p:cNvSpPr/>
          <p:nvPr/>
        </p:nvSpPr>
        <p:spPr>
          <a:xfrm>
            <a:off x="5453880" y="2786880"/>
            <a:ext cx="1284241" cy="128424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9" name="Group 2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0" name="AutoShape 3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数据库需求分析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9110" y="1500306"/>
            <a:ext cx="4453160" cy="44531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得到上面的数据项和数据结构后，我们可以设计出能够满足用户需求的各种实体以及它们之间的关系。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这些实体包括各种信息，通过相互之间的作用形成数据的流动。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根据上面的需求分析设计的实体有：用户信息实体、好友信息实体、群信息实体、群成员信息实体、群聊信息实体、私聊信息实体。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数据库概念分析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110" y="3232606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这些实体包括各种信息，通过相互之间的作用形成数据的流动。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9110" y="4962429"/>
            <a:ext cx="4714229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根据上面的需求分析设计的实体有：用户信息实体、好友信息实体、群信息实体、群成员信息实体、群聊信息实体、私聊信息实体。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27891" y="1290438"/>
            <a:ext cx="4828525" cy="4828525"/>
          </a:xfrm>
          <a:prstGeom prst="ellipse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396305" y="4914086"/>
            <a:ext cx="1091477" cy="1091477"/>
            <a:chOff x="5396305" y="4914086"/>
            <a:chExt cx="1091477" cy="1091477"/>
          </a:xfrm>
        </p:grpSpPr>
        <p:sp>
          <p:nvSpPr>
            <p:cNvPr id="6" name="AutoShape 6"/>
            <p:cNvSpPr/>
            <p:nvPr/>
          </p:nvSpPr>
          <p:spPr>
            <a:xfrm>
              <a:off x="5396305" y="4914086"/>
              <a:ext cx="1091477" cy="109147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5539437" y="5154753"/>
              <a:ext cx="610142" cy="61014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10886" y="167269"/>
                  </a:moveTo>
                  <a:cubicBezTo>
                    <a:pt x="310886" y="167269"/>
                    <a:pt x="267148" y="122672"/>
                    <a:pt x="206873" y="122672"/>
                  </a:cubicBezTo>
                  <a:cubicBezTo>
                    <a:pt x="147980" y="122672"/>
                    <a:pt x="89764" y="167269"/>
                    <a:pt x="89764" y="167269"/>
                  </a:cubicBezTo>
                  <a:lnTo>
                    <a:pt x="57064" y="153619"/>
                  </a:lnTo>
                  <a:lnTo>
                    <a:pt x="57064" y="193662"/>
                  </a:lnTo>
                  <a:cubicBezTo>
                    <a:pt x="62217" y="195415"/>
                    <a:pt x="65989" y="200158"/>
                    <a:pt x="65989" y="205902"/>
                  </a:cubicBezTo>
                  <a:cubicBezTo>
                    <a:pt x="65989" y="211703"/>
                    <a:pt x="62141" y="216456"/>
                    <a:pt x="56912" y="218170"/>
                  </a:cubicBezTo>
                  <a:lnTo>
                    <a:pt x="66580" y="245135"/>
                  </a:lnTo>
                  <a:lnTo>
                    <a:pt x="38043" y="245135"/>
                  </a:lnTo>
                  <a:lnTo>
                    <a:pt x="47796" y="217942"/>
                  </a:lnTo>
                  <a:cubicBezTo>
                    <a:pt x="43110" y="215951"/>
                    <a:pt x="39834" y="211322"/>
                    <a:pt x="39834" y="205902"/>
                  </a:cubicBezTo>
                  <a:cubicBezTo>
                    <a:pt x="39834" y="200597"/>
                    <a:pt x="43015" y="196082"/>
                    <a:pt x="47558" y="194024"/>
                  </a:cubicBezTo>
                  <a:lnTo>
                    <a:pt x="47558" y="149647"/>
                  </a:lnTo>
                  <a:lnTo>
                    <a:pt x="0" y="129816"/>
                  </a:lnTo>
                  <a:lnTo>
                    <a:pt x="209255" y="35890"/>
                  </a:lnTo>
                  <a:lnTo>
                    <a:pt x="401241" y="130997"/>
                  </a:lnTo>
                  <a:lnTo>
                    <a:pt x="310886" y="167269"/>
                  </a:lnTo>
                  <a:close/>
                  <a:moveTo>
                    <a:pt x="204492" y="145266"/>
                  </a:moveTo>
                  <a:cubicBezTo>
                    <a:pt x="265128" y="145266"/>
                    <a:pt x="294846" y="177365"/>
                    <a:pt x="294846" y="177365"/>
                  </a:cubicBezTo>
                  <a:lnTo>
                    <a:pt x="294846" y="243945"/>
                  </a:lnTo>
                  <a:cubicBezTo>
                    <a:pt x="294846" y="243945"/>
                    <a:pt x="263938" y="268910"/>
                    <a:pt x="199739" y="268910"/>
                  </a:cubicBezTo>
                  <a:cubicBezTo>
                    <a:pt x="135541" y="268910"/>
                    <a:pt x="114138" y="243945"/>
                    <a:pt x="114138" y="243945"/>
                  </a:cubicBezTo>
                  <a:lnTo>
                    <a:pt x="114138" y="177365"/>
                  </a:lnTo>
                  <a:cubicBezTo>
                    <a:pt x="114138" y="177365"/>
                    <a:pt x="143856" y="145266"/>
                    <a:pt x="204492" y="145266"/>
                  </a:cubicBezTo>
                  <a:close/>
                  <a:moveTo>
                    <a:pt x="203302" y="254641"/>
                  </a:moveTo>
                  <a:cubicBezTo>
                    <a:pt x="245326" y="254641"/>
                    <a:pt x="279397" y="246116"/>
                    <a:pt x="279397" y="235620"/>
                  </a:cubicBezTo>
                  <a:cubicBezTo>
                    <a:pt x="279397" y="225123"/>
                    <a:pt x="245326" y="216599"/>
                    <a:pt x="203302" y="216599"/>
                  </a:cubicBezTo>
                  <a:cubicBezTo>
                    <a:pt x="161277" y="216599"/>
                    <a:pt x="127216" y="225123"/>
                    <a:pt x="127216" y="235620"/>
                  </a:cubicBezTo>
                  <a:cubicBezTo>
                    <a:pt x="127216" y="246116"/>
                    <a:pt x="161277" y="254641"/>
                    <a:pt x="203302" y="2546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5396305" y="316030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396305" y="147882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628547" y="3392546"/>
            <a:ext cx="626995" cy="6269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Freeform 11"/>
          <p:cNvSpPr/>
          <p:nvPr/>
        </p:nvSpPr>
        <p:spPr>
          <a:xfrm>
            <a:off x="5668096" y="1750615"/>
            <a:ext cx="547896" cy="5478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TextBox 12"/>
          <p:cNvSpPr txBox="1"/>
          <p:nvPr/>
        </p:nvSpPr>
        <p:spPr>
          <a:xfrm>
            <a:off x="539110" y="1502783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得到上面的数据项和数据结构后，我们可以设计出能够满足用户需求的各种实体以及它们之间的关系。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数据库逻辑结构设计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185766" y="1751287"/>
            <a:ext cx="5242663" cy="4234459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63571" y="1751287"/>
            <a:ext cx="5242663" cy="423445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552349" y="2452189"/>
            <a:ext cx="3087301" cy="3087301"/>
          </a:xfrm>
          <a:prstGeom prst="ellipse">
            <a:avLst/>
          </a:prstGeom>
          <a:solidFill>
            <a:schemeClr val="lt1">
              <a:alpha val="48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721546" y="2621386"/>
            <a:ext cx="2748908" cy="2748908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4969025" y="2959520"/>
            <a:ext cx="2253950" cy="20726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4226" y="2244504"/>
            <a:ext cx="3267075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编写配置文件config.c，实现建立和指定MySQL数据库的连接。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08528" y="2244504"/>
            <a:ext cx="3286125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调用了文件config.json中的MySQL数据库的连接参数。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数据库连接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22012" y="1989677"/>
            <a:ext cx="1109091" cy="1054132"/>
            <a:chOff x="1622012" y="1989677"/>
            <a:chExt cx="1109091" cy="1054132"/>
          </a:xfrm>
        </p:grpSpPr>
        <p:sp>
          <p:nvSpPr>
            <p:cNvPr id="3" name="AutoShape 3"/>
            <p:cNvSpPr/>
            <p:nvPr/>
          </p:nvSpPr>
          <p:spPr>
            <a:xfrm>
              <a:off x="1622012" y="1989677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1881759" y="2250567"/>
              <a:ext cx="646938" cy="646748"/>
            </a:xfrm>
            <a:custGeom>
              <a:avLst/>
              <a:gdLst/>
              <a:ahLst/>
              <a:cxnLst/>
              <a:rect l="l" t="t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8537162" y="3598354"/>
            <a:ext cx="1109091" cy="1054132"/>
            <a:chOff x="8537162" y="3598354"/>
            <a:chExt cx="1109091" cy="1054132"/>
          </a:xfrm>
        </p:grpSpPr>
        <p:sp>
          <p:nvSpPr>
            <p:cNvPr id="6" name="AutoShape 6"/>
            <p:cNvSpPr/>
            <p:nvPr/>
          </p:nvSpPr>
          <p:spPr>
            <a:xfrm>
              <a:off x="8537162" y="3598354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8916448" y="3874675"/>
              <a:ext cx="350425" cy="644557"/>
            </a:xfrm>
            <a:custGeom>
              <a:avLst/>
              <a:gdLst/>
              <a:ahLst/>
              <a:cxnLst/>
              <a:rect l="l" t="t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232112" y="2046827"/>
            <a:ext cx="1109091" cy="1056227"/>
            <a:chOff x="6232112" y="2046827"/>
            <a:chExt cx="1109091" cy="1056227"/>
          </a:xfrm>
        </p:grpSpPr>
        <p:sp>
          <p:nvSpPr>
            <p:cNvPr id="9" name="AutoShape 9"/>
            <p:cNvSpPr/>
            <p:nvPr/>
          </p:nvSpPr>
          <p:spPr>
            <a:xfrm>
              <a:off x="6232112" y="2046827"/>
              <a:ext cx="1109091" cy="1056227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6527768" y="2381536"/>
              <a:ext cx="546354" cy="546164"/>
            </a:xfrm>
            <a:custGeom>
              <a:avLst/>
              <a:gdLst/>
              <a:ahLst/>
              <a:cxnLst/>
              <a:rect l="l" t="t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3924871" y="3598354"/>
            <a:ext cx="1109091" cy="1054132"/>
            <a:chOff x="3924871" y="3598354"/>
            <a:chExt cx="1109091" cy="1054132"/>
          </a:xfrm>
        </p:grpSpPr>
        <p:sp>
          <p:nvSpPr>
            <p:cNvPr id="12" name="AutoShape 12"/>
            <p:cNvSpPr/>
            <p:nvPr/>
          </p:nvSpPr>
          <p:spPr>
            <a:xfrm>
              <a:off x="3924871" y="3598354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4154710" y="3974592"/>
              <a:ext cx="649605" cy="444722"/>
            </a:xfrm>
            <a:custGeom>
              <a:avLst/>
              <a:gdLst/>
              <a:ahLst/>
              <a:cxnLst/>
              <a:rect l="l" t="t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cxnSp>
        <p:nvCxnSpPr>
          <p:cNvPr id="14" name="Connector 14"/>
          <p:cNvCxnSpPr/>
          <p:nvPr/>
        </p:nvCxnSpPr>
        <p:spPr>
          <a:xfrm>
            <a:off x="2517318" y="3043767"/>
            <a:ext cx="1407583" cy="956733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Connector 15"/>
          <p:cNvCxnSpPr/>
          <p:nvPr/>
        </p:nvCxnSpPr>
        <p:spPr>
          <a:xfrm flipH="1">
            <a:off x="5034034" y="3103033"/>
            <a:ext cx="1409700" cy="89746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Connector 16"/>
          <p:cNvCxnSpPr/>
          <p:nvPr/>
        </p:nvCxnSpPr>
        <p:spPr>
          <a:xfrm flipH="1" flipV="1">
            <a:off x="7129534" y="3103033"/>
            <a:ext cx="1407584" cy="89746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AutoShape 17"/>
          <p:cNvSpPr/>
          <p:nvPr/>
        </p:nvSpPr>
        <p:spPr>
          <a:xfrm>
            <a:off x="6623651" y="-565151"/>
            <a:ext cx="309880" cy="460375"/>
          </a:xfrm>
          <a:prstGeom prst="rect">
            <a:avLst/>
          </a:prstGeom>
        </p:spPr>
      </p:sp>
      <p:sp>
        <p:nvSpPr>
          <p:cNvPr id="18" name="AutoShape 18"/>
          <p:cNvSpPr/>
          <p:nvPr/>
        </p:nvSpPr>
        <p:spPr>
          <a:xfrm>
            <a:off x="7193034" y="-342900"/>
            <a:ext cx="309880" cy="460375"/>
          </a:xfrm>
          <a:prstGeom prst="rect">
            <a:avLst/>
          </a:prstGeom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通用模块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4154710" y="4728342"/>
            <a:ext cx="2553340" cy="1269499"/>
            <a:chOff x="4154710" y="4728342"/>
            <a:chExt cx="2553340" cy="1269499"/>
          </a:xfrm>
        </p:grpSpPr>
        <p:sp>
          <p:nvSpPr>
            <p:cNvPr id="42" name="TextBox 42"/>
            <p:cNvSpPr txBox="1"/>
            <p:nvPr/>
          </p:nvSpPr>
          <p:spPr>
            <a:xfrm>
              <a:off x="4154710" y="4728342"/>
              <a:ext cx="2553340" cy="126949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文件Common.c实现了清空缓冲区、获取时间和时间对比等功能。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799789" y="4728342"/>
            <a:ext cx="2553340" cy="1269499"/>
            <a:chOff x="8799789" y="4728342"/>
            <a:chExt cx="2553340" cy="1269499"/>
          </a:xfrm>
        </p:grpSpPr>
        <p:sp>
          <p:nvSpPr>
            <p:cNvPr id="44" name="TextBox 44"/>
            <p:cNvSpPr txBox="1"/>
            <p:nvPr/>
          </p:nvSpPr>
          <p:spPr>
            <a:xfrm>
              <a:off x="8799789" y="4728342"/>
              <a:ext cx="2553340" cy="126949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也方便了我们对这些功能进行维护和更新，确保项目的稳定性和可持续性。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202747" y="1746786"/>
            <a:ext cx="2553340" cy="1269499"/>
            <a:chOff x="3202747" y="1746786"/>
            <a:chExt cx="2553340" cy="1269499"/>
          </a:xfrm>
        </p:grpSpPr>
        <p:sp>
          <p:nvSpPr>
            <p:cNvPr id="46" name="TextBox 46"/>
            <p:cNvSpPr txBox="1"/>
            <p:nvPr/>
          </p:nvSpPr>
          <p:spPr>
            <a:xfrm>
              <a:off x="3202747" y="1746786"/>
              <a:ext cx="2553340" cy="126949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在本项目中，我们将多次使用到的一些功能保存为通用模块。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7815038" y="1615818"/>
            <a:ext cx="2553340" cy="1269499"/>
            <a:chOff x="7815038" y="1615818"/>
            <a:chExt cx="2553340" cy="1269499"/>
          </a:xfrm>
        </p:grpSpPr>
        <p:sp>
          <p:nvSpPr>
            <p:cNvPr id="48" name="TextBox 48"/>
            <p:cNvSpPr txBox="1"/>
            <p:nvPr/>
          </p:nvSpPr>
          <p:spPr>
            <a:xfrm>
              <a:off x="7815038" y="1615818"/>
              <a:ext cx="2553340" cy="126949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这样做可以让我们在编写其他文件时避免重复编写，从而更好地组织代码。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834865" y="4607506"/>
            <a:ext cx="273367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编写文件Group_Persist.c，实现和创建群、添加群成员、删除群成员、获取某人加入的群处理相关的数据库查询操作的功能。</a:t>
            </a:r>
          </a:p>
        </p:txBody>
      </p:sp>
      <p:sp>
        <p:nvSpPr>
          <p:cNvPr id="3" name="Freeform 3"/>
          <p:cNvSpPr/>
          <p:nvPr/>
        </p:nvSpPr>
        <p:spPr>
          <a:xfrm>
            <a:off x="826123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1299856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1757650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2937158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3410890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3868684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5048192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521924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1" name="Freeform 11"/>
          <p:cNvSpPr/>
          <p:nvPr/>
        </p:nvSpPr>
        <p:spPr>
          <a:xfrm>
            <a:off x="5979718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2" name="Freeform 12"/>
          <p:cNvSpPr/>
          <p:nvPr/>
        </p:nvSpPr>
        <p:spPr>
          <a:xfrm>
            <a:off x="7159226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632959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4" name="Freeform 14"/>
          <p:cNvSpPr/>
          <p:nvPr/>
        </p:nvSpPr>
        <p:spPr>
          <a:xfrm>
            <a:off x="8090752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9270260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6" name="Freeform 16"/>
          <p:cNvSpPr/>
          <p:nvPr/>
        </p:nvSpPr>
        <p:spPr>
          <a:xfrm>
            <a:off x="9743992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7" name="Freeform 17"/>
          <p:cNvSpPr/>
          <p:nvPr/>
        </p:nvSpPr>
        <p:spPr>
          <a:xfrm>
            <a:off x="10201787" y="3317675"/>
            <a:ext cx="947465" cy="4334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8" name="TextBox 18"/>
          <p:cNvSpPr txBox="1"/>
          <p:nvPr/>
        </p:nvSpPr>
        <p:spPr>
          <a:xfrm>
            <a:off x="6739769" y="1358476"/>
            <a:ext cx="273367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编写文件Friends_Persist.c，实现和添加好友、好友处理相关的数据库查询操作的功能。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612797" y="4607506"/>
            <a:ext cx="273367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编写文件Account_Persist.c，实现和用户注册、登录验证相关的数据库查询操作的功能。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90728" y="4569595"/>
            <a:ext cx="273367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在本项目中，我们将用到的数据信息保存在类数据库中，并通过JSON在客户端和服务器端传递这些数据。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501762" y="1358476"/>
            <a:ext cx="2743200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在数据库处理模块中，主要实现对数据库中数据的查询操作。</a:t>
            </a:r>
          </a:p>
        </p:txBody>
      </p:sp>
      <p:cxnSp>
        <p:nvCxnSpPr>
          <p:cNvPr id="22" name="Connector 22"/>
          <p:cNvCxnSpPr/>
          <p:nvPr/>
        </p:nvCxnSpPr>
        <p:spPr>
          <a:xfrm flipV="1">
            <a:off x="1737012" y="2310619"/>
            <a:ext cx="0" cy="970187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23" name="AutoShape 23"/>
          <p:cNvSpPr/>
          <p:nvPr/>
        </p:nvSpPr>
        <p:spPr>
          <a:xfrm>
            <a:off x="1632675" y="3432283"/>
            <a:ext cx="219484" cy="219484"/>
          </a:xfrm>
          <a:prstGeom prst="ellipse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4" name="AutoShape 24"/>
          <p:cNvSpPr/>
          <p:nvPr/>
        </p:nvSpPr>
        <p:spPr>
          <a:xfrm>
            <a:off x="1693635" y="3493243"/>
            <a:ext cx="97564" cy="9756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1365618" y="1589062"/>
            <a:ext cx="742789" cy="74278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6" name="Freeform 26"/>
          <p:cNvSpPr/>
          <p:nvPr/>
        </p:nvSpPr>
        <p:spPr>
          <a:xfrm>
            <a:off x="1556577" y="1767642"/>
            <a:ext cx="356542" cy="35654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cxnSp>
        <p:nvCxnSpPr>
          <p:cNvPr id="27" name="Connector 27"/>
          <p:cNvCxnSpPr/>
          <p:nvPr/>
        </p:nvCxnSpPr>
        <p:spPr>
          <a:xfrm flipV="1">
            <a:off x="5978060" y="2327386"/>
            <a:ext cx="0" cy="961926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28" name="AutoShape 28"/>
          <p:cNvSpPr/>
          <p:nvPr/>
        </p:nvSpPr>
        <p:spPr>
          <a:xfrm>
            <a:off x="5873723" y="3412474"/>
            <a:ext cx="219484" cy="219484"/>
          </a:xfrm>
          <a:prstGeom prst="ellipse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5934683" y="3473434"/>
            <a:ext cx="97564" cy="9756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0" name="Connector 30"/>
          <p:cNvCxnSpPr/>
          <p:nvPr/>
        </p:nvCxnSpPr>
        <p:spPr>
          <a:xfrm flipV="1">
            <a:off x="10182152" y="2308178"/>
            <a:ext cx="0" cy="961926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1" name="AutoShape 31"/>
          <p:cNvSpPr/>
          <p:nvPr/>
        </p:nvSpPr>
        <p:spPr>
          <a:xfrm>
            <a:off x="10077815" y="3417650"/>
            <a:ext cx="219484" cy="219484"/>
          </a:xfrm>
          <a:prstGeom prst="ellipse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10138775" y="3478610"/>
            <a:ext cx="97564" cy="9756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3" name="AutoShape 33"/>
          <p:cNvSpPr/>
          <p:nvPr/>
        </p:nvSpPr>
        <p:spPr>
          <a:xfrm>
            <a:off x="5624263" y="1589062"/>
            <a:ext cx="742789" cy="74278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34" name="Connector 34"/>
          <p:cNvCxnSpPr/>
          <p:nvPr/>
        </p:nvCxnSpPr>
        <p:spPr>
          <a:xfrm flipV="1">
            <a:off x="3860239" y="3572081"/>
            <a:ext cx="0" cy="1284763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5" name="AutoShape 35"/>
          <p:cNvSpPr/>
          <p:nvPr/>
        </p:nvSpPr>
        <p:spPr>
          <a:xfrm>
            <a:off x="3750497" y="3424680"/>
            <a:ext cx="219484" cy="219484"/>
          </a:xfrm>
          <a:prstGeom prst="ellipse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6" name="AutoShape 36"/>
          <p:cNvSpPr/>
          <p:nvPr/>
        </p:nvSpPr>
        <p:spPr>
          <a:xfrm>
            <a:off x="3811457" y="3485640"/>
            <a:ext cx="97564" cy="9756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7" name="Connector 37"/>
          <p:cNvCxnSpPr/>
          <p:nvPr/>
        </p:nvCxnSpPr>
        <p:spPr>
          <a:xfrm flipV="1">
            <a:off x="8108145" y="3558730"/>
            <a:ext cx="0" cy="1284763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8" name="AutoShape 38"/>
          <p:cNvSpPr/>
          <p:nvPr/>
        </p:nvSpPr>
        <p:spPr>
          <a:xfrm>
            <a:off x="7998403" y="3424680"/>
            <a:ext cx="219484" cy="219484"/>
          </a:xfrm>
          <a:prstGeom prst="ellipse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9" name="AutoShape 39"/>
          <p:cNvSpPr/>
          <p:nvPr/>
        </p:nvSpPr>
        <p:spPr>
          <a:xfrm>
            <a:off x="8059363" y="3485640"/>
            <a:ext cx="97564" cy="9756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0" name="AutoShape 40"/>
          <p:cNvSpPr/>
          <p:nvPr/>
        </p:nvSpPr>
        <p:spPr>
          <a:xfrm>
            <a:off x="3476652" y="4800180"/>
            <a:ext cx="742789" cy="74278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1" name="AutoShape 41"/>
          <p:cNvSpPr/>
          <p:nvPr/>
        </p:nvSpPr>
        <p:spPr>
          <a:xfrm>
            <a:off x="7736750" y="4800180"/>
            <a:ext cx="742789" cy="74278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2" name="Freeform 42"/>
          <p:cNvSpPr/>
          <p:nvPr/>
        </p:nvSpPr>
        <p:spPr>
          <a:xfrm>
            <a:off x="5773138" y="1740312"/>
            <a:ext cx="452190" cy="4521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3" name="AutoShape 43"/>
          <p:cNvSpPr/>
          <p:nvPr/>
        </p:nvSpPr>
        <p:spPr>
          <a:xfrm>
            <a:off x="9817145" y="1589062"/>
            <a:ext cx="742789" cy="74278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4" name="Freeform 44"/>
          <p:cNvSpPr/>
          <p:nvPr/>
        </p:nvSpPr>
        <p:spPr>
          <a:xfrm>
            <a:off x="9992364" y="1776887"/>
            <a:ext cx="383872" cy="38387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5" name="Freeform 45"/>
          <p:cNvSpPr/>
          <p:nvPr/>
        </p:nvSpPr>
        <p:spPr>
          <a:xfrm>
            <a:off x="3701728" y="5019600"/>
            <a:ext cx="355388" cy="35538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6" name="Freeform 46"/>
          <p:cNvSpPr/>
          <p:nvPr/>
        </p:nvSpPr>
        <p:spPr>
          <a:xfrm>
            <a:off x="7833655" y="4965413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grpSp>
        <p:nvGrpSpPr>
          <p:cNvPr id="47" name="Group 4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8" name="AutoShape 4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5" name="AutoShape 5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6" name="AutoShape 5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7" name="AutoShape 5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8" name="AutoShape 5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9" name="AutoShape 5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0" name="AutoShape 6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1" name="AutoShape 6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62" name="AutoShape 6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63" name="AutoShape 6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64" name="AutoShape 6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5" name="AutoShape 6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6" name="AutoShape 6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67" name="AutoShape 6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68" name="TextBox 6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数据库处理模块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8246" y="3031027"/>
            <a:ext cx="1788760" cy="673166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4735450" y="3096651"/>
            <a:ext cx="2091473" cy="876386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893380" y="3977271"/>
            <a:ext cx="4191413" cy="1771824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solidFill>
            <a:schemeClr val="accent3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 flipH="1" flipV="1">
            <a:off x="2921288" y="2643640"/>
            <a:ext cx="827699" cy="453011"/>
          </a:xfrm>
          <a:prstGeom prst="lin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 flipH="1">
            <a:off x="3748986" y="3704194"/>
            <a:ext cx="1665980" cy="1043620"/>
          </a:xfrm>
          <a:prstGeom prst="lin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Connector 7"/>
          <p:cNvCxnSpPr/>
          <p:nvPr/>
        </p:nvCxnSpPr>
        <p:spPr>
          <a:xfrm flipV="1">
            <a:off x="7633452" y="3367611"/>
            <a:ext cx="1134645" cy="857334"/>
          </a:xfrm>
          <a:prstGeom prst="lin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AutoShape 8"/>
          <p:cNvSpPr/>
          <p:nvPr/>
        </p:nvSpPr>
        <p:spPr>
          <a:xfrm>
            <a:off x="2294693" y="4747814"/>
            <a:ext cx="1953876" cy="245745"/>
          </a:xfrm>
          <a:prstGeom prst="rect">
            <a:avLst/>
          </a:prstGeom>
        </p:spPr>
      </p:sp>
      <p:sp>
        <p:nvSpPr>
          <p:cNvPr id="9" name="TextBox 9"/>
          <p:cNvSpPr txBox="1"/>
          <p:nvPr/>
        </p:nvSpPr>
        <p:spPr>
          <a:xfrm>
            <a:off x="369567" y="1762125"/>
            <a:ext cx="2362200" cy="16668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在本项目中，服务器端用于接收客户端发来的消息，并转发给目标用户。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55669" y="4444384"/>
            <a:ext cx="2362200" cy="21717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编写文件Connect.c，实现连接处理。具体实现流程如下：监听客户端发来的请求，然后根据获取的请求调用对应的处理函数。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77359" y="2407424"/>
            <a:ext cx="2361910" cy="187379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编写函数Connect()，功能是建立和指定客户端的连接，连接后将一直监听客户端。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连接处理模块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8179" r="8179"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在本项目中，只有合法的用户才能进入聊天室。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编写文件Account_Srv.c，实现账户处理功能。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实现流程包括：获取并显示用户的在线状态、获取好友列表中的在线信息、监听好友的离线状态并及时发送提示信息。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账户处理模块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51193" y="1864630"/>
            <a:ext cx="1981395" cy="19812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842575" y="1864630"/>
            <a:ext cx="1983513" cy="198120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151193" y="3581415"/>
            <a:ext cx="1981395" cy="198120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842575" y="3581415"/>
            <a:ext cx="1981200" cy="198120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3624072" y="2766441"/>
            <a:ext cx="366236" cy="366236"/>
            <a:chOff x="3624072" y="2766441"/>
            <a:chExt cx="366236" cy="366236"/>
          </a:xfrm>
        </p:grpSpPr>
        <p:sp>
          <p:nvSpPr>
            <p:cNvPr id="7" name="AutoShape 7"/>
            <p:cNvSpPr/>
            <p:nvPr/>
          </p:nvSpPr>
          <p:spPr>
            <a:xfrm rot="18900000">
              <a:off x="3624072" y="2766441"/>
              <a:ext cx="366236" cy="366236"/>
            </a:xfrm>
            <a:prstGeom prst="halfFram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626168" y="4474750"/>
            <a:ext cx="361950" cy="368332"/>
            <a:chOff x="3626168" y="4474750"/>
            <a:chExt cx="361950" cy="368332"/>
          </a:xfrm>
        </p:grpSpPr>
        <p:sp>
          <p:nvSpPr>
            <p:cNvPr id="9" name="AutoShape 9"/>
            <p:cNvSpPr/>
            <p:nvPr/>
          </p:nvSpPr>
          <p:spPr>
            <a:xfrm rot="18900000">
              <a:off x="3626168" y="4474750"/>
              <a:ext cx="361950" cy="368332"/>
            </a:xfrm>
            <a:prstGeom prst="halfFrame">
              <a:avLst/>
            </a:pr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946707" y="2652141"/>
            <a:ext cx="366236" cy="364141"/>
            <a:chOff x="7946707" y="2652141"/>
            <a:chExt cx="366236" cy="364141"/>
          </a:xfrm>
        </p:grpSpPr>
        <p:sp>
          <p:nvSpPr>
            <p:cNvPr id="11" name="AutoShape 11"/>
            <p:cNvSpPr/>
            <p:nvPr/>
          </p:nvSpPr>
          <p:spPr>
            <a:xfrm rot="8100000">
              <a:off x="7946707" y="2652141"/>
              <a:ext cx="366236" cy="364141"/>
            </a:xfrm>
            <a:prstGeom prst="halfFram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7900225" y="4476845"/>
            <a:ext cx="366236" cy="366236"/>
            <a:chOff x="7900225" y="4476845"/>
            <a:chExt cx="366236" cy="366236"/>
          </a:xfrm>
        </p:grpSpPr>
        <p:sp>
          <p:nvSpPr>
            <p:cNvPr id="13" name="AutoShape 13"/>
            <p:cNvSpPr/>
            <p:nvPr/>
          </p:nvSpPr>
          <p:spPr>
            <a:xfrm rot="8100000">
              <a:off x="7900225" y="4476845"/>
              <a:ext cx="366236" cy="366236"/>
            </a:xfrm>
            <a:prstGeom prst="halfFram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719762" y="2575338"/>
            <a:ext cx="806157" cy="502634"/>
            <a:chOff x="4719762" y="2575338"/>
            <a:chExt cx="806157" cy="502634"/>
          </a:xfrm>
        </p:grpSpPr>
        <p:sp>
          <p:nvSpPr>
            <p:cNvPr id="15" name="TextBox 15"/>
            <p:cNvSpPr txBox="1"/>
            <p:nvPr/>
          </p:nvSpPr>
          <p:spPr>
            <a:xfrm>
              <a:off x="4719762" y="2575338"/>
              <a:ext cx="806157" cy="502634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738812" y="4320698"/>
            <a:ext cx="806157" cy="502634"/>
            <a:chOff x="4738812" y="4320698"/>
            <a:chExt cx="806157" cy="502634"/>
          </a:xfrm>
        </p:grpSpPr>
        <p:sp>
          <p:nvSpPr>
            <p:cNvPr id="17" name="TextBox 17"/>
            <p:cNvSpPr txBox="1"/>
            <p:nvPr/>
          </p:nvSpPr>
          <p:spPr>
            <a:xfrm>
              <a:off x="4738812" y="4320698"/>
              <a:ext cx="806157" cy="502634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440778" y="2594388"/>
            <a:ext cx="806157" cy="502634"/>
            <a:chOff x="6440778" y="2594388"/>
            <a:chExt cx="806157" cy="502634"/>
          </a:xfrm>
        </p:grpSpPr>
        <p:sp>
          <p:nvSpPr>
            <p:cNvPr id="19" name="TextBox 19"/>
            <p:cNvSpPr txBox="1"/>
            <p:nvPr/>
          </p:nvSpPr>
          <p:spPr>
            <a:xfrm>
              <a:off x="6440778" y="2594388"/>
              <a:ext cx="806157" cy="502634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431253" y="4320698"/>
            <a:ext cx="806157" cy="502634"/>
            <a:chOff x="6431253" y="4320698"/>
            <a:chExt cx="806157" cy="502634"/>
          </a:xfrm>
        </p:grpSpPr>
        <p:sp>
          <p:nvSpPr>
            <p:cNvPr id="21" name="TextBox 21"/>
            <p:cNvSpPr txBox="1"/>
            <p:nvPr/>
          </p:nvSpPr>
          <p:spPr>
            <a:xfrm>
              <a:off x="6431253" y="4320698"/>
              <a:ext cx="806157" cy="502634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账户处理模块</a:t>
              </a: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799768" y="2224510"/>
            <a:ext cx="2622255" cy="14763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编写函数Account_Srv_SignIn()，实现新用户注册验证功能。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799768" y="3993169"/>
            <a:ext cx="2619375" cy="1331494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输入用户名、密码、确认密码；校验两次密码是否相同；校验用户名是否合法；校验用户名是否存在。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8519601" y="2167360"/>
            <a:ext cx="2619375" cy="134738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编写函数Account_Srv_Login()，实现登录验证功能。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8519601" y="3993169"/>
            <a:ext cx="2619375" cy="1331494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比较输入的登录信息和数据库中保存的信息；校验用户名是否存在；校验用户密码是否匹配；将用户信息写入全局变量。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2413" y="1498809"/>
            <a:ext cx="4267184" cy="4267182"/>
          </a:xfrm>
          <a:prstGeom prst="ellipse">
            <a:avLst/>
          </a:prstGeom>
          <a:ln w="32480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Freeform 3"/>
          <p:cNvSpPr/>
          <p:nvPr/>
        </p:nvSpPr>
        <p:spPr>
          <a:xfrm rot="16200000" flipH="1">
            <a:off x="6170371" y="2356670"/>
            <a:ext cx="1798884" cy="25514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661339" y="2426017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661339" y="4234434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8036814" y="3330226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5400000">
            <a:off x="4167489" y="2356670"/>
            <a:ext cx="1798884" cy="25514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3887819" y="2426017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3522821" y="3330226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3887819" y="4234434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11" name="Group 11"/>
          <p:cNvGrpSpPr/>
          <p:nvPr/>
        </p:nvGrpSpPr>
        <p:grpSpPr>
          <a:xfrm>
            <a:off x="5346287" y="2886646"/>
            <a:ext cx="1499330" cy="1499330"/>
            <a:chOff x="5346287" y="2886646"/>
            <a:chExt cx="1499330" cy="1499330"/>
          </a:xfrm>
        </p:grpSpPr>
        <p:sp>
          <p:nvSpPr>
            <p:cNvPr id="12" name="AutoShape 12"/>
            <p:cNvSpPr/>
            <p:nvPr/>
          </p:nvSpPr>
          <p:spPr>
            <a:xfrm>
              <a:off x="5346287" y="2886646"/>
              <a:ext cx="1499330" cy="1499330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</p:spPr>
        </p:sp>
      </p:grpSp>
      <p:sp>
        <p:nvSpPr>
          <p:cNvPr id="13" name="AutoShape 13"/>
          <p:cNvSpPr/>
          <p:nvPr/>
        </p:nvSpPr>
        <p:spPr>
          <a:xfrm>
            <a:off x="4445393" y="3517200"/>
            <a:ext cx="623854" cy="250324"/>
          </a:xfrm>
          <a:prstGeom prst="rightArrow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 flipH="1">
            <a:off x="7144249" y="3517200"/>
            <a:ext cx="623854" cy="250324"/>
          </a:xfrm>
          <a:prstGeom prst="rightArrow">
            <a:avLst/>
          </a:prstGeom>
          <a:solidFill>
            <a:schemeClr val="accent4">
              <a:alpha val="100000"/>
            </a:schemeClr>
          </a:solidFill>
        </p:spPr>
      </p:sp>
      <p:grpSp>
        <p:nvGrpSpPr>
          <p:cNvPr id="15" name="Group 15"/>
          <p:cNvGrpSpPr/>
          <p:nvPr/>
        </p:nvGrpSpPr>
        <p:grpSpPr>
          <a:xfrm>
            <a:off x="5804254" y="3351841"/>
            <a:ext cx="583501" cy="561118"/>
            <a:chOff x="5804254" y="3351841"/>
            <a:chExt cx="583501" cy="561118"/>
          </a:xfrm>
        </p:grpSpPr>
        <p:sp>
          <p:nvSpPr>
            <p:cNvPr id="16" name="AutoShape 16"/>
            <p:cNvSpPr/>
            <p:nvPr/>
          </p:nvSpPr>
          <p:spPr>
            <a:xfrm>
              <a:off x="5964750" y="3351841"/>
              <a:ext cx="262604" cy="26593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5804254" y="3659213"/>
              <a:ext cx="583501" cy="253746"/>
            </a:xfrm>
            <a:custGeom>
              <a:avLst/>
              <a:gdLst/>
              <a:ahLst/>
              <a:cxnLst/>
              <a:rect l="l" t="t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好友处理模块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323860" y="1451184"/>
            <a:ext cx="3286271" cy="1172597"/>
            <a:chOff x="323860" y="1451184"/>
            <a:chExt cx="3286271" cy="1172597"/>
          </a:xfrm>
        </p:grpSpPr>
        <p:sp>
          <p:nvSpPr>
            <p:cNvPr id="41" name="TextBox 41"/>
            <p:cNvSpPr txBox="1"/>
            <p:nvPr/>
          </p:nvSpPr>
          <p:spPr>
            <a:xfrm>
              <a:off x="323860" y="1451184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b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在本项目中，可以添加指定的好友，添加成功后，会将好友名字添加到好友列表中。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81203" y="3072914"/>
            <a:ext cx="3286271" cy="1172597"/>
            <a:chOff x="181203" y="3072914"/>
            <a:chExt cx="3286271" cy="1172597"/>
          </a:xfrm>
        </p:grpSpPr>
        <p:sp>
          <p:nvSpPr>
            <p:cNvPr id="43" name="TextBox 43"/>
            <p:cNvSpPr txBox="1"/>
            <p:nvPr/>
          </p:nvSpPr>
          <p:spPr>
            <a:xfrm>
              <a:off x="181203" y="3072914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编写文件Friends_Srv.c，实现好友处理模块功能。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545256" y="4966595"/>
            <a:ext cx="3286271" cy="1172597"/>
            <a:chOff x="545256" y="4966595"/>
            <a:chExt cx="3286271" cy="1172597"/>
          </a:xfrm>
        </p:grpSpPr>
        <p:sp>
          <p:nvSpPr>
            <p:cNvPr id="45" name="TextBox 45"/>
            <p:cNvSpPr txBox="1"/>
            <p:nvPr/>
          </p:nvSpPr>
          <p:spPr>
            <a:xfrm>
              <a:off x="545256" y="4966595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具体实现流程包括：Friends_Srv_GetList() - 获取指定用户的好友列表信息；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8724537" y="3072914"/>
            <a:ext cx="3286271" cy="1172597"/>
            <a:chOff x="8724537" y="3072914"/>
            <a:chExt cx="3286271" cy="1172597"/>
          </a:xfrm>
        </p:grpSpPr>
        <p:sp>
          <p:nvSpPr>
            <p:cNvPr id="47" name="TextBox 47"/>
            <p:cNvSpPr txBox="1"/>
            <p:nvPr/>
          </p:nvSpPr>
          <p:spPr>
            <a:xfrm>
              <a:off x="8724537" y="3072914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0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Friends_Srv_SendAdd() - 发送添加好友的信息到指定目标用户；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8168429" y="4966595"/>
            <a:ext cx="3286271" cy="1172597"/>
            <a:chOff x="8168429" y="4966595"/>
            <a:chExt cx="3286271" cy="1172597"/>
          </a:xfrm>
        </p:grpSpPr>
        <p:sp>
          <p:nvSpPr>
            <p:cNvPr id="49" name="TextBox 49"/>
            <p:cNvSpPr txBox="1"/>
            <p:nvPr/>
          </p:nvSpPr>
          <p:spPr>
            <a:xfrm>
              <a:off x="8168429" y="4966595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Friends_Srv_Apply() - 获取添加好友的申请信息，并进行对应的请求处理。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8581879" y="1451184"/>
            <a:ext cx="3286271" cy="1172597"/>
            <a:chOff x="8581879" y="1451184"/>
            <a:chExt cx="3286271" cy="1172597"/>
          </a:xfrm>
        </p:grpSpPr>
        <p:sp>
          <p:nvSpPr>
            <p:cNvPr id="51" name="TextBox 51"/>
            <p:cNvSpPr txBox="1"/>
            <p:nvPr/>
          </p:nvSpPr>
          <p:spPr>
            <a:xfrm>
              <a:off x="8581879" y="1451184"/>
              <a:ext cx="3286271" cy="1172597"/>
            </a:xfrm>
            <a:prstGeom prst="rect">
              <a:avLst/>
            </a:prstGeom>
          </p:spPr>
          <p:txBody>
            <a:bodyPr vert="horz" wrap="square" lIns="66008" tIns="33052" rIns="66008" bIns="33052" rtlCol="0" anchor="b" anchorCtr="0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Friends_Srv_Add() - 实现添加好友功能，以用户名来添加好友；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7874" y="6318935"/>
            <a:ext cx="701468" cy="122998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54963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137715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>
            <a:off x="1209343" y="6393165"/>
            <a:ext cx="10991852" cy="0"/>
          </a:xfrm>
          <a:prstGeom prst="line">
            <a:avLst/>
          </a:prstGeom>
          <a:ln w="14288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6" name="AutoShape 6"/>
          <p:cNvSpPr/>
          <p:nvPr/>
        </p:nvSpPr>
        <p:spPr>
          <a:xfrm>
            <a:off x="904945" y="1398355"/>
            <a:ext cx="2590123" cy="150638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218874" y="2592503"/>
            <a:ext cx="2871893" cy="314282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8" name="AutoShape 8"/>
          <p:cNvSpPr/>
          <p:nvPr/>
        </p:nvSpPr>
        <p:spPr>
          <a:xfrm>
            <a:off x="4503089" y="1424901"/>
            <a:ext cx="2590123" cy="150638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817018" y="2619049"/>
            <a:ext cx="2871893" cy="3142827"/>
          </a:xfrm>
          <a:prstGeom prst="round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9050">
            <a:solidFill>
              <a:schemeClr val="accent1">
                <a:alpha val="9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AutoShape 10"/>
          <p:cNvSpPr/>
          <p:nvPr/>
        </p:nvSpPr>
        <p:spPr>
          <a:xfrm>
            <a:off x="8201329" y="1424901"/>
            <a:ext cx="2590123" cy="150638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8515258" y="2619049"/>
            <a:ext cx="2871893" cy="314282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12" name="TextBox 12"/>
          <p:cNvSpPr txBox="1"/>
          <p:nvPr/>
        </p:nvSpPr>
        <p:spPr>
          <a:xfrm>
            <a:off x="1414251" y="2980276"/>
            <a:ext cx="2506259" cy="2484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在本项目中，可以创建一个群，并向指定用户发送群聊信息。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99835" y="2980276"/>
            <a:ext cx="2506259" cy="2484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编写文件Group_Srv.c，实现群处理模块功能。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31942" y="2980276"/>
            <a:ext cx="2506259" cy="2484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具体实现流程包括：Group_Srv_AddMember()，向群中添加指定成员；</a:t>
            </a:r>
          </a:p>
        </p:txBody>
      </p:sp>
      <p:sp>
        <p:nvSpPr>
          <p:cNvPr id="15" name="Freeform 15"/>
          <p:cNvSpPr/>
          <p:nvPr/>
        </p:nvSpPr>
        <p:spPr>
          <a:xfrm>
            <a:off x="3734987" y="1845395"/>
            <a:ext cx="509355" cy="50935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6" name="Freeform 16"/>
          <p:cNvSpPr/>
          <p:nvPr/>
        </p:nvSpPr>
        <p:spPr>
          <a:xfrm>
            <a:off x="7434234" y="1784900"/>
            <a:ext cx="509355" cy="50935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1622109" y="1191768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220252" y="1252051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918492" y="1215599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群处理模块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700000" flipV="1">
            <a:off x="8223978" y="1744645"/>
            <a:ext cx="2833772" cy="730493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 rot="-2700000">
            <a:off x="10515259" y="-2241425"/>
            <a:ext cx="2982918" cy="429668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80034" y="181253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Group_Srv_SendInfo()，发送创建群信息到指定用户；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0034" y="310050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Srv_Create()，创建新群，确保群名合法性；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5973" y="4402320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Group_Srv_SendInfo()，在创建群时插入群主，并将群信息发给群主；</a:t>
            </a:r>
          </a:p>
        </p:txBody>
      </p:sp>
      <p:sp>
        <p:nvSpPr>
          <p:cNvPr id="7" name="AutoShape 7"/>
          <p:cNvSpPr/>
          <p:nvPr/>
        </p:nvSpPr>
        <p:spPr>
          <a:xfrm>
            <a:off x="454963" y="195259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65958" y="323855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65958" y="4541391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16253" r="16253"/>
          <a:stretch>
            <a:fillRect/>
          </a:stretch>
        </p:blipFill>
        <p:spPr>
          <a:xfrm>
            <a:off x="6774259" y="1242134"/>
            <a:ext cx="5232459" cy="5087504"/>
          </a:xfrm>
          <a:prstGeom prst="diamond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群处理模块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7474" y="2630710"/>
            <a:ext cx="2226278" cy="2226278"/>
            <a:chOff x="1127474" y="2630710"/>
            <a:chExt cx="2226278" cy="2226278"/>
          </a:xfrm>
        </p:grpSpPr>
        <p:sp>
          <p:nvSpPr>
            <p:cNvPr id="3" name="AutoShape 3"/>
            <p:cNvSpPr/>
            <p:nvPr/>
          </p:nvSpPr>
          <p:spPr>
            <a:xfrm>
              <a:off x="1127474" y="2630710"/>
              <a:ext cx="2226278" cy="222627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cxnSp>
        <p:nvCxnSpPr>
          <p:cNvPr id="4" name="Connector 4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7"/>
          <p:cNvGrpSpPr/>
          <p:nvPr/>
        </p:nvGrpSpPr>
        <p:grpSpPr>
          <a:xfrm>
            <a:off x="3098006" y="4715256"/>
            <a:ext cx="630365" cy="630269"/>
            <a:chOff x="3098006" y="4715256"/>
            <a:chExt cx="630365" cy="630269"/>
          </a:xfrm>
        </p:grpSpPr>
        <p:sp>
          <p:nvSpPr>
            <p:cNvPr id="8" name="AutoShape 8"/>
            <p:cNvSpPr/>
            <p:nvPr/>
          </p:nvSpPr>
          <p:spPr>
            <a:xfrm>
              <a:off x="3098006" y="4715256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10" name="Freeform 10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3" name="AutoShape 13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678841" y="3411474"/>
            <a:ext cx="630365" cy="630269"/>
            <a:chOff x="3678841" y="3411474"/>
            <a:chExt cx="630365" cy="630269"/>
          </a:xfrm>
        </p:grpSpPr>
        <p:sp>
          <p:nvSpPr>
            <p:cNvPr id="16" name="AutoShape 16"/>
            <p:cNvSpPr/>
            <p:nvPr/>
          </p:nvSpPr>
          <p:spPr>
            <a:xfrm>
              <a:off x="3678841" y="3411474"/>
              <a:ext cx="630365" cy="630269"/>
            </a:xfrm>
            <a:prstGeom prst="ellipse">
              <a:avLst/>
            </a:pr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8" name="Freeform 18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2" name="Freeform 22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5" name="Freeform 25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</p:spPr>
      </p:sp>
      <p:sp>
        <p:nvSpPr>
          <p:cNvPr id="26" name="Freeform 26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7" name="Freeform 27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8" name="TextBox 28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Freeform 29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0" name="Freeform 30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3" name="Freeform 33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Group_Srv_GetList()，获取群内成员列表信息；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Group_Srv_ShowMember()，显示群内成员信息；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Group_Srv_Quit()，解散指定群，确保只有群主才能解散。</a:t>
            </a:r>
            <a:endParaRPr lang="en-US" sz="1100"/>
          </a:p>
        </p:txBody>
      </p:sp>
      <p:grpSp>
        <p:nvGrpSpPr>
          <p:cNvPr id="37" name="Group 3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8" name="AutoShape 3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5" name="AutoShape 5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6" name="AutoShape 5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7" name="AutoShape 5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8" name="TextBox 5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群处理模块</a:t>
              </a: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036075" y="5949378"/>
            <a:ext cx="4507652" cy="4507652"/>
          </a:xfrm>
          <a:prstGeom prst="ellipse">
            <a:avLst/>
          </a:prstGeom>
          <a:solidFill>
            <a:schemeClr val="accent2">
              <a:alpha val="13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8824897" y="-3412461"/>
            <a:ext cx="4507652" cy="4507652"/>
          </a:xfrm>
          <a:prstGeom prst="ellipse">
            <a:avLst/>
          </a:prstGeom>
          <a:solidFill>
            <a:schemeClr val="accent2">
              <a:alpha val="13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79391" y="175494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914135" y="188968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1098456" y="2393075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AutoShape 7"/>
          <p:cNvSpPr/>
          <p:nvPr/>
        </p:nvSpPr>
        <p:spPr>
          <a:xfrm>
            <a:off x="11078723" y="5451328"/>
            <a:ext cx="569999" cy="569999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79391" y="3803200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914135" y="3937944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0" name="Connector 10"/>
          <p:cNvCxnSpPr/>
          <p:nvPr/>
        </p:nvCxnSpPr>
        <p:spPr>
          <a:xfrm>
            <a:off x="1098456" y="4441331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AutoShape 11"/>
          <p:cNvSpPr/>
          <p:nvPr/>
        </p:nvSpPr>
        <p:spPr>
          <a:xfrm>
            <a:off x="6360328" y="175494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6495073" y="188968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3" name="Connector 13"/>
          <p:cNvCxnSpPr/>
          <p:nvPr/>
        </p:nvCxnSpPr>
        <p:spPr>
          <a:xfrm>
            <a:off x="6679393" y="2393075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AutoShape 14"/>
          <p:cNvSpPr/>
          <p:nvPr/>
        </p:nvSpPr>
        <p:spPr>
          <a:xfrm>
            <a:off x="6360328" y="3803200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6495073" y="3937944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/>
        </p:nvCxnSpPr>
        <p:spPr>
          <a:xfrm>
            <a:off x="6679393" y="4441331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7"/>
          <p:cNvSpPr txBox="1"/>
          <p:nvPr/>
        </p:nvSpPr>
        <p:spPr>
          <a:xfrm>
            <a:off x="1574907" y="1754944"/>
            <a:ext cx="3905833" cy="183946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在本项目中，主程序文件Chat_Srv.c实现了对模块文件账户处理、好友处理和群处理的调用功能。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574907" y="3803200"/>
            <a:ext cx="3905833" cy="183946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编写函数Chat_Srv_Private()获取个人间的聊天信息，编写函数Chat_Srv_Group()获取指定群聊的聊天信息。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16589" y="3803200"/>
            <a:ext cx="3905833" cy="183946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编写函数Chat_Srv_SendOfflienPrivateMsg()在指定用户不在线时发送聊天信息，编写函数Chat_Srv_SendPrivateRes()向指定用户发送聊天信息。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16589" y="1754944"/>
            <a:ext cx="3905833" cy="183946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具体实现流程包括：编写函数Chat_Srv_File()实现文件传输功能，编写函数Chat_Srv_GetFriendSock()获取好友信息并展示在线状态。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服务器端主程序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52335" y="2198421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3" name="AutoShape 3"/>
          <p:cNvSpPr/>
          <p:nvPr/>
        </p:nvSpPr>
        <p:spPr>
          <a:xfrm>
            <a:off x="8652335" y="2040632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4" name="AutoShape 4"/>
          <p:cNvSpPr/>
          <p:nvPr/>
        </p:nvSpPr>
        <p:spPr>
          <a:xfrm>
            <a:off x="5029936" y="2198421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5" name="AutoShape 5"/>
          <p:cNvSpPr/>
          <p:nvPr/>
        </p:nvSpPr>
        <p:spPr>
          <a:xfrm>
            <a:off x="5029936" y="2040632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6" name="AutoShape 6"/>
          <p:cNvSpPr/>
          <p:nvPr/>
        </p:nvSpPr>
        <p:spPr>
          <a:xfrm>
            <a:off x="1407538" y="2198421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7" name="AutoShape 7"/>
          <p:cNvSpPr/>
          <p:nvPr/>
        </p:nvSpPr>
        <p:spPr>
          <a:xfrm>
            <a:off x="1407538" y="2040632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8" name="TextBox 8"/>
          <p:cNvSpPr txBox="1"/>
          <p:nvPr/>
        </p:nvSpPr>
        <p:spPr>
          <a:xfrm>
            <a:off x="969579" y="3107709"/>
            <a:ext cx="3008046" cy="22383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在本项目中，我们将多次用到的功能保存为通用模块。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91977" y="3107709"/>
            <a:ext cx="3008046" cy="22383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这样做可以让我们在编写代码时避免重复编写相同的代码，提高效率。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14375" y="3107709"/>
            <a:ext cx="3008046" cy="22383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文件cJSON.c实现了JSON数据的传递功能，使得传递JSON数据变得更加方便快捷。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895704" y="1022918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81526" y="1022918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110946" y="1022918"/>
            <a:ext cx="1155795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通用模块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客户端主界面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2215756" y="2976816"/>
            <a:ext cx="2043577" cy="266384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5" name="Freeform 25"/>
          <p:cNvSpPr/>
          <p:nvPr/>
        </p:nvSpPr>
        <p:spPr>
          <a:xfrm>
            <a:off x="2215756" y="4343931"/>
            <a:ext cx="2043577" cy="268329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26" name="Group 26"/>
          <p:cNvGrpSpPr/>
          <p:nvPr/>
        </p:nvGrpSpPr>
        <p:grpSpPr>
          <a:xfrm>
            <a:off x="2215756" y="1566343"/>
            <a:ext cx="2043574" cy="4455417"/>
            <a:chOff x="2215756" y="1566343"/>
            <a:chExt cx="2043574" cy="4455417"/>
          </a:xfrm>
        </p:grpSpPr>
        <p:sp>
          <p:nvSpPr>
            <p:cNvPr id="27" name="Freeform 27"/>
            <p:cNvSpPr/>
            <p:nvPr/>
          </p:nvSpPr>
          <p:spPr>
            <a:xfrm>
              <a:off x="2215756" y="1789944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8">
                  <a:moveTo>
                    <a:pt x="669" y="182"/>
                  </a:moveTo>
                  <a:cubicBezTo>
                    <a:pt x="415" y="431"/>
                    <a:pt x="256" y="778"/>
                    <a:pt x="256" y="1160"/>
                  </a:cubicBezTo>
                  <a:lnTo>
                    <a:pt x="256" y="5308"/>
                  </a:lnTo>
                  <a:lnTo>
                    <a:pt x="0" y="5308"/>
                  </a:lnTo>
                  <a:lnTo>
                    <a:pt x="0" y="1148"/>
                  </a:lnTo>
                  <a:cubicBezTo>
                    <a:pt x="0" y="699"/>
                    <a:pt x="187" y="292"/>
                    <a:pt x="486" y="0"/>
                  </a:cubicBezTo>
                  <a:lnTo>
                    <a:pt x="669" y="18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2346029" y="1566343"/>
              <a:ext cx="1913301" cy="272217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75"/>
                  </a:moveTo>
                  <a:lnTo>
                    <a:pt x="6279" y="0"/>
                  </a:lnTo>
                  <a:lnTo>
                    <a:pt x="7145" y="499"/>
                  </a:lnTo>
                  <a:lnTo>
                    <a:pt x="6279" y="997"/>
                  </a:lnTo>
                  <a:lnTo>
                    <a:pt x="6397" y="623"/>
                  </a:lnTo>
                  <a:lnTo>
                    <a:pt x="1140" y="623"/>
                  </a:lnTo>
                  <a:cubicBezTo>
                    <a:pt x="769" y="623"/>
                    <a:pt x="430" y="773"/>
                    <a:pt x="183" y="1015"/>
                  </a:cubicBezTo>
                  <a:lnTo>
                    <a:pt x="0" y="833"/>
                  </a:lnTo>
                  <a:cubicBezTo>
                    <a:pt x="290" y="550"/>
                    <a:pt x="686" y="375"/>
                    <a:pt x="1120" y="375"/>
                  </a:cubicBezTo>
                  <a:lnTo>
                    <a:pt x="6397" y="375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2215756" y="4372893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9">
                  <a:moveTo>
                    <a:pt x="256" y="0"/>
                  </a:moveTo>
                  <a:lnTo>
                    <a:pt x="256" y="4149"/>
                  </a:lnTo>
                  <a:cubicBezTo>
                    <a:pt x="256" y="4531"/>
                    <a:pt x="415" y="4878"/>
                    <a:pt x="669" y="5127"/>
                  </a:cubicBezTo>
                  <a:lnTo>
                    <a:pt x="486" y="5309"/>
                  </a:lnTo>
                  <a:cubicBezTo>
                    <a:pt x="187" y="5017"/>
                    <a:pt x="0" y="4610"/>
                    <a:pt x="0" y="4161"/>
                  </a:cubicBez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2346029" y="5747599"/>
              <a:ext cx="1913301" cy="274161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92"/>
                  </a:moveTo>
                  <a:lnTo>
                    <a:pt x="6279" y="18"/>
                  </a:lnTo>
                  <a:lnTo>
                    <a:pt x="7145" y="516"/>
                  </a:lnTo>
                  <a:lnTo>
                    <a:pt x="6279" y="1015"/>
                  </a:lnTo>
                  <a:lnTo>
                    <a:pt x="6397" y="640"/>
                  </a:lnTo>
                  <a:lnTo>
                    <a:pt x="1120" y="640"/>
                  </a:lnTo>
                  <a:cubicBezTo>
                    <a:pt x="686" y="640"/>
                    <a:pt x="290" y="465"/>
                    <a:pt x="0" y="182"/>
                  </a:cubicBezTo>
                  <a:lnTo>
                    <a:pt x="183" y="0"/>
                  </a:lnTo>
                  <a:cubicBezTo>
                    <a:pt x="430" y="242"/>
                    <a:pt x="769" y="392"/>
                    <a:pt x="1140" y="392"/>
                  </a:cubicBezTo>
                  <a:lnTo>
                    <a:pt x="6397" y="39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171292" y="2749588"/>
            <a:ext cx="2088928" cy="2088928"/>
            <a:chOff x="1171292" y="2749588"/>
            <a:chExt cx="2088928" cy="2088928"/>
          </a:xfrm>
        </p:grpSpPr>
        <p:sp>
          <p:nvSpPr>
            <p:cNvPr id="32" name="AutoShape 32"/>
            <p:cNvSpPr/>
            <p:nvPr/>
          </p:nvSpPr>
          <p:spPr>
            <a:xfrm>
              <a:off x="1171292" y="2749588"/>
              <a:ext cx="2088928" cy="20889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100000"/>
              </a:schemeClr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797656" y="3303419"/>
            <a:ext cx="931450" cy="924116"/>
            <a:chOff x="1797656" y="3303419"/>
            <a:chExt cx="931450" cy="924116"/>
          </a:xfrm>
        </p:grpSpPr>
        <p:sp>
          <p:nvSpPr>
            <p:cNvPr id="34" name="Freeform 34"/>
            <p:cNvSpPr/>
            <p:nvPr/>
          </p:nvSpPr>
          <p:spPr>
            <a:xfrm>
              <a:off x="1978060" y="3564785"/>
              <a:ext cx="482346" cy="478631"/>
            </a:xfrm>
            <a:custGeom>
              <a:avLst/>
              <a:gdLst/>
              <a:ahLst/>
              <a:cxnLst/>
              <a:rect l="l" t="t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2147414" y="3730520"/>
              <a:ext cx="154591" cy="147257"/>
            </a:xfrm>
            <a:custGeom>
              <a:avLst/>
              <a:gdLst/>
              <a:ahLst/>
              <a:cxnLst/>
              <a:rect l="l" t="t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6" name="Freeform 36"/>
            <p:cNvSpPr/>
            <p:nvPr/>
          </p:nvSpPr>
          <p:spPr>
            <a:xfrm>
              <a:off x="1797656" y="3380762"/>
              <a:ext cx="854202" cy="846773"/>
            </a:xfrm>
            <a:custGeom>
              <a:avLst/>
              <a:gdLst/>
              <a:ahLst/>
              <a:cxnLst/>
              <a:rect l="l" t="t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2224757" y="3303419"/>
              <a:ext cx="504349" cy="497015"/>
            </a:xfrm>
            <a:custGeom>
              <a:avLst/>
              <a:gdLst/>
              <a:ahLst/>
              <a:cxnLst/>
              <a:rect l="l" t="t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8" name="AutoShape 38"/>
          <p:cNvSpPr/>
          <p:nvPr/>
        </p:nvSpPr>
        <p:spPr>
          <a:xfrm>
            <a:off x="4435504" y="1548259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9" name="AutoShape 39"/>
          <p:cNvSpPr/>
          <p:nvPr/>
        </p:nvSpPr>
        <p:spPr>
          <a:xfrm>
            <a:off x="4435504" y="1110481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0" name="TextBox 40"/>
          <p:cNvSpPr txBox="1"/>
          <p:nvPr/>
        </p:nvSpPr>
        <p:spPr>
          <a:xfrm>
            <a:off x="4594260" y="1108803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94260" y="1548259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在本项目的客户端主界面中，首先提示用户登录、注册或退出系统。</a:t>
            </a:r>
          </a:p>
        </p:txBody>
      </p:sp>
      <p:sp>
        <p:nvSpPr>
          <p:cNvPr id="42" name="AutoShape 42"/>
          <p:cNvSpPr/>
          <p:nvPr/>
        </p:nvSpPr>
        <p:spPr>
          <a:xfrm>
            <a:off x="4435504" y="2916347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3" name="AutoShape 43"/>
          <p:cNvSpPr/>
          <p:nvPr/>
        </p:nvSpPr>
        <p:spPr>
          <a:xfrm>
            <a:off x="4435504" y="2478570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4" name="TextBox 44"/>
          <p:cNvSpPr txBox="1"/>
          <p:nvPr/>
        </p:nvSpPr>
        <p:spPr>
          <a:xfrm>
            <a:off x="4594260" y="2476892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594260" y="2916347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用户登录后，可以执行以下操作：选择好友、选择群聊、处理申请、添加好友、创建群聊以及注销登录。</a:t>
            </a:r>
          </a:p>
        </p:txBody>
      </p:sp>
      <p:sp>
        <p:nvSpPr>
          <p:cNvPr id="46" name="AutoShape 46"/>
          <p:cNvSpPr/>
          <p:nvPr/>
        </p:nvSpPr>
        <p:spPr>
          <a:xfrm>
            <a:off x="4435504" y="4284435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7" name="AutoShape 47"/>
          <p:cNvSpPr/>
          <p:nvPr/>
        </p:nvSpPr>
        <p:spPr>
          <a:xfrm>
            <a:off x="4435504" y="3846658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8" name="TextBox 48"/>
          <p:cNvSpPr txBox="1"/>
          <p:nvPr/>
        </p:nvSpPr>
        <p:spPr>
          <a:xfrm>
            <a:off x="4594260" y="3844980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594260" y="4284435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用户可以根据上面的界面提示实现对应的功能。</a:t>
            </a:r>
          </a:p>
        </p:txBody>
      </p:sp>
      <p:sp>
        <p:nvSpPr>
          <p:cNvPr id="50" name="AutoShape 50"/>
          <p:cNvSpPr/>
          <p:nvPr/>
        </p:nvSpPr>
        <p:spPr>
          <a:xfrm>
            <a:off x="4435504" y="5652523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1" name="AutoShape 51"/>
          <p:cNvSpPr/>
          <p:nvPr/>
        </p:nvSpPr>
        <p:spPr>
          <a:xfrm>
            <a:off x="4435504" y="5214746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52" name="TextBox 52"/>
          <p:cNvSpPr txBox="1"/>
          <p:nvPr/>
        </p:nvSpPr>
        <p:spPr>
          <a:xfrm>
            <a:off x="4594260" y="5213068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594260" y="5652523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编写文件Main_UI.c，实现上述主界面功能。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ln w="19050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随着Internet的普及和宽带技术的成熟，信息资源的实时共享成为现实。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ln w="19050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更重要的是它提供了一种极为直接的交互方式，包括数据、信息之间的传递以及人与人之间的互相交流。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ln w="19050">
            <a:solidFill>
              <a:schemeClr val="accent3">
                <a:alpha val="100000"/>
              </a:schemeClr>
            </a:solidFill>
            <a:prstDash val="solid"/>
          </a:ln>
        </p:spPr>
        <p:style>
          <a:lnRef idx="0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各种聊天软件和在线聊天室正是承载这类交互的媒介。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11828" y="1585714"/>
            <a:ext cx="98308" cy="120017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003860" y="1688405"/>
            <a:ext cx="565194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在本项目中，只有合法的用户才能进入聊天室。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811828" y="3104653"/>
            <a:ext cx="98308" cy="120017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003860" y="3207344"/>
            <a:ext cx="565194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用户可以通过注册、登录界面注册成为系统会员，并实现登录验证功能。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811828" y="4623592"/>
            <a:ext cx="98308" cy="120017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1003860" y="4726283"/>
            <a:ext cx="565194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编写文件Account_UI.c，实现注册、登录模块的UI界面功能。具体实现流程如下：编写函数Account_UI_SignIn()，提示用户输入用户名、性别和密码，实现注册功能。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alphaModFix/>
          </a:blip>
          <a:srcRect l="8667" r="8667"/>
          <a:stretch>
            <a:fillRect/>
          </a:stretch>
        </p:blipFill>
        <p:spPr>
          <a:xfrm>
            <a:off x="7082496" y="1585714"/>
            <a:ext cx="4305846" cy="4305846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注册、登录模块</a:t>
              </a: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6200000">
            <a:off x="2007200" y="2256367"/>
            <a:ext cx="2931584" cy="293158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1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 rot="16426183">
            <a:off x="2243210" y="2494492"/>
            <a:ext cx="2432049" cy="243416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2643" y="7715"/>
                </a:moveTo>
                <a:cubicBezTo>
                  <a:pt x="3926" y="4323"/>
                  <a:pt x="7173" y="2080"/>
                  <a:pt x="10799" y="2080"/>
                </a:cubicBezTo>
                <a:cubicBezTo>
                  <a:pt x="14426" y="2080"/>
                  <a:pt x="17673" y="4323"/>
                  <a:pt x="18956" y="7715"/>
                </a:cubicBezTo>
                <a:lnTo>
                  <a:pt x="20901" y="6979"/>
                </a:lnTo>
                <a:cubicBezTo>
                  <a:pt x="19313" y="2779"/>
                  <a:pt x="15290" y="-1"/>
                  <a:pt x="10800" y="-1"/>
                </a:cubicBezTo>
                <a:cubicBezTo>
                  <a:pt x="6309" y="-1"/>
                  <a:pt x="2286" y="2779"/>
                  <a:pt x="698" y="697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 rot="-5400000">
            <a:off x="1752143" y="2015067"/>
            <a:ext cx="3414183" cy="341418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8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6510528" y="1542295"/>
            <a:ext cx="480060" cy="38273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511480" y="3223760"/>
            <a:ext cx="478346" cy="399410"/>
            <a:chOff x="6511480" y="3223760"/>
            <a:chExt cx="478346" cy="399410"/>
          </a:xfrm>
        </p:grpSpPr>
        <p:sp>
          <p:nvSpPr>
            <p:cNvPr id="7" name="AutoShape 7"/>
            <p:cNvSpPr/>
            <p:nvPr/>
          </p:nvSpPr>
          <p:spPr>
            <a:xfrm>
              <a:off x="6511480" y="3223760"/>
              <a:ext cx="478346" cy="399410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511480" y="4805669"/>
            <a:ext cx="478346" cy="413650"/>
            <a:chOff x="6511480" y="4805669"/>
            <a:chExt cx="478346" cy="413650"/>
          </a:xfrm>
        </p:grpSpPr>
        <p:sp>
          <p:nvSpPr>
            <p:cNvPr id="9" name="AutoShape 9"/>
            <p:cNvSpPr/>
            <p:nvPr/>
          </p:nvSpPr>
          <p:spPr>
            <a:xfrm>
              <a:off x="6511480" y="4805669"/>
              <a:ext cx="478346" cy="41365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100000"/>
              </a:schemeClr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2802998" y="2871591"/>
            <a:ext cx="1701137" cy="170113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注册、登录模块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384512" y="2015068"/>
            <a:ext cx="5082159" cy="1071601"/>
            <a:chOff x="6384512" y="2015068"/>
            <a:chExt cx="5082159" cy="1071601"/>
          </a:xfrm>
        </p:grpSpPr>
        <p:sp>
          <p:nvSpPr>
            <p:cNvPr id="34" name="TextBox 34"/>
            <p:cNvSpPr txBox="1"/>
            <p:nvPr/>
          </p:nvSpPr>
          <p:spPr>
            <a:xfrm>
              <a:off x="6384512" y="2015068"/>
              <a:ext cx="5082159" cy="1071601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编写函数Account_UI_Login()，提示用户输入用户名和密码，实现登录功能。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7116604" y="3155950"/>
            <a:ext cx="4476083" cy="490334"/>
            <a:chOff x="7116604" y="3155950"/>
            <a:chExt cx="4476083" cy="490334"/>
          </a:xfrm>
        </p:grpSpPr>
        <p:sp>
          <p:nvSpPr>
            <p:cNvPr id="36" name="TextBox 36"/>
            <p:cNvSpPr txBox="1"/>
            <p:nvPr/>
          </p:nvSpPr>
          <p:spPr>
            <a:xfrm>
              <a:off x="7116604" y="3155950"/>
              <a:ext cx="4476083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510528" y="3652633"/>
            <a:ext cx="5082159" cy="1071601"/>
            <a:chOff x="6510528" y="3652633"/>
            <a:chExt cx="5082159" cy="1071601"/>
          </a:xfrm>
        </p:grpSpPr>
        <p:sp>
          <p:nvSpPr>
            <p:cNvPr id="38" name="TextBox 38"/>
            <p:cNvSpPr txBox="1"/>
            <p:nvPr/>
          </p:nvSpPr>
          <p:spPr>
            <a:xfrm>
              <a:off x="6510528" y="3652633"/>
              <a:ext cx="5082159" cy="1071601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35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编写文件Account_Srv.c，实现注册、登录模块的处理功能。具体实现流程如下：编写函数Account_Srv_RecvIsOnline()，获取并显示用户的在线状态。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7116604" y="4743284"/>
            <a:ext cx="4476083" cy="490334"/>
            <a:chOff x="7116604" y="4743284"/>
            <a:chExt cx="4476083" cy="490334"/>
          </a:xfrm>
        </p:grpSpPr>
        <p:sp>
          <p:nvSpPr>
            <p:cNvPr id="40" name="TextBox 40"/>
            <p:cNvSpPr txBox="1"/>
            <p:nvPr/>
          </p:nvSpPr>
          <p:spPr>
            <a:xfrm>
              <a:off x="7116604" y="4743284"/>
              <a:ext cx="4476083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6510528" y="5239966"/>
            <a:ext cx="5082159" cy="1071601"/>
            <a:chOff x="6510528" y="5239966"/>
            <a:chExt cx="5082159" cy="1071601"/>
          </a:xfrm>
        </p:grpSpPr>
        <p:sp>
          <p:nvSpPr>
            <p:cNvPr id="42" name="TextBox 42"/>
            <p:cNvSpPr txBox="1"/>
            <p:nvPr/>
          </p:nvSpPr>
          <p:spPr>
            <a:xfrm>
              <a:off x="6510528" y="5239966"/>
              <a:ext cx="5082159" cy="1071601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编写函数Account_Srv_Out(int uid)，实现注销登录功能。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116604" y="1472796"/>
            <a:ext cx="4476083" cy="490334"/>
            <a:chOff x="7116604" y="1472796"/>
            <a:chExt cx="4476083" cy="490334"/>
          </a:xfrm>
        </p:grpSpPr>
        <p:sp>
          <p:nvSpPr>
            <p:cNvPr id="44" name="TextBox 44"/>
            <p:cNvSpPr txBox="1"/>
            <p:nvPr/>
          </p:nvSpPr>
          <p:spPr>
            <a:xfrm>
              <a:off x="7116604" y="1472796"/>
              <a:ext cx="4476083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43457" y="1876457"/>
            <a:ext cx="3105086" cy="3105086"/>
          </a:xfrm>
          <a:prstGeom prst="ellipse">
            <a:avLst/>
          </a:prstGeom>
          <a:solidFill>
            <a:schemeClr val="accent2">
              <a:alpha val="29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838682" y="2171682"/>
            <a:ext cx="2514635" cy="251463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75049" y="2026920"/>
            <a:ext cx="3466777" cy="28041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编写函数Account_Srv_SignIn()，功能是获取用户的注册信息，验证注册信息的合法性，如果合法则将注册信息添加到数据库。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72018" y="2026920"/>
            <a:ext cx="3466777" cy="28041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编写函数Account_Srv_Login()，功能是获取用户的登录信息，验证登录信息的合法性，将登录成功后的用户信息写入全局变量。</a:t>
            </a:r>
          </a:p>
        </p:txBody>
      </p:sp>
      <p:sp>
        <p:nvSpPr>
          <p:cNvPr id="6" name="Freeform 6"/>
          <p:cNvSpPr/>
          <p:nvPr/>
        </p:nvSpPr>
        <p:spPr>
          <a:xfrm>
            <a:off x="5503755" y="2836755"/>
            <a:ext cx="1184490" cy="11844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7" name="Group 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注册、登录模块</a:t>
              </a: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2049" y="1596676"/>
            <a:ext cx="1968723" cy="4629531"/>
            <a:chOff x="1422049" y="1596676"/>
            <a:chExt cx="1968723" cy="4629531"/>
          </a:xfrm>
        </p:grpSpPr>
        <p:sp>
          <p:nvSpPr>
            <p:cNvPr id="3" name="Freeform 3"/>
            <p:cNvSpPr/>
            <p:nvPr/>
          </p:nvSpPr>
          <p:spPr>
            <a:xfrm>
              <a:off x="2025363" y="4856702"/>
              <a:ext cx="827723" cy="1223582"/>
            </a:xfrm>
            <a:custGeom>
              <a:avLst/>
              <a:gdLst/>
              <a:ahLst/>
              <a:cxnLst/>
              <a:rect l="l" t="t" r="r" b="b"/>
              <a:pathLst>
                <a:path w="277" h="410">
                  <a:moveTo>
                    <a:pt x="277" y="410"/>
                  </a:moveTo>
                  <a:lnTo>
                    <a:pt x="167" y="410"/>
                  </a:lnTo>
                  <a:lnTo>
                    <a:pt x="139" y="105"/>
                  </a:lnTo>
                  <a:lnTo>
                    <a:pt x="110" y="410"/>
                  </a:lnTo>
                  <a:lnTo>
                    <a:pt x="0" y="410"/>
                  </a:lnTo>
                  <a:lnTo>
                    <a:pt x="0" y="0"/>
                  </a:lnTo>
                  <a:lnTo>
                    <a:pt x="277" y="0"/>
                  </a:lnTo>
                  <a:lnTo>
                    <a:pt x="277" y="410"/>
                  </a:lnTo>
                  <a:close/>
                </a:path>
              </a:pathLst>
            </a:custGeom>
            <a:solidFill>
              <a:srgbClr val="383735">
                <a:alpha val="100000"/>
              </a:srgb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1794667" y="5883307"/>
              <a:ext cx="609695" cy="342900"/>
            </a:xfrm>
            <a:custGeom>
              <a:avLst/>
              <a:gdLst/>
              <a:ahLst/>
              <a:cxnLst/>
              <a:rect l="l" t="t" r="r" b="b"/>
              <a:pathLst>
                <a:path w="141" h="79">
                  <a:moveTo>
                    <a:pt x="112" y="17"/>
                  </a:moveTo>
                  <a:cubicBezTo>
                    <a:pt x="130" y="36"/>
                    <a:pt x="141" y="57"/>
                    <a:pt x="109" y="61"/>
                  </a:cubicBezTo>
                  <a:cubicBezTo>
                    <a:pt x="80" y="65"/>
                    <a:pt x="0" y="79"/>
                    <a:pt x="20" y="40"/>
                  </a:cubicBezTo>
                  <a:cubicBezTo>
                    <a:pt x="39" y="3"/>
                    <a:pt x="61" y="0"/>
                    <a:pt x="74" y="0"/>
                  </a:cubicBezTo>
                  <a:cubicBezTo>
                    <a:pt x="86" y="0"/>
                    <a:pt x="102" y="7"/>
                    <a:pt x="112" y="17"/>
                  </a:cubicBezTo>
                  <a:close/>
                </a:path>
              </a:pathLst>
            </a:custGeom>
            <a:solidFill>
              <a:srgbClr val="563A28">
                <a:alpha val="100000"/>
              </a:srgbClr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2476276" y="5883307"/>
              <a:ext cx="607504" cy="342900"/>
            </a:xfrm>
            <a:custGeom>
              <a:avLst/>
              <a:gdLst/>
              <a:ahLst/>
              <a:cxnLst/>
              <a:rect l="l" t="t" r="r" b="b"/>
              <a:pathLst>
                <a:path w="140" h="79">
                  <a:moveTo>
                    <a:pt x="29" y="17"/>
                  </a:moveTo>
                  <a:cubicBezTo>
                    <a:pt x="10" y="36"/>
                    <a:pt x="0" y="57"/>
                    <a:pt x="31" y="61"/>
                  </a:cubicBezTo>
                  <a:cubicBezTo>
                    <a:pt x="60" y="65"/>
                    <a:pt x="140" y="79"/>
                    <a:pt x="120" y="40"/>
                  </a:cubicBezTo>
                  <a:cubicBezTo>
                    <a:pt x="101" y="3"/>
                    <a:pt x="79" y="0"/>
                    <a:pt x="67" y="0"/>
                  </a:cubicBezTo>
                  <a:cubicBezTo>
                    <a:pt x="54" y="0"/>
                    <a:pt x="38" y="7"/>
                    <a:pt x="29" y="17"/>
                  </a:cubicBezTo>
                  <a:close/>
                </a:path>
              </a:pathLst>
            </a:custGeom>
            <a:solidFill>
              <a:srgbClr val="563A28">
                <a:alpha val="100000"/>
              </a:srgb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2192622" y="3770662"/>
              <a:ext cx="495395" cy="1115568"/>
            </a:xfrm>
            <a:prstGeom prst="rect">
              <a:avLst/>
            </a:prstGeom>
            <a:solidFill>
              <a:srgbClr val="F4EFED">
                <a:alpha val="100000"/>
              </a:srgb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2383122" y="3793998"/>
              <a:ext cx="97346" cy="110109"/>
            </a:xfrm>
            <a:prstGeom prst="rect">
              <a:avLst/>
            </a:prstGeom>
            <a:solidFill>
              <a:srgbClr val="3A332D">
                <a:alpha val="100000"/>
              </a:srgb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2302636" y="3891344"/>
              <a:ext cx="281559" cy="965263"/>
            </a:xfrm>
            <a:custGeom>
              <a:avLst/>
              <a:gdLst/>
              <a:ahLst/>
              <a:cxnLst/>
              <a:rect l="l" t="t" r="r" b="b"/>
              <a:pathLst>
                <a:path w="94" h="323">
                  <a:moveTo>
                    <a:pt x="34" y="0"/>
                  </a:moveTo>
                  <a:lnTo>
                    <a:pt x="0" y="268"/>
                  </a:lnTo>
                  <a:lnTo>
                    <a:pt x="48" y="323"/>
                  </a:lnTo>
                  <a:lnTo>
                    <a:pt x="94" y="267"/>
                  </a:lnTo>
                  <a:lnTo>
                    <a:pt x="52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A332D">
                <a:alpha val="100000"/>
              </a:srgbClr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1511013" y="4670393"/>
              <a:ext cx="556736" cy="535591"/>
            </a:xfrm>
            <a:custGeom>
              <a:avLst/>
              <a:gdLst/>
              <a:ahLst/>
              <a:cxnLst/>
              <a:rect l="l" t="t" r="r" b="b"/>
              <a:pathLst>
                <a:path w="128" h="123">
                  <a:moveTo>
                    <a:pt x="48" y="0"/>
                  </a:moveTo>
                  <a:cubicBezTo>
                    <a:pt x="48" y="0"/>
                    <a:pt x="39" y="21"/>
                    <a:pt x="26" y="44"/>
                  </a:cubicBezTo>
                  <a:cubicBezTo>
                    <a:pt x="13" y="66"/>
                    <a:pt x="0" y="89"/>
                    <a:pt x="9" y="94"/>
                  </a:cubicBezTo>
                  <a:cubicBezTo>
                    <a:pt x="18" y="100"/>
                    <a:pt x="35" y="72"/>
                    <a:pt x="35" y="72"/>
                  </a:cubicBezTo>
                  <a:cubicBezTo>
                    <a:pt x="35" y="72"/>
                    <a:pt x="22" y="112"/>
                    <a:pt x="39" y="114"/>
                  </a:cubicBezTo>
                  <a:cubicBezTo>
                    <a:pt x="57" y="117"/>
                    <a:pt x="64" y="81"/>
                    <a:pt x="64" y="81"/>
                  </a:cubicBezTo>
                  <a:cubicBezTo>
                    <a:pt x="64" y="81"/>
                    <a:pt x="60" y="120"/>
                    <a:pt x="78" y="121"/>
                  </a:cubicBezTo>
                  <a:cubicBezTo>
                    <a:pt x="96" y="123"/>
                    <a:pt x="88" y="77"/>
                    <a:pt x="88" y="77"/>
                  </a:cubicBezTo>
                  <a:cubicBezTo>
                    <a:pt x="88" y="77"/>
                    <a:pt x="100" y="100"/>
                    <a:pt x="114" y="90"/>
                  </a:cubicBezTo>
                  <a:cubicBezTo>
                    <a:pt x="128" y="80"/>
                    <a:pt x="93" y="55"/>
                    <a:pt x="99" y="29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>
                <a:alpha val="100000"/>
              </a:srgb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1667604" y="3785521"/>
              <a:ext cx="582168" cy="1030891"/>
            </a:xfrm>
            <a:custGeom>
              <a:avLst/>
              <a:gdLst/>
              <a:ahLst/>
              <a:cxnLst/>
              <a:rect l="l" t="t" r="r" b="b"/>
              <a:pathLst>
                <a:path w="134" h="238">
                  <a:moveTo>
                    <a:pt x="119" y="0"/>
                  </a:moveTo>
                  <a:cubicBezTo>
                    <a:pt x="119" y="0"/>
                    <a:pt x="22" y="34"/>
                    <a:pt x="0" y="213"/>
                  </a:cubicBezTo>
                  <a:cubicBezTo>
                    <a:pt x="0" y="213"/>
                    <a:pt x="28" y="236"/>
                    <a:pt x="68" y="238"/>
                  </a:cubicBezTo>
                  <a:cubicBezTo>
                    <a:pt x="68" y="238"/>
                    <a:pt x="84" y="189"/>
                    <a:pt x="102" y="183"/>
                  </a:cubicBezTo>
                  <a:cubicBezTo>
                    <a:pt x="134" y="2"/>
                    <a:pt x="134" y="2"/>
                    <a:pt x="134" y="2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83735">
                <a:alpha val="100000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266726" y="3785521"/>
              <a:ext cx="165164" cy="135446"/>
            </a:xfrm>
            <a:custGeom>
              <a:avLst/>
              <a:gdLst/>
              <a:ahLst/>
              <a:cxnLst/>
              <a:rect l="l" t="t" r="r" b="b"/>
              <a:pathLst>
                <a:path w="55" h="46">
                  <a:moveTo>
                    <a:pt x="55" y="5"/>
                  </a:moveTo>
                  <a:lnTo>
                    <a:pt x="23" y="46"/>
                  </a:lnTo>
                  <a:lnTo>
                    <a:pt x="0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2DCD9">
                <a:alpha val="100000"/>
              </a:srgbClr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1989358" y="3736848"/>
              <a:ext cx="326041" cy="1166431"/>
            </a:xfrm>
            <a:custGeom>
              <a:avLst/>
              <a:gdLst/>
              <a:ahLst/>
              <a:cxnLst/>
              <a:rect l="l" t="t" r="r" b="b"/>
              <a:pathLst>
                <a:path w="75" h="269">
                  <a:moveTo>
                    <a:pt x="52" y="0"/>
                  </a:moveTo>
                  <a:cubicBezTo>
                    <a:pt x="52" y="0"/>
                    <a:pt x="0" y="62"/>
                    <a:pt x="6" y="259"/>
                  </a:cubicBezTo>
                  <a:cubicBezTo>
                    <a:pt x="6" y="259"/>
                    <a:pt x="24" y="269"/>
                    <a:pt x="50" y="264"/>
                  </a:cubicBezTo>
                  <a:cubicBezTo>
                    <a:pt x="50" y="264"/>
                    <a:pt x="57" y="102"/>
                    <a:pt x="75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3F3E3D">
                <a:alpha val="100000"/>
              </a:srgb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2804413" y="4670393"/>
              <a:ext cx="563118" cy="535591"/>
            </a:xfrm>
            <a:custGeom>
              <a:avLst/>
              <a:gdLst/>
              <a:ahLst/>
              <a:cxnLst/>
              <a:rect l="l" t="t" r="r" b="b"/>
              <a:pathLst>
                <a:path w="129" h="123">
                  <a:moveTo>
                    <a:pt x="81" y="0"/>
                  </a:moveTo>
                  <a:cubicBezTo>
                    <a:pt x="81" y="0"/>
                    <a:pt x="90" y="21"/>
                    <a:pt x="103" y="44"/>
                  </a:cubicBezTo>
                  <a:cubicBezTo>
                    <a:pt x="116" y="66"/>
                    <a:pt x="129" y="89"/>
                    <a:pt x="120" y="94"/>
                  </a:cubicBezTo>
                  <a:cubicBezTo>
                    <a:pt x="111" y="100"/>
                    <a:pt x="93" y="72"/>
                    <a:pt x="93" y="72"/>
                  </a:cubicBezTo>
                  <a:cubicBezTo>
                    <a:pt x="93" y="72"/>
                    <a:pt x="107" y="112"/>
                    <a:pt x="89" y="114"/>
                  </a:cubicBezTo>
                  <a:cubicBezTo>
                    <a:pt x="72" y="117"/>
                    <a:pt x="65" y="81"/>
                    <a:pt x="65" y="81"/>
                  </a:cubicBezTo>
                  <a:cubicBezTo>
                    <a:pt x="65" y="81"/>
                    <a:pt x="69" y="120"/>
                    <a:pt x="51" y="121"/>
                  </a:cubicBezTo>
                  <a:cubicBezTo>
                    <a:pt x="33" y="123"/>
                    <a:pt x="40" y="77"/>
                    <a:pt x="40" y="77"/>
                  </a:cubicBezTo>
                  <a:cubicBezTo>
                    <a:pt x="40" y="77"/>
                    <a:pt x="29" y="100"/>
                    <a:pt x="15" y="90"/>
                  </a:cubicBezTo>
                  <a:cubicBezTo>
                    <a:pt x="0" y="80"/>
                    <a:pt x="35" y="55"/>
                    <a:pt x="29" y="29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F9DAB4">
                <a:alpha val="100000"/>
              </a:srgb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2622295" y="3785521"/>
              <a:ext cx="586359" cy="1030891"/>
            </a:xfrm>
            <a:custGeom>
              <a:avLst/>
              <a:gdLst/>
              <a:ahLst/>
              <a:cxnLst/>
              <a:rect l="l" t="t" r="r" b="b"/>
              <a:pathLst>
                <a:path w="135" h="238">
                  <a:moveTo>
                    <a:pt x="16" y="0"/>
                  </a:moveTo>
                  <a:cubicBezTo>
                    <a:pt x="16" y="0"/>
                    <a:pt x="112" y="34"/>
                    <a:pt x="135" y="213"/>
                  </a:cubicBezTo>
                  <a:cubicBezTo>
                    <a:pt x="135" y="213"/>
                    <a:pt x="106" y="236"/>
                    <a:pt x="67" y="238"/>
                  </a:cubicBezTo>
                  <a:cubicBezTo>
                    <a:pt x="67" y="238"/>
                    <a:pt x="51" y="189"/>
                    <a:pt x="33" y="18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83735">
                <a:alpha val="100000"/>
              </a:srgb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2446654" y="3785521"/>
              <a:ext cx="165164" cy="135446"/>
            </a:xfrm>
            <a:custGeom>
              <a:avLst/>
              <a:gdLst/>
              <a:ahLst/>
              <a:cxnLst/>
              <a:rect l="l" t="t" r="r" b="b"/>
              <a:pathLst>
                <a:path w="55" h="46">
                  <a:moveTo>
                    <a:pt x="0" y="5"/>
                  </a:moveTo>
                  <a:lnTo>
                    <a:pt x="32" y="46"/>
                  </a:lnTo>
                  <a:lnTo>
                    <a:pt x="5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2DCD9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563049" y="3736848"/>
              <a:ext cx="326041" cy="1166431"/>
            </a:xfrm>
            <a:custGeom>
              <a:avLst/>
              <a:gdLst/>
              <a:ahLst/>
              <a:cxnLst/>
              <a:rect l="l" t="t" r="r" b="b"/>
              <a:pathLst>
                <a:path w="75" h="269">
                  <a:moveTo>
                    <a:pt x="23" y="0"/>
                  </a:moveTo>
                  <a:cubicBezTo>
                    <a:pt x="23" y="0"/>
                    <a:pt x="75" y="62"/>
                    <a:pt x="68" y="259"/>
                  </a:cubicBezTo>
                  <a:cubicBezTo>
                    <a:pt x="68" y="259"/>
                    <a:pt x="51" y="269"/>
                    <a:pt x="25" y="264"/>
                  </a:cubicBezTo>
                  <a:cubicBezTo>
                    <a:pt x="25" y="264"/>
                    <a:pt x="18" y="102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E3D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489772" y="1596676"/>
              <a:ext cx="1901000" cy="1293400"/>
            </a:xfrm>
            <a:custGeom>
              <a:avLst/>
              <a:gdLst/>
              <a:ahLst/>
              <a:cxnLst/>
              <a:rect l="l" t="t" r="r" b="b"/>
              <a:pathLst>
                <a:path w="438" h="297">
                  <a:moveTo>
                    <a:pt x="14" y="295"/>
                  </a:moveTo>
                  <a:cubicBezTo>
                    <a:pt x="14" y="295"/>
                    <a:pt x="0" y="238"/>
                    <a:pt x="10" y="192"/>
                  </a:cubicBezTo>
                  <a:cubicBezTo>
                    <a:pt x="20" y="145"/>
                    <a:pt x="23" y="154"/>
                    <a:pt x="22" y="134"/>
                  </a:cubicBezTo>
                  <a:cubicBezTo>
                    <a:pt x="22" y="134"/>
                    <a:pt x="31" y="139"/>
                    <a:pt x="31" y="145"/>
                  </a:cubicBezTo>
                  <a:cubicBezTo>
                    <a:pt x="31" y="145"/>
                    <a:pt x="56" y="67"/>
                    <a:pt x="119" y="52"/>
                  </a:cubicBezTo>
                  <a:cubicBezTo>
                    <a:pt x="119" y="52"/>
                    <a:pt x="114" y="62"/>
                    <a:pt x="116" y="73"/>
                  </a:cubicBezTo>
                  <a:cubicBezTo>
                    <a:pt x="116" y="73"/>
                    <a:pt x="173" y="0"/>
                    <a:pt x="296" y="15"/>
                  </a:cubicBezTo>
                  <a:cubicBezTo>
                    <a:pt x="296" y="15"/>
                    <a:pt x="281" y="31"/>
                    <a:pt x="285" y="40"/>
                  </a:cubicBezTo>
                  <a:cubicBezTo>
                    <a:pt x="285" y="40"/>
                    <a:pt x="342" y="31"/>
                    <a:pt x="363" y="48"/>
                  </a:cubicBezTo>
                  <a:cubicBezTo>
                    <a:pt x="363" y="48"/>
                    <a:pt x="347" y="61"/>
                    <a:pt x="348" y="69"/>
                  </a:cubicBezTo>
                  <a:cubicBezTo>
                    <a:pt x="348" y="69"/>
                    <a:pt x="393" y="67"/>
                    <a:pt x="422" y="115"/>
                  </a:cubicBezTo>
                  <a:cubicBezTo>
                    <a:pt x="422" y="115"/>
                    <a:pt x="405" y="128"/>
                    <a:pt x="407" y="137"/>
                  </a:cubicBezTo>
                  <a:cubicBezTo>
                    <a:pt x="407" y="137"/>
                    <a:pt x="432" y="147"/>
                    <a:pt x="438" y="171"/>
                  </a:cubicBezTo>
                  <a:cubicBezTo>
                    <a:pt x="438" y="171"/>
                    <a:pt x="413" y="195"/>
                    <a:pt x="412" y="229"/>
                  </a:cubicBezTo>
                  <a:cubicBezTo>
                    <a:pt x="411" y="262"/>
                    <a:pt x="401" y="295"/>
                    <a:pt x="399" y="297"/>
                  </a:cubicBezTo>
                  <a:lnTo>
                    <a:pt x="14" y="295"/>
                  </a:lnTo>
                  <a:close/>
                </a:path>
              </a:pathLst>
            </a:custGeom>
            <a:solidFill>
              <a:srgbClr val="4C453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2266726" y="2149221"/>
              <a:ext cx="751523" cy="683704"/>
            </a:xfrm>
            <a:custGeom>
              <a:avLst/>
              <a:gdLst/>
              <a:ahLst/>
              <a:cxnLst/>
              <a:rect l="l" t="t" r="r" b="b"/>
              <a:pathLst>
                <a:path w="173" h="157">
                  <a:moveTo>
                    <a:pt x="2" y="103"/>
                  </a:moveTo>
                  <a:cubicBezTo>
                    <a:pt x="2" y="103"/>
                    <a:pt x="0" y="14"/>
                    <a:pt x="70" y="0"/>
                  </a:cubicBezTo>
                  <a:cubicBezTo>
                    <a:pt x="70" y="0"/>
                    <a:pt x="53" y="29"/>
                    <a:pt x="56" y="36"/>
                  </a:cubicBezTo>
                  <a:cubicBezTo>
                    <a:pt x="56" y="36"/>
                    <a:pt x="84" y="4"/>
                    <a:pt x="131" y="19"/>
                  </a:cubicBezTo>
                  <a:cubicBezTo>
                    <a:pt x="131" y="19"/>
                    <a:pt x="110" y="24"/>
                    <a:pt x="108" y="35"/>
                  </a:cubicBezTo>
                  <a:cubicBezTo>
                    <a:pt x="108" y="35"/>
                    <a:pt x="169" y="26"/>
                    <a:pt x="173" y="109"/>
                  </a:cubicBezTo>
                  <a:cubicBezTo>
                    <a:pt x="173" y="109"/>
                    <a:pt x="51" y="157"/>
                    <a:pt x="2" y="103"/>
                  </a:cubicBezTo>
                  <a:close/>
                </a:path>
              </a:pathLst>
            </a:custGeom>
            <a:solidFill>
              <a:srgbClr val="3A332D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1422049" y="2788444"/>
              <a:ext cx="281559" cy="419100"/>
            </a:xfrm>
            <a:custGeom>
              <a:avLst/>
              <a:gdLst/>
              <a:ahLst/>
              <a:cxnLst/>
              <a:rect l="l" t="t" r="r" b="b"/>
              <a:pathLst>
                <a:path w="65" h="97">
                  <a:moveTo>
                    <a:pt x="65" y="21"/>
                  </a:moveTo>
                  <a:cubicBezTo>
                    <a:pt x="65" y="21"/>
                    <a:pt x="30" y="0"/>
                    <a:pt x="15" y="21"/>
                  </a:cubicBezTo>
                  <a:cubicBezTo>
                    <a:pt x="0" y="43"/>
                    <a:pt x="28" y="82"/>
                    <a:pt x="65" y="97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4D3B0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083781" y="2788444"/>
              <a:ext cx="283655" cy="419100"/>
            </a:xfrm>
            <a:custGeom>
              <a:avLst/>
              <a:gdLst/>
              <a:ahLst/>
              <a:cxnLst/>
              <a:rect l="l" t="t" r="r" b="b"/>
              <a:pathLst>
                <a:path w="65" h="97">
                  <a:moveTo>
                    <a:pt x="0" y="21"/>
                  </a:moveTo>
                  <a:cubicBezTo>
                    <a:pt x="0" y="21"/>
                    <a:pt x="36" y="0"/>
                    <a:pt x="51" y="21"/>
                  </a:cubicBezTo>
                  <a:cubicBezTo>
                    <a:pt x="65" y="43"/>
                    <a:pt x="38" y="82"/>
                    <a:pt x="0" y="9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4D3B0">
                <a:alpha val="100000"/>
              </a:srgbClr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1508822" y="2358771"/>
              <a:ext cx="1771841" cy="1458563"/>
            </a:xfrm>
            <a:custGeom>
              <a:avLst/>
              <a:gdLst/>
              <a:ahLst/>
              <a:cxnLst/>
              <a:rect l="l" t="t" r="r" b="b"/>
              <a:pathLst>
                <a:path w="408" h="336">
                  <a:moveTo>
                    <a:pt x="389" y="194"/>
                  </a:moveTo>
                  <a:cubicBezTo>
                    <a:pt x="379" y="175"/>
                    <a:pt x="371" y="170"/>
                    <a:pt x="371" y="118"/>
                  </a:cubicBezTo>
                  <a:cubicBezTo>
                    <a:pt x="371" y="66"/>
                    <a:pt x="346" y="44"/>
                    <a:pt x="346" y="44"/>
                  </a:cubicBezTo>
                  <a:cubicBezTo>
                    <a:pt x="287" y="0"/>
                    <a:pt x="204" y="61"/>
                    <a:pt x="204" y="61"/>
                  </a:cubicBezTo>
                  <a:cubicBezTo>
                    <a:pt x="204" y="61"/>
                    <a:pt x="121" y="0"/>
                    <a:pt x="62" y="44"/>
                  </a:cubicBezTo>
                  <a:cubicBezTo>
                    <a:pt x="62" y="44"/>
                    <a:pt x="37" y="66"/>
                    <a:pt x="37" y="118"/>
                  </a:cubicBezTo>
                  <a:cubicBezTo>
                    <a:pt x="37" y="170"/>
                    <a:pt x="29" y="175"/>
                    <a:pt x="19" y="194"/>
                  </a:cubicBezTo>
                  <a:cubicBezTo>
                    <a:pt x="10" y="214"/>
                    <a:pt x="0" y="336"/>
                    <a:pt x="204" y="336"/>
                  </a:cubicBezTo>
                  <a:cubicBezTo>
                    <a:pt x="408" y="336"/>
                    <a:pt x="399" y="214"/>
                    <a:pt x="389" y="194"/>
                  </a:cubicBezTo>
                  <a:close/>
                </a:path>
              </a:pathLst>
            </a:custGeom>
            <a:solidFill>
              <a:srgbClr val="F9DAB4">
                <a:alpha val="100000"/>
              </a:srgb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1906872" y="3008662"/>
              <a:ext cx="171450" cy="175736"/>
            </a:xfrm>
            <a:prstGeom prst="ellipse">
              <a:avLst/>
            </a:prstGeom>
            <a:solidFill>
              <a:srgbClr val="3A332D">
                <a:alpha val="100000"/>
              </a:srgbClr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1942781" y="3017139"/>
              <a:ext cx="82582" cy="55055"/>
            </a:xfrm>
            <a:custGeom>
              <a:avLst/>
              <a:gdLst/>
              <a:ahLst/>
              <a:cxnLst/>
              <a:rect l="l" t="t" r="r" b="b"/>
              <a:pathLst>
                <a:path w="19" h="12">
                  <a:moveTo>
                    <a:pt x="18" y="4"/>
                  </a:moveTo>
                  <a:cubicBezTo>
                    <a:pt x="19" y="7"/>
                    <a:pt x="15" y="10"/>
                    <a:pt x="10" y="11"/>
                  </a:cubicBezTo>
                  <a:cubicBezTo>
                    <a:pt x="5" y="12"/>
                    <a:pt x="1" y="11"/>
                    <a:pt x="0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E8DFD9">
                <a:alpha val="100000"/>
              </a:srgbClr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1826386" y="2796921"/>
              <a:ext cx="334423" cy="112204"/>
            </a:xfrm>
            <a:custGeom>
              <a:avLst/>
              <a:gdLst/>
              <a:ahLst/>
              <a:cxnLst/>
              <a:rect l="l" t="t" r="r" b="b"/>
              <a:pathLst>
                <a:path w="112" h="38">
                  <a:moveTo>
                    <a:pt x="0" y="9"/>
                  </a:moveTo>
                  <a:lnTo>
                    <a:pt x="0" y="38"/>
                  </a:lnTo>
                  <a:lnTo>
                    <a:pt x="112" y="32"/>
                  </a:lnTo>
                  <a:lnTo>
                    <a:pt x="1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A332D">
                <a:alpha val="100000"/>
              </a:srgb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2677349" y="3008662"/>
              <a:ext cx="175736" cy="175736"/>
            </a:xfrm>
            <a:prstGeom prst="ellipse">
              <a:avLst/>
            </a:prstGeom>
            <a:solidFill>
              <a:srgbClr val="3A332D">
                <a:alpha val="100000"/>
              </a:srgbClr>
            </a:solidFill>
          </p:spPr>
        </p:sp>
        <p:sp>
          <p:nvSpPr>
            <p:cNvPr id="26" name="Freeform 26"/>
            <p:cNvSpPr/>
            <p:nvPr/>
          </p:nvSpPr>
          <p:spPr>
            <a:xfrm>
              <a:off x="2709163" y="3017139"/>
              <a:ext cx="84677" cy="55055"/>
            </a:xfrm>
            <a:custGeom>
              <a:avLst/>
              <a:gdLst/>
              <a:ahLst/>
              <a:cxnLst/>
              <a:rect l="l" t="t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6" y="10"/>
                    <a:pt x="11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3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E8DFD9">
                <a:alpha val="100000"/>
              </a:srgbClr>
            </a:solidFill>
          </p:spPr>
        </p:sp>
        <p:sp>
          <p:nvSpPr>
            <p:cNvPr id="27" name="Freeform 27"/>
            <p:cNvSpPr/>
            <p:nvPr/>
          </p:nvSpPr>
          <p:spPr>
            <a:xfrm>
              <a:off x="2596958" y="2796921"/>
              <a:ext cx="338709" cy="112204"/>
            </a:xfrm>
            <a:custGeom>
              <a:avLst/>
              <a:gdLst/>
              <a:ahLst/>
              <a:cxnLst/>
              <a:rect l="l" t="t" r="r" b="b"/>
              <a:pathLst>
                <a:path w="114" h="38">
                  <a:moveTo>
                    <a:pt x="114" y="9"/>
                  </a:moveTo>
                  <a:lnTo>
                    <a:pt x="114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3A332D">
                <a:alpha val="100000"/>
              </a:srgbClr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2296349" y="3226689"/>
              <a:ext cx="230695" cy="131254"/>
            </a:xfrm>
            <a:custGeom>
              <a:avLst/>
              <a:gdLst/>
              <a:ahLst/>
              <a:cxnLst/>
              <a:rect l="l" t="t" r="r" b="b"/>
              <a:pathLst>
                <a:path w="53" h="30">
                  <a:moveTo>
                    <a:pt x="0" y="30"/>
                  </a:moveTo>
                  <a:cubicBezTo>
                    <a:pt x="0" y="30"/>
                    <a:pt x="1" y="4"/>
                    <a:pt x="22" y="2"/>
                  </a:cubicBezTo>
                  <a:cubicBezTo>
                    <a:pt x="43" y="0"/>
                    <a:pt x="53" y="27"/>
                    <a:pt x="53" y="27"/>
                  </a:cubicBezTo>
                  <a:cubicBezTo>
                    <a:pt x="53" y="27"/>
                    <a:pt x="39" y="9"/>
                    <a:pt x="23" y="11"/>
                  </a:cubicBezTo>
                  <a:cubicBezTo>
                    <a:pt x="7" y="1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>
                <a:alpha val="100000"/>
              </a:srgbClr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2124899" y="3349466"/>
              <a:ext cx="694373" cy="359854"/>
            </a:xfrm>
            <a:custGeom>
              <a:avLst/>
              <a:gdLst/>
              <a:ahLst/>
              <a:cxnLst/>
              <a:rect l="l" t="t" r="r" b="b"/>
              <a:pathLst>
                <a:path w="160" h="83">
                  <a:moveTo>
                    <a:pt x="0" y="32"/>
                  </a:moveTo>
                  <a:cubicBezTo>
                    <a:pt x="0" y="32"/>
                    <a:pt x="118" y="44"/>
                    <a:pt x="150" y="0"/>
                  </a:cubicBezTo>
                  <a:cubicBezTo>
                    <a:pt x="150" y="0"/>
                    <a:pt x="160" y="83"/>
                    <a:pt x="29" y="68"/>
                  </a:cubicBezTo>
                  <a:cubicBezTo>
                    <a:pt x="29" y="68"/>
                    <a:pt x="30" y="50"/>
                    <a:pt x="0" y="32"/>
                  </a:cubicBezTo>
                  <a:close/>
                </a:path>
              </a:pathLst>
            </a:custGeom>
            <a:solidFill>
              <a:srgbClr val="492020">
                <a:alpha val="100000"/>
              </a:srgbClr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2309017" y="3546348"/>
              <a:ext cx="349282" cy="116396"/>
            </a:xfrm>
            <a:custGeom>
              <a:avLst/>
              <a:gdLst/>
              <a:ahLst/>
              <a:cxnLst/>
              <a:rect l="l" t="t" r="r" b="b"/>
              <a:pathLst>
                <a:path w="80" h="27">
                  <a:moveTo>
                    <a:pt x="80" y="10"/>
                  </a:moveTo>
                  <a:cubicBezTo>
                    <a:pt x="63" y="1"/>
                    <a:pt x="47" y="0"/>
                    <a:pt x="27" y="1"/>
                  </a:cubicBezTo>
                  <a:cubicBezTo>
                    <a:pt x="3" y="2"/>
                    <a:pt x="0" y="13"/>
                    <a:pt x="1" y="24"/>
                  </a:cubicBezTo>
                  <a:cubicBezTo>
                    <a:pt x="40" y="27"/>
                    <a:pt x="64" y="20"/>
                    <a:pt x="80" y="10"/>
                  </a:cubicBezTo>
                  <a:close/>
                </a:path>
              </a:pathLst>
            </a:custGeom>
            <a:solidFill>
              <a:srgbClr val="C65044">
                <a:alpha val="100000"/>
              </a:srgbClr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2" name="AutoShape 3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2" name="TextBox 5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聊天模块</a:t>
              </a:r>
            </a:p>
          </p:txBody>
        </p:sp>
      </p:grpSp>
      <p:sp>
        <p:nvSpPr>
          <p:cNvPr id="53" name="AutoShape 53"/>
          <p:cNvSpPr/>
          <p:nvPr/>
        </p:nvSpPr>
        <p:spPr>
          <a:xfrm>
            <a:off x="5091113" y="1349255"/>
            <a:ext cx="1102900" cy="11029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4" name="AutoShape 54"/>
          <p:cNvSpPr/>
          <p:nvPr/>
        </p:nvSpPr>
        <p:spPr>
          <a:xfrm>
            <a:off x="5846826" y="1336491"/>
            <a:ext cx="347186" cy="349282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sp>
        <p:nvSpPr>
          <p:cNvPr id="55" name="AutoShape 55"/>
          <p:cNvSpPr/>
          <p:nvPr/>
        </p:nvSpPr>
        <p:spPr>
          <a:xfrm>
            <a:off x="6115621" y="1171423"/>
            <a:ext cx="158782" cy="15878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56" name="Group 56"/>
          <p:cNvGrpSpPr/>
          <p:nvPr/>
        </p:nvGrpSpPr>
        <p:grpSpPr>
          <a:xfrm>
            <a:off x="5257991" y="1574521"/>
            <a:ext cx="859155" cy="624840"/>
            <a:chOff x="5257991" y="1574521"/>
            <a:chExt cx="859155" cy="624840"/>
          </a:xfrm>
        </p:grpSpPr>
        <p:sp>
          <p:nvSpPr>
            <p:cNvPr id="57" name="TextBox 57"/>
            <p:cNvSpPr txBox="1"/>
            <p:nvPr/>
          </p:nvSpPr>
          <p:spPr>
            <a:xfrm>
              <a:off x="5257991" y="1574521"/>
              <a:ext cx="859155" cy="624840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  <p:sp>
        <p:nvSpPr>
          <p:cNvPr id="58" name="AutoShape 58"/>
          <p:cNvSpPr/>
          <p:nvPr/>
        </p:nvSpPr>
        <p:spPr>
          <a:xfrm>
            <a:off x="5091113" y="3060668"/>
            <a:ext cx="1102900" cy="110499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9" name="AutoShape 59"/>
          <p:cNvSpPr/>
          <p:nvPr/>
        </p:nvSpPr>
        <p:spPr>
          <a:xfrm>
            <a:off x="5846826" y="3048000"/>
            <a:ext cx="347186" cy="349282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60" name="AutoShape 60"/>
          <p:cNvSpPr/>
          <p:nvPr/>
        </p:nvSpPr>
        <p:spPr>
          <a:xfrm>
            <a:off x="6115621" y="2882837"/>
            <a:ext cx="158782" cy="16087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grpSp>
        <p:nvGrpSpPr>
          <p:cNvPr id="61" name="Group 61"/>
          <p:cNvGrpSpPr/>
          <p:nvPr/>
        </p:nvGrpSpPr>
        <p:grpSpPr>
          <a:xfrm>
            <a:off x="5257991" y="3286601"/>
            <a:ext cx="935355" cy="624840"/>
            <a:chOff x="5257991" y="3286601"/>
            <a:chExt cx="935355" cy="624840"/>
          </a:xfrm>
        </p:grpSpPr>
        <p:sp>
          <p:nvSpPr>
            <p:cNvPr id="62" name="TextBox 62"/>
            <p:cNvSpPr txBox="1"/>
            <p:nvPr/>
          </p:nvSpPr>
          <p:spPr>
            <a:xfrm>
              <a:off x="5257991" y="3286601"/>
              <a:ext cx="935355" cy="624840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sp>
        <p:nvSpPr>
          <p:cNvPr id="63" name="AutoShape 63"/>
          <p:cNvSpPr/>
          <p:nvPr/>
        </p:nvSpPr>
        <p:spPr>
          <a:xfrm>
            <a:off x="5091113" y="4780407"/>
            <a:ext cx="1102900" cy="110290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4" name="AutoShape 64"/>
          <p:cNvSpPr/>
          <p:nvPr/>
        </p:nvSpPr>
        <p:spPr>
          <a:xfrm>
            <a:off x="5846826" y="4767644"/>
            <a:ext cx="347186" cy="349282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65" name="AutoShape 65"/>
          <p:cNvSpPr/>
          <p:nvPr/>
        </p:nvSpPr>
        <p:spPr>
          <a:xfrm>
            <a:off x="6115621" y="4602575"/>
            <a:ext cx="158782" cy="158782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grpSp>
        <p:nvGrpSpPr>
          <p:cNvPr id="66" name="Group 66"/>
          <p:cNvGrpSpPr/>
          <p:nvPr/>
        </p:nvGrpSpPr>
        <p:grpSpPr>
          <a:xfrm>
            <a:off x="5257991" y="5005674"/>
            <a:ext cx="935355" cy="624840"/>
            <a:chOff x="5257991" y="5005674"/>
            <a:chExt cx="935355" cy="624840"/>
          </a:xfrm>
        </p:grpSpPr>
        <p:sp>
          <p:nvSpPr>
            <p:cNvPr id="67" name="TextBox 67"/>
            <p:cNvSpPr txBox="1"/>
            <p:nvPr/>
          </p:nvSpPr>
          <p:spPr>
            <a:xfrm>
              <a:off x="5257991" y="5005674"/>
              <a:ext cx="935355" cy="624840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6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sp>
        <p:nvSpPr>
          <p:cNvPr id="68" name="TextBox 68"/>
          <p:cNvSpPr txBox="1"/>
          <p:nvPr/>
        </p:nvSpPr>
        <p:spPr>
          <a:xfrm>
            <a:off x="6542983" y="1318593"/>
            <a:ext cx="4495800" cy="11049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编写文件Chat_UI.c，实现聊天模块的UI界面功能。具体实现流程如下：编写函数Chat_UI_Private()，实现私聊功能，在私聊之前需要确保对方是好友。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6542983" y="3081419"/>
            <a:ext cx="4495800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聊天过程中将聊天信息保存到数据库，并且可以实现文件传输功能。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6542983" y="4773978"/>
            <a:ext cx="4499225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编写函数Chat_UI_Group()，实现群聊功能，在群聊之前需要确保在群中。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333" y="1708880"/>
            <a:ext cx="11358867" cy="32821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/>
          </a:gradFill>
        </p:spPr>
      </p:sp>
      <p:sp>
        <p:nvSpPr>
          <p:cNvPr id="3" name="AutoShape 3"/>
          <p:cNvSpPr/>
          <p:nvPr/>
        </p:nvSpPr>
        <p:spPr>
          <a:xfrm>
            <a:off x="2092904" y="1388874"/>
            <a:ext cx="721600" cy="721600"/>
          </a:xfrm>
          <a:prstGeom prst="ellipse">
            <a:avLst/>
          </a:prstGeom>
          <a:solidFill>
            <a:schemeClr val="accent2">
              <a:alpha val="31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196514" y="1498972"/>
            <a:ext cx="501404" cy="5014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689839" y="1388874"/>
            <a:ext cx="721600" cy="721600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5793448" y="1498972"/>
            <a:ext cx="501404" cy="5014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354312" y="1388874"/>
            <a:ext cx="721600" cy="721600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9457921" y="1498972"/>
            <a:ext cx="501404" cy="5014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975443" y="2672763"/>
            <a:ext cx="2995145" cy="21640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聊天过程中将聊天信息保存到数据库，并且展示群成员。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629234" y="2672763"/>
            <a:ext cx="2995145" cy="21640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编写文件Chat_Srv.c，实现聊天模块的信息处理功能。具体实现流程如下：编写函数Chat_Srv_RecvFile()，实现文件接收功能，在聊天过程中通过JSON接收指定文件。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95001" y="2672763"/>
            <a:ext cx="2995145" cy="21640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编写函数Chat_Srv_SendFile()，实现文件发送功能，在聊天过程中通过JSON发送指定文件。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聊天模块</a:t>
              </a: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31631" y="1742733"/>
            <a:ext cx="3798277" cy="3798277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662092" y="1742733"/>
            <a:ext cx="3798277" cy="3798277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196862" y="1742733"/>
            <a:ext cx="3798277" cy="3798277"/>
          </a:xfrm>
          <a:prstGeom prst="ellipse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聊天模块</a:t>
              </a:r>
            </a:p>
          </p:txBody>
        </p:sp>
      </p:grpSp>
      <p:sp>
        <p:nvSpPr>
          <p:cNvPr id="27" name="AutoShape 27"/>
          <p:cNvSpPr/>
          <p:nvPr/>
        </p:nvSpPr>
        <p:spPr>
          <a:xfrm>
            <a:off x="3059989" y="1383703"/>
            <a:ext cx="1133475" cy="1133475"/>
          </a:xfrm>
          <a:prstGeom prst="ellipse">
            <a:avLst/>
          </a:prstGeom>
          <a:solidFill>
            <a:schemeClr val="lt1">
              <a:alpha val="80000"/>
            </a:schemeClr>
          </a:solidFill>
        </p:spPr>
      </p:sp>
      <p:sp>
        <p:nvSpPr>
          <p:cNvPr id="28" name="AutoShape 28"/>
          <p:cNvSpPr/>
          <p:nvPr/>
        </p:nvSpPr>
        <p:spPr>
          <a:xfrm>
            <a:off x="3126664" y="1450378"/>
            <a:ext cx="1000125" cy="100012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6801159" y="1383703"/>
            <a:ext cx="1133475" cy="1133475"/>
          </a:xfrm>
          <a:prstGeom prst="ellipse">
            <a:avLst/>
          </a:prstGeom>
          <a:solidFill>
            <a:schemeClr val="lt1">
              <a:alpha val="8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6867834" y="1450378"/>
            <a:ext cx="1000125" cy="100012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1" name="AutoShape 31"/>
          <p:cNvSpPr/>
          <p:nvPr/>
        </p:nvSpPr>
        <p:spPr>
          <a:xfrm>
            <a:off x="10237651" y="1383703"/>
            <a:ext cx="1133475" cy="1133475"/>
          </a:xfrm>
          <a:prstGeom prst="ellipse">
            <a:avLst/>
          </a:prstGeom>
          <a:solidFill>
            <a:schemeClr val="lt1">
              <a:alpha val="8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10304326" y="1450378"/>
            <a:ext cx="1000125" cy="100012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3" name="TextBox 33"/>
          <p:cNvSpPr txBox="1"/>
          <p:nvPr/>
        </p:nvSpPr>
        <p:spPr>
          <a:xfrm>
            <a:off x="10207807" y="1550012"/>
            <a:ext cx="1163319" cy="800856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sz="3450" b="1">
                <a:solidFill>
                  <a:schemeClr val="accent2">
                    <a:lumMod val="20000"/>
                    <a:lumOff val="8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761790" y="1550012"/>
            <a:ext cx="1163319" cy="800856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sz="3450" b="1">
                <a:solidFill>
                  <a:schemeClr val="accent2">
                    <a:lumMod val="20000"/>
                    <a:lumOff val="8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3030145" y="1550012"/>
            <a:ext cx="1163319" cy="800856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sz="3450" b="1">
                <a:solidFill>
                  <a:schemeClr val="accent2">
                    <a:lumMod val="20000"/>
                    <a:lumOff val="8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23806" y="2695965"/>
            <a:ext cx="2928915" cy="1891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编写函数Chat_Srv_RecvPrivate()，获取个人间的聊天信息。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591406" y="2684609"/>
            <a:ext cx="2924175" cy="1914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编写函数Chat_Srv_RecvGroup()，获取指定群聊的聊天信息。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8170936" y="2684609"/>
            <a:ext cx="2924175" cy="1914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编写函数Chat_Srv_SendPrivate()，发送个人间的私聊信息。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77205" y="4863179"/>
            <a:ext cx="8993373" cy="1238250"/>
            <a:chOff x="2377205" y="4863179"/>
            <a:chExt cx="8993373" cy="1238250"/>
          </a:xfrm>
        </p:grpSpPr>
        <p:sp>
          <p:nvSpPr>
            <p:cNvPr id="3" name="Freeform 3"/>
            <p:cNvSpPr/>
            <p:nvPr/>
          </p:nvSpPr>
          <p:spPr>
            <a:xfrm rot="10800000">
              <a:off x="9159730" y="486317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2377205" y="486317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 rot="10800000">
            <a:off x="1070238" y="3116485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1959322" y="3116485"/>
            <a:ext cx="8305833" cy="1238250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grpSp>
        <p:nvGrpSpPr>
          <p:cNvPr id="7" name="Group 7"/>
          <p:cNvGrpSpPr/>
          <p:nvPr/>
        </p:nvGrpSpPr>
        <p:grpSpPr>
          <a:xfrm>
            <a:off x="2377205" y="1384839"/>
            <a:ext cx="8993373" cy="1238250"/>
            <a:chOff x="2377205" y="1384839"/>
            <a:chExt cx="8993373" cy="1238250"/>
          </a:xfrm>
        </p:grpSpPr>
        <p:sp>
          <p:nvSpPr>
            <p:cNvPr id="8" name="Freeform 8"/>
            <p:cNvSpPr/>
            <p:nvPr/>
          </p:nvSpPr>
          <p:spPr>
            <a:xfrm rot="10800000">
              <a:off x="9159730" y="138483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2377205" y="138483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sp>
        <p:nvSpPr>
          <p:cNvPr id="10" name="Freeform 10"/>
          <p:cNvSpPr/>
          <p:nvPr/>
        </p:nvSpPr>
        <p:spPr>
          <a:xfrm rot="10800000">
            <a:off x="1103852" y="1384839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1" name="Freeform 11"/>
          <p:cNvSpPr/>
          <p:nvPr/>
        </p:nvSpPr>
        <p:spPr>
          <a:xfrm>
            <a:off x="1935480" y="1735788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2" name="Group 12"/>
          <p:cNvGrpSpPr/>
          <p:nvPr/>
        </p:nvGrpSpPr>
        <p:grpSpPr>
          <a:xfrm>
            <a:off x="1103852" y="4863179"/>
            <a:ext cx="2210848" cy="1222613"/>
            <a:chOff x="1103852" y="4863179"/>
            <a:chExt cx="2210848" cy="1222613"/>
          </a:xfrm>
        </p:grpSpPr>
        <p:sp>
          <p:nvSpPr>
            <p:cNvPr id="13" name="Freeform 13"/>
            <p:cNvSpPr/>
            <p:nvPr/>
          </p:nvSpPr>
          <p:spPr>
            <a:xfrm rot="10800000">
              <a:off x="1103852" y="4863179"/>
              <a:ext cx="2210848" cy="1222613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159730" y="3116485"/>
            <a:ext cx="2210848" cy="1238250"/>
            <a:chOff x="9159730" y="3116485"/>
            <a:chExt cx="2210848" cy="1238250"/>
          </a:xfrm>
        </p:grpSpPr>
        <p:sp>
          <p:nvSpPr>
            <p:cNvPr id="15" name="Freeform 15"/>
            <p:cNvSpPr/>
            <p:nvPr/>
          </p:nvSpPr>
          <p:spPr>
            <a:xfrm rot="10800000">
              <a:off x="9159730" y="3116485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9936399" y="3300698"/>
            <a:ext cx="685705" cy="695706"/>
            <a:chOff x="9936399" y="3300698"/>
            <a:chExt cx="685705" cy="695706"/>
          </a:xfrm>
        </p:grpSpPr>
        <p:sp>
          <p:nvSpPr>
            <p:cNvPr id="17" name="Freeform 17"/>
            <p:cNvSpPr/>
            <p:nvPr/>
          </p:nvSpPr>
          <p:spPr>
            <a:xfrm>
              <a:off x="9973356" y="3747897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011632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1025929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10399028" y="3571494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9950591" y="3418332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9936399" y="3300698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3" name="Freeform 23"/>
          <p:cNvSpPr/>
          <p:nvPr/>
        </p:nvSpPr>
        <p:spPr>
          <a:xfrm>
            <a:off x="1975414" y="5167551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4" name="Group 2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5" name="AutoShape 2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聊天模块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3456760" y="1414870"/>
            <a:ext cx="7382690" cy="1197239"/>
            <a:chOff x="3456760" y="1414870"/>
            <a:chExt cx="7382690" cy="1197239"/>
          </a:xfrm>
        </p:grpSpPr>
        <p:sp>
          <p:nvSpPr>
            <p:cNvPr id="47" name="TextBox 47"/>
            <p:cNvSpPr txBox="1"/>
            <p:nvPr/>
          </p:nvSpPr>
          <p:spPr>
            <a:xfrm>
              <a:off x="3456760" y="1414870"/>
              <a:ext cx="7382690" cy="119723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50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编写函数Chat_Srv_SendGroup()，发送群聊信息。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777855" y="3129799"/>
            <a:ext cx="7382690" cy="1197239"/>
            <a:chOff x="1777855" y="3129799"/>
            <a:chExt cx="7382690" cy="1197239"/>
          </a:xfrm>
        </p:grpSpPr>
        <p:sp>
          <p:nvSpPr>
            <p:cNvPr id="49" name="TextBox 49"/>
            <p:cNvSpPr txBox="1"/>
            <p:nvPr/>
          </p:nvSpPr>
          <p:spPr>
            <a:xfrm>
              <a:off x="1777855" y="3129799"/>
              <a:ext cx="7382690" cy="119723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编写函数Chat_Srv_ShowPrivateRec()，展示私聊信息。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3437710" y="4876970"/>
            <a:ext cx="7382690" cy="1197239"/>
            <a:chOff x="3437710" y="4876970"/>
            <a:chExt cx="7382690" cy="1197239"/>
          </a:xfrm>
        </p:grpSpPr>
        <p:sp>
          <p:nvSpPr>
            <p:cNvPr id="51" name="TextBox 51"/>
            <p:cNvSpPr txBox="1"/>
            <p:nvPr/>
          </p:nvSpPr>
          <p:spPr>
            <a:xfrm>
              <a:off x="3437710" y="4876970"/>
              <a:ext cx="7382690" cy="1197239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编写函数Chat_Srv_GetPrivateRec()，获取私聊信息。</a:t>
              </a: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926142" y="1673677"/>
            <a:ext cx="1852143" cy="1852143"/>
          </a:xfrm>
          <a:prstGeom prst="pi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234043" y="1689231"/>
            <a:ext cx="1852143" cy="1852143"/>
          </a:xfrm>
          <a:prstGeom prst="pi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698950" y="1705015"/>
            <a:ext cx="1852143" cy="1852143"/>
          </a:xfrm>
          <a:prstGeom prst="pi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好友模块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94842" y="3787091"/>
            <a:ext cx="3286271" cy="1875094"/>
            <a:chOff x="1094842" y="3787091"/>
            <a:chExt cx="3286271" cy="1875094"/>
          </a:xfrm>
        </p:grpSpPr>
        <p:sp>
          <p:nvSpPr>
            <p:cNvPr id="28" name="TextBox 28"/>
            <p:cNvSpPr txBox="1"/>
            <p:nvPr/>
          </p:nvSpPr>
          <p:spPr>
            <a:xfrm>
              <a:off x="1094842" y="3787091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编写文件Friends_UI.c，实现好友模块的UI界面功能。具体实现流程如下：编写函数Friends_UI_ShowList()，展示当前用户的好友列表信息。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4472363" y="3787091"/>
            <a:ext cx="3286271" cy="1875094"/>
            <a:chOff x="4472363" y="3787091"/>
            <a:chExt cx="3286271" cy="1875094"/>
          </a:xfrm>
        </p:grpSpPr>
        <p:sp>
          <p:nvSpPr>
            <p:cNvPr id="30" name="TextBox 30"/>
            <p:cNvSpPr txBox="1"/>
            <p:nvPr/>
          </p:nvSpPr>
          <p:spPr>
            <a:xfrm>
              <a:off x="4472363" y="3787091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编写函数Friends_UI_ShowApply()，展示向当前用户申请添加好友的信息。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7850924" y="3787091"/>
            <a:ext cx="3286271" cy="1875094"/>
            <a:chOff x="7850924" y="3787091"/>
            <a:chExt cx="3286271" cy="1875094"/>
          </a:xfrm>
        </p:grpSpPr>
        <p:sp>
          <p:nvSpPr>
            <p:cNvPr id="32" name="TextBox 32"/>
            <p:cNvSpPr txBox="1"/>
            <p:nvPr/>
          </p:nvSpPr>
          <p:spPr>
            <a:xfrm>
              <a:off x="7850924" y="3787091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编写函数Friends_UI_Add()，实现添加好友功能。</a:t>
              </a: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74024" y="1736141"/>
            <a:ext cx="1151096" cy="1151477"/>
            <a:chOff x="2174024" y="1736141"/>
            <a:chExt cx="1151096" cy="1151477"/>
          </a:xfrm>
        </p:grpSpPr>
        <p:sp>
          <p:nvSpPr>
            <p:cNvPr id="3" name="Freeform 3"/>
            <p:cNvSpPr/>
            <p:nvPr/>
          </p:nvSpPr>
          <p:spPr>
            <a:xfrm>
              <a:off x="2174024" y="1736141"/>
              <a:ext cx="1151096" cy="1151477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2365096" y="2008079"/>
              <a:ext cx="767334" cy="703898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8765134" y="1736141"/>
            <a:ext cx="1151096" cy="1151477"/>
            <a:chOff x="8765134" y="1736141"/>
            <a:chExt cx="1151096" cy="1151477"/>
          </a:xfrm>
        </p:grpSpPr>
        <p:sp>
          <p:nvSpPr>
            <p:cNvPr id="6" name="Freeform 6"/>
            <p:cNvSpPr/>
            <p:nvPr/>
          </p:nvSpPr>
          <p:spPr>
            <a:xfrm>
              <a:off x="8765134" y="1736141"/>
              <a:ext cx="1151096" cy="1151477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9008973" y="1886826"/>
              <a:ext cx="686562" cy="944785"/>
            </a:xfrm>
            <a:custGeom>
              <a:avLst/>
              <a:gdLst/>
              <a:ahLst/>
              <a:cxnLst/>
              <a:rect l="l" t="t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470817" y="1736141"/>
            <a:ext cx="1151096" cy="1151477"/>
            <a:chOff x="5470817" y="1736141"/>
            <a:chExt cx="1151096" cy="1151477"/>
          </a:xfrm>
        </p:grpSpPr>
        <p:sp>
          <p:nvSpPr>
            <p:cNvPr id="9" name="Freeform 9"/>
            <p:cNvSpPr/>
            <p:nvPr/>
          </p:nvSpPr>
          <p:spPr>
            <a:xfrm>
              <a:off x="5470817" y="1736141"/>
              <a:ext cx="1151096" cy="1151477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5699131" y="1945881"/>
              <a:ext cx="689705" cy="826675"/>
            </a:xfrm>
            <a:custGeom>
              <a:avLst/>
              <a:gdLst/>
              <a:ahLst/>
              <a:cxnLst/>
              <a:rect l="l" t="t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好友模块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4580697" y="3414620"/>
            <a:ext cx="2931336" cy="2734466"/>
            <a:chOff x="4580697" y="3414620"/>
            <a:chExt cx="2931336" cy="2734466"/>
          </a:xfrm>
        </p:grpSpPr>
        <p:sp>
          <p:nvSpPr>
            <p:cNvPr id="34" name="TextBox 34"/>
            <p:cNvSpPr txBox="1"/>
            <p:nvPr/>
          </p:nvSpPr>
          <p:spPr>
            <a:xfrm>
              <a:off x="4580697" y="3414620"/>
              <a:ext cx="2931336" cy="2734466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编写文件Friends_Srv.c，实现好友模块的信息处理功能。具体实现流程如下：编写函数Friends_Srv_GetList()，获取当前用户的好友列表信息。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283904" y="3414620"/>
            <a:ext cx="2931336" cy="2734466"/>
            <a:chOff x="1283904" y="3414620"/>
            <a:chExt cx="2931336" cy="2734466"/>
          </a:xfrm>
        </p:grpSpPr>
        <p:sp>
          <p:nvSpPr>
            <p:cNvPr id="36" name="TextBox 36"/>
            <p:cNvSpPr txBox="1"/>
            <p:nvPr/>
          </p:nvSpPr>
          <p:spPr>
            <a:xfrm>
              <a:off x="1283904" y="3414620"/>
              <a:ext cx="2931336" cy="2734466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编写函数Friends_UI_Apply()，处理其他用户发来的添加好友的请求(同意还是不同意)。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975693" y="3414620"/>
            <a:ext cx="2931336" cy="2734466"/>
            <a:chOff x="7975693" y="3414620"/>
            <a:chExt cx="2931336" cy="2734466"/>
          </a:xfrm>
        </p:grpSpPr>
        <p:sp>
          <p:nvSpPr>
            <p:cNvPr id="38" name="TextBox 38"/>
            <p:cNvSpPr txBox="1"/>
            <p:nvPr/>
          </p:nvSpPr>
          <p:spPr>
            <a:xfrm>
              <a:off x="7975693" y="3414620"/>
              <a:ext cx="2931336" cy="2734466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编写函数Friends_Srv_SendAdd()，功能是发送添加好友的信息到指定的目标用户。</a:t>
              </a: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6033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403619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171205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>
            <a:off x="1035796" y="2245545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</p:cxnSp>
      <p:sp>
        <p:nvSpPr>
          <p:cNvPr id="6" name="TextBox 6"/>
          <p:cNvSpPr txBox="1"/>
          <p:nvPr/>
        </p:nvSpPr>
        <p:spPr>
          <a:xfrm>
            <a:off x="894460" y="2449800"/>
            <a:ext cx="3003085" cy="3169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编写函数Friends_Srv_RecvAdd()，功能是接收某用户发送来的添加好友的信息。</a:t>
            </a:r>
          </a:p>
        </p:txBody>
      </p:sp>
      <p:cxnSp>
        <p:nvCxnSpPr>
          <p:cNvPr id="7" name="Connector 7"/>
          <p:cNvCxnSpPr/>
          <p:nvPr/>
        </p:nvCxnSpPr>
        <p:spPr>
          <a:xfrm>
            <a:off x="4803382" y="2245545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</p:cxnSp>
      <p:sp>
        <p:nvSpPr>
          <p:cNvPr id="8" name="TextBox 8"/>
          <p:cNvSpPr txBox="1"/>
          <p:nvPr/>
        </p:nvSpPr>
        <p:spPr>
          <a:xfrm>
            <a:off x="4662047" y="2449800"/>
            <a:ext cx="3003085" cy="3169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编写函数Friends_Srv_Apply()，功能是获取添加好友的申请信息。</a:t>
            </a:r>
          </a:p>
        </p:txBody>
      </p:sp>
      <p:cxnSp>
        <p:nvCxnSpPr>
          <p:cNvPr id="9" name="Connector 9"/>
          <p:cNvCxnSpPr/>
          <p:nvPr/>
        </p:nvCxnSpPr>
        <p:spPr>
          <a:xfrm>
            <a:off x="8570969" y="2245545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</p:cxnSp>
      <p:sp>
        <p:nvSpPr>
          <p:cNvPr id="10" name="TextBox 10"/>
          <p:cNvSpPr txBox="1"/>
          <p:nvPr/>
        </p:nvSpPr>
        <p:spPr>
          <a:xfrm>
            <a:off x="8429633" y="2449800"/>
            <a:ext cx="3003085" cy="3169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编写函数Friends_Srv_ApplyRes()，功能是为对方发送来的添加好友申请进行反馈。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好友模块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952" r="952"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99336" y="5251464"/>
            <a:ext cx="979144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5019816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它是一个向整个因特网开放的地方，是提供给网民一个交友与娱乐的场所。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4926142" y="198727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74571" y="181958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随着互联网的发展，人们通过网络可以更方便快捷地进行信息交流。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926142" y="362546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96000" y="3521834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聊天系统可以为大家提供一个更好的交流平台，在这个平台上，人们可以通过文字与符号进行实时的交谈、聊天。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110" y="1433724"/>
            <a:ext cx="674481" cy="674481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5954" y="1531301"/>
            <a:ext cx="468663" cy="468663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50313" y="5750483"/>
            <a:ext cx="363278" cy="363278"/>
          </a:xfrm>
          <a:prstGeom prst="rtTriangl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>
            <a:off x="851612" y="2027330"/>
            <a:ext cx="10894" cy="4074239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 flipH="1">
            <a:off x="851612" y="6101568"/>
            <a:ext cx="3028272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7" name="TextBox 7"/>
          <p:cNvSpPr txBox="1"/>
          <p:nvPr/>
        </p:nvSpPr>
        <p:spPr>
          <a:xfrm>
            <a:off x="1104617" y="2410655"/>
            <a:ext cx="2995145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用户进入聊天系统后，可以分别实现添加创建群、添加群成员等功能。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090774" y="1433724"/>
            <a:ext cx="674481" cy="674481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187618" y="1531301"/>
            <a:ext cx="468663" cy="46866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4401977" y="5750483"/>
            <a:ext cx="363278" cy="363278"/>
          </a:xfrm>
          <a:prstGeom prst="rtTriangl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4403275" y="2027330"/>
            <a:ext cx="10894" cy="4074239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Connector 12"/>
          <p:cNvCxnSpPr/>
          <p:nvPr/>
        </p:nvCxnSpPr>
        <p:spPr>
          <a:xfrm flipH="1">
            <a:off x="4403275" y="6101568"/>
            <a:ext cx="3028272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TextBox 13"/>
          <p:cNvSpPr txBox="1"/>
          <p:nvPr/>
        </p:nvSpPr>
        <p:spPr>
          <a:xfrm>
            <a:off x="4656281" y="2410655"/>
            <a:ext cx="2995145" cy="343509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编写文件Group_UI.c实现群模块的UI界面功能，具体实现流程如下：编写函数Group_UI_Create()，创建新的群。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855770" y="1433724"/>
            <a:ext cx="674481" cy="674481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7952615" y="1531301"/>
            <a:ext cx="468663" cy="468663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8166974" y="5750483"/>
            <a:ext cx="363278" cy="363278"/>
          </a:xfrm>
          <a:prstGeom prst="rtTriangl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17" name="Connector 17"/>
          <p:cNvCxnSpPr/>
          <p:nvPr/>
        </p:nvCxnSpPr>
        <p:spPr>
          <a:xfrm>
            <a:off x="8168272" y="2027330"/>
            <a:ext cx="10894" cy="4074239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18" name="Connector 18"/>
          <p:cNvCxnSpPr/>
          <p:nvPr/>
        </p:nvCxnSpPr>
        <p:spPr>
          <a:xfrm flipH="1">
            <a:off x="8168272" y="6101568"/>
            <a:ext cx="3028272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19" name="TextBox 19"/>
          <p:cNvSpPr txBox="1"/>
          <p:nvPr/>
        </p:nvSpPr>
        <p:spPr>
          <a:xfrm>
            <a:off x="8348613" y="2410655"/>
            <a:ext cx="2995145" cy="343509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编写函数Group_UI_ShowList()，展示当前用户的群聊信息。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群模块</a:t>
              </a: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110" y="1469417"/>
            <a:ext cx="3525078" cy="4704522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297891" y="1469417"/>
            <a:ext cx="3525078" cy="470452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079766" y="1469417"/>
            <a:ext cx="3525078" cy="4704522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0393985" y="-922877"/>
            <a:ext cx="1317650" cy="77571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14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要点三</a:t>
            </a:r>
          </a:p>
        </p:txBody>
      </p:sp>
      <p:sp>
        <p:nvSpPr>
          <p:cNvPr id="6" name="AutoShape 6"/>
          <p:cNvSpPr/>
          <p:nvPr/>
        </p:nvSpPr>
        <p:spPr>
          <a:xfrm>
            <a:off x="8079766" y="1469417"/>
            <a:ext cx="1554579" cy="505943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323223" y="1469417"/>
            <a:ext cx="505943" cy="505943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311030" y="1469417"/>
            <a:ext cx="1554579" cy="505943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554487" y="1469417"/>
            <a:ext cx="505943" cy="505943"/>
          </a:xfrm>
          <a:prstGeom prst="parallelogram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539110" y="1469417"/>
            <a:ext cx="1554579" cy="505943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782567" y="1469417"/>
            <a:ext cx="505943" cy="505943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804077" y="2579618"/>
            <a:ext cx="2995145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编写函数Group_UI_AddMember()，功能是邀请指定的好友进群。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42337" y="1357200"/>
            <a:ext cx="1103690" cy="777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要点一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40448" y="1345008"/>
            <a:ext cx="1103690" cy="777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要点二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562858" y="2579618"/>
            <a:ext cx="2995145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编写文件Group_Srv.c，实现群模块的信息处理功能。具体实现流程如下：编写函数Group_Srv_Create()，功能是创建指定名字的群。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344733" y="2579618"/>
            <a:ext cx="2995145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编写函数Group_Srv_GetList()，功能是展示指定群的详细信息，包括群名、群主、群员数量等信息。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411545" y="1335305"/>
            <a:ext cx="1103690" cy="777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要点三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群模块</a:t>
              </a: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43534" y="1338101"/>
            <a:ext cx="3333658" cy="481790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43534" y="1338101"/>
            <a:ext cx="3333658" cy="1268015"/>
          </a:xfrm>
          <a:prstGeom prst="rect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938867" y="2734162"/>
            <a:ext cx="2990850" cy="30765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编写函数Group_Srv_AddMember()，功能是向群中添加指定的成员。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4429171" y="1338101"/>
            <a:ext cx="3333658" cy="4817902"/>
          </a:xfrm>
          <a:prstGeom prst="rect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429171" y="1338101"/>
            <a:ext cx="3333658" cy="1268015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624504" y="2734162"/>
            <a:ext cx="2995145" cy="306019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编写函数Group_Srv_Join()，功能是处理新成员的入群操作，及时更新群的信息。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8118788" y="1338101"/>
            <a:ext cx="3333658" cy="481790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8118788" y="1338101"/>
            <a:ext cx="3333658" cy="1268015"/>
          </a:xfrm>
          <a:prstGeom prst="rect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314120" y="2734162"/>
            <a:ext cx="2995145" cy="306019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编写函数Group_Srv_ShowMember()，功能是展示群内成员的信息。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66577" y="1338101"/>
            <a:ext cx="1155795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518102" y="1338101"/>
            <a:ext cx="1155795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141830" y="1338101"/>
            <a:ext cx="1155795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群模块</a:t>
              </a:r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530251" y="2158898"/>
            <a:ext cx="2995145" cy="383400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编写函数Group_Srv_Delete()，实现解散群功能。</a:t>
            </a:r>
          </a:p>
        </p:txBody>
      </p:sp>
      <p:sp>
        <p:nvSpPr>
          <p:cNvPr id="3" name="AutoShape 3"/>
          <p:cNvSpPr/>
          <p:nvPr/>
        </p:nvSpPr>
        <p:spPr>
          <a:xfrm>
            <a:off x="539110" y="1433724"/>
            <a:ext cx="674481" cy="674481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35954" y="1531301"/>
            <a:ext cx="468663" cy="46866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50313" y="5750483"/>
            <a:ext cx="363278" cy="363278"/>
          </a:xfrm>
          <a:prstGeom prst="rtTriangl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851612" y="2027330"/>
            <a:ext cx="10894" cy="4074239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Connector 7"/>
          <p:cNvCxnSpPr/>
          <p:nvPr/>
        </p:nvCxnSpPr>
        <p:spPr>
          <a:xfrm flipH="1">
            <a:off x="851612" y="6101568"/>
            <a:ext cx="3028272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1031952" y="2158898"/>
            <a:ext cx="2995145" cy="383400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编写函数Group_Srv_GetMember()，功能是获取群内成员的信息。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090774" y="1433724"/>
            <a:ext cx="674481" cy="674481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4187618" y="1531301"/>
            <a:ext cx="468663" cy="46866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401977" y="5750483"/>
            <a:ext cx="363278" cy="363278"/>
          </a:xfrm>
          <a:prstGeom prst="rtTriangl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2" name="Connector 12"/>
          <p:cNvCxnSpPr/>
          <p:nvPr/>
        </p:nvCxnSpPr>
        <p:spPr>
          <a:xfrm>
            <a:off x="4403275" y="2027330"/>
            <a:ext cx="10894" cy="4074239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Connector 13"/>
          <p:cNvCxnSpPr/>
          <p:nvPr/>
        </p:nvCxnSpPr>
        <p:spPr>
          <a:xfrm flipH="1">
            <a:off x="4403275" y="6101568"/>
            <a:ext cx="3028272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AutoShape 14"/>
          <p:cNvSpPr/>
          <p:nvPr/>
        </p:nvSpPr>
        <p:spPr>
          <a:xfrm>
            <a:off x="7855770" y="1433724"/>
            <a:ext cx="674481" cy="674481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7952615" y="1531301"/>
            <a:ext cx="468663" cy="46866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8166974" y="5750483"/>
            <a:ext cx="363278" cy="363278"/>
          </a:xfrm>
          <a:prstGeom prst="rtTriangl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7" name="Connector 17"/>
          <p:cNvCxnSpPr/>
          <p:nvPr/>
        </p:nvCxnSpPr>
        <p:spPr>
          <a:xfrm>
            <a:off x="8168272" y="2027330"/>
            <a:ext cx="10894" cy="4074239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Connector 18"/>
          <p:cNvCxnSpPr/>
          <p:nvPr/>
        </p:nvCxnSpPr>
        <p:spPr>
          <a:xfrm flipH="1">
            <a:off x="8168272" y="6101568"/>
            <a:ext cx="3028272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9"/>
          <p:cNvSpPr txBox="1"/>
          <p:nvPr/>
        </p:nvSpPr>
        <p:spPr>
          <a:xfrm>
            <a:off x="4723075" y="2158898"/>
            <a:ext cx="2995145" cy="383400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编写函数Group_Srv_Quit()，实现退群处理功能，值得注意的是，群主退群意味着解散群。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群模块</a:t>
              </a: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876773" y="2562728"/>
            <a:ext cx="2438400" cy="24384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376903" y="1099688"/>
            <a:ext cx="4352925" cy="6096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334724" y="1099688"/>
            <a:ext cx="4495800" cy="6096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4724" y="2964493"/>
            <a:ext cx="4495800" cy="6096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4724" y="4921535"/>
            <a:ext cx="4495800" cy="6096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6903" y="4921535"/>
            <a:ext cx="4410075" cy="6381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9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6903" y="2964493"/>
            <a:ext cx="4352925" cy="6096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6903" y="1462400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在Linux系统中运行本项目，首先通过如下命令启动服务器端：cd chat_room/Server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6903" y="3348767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make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76903" y="5308631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将chat_room.sql导入到数据库中，并修改文件config.json中的数据库信息。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334724" y="1462400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最后通过如下命令启动客户端：cd chat_room/Client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34724" y="3348767"/>
            <a:ext cx="4486275" cy="8953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再次在文件config.json中修改服务器地址，最后输入下面命令启动项目：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334724" y="5308631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/chat_room_cli</a:t>
            </a:r>
          </a:p>
        </p:txBody>
      </p:sp>
      <p:sp>
        <p:nvSpPr>
          <p:cNvPr id="15" name="Freeform 15"/>
          <p:cNvSpPr/>
          <p:nvPr/>
        </p:nvSpPr>
        <p:spPr>
          <a:xfrm>
            <a:off x="5496912" y="3182867"/>
            <a:ext cx="1198122" cy="11981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测试运行</a:t>
              </a: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43172" y="380809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581243" y="2133470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  <p:pic>
        <p:nvPicPr>
          <p:cNvPr id="5" name="图片 4" descr="项目开发实战群二维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38800" y="2819400"/>
            <a:ext cx="2748915" cy="3527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8" name="Group 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3" name="Group 33"/>
          <p:cNvGrpSpPr/>
          <p:nvPr/>
        </p:nvGrpSpPr>
        <p:grpSpPr>
          <a:xfrm>
            <a:off x="4068198" y="1804533"/>
            <a:ext cx="6294397" cy="802744"/>
            <a:chOff x="4068198" y="1804533"/>
            <a:chExt cx="6294397" cy="802744"/>
          </a:xfrm>
        </p:grpSpPr>
        <p:sp>
          <p:nvSpPr>
            <p:cNvPr id="34" name="TextBox 34"/>
            <p:cNvSpPr txBox="1"/>
            <p:nvPr/>
          </p:nvSpPr>
          <p:spPr>
            <a:xfrm>
              <a:off x="4068198" y="1804533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在聊天室里可以选择聊天对象，与其进行对话交流，是网民之间相互沟通、交流情感的最佳方式之一。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102790" y="3417125"/>
            <a:ext cx="6294397" cy="802744"/>
            <a:chOff x="2102790" y="3417125"/>
            <a:chExt cx="6294397" cy="802744"/>
          </a:xfrm>
        </p:grpSpPr>
        <p:sp>
          <p:nvSpPr>
            <p:cNvPr id="36" name="TextBox 36"/>
            <p:cNvSpPr txBox="1"/>
            <p:nvPr/>
          </p:nvSpPr>
          <p:spPr>
            <a:xfrm>
              <a:off x="2102790" y="3417125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同时它已成为各网站提供的一个服务标准，是吸引网民，提高人气的一个重要方式。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25566" y="5029724"/>
            <a:ext cx="6294397" cy="802744"/>
            <a:chOff x="4025566" y="5029724"/>
            <a:chExt cx="6294397" cy="802744"/>
          </a:xfrm>
        </p:grpSpPr>
        <p:sp>
          <p:nvSpPr>
            <p:cNvPr id="38" name="TextBox 38"/>
            <p:cNvSpPr txBox="1"/>
            <p:nvPr/>
          </p:nvSpPr>
          <p:spPr>
            <a:xfrm>
              <a:off x="4025566" y="5029724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网络聊天室是当今被广泛应用的一种网络服务手段之一，随着网络技术的发展，聊天室的主要发展趋势是大型化和专业化。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49697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776918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012267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743787" y="3022600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7259206">
            <a:off x="6589098" y="4674355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7221168">
            <a:off x="4910864" y="4658432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cxnSp>
        <p:nvCxnSpPr>
          <p:cNvPr id="8" name="Connector 8"/>
          <p:cNvCxnSpPr/>
          <p:nvPr/>
        </p:nvCxnSpPr>
        <p:spPr>
          <a:xfrm>
            <a:off x="6818377" y="3284051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/>
        </p:nvSpPr>
        <p:spPr>
          <a:xfrm>
            <a:off x="10897278" y="3216317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6941312" y="1711093"/>
            <a:ext cx="3862453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在最近几年，聊天室的主要作用是提供大众需要的内容，例如进入在线学习领域、专家在线辅导、聊友之间进行讨论。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33969" y="4100915"/>
            <a:ext cx="3190554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聊天室是当今广泛应用的一种网络服务，它为广大网民提供了一种方便快捷的沟通方式，在线聊天是上网的重要活动之一。</a:t>
            </a:r>
          </a:p>
        </p:txBody>
      </p:sp>
      <p:cxnSp>
        <p:nvCxnSpPr>
          <p:cNvPr id="12" name="Connector 12"/>
          <p:cNvCxnSpPr/>
          <p:nvPr/>
        </p:nvCxnSpPr>
        <p:spPr>
          <a:xfrm>
            <a:off x="7345623" y="5627624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AutoShape 13"/>
          <p:cNvSpPr/>
          <p:nvPr/>
        </p:nvSpPr>
        <p:spPr>
          <a:xfrm>
            <a:off x="11424524" y="5559891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904945" y="4589949"/>
            <a:ext cx="3793067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AutoShape 15"/>
          <p:cNvSpPr/>
          <p:nvPr/>
        </p:nvSpPr>
        <p:spPr>
          <a:xfrm>
            <a:off x="904945" y="4510024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869006" y="3172778"/>
            <a:ext cx="3483489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逐渐向实用性方向发展，将聊天室互动的技术特性充分发挥，满足远程交流需要。</a:t>
            </a:r>
          </a:p>
        </p:txBody>
      </p:sp>
      <p:sp>
        <p:nvSpPr>
          <p:cNvPr id="17" name="AutoShape 17"/>
          <p:cNvSpPr/>
          <p:nvPr/>
        </p:nvSpPr>
        <p:spPr>
          <a:xfrm flipV="1">
            <a:off x="5012267" y="3733610"/>
            <a:ext cx="2167467" cy="1826280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786411" y="3999944"/>
            <a:ext cx="661803" cy="6618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第十六次CNNIC(China Internet Network Information Center，中国互联网络信息中心)调查结果显示：在网络用户经常使用的网络服务/功能调查中，网上聊天占被调查人群的42.6%，处于第四位。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操作简便，是出现最早的网上聊天方式，聊天室聊天是其中最普及的一种。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16d25af-0bb2-4989-a105-59c7646d2947"/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5,&quot;width&quot;:4329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BFF"/>
      </a:lt1>
      <a:dk2>
        <a:srgbClr val="002F40"/>
      </a:dk2>
      <a:lt2>
        <a:srgbClr val="FFFFFF"/>
      </a:lt2>
      <a:accent1>
        <a:srgbClr val="3045FD"/>
      </a:accent1>
      <a:accent2>
        <a:srgbClr val="0085FF"/>
      </a:accent2>
      <a:accent3>
        <a:srgbClr val="2947E8"/>
      </a:accent3>
      <a:accent4>
        <a:srgbClr val="3CD6DF"/>
      </a:accent4>
      <a:accent5>
        <a:srgbClr val="73DDE3"/>
      </a:accent5>
      <a:accent6>
        <a:srgbClr val="FFC6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1148</Words>
  <Application>Microsoft Office PowerPoint</Application>
  <PresentationFormat>宽屏</PresentationFormat>
  <Paragraphs>300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weiying</cp:lastModifiedBy>
  <cp:revision>5</cp:revision>
  <dcterms:created xsi:type="dcterms:W3CDTF">2006-08-16T00:00:00Z</dcterms:created>
  <dcterms:modified xsi:type="dcterms:W3CDTF">2025-03-27T09:31:31Z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9E8A30F2C1CC4F86BD8B41C382EF6599</vt:lpwstr>
  </property>
  <property fmtid="{D5CDD505-2E9C-101B-9397-08002B2CF9AE}" pid="3" name="KSOProductBuildVer">
    <vt:lpwstr>2052-11.1.0.12165</vt:lpwstr>
  </property>
</Properties>
</file>