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12192000" cy="6858000"/>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109" d="100"/>
          <a:sy n="109" d="100"/>
        </p:scale>
        <p:origin x="63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t>3/27/2025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t>3/27/2025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3/27/2025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3/27/2025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5.jpeg"/><Relationship Id="rId4" Type="http://schemas.openxmlformats.org/officeDocument/2006/relationships/image" Target="../media/image13.jpeg"/></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799021" y="1336929"/>
            <a:ext cx="10593957" cy="2092071"/>
          </a:xfrm>
          <a:prstGeom prst="rect">
            <a:avLst/>
          </a:prstGeom>
        </p:spPr>
        <p:txBody>
          <a:bodyPr vert="horz" wrap="square" lIns="114300" tIns="57150" rIns="114300" bIns="57150" rtlCol="0" anchor="t" anchorCtr="0">
            <a:spAutoFit/>
          </a:bodyPr>
          <a:lstStyle/>
          <a:p>
            <a:pPr>
              <a:lnSpc>
                <a:spcPct val="120000"/>
              </a:lnSpc>
              <a:spcBef>
                <a:spcPts val="450"/>
              </a:spcBef>
            </a:pPr>
            <a:r>
              <a:rPr lang="en-US" sz="5175" b="1">
                <a:solidFill>
                  <a:schemeClr val="accent1">
                    <a:alpha val="100000"/>
                  </a:schemeClr>
                </a:solidFill>
                <a:latin typeface="微软雅黑" panose="020B0503020204020204" charset="-122"/>
                <a:ea typeface="微软雅黑" panose="020B0503020204020204" charset="-122"/>
                <a:cs typeface="微软雅黑" panose="020B0503020204020204" charset="-122"/>
              </a:rPr>
              <a:t>第2章  育英中学成绩管理系统</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789747" y="1388509"/>
            <a:ext cx="8008040" cy="1267968"/>
          </a:xfrm>
          <a:prstGeom prst="rect">
            <a:avLst/>
          </a:prstGeom>
          <a:solidFill>
            <a:schemeClr val="accent1">
              <a:alpha val="100000"/>
            </a:schemeClr>
          </a:solidFill>
        </p:spPr>
      </p:sp>
      <p:sp>
        <p:nvSpPr>
          <p:cNvPr id="3" name="TextBox 3"/>
          <p:cNvSpPr txBox="1"/>
          <p:nvPr/>
        </p:nvSpPr>
        <p:spPr>
          <a:xfrm>
            <a:off x="3467252" y="1671934"/>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成绩管理系统是由育英中学委托我公司开发的一款办公软件，项目周期为10天。</a:t>
            </a:r>
          </a:p>
        </p:txBody>
      </p:sp>
      <p:sp>
        <p:nvSpPr>
          <p:cNvPr id="4" name="AutoShape 4"/>
          <p:cNvSpPr/>
          <p:nvPr/>
        </p:nvSpPr>
        <p:spPr>
          <a:xfrm>
            <a:off x="1491031" y="3030193"/>
            <a:ext cx="8008040" cy="1267968"/>
          </a:xfrm>
          <a:prstGeom prst="rect">
            <a:avLst/>
          </a:prstGeom>
          <a:solidFill>
            <a:schemeClr val="accent2">
              <a:alpha val="100000"/>
            </a:schemeClr>
          </a:solidFill>
        </p:spPr>
      </p:sp>
      <p:sp>
        <p:nvSpPr>
          <p:cNvPr id="5" name="TextBox 5"/>
          <p:cNvSpPr txBox="1"/>
          <p:nvPr/>
        </p:nvSpPr>
        <p:spPr>
          <a:xfrm>
            <a:off x="1643863" y="3325809"/>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项目背景规划如表2-1所示。</a:t>
            </a:r>
          </a:p>
        </p:txBody>
      </p:sp>
      <p:pic>
        <p:nvPicPr>
          <p:cNvPr id="6" name="Picture 6"/>
          <p:cNvPicPr>
            <a:picLocks noChangeAspect="1"/>
          </p:cNvPicPr>
          <p:nvPr/>
        </p:nvPicPr>
        <p:blipFill>
          <a:blip r:embed="rId3"/>
          <a:srcRect t="21899" b="21899"/>
          <a:stretch>
            <a:fillRect/>
          </a:stretch>
        </p:blipFill>
        <p:spPr>
          <a:xfrm>
            <a:off x="539110" y="1388510"/>
            <a:ext cx="2256056" cy="1267968"/>
          </a:xfrm>
          <a:prstGeom prst="rect">
            <a:avLst/>
          </a:prstGeom>
        </p:spPr>
      </p:pic>
      <p:pic>
        <p:nvPicPr>
          <p:cNvPr id="7" name="Picture 7"/>
          <p:cNvPicPr>
            <a:picLocks noChangeAspect="1"/>
          </p:cNvPicPr>
          <p:nvPr/>
        </p:nvPicPr>
        <p:blipFill>
          <a:blip r:embed="rId4"/>
          <a:srcRect t="21899" b="21899"/>
          <a:stretch>
            <a:fillRect/>
          </a:stretch>
        </p:blipFill>
        <p:spPr>
          <a:xfrm>
            <a:off x="9486879" y="3030193"/>
            <a:ext cx="2256056" cy="1267968"/>
          </a:xfrm>
          <a:prstGeom prst="rect">
            <a:avLst/>
          </a:prstGeom>
        </p:spPr>
      </p:pic>
      <p:sp>
        <p:nvSpPr>
          <p:cNvPr id="8" name="AutoShape 8"/>
          <p:cNvSpPr/>
          <p:nvPr/>
        </p:nvSpPr>
        <p:spPr>
          <a:xfrm>
            <a:off x="2795409" y="4664094"/>
            <a:ext cx="8008040" cy="1267968"/>
          </a:xfrm>
          <a:prstGeom prst="rect">
            <a:avLst/>
          </a:prstGeom>
          <a:solidFill>
            <a:schemeClr val="accent1">
              <a:alpha val="100000"/>
            </a:schemeClr>
          </a:solidFill>
        </p:spPr>
      </p:sp>
      <p:sp>
        <p:nvSpPr>
          <p:cNvPr id="9" name="TextBox 9"/>
          <p:cNvSpPr txBox="1"/>
          <p:nvPr/>
        </p:nvSpPr>
        <p:spPr>
          <a:xfrm>
            <a:off x="3472914" y="4947518"/>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项目目标应当符合SMART原则，把项目要完成的工作用清晰的语言描述出来。</a:t>
            </a:r>
          </a:p>
        </p:txBody>
      </p:sp>
      <p:pic>
        <p:nvPicPr>
          <p:cNvPr id="10" name="Picture 10"/>
          <p:cNvPicPr>
            <a:picLocks noChangeAspect="1"/>
          </p:cNvPicPr>
          <p:nvPr/>
        </p:nvPicPr>
        <p:blipFill>
          <a:blip r:embed="rId5"/>
          <a:srcRect t="21899" b="21899"/>
          <a:stretch>
            <a:fillRect/>
          </a:stretch>
        </p:blipFill>
        <p:spPr>
          <a:xfrm>
            <a:off x="544772" y="4664094"/>
            <a:ext cx="2256056" cy="1267968"/>
          </a:xfrm>
          <a:prstGeom prst="rect">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结论</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04606" y="1508032"/>
            <a:ext cx="3311882" cy="4326814"/>
          </a:xfrm>
          <a:prstGeom prst="roundRect">
            <a:avLst>
              <a:gd name="adj" fmla="val 9570"/>
            </a:avLst>
          </a:prstGeom>
          <a:solidFill>
            <a:schemeClr val="accent1">
              <a:alpha val="100000"/>
            </a:schemeClr>
          </a:solidFill>
        </p:spPr>
      </p:sp>
      <p:sp>
        <p:nvSpPr>
          <p:cNvPr id="3" name="AutoShape 3"/>
          <p:cNvSpPr/>
          <p:nvPr/>
        </p:nvSpPr>
        <p:spPr>
          <a:xfrm>
            <a:off x="4391478" y="1508032"/>
            <a:ext cx="3311882" cy="4326814"/>
          </a:xfrm>
          <a:prstGeom prst="roundRect">
            <a:avLst>
              <a:gd name="adj" fmla="val 10537"/>
            </a:avLst>
          </a:prstGeom>
          <a:solidFill>
            <a:schemeClr val="accent2">
              <a:alpha val="100000"/>
            </a:schemeClr>
          </a:solidFill>
        </p:spPr>
      </p:sp>
      <p:sp>
        <p:nvSpPr>
          <p:cNvPr id="4" name="AutoShape 4"/>
          <p:cNvSpPr/>
          <p:nvPr/>
        </p:nvSpPr>
        <p:spPr>
          <a:xfrm>
            <a:off x="8167153" y="1508032"/>
            <a:ext cx="3311882" cy="4326814"/>
          </a:xfrm>
          <a:prstGeom prst="roundRect">
            <a:avLst>
              <a:gd name="adj" fmla="val 9247"/>
            </a:avLst>
          </a:prstGeom>
          <a:solidFill>
            <a:schemeClr val="accent1">
              <a:alpha val="100000"/>
            </a:schemeClr>
          </a:solidFill>
        </p:spPr>
      </p:sp>
      <p:sp>
        <p:nvSpPr>
          <p:cNvPr id="5" name="TextBox 5"/>
          <p:cNvSpPr txBox="1"/>
          <p:nvPr/>
        </p:nvSpPr>
        <p:spPr>
          <a:xfrm>
            <a:off x="4588266" y="4240389"/>
            <a:ext cx="2918307"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项目开发环境为Windows 7、Windows 8 、Windows 10或Windows 11。</a:t>
            </a:r>
          </a:p>
        </p:txBody>
      </p:sp>
      <p:sp>
        <p:nvSpPr>
          <p:cNvPr id="6" name="TextBox 6"/>
          <p:cNvSpPr txBox="1"/>
          <p:nvPr/>
        </p:nvSpPr>
        <p:spPr>
          <a:xfrm>
            <a:off x="8363940" y="4240389"/>
            <a:ext cx="2918307"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项目验收分为内部验收和外部验收两种方式。</a:t>
            </a:r>
          </a:p>
        </p:txBody>
      </p:sp>
      <p:pic>
        <p:nvPicPr>
          <p:cNvPr id="7" name="Picture 7"/>
          <p:cNvPicPr>
            <a:picLocks noChangeAspect="1"/>
          </p:cNvPicPr>
          <p:nvPr/>
        </p:nvPicPr>
        <p:blipFill>
          <a:blip r:embed="rId3"/>
          <a:srcRect t="8771" b="8771"/>
          <a:stretch>
            <a:fillRect/>
          </a:stretch>
        </p:blipFill>
        <p:spPr>
          <a:xfrm>
            <a:off x="921958" y="1771933"/>
            <a:ext cx="2672865" cy="2203993"/>
          </a:xfrm>
          <a:prstGeom prst="roundRect">
            <a:avLst/>
          </a:prstGeom>
        </p:spPr>
      </p:pic>
      <p:pic>
        <p:nvPicPr>
          <p:cNvPr id="8" name="Picture 8"/>
          <p:cNvPicPr>
            <a:picLocks noChangeAspect="1"/>
          </p:cNvPicPr>
          <p:nvPr/>
        </p:nvPicPr>
        <p:blipFill>
          <a:blip r:embed="rId4"/>
          <a:srcRect t="8771" b="8771"/>
          <a:stretch>
            <a:fillRect/>
          </a:stretch>
        </p:blipFill>
        <p:spPr>
          <a:xfrm>
            <a:off x="4710987" y="1771933"/>
            <a:ext cx="2672865" cy="2203993"/>
          </a:xfrm>
          <a:prstGeom prst="roundRect">
            <a:avLst/>
          </a:prstGeom>
        </p:spPr>
      </p:pic>
      <p:pic>
        <p:nvPicPr>
          <p:cNvPr id="9" name="Picture 9"/>
          <p:cNvPicPr>
            <a:picLocks noChangeAspect="1"/>
          </p:cNvPicPr>
          <p:nvPr/>
        </p:nvPicPr>
        <p:blipFill>
          <a:blip r:embed="rId5"/>
          <a:srcRect t="8771" b="8771"/>
          <a:stretch>
            <a:fillRect/>
          </a:stretch>
        </p:blipFill>
        <p:spPr>
          <a:xfrm>
            <a:off x="8486661" y="1771933"/>
            <a:ext cx="2672865" cy="2203993"/>
          </a:xfrm>
          <a:prstGeom prst="roundRect">
            <a:avLst/>
          </a:prstGeom>
        </p:spPr>
      </p:pic>
      <p:sp>
        <p:nvSpPr>
          <p:cNvPr id="10" name="TextBox 10"/>
          <p:cNvSpPr txBox="1"/>
          <p:nvPr/>
        </p:nvSpPr>
        <p:spPr>
          <a:xfrm>
            <a:off x="763829" y="4240389"/>
            <a:ext cx="2916151"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应交付成果包括编译后的成绩管理系统和系统使用说明书。</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结论</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32612" r="32612"/>
          <a:stretch>
            <a:fillRect/>
          </a:stretch>
        </p:blipFill>
        <p:spPr>
          <a:xfrm>
            <a:off x="875314" y="1869245"/>
            <a:ext cx="2050689" cy="3916435"/>
          </a:xfrm>
          <a:prstGeom prst="rect">
            <a:avLst/>
          </a:prstGeom>
        </p:spPr>
      </p:pic>
      <p:pic>
        <p:nvPicPr>
          <p:cNvPr id="3" name="Picture 3"/>
          <p:cNvPicPr>
            <a:picLocks noChangeAspect="1"/>
          </p:cNvPicPr>
          <p:nvPr/>
        </p:nvPicPr>
        <p:blipFill>
          <a:blip r:embed="rId4"/>
          <a:srcRect l="23819" r="23819"/>
          <a:stretch>
            <a:fillRect/>
          </a:stretch>
        </p:blipFill>
        <p:spPr>
          <a:xfrm>
            <a:off x="5906739" y="1869245"/>
            <a:ext cx="2050689" cy="3916435"/>
          </a:xfrm>
          <a:prstGeom prst="rect">
            <a:avLst/>
          </a:prstGeom>
        </p:spPr>
      </p:pic>
      <p:pic>
        <p:nvPicPr>
          <p:cNvPr id="4" name="Picture 4"/>
          <p:cNvPicPr>
            <a:picLocks noChangeAspect="1"/>
          </p:cNvPicPr>
          <p:nvPr/>
        </p:nvPicPr>
        <p:blipFill>
          <a:blip r:embed="rId5"/>
          <a:srcRect l="23819" r="23819"/>
          <a:stretch>
            <a:fillRect/>
          </a:stretch>
        </p:blipFill>
        <p:spPr>
          <a:xfrm>
            <a:off x="3391027" y="1869245"/>
            <a:ext cx="2050689" cy="3916435"/>
          </a:xfrm>
          <a:prstGeom prst="rect">
            <a:avLst/>
          </a:prstGeom>
        </p:spPr>
      </p:pic>
      <p:sp>
        <p:nvSpPr>
          <p:cNvPr id="5" name="Freeform 5"/>
          <p:cNvSpPr/>
          <p:nvPr/>
        </p:nvSpPr>
        <p:spPr>
          <a:xfrm>
            <a:off x="8503615" y="2041071"/>
            <a:ext cx="300899" cy="495300"/>
          </a:xfrm>
          <a:custGeom>
            <a:avLst/>
            <a:gdLst/>
            <a:ahLst/>
            <a:cxnLst/>
            <a:rect l="l" t="t" r="r" b="b"/>
            <a:pathLst>
              <a:path w="369275" h="607851">
                <a:moveTo>
                  <a:pt x="139276" y="570066"/>
                </a:moveTo>
                <a:cubicBezTo>
                  <a:pt x="144275" y="565371"/>
                  <a:pt x="152183" y="565744"/>
                  <a:pt x="156809" y="570811"/>
                </a:cubicBezTo>
                <a:cubicBezTo>
                  <a:pt x="171730" y="587133"/>
                  <a:pt x="197544" y="587133"/>
                  <a:pt x="212465" y="570811"/>
                </a:cubicBezTo>
                <a:cubicBezTo>
                  <a:pt x="217091" y="565744"/>
                  <a:pt x="224999" y="565371"/>
                  <a:pt x="229998" y="570066"/>
                </a:cubicBezTo>
                <a:cubicBezTo>
                  <a:pt x="235071" y="574687"/>
                  <a:pt x="235444" y="582512"/>
                  <a:pt x="230818" y="587580"/>
                </a:cubicBezTo>
                <a:cubicBezTo>
                  <a:pt x="218956" y="600473"/>
                  <a:pt x="202170" y="607851"/>
                  <a:pt x="184637" y="607851"/>
                </a:cubicBezTo>
                <a:cubicBezTo>
                  <a:pt x="167105" y="607851"/>
                  <a:pt x="150318" y="600473"/>
                  <a:pt x="138456" y="587580"/>
                </a:cubicBezTo>
                <a:cubicBezTo>
                  <a:pt x="133830" y="582512"/>
                  <a:pt x="134203" y="574687"/>
                  <a:pt x="139276" y="570066"/>
                </a:cubicBezTo>
                <a:close/>
                <a:moveTo>
                  <a:pt x="273919" y="497785"/>
                </a:moveTo>
                <a:cubicBezTo>
                  <a:pt x="280558" y="496146"/>
                  <a:pt x="287345" y="500169"/>
                  <a:pt x="288986" y="506874"/>
                </a:cubicBezTo>
                <a:cubicBezTo>
                  <a:pt x="290627" y="513505"/>
                  <a:pt x="286599" y="520210"/>
                  <a:pt x="279961" y="521849"/>
                </a:cubicBezTo>
                <a:cubicBezTo>
                  <a:pt x="218426" y="537271"/>
                  <a:pt x="156891" y="552619"/>
                  <a:pt x="95356" y="567966"/>
                </a:cubicBezTo>
                <a:cubicBezTo>
                  <a:pt x="88717" y="569605"/>
                  <a:pt x="81930" y="565582"/>
                  <a:pt x="80289" y="558951"/>
                </a:cubicBezTo>
                <a:cubicBezTo>
                  <a:pt x="78648" y="552321"/>
                  <a:pt x="82676" y="545541"/>
                  <a:pt x="89314" y="543902"/>
                </a:cubicBezTo>
                <a:cubicBezTo>
                  <a:pt x="150849" y="528554"/>
                  <a:pt x="212384" y="513207"/>
                  <a:pt x="273919" y="497785"/>
                </a:cubicBezTo>
                <a:close/>
                <a:moveTo>
                  <a:pt x="273919" y="452696"/>
                </a:moveTo>
                <a:cubicBezTo>
                  <a:pt x="280558" y="450984"/>
                  <a:pt x="287345" y="455003"/>
                  <a:pt x="288986" y="461701"/>
                </a:cubicBezTo>
                <a:cubicBezTo>
                  <a:pt x="290627" y="468325"/>
                  <a:pt x="286599" y="475024"/>
                  <a:pt x="279961" y="476736"/>
                </a:cubicBezTo>
                <a:cubicBezTo>
                  <a:pt x="218426" y="492067"/>
                  <a:pt x="156891" y="507399"/>
                  <a:pt x="95356" y="522731"/>
                </a:cubicBezTo>
                <a:cubicBezTo>
                  <a:pt x="88717" y="524443"/>
                  <a:pt x="81930" y="520350"/>
                  <a:pt x="80289" y="513726"/>
                </a:cubicBezTo>
                <a:cubicBezTo>
                  <a:pt x="78648" y="507102"/>
                  <a:pt x="82676" y="500403"/>
                  <a:pt x="89314" y="498691"/>
                </a:cubicBezTo>
                <a:cubicBezTo>
                  <a:pt x="150849" y="483360"/>
                  <a:pt x="212384" y="468028"/>
                  <a:pt x="273919" y="452696"/>
                </a:cubicBezTo>
                <a:close/>
                <a:moveTo>
                  <a:pt x="184673" y="227009"/>
                </a:moveTo>
                <a:cubicBezTo>
                  <a:pt x="189222" y="227009"/>
                  <a:pt x="193698" y="227158"/>
                  <a:pt x="198173" y="227456"/>
                </a:cubicBezTo>
                <a:cubicBezTo>
                  <a:pt x="202723" y="227829"/>
                  <a:pt x="207273" y="228276"/>
                  <a:pt x="211748" y="228947"/>
                </a:cubicBezTo>
                <a:cubicBezTo>
                  <a:pt x="216223" y="229617"/>
                  <a:pt x="220773" y="230437"/>
                  <a:pt x="225248" y="231406"/>
                </a:cubicBezTo>
                <a:cubicBezTo>
                  <a:pt x="229723" y="232449"/>
                  <a:pt x="234199" y="233567"/>
                  <a:pt x="238674" y="234908"/>
                </a:cubicBezTo>
                <a:cubicBezTo>
                  <a:pt x="248370" y="237740"/>
                  <a:pt x="250757" y="250408"/>
                  <a:pt x="242776" y="256593"/>
                </a:cubicBezTo>
                <a:cubicBezTo>
                  <a:pt x="242403" y="256891"/>
                  <a:pt x="242030" y="257190"/>
                  <a:pt x="241657" y="257562"/>
                </a:cubicBezTo>
                <a:cubicBezTo>
                  <a:pt x="241284" y="257935"/>
                  <a:pt x="240837" y="258307"/>
                  <a:pt x="240464" y="258680"/>
                </a:cubicBezTo>
                <a:cubicBezTo>
                  <a:pt x="240091" y="259127"/>
                  <a:pt x="239644" y="259574"/>
                  <a:pt x="239271" y="260021"/>
                </a:cubicBezTo>
                <a:cubicBezTo>
                  <a:pt x="238823" y="260543"/>
                  <a:pt x="238450" y="261065"/>
                  <a:pt x="238003" y="261586"/>
                </a:cubicBezTo>
                <a:cubicBezTo>
                  <a:pt x="237555" y="262182"/>
                  <a:pt x="237182" y="262779"/>
                  <a:pt x="236735" y="263449"/>
                </a:cubicBezTo>
                <a:cubicBezTo>
                  <a:pt x="236287" y="264120"/>
                  <a:pt x="235914" y="264791"/>
                  <a:pt x="235467" y="265461"/>
                </a:cubicBezTo>
                <a:cubicBezTo>
                  <a:pt x="235019" y="266206"/>
                  <a:pt x="234646" y="266952"/>
                  <a:pt x="234199" y="267697"/>
                </a:cubicBezTo>
                <a:cubicBezTo>
                  <a:pt x="233826" y="268442"/>
                  <a:pt x="233453" y="269187"/>
                  <a:pt x="233080" y="269932"/>
                </a:cubicBezTo>
                <a:cubicBezTo>
                  <a:pt x="232632" y="270827"/>
                  <a:pt x="232259" y="271721"/>
                  <a:pt x="231812" y="272615"/>
                </a:cubicBezTo>
                <a:cubicBezTo>
                  <a:pt x="231439" y="273584"/>
                  <a:pt x="230991" y="274553"/>
                  <a:pt x="230618" y="275521"/>
                </a:cubicBezTo>
                <a:cubicBezTo>
                  <a:pt x="230171" y="276565"/>
                  <a:pt x="229798" y="277608"/>
                  <a:pt x="229425" y="278726"/>
                </a:cubicBezTo>
                <a:cubicBezTo>
                  <a:pt x="228978" y="279844"/>
                  <a:pt x="228605" y="280961"/>
                  <a:pt x="228232" y="282079"/>
                </a:cubicBezTo>
                <a:cubicBezTo>
                  <a:pt x="227859" y="283271"/>
                  <a:pt x="227486" y="284464"/>
                  <a:pt x="227113" y="285656"/>
                </a:cubicBezTo>
                <a:cubicBezTo>
                  <a:pt x="226740" y="286923"/>
                  <a:pt x="226367" y="288190"/>
                  <a:pt x="225994" y="289457"/>
                </a:cubicBezTo>
                <a:cubicBezTo>
                  <a:pt x="225621" y="290798"/>
                  <a:pt x="225248" y="292214"/>
                  <a:pt x="224950" y="293555"/>
                </a:cubicBezTo>
                <a:cubicBezTo>
                  <a:pt x="224577" y="294971"/>
                  <a:pt x="224204" y="296387"/>
                  <a:pt x="223906" y="297803"/>
                </a:cubicBezTo>
                <a:cubicBezTo>
                  <a:pt x="223533" y="299293"/>
                  <a:pt x="223234" y="300784"/>
                  <a:pt x="222936" y="302274"/>
                </a:cubicBezTo>
                <a:cubicBezTo>
                  <a:pt x="222265" y="305478"/>
                  <a:pt x="221593" y="308608"/>
                  <a:pt x="221071" y="311813"/>
                </a:cubicBezTo>
                <a:cubicBezTo>
                  <a:pt x="220475" y="315315"/>
                  <a:pt x="219878" y="318817"/>
                  <a:pt x="219430" y="322245"/>
                </a:cubicBezTo>
                <a:cubicBezTo>
                  <a:pt x="218983" y="325152"/>
                  <a:pt x="218610" y="328058"/>
                  <a:pt x="218237" y="330964"/>
                </a:cubicBezTo>
                <a:cubicBezTo>
                  <a:pt x="217789" y="334914"/>
                  <a:pt x="217342" y="338938"/>
                  <a:pt x="216969" y="342887"/>
                </a:cubicBezTo>
                <a:cubicBezTo>
                  <a:pt x="216521" y="347135"/>
                  <a:pt x="216148" y="351383"/>
                  <a:pt x="215776" y="355630"/>
                </a:cubicBezTo>
                <a:cubicBezTo>
                  <a:pt x="215477" y="360101"/>
                  <a:pt x="215179" y="364647"/>
                  <a:pt x="214880" y="369193"/>
                </a:cubicBezTo>
                <a:cubicBezTo>
                  <a:pt x="214508" y="376049"/>
                  <a:pt x="208615" y="381265"/>
                  <a:pt x="201753" y="380818"/>
                </a:cubicBezTo>
                <a:cubicBezTo>
                  <a:pt x="194891" y="380445"/>
                  <a:pt x="189670" y="374558"/>
                  <a:pt x="190117" y="367702"/>
                </a:cubicBezTo>
                <a:cubicBezTo>
                  <a:pt x="190490" y="361517"/>
                  <a:pt x="190863" y="355332"/>
                  <a:pt x="191385" y="349221"/>
                </a:cubicBezTo>
                <a:cubicBezTo>
                  <a:pt x="191684" y="346241"/>
                  <a:pt x="191908" y="343334"/>
                  <a:pt x="192206" y="340428"/>
                </a:cubicBezTo>
                <a:cubicBezTo>
                  <a:pt x="192504" y="337596"/>
                  <a:pt x="192803" y="334839"/>
                  <a:pt x="193101" y="332007"/>
                </a:cubicBezTo>
                <a:cubicBezTo>
                  <a:pt x="193399" y="329325"/>
                  <a:pt x="193772" y="326642"/>
                  <a:pt x="194071" y="323959"/>
                </a:cubicBezTo>
                <a:cubicBezTo>
                  <a:pt x="194294" y="322171"/>
                  <a:pt x="194593" y="320457"/>
                  <a:pt x="194816" y="318743"/>
                </a:cubicBezTo>
                <a:cubicBezTo>
                  <a:pt x="195189" y="316209"/>
                  <a:pt x="195562" y="313750"/>
                  <a:pt x="196010" y="311216"/>
                </a:cubicBezTo>
                <a:cubicBezTo>
                  <a:pt x="196383" y="308832"/>
                  <a:pt x="196756" y="306447"/>
                  <a:pt x="197203" y="303988"/>
                </a:cubicBezTo>
                <a:cubicBezTo>
                  <a:pt x="197651" y="301752"/>
                  <a:pt x="198098" y="299442"/>
                  <a:pt x="198620" y="297132"/>
                </a:cubicBezTo>
                <a:cubicBezTo>
                  <a:pt x="199068" y="294971"/>
                  <a:pt x="199515" y="292810"/>
                  <a:pt x="200038" y="290574"/>
                </a:cubicBezTo>
                <a:cubicBezTo>
                  <a:pt x="200560" y="288488"/>
                  <a:pt x="201082" y="286476"/>
                  <a:pt x="201604" y="284389"/>
                </a:cubicBezTo>
                <a:cubicBezTo>
                  <a:pt x="202126" y="282377"/>
                  <a:pt x="202723" y="280440"/>
                  <a:pt x="203319" y="278502"/>
                </a:cubicBezTo>
                <a:cubicBezTo>
                  <a:pt x="203916" y="276565"/>
                  <a:pt x="204513" y="274702"/>
                  <a:pt x="205110" y="272839"/>
                </a:cubicBezTo>
                <a:cubicBezTo>
                  <a:pt x="205706" y="271125"/>
                  <a:pt x="206378" y="269336"/>
                  <a:pt x="207049" y="267548"/>
                </a:cubicBezTo>
                <a:cubicBezTo>
                  <a:pt x="207720" y="265908"/>
                  <a:pt x="208391" y="264269"/>
                  <a:pt x="209137" y="262629"/>
                </a:cubicBezTo>
                <a:cubicBezTo>
                  <a:pt x="209809" y="260990"/>
                  <a:pt x="210554" y="259425"/>
                  <a:pt x="211300" y="257935"/>
                </a:cubicBezTo>
                <a:cubicBezTo>
                  <a:pt x="211673" y="257190"/>
                  <a:pt x="212046" y="256519"/>
                  <a:pt x="212419" y="255848"/>
                </a:cubicBezTo>
                <a:cubicBezTo>
                  <a:pt x="212643" y="255401"/>
                  <a:pt x="212941" y="254879"/>
                  <a:pt x="213240" y="254358"/>
                </a:cubicBezTo>
                <a:cubicBezTo>
                  <a:pt x="211524" y="254060"/>
                  <a:pt x="209809" y="253762"/>
                  <a:pt x="208093" y="253538"/>
                </a:cubicBezTo>
                <a:cubicBezTo>
                  <a:pt x="204214" y="252942"/>
                  <a:pt x="200336" y="252495"/>
                  <a:pt x="196383" y="252197"/>
                </a:cubicBezTo>
                <a:cubicBezTo>
                  <a:pt x="192504" y="251973"/>
                  <a:pt x="188551" y="251824"/>
                  <a:pt x="184673" y="251824"/>
                </a:cubicBezTo>
                <a:cubicBezTo>
                  <a:pt x="180794" y="251824"/>
                  <a:pt x="176841" y="251899"/>
                  <a:pt x="172962" y="252197"/>
                </a:cubicBezTo>
                <a:cubicBezTo>
                  <a:pt x="169009" y="252495"/>
                  <a:pt x="165131" y="252942"/>
                  <a:pt x="161252" y="253538"/>
                </a:cubicBezTo>
                <a:cubicBezTo>
                  <a:pt x="159537" y="253762"/>
                  <a:pt x="157821" y="254060"/>
                  <a:pt x="156106" y="254358"/>
                </a:cubicBezTo>
                <a:cubicBezTo>
                  <a:pt x="156404" y="254879"/>
                  <a:pt x="156702" y="255401"/>
                  <a:pt x="157001" y="255848"/>
                </a:cubicBezTo>
                <a:cubicBezTo>
                  <a:pt x="157299" y="256519"/>
                  <a:pt x="157672" y="257190"/>
                  <a:pt x="158045" y="257935"/>
                </a:cubicBezTo>
                <a:cubicBezTo>
                  <a:pt x="158791" y="259425"/>
                  <a:pt x="159537" y="260990"/>
                  <a:pt x="160208" y="262629"/>
                </a:cubicBezTo>
                <a:cubicBezTo>
                  <a:pt x="160954" y="264269"/>
                  <a:pt x="161625" y="265908"/>
                  <a:pt x="162296" y="267548"/>
                </a:cubicBezTo>
                <a:cubicBezTo>
                  <a:pt x="162968" y="269336"/>
                  <a:pt x="163639" y="271125"/>
                  <a:pt x="164236" y="272839"/>
                </a:cubicBezTo>
                <a:cubicBezTo>
                  <a:pt x="164832" y="274702"/>
                  <a:pt x="165429" y="276565"/>
                  <a:pt x="166026" y="278502"/>
                </a:cubicBezTo>
                <a:cubicBezTo>
                  <a:pt x="166622" y="280440"/>
                  <a:pt x="167219" y="282377"/>
                  <a:pt x="167741" y="284389"/>
                </a:cubicBezTo>
                <a:cubicBezTo>
                  <a:pt x="168263" y="286476"/>
                  <a:pt x="168785" y="288488"/>
                  <a:pt x="169308" y="290574"/>
                </a:cubicBezTo>
                <a:cubicBezTo>
                  <a:pt x="169830" y="292810"/>
                  <a:pt x="170277" y="294971"/>
                  <a:pt x="170725" y="297132"/>
                </a:cubicBezTo>
                <a:cubicBezTo>
                  <a:pt x="171247" y="299442"/>
                  <a:pt x="171694" y="301752"/>
                  <a:pt x="172142" y="303988"/>
                </a:cubicBezTo>
                <a:cubicBezTo>
                  <a:pt x="172589" y="306447"/>
                  <a:pt x="172962" y="308832"/>
                  <a:pt x="173410" y="311216"/>
                </a:cubicBezTo>
                <a:cubicBezTo>
                  <a:pt x="173783" y="313750"/>
                  <a:pt x="174156" y="316209"/>
                  <a:pt x="174529" y="318743"/>
                </a:cubicBezTo>
                <a:cubicBezTo>
                  <a:pt x="175200" y="323140"/>
                  <a:pt x="175722" y="327611"/>
                  <a:pt x="176244" y="332007"/>
                </a:cubicBezTo>
                <a:cubicBezTo>
                  <a:pt x="176915" y="337745"/>
                  <a:pt x="177438" y="343483"/>
                  <a:pt x="177960" y="349221"/>
                </a:cubicBezTo>
                <a:cubicBezTo>
                  <a:pt x="178482" y="355332"/>
                  <a:pt x="178929" y="361517"/>
                  <a:pt x="179228" y="367702"/>
                </a:cubicBezTo>
                <a:cubicBezTo>
                  <a:pt x="179675" y="374558"/>
                  <a:pt x="174454" y="380445"/>
                  <a:pt x="167592" y="380818"/>
                </a:cubicBezTo>
                <a:cubicBezTo>
                  <a:pt x="160730" y="381265"/>
                  <a:pt x="154838" y="376049"/>
                  <a:pt x="154465" y="369193"/>
                </a:cubicBezTo>
                <a:cubicBezTo>
                  <a:pt x="154166" y="364647"/>
                  <a:pt x="153868" y="360101"/>
                  <a:pt x="153570" y="355630"/>
                </a:cubicBezTo>
                <a:cubicBezTo>
                  <a:pt x="153197" y="351383"/>
                  <a:pt x="152824" y="347135"/>
                  <a:pt x="152451" y="342887"/>
                </a:cubicBezTo>
                <a:cubicBezTo>
                  <a:pt x="152003" y="338938"/>
                  <a:pt x="151556" y="334914"/>
                  <a:pt x="151108" y="330964"/>
                </a:cubicBezTo>
                <a:cubicBezTo>
                  <a:pt x="150735" y="328058"/>
                  <a:pt x="150362" y="325152"/>
                  <a:pt x="149915" y="322245"/>
                </a:cubicBezTo>
                <a:cubicBezTo>
                  <a:pt x="149467" y="318817"/>
                  <a:pt x="148871" y="315315"/>
                  <a:pt x="148274" y="311813"/>
                </a:cubicBezTo>
                <a:cubicBezTo>
                  <a:pt x="147752" y="308608"/>
                  <a:pt x="147080" y="305404"/>
                  <a:pt x="146409" y="302274"/>
                </a:cubicBezTo>
                <a:cubicBezTo>
                  <a:pt x="145812" y="299368"/>
                  <a:pt x="145141" y="296387"/>
                  <a:pt x="144395" y="293555"/>
                </a:cubicBezTo>
                <a:cubicBezTo>
                  <a:pt x="143799" y="290872"/>
                  <a:pt x="143053" y="288264"/>
                  <a:pt x="142232" y="285656"/>
                </a:cubicBezTo>
                <a:cubicBezTo>
                  <a:pt x="141859" y="284464"/>
                  <a:pt x="141486" y="283271"/>
                  <a:pt x="141113" y="282079"/>
                </a:cubicBezTo>
                <a:cubicBezTo>
                  <a:pt x="140741" y="280961"/>
                  <a:pt x="140368" y="279844"/>
                  <a:pt x="139920" y="278726"/>
                </a:cubicBezTo>
                <a:cubicBezTo>
                  <a:pt x="139547" y="277608"/>
                  <a:pt x="139174" y="276565"/>
                  <a:pt x="138727" y="275521"/>
                </a:cubicBezTo>
                <a:cubicBezTo>
                  <a:pt x="138354" y="274553"/>
                  <a:pt x="137906" y="273584"/>
                  <a:pt x="137533" y="272615"/>
                </a:cubicBezTo>
                <a:cubicBezTo>
                  <a:pt x="137086" y="271721"/>
                  <a:pt x="136713" y="270827"/>
                  <a:pt x="136265" y="269932"/>
                </a:cubicBezTo>
                <a:cubicBezTo>
                  <a:pt x="135892" y="269187"/>
                  <a:pt x="135519" y="268442"/>
                  <a:pt x="135146" y="267697"/>
                </a:cubicBezTo>
                <a:cubicBezTo>
                  <a:pt x="134699" y="266952"/>
                  <a:pt x="134326" y="266206"/>
                  <a:pt x="133878" y="265461"/>
                </a:cubicBezTo>
                <a:cubicBezTo>
                  <a:pt x="133431" y="264791"/>
                  <a:pt x="133058" y="264120"/>
                  <a:pt x="132611" y="263449"/>
                </a:cubicBezTo>
                <a:cubicBezTo>
                  <a:pt x="132163" y="262779"/>
                  <a:pt x="131790" y="262182"/>
                  <a:pt x="131343" y="261586"/>
                </a:cubicBezTo>
                <a:cubicBezTo>
                  <a:pt x="130895" y="261065"/>
                  <a:pt x="130522" y="260543"/>
                  <a:pt x="130075" y="260021"/>
                </a:cubicBezTo>
                <a:cubicBezTo>
                  <a:pt x="129702" y="259574"/>
                  <a:pt x="129254" y="259127"/>
                  <a:pt x="128881" y="258680"/>
                </a:cubicBezTo>
                <a:cubicBezTo>
                  <a:pt x="128508" y="258307"/>
                  <a:pt x="128061" y="257935"/>
                  <a:pt x="127688" y="257562"/>
                </a:cubicBezTo>
                <a:cubicBezTo>
                  <a:pt x="127315" y="257190"/>
                  <a:pt x="126942" y="256891"/>
                  <a:pt x="126569" y="256593"/>
                </a:cubicBezTo>
                <a:cubicBezTo>
                  <a:pt x="118588" y="250408"/>
                  <a:pt x="120975" y="237740"/>
                  <a:pt x="130671" y="234908"/>
                </a:cubicBezTo>
                <a:cubicBezTo>
                  <a:pt x="135146" y="233567"/>
                  <a:pt x="139622" y="232449"/>
                  <a:pt x="144097" y="231406"/>
                </a:cubicBezTo>
                <a:cubicBezTo>
                  <a:pt x="148572" y="230437"/>
                  <a:pt x="153122" y="229617"/>
                  <a:pt x="157597" y="228947"/>
                </a:cubicBezTo>
                <a:cubicBezTo>
                  <a:pt x="162147" y="228276"/>
                  <a:pt x="166622" y="227829"/>
                  <a:pt x="171172" y="227456"/>
                </a:cubicBezTo>
                <a:cubicBezTo>
                  <a:pt x="175647" y="227158"/>
                  <a:pt x="180123" y="227009"/>
                  <a:pt x="184673" y="227009"/>
                </a:cubicBezTo>
                <a:close/>
                <a:moveTo>
                  <a:pt x="184638" y="0"/>
                </a:moveTo>
                <a:cubicBezTo>
                  <a:pt x="244994" y="0"/>
                  <a:pt x="301546" y="29424"/>
                  <a:pt x="336088" y="78887"/>
                </a:cubicBezTo>
                <a:cubicBezTo>
                  <a:pt x="370631" y="128350"/>
                  <a:pt x="378763" y="191444"/>
                  <a:pt x="357873" y="248058"/>
                </a:cubicBezTo>
                <a:cubicBezTo>
                  <a:pt x="336461" y="306087"/>
                  <a:pt x="272822" y="336703"/>
                  <a:pt x="262900" y="410227"/>
                </a:cubicBezTo>
                <a:cubicBezTo>
                  <a:pt x="266555" y="409259"/>
                  <a:pt x="270286" y="408365"/>
                  <a:pt x="273941" y="407471"/>
                </a:cubicBezTo>
                <a:cubicBezTo>
                  <a:pt x="280581" y="405757"/>
                  <a:pt x="287370" y="409855"/>
                  <a:pt x="289012" y="416484"/>
                </a:cubicBezTo>
                <a:cubicBezTo>
                  <a:pt x="290653" y="423114"/>
                  <a:pt x="286624" y="429893"/>
                  <a:pt x="279984" y="431532"/>
                </a:cubicBezTo>
                <a:cubicBezTo>
                  <a:pt x="218434" y="446877"/>
                  <a:pt x="156884" y="462222"/>
                  <a:pt x="95334" y="477642"/>
                </a:cubicBezTo>
                <a:cubicBezTo>
                  <a:pt x="88694" y="479281"/>
                  <a:pt x="81905" y="475258"/>
                  <a:pt x="80263" y="468554"/>
                </a:cubicBezTo>
                <a:cubicBezTo>
                  <a:pt x="78622" y="461924"/>
                  <a:pt x="82651" y="455220"/>
                  <a:pt x="89291" y="453507"/>
                </a:cubicBezTo>
                <a:cubicBezTo>
                  <a:pt x="139575" y="440992"/>
                  <a:pt x="189860" y="428403"/>
                  <a:pt x="240145" y="415888"/>
                </a:cubicBezTo>
                <a:cubicBezTo>
                  <a:pt x="238354" y="413132"/>
                  <a:pt x="237757" y="410599"/>
                  <a:pt x="238205" y="407396"/>
                </a:cubicBezTo>
                <a:cubicBezTo>
                  <a:pt x="238876" y="402182"/>
                  <a:pt x="239772" y="397116"/>
                  <a:pt x="240965" y="392051"/>
                </a:cubicBezTo>
                <a:cubicBezTo>
                  <a:pt x="242084" y="387134"/>
                  <a:pt x="243427" y="382367"/>
                  <a:pt x="245069" y="377674"/>
                </a:cubicBezTo>
                <a:cubicBezTo>
                  <a:pt x="246561" y="373130"/>
                  <a:pt x="248277" y="368660"/>
                  <a:pt x="250216" y="364265"/>
                </a:cubicBezTo>
                <a:cubicBezTo>
                  <a:pt x="252007" y="360019"/>
                  <a:pt x="254021" y="355848"/>
                  <a:pt x="256185" y="351751"/>
                </a:cubicBezTo>
                <a:cubicBezTo>
                  <a:pt x="258274" y="347877"/>
                  <a:pt x="260587" y="344004"/>
                  <a:pt x="262900" y="340205"/>
                </a:cubicBezTo>
                <a:cubicBezTo>
                  <a:pt x="265212" y="336554"/>
                  <a:pt x="267600" y="332979"/>
                  <a:pt x="270062" y="329403"/>
                </a:cubicBezTo>
                <a:cubicBezTo>
                  <a:pt x="272449" y="325977"/>
                  <a:pt x="274986" y="322624"/>
                  <a:pt x="277522" y="319347"/>
                </a:cubicBezTo>
                <a:cubicBezTo>
                  <a:pt x="279984" y="316069"/>
                  <a:pt x="282521" y="312941"/>
                  <a:pt x="285058" y="309812"/>
                </a:cubicBezTo>
                <a:cubicBezTo>
                  <a:pt x="287594" y="306758"/>
                  <a:pt x="290056" y="303704"/>
                  <a:pt x="292593" y="300724"/>
                </a:cubicBezTo>
                <a:cubicBezTo>
                  <a:pt x="294906" y="297968"/>
                  <a:pt x="297218" y="295211"/>
                  <a:pt x="299531" y="292530"/>
                </a:cubicBezTo>
                <a:cubicBezTo>
                  <a:pt x="300725" y="291114"/>
                  <a:pt x="301919" y="289699"/>
                  <a:pt x="303038" y="288284"/>
                </a:cubicBezTo>
                <a:cubicBezTo>
                  <a:pt x="305351" y="285528"/>
                  <a:pt x="307663" y="282771"/>
                  <a:pt x="309827" y="279941"/>
                </a:cubicBezTo>
                <a:cubicBezTo>
                  <a:pt x="311990" y="277259"/>
                  <a:pt x="314079" y="274577"/>
                  <a:pt x="316168" y="271821"/>
                </a:cubicBezTo>
                <a:cubicBezTo>
                  <a:pt x="318108" y="269214"/>
                  <a:pt x="320048" y="266532"/>
                  <a:pt x="321838" y="263776"/>
                </a:cubicBezTo>
                <a:cubicBezTo>
                  <a:pt x="323554" y="261169"/>
                  <a:pt x="325270" y="258487"/>
                  <a:pt x="326837" y="255731"/>
                </a:cubicBezTo>
                <a:cubicBezTo>
                  <a:pt x="328329" y="253124"/>
                  <a:pt x="329747" y="250442"/>
                  <a:pt x="331090" y="247686"/>
                </a:cubicBezTo>
                <a:cubicBezTo>
                  <a:pt x="332358" y="245004"/>
                  <a:pt x="333552" y="242248"/>
                  <a:pt x="334596" y="239492"/>
                </a:cubicBezTo>
                <a:cubicBezTo>
                  <a:pt x="352651" y="190550"/>
                  <a:pt x="345563" y="135873"/>
                  <a:pt x="315721" y="93115"/>
                </a:cubicBezTo>
                <a:cubicBezTo>
                  <a:pt x="285804" y="50282"/>
                  <a:pt x="236862" y="24806"/>
                  <a:pt x="184638" y="24806"/>
                </a:cubicBezTo>
                <a:cubicBezTo>
                  <a:pt x="132413" y="24806"/>
                  <a:pt x="83471" y="50282"/>
                  <a:pt x="53554" y="93115"/>
                </a:cubicBezTo>
                <a:cubicBezTo>
                  <a:pt x="23712" y="135873"/>
                  <a:pt x="16624" y="190550"/>
                  <a:pt x="34679" y="239492"/>
                </a:cubicBezTo>
                <a:cubicBezTo>
                  <a:pt x="35425" y="241428"/>
                  <a:pt x="36246" y="243365"/>
                  <a:pt x="37066" y="245302"/>
                </a:cubicBezTo>
                <a:cubicBezTo>
                  <a:pt x="37962" y="247239"/>
                  <a:pt x="38857" y="249175"/>
                  <a:pt x="39827" y="251038"/>
                </a:cubicBezTo>
                <a:cubicBezTo>
                  <a:pt x="40871" y="252975"/>
                  <a:pt x="41916" y="254837"/>
                  <a:pt x="43035" y="256699"/>
                </a:cubicBezTo>
                <a:cubicBezTo>
                  <a:pt x="44154" y="258636"/>
                  <a:pt x="45273" y="260498"/>
                  <a:pt x="46541" y="262361"/>
                </a:cubicBezTo>
                <a:cubicBezTo>
                  <a:pt x="47810" y="264297"/>
                  <a:pt x="49078" y="266234"/>
                  <a:pt x="50421" y="268096"/>
                </a:cubicBezTo>
                <a:cubicBezTo>
                  <a:pt x="51241" y="269288"/>
                  <a:pt x="52062" y="270406"/>
                  <a:pt x="52957" y="271598"/>
                </a:cubicBezTo>
                <a:cubicBezTo>
                  <a:pt x="54375" y="273534"/>
                  <a:pt x="55867" y="275471"/>
                  <a:pt x="57359" y="277333"/>
                </a:cubicBezTo>
                <a:cubicBezTo>
                  <a:pt x="58851" y="279345"/>
                  <a:pt x="60418" y="281281"/>
                  <a:pt x="61985" y="283144"/>
                </a:cubicBezTo>
                <a:cubicBezTo>
                  <a:pt x="63626" y="285155"/>
                  <a:pt x="65267" y="287092"/>
                  <a:pt x="66909" y="289103"/>
                </a:cubicBezTo>
                <a:cubicBezTo>
                  <a:pt x="68774" y="291338"/>
                  <a:pt x="70714" y="293573"/>
                  <a:pt x="72579" y="295882"/>
                </a:cubicBezTo>
                <a:cubicBezTo>
                  <a:pt x="74593" y="298191"/>
                  <a:pt x="76608" y="300575"/>
                  <a:pt x="78547" y="302959"/>
                </a:cubicBezTo>
                <a:cubicBezTo>
                  <a:pt x="80338" y="305119"/>
                  <a:pt x="82128" y="307205"/>
                  <a:pt x="83844" y="309365"/>
                </a:cubicBezTo>
                <a:cubicBezTo>
                  <a:pt x="85635" y="311600"/>
                  <a:pt x="87425" y="313760"/>
                  <a:pt x="89216" y="315995"/>
                </a:cubicBezTo>
                <a:cubicBezTo>
                  <a:pt x="91007" y="318304"/>
                  <a:pt x="92797" y="320613"/>
                  <a:pt x="94513" y="322922"/>
                </a:cubicBezTo>
                <a:cubicBezTo>
                  <a:pt x="96304" y="325306"/>
                  <a:pt x="98020" y="327764"/>
                  <a:pt x="99736" y="330223"/>
                </a:cubicBezTo>
                <a:cubicBezTo>
                  <a:pt x="101526" y="332681"/>
                  <a:pt x="103167" y="335214"/>
                  <a:pt x="104883" y="337821"/>
                </a:cubicBezTo>
                <a:cubicBezTo>
                  <a:pt x="105928" y="339460"/>
                  <a:pt x="106898" y="341024"/>
                  <a:pt x="107868" y="342737"/>
                </a:cubicBezTo>
                <a:cubicBezTo>
                  <a:pt x="109509" y="345419"/>
                  <a:pt x="111076" y="348175"/>
                  <a:pt x="112642" y="350931"/>
                </a:cubicBezTo>
                <a:cubicBezTo>
                  <a:pt x="114135" y="353762"/>
                  <a:pt x="115627" y="356667"/>
                  <a:pt x="116970" y="359572"/>
                </a:cubicBezTo>
                <a:cubicBezTo>
                  <a:pt x="118387" y="362627"/>
                  <a:pt x="119730" y="365681"/>
                  <a:pt x="120998" y="368735"/>
                </a:cubicBezTo>
                <a:cubicBezTo>
                  <a:pt x="122267" y="371938"/>
                  <a:pt x="123386" y="375141"/>
                  <a:pt x="124505" y="378344"/>
                </a:cubicBezTo>
                <a:cubicBezTo>
                  <a:pt x="125549" y="381697"/>
                  <a:pt x="126519" y="385049"/>
                  <a:pt x="127415" y="388401"/>
                </a:cubicBezTo>
                <a:cubicBezTo>
                  <a:pt x="129131" y="395031"/>
                  <a:pt x="125102" y="401809"/>
                  <a:pt x="118462" y="403523"/>
                </a:cubicBezTo>
                <a:cubicBezTo>
                  <a:pt x="111822" y="405236"/>
                  <a:pt x="105033" y="401213"/>
                  <a:pt x="103391" y="394584"/>
                </a:cubicBezTo>
                <a:cubicBezTo>
                  <a:pt x="87276" y="332085"/>
                  <a:pt x="31247" y="301767"/>
                  <a:pt x="11402" y="248058"/>
                </a:cubicBezTo>
                <a:cubicBezTo>
                  <a:pt x="-9488" y="191444"/>
                  <a:pt x="-1356" y="128350"/>
                  <a:pt x="33187" y="78887"/>
                </a:cubicBezTo>
                <a:cubicBezTo>
                  <a:pt x="67729" y="29424"/>
                  <a:pt x="124281" y="0"/>
                  <a:pt x="184638" y="0"/>
                </a:cubicBezTo>
                <a:close/>
              </a:path>
            </a:pathLst>
          </a:custGeom>
          <a:solidFill>
            <a:schemeClr val="accent1">
              <a:lumMod val="75000"/>
              <a:alpha val="100000"/>
            </a:schemeClr>
          </a:solidFill>
        </p:spPr>
      </p:sp>
      <p:sp>
        <p:nvSpPr>
          <p:cNvPr id="6" name="Freeform 6"/>
          <p:cNvSpPr/>
          <p:nvPr/>
        </p:nvSpPr>
        <p:spPr>
          <a:xfrm>
            <a:off x="8406414" y="4012208"/>
            <a:ext cx="495300" cy="456011"/>
          </a:xfrm>
          <a:custGeom>
            <a:avLst/>
            <a:gdLst/>
            <a:ahLst/>
            <a:cxnLst/>
            <a:rect l="l" t="t" r="r" b="b"/>
            <a:pathLst>
              <a:path w="580" h="535">
                <a:moveTo>
                  <a:pt x="164" y="525"/>
                </a:moveTo>
                <a:cubicBezTo>
                  <a:pt x="172" y="534"/>
                  <a:pt x="186" y="535"/>
                  <a:pt x="196" y="526"/>
                </a:cubicBezTo>
                <a:lnTo>
                  <a:pt x="570" y="187"/>
                </a:lnTo>
                <a:cubicBezTo>
                  <a:pt x="579" y="179"/>
                  <a:pt x="580" y="165"/>
                  <a:pt x="572" y="155"/>
                </a:cubicBezTo>
                <a:lnTo>
                  <a:pt x="475" y="49"/>
                </a:lnTo>
                <a:cubicBezTo>
                  <a:pt x="466" y="39"/>
                  <a:pt x="452" y="39"/>
                  <a:pt x="443" y="47"/>
                </a:cubicBezTo>
                <a:lnTo>
                  <a:pt x="124" y="335"/>
                </a:lnTo>
                <a:cubicBezTo>
                  <a:pt x="115" y="344"/>
                  <a:pt x="114" y="358"/>
                  <a:pt x="123" y="367"/>
                </a:cubicBezTo>
                <a:lnTo>
                  <a:pt x="175" y="425"/>
                </a:lnTo>
                <a:cubicBezTo>
                  <a:pt x="183" y="434"/>
                  <a:pt x="198" y="435"/>
                  <a:pt x="207" y="426"/>
                </a:cubicBezTo>
                <a:lnTo>
                  <a:pt x="341" y="305"/>
                </a:lnTo>
                <a:cubicBezTo>
                  <a:pt x="350" y="297"/>
                  <a:pt x="351" y="282"/>
                  <a:pt x="343" y="273"/>
                </a:cubicBezTo>
                <a:lnTo>
                  <a:pt x="327" y="256"/>
                </a:lnTo>
                <a:lnTo>
                  <a:pt x="193" y="378"/>
                </a:lnTo>
                <a:lnTo>
                  <a:pt x="172" y="354"/>
                </a:lnTo>
                <a:lnTo>
                  <a:pt x="457" y="96"/>
                </a:lnTo>
                <a:lnTo>
                  <a:pt x="523" y="169"/>
                </a:lnTo>
                <a:lnTo>
                  <a:pt x="182" y="478"/>
                </a:lnTo>
                <a:lnTo>
                  <a:pt x="58" y="340"/>
                </a:lnTo>
                <a:lnTo>
                  <a:pt x="404" y="26"/>
                </a:lnTo>
                <a:lnTo>
                  <a:pt x="389" y="10"/>
                </a:lnTo>
                <a:cubicBezTo>
                  <a:pt x="380" y="0"/>
                  <a:pt x="366" y="0"/>
                  <a:pt x="357" y="8"/>
                </a:cubicBezTo>
                <a:lnTo>
                  <a:pt x="10" y="322"/>
                </a:lnTo>
                <a:cubicBezTo>
                  <a:pt x="1" y="330"/>
                  <a:pt x="0" y="344"/>
                  <a:pt x="9" y="354"/>
                </a:cubicBezTo>
                <a:lnTo>
                  <a:pt x="164" y="525"/>
                </a:lnTo>
                <a:close/>
              </a:path>
            </a:pathLst>
          </a:custGeom>
          <a:solidFill>
            <a:schemeClr val="accent1">
              <a:lumMod val="75000"/>
              <a:alpha val="100000"/>
            </a:schemeClr>
          </a:solidFill>
        </p:spPr>
      </p:sp>
      <p:sp>
        <p:nvSpPr>
          <p:cNvPr id="7" name="AutoShape 7"/>
          <p:cNvSpPr/>
          <p:nvPr/>
        </p:nvSpPr>
        <p:spPr>
          <a:xfrm>
            <a:off x="8901714" y="1917723"/>
            <a:ext cx="2084387" cy="616443"/>
          </a:xfrm>
          <a:prstGeom prst="rect">
            <a:avLst/>
          </a:prstGeom>
        </p:spPr>
        <p:txBody>
          <a:bodyPr vert="horz" wrap="square" lIns="91440" tIns="45720" rIns="91440" bIns="45720" rtlCol="0" anchor="t" anchorCtr="0">
            <a:noAutofit/>
          </a:bodyPr>
          <a:lstStyle/>
          <a:p>
            <a:pPr algn="ctr">
              <a:lnSpc>
                <a:spcPct val="120000"/>
              </a:lnSpc>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1100"/>
          </a:p>
        </p:txBody>
      </p:sp>
      <p:sp>
        <p:nvSpPr>
          <p:cNvPr id="8" name="AutoShape 8"/>
          <p:cNvSpPr/>
          <p:nvPr/>
        </p:nvSpPr>
        <p:spPr>
          <a:xfrm>
            <a:off x="8901714" y="3911623"/>
            <a:ext cx="2084387" cy="554016"/>
          </a:xfrm>
          <a:prstGeom prst="rect">
            <a:avLst/>
          </a:prstGeom>
        </p:spPr>
        <p:txBody>
          <a:bodyPr vert="horz" wrap="square" lIns="91440" tIns="45720" rIns="91440" bIns="45720" rtlCol="0" anchor="ctr" anchorCtr="0">
            <a:noAutofit/>
          </a:bodyPr>
          <a:lstStyle/>
          <a:p>
            <a:pPr algn="ctr">
              <a:lnSpc>
                <a:spcPct val="120000"/>
              </a:lnSpc>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1100"/>
          </a:p>
        </p:txBody>
      </p:sp>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结论</a:t>
              </a:r>
            </a:p>
          </p:txBody>
        </p:sp>
      </p:grpSp>
      <p:sp>
        <p:nvSpPr>
          <p:cNvPr id="31" name="AutoShape 31"/>
          <p:cNvSpPr/>
          <p:nvPr/>
        </p:nvSpPr>
        <p:spPr>
          <a:xfrm>
            <a:off x="8406414" y="4525963"/>
            <a:ext cx="2708275" cy="1383030"/>
          </a:xfrm>
          <a:prstGeom prst="rect">
            <a:avLst/>
          </a:prstGeom>
        </p:spPr>
        <p:txBody>
          <a:bodyPr vert="horz" wrap="square" lIns="91440" tIns="45720" rIns="91440" bIns="45720" rtlCol="0" anchor="t" anchorCtr="0">
            <a:noAutofit/>
          </a:bodyPr>
          <a:lstStyle/>
          <a:p>
            <a:pPr algn="just">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项目在通过内部验收后交给用户进行验收，验收的主要依据为需求规格说明书。</a:t>
            </a:r>
            <a:endParaRPr lang="en-US" sz="1100"/>
          </a:p>
        </p:txBody>
      </p:sp>
      <p:sp>
        <p:nvSpPr>
          <p:cNvPr id="32" name="AutoShape 32"/>
          <p:cNvSpPr/>
          <p:nvPr/>
        </p:nvSpPr>
        <p:spPr>
          <a:xfrm>
            <a:off x="8406414" y="2594489"/>
            <a:ext cx="2708275" cy="1383030"/>
          </a:xfrm>
          <a:prstGeom prst="rect">
            <a:avLst/>
          </a:prstGeom>
        </p:spPr>
        <p:txBody>
          <a:bodyPr vert="horz" wrap="square" lIns="91440" tIns="45720" rIns="91440" bIns="45720" rtlCol="0" anchor="t" anchorCtr="0">
            <a:noAutofit/>
          </a:bodyPr>
          <a:lstStyle/>
          <a:p>
            <a:pPr algn="just">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在项目开发完成后，首先进行内部验收，由测试人员根据用户需求和项目目标进行验收。</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069975"/>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规划工作流程</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981837" y="1604867"/>
            <a:ext cx="3394996" cy="2116741"/>
            <a:chOff x="981837" y="1604867"/>
            <a:chExt cx="3394996" cy="2116741"/>
          </a:xfrm>
        </p:grpSpPr>
        <p:sp>
          <p:nvSpPr>
            <p:cNvPr id="3" name="AutoShape 3"/>
            <p:cNvSpPr/>
            <p:nvPr/>
          </p:nvSpPr>
          <p:spPr>
            <a:xfrm>
              <a:off x="981837" y="1604867"/>
              <a:ext cx="3394996" cy="2116741"/>
            </a:xfrm>
            <a:prstGeom prst="rect">
              <a:avLst/>
            </a:prstGeom>
            <a:solidFill>
              <a:schemeClr val="accent1">
                <a:alpha val="100000"/>
              </a:schemeClr>
            </a:solidFill>
          </p:spPr>
          <p:txBody>
            <a:bodyPr vert="horz" wrap="square" lIns="91440" tIns="45720" rIns="91440" bIns="45720" rtlCol="0" anchor="ctr" anchorCtr="0">
              <a:noAutofit/>
            </a:bodyPr>
            <a:lstStyle/>
            <a:p>
              <a:pPr algn="ctr">
                <a:defRPr/>
              </a:pPr>
              <a:r>
                <a:rPr lang="en-US" sz="2940">
                  <a:solidFill>
                    <a:srgbClr val="FFFFFF">
                      <a:alpha val="100000"/>
                    </a:srgbClr>
                  </a:solidFill>
                  <a:latin typeface="Calibri" panose="020F0502020204030204"/>
                  <a:ea typeface="Calibri" panose="020F0502020204030204"/>
                  <a:cs typeface="Calibri" panose="020F0502020204030204"/>
                </a:rPr>
                <a:t>    </a:t>
              </a:r>
              <a:endParaRPr lang="en-US" sz="1100"/>
            </a:p>
          </p:txBody>
        </p:sp>
      </p:grpSp>
      <p:grpSp>
        <p:nvGrpSpPr>
          <p:cNvPr id="4" name="Group 4"/>
          <p:cNvGrpSpPr/>
          <p:nvPr/>
        </p:nvGrpSpPr>
        <p:grpSpPr>
          <a:xfrm>
            <a:off x="4376738" y="3721608"/>
            <a:ext cx="3394996" cy="2116741"/>
            <a:chOff x="4376738" y="3721608"/>
            <a:chExt cx="3394996" cy="2116741"/>
          </a:xfrm>
        </p:grpSpPr>
        <p:sp>
          <p:nvSpPr>
            <p:cNvPr id="5" name="AutoShape 5"/>
            <p:cNvSpPr/>
            <p:nvPr/>
          </p:nvSpPr>
          <p:spPr>
            <a:xfrm>
              <a:off x="4376738" y="3721608"/>
              <a:ext cx="3394996" cy="2116741"/>
            </a:xfrm>
            <a:prstGeom prst="rect">
              <a:avLst/>
            </a:prstGeom>
            <a:solidFill>
              <a:schemeClr val="accent1">
                <a:alpha val="100000"/>
              </a:schemeClr>
            </a:solidFill>
          </p:spPr>
        </p:sp>
      </p:grpSp>
      <p:grpSp>
        <p:nvGrpSpPr>
          <p:cNvPr id="6" name="Group 6"/>
          <p:cNvGrpSpPr/>
          <p:nvPr/>
        </p:nvGrpSpPr>
        <p:grpSpPr>
          <a:xfrm>
            <a:off x="7771733" y="1604867"/>
            <a:ext cx="3394996" cy="2116741"/>
            <a:chOff x="7771733" y="1604867"/>
            <a:chExt cx="3394996" cy="2116741"/>
          </a:xfrm>
        </p:grpSpPr>
        <p:sp>
          <p:nvSpPr>
            <p:cNvPr id="7" name="AutoShape 7"/>
            <p:cNvSpPr/>
            <p:nvPr/>
          </p:nvSpPr>
          <p:spPr>
            <a:xfrm>
              <a:off x="7771733" y="1604867"/>
              <a:ext cx="3394996" cy="2116741"/>
            </a:xfrm>
            <a:prstGeom prst="rect">
              <a:avLst/>
            </a:prstGeom>
            <a:solidFill>
              <a:schemeClr val="accent1">
                <a:alpha val="100000"/>
              </a:schemeClr>
            </a:solidFill>
          </p:spPr>
        </p:sp>
      </p:grpSp>
      <p:pic>
        <p:nvPicPr>
          <p:cNvPr id="8" name="Picture 8"/>
          <p:cNvPicPr>
            <a:picLocks noChangeAspect="1"/>
          </p:cNvPicPr>
          <p:nvPr/>
        </p:nvPicPr>
        <p:blipFill>
          <a:blip r:embed="rId3"/>
          <a:srcRect t="2627" b="2627"/>
          <a:stretch>
            <a:fillRect/>
          </a:stretch>
        </p:blipFill>
        <p:spPr>
          <a:xfrm>
            <a:off x="981837" y="3694465"/>
            <a:ext cx="3394942" cy="2143864"/>
          </a:xfrm>
          <a:prstGeom prst="rect">
            <a:avLst/>
          </a:prstGeom>
        </p:spPr>
      </p:pic>
      <p:pic>
        <p:nvPicPr>
          <p:cNvPr id="9" name="Picture 9"/>
          <p:cNvPicPr>
            <a:picLocks noChangeAspect="1"/>
          </p:cNvPicPr>
          <p:nvPr/>
        </p:nvPicPr>
        <p:blipFill>
          <a:blip r:embed="rId4"/>
          <a:srcRect t="18426" b="18426"/>
          <a:stretch>
            <a:fillRect/>
          </a:stretch>
        </p:blipFill>
        <p:spPr>
          <a:xfrm>
            <a:off x="4376812" y="1577730"/>
            <a:ext cx="3394942" cy="2143864"/>
          </a:xfrm>
          <a:prstGeom prst="rect">
            <a:avLst/>
          </a:prstGeom>
        </p:spPr>
      </p:pic>
      <p:pic>
        <p:nvPicPr>
          <p:cNvPr id="10" name="Picture 10"/>
          <p:cNvPicPr>
            <a:picLocks noChangeAspect="1"/>
          </p:cNvPicPr>
          <p:nvPr/>
        </p:nvPicPr>
        <p:blipFill>
          <a:blip r:embed="rId5"/>
          <a:srcRect t="18426" b="18426"/>
          <a:stretch>
            <a:fillRect/>
          </a:stretch>
        </p:blipFill>
        <p:spPr>
          <a:xfrm>
            <a:off x="7771733" y="3721608"/>
            <a:ext cx="3394942" cy="2143864"/>
          </a:xfrm>
          <a:prstGeom prst="rect">
            <a:avLst/>
          </a:prstGeom>
        </p:spPr>
      </p:pic>
      <p:grpSp>
        <p:nvGrpSpPr>
          <p:cNvPr id="11" name="Group 11"/>
          <p:cNvGrpSpPr/>
          <p:nvPr/>
        </p:nvGrpSpPr>
        <p:grpSpPr>
          <a:xfrm>
            <a:off x="454963" y="93878"/>
            <a:ext cx="10641129" cy="893445"/>
            <a:chOff x="454963" y="93878"/>
            <a:chExt cx="10641129" cy="893445"/>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规划工作流程</a:t>
              </a:r>
            </a:p>
          </p:txBody>
        </p:sp>
      </p:grpSp>
      <p:grpSp>
        <p:nvGrpSpPr>
          <p:cNvPr id="33" name="Group 33"/>
          <p:cNvGrpSpPr/>
          <p:nvPr/>
        </p:nvGrpSpPr>
        <p:grpSpPr>
          <a:xfrm>
            <a:off x="1057922" y="1822244"/>
            <a:ext cx="3286271" cy="1654845"/>
            <a:chOff x="1057922" y="1822244"/>
            <a:chExt cx="3286271" cy="1654845"/>
          </a:xfrm>
        </p:grpSpPr>
        <p:sp>
          <p:nvSpPr>
            <p:cNvPr id="34" name="TextBox 34"/>
            <p:cNvSpPr txBox="1"/>
            <p:nvPr/>
          </p:nvSpPr>
          <p:spPr>
            <a:xfrm>
              <a:off x="1057922" y="1822244"/>
              <a:ext cx="3286271"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整个项目的具体操作流程包括六个部分：项目规划、模块设计、链表设计、规划项目函数、前期编码和后期编码。</a:t>
              </a:r>
            </a:p>
          </p:txBody>
        </p:sp>
      </p:grpSp>
      <p:grpSp>
        <p:nvGrpSpPr>
          <p:cNvPr id="35" name="Group 35"/>
          <p:cNvGrpSpPr/>
          <p:nvPr/>
        </p:nvGrpSpPr>
        <p:grpSpPr>
          <a:xfrm>
            <a:off x="4452917" y="3966127"/>
            <a:ext cx="3286271" cy="1654845"/>
            <a:chOff x="4452917" y="3966127"/>
            <a:chExt cx="3286271" cy="1654845"/>
          </a:xfrm>
        </p:grpSpPr>
        <p:sp>
          <p:nvSpPr>
            <p:cNvPr id="36" name="TextBox 36"/>
            <p:cNvSpPr txBox="1"/>
            <p:nvPr/>
          </p:nvSpPr>
          <p:spPr>
            <a:xfrm>
              <a:off x="4452917" y="3966127"/>
              <a:ext cx="3286271"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本项目包括系统功能分析、数据链表设计以及具体程序开发三个部分。</a:t>
              </a:r>
            </a:p>
          </p:txBody>
        </p:sp>
      </p:grpSp>
      <p:grpSp>
        <p:nvGrpSpPr>
          <p:cNvPr id="37" name="Group 37"/>
          <p:cNvGrpSpPr/>
          <p:nvPr/>
        </p:nvGrpSpPr>
        <p:grpSpPr>
          <a:xfrm>
            <a:off x="7847818" y="1822244"/>
            <a:ext cx="3286271" cy="1654845"/>
            <a:chOff x="7847818" y="1822244"/>
            <a:chExt cx="3286271" cy="1654845"/>
          </a:xfrm>
        </p:grpSpPr>
        <p:sp>
          <p:nvSpPr>
            <p:cNvPr id="38" name="TextBox 38"/>
            <p:cNvSpPr txBox="1"/>
            <p:nvPr/>
          </p:nvSpPr>
          <p:spPr>
            <a:xfrm>
              <a:off x="7847818" y="1822244"/>
              <a:ext cx="3286271"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项目的全部数据被保存在链表中，这意味着所有数据都需要在链表中进行管理和操作。</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功能模块设计和规划项目函数</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4073227" y="1168478"/>
            <a:ext cx="455409" cy="206922"/>
          </a:xfrm>
          <a:custGeom>
            <a:avLst/>
            <a:gdLst/>
            <a:ahLst/>
            <a:cxnLst/>
            <a:rect l="l" t="t" r="r" b="b"/>
            <a:pathLst>
              <a:path w="1905000" h="1905000">
                <a:moveTo>
                  <a:pt x="0" y="0"/>
                </a:moveTo>
                <a:lnTo>
                  <a:pt x="1428750" y="0"/>
                </a:lnTo>
                <a:lnTo>
                  <a:pt x="1905000" y="1905000"/>
                </a:lnTo>
                <a:lnTo>
                  <a:pt x="476250" y="1905000"/>
                </a:lnTo>
                <a:lnTo>
                  <a:pt x="0" y="0"/>
                </a:lnTo>
                <a:close/>
              </a:path>
            </a:pathLst>
          </a:custGeom>
          <a:solidFill>
            <a:schemeClr val="accent3">
              <a:lumMod val="75000"/>
              <a:alpha val="83000"/>
            </a:schemeClr>
          </a:solidFill>
        </p:spPr>
      </p:sp>
      <p:sp>
        <p:nvSpPr>
          <p:cNvPr id="3" name="AutoShape 3"/>
          <p:cNvSpPr/>
          <p:nvPr/>
        </p:nvSpPr>
        <p:spPr>
          <a:xfrm>
            <a:off x="472404" y="1375400"/>
            <a:ext cx="11247191" cy="4699510"/>
          </a:xfrm>
          <a:prstGeom prst="rect">
            <a:avLst/>
          </a:prstGeom>
          <a:solidFill>
            <a:schemeClr val="accent1">
              <a:alpha val="80000"/>
            </a:schemeClr>
          </a:solidFill>
        </p:spPr>
      </p:sp>
      <p:pic>
        <p:nvPicPr>
          <p:cNvPr id="4" name="Picture 4"/>
          <p:cNvPicPr>
            <a:picLocks noChangeAspect="1"/>
          </p:cNvPicPr>
          <p:nvPr/>
        </p:nvPicPr>
        <p:blipFill>
          <a:blip r:embed="rId3">
            <a:alphaModFix amt="70000"/>
          </a:blip>
          <a:srcRect l="12375" r="12375"/>
          <a:stretch>
            <a:fillRect/>
          </a:stretch>
        </p:blipFill>
        <p:spPr>
          <a:xfrm>
            <a:off x="740688" y="1168478"/>
            <a:ext cx="3679824" cy="4906431"/>
          </a:xfrm>
          <a:prstGeom prst="parallelogram">
            <a:avLst/>
          </a:prstGeom>
        </p:spPr>
      </p:pic>
      <p:sp>
        <p:nvSpPr>
          <p:cNvPr id="5" name="AutoShape 5"/>
          <p:cNvSpPr/>
          <p:nvPr/>
        </p:nvSpPr>
        <p:spPr>
          <a:xfrm>
            <a:off x="2499430" y="6236295"/>
            <a:ext cx="9220165" cy="67345"/>
          </a:xfrm>
          <a:prstGeom prst="rect">
            <a:avLst/>
          </a:prstGeom>
          <a:solidFill>
            <a:schemeClr val="accent2">
              <a:alpha val="100000"/>
            </a:schemeClr>
          </a:solidFill>
        </p:spPr>
      </p:sp>
      <p:sp>
        <p:nvSpPr>
          <p:cNvPr id="6" name="AutoShape 6"/>
          <p:cNvSpPr/>
          <p:nvPr/>
        </p:nvSpPr>
        <p:spPr>
          <a:xfrm>
            <a:off x="483810" y="6236295"/>
            <a:ext cx="740059" cy="67345"/>
          </a:xfrm>
          <a:prstGeom prst="rect">
            <a:avLst/>
          </a:prstGeom>
          <a:solidFill>
            <a:schemeClr val="accent2">
              <a:alpha val="100000"/>
            </a:schemeClr>
          </a:solidFill>
        </p:spPr>
      </p:sp>
      <p:sp>
        <p:nvSpPr>
          <p:cNvPr id="7" name="AutoShape 7"/>
          <p:cNvSpPr/>
          <p:nvPr/>
        </p:nvSpPr>
        <p:spPr>
          <a:xfrm>
            <a:off x="1375876" y="6200641"/>
            <a:ext cx="158719" cy="158719"/>
          </a:xfrm>
          <a:prstGeom prst="ellipse">
            <a:avLst/>
          </a:prstGeom>
          <a:solidFill>
            <a:schemeClr val="accent2">
              <a:alpha val="100000"/>
            </a:schemeClr>
          </a:solidFill>
        </p:spPr>
      </p:sp>
      <p:sp>
        <p:nvSpPr>
          <p:cNvPr id="8" name="AutoShape 8"/>
          <p:cNvSpPr/>
          <p:nvPr/>
        </p:nvSpPr>
        <p:spPr>
          <a:xfrm>
            <a:off x="1607200" y="6207253"/>
            <a:ext cx="147382" cy="147382"/>
          </a:xfrm>
          <a:prstGeom prst="ellipse">
            <a:avLst/>
          </a:prstGeom>
          <a:solidFill>
            <a:schemeClr val="accent2">
              <a:alpha val="80000"/>
            </a:schemeClr>
          </a:solidFill>
        </p:spPr>
      </p:sp>
      <p:sp>
        <p:nvSpPr>
          <p:cNvPr id="9" name="AutoShape 9"/>
          <p:cNvSpPr/>
          <p:nvPr/>
        </p:nvSpPr>
        <p:spPr>
          <a:xfrm>
            <a:off x="1827186" y="6213864"/>
            <a:ext cx="136045" cy="136045"/>
          </a:xfrm>
          <a:prstGeom prst="ellipse">
            <a:avLst/>
          </a:prstGeom>
          <a:solidFill>
            <a:schemeClr val="accent2">
              <a:alpha val="60000"/>
            </a:schemeClr>
          </a:solidFill>
        </p:spPr>
      </p:sp>
      <p:sp>
        <p:nvSpPr>
          <p:cNvPr id="10" name="AutoShape 10"/>
          <p:cNvSpPr/>
          <p:nvPr/>
        </p:nvSpPr>
        <p:spPr>
          <a:xfrm>
            <a:off x="2027323" y="6220476"/>
            <a:ext cx="124708" cy="124708"/>
          </a:xfrm>
          <a:prstGeom prst="ellipse">
            <a:avLst/>
          </a:prstGeom>
          <a:solidFill>
            <a:schemeClr val="accent2">
              <a:alpha val="40000"/>
            </a:schemeClr>
          </a:solidFill>
        </p:spPr>
      </p:sp>
      <p:sp>
        <p:nvSpPr>
          <p:cNvPr id="11" name="AutoShape 11"/>
          <p:cNvSpPr/>
          <p:nvPr/>
        </p:nvSpPr>
        <p:spPr>
          <a:xfrm>
            <a:off x="2224635" y="6214895"/>
            <a:ext cx="113371" cy="113371"/>
          </a:xfrm>
          <a:prstGeom prst="ellipse">
            <a:avLst/>
          </a:prstGeom>
          <a:solidFill>
            <a:schemeClr val="accent2">
              <a:alpha val="20000"/>
            </a:schemeClr>
          </a:solidFill>
        </p:spPr>
      </p:sp>
      <p:sp>
        <p:nvSpPr>
          <p:cNvPr id="12" name="TextBox 12"/>
          <p:cNvSpPr txBox="1"/>
          <p:nvPr/>
        </p:nvSpPr>
        <p:spPr>
          <a:xfrm>
            <a:off x="4754880" y="2140956"/>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本项目的用户成绩记录结构体是student。</a:t>
            </a:r>
          </a:p>
        </p:txBody>
      </p:sp>
      <p:sp>
        <p:nvSpPr>
          <p:cNvPr id="13" name="TextBox 13"/>
          <p:cNvSpPr txBox="1"/>
          <p:nvPr/>
        </p:nvSpPr>
        <p:spPr>
          <a:xfrm>
            <a:off x="4754880" y="4124309"/>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单链表结构体是node。</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功能模块设计</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flipV="1">
            <a:off x="8281295" y="2800971"/>
            <a:ext cx="3317450" cy="3466130"/>
          </a:xfrm>
          <a:prstGeom prst="round2SameRect">
            <a:avLst/>
          </a:prstGeom>
          <a:solidFill>
            <a:schemeClr val="accent2">
              <a:alpha val="100000"/>
            </a:schemeClr>
          </a:solidFill>
        </p:spPr>
      </p:sp>
      <p:sp>
        <p:nvSpPr>
          <p:cNvPr id="3" name="AutoShape 3"/>
          <p:cNvSpPr/>
          <p:nvPr/>
        </p:nvSpPr>
        <p:spPr>
          <a:xfrm flipV="1">
            <a:off x="4438401" y="2800971"/>
            <a:ext cx="3317450" cy="3466130"/>
          </a:xfrm>
          <a:prstGeom prst="round2SameRect">
            <a:avLst/>
          </a:prstGeom>
          <a:solidFill>
            <a:schemeClr val="accent2">
              <a:alpha val="100000"/>
            </a:schemeClr>
          </a:solidFill>
        </p:spPr>
      </p:sp>
      <p:sp>
        <p:nvSpPr>
          <p:cNvPr id="4" name="AutoShape 4"/>
          <p:cNvSpPr/>
          <p:nvPr/>
        </p:nvSpPr>
        <p:spPr>
          <a:xfrm flipV="1">
            <a:off x="539110" y="2800971"/>
            <a:ext cx="3317450" cy="3466130"/>
          </a:xfrm>
          <a:prstGeom prst="round2SameRect">
            <a:avLst/>
          </a:prstGeom>
          <a:solidFill>
            <a:schemeClr val="accent2">
              <a:alpha val="100000"/>
            </a:schemeClr>
          </a:solidFill>
        </p:spPr>
      </p:sp>
      <p:sp>
        <p:nvSpPr>
          <p:cNvPr id="5" name="AutoShape 5"/>
          <p:cNvSpPr/>
          <p:nvPr/>
        </p:nvSpPr>
        <p:spPr>
          <a:xfrm>
            <a:off x="8281295" y="1227848"/>
            <a:ext cx="3317450" cy="3317450"/>
          </a:xfrm>
          <a:prstGeom prst="ellipse">
            <a:avLst/>
          </a:prstGeom>
          <a:solidFill>
            <a:schemeClr val="accent2">
              <a:alpha val="100000"/>
            </a:schemeClr>
          </a:solidFill>
        </p:spPr>
      </p:sp>
      <p:sp>
        <p:nvSpPr>
          <p:cNvPr id="6" name="AutoShape 6"/>
          <p:cNvSpPr/>
          <p:nvPr/>
        </p:nvSpPr>
        <p:spPr>
          <a:xfrm>
            <a:off x="4438401" y="1227848"/>
            <a:ext cx="3317450" cy="3317450"/>
          </a:xfrm>
          <a:prstGeom prst="ellipse">
            <a:avLst/>
          </a:prstGeom>
          <a:solidFill>
            <a:schemeClr val="accent2">
              <a:alpha val="100000"/>
            </a:schemeClr>
          </a:solidFill>
        </p:spPr>
      </p:sp>
      <p:sp>
        <p:nvSpPr>
          <p:cNvPr id="7" name="AutoShape 7"/>
          <p:cNvSpPr/>
          <p:nvPr/>
        </p:nvSpPr>
        <p:spPr>
          <a:xfrm>
            <a:off x="539110" y="1227848"/>
            <a:ext cx="3317450" cy="3317450"/>
          </a:xfrm>
          <a:prstGeom prst="ellipse">
            <a:avLst/>
          </a:prstGeom>
          <a:solidFill>
            <a:schemeClr val="accent2">
              <a:alpha val="100000"/>
            </a:schemeClr>
          </a:solidFill>
        </p:spPr>
      </p:sp>
      <p:sp>
        <p:nvSpPr>
          <p:cNvPr id="8" name="TextBox 8"/>
          <p:cNvSpPr txBox="1"/>
          <p:nvPr/>
        </p:nvSpPr>
        <p:spPr>
          <a:xfrm>
            <a:off x="760778" y="4533107"/>
            <a:ext cx="2968423"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函数printheader()用于格式化输出表头，在以表格形式输出用户记录时输出表头信息。</a:t>
            </a:r>
          </a:p>
        </p:txBody>
      </p:sp>
      <p:sp>
        <p:nvSpPr>
          <p:cNvPr id="9" name="TextBox 9"/>
          <p:cNvSpPr txBox="1"/>
          <p:nvPr/>
        </p:nvSpPr>
        <p:spPr>
          <a:xfrm>
            <a:off x="4601267" y="4533107"/>
            <a:ext cx="2979820"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函数printdata()用于格式化输出表中数据，打印输出单链表pp中用户的信息。</a:t>
            </a:r>
          </a:p>
        </p:txBody>
      </p:sp>
      <p:sp>
        <p:nvSpPr>
          <p:cNvPr id="10" name="TextBox 10"/>
          <p:cNvSpPr txBox="1"/>
          <p:nvPr/>
        </p:nvSpPr>
        <p:spPr>
          <a:xfrm>
            <a:off x="8450110" y="4533107"/>
            <a:ext cx="2979820"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函数stringinput()用于输入字符串，并进行长度验证(长度&lt;lens)。</a:t>
            </a:r>
          </a:p>
        </p:txBody>
      </p:sp>
      <p:pic>
        <p:nvPicPr>
          <p:cNvPr id="11" name="Picture 11"/>
          <p:cNvPicPr>
            <a:picLocks noChangeAspect="1"/>
          </p:cNvPicPr>
          <p:nvPr/>
        </p:nvPicPr>
        <p:blipFill>
          <a:blip r:embed="rId3"/>
          <a:srcRect/>
          <a:stretch>
            <a:fillRect/>
          </a:stretch>
        </p:blipFill>
        <p:spPr>
          <a:xfrm>
            <a:off x="880299" y="1569037"/>
            <a:ext cx="2635073" cy="2635073"/>
          </a:xfrm>
          <a:prstGeom prst="ellipse">
            <a:avLst/>
          </a:prstGeom>
        </p:spPr>
      </p:pic>
      <p:pic>
        <p:nvPicPr>
          <p:cNvPr id="12" name="Picture 12"/>
          <p:cNvPicPr>
            <a:picLocks noChangeAspect="1"/>
          </p:cNvPicPr>
          <p:nvPr/>
        </p:nvPicPr>
        <p:blipFill>
          <a:blip r:embed="rId4"/>
          <a:srcRect/>
          <a:stretch>
            <a:fillRect/>
          </a:stretch>
        </p:blipFill>
        <p:spPr>
          <a:xfrm>
            <a:off x="4779590" y="1569037"/>
            <a:ext cx="2635073" cy="2635073"/>
          </a:xfrm>
          <a:prstGeom prst="ellipse">
            <a:avLst/>
          </a:prstGeom>
        </p:spPr>
      </p:pic>
      <p:pic>
        <p:nvPicPr>
          <p:cNvPr id="13" name="Picture 13"/>
          <p:cNvPicPr>
            <a:picLocks noChangeAspect="1"/>
          </p:cNvPicPr>
          <p:nvPr/>
        </p:nvPicPr>
        <p:blipFill>
          <a:blip r:embed="rId5"/>
          <a:srcRect/>
          <a:stretch>
            <a:fillRect/>
          </a:stretch>
        </p:blipFill>
        <p:spPr>
          <a:xfrm>
            <a:off x="8622484" y="1569037"/>
            <a:ext cx="2635073" cy="2635073"/>
          </a:xfrm>
          <a:prstGeom prst="ellipse">
            <a:avLst/>
          </a:prstGeom>
        </p:spPr>
      </p:pic>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规划项目函数</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480108" y="1287672"/>
            <a:ext cx="7377949" cy="1356301"/>
          </a:xfrm>
          <a:prstGeom prst="roundRect">
            <a:avLst>
              <a:gd name="adj" fmla="val 16667"/>
            </a:avLst>
          </a:prstGeom>
          <a:solidFill>
            <a:schemeClr val="accent1">
              <a:alpha val="100000"/>
            </a:schemeClr>
          </a:solidFill>
        </p:spPr>
      </p:sp>
      <p:sp>
        <p:nvSpPr>
          <p:cNvPr id="3" name="TextBox 3"/>
          <p:cNvSpPr txBox="1"/>
          <p:nvPr/>
        </p:nvSpPr>
        <p:spPr>
          <a:xfrm>
            <a:off x="3025751" y="1468427"/>
            <a:ext cx="6286664"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函数numberinput()用于输入分数，并对输入的分数进行0&lt;＝分数&lt;＝100验证。</a:t>
            </a:r>
          </a:p>
        </p:txBody>
      </p:sp>
      <p:sp>
        <p:nvSpPr>
          <p:cNvPr id="4" name="AutoShape 4"/>
          <p:cNvSpPr/>
          <p:nvPr/>
        </p:nvSpPr>
        <p:spPr>
          <a:xfrm>
            <a:off x="999470" y="1050728"/>
            <a:ext cx="2132497" cy="1830189"/>
          </a:xfrm>
          <a:prstGeom prst="hexagon">
            <a:avLst>
              <a:gd name="adj" fmla="val 25000"/>
              <a:gd name="vf" fmla="val 115470"/>
            </a:avLst>
          </a:prstGeom>
          <a:solidFill>
            <a:schemeClr val="accent1">
              <a:alpha val="100000"/>
            </a:schemeClr>
          </a:solidFill>
        </p:spPr>
      </p:sp>
      <p:sp>
        <p:nvSpPr>
          <p:cNvPr id="5" name="AutoShape 5"/>
          <p:cNvSpPr/>
          <p:nvPr/>
        </p:nvSpPr>
        <p:spPr>
          <a:xfrm>
            <a:off x="2480108" y="3069093"/>
            <a:ext cx="7377949" cy="1356301"/>
          </a:xfrm>
          <a:prstGeom prst="roundRect">
            <a:avLst>
              <a:gd name="adj" fmla="val 16667"/>
            </a:avLst>
          </a:prstGeom>
          <a:solidFill>
            <a:schemeClr val="accent1">
              <a:alpha val="100000"/>
            </a:schemeClr>
          </a:solidFill>
        </p:spPr>
      </p:sp>
      <p:sp>
        <p:nvSpPr>
          <p:cNvPr id="6" name="TextBox 6"/>
          <p:cNvSpPr txBox="1"/>
          <p:nvPr/>
        </p:nvSpPr>
        <p:spPr>
          <a:xfrm>
            <a:off x="2773369" y="3249848"/>
            <a:ext cx="6286664"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函数Disp()用于显示单链表l中存储的用户记录，内容为student结构中定义的内容。</a:t>
            </a:r>
          </a:p>
        </p:txBody>
      </p:sp>
      <p:sp>
        <p:nvSpPr>
          <p:cNvPr id="7" name="AutoShape 7"/>
          <p:cNvSpPr/>
          <p:nvPr/>
        </p:nvSpPr>
        <p:spPr>
          <a:xfrm>
            <a:off x="9060033" y="2832149"/>
            <a:ext cx="2132497" cy="1830189"/>
          </a:xfrm>
          <a:prstGeom prst="hexagon">
            <a:avLst>
              <a:gd name="adj" fmla="val 25000"/>
              <a:gd name="vf" fmla="val 115470"/>
            </a:avLst>
          </a:prstGeom>
          <a:solidFill>
            <a:schemeClr val="accent1">
              <a:alpha val="100000"/>
            </a:schemeClr>
          </a:solidFill>
        </p:spPr>
      </p:sp>
      <p:sp>
        <p:nvSpPr>
          <p:cNvPr id="8" name="AutoShape 8"/>
          <p:cNvSpPr/>
          <p:nvPr/>
        </p:nvSpPr>
        <p:spPr>
          <a:xfrm>
            <a:off x="2480108" y="4850514"/>
            <a:ext cx="7377949" cy="1356301"/>
          </a:xfrm>
          <a:prstGeom prst="roundRect">
            <a:avLst>
              <a:gd name="adj" fmla="val 16667"/>
            </a:avLst>
          </a:prstGeom>
          <a:solidFill>
            <a:schemeClr val="accent1">
              <a:alpha val="100000"/>
            </a:schemeClr>
          </a:solidFill>
        </p:spPr>
      </p:sp>
      <p:sp>
        <p:nvSpPr>
          <p:cNvPr id="9" name="TextBox 9"/>
          <p:cNvSpPr txBox="1"/>
          <p:nvPr/>
        </p:nvSpPr>
        <p:spPr>
          <a:xfrm>
            <a:off x="3025751" y="5031268"/>
            <a:ext cx="6286664"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函数Locate()用于定位链表中符合要求的节点，并返回指向该节点的指针。</a:t>
            </a:r>
          </a:p>
        </p:txBody>
      </p:sp>
      <p:sp>
        <p:nvSpPr>
          <p:cNvPr id="10" name="AutoShape 10"/>
          <p:cNvSpPr/>
          <p:nvPr/>
        </p:nvSpPr>
        <p:spPr>
          <a:xfrm>
            <a:off x="999470" y="4613570"/>
            <a:ext cx="2132497" cy="1830189"/>
          </a:xfrm>
          <a:prstGeom prst="hexagon">
            <a:avLst>
              <a:gd name="adj" fmla="val 25000"/>
              <a:gd name="vf" fmla="val 115470"/>
            </a:avLst>
          </a:prstGeom>
          <a:solidFill>
            <a:schemeClr val="accent1">
              <a:alpha val="100000"/>
            </a:schemeClr>
          </a:solidFill>
        </p:spPr>
      </p:sp>
      <p:pic>
        <p:nvPicPr>
          <p:cNvPr id="11" name="Picture 11"/>
          <p:cNvPicPr>
            <a:picLocks noChangeAspect="1"/>
          </p:cNvPicPr>
          <p:nvPr/>
        </p:nvPicPr>
        <p:blipFill>
          <a:blip r:embed="rId3"/>
          <a:srcRect t="6329" b="6329"/>
          <a:stretch>
            <a:fillRect/>
          </a:stretch>
        </p:blipFill>
        <p:spPr>
          <a:xfrm>
            <a:off x="1099415" y="1124574"/>
            <a:ext cx="1926336" cy="1682496"/>
          </a:xfrm>
          <a:prstGeom prst="hexagon">
            <a:avLst/>
          </a:prstGeom>
        </p:spPr>
      </p:pic>
      <p:pic>
        <p:nvPicPr>
          <p:cNvPr id="12" name="Picture 12"/>
          <p:cNvPicPr>
            <a:picLocks noChangeAspect="1"/>
          </p:cNvPicPr>
          <p:nvPr/>
        </p:nvPicPr>
        <p:blipFill>
          <a:blip r:embed="rId4"/>
          <a:srcRect t="6329" b="6329"/>
          <a:stretch>
            <a:fillRect/>
          </a:stretch>
        </p:blipFill>
        <p:spPr>
          <a:xfrm>
            <a:off x="9163113" y="2905301"/>
            <a:ext cx="1926336" cy="1682496"/>
          </a:xfrm>
          <a:prstGeom prst="hexagon">
            <a:avLst/>
          </a:prstGeom>
        </p:spPr>
      </p:pic>
      <p:pic>
        <p:nvPicPr>
          <p:cNvPr id="13" name="Picture 13"/>
          <p:cNvPicPr>
            <a:picLocks noChangeAspect="1"/>
          </p:cNvPicPr>
          <p:nvPr/>
        </p:nvPicPr>
        <p:blipFill>
          <a:blip r:embed="rId5"/>
          <a:srcRect t="6329" b="6329"/>
          <a:stretch>
            <a:fillRect/>
          </a:stretch>
        </p:blipFill>
        <p:spPr>
          <a:xfrm>
            <a:off x="1099415" y="4686721"/>
            <a:ext cx="1926336" cy="1682496"/>
          </a:xfrm>
          <a:prstGeom prst="hexagon">
            <a:avLst/>
          </a:prstGeom>
        </p:spPr>
      </p:pic>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规划项目函数</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4925814" y="2630423"/>
            <a:ext cx="2231507" cy="2231507"/>
          </a:xfrm>
          <a:prstGeom prst="rect">
            <a:avLst/>
          </a:prstGeom>
        </p:spPr>
      </p:pic>
      <p:pic>
        <p:nvPicPr>
          <p:cNvPr id="3" name="Picture 3"/>
          <p:cNvPicPr>
            <a:picLocks noChangeAspect="1"/>
          </p:cNvPicPr>
          <p:nvPr/>
        </p:nvPicPr>
        <p:blipFill>
          <a:blip r:embed="rId4"/>
          <a:srcRect/>
          <a:stretch>
            <a:fillRect/>
          </a:stretch>
        </p:blipFill>
        <p:spPr>
          <a:xfrm>
            <a:off x="1438585" y="2630423"/>
            <a:ext cx="2231507" cy="2231507"/>
          </a:xfrm>
          <a:prstGeom prst="rect">
            <a:avLst/>
          </a:prstGeom>
        </p:spPr>
      </p:pic>
      <p:sp>
        <p:nvSpPr>
          <p:cNvPr id="4" name="TextBox 4"/>
          <p:cNvSpPr txBox="1"/>
          <p:nvPr/>
        </p:nvSpPr>
        <p:spPr>
          <a:xfrm>
            <a:off x="1669569" y="1125085"/>
            <a:ext cx="198899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函数Add()用于向系统增加新的用户记录</a:t>
            </a:r>
          </a:p>
        </p:txBody>
      </p:sp>
      <p:pic>
        <p:nvPicPr>
          <p:cNvPr id="5" name="Picture 5"/>
          <p:cNvPicPr>
            <a:picLocks noChangeAspect="1"/>
          </p:cNvPicPr>
          <p:nvPr/>
        </p:nvPicPr>
        <p:blipFill>
          <a:blip r:embed="rId5"/>
          <a:srcRect/>
          <a:stretch>
            <a:fillRect/>
          </a:stretch>
        </p:blipFill>
        <p:spPr>
          <a:xfrm>
            <a:off x="8413043" y="2630423"/>
            <a:ext cx="2231507" cy="2231507"/>
          </a:xfrm>
          <a:prstGeom prst="rect">
            <a:avLst/>
          </a:prstGeom>
        </p:spPr>
      </p:pic>
      <p:sp>
        <p:nvSpPr>
          <p:cNvPr id="6" name="AutoShape 6"/>
          <p:cNvSpPr/>
          <p:nvPr/>
        </p:nvSpPr>
        <p:spPr>
          <a:xfrm>
            <a:off x="4925814" y="2623346"/>
            <a:ext cx="97536" cy="3792083"/>
          </a:xfrm>
          <a:prstGeom prst="roundRect">
            <a:avLst>
              <a:gd name="adj" fmla="val 0"/>
            </a:avLst>
          </a:prstGeom>
          <a:solidFill>
            <a:schemeClr val="accent2">
              <a:alpha val="100000"/>
            </a:schemeClr>
          </a:solidFill>
        </p:spPr>
      </p:sp>
      <p:sp>
        <p:nvSpPr>
          <p:cNvPr id="7" name="AutoShape 7"/>
          <p:cNvSpPr/>
          <p:nvPr/>
        </p:nvSpPr>
        <p:spPr>
          <a:xfrm>
            <a:off x="8394148" y="1069847"/>
            <a:ext cx="97536" cy="3792083"/>
          </a:xfrm>
          <a:prstGeom prst="roundRect">
            <a:avLst>
              <a:gd name="adj" fmla="val 0"/>
            </a:avLst>
          </a:prstGeom>
          <a:solidFill>
            <a:schemeClr val="accent1">
              <a:alpha val="100000"/>
            </a:schemeClr>
          </a:solidFill>
        </p:spPr>
      </p:sp>
      <p:sp>
        <p:nvSpPr>
          <p:cNvPr id="8" name="AutoShape 8"/>
          <p:cNvSpPr/>
          <p:nvPr/>
        </p:nvSpPr>
        <p:spPr>
          <a:xfrm>
            <a:off x="1395307" y="1069847"/>
            <a:ext cx="97536" cy="3792083"/>
          </a:xfrm>
          <a:prstGeom prst="roundRect">
            <a:avLst>
              <a:gd name="adj" fmla="val 0"/>
            </a:avLst>
          </a:prstGeom>
          <a:solidFill>
            <a:schemeClr val="accent1">
              <a:alpha val="100000"/>
            </a:schemeClr>
          </a:solidFill>
        </p:spPr>
      </p:sp>
      <p:sp>
        <p:nvSpPr>
          <p:cNvPr id="9" name="TextBox 9"/>
          <p:cNvSpPr txBox="1"/>
          <p:nvPr/>
        </p:nvSpPr>
        <p:spPr>
          <a:xfrm>
            <a:off x="5168326" y="5091454"/>
            <a:ext cx="198899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函数Qur()用于按编号或姓名来查询用户记录。</a:t>
            </a:r>
          </a:p>
        </p:txBody>
      </p:sp>
      <p:sp>
        <p:nvSpPr>
          <p:cNvPr id="10" name="TextBox 10"/>
          <p:cNvSpPr txBox="1"/>
          <p:nvPr/>
        </p:nvSpPr>
        <p:spPr>
          <a:xfrm>
            <a:off x="8648852" y="1125085"/>
            <a:ext cx="198899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函数Del()用于删除系统中的用户记录信息</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规划项目函数</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97491" y="810388"/>
            <a:ext cx="5298183" cy="5298183"/>
          </a:xfrm>
          <a:prstGeom prst="ellipse">
            <a:avLst/>
          </a:prstGeom>
          <a:solidFill>
            <a:schemeClr val="accent1">
              <a:alpha val="14000"/>
            </a:schemeClr>
          </a:solidFill>
        </p:spPr>
      </p:sp>
      <p:sp>
        <p:nvSpPr>
          <p:cNvPr id="3" name="AutoShape 3"/>
          <p:cNvSpPr/>
          <p:nvPr/>
        </p:nvSpPr>
        <p:spPr>
          <a:xfrm>
            <a:off x="938400" y="1451298"/>
            <a:ext cx="4016365" cy="4016365"/>
          </a:xfrm>
          <a:prstGeom prst="ellipse">
            <a:avLst/>
          </a:prstGeom>
          <a:solidFill>
            <a:schemeClr val="accent1">
              <a:alpha val="100000"/>
            </a:schemeClr>
          </a:solidFill>
        </p:spPr>
      </p:sp>
      <p:sp>
        <p:nvSpPr>
          <p:cNvPr id="4" name="TextBox 4"/>
          <p:cNvSpPr txBox="1"/>
          <p:nvPr/>
        </p:nvSpPr>
        <p:spPr>
          <a:xfrm>
            <a:off x="1231235" y="2407957"/>
            <a:ext cx="3626990" cy="2523744"/>
          </a:xfrm>
          <a:prstGeom prst="rect">
            <a:avLst/>
          </a:prstGeom>
        </p:spPr>
        <p:txBody>
          <a:bodyPr vert="horz" wrap="square" lIns="123825" tIns="123825" rIns="57150" bIns="123825" rtlCol="0" anchor="t" anchorCtr="0">
            <a:spAutoFit/>
          </a:bodyPr>
          <a:lstStyle/>
          <a:p>
            <a:pPr algn="ctr">
              <a:lnSpc>
                <a:spcPct val="186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目录</a:t>
            </a:r>
          </a:p>
        </p:txBody>
      </p:sp>
      <p:sp>
        <p:nvSpPr>
          <p:cNvPr id="5" name="TextBox 5"/>
          <p:cNvSpPr txBox="1"/>
          <p:nvPr/>
        </p:nvSpPr>
        <p:spPr>
          <a:xfrm>
            <a:off x="1401923" y="2066581"/>
            <a:ext cx="3089320" cy="1041654"/>
          </a:xfrm>
          <a:prstGeom prst="rect">
            <a:avLst/>
          </a:prstGeom>
        </p:spPr>
        <p:txBody>
          <a:bodyPr vert="horz" wrap="square" lIns="123825" tIns="123825" rIns="57150" bIns="123825" rtlCol="0" anchor="t" anchorCtr="0">
            <a:spAutoFit/>
          </a:bodyPr>
          <a:lstStyle/>
          <a:p>
            <a:pPr algn="ctr">
              <a:lnSpc>
                <a:spcPct val="186000"/>
              </a:lnSpc>
            </a:pPr>
            <a:r>
              <a:rPr lang="en-US" sz="2700">
                <a:solidFill>
                  <a:srgbClr val="FFFFFF">
                    <a:alpha val="100000"/>
                  </a:srgbClr>
                </a:solidFill>
                <a:latin typeface="微软雅黑" panose="020B0503020204020204" charset="-122"/>
                <a:ea typeface="微软雅黑" panose="020B0503020204020204" charset="-122"/>
                <a:cs typeface="微软雅黑" panose="020B0503020204020204" charset="-122"/>
              </a:rPr>
              <a:t>contents</a:t>
            </a:r>
          </a:p>
        </p:txBody>
      </p:sp>
      <p:sp>
        <p:nvSpPr>
          <p:cNvPr id="6" name="TextBox 6"/>
          <p:cNvSpPr txBox="1"/>
          <p:nvPr/>
        </p:nvSpPr>
        <p:spPr>
          <a:xfrm>
            <a:off x="5638724" y="1600200"/>
            <a:ext cx="5810250" cy="4819650"/>
          </a:xfrm>
          <a:prstGeom prst="rect">
            <a:avLst/>
          </a:prstGeom>
        </p:spPr>
        <p:txBody>
          <a:bodyPr vert="horz" wrap="square" lIns="123825" tIns="123825" rIns="57150" bIns="123825" rtlCol="0" anchor="ctr" anchorCtr="0">
            <a:spAutoFit/>
          </a:bodyPr>
          <a:lstStyle/>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2.1  背景介绍</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2.2  系统分析</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2.3  规划工作流程</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功能模块设计和规划项目函数</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2.5  前期编码工作</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2.6  后期编码工作</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2.7  项目测试</a:t>
            </a:r>
          </a:p>
        </p:txBody>
      </p:sp>
      <p:sp>
        <p:nvSpPr>
          <p:cNvPr id="7" name="AutoShape 7"/>
          <p:cNvSpPr/>
          <p:nvPr/>
        </p:nvSpPr>
        <p:spPr>
          <a:xfrm>
            <a:off x="11307391" y="332232"/>
            <a:ext cx="89762" cy="86430"/>
          </a:xfrm>
          <a:prstGeom prst="ellipse">
            <a:avLst/>
          </a:prstGeom>
          <a:solidFill>
            <a:schemeClr val="accent2">
              <a:alpha val="100000"/>
            </a:schemeClr>
          </a:solidFill>
        </p:spPr>
      </p:sp>
      <p:sp>
        <p:nvSpPr>
          <p:cNvPr id="8" name="AutoShape 8"/>
          <p:cNvSpPr/>
          <p:nvPr/>
        </p:nvSpPr>
        <p:spPr>
          <a:xfrm>
            <a:off x="11736478" y="332232"/>
            <a:ext cx="89762" cy="86430"/>
          </a:xfrm>
          <a:prstGeom prst="ellipse">
            <a:avLst/>
          </a:prstGeom>
          <a:solidFill>
            <a:schemeClr val="accent2">
              <a:alpha val="100000"/>
            </a:schemeClr>
          </a:solidFill>
        </p:spPr>
      </p:sp>
      <p:sp>
        <p:nvSpPr>
          <p:cNvPr id="9" name="AutoShape 9"/>
          <p:cNvSpPr/>
          <p:nvPr/>
        </p:nvSpPr>
        <p:spPr>
          <a:xfrm>
            <a:off x="11346376" y="332232"/>
            <a:ext cx="436199" cy="86430"/>
          </a:xfrm>
          <a:prstGeom prst="rect">
            <a:avLst/>
          </a:prstGeom>
          <a:solidFill>
            <a:schemeClr val="accent2">
              <a:alpha val="100000"/>
            </a:schemeClr>
          </a:solidFill>
        </p:spPr>
      </p:sp>
      <p:sp>
        <p:nvSpPr>
          <p:cNvPr id="10" name="AutoShape 10"/>
          <p:cNvSpPr/>
          <p:nvPr/>
        </p:nvSpPr>
        <p:spPr>
          <a:xfrm>
            <a:off x="11307391" y="508550"/>
            <a:ext cx="89762" cy="86430"/>
          </a:xfrm>
          <a:prstGeom prst="ellipse">
            <a:avLst/>
          </a:prstGeom>
          <a:solidFill>
            <a:schemeClr val="accent2">
              <a:alpha val="100000"/>
            </a:schemeClr>
          </a:solidFill>
        </p:spPr>
      </p:sp>
      <p:sp>
        <p:nvSpPr>
          <p:cNvPr id="11" name="AutoShape 11"/>
          <p:cNvSpPr/>
          <p:nvPr/>
        </p:nvSpPr>
        <p:spPr>
          <a:xfrm>
            <a:off x="11736478" y="508550"/>
            <a:ext cx="89762" cy="86430"/>
          </a:xfrm>
          <a:prstGeom prst="ellipse">
            <a:avLst/>
          </a:prstGeom>
          <a:solidFill>
            <a:schemeClr val="accent2">
              <a:alpha val="100000"/>
            </a:schemeClr>
          </a:solidFill>
        </p:spPr>
      </p:sp>
      <p:sp>
        <p:nvSpPr>
          <p:cNvPr id="12" name="AutoShape 12"/>
          <p:cNvSpPr/>
          <p:nvPr/>
        </p:nvSpPr>
        <p:spPr>
          <a:xfrm>
            <a:off x="11346376" y="508550"/>
            <a:ext cx="436199" cy="86430"/>
          </a:xfrm>
          <a:prstGeom prst="rect">
            <a:avLst/>
          </a:prstGeom>
          <a:solidFill>
            <a:schemeClr val="accent2">
              <a:alpha val="100000"/>
            </a:schemeClr>
          </a:solidFill>
        </p:spPr>
      </p:sp>
      <p:sp>
        <p:nvSpPr>
          <p:cNvPr id="13" name="AutoShape 13"/>
          <p:cNvSpPr/>
          <p:nvPr/>
        </p:nvSpPr>
        <p:spPr>
          <a:xfrm>
            <a:off x="11307391" y="684869"/>
            <a:ext cx="89762" cy="86430"/>
          </a:xfrm>
          <a:prstGeom prst="ellipse">
            <a:avLst/>
          </a:prstGeom>
          <a:solidFill>
            <a:schemeClr val="accent2">
              <a:alpha val="100000"/>
            </a:schemeClr>
          </a:solidFill>
        </p:spPr>
      </p:sp>
      <p:sp>
        <p:nvSpPr>
          <p:cNvPr id="14" name="AutoShape 14"/>
          <p:cNvSpPr/>
          <p:nvPr/>
        </p:nvSpPr>
        <p:spPr>
          <a:xfrm>
            <a:off x="11736478" y="684869"/>
            <a:ext cx="89762" cy="86430"/>
          </a:xfrm>
          <a:prstGeom prst="ellipse">
            <a:avLst/>
          </a:prstGeom>
          <a:solidFill>
            <a:schemeClr val="accent2">
              <a:alpha val="100000"/>
            </a:schemeClr>
          </a:solidFill>
        </p:spPr>
      </p:sp>
      <p:sp>
        <p:nvSpPr>
          <p:cNvPr id="15" name="AutoShape 15"/>
          <p:cNvSpPr/>
          <p:nvPr/>
        </p:nvSpPr>
        <p:spPr>
          <a:xfrm>
            <a:off x="11346376" y="684869"/>
            <a:ext cx="436199" cy="86430"/>
          </a:xfrm>
          <a:prstGeom prst="rect">
            <a:avLst/>
          </a:prstGeom>
          <a:solidFill>
            <a:schemeClr val="accent2">
              <a:alpha val="100000"/>
            </a:schemeClr>
          </a:solidFill>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916780" y="4201877"/>
            <a:ext cx="10213108" cy="0"/>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3" name="AutoShape 3"/>
          <p:cNvSpPr/>
          <p:nvPr/>
        </p:nvSpPr>
        <p:spPr>
          <a:xfrm>
            <a:off x="2187305" y="3956762"/>
            <a:ext cx="490229" cy="490229"/>
          </a:xfrm>
          <a:prstGeom prst="ellipse">
            <a:avLst/>
          </a:prstGeom>
          <a:solidFill>
            <a:schemeClr val="accent1">
              <a:alpha val="100000"/>
            </a:schemeClr>
          </a:solidFill>
        </p:spPr>
      </p:sp>
      <p:sp>
        <p:nvSpPr>
          <p:cNvPr id="4" name="Freeform 4"/>
          <p:cNvSpPr/>
          <p:nvPr/>
        </p:nvSpPr>
        <p:spPr>
          <a:xfrm>
            <a:off x="2285351" y="4054808"/>
            <a:ext cx="294138" cy="294138"/>
          </a:xfrm>
          <a:custGeom>
            <a:avLst/>
            <a:gdLst/>
            <a:ahLst/>
            <a:cxnLst/>
            <a:rect l="l" t="t" r="r" b="b"/>
            <a:pathLst>
              <a:path w="304800" h="304800">
                <a:moveTo>
                  <a:pt x="152400" y="0"/>
                </a:moveTo>
                <a:cubicBezTo>
                  <a:pt x="68237" y="0"/>
                  <a:pt x="0" y="68237"/>
                  <a:pt x="0" y="152400"/>
                </a:cubicBezTo>
                <a:cubicBezTo>
                  <a:pt x="0" y="236563"/>
                  <a:pt x="68237" y="304800"/>
                  <a:pt x="152400" y="304800"/>
                </a:cubicBezTo>
                <a:cubicBezTo>
                  <a:pt x="236563" y="304800"/>
                  <a:pt x="304800" y="236563"/>
                  <a:pt x="304800" y="152400"/>
                </a:cubicBezTo>
                <a:cubicBezTo>
                  <a:pt x="304800" y="68237"/>
                  <a:pt x="236563" y="0"/>
                  <a:pt x="152400" y="0"/>
                </a:cubicBezTo>
                <a:close/>
                <a:moveTo>
                  <a:pt x="128778" y="222723"/>
                </a:moveTo>
                <a:lnTo>
                  <a:pt x="58655" y="152591"/>
                </a:lnTo>
                <a:lnTo>
                  <a:pt x="85592" y="125654"/>
                </a:lnTo>
                <a:lnTo>
                  <a:pt x="128768" y="168850"/>
                </a:lnTo>
                <a:lnTo>
                  <a:pt x="220370" y="77248"/>
                </a:lnTo>
                <a:lnTo>
                  <a:pt x="247307" y="104184"/>
                </a:lnTo>
                <a:lnTo>
                  <a:pt x="128778" y="222723"/>
                </a:lnTo>
                <a:close/>
              </a:path>
            </a:pathLst>
          </a:custGeom>
          <a:solidFill>
            <a:srgbClr val="FFFFFF">
              <a:alpha val="100000"/>
            </a:srgbClr>
          </a:solidFill>
        </p:spPr>
      </p:sp>
      <p:sp>
        <p:nvSpPr>
          <p:cNvPr id="5" name="AutoShape 5"/>
          <p:cNvSpPr/>
          <p:nvPr/>
        </p:nvSpPr>
        <p:spPr>
          <a:xfrm>
            <a:off x="5778219" y="3956762"/>
            <a:ext cx="490229" cy="490229"/>
          </a:xfrm>
          <a:prstGeom prst="ellipse">
            <a:avLst/>
          </a:prstGeom>
          <a:solidFill>
            <a:schemeClr val="accent1">
              <a:alpha val="100000"/>
            </a:schemeClr>
          </a:solidFill>
        </p:spPr>
      </p:sp>
      <p:sp>
        <p:nvSpPr>
          <p:cNvPr id="6" name="TextBox 6"/>
          <p:cNvSpPr txBox="1"/>
          <p:nvPr/>
        </p:nvSpPr>
        <p:spPr>
          <a:xfrm>
            <a:off x="7888549" y="4690831"/>
            <a:ext cx="3486590" cy="1580007"/>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函数Tongji()用于分别统计该班的总分第一名、单科第一及各科不及格人数</a:t>
            </a:r>
          </a:p>
        </p:txBody>
      </p:sp>
      <p:sp>
        <p:nvSpPr>
          <p:cNvPr id="7" name="AutoShape 7"/>
          <p:cNvSpPr/>
          <p:nvPr/>
        </p:nvSpPr>
        <p:spPr>
          <a:xfrm>
            <a:off x="9371589" y="3956762"/>
            <a:ext cx="490229" cy="490229"/>
          </a:xfrm>
          <a:prstGeom prst="ellipse">
            <a:avLst/>
          </a:prstGeom>
          <a:solidFill>
            <a:schemeClr val="accent1">
              <a:alpha val="100000"/>
            </a:schemeClr>
          </a:solidFill>
        </p:spPr>
      </p:sp>
      <p:sp>
        <p:nvSpPr>
          <p:cNvPr id="8" name="Freeform 8"/>
          <p:cNvSpPr/>
          <p:nvPr/>
        </p:nvSpPr>
        <p:spPr>
          <a:xfrm>
            <a:off x="5847668" y="4026211"/>
            <a:ext cx="351331" cy="351331"/>
          </a:xfrm>
          <a:custGeom>
            <a:avLst/>
            <a:gdLst/>
            <a:ahLst/>
            <a:cxnLst/>
            <a:rect l="l" t="t" r="r" b="b"/>
            <a:pathLst>
              <a:path w="304800" h="304800">
                <a:moveTo>
                  <a:pt x="147180" y="28632"/>
                </a:moveTo>
                <a:lnTo>
                  <a:pt x="19907" y="83468"/>
                </a:lnTo>
                <a:lnTo>
                  <a:pt x="147304" y="137874"/>
                </a:lnTo>
                <a:lnTo>
                  <a:pt x="276015" y="83344"/>
                </a:lnTo>
                <a:lnTo>
                  <a:pt x="147180" y="28632"/>
                </a:lnTo>
                <a:close/>
                <a:moveTo>
                  <a:pt x="152400" y="144723"/>
                </a:moveTo>
                <a:lnTo>
                  <a:pt x="152400" y="276168"/>
                </a:lnTo>
                <a:lnTo>
                  <a:pt x="276177" y="217408"/>
                </a:lnTo>
                <a:lnTo>
                  <a:pt x="276177" y="92145"/>
                </a:lnTo>
                <a:lnTo>
                  <a:pt x="152400" y="144723"/>
                </a:lnTo>
                <a:close/>
                <a:moveTo>
                  <a:pt x="19098" y="217408"/>
                </a:moveTo>
                <a:lnTo>
                  <a:pt x="143294" y="276168"/>
                </a:lnTo>
                <a:lnTo>
                  <a:pt x="143294" y="144723"/>
                </a:lnTo>
                <a:lnTo>
                  <a:pt x="19098" y="92145"/>
                </a:lnTo>
                <a:lnTo>
                  <a:pt x="19098" y="217408"/>
                </a:lnTo>
                <a:close/>
              </a:path>
            </a:pathLst>
          </a:custGeom>
          <a:solidFill>
            <a:srgbClr val="FFFFFF">
              <a:alpha val="100000"/>
            </a:srgbClr>
          </a:solidFill>
        </p:spPr>
      </p:sp>
      <p:sp>
        <p:nvSpPr>
          <p:cNvPr id="9" name="Freeform 9"/>
          <p:cNvSpPr/>
          <p:nvPr/>
        </p:nvSpPr>
        <p:spPr>
          <a:xfrm>
            <a:off x="9469635" y="4054808"/>
            <a:ext cx="294138" cy="294138"/>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sp>
        <p:nvSpPr>
          <p:cNvPr id="10" name="TextBox 10"/>
          <p:cNvSpPr txBox="1"/>
          <p:nvPr/>
        </p:nvSpPr>
        <p:spPr>
          <a:xfrm>
            <a:off x="689125" y="4690831"/>
            <a:ext cx="3486590" cy="1580007"/>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函数Modify()用于修改用户记录。先按输入的编号查询到该记录，然后提示用户修改编号之外的值，但是编号不能修改。</a:t>
            </a:r>
          </a:p>
        </p:txBody>
      </p:sp>
      <p:sp>
        <p:nvSpPr>
          <p:cNvPr id="11" name="TextBox 11"/>
          <p:cNvSpPr txBox="1"/>
          <p:nvPr/>
        </p:nvSpPr>
        <p:spPr>
          <a:xfrm>
            <a:off x="4401959" y="4690831"/>
            <a:ext cx="3486590" cy="1580007"/>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函数Insert()用于插入记录，即按编号查询到要插入的节点的位置，然后在该编号之后插入一个新节点。</a:t>
            </a:r>
          </a:p>
        </p:txBody>
      </p:sp>
      <p:pic>
        <p:nvPicPr>
          <p:cNvPr id="12" name="Picture 12"/>
          <p:cNvPicPr>
            <a:picLocks noChangeAspect="1"/>
          </p:cNvPicPr>
          <p:nvPr/>
        </p:nvPicPr>
        <p:blipFill>
          <a:blip r:embed="rId3"/>
          <a:srcRect t="16071" b="16071"/>
          <a:stretch>
            <a:fillRect/>
          </a:stretch>
        </p:blipFill>
        <p:spPr>
          <a:xfrm>
            <a:off x="734949" y="1334615"/>
            <a:ext cx="3413760" cy="2316480"/>
          </a:xfrm>
          <a:prstGeom prst="rect">
            <a:avLst/>
          </a:prstGeom>
        </p:spPr>
      </p:pic>
      <p:pic>
        <p:nvPicPr>
          <p:cNvPr id="13" name="Picture 13"/>
          <p:cNvPicPr>
            <a:picLocks noChangeAspect="1"/>
          </p:cNvPicPr>
          <p:nvPr/>
        </p:nvPicPr>
        <p:blipFill>
          <a:blip r:embed="rId4"/>
          <a:srcRect t="16071" b="16071"/>
          <a:stretch>
            <a:fillRect/>
          </a:stretch>
        </p:blipFill>
        <p:spPr>
          <a:xfrm>
            <a:off x="4316454" y="1334615"/>
            <a:ext cx="3413760" cy="2316480"/>
          </a:xfrm>
          <a:prstGeom prst="rect">
            <a:avLst/>
          </a:prstGeom>
        </p:spPr>
      </p:pic>
      <p:pic>
        <p:nvPicPr>
          <p:cNvPr id="14" name="Picture 14"/>
          <p:cNvPicPr>
            <a:picLocks noChangeAspect="1"/>
          </p:cNvPicPr>
          <p:nvPr/>
        </p:nvPicPr>
        <p:blipFill>
          <a:blip r:embed="rId5"/>
          <a:srcRect t="16071" b="16071"/>
          <a:stretch>
            <a:fillRect/>
          </a:stretch>
        </p:blipFill>
        <p:spPr>
          <a:xfrm>
            <a:off x="7897958" y="1334615"/>
            <a:ext cx="3413760" cy="2316480"/>
          </a:xfrm>
          <a:prstGeom prst="rect">
            <a:avLst/>
          </a:prstGeom>
        </p:spPr>
      </p:pic>
      <p:grpSp>
        <p:nvGrpSpPr>
          <p:cNvPr id="15" name="Group 15"/>
          <p:cNvGrpSpPr/>
          <p:nvPr/>
        </p:nvGrpSpPr>
        <p:grpSpPr>
          <a:xfrm>
            <a:off x="454963" y="93878"/>
            <a:ext cx="10641129" cy="914400"/>
            <a:chOff x="454963" y="93878"/>
            <a:chExt cx="10641129" cy="914400"/>
          </a:xfrm>
        </p:grpSpPr>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规划项目函数</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1185774"/>
            <a:ext cx="9112336" cy="1732311"/>
          </a:xfrm>
          <a:prstGeom prst="rect">
            <a:avLst/>
          </a:prstGeom>
          <a:solidFill>
            <a:schemeClr val="accent2">
              <a:alpha val="100000"/>
            </a:schemeClr>
          </a:solidFill>
        </p:spPr>
      </p:sp>
      <p:sp>
        <p:nvSpPr>
          <p:cNvPr id="3" name="TextBox 3"/>
          <p:cNvSpPr txBox="1"/>
          <p:nvPr/>
        </p:nvSpPr>
        <p:spPr>
          <a:xfrm>
            <a:off x="454963" y="1536246"/>
            <a:ext cx="7876972"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函数Sort()可以利用插入排序法实现单链表的按总分字段的降序排序，格式是从高到低。</a:t>
            </a:r>
          </a:p>
        </p:txBody>
      </p:sp>
      <p:sp>
        <p:nvSpPr>
          <p:cNvPr id="4" name="AutoShape 4"/>
          <p:cNvSpPr/>
          <p:nvPr/>
        </p:nvSpPr>
        <p:spPr>
          <a:xfrm>
            <a:off x="3079664" y="2918085"/>
            <a:ext cx="9112336" cy="1732311"/>
          </a:xfrm>
          <a:prstGeom prst="rect">
            <a:avLst/>
          </a:prstGeom>
          <a:solidFill>
            <a:schemeClr val="accent2">
              <a:lumMod val="50000"/>
              <a:alpha val="100000"/>
            </a:schemeClr>
          </a:solidFill>
        </p:spPr>
      </p:sp>
      <p:sp>
        <p:nvSpPr>
          <p:cNvPr id="5" name="AutoShape 5"/>
          <p:cNvSpPr/>
          <p:nvPr/>
        </p:nvSpPr>
        <p:spPr>
          <a:xfrm>
            <a:off x="0" y="4650396"/>
            <a:ext cx="9112336" cy="1732311"/>
          </a:xfrm>
          <a:prstGeom prst="rect">
            <a:avLst/>
          </a:prstGeom>
          <a:solidFill>
            <a:schemeClr val="accent2">
              <a:alpha val="100000"/>
            </a:schemeClr>
          </a:solidFill>
        </p:spPr>
      </p:sp>
      <p:sp>
        <p:nvSpPr>
          <p:cNvPr id="6" name="TextBox 6"/>
          <p:cNvSpPr txBox="1"/>
          <p:nvPr/>
        </p:nvSpPr>
        <p:spPr>
          <a:xfrm>
            <a:off x="3798378" y="3268557"/>
            <a:ext cx="7876972"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函数Save()用于数据存盘处理，如果用户没有专门进行此操作且对数据有修改，在退出系统时会提示用户存盘。</a:t>
            </a:r>
          </a:p>
        </p:txBody>
      </p:sp>
      <p:sp>
        <p:nvSpPr>
          <p:cNvPr id="7" name="TextBox 7"/>
          <p:cNvSpPr txBox="1"/>
          <p:nvPr/>
        </p:nvSpPr>
        <p:spPr>
          <a:xfrm>
            <a:off x="575049" y="5000868"/>
            <a:ext cx="7876972"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主函数main()是整个成绩管理系统的控制部分。</a:t>
            </a:r>
          </a:p>
        </p:txBody>
      </p:sp>
      <p:pic>
        <p:nvPicPr>
          <p:cNvPr id="8" name="Picture 8"/>
          <p:cNvPicPr>
            <a:picLocks noChangeAspect="1"/>
          </p:cNvPicPr>
          <p:nvPr/>
        </p:nvPicPr>
        <p:blipFill>
          <a:blip r:embed="rId3"/>
          <a:srcRect t="21875" b="21875"/>
          <a:stretch>
            <a:fillRect/>
          </a:stretch>
        </p:blipFill>
        <p:spPr>
          <a:xfrm>
            <a:off x="9112336" y="1185774"/>
            <a:ext cx="3079664" cy="1732311"/>
          </a:xfrm>
          <a:prstGeom prst="rect">
            <a:avLst/>
          </a:prstGeom>
        </p:spPr>
      </p:pic>
      <p:pic>
        <p:nvPicPr>
          <p:cNvPr id="9" name="Picture 9"/>
          <p:cNvPicPr>
            <a:picLocks noChangeAspect="1"/>
          </p:cNvPicPr>
          <p:nvPr/>
        </p:nvPicPr>
        <p:blipFill>
          <a:blip r:embed="rId4"/>
          <a:srcRect t="21875" b="21875"/>
          <a:stretch>
            <a:fillRect/>
          </a:stretch>
        </p:blipFill>
        <p:spPr>
          <a:xfrm>
            <a:off x="0" y="2918085"/>
            <a:ext cx="3079664" cy="1732311"/>
          </a:xfrm>
          <a:prstGeom prst="rect">
            <a:avLst/>
          </a:prstGeom>
        </p:spPr>
      </p:pic>
      <p:pic>
        <p:nvPicPr>
          <p:cNvPr id="10" name="Picture 10"/>
          <p:cNvPicPr>
            <a:picLocks noChangeAspect="1"/>
          </p:cNvPicPr>
          <p:nvPr/>
        </p:nvPicPr>
        <p:blipFill>
          <a:blip r:embed="rId5"/>
          <a:srcRect t="21875" b="21875"/>
          <a:stretch>
            <a:fillRect/>
          </a:stretch>
        </p:blipFill>
        <p:spPr>
          <a:xfrm>
            <a:off x="9112336" y="4650396"/>
            <a:ext cx="3079664" cy="1732311"/>
          </a:xfrm>
          <a:prstGeom prst="rect">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规划项目函数</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2.5  前期编码工作</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05</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1585540" y="4130989"/>
            <a:ext cx="9388340" cy="0"/>
          </a:xfrm>
          <a:prstGeom prst="line">
            <a:avLst/>
          </a:prstGeom>
          <a:ln w="28575">
            <a:solidFill>
              <a:schemeClr val="dk1">
                <a:lumMod val="75000"/>
                <a:lumOff val="25000"/>
              </a:schemeClr>
            </a:solidFill>
            <a:prstDash val="dash"/>
          </a:ln>
        </p:spPr>
        <p:style>
          <a:lnRef idx="0">
            <a:schemeClr val="dk1"/>
          </a:lnRef>
          <a:fillRef idx="1">
            <a:schemeClr val="dk1"/>
          </a:fillRef>
          <a:effectRef idx="0">
            <a:schemeClr val="dk1"/>
          </a:effectRef>
          <a:fontRef idx="minor">
            <a:schemeClr val="lt1"/>
          </a:fontRef>
        </p:style>
      </p:cxnSp>
      <p:grpSp>
        <p:nvGrpSpPr>
          <p:cNvPr id="3" name="Group 3"/>
          <p:cNvGrpSpPr/>
          <p:nvPr/>
        </p:nvGrpSpPr>
        <p:grpSpPr>
          <a:xfrm>
            <a:off x="994886" y="3540384"/>
            <a:ext cx="1181195" cy="1181195"/>
            <a:chOff x="994886" y="3540384"/>
            <a:chExt cx="1181195" cy="1181195"/>
          </a:xfrm>
        </p:grpSpPr>
        <p:sp>
          <p:nvSpPr>
            <p:cNvPr id="4" name="AutoShape 4"/>
            <p:cNvSpPr/>
            <p:nvPr/>
          </p:nvSpPr>
          <p:spPr>
            <a:xfrm>
              <a:off x="994886" y="3540384"/>
              <a:ext cx="1181195" cy="1181195"/>
            </a:xfrm>
            <a:prstGeom prst="ellipse">
              <a:avLst/>
            </a:prstGeom>
            <a:solidFill>
              <a:schemeClr val="accent1">
                <a:alpha val="100000"/>
              </a:schemeClr>
            </a:solidFill>
          </p:spPr>
        </p:sp>
      </p:grpSp>
      <p:grpSp>
        <p:nvGrpSpPr>
          <p:cNvPr id="5" name="Group 5"/>
          <p:cNvGrpSpPr/>
          <p:nvPr/>
        </p:nvGrpSpPr>
        <p:grpSpPr>
          <a:xfrm>
            <a:off x="1320641" y="3876712"/>
            <a:ext cx="529780" cy="508540"/>
            <a:chOff x="1320641" y="3876712"/>
            <a:chExt cx="529780" cy="508540"/>
          </a:xfrm>
        </p:grpSpPr>
        <p:sp>
          <p:nvSpPr>
            <p:cNvPr id="6" name="Freeform 6"/>
            <p:cNvSpPr/>
            <p:nvPr/>
          </p:nvSpPr>
          <p:spPr>
            <a:xfrm>
              <a:off x="1674876" y="4088643"/>
              <a:ext cx="18193" cy="19050"/>
            </a:xfrm>
            <a:custGeom>
              <a:avLst/>
              <a:gdLst/>
              <a:ahLst/>
              <a:cxnLst/>
              <a:rect l="l" t="t" r="r" b="b"/>
              <a:pathLst>
                <a:path w="11" h="19050">
                  <a:moveTo>
                    <a:pt x="11" y="0"/>
                  </a:moveTo>
                  <a:cubicBezTo>
                    <a:pt x="8" y="0"/>
                    <a:pt x="4" y="0"/>
                    <a:pt x="0" y="0"/>
                  </a:cubicBezTo>
                  <a:cubicBezTo>
                    <a:pt x="3" y="0"/>
                    <a:pt x="7" y="0"/>
                    <a:pt x="11" y="0"/>
                  </a:cubicBezTo>
                  <a:close/>
                </a:path>
              </a:pathLst>
            </a:custGeom>
            <a:solidFill>
              <a:srgbClr val="FFFFFF">
                <a:alpha val="100000"/>
              </a:srgbClr>
            </a:solidFill>
          </p:spPr>
        </p:sp>
        <p:sp>
          <p:nvSpPr>
            <p:cNvPr id="7" name="Freeform 7"/>
            <p:cNvSpPr/>
            <p:nvPr/>
          </p:nvSpPr>
          <p:spPr>
            <a:xfrm>
              <a:off x="1320641" y="3876712"/>
              <a:ext cx="529780" cy="508540"/>
            </a:xfrm>
            <a:custGeom>
              <a:avLst/>
              <a:gdLst/>
              <a:ahLst/>
              <a:cxnLst/>
              <a:rect l="l" t="t" r="r" b="b"/>
              <a:pathLst>
                <a:path w="308" h="296">
                  <a:moveTo>
                    <a:pt x="228" y="218"/>
                  </a:moveTo>
                  <a:cubicBezTo>
                    <a:pt x="224" y="215"/>
                    <a:pt x="224" y="215"/>
                    <a:pt x="224" y="215"/>
                  </a:cubicBezTo>
                  <a:cubicBezTo>
                    <a:pt x="228" y="212"/>
                    <a:pt x="228" y="212"/>
                    <a:pt x="228" y="212"/>
                  </a:cubicBezTo>
                  <a:cubicBezTo>
                    <a:pt x="230" y="212"/>
                    <a:pt x="230" y="212"/>
                    <a:pt x="230" y="212"/>
                  </a:cubicBezTo>
                  <a:cubicBezTo>
                    <a:pt x="232" y="212"/>
                    <a:pt x="263" y="210"/>
                    <a:pt x="278" y="209"/>
                  </a:cubicBezTo>
                  <a:cubicBezTo>
                    <a:pt x="295" y="197"/>
                    <a:pt x="292" y="183"/>
                    <a:pt x="288" y="176"/>
                  </a:cubicBezTo>
                  <a:cubicBezTo>
                    <a:pt x="287" y="176"/>
                    <a:pt x="285" y="176"/>
                    <a:pt x="284" y="176"/>
                  </a:cubicBezTo>
                  <a:cubicBezTo>
                    <a:pt x="283" y="176"/>
                    <a:pt x="283" y="176"/>
                    <a:pt x="283" y="176"/>
                  </a:cubicBezTo>
                  <a:cubicBezTo>
                    <a:pt x="283" y="176"/>
                    <a:pt x="283" y="176"/>
                    <a:pt x="283" y="176"/>
                  </a:cubicBezTo>
                  <a:cubicBezTo>
                    <a:pt x="278" y="176"/>
                    <a:pt x="231" y="174"/>
                    <a:pt x="229" y="174"/>
                  </a:cubicBezTo>
                  <a:cubicBezTo>
                    <a:pt x="226" y="174"/>
                    <a:pt x="226" y="174"/>
                    <a:pt x="226" y="174"/>
                  </a:cubicBezTo>
                  <a:cubicBezTo>
                    <a:pt x="222" y="171"/>
                    <a:pt x="222" y="171"/>
                    <a:pt x="222" y="171"/>
                  </a:cubicBezTo>
                  <a:cubicBezTo>
                    <a:pt x="226" y="168"/>
                    <a:pt x="226" y="168"/>
                    <a:pt x="226" y="168"/>
                  </a:cubicBezTo>
                  <a:cubicBezTo>
                    <a:pt x="228" y="168"/>
                    <a:pt x="228" y="168"/>
                    <a:pt x="228" y="168"/>
                  </a:cubicBezTo>
                  <a:cubicBezTo>
                    <a:pt x="231" y="168"/>
                    <a:pt x="280" y="164"/>
                    <a:pt x="284" y="164"/>
                  </a:cubicBezTo>
                  <a:cubicBezTo>
                    <a:pt x="290" y="164"/>
                    <a:pt x="292" y="164"/>
                    <a:pt x="292" y="164"/>
                  </a:cubicBezTo>
                  <a:cubicBezTo>
                    <a:pt x="292" y="164"/>
                    <a:pt x="292" y="164"/>
                    <a:pt x="292" y="164"/>
                  </a:cubicBezTo>
                  <a:cubicBezTo>
                    <a:pt x="302" y="155"/>
                    <a:pt x="308" y="144"/>
                    <a:pt x="296" y="133"/>
                  </a:cubicBezTo>
                  <a:cubicBezTo>
                    <a:pt x="285" y="123"/>
                    <a:pt x="243" y="125"/>
                    <a:pt x="214" y="124"/>
                  </a:cubicBezTo>
                  <a:cubicBezTo>
                    <a:pt x="213" y="124"/>
                    <a:pt x="213" y="124"/>
                    <a:pt x="213" y="124"/>
                  </a:cubicBezTo>
                  <a:cubicBezTo>
                    <a:pt x="212" y="124"/>
                    <a:pt x="212" y="124"/>
                    <a:pt x="212" y="124"/>
                  </a:cubicBezTo>
                  <a:cubicBezTo>
                    <a:pt x="212" y="124"/>
                    <a:pt x="219" y="124"/>
                    <a:pt x="217" y="124"/>
                  </a:cubicBezTo>
                  <a:cubicBezTo>
                    <a:pt x="213" y="124"/>
                    <a:pt x="209" y="124"/>
                    <a:pt x="206" y="124"/>
                  </a:cubicBezTo>
                  <a:cubicBezTo>
                    <a:pt x="192" y="123"/>
                    <a:pt x="167" y="123"/>
                    <a:pt x="165" y="123"/>
                  </a:cubicBezTo>
                  <a:cubicBezTo>
                    <a:pt x="165" y="123"/>
                    <a:pt x="165" y="123"/>
                    <a:pt x="165" y="123"/>
                  </a:cubicBezTo>
                  <a:cubicBezTo>
                    <a:pt x="160" y="121"/>
                    <a:pt x="160" y="121"/>
                    <a:pt x="160" y="121"/>
                  </a:cubicBezTo>
                  <a:cubicBezTo>
                    <a:pt x="165" y="120"/>
                    <a:pt x="165" y="120"/>
                    <a:pt x="165" y="120"/>
                  </a:cubicBezTo>
                  <a:cubicBezTo>
                    <a:pt x="165" y="120"/>
                    <a:pt x="165" y="120"/>
                    <a:pt x="165" y="120"/>
                  </a:cubicBezTo>
                  <a:cubicBezTo>
                    <a:pt x="166" y="120"/>
                    <a:pt x="169" y="120"/>
                    <a:pt x="179" y="119"/>
                  </a:cubicBezTo>
                  <a:cubicBezTo>
                    <a:pt x="165" y="90"/>
                    <a:pt x="188" y="73"/>
                    <a:pt x="192" y="58"/>
                  </a:cubicBezTo>
                  <a:cubicBezTo>
                    <a:pt x="206" y="5"/>
                    <a:pt x="178" y="0"/>
                    <a:pt x="178" y="0"/>
                  </a:cubicBezTo>
                  <a:cubicBezTo>
                    <a:pt x="178" y="0"/>
                    <a:pt x="108" y="96"/>
                    <a:pt x="101" y="126"/>
                  </a:cubicBezTo>
                  <a:cubicBezTo>
                    <a:pt x="96" y="148"/>
                    <a:pt x="67" y="146"/>
                    <a:pt x="58" y="146"/>
                  </a:cubicBezTo>
                  <a:cubicBezTo>
                    <a:pt x="10" y="144"/>
                    <a:pt x="0" y="264"/>
                    <a:pt x="53" y="275"/>
                  </a:cubicBezTo>
                  <a:cubicBezTo>
                    <a:pt x="64" y="277"/>
                    <a:pt x="76" y="265"/>
                    <a:pt x="99" y="275"/>
                  </a:cubicBezTo>
                  <a:cubicBezTo>
                    <a:pt x="149" y="296"/>
                    <a:pt x="192" y="287"/>
                    <a:pt x="232" y="286"/>
                  </a:cubicBezTo>
                  <a:cubicBezTo>
                    <a:pt x="259" y="285"/>
                    <a:pt x="257" y="266"/>
                    <a:pt x="255" y="256"/>
                  </a:cubicBezTo>
                  <a:cubicBezTo>
                    <a:pt x="242" y="256"/>
                    <a:pt x="229" y="255"/>
                    <a:pt x="227" y="255"/>
                  </a:cubicBezTo>
                  <a:cubicBezTo>
                    <a:pt x="225" y="255"/>
                    <a:pt x="225" y="255"/>
                    <a:pt x="225" y="255"/>
                  </a:cubicBezTo>
                  <a:cubicBezTo>
                    <a:pt x="221" y="252"/>
                    <a:pt x="221" y="252"/>
                    <a:pt x="221" y="252"/>
                  </a:cubicBezTo>
                  <a:cubicBezTo>
                    <a:pt x="225" y="249"/>
                    <a:pt x="225" y="249"/>
                    <a:pt x="225" y="249"/>
                  </a:cubicBezTo>
                  <a:cubicBezTo>
                    <a:pt x="227" y="249"/>
                    <a:pt x="227" y="249"/>
                    <a:pt x="227" y="249"/>
                  </a:cubicBezTo>
                  <a:cubicBezTo>
                    <a:pt x="229" y="249"/>
                    <a:pt x="247" y="248"/>
                    <a:pt x="262" y="247"/>
                  </a:cubicBezTo>
                  <a:cubicBezTo>
                    <a:pt x="275" y="237"/>
                    <a:pt x="272" y="227"/>
                    <a:pt x="269" y="220"/>
                  </a:cubicBezTo>
                  <a:cubicBezTo>
                    <a:pt x="253" y="219"/>
                    <a:pt x="232" y="218"/>
                    <a:pt x="230" y="218"/>
                  </a:cubicBezTo>
                  <a:lnTo>
                    <a:pt x="228" y="218"/>
                  </a:lnTo>
                  <a:close/>
                </a:path>
              </a:pathLst>
            </a:custGeom>
            <a:solidFill>
              <a:srgbClr val="FFFFFF">
                <a:alpha val="100000"/>
              </a:srgbClr>
            </a:solidFill>
          </p:spPr>
        </p:sp>
      </p:grpSp>
      <p:grpSp>
        <p:nvGrpSpPr>
          <p:cNvPr id="8" name="Group 8"/>
          <p:cNvGrpSpPr/>
          <p:nvPr/>
        </p:nvGrpSpPr>
        <p:grpSpPr>
          <a:xfrm>
            <a:off x="5506450" y="3540384"/>
            <a:ext cx="1179100" cy="1181195"/>
            <a:chOff x="5506450" y="3540384"/>
            <a:chExt cx="1179100" cy="1181195"/>
          </a:xfrm>
        </p:grpSpPr>
        <p:sp>
          <p:nvSpPr>
            <p:cNvPr id="9" name="AutoShape 9"/>
            <p:cNvSpPr/>
            <p:nvPr/>
          </p:nvSpPr>
          <p:spPr>
            <a:xfrm>
              <a:off x="5506450" y="3540384"/>
              <a:ext cx="1179100" cy="1181195"/>
            </a:xfrm>
            <a:prstGeom prst="ellipse">
              <a:avLst/>
            </a:prstGeom>
            <a:solidFill>
              <a:schemeClr val="accent2">
                <a:alpha val="100000"/>
              </a:schemeClr>
            </a:solidFill>
          </p:spPr>
        </p:sp>
      </p:grpSp>
      <p:grpSp>
        <p:nvGrpSpPr>
          <p:cNvPr id="10" name="Group 10"/>
          <p:cNvGrpSpPr/>
          <p:nvPr/>
        </p:nvGrpSpPr>
        <p:grpSpPr>
          <a:xfrm>
            <a:off x="5935409" y="3917288"/>
            <a:ext cx="321183" cy="427387"/>
            <a:chOff x="5935409" y="3917288"/>
            <a:chExt cx="321183" cy="427387"/>
          </a:xfrm>
        </p:grpSpPr>
        <p:sp>
          <p:nvSpPr>
            <p:cNvPr id="11" name="Freeform 11"/>
            <p:cNvSpPr/>
            <p:nvPr/>
          </p:nvSpPr>
          <p:spPr>
            <a:xfrm>
              <a:off x="5935409" y="4109884"/>
              <a:ext cx="150114" cy="234791"/>
            </a:xfrm>
            <a:custGeom>
              <a:avLst/>
              <a:gdLst/>
              <a:ahLst/>
              <a:cxnLst/>
              <a:rect l="l" t="t" r="r" b="b"/>
              <a:pathLst>
                <a:path w="57" h="89">
                  <a:moveTo>
                    <a:pt x="0" y="9"/>
                  </a:moveTo>
                  <a:lnTo>
                    <a:pt x="0" y="9"/>
                  </a:lnTo>
                  <a:lnTo>
                    <a:pt x="0" y="73"/>
                  </a:lnTo>
                  <a:lnTo>
                    <a:pt x="57" y="89"/>
                  </a:lnTo>
                  <a:lnTo>
                    <a:pt x="57" y="25"/>
                  </a:lnTo>
                  <a:lnTo>
                    <a:pt x="16" y="14"/>
                  </a:lnTo>
                  <a:lnTo>
                    <a:pt x="41" y="7"/>
                  </a:lnTo>
                  <a:lnTo>
                    <a:pt x="36" y="0"/>
                  </a:lnTo>
                  <a:lnTo>
                    <a:pt x="0" y="9"/>
                  </a:lnTo>
                  <a:close/>
                </a:path>
              </a:pathLst>
            </a:custGeom>
            <a:solidFill>
              <a:srgbClr val="FFFFFF">
                <a:alpha val="100000"/>
              </a:srgbClr>
            </a:solidFill>
          </p:spPr>
        </p:sp>
        <p:sp>
          <p:nvSpPr>
            <p:cNvPr id="12" name="Freeform 12"/>
            <p:cNvSpPr/>
            <p:nvPr/>
          </p:nvSpPr>
          <p:spPr>
            <a:xfrm>
              <a:off x="6109145" y="4109884"/>
              <a:ext cx="147447" cy="234791"/>
            </a:xfrm>
            <a:custGeom>
              <a:avLst/>
              <a:gdLst/>
              <a:ahLst/>
              <a:cxnLst/>
              <a:rect l="l" t="t" r="r" b="b"/>
              <a:pathLst>
                <a:path w="56" h="89">
                  <a:moveTo>
                    <a:pt x="21" y="0"/>
                  </a:moveTo>
                  <a:lnTo>
                    <a:pt x="15" y="7"/>
                  </a:lnTo>
                  <a:lnTo>
                    <a:pt x="40" y="14"/>
                  </a:lnTo>
                  <a:lnTo>
                    <a:pt x="40" y="14"/>
                  </a:lnTo>
                  <a:lnTo>
                    <a:pt x="0" y="25"/>
                  </a:lnTo>
                  <a:lnTo>
                    <a:pt x="0" y="89"/>
                  </a:lnTo>
                  <a:lnTo>
                    <a:pt x="56" y="73"/>
                  </a:lnTo>
                  <a:lnTo>
                    <a:pt x="56" y="9"/>
                  </a:lnTo>
                  <a:lnTo>
                    <a:pt x="21" y="0"/>
                  </a:lnTo>
                  <a:close/>
                  <a:moveTo>
                    <a:pt x="41" y="39"/>
                  </a:moveTo>
                  <a:lnTo>
                    <a:pt x="17" y="46"/>
                  </a:lnTo>
                  <a:lnTo>
                    <a:pt x="17" y="34"/>
                  </a:lnTo>
                  <a:lnTo>
                    <a:pt x="41" y="28"/>
                  </a:lnTo>
                  <a:lnTo>
                    <a:pt x="41" y="39"/>
                  </a:lnTo>
                  <a:close/>
                </a:path>
              </a:pathLst>
            </a:custGeom>
            <a:solidFill>
              <a:srgbClr val="FFFFFF">
                <a:alpha val="100000"/>
              </a:srgbClr>
            </a:solidFill>
          </p:spPr>
        </p:sp>
        <p:sp>
          <p:nvSpPr>
            <p:cNvPr id="13" name="Freeform 13"/>
            <p:cNvSpPr/>
            <p:nvPr/>
          </p:nvSpPr>
          <p:spPr>
            <a:xfrm>
              <a:off x="5995892" y="3917288"/>
              <a:ext cx="202787" cy="229457"/>
            </a:xfrm>
            <a:custGeom>
              <a:avLst/>
              <a:gdLst/>
              <a:ahLst/>
              <a:cxnLst/>
              <a:rect l="l" t="t" r="r" b="b"/>
              <a:pathLst>
                <a:path w="77" h="87">
                  <a:moveTo>
                    <a:pt x="38" y="87"/>
                  </a:moveTo>
                  <a:lnTo>
                    <a:pt x="77" y="42"/>
                  </a:lnTo>
                  <a:lnTo>
                    <a:pt x="48" y="42"/>
                  </a:lnTo>
                  <a:lnTo>
                    <a:pt x="48" y="0"/>
                  </a:lnTo>
                  <a:lnTo>
                    <a:pt x="29" y="0"/>
                  </a:lnTo>
                  <a:lnTo>
                    <a:pt x="29" y="42"/>
                  </a:lnTo>
                  <a:lnTo>
                    <a:pt x="0" y="42"/>
                  </a:lnTo>
                  <a:lnTo>
                    <a:pt x="38" y="87"/>
                  </a:lnTo>
                  <a:close/>
                </a:path>
              </a:pathLst>
            </a:custGeom>
            <a:solidFill>
              <a:srgbClr val="FFFFFF">
                <a:alpha val="100000"/>
              </a:srgbClr>
            </a:solidFill>
          </p:spPr>
        </p:sp>
      </p:grpSp>
      <p:grpSp>
        <p:nvGrpSpPr>
          <p:cNvPr id="14" name="Group 14"/>
          <p:cNvGrpSpPr/>
          <p:nvPr/>
        </p:nvGrpSpPr>
        <p:grpSpPr>
          <a:xfrm>
            <a:off x="9978243" y="3540384"/>
            <a:ext cx="1179100" cy="1181195"/>
            <a:chOff x="9978243" y="3540384"/>
            <a:chExt cx="1179100" cy="1181195"/>
          </a:xfrm>
        </p:grpSpPr>
        <p:sp>
          <p:nvSpPr>
            <p:cNvPr id="15" name="AutoShape 15"/>
            <p:cNvSpPr/>
            <p:nvPr/>
          </p:nvSpPr>
          <p:spPr>
            <a:xfrm>
              <a:off x="9978243" y="3540384"/>
              <a:ext cx="1179100" cy="1181195"/>
            </a:xfrm>
            <a:prstGeom prst="ellipse">
              <a:avLst/>
            </a:prstGeom>
            <a:solidFill>
              <a:schemeClr val="accent3">
                <a:alpha val="100000"/>
              </a:schemeClr>
            </a:solidFill>
          </p:spPr>
        </p:sp>
      </p:grpSp>
      <p:grpSp>
        <p:nvGrpSpPr>
          <p:cNvPr id="16" name="Group 16"/>
          <p:cNvGrpSpPr/>
          <p:nvPr/>
        </p:nvGrpSpPr>
        <p:grpSpPr>
          <a:xfrm>
            <a:off x="10351433" y="3876712"/>
            <a:ext cx="424244" cy="464725"/>
            <a:chOff x="10351433" y="3876712"/>
            <a:chExt cx="424244" cy="464725"/>
          </a:xfrm>
        </p:grpSpPr>
        <p:sp>
          <p:nvSpPr>
            <p:cNvPr id="17" name="Freeform 17"/>
            <p:cNvSpPr/>
            <p:nvPr/>
          </p:nvSpPr>
          <p:spPr>
            <a:xfrm>
              <a:off x="10351433" y="3876712"/>
              <a:ext cx="424244" cy="325850"/>
            </a:xfrm>
            <a:custGeom>
              <a:avLst/>
              <a:gdLst/>
              <a:ahLst/>
              <a:cxnLst/>
              <a:rect l="l" t="t" r="r" b="b"/>
              <a:pathLst>
                <a:path w="150" h="115">
                  <a:moveTo>
                    <a:pt x="139" y="42"/>
                  </a:moveTo>
                  <a:lnTo>
                    <a:pt x="150" y="0"/>
                  </a:lnTo>
                  <a:lnTo>
                    <a:pt x="107" y="10"/>
                  </a:lnTo>
                  <a:lnTo>
                    <a:pt x="118" y="21"/>
                  </a:lnTo>
                  <a:lnTo>
                    <a:pt x="77" y="61"/>
                  </a:lnTo>
                  <a:lnTo>
                    <a:pt x="59" y="44"/>
                  </a:lnTo>
                  <a:lnTo>
                    <a:pt x="0" y="104"/>
                  </a:lnTo>
                  <a:lnTo>
                    <a:pt x="11" y="115"/>
                  </a:lnTo>
                  <a:lnTo>
                    <a:pt x="11" y="115"/>
                  </a:lnTo>
                  <a:lnTo>
                    <a:pt x="59" y="67"/>
                  </a:lnTo>
                  <a:lnTo>
                    <a:pt x="77" y="84"/>
                  </a:lnTo>
                  <a:lnTo>
                    <a:pt x="129" y="32"/>
                  </a:lnTo>
                  <a:lnTo>
                    <a:pt x="139" y="42"/>
                  </a:lnTo>
                  <a:close/>
                </a:path>
              </a:pathLst>
            </a:custGeom>
            <a:solidFill>
              <a:srgbClr val="FFFFFF">
                <a:alpha val="100000"/>
              </a:srgbClr>
            </a:solidFill>
          </p:spPr>
        </p:sp>
        <p:sp>
          <p:nvSpPr>
            <p:cNvPr id="18" name="AutoShape 18"/>
            <p:cNvSpPr/>
            <p:nvPr/>
          </p:nvSpPr>
          <p:spPr>
            <a:xfrm>
              <a:off x="10390962" y="4228089"/>
              <a:ext cx="56579" cy="113347"/>
            </a:xfrm>
            <a:prstGeom prst="rect">
              <a:avLst/>
            </a:prstGeom>
            <a:solidFill>
              <a:srgbClr val="FFFFFF">
                <a:alpha val="100000"/>
              </a:srgbClr>
            </a:solidFill>
          </p:spPr>
        </p:sp>
        <p:sp>
          <p:nvSpPr>
            <p:cNvPr id="19" name="AutoShape 19"/>
            <p:cNvSpPr/>
            <p:nvPr/>
          </p:nvSpPr>
          <p:spPr>
            <a:xfrm>
              <a:off x="10490022" y="4174273"/>
              <a:ext cx="59436" cy="167164"/>
            </a:xfrm>
            <a:prstGeom prst="rect">
              <a:avLst/>
            </a:prstGeom>
            <a:solidFill>
              <a:srgbClr val="FFFFFF">
                <a:alpha val="100000"/>
              </a:srgbClr>
            </a:solidFill>
          </p:spPr>
        </p:sp>
        <p:sp>
          <p:nvSpPr>
            <p:cNvPr id="20" name="AutoShape 20"/>
            <p:cNvSpPr/>
            <p:nvPr/>
          </p:nvSpPr>
          <p:spPr>
            <a:xfrm>
              <a:off x="10594607" y="4117599"/>
              <a:ext cx="59436" cy="223838"/>
            </a:xfrm>
            <a:prstGeom prst="rect">
              <a:avLst/>
            </a:prstGeom>
            <a:solidFill>
              <a:srgbClr val="FFFFFF">
                <a:alpha val="100000"/>
              </a:srgbClr>
            </a:solidFill>
          </p:spPr>
        </p:sp>
        <p:sp>
          <p:nvSpPr>
            <p:cNvPr id="21" name="AutoShape 21"/>
            <p:cNvSpPr/>
            <p:nvPr/>
          </p:nvSpPr>
          <p:spPr>
            <a:xfrm>
              <a:off x="10693667" y="4063687"/>
              <a:ext cx="62198" cy="277654"/>
            </a:xfrm>
            <a:prstGeom prst="rect">
              <a:avLst/>
            </a:prstGeom>
            <a:solidFill>
              <a:srgbClr val="FFFFFF">
                <a:alpha val="100000"/>
              </a:srgbClr>
            </a:solidFill>
          </p:spPr>
        </p:sp>
      </p:grpSp>
      <p:pic>
        <p:nvPicPr>
          <p:cNvPr id="22" name="Picture 22"/>
          <p:cNvPicPr>
            <a:picLocks noChangeAspect="1"/>
          </p:cNvPicPr>
          <p:nvPr/>
        </p:nvPicPr>
        <p:blipFill>
          <a:blip r:embed="rId3"/>
          <a:srcRect t="16519" b="16519"/>
          <a:stretch>
            <a:fillRect/>
          </a:stretch>
        </p:blipFill>
        <p:spPr>
          <a:xfrm>
            <a:off x="387332" y="1711400"/>
            <a:ext cx="2396303" cy="1604591"/>
          </a:xfrm>
          <a:prstGeom prst="rect">
            <a:avLst/>
          </a:prstGeom>
        </p:spPr>
      </p:pic>
      <p:pic>
        <p:nvPicPr>
          <p:cNvPr id="23" name="Picture 23"/>
          <p:cNvPicPr>
            <a:picLocks noChangeAspect="1"/>
          </p:cNvPicPr>
          <p:nvPr/>
        </p:nvPicPr>
        <p:blipFill>
          <a:blip r:embed="rId4"/>
          <a:srcRect t="17138" b="17138"/>
          <a:stretch>
            <a:fillRect/>
          </a:stretch>
        </p:blipFill>
        <p:spPr>
          <a:xfrm>
            <a:off x="4897849" y="4920583"/>
            <a:ext cx="2396303" cy="1574955"/>
          </a:xfrm>
          <a:prstGeom prst="rect">
            <a:avLst/>
          </a:prstGeom>
        </p:spPr>
      </p:pic>
      <p:pic>
        <p:nvPicPr>
          <p:cNvPr id="24" name="Picture 24"/>
          <p:cNvPicPr>
            <a:picLocks noChangeAspect="1"/>
          </p:cNvPicPr>
          <p:nvPr/>
        </p:nvPicPr>
        <p:blipFill>
          <a:blip r:embed="rId5"/>
          <a:srcRect t="16519" b="16519"/>
          <a:stretch>
            <a:fillRect/>
          </a:stretch>
        </p:blipFill>
        <p:spPr>
          <a:xfrm>
            <a:off x="9369642" y="1711400"/>
            <a:ext cx="2396303" cy="1604591"/>
          </a:xfrm>
          <a:prstGeom prst="rect">
            <a:avLst/>
          </a:prstGeom>
        </p:spPr>
      </p:pic>
      <p:sp>
        <p:nvSpPr>
          <p:cNvPr id="25" name="TextBox 25"/>
          <p:cNvSpPr txBox="1"/>
          <p:nvPr/>
        </p:nvSpPr>
        <p:spPr>
          <a:xfrm>
            <a:off x="381368" y="5057263"/>
            <a:ext cx="4114800" cy="1438275"/>
          </a:xfrm>
          <a:prstGeom prst="rect">
            <a:avLst/>
          </a:prstGeom>
        </p:spPr>
        <p:txBody>
          <a:bodyPr vert="horz" wrap="square" lIns="95250" tIns="95250" rIns="47625" bIns="95250" rtlCol="0" anchor="t" anchorCtr="0">
            <a:noAutofit/>
          </a:bodyPr>
          <a:lstStyle/>
          <a:p>
            <a:pPr>
              <a:lnSpc>
                <a:spcPct val="14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单击此处添加正文，文字是您思想的提一一二三四五六七八九一二三四五六七八九一二三四五六七八九文，单击此处添加正文，文字是您思想的提炼，为了最终呈现发布的良好效果单击此4*25}</a:t>
            </a:r>
          </a:p>
        </p:txBody>
      </p:sp>
      <p:sp>
        <p:nvSpPr>
          <p:cNvPr id="26" name="TextBox 26"/>
          <p:cNvSpPr txBox="1"/>
          <p:nvPr/>
        </p:nvSpPr>
        <p:spPr>
          <a:xfrm>
            <a:off x="7752954" y="5104888"/>
            <a:ext cx="4114800" cy="1390650"/>
          </a:xfrm>
          <a:prstGeom prst="rect">
            <a:avLst/>
          </a:prstGeom>
        </p:spPr>
        <p:txBody>
          <a:bodyPr vert="horz" wrap="square" lIns="95250" tIns="95250" rIns="47625" bIns="95250" rtlCol="0" anchor="t" anchorCtr="0">
            <a:noAutofit/>
          </a:bodyPr>
          <a:lstStyle/>
          <a:p>
            <a:pPr>
              <a:lnSpc>
                <a:spcPct val="14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在预处理过程中，需要明确文件加载、结构体定义、常量定义和变量声明等关键步骤，确保代码的正确性和稳定性。</a:t>
            </a:r>
          </a:p>
        </p:txBody>
      </p:sp>
      <p:sp>
        <p:nvSpPr>
          <p:cNvPr id="27" name="TextBox 27"/>
          <p:cNvSpPr txBox="1"/>
          <p:nvPr/>
        </p:nvSpPr>
        <p:spPr>
          <a:xfrm>
            <a:off x="4036093" y="1905000"/>
            <a:ext cx="4119815" cy="1476375"/>
          </a:xfrm>
          <a:prstGeom prst="rect">
            <a:avLst/>
          </a:prstGeom>
        </p:spPr>
        <p:txBody>
          <a:bodyPr vert="horz" wrap="square" lIns="95250" tIns="95250" rIns="47625" bIns="95250" rtlCol="0" anchor="t" anchorCtr="0">
            <a:noAutofit/>
          </a:bodyPr>
          <a:lstStyle/>
          <a:p>
            <a:pP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预处理是编写代码时不可或缺的环节，对程序进行必要的检查和准备，为后续开发提供基础。</a:t>
            </a:r>
          </a:p>
        </p:txBody>
      </p:sp>
      <p:grpSp>
        <p:nvGrpSpPr>
          <p:cNvPr id="28" name="Group 28"/>
          <p:cNvGrpSpPr/>
          <p:nvPr/>
        </p:nvGrpSpPr>
        <p:grpSpPr>
          <a:xfrm>
            <a:off x="454963" y="93878"/>
            <a:ext cx="10641129" cy="914400"/>
            <a:chOff x="454963" y="93878"/>
            <a:chExt cx="10641129" cy="914400"/>
          </a:xfrm>
        </p:grpSpPr>
        <p:sp>
          <p:nvSpPr>
            <p:cNvPr id="29" name="AutoShape 29"/>
            <p:cNvSpPr/>
            <p:nvPr/>
          </p:nvSpPr>
          <p:spPr>
            <a:xfrm>
              <a:off x="454963" y="331168"/>
              <a:ext cx="84147" cy="84147"/>
            </a:xfrm>
            <a:prstGeom prst="ellipse">
              <a:avLst/>
            </a:prstGeom>
            <a:solidFill>
              <a:schemeClr val="accent1">
                <a:alpha val="100000"/>
              </a:schemeClr>
            </a:solidFill>
          </p:spPr>
        </p:sp>
        <p:sp>
          <p:nvSpPr>
            <p:cNvPr id="30" name="AutoShape 30"/>
            <p:cNvSpPr/>
            <p:nvPr/>
          </p:nvSpPr>
          <p:spPr>
            <a:xfrm>
              <a:off x="575049" y="337743"/>
              <a:ext cx="78137" cy="78137"/>
            </a:xfrm>
            <a:prstGeom prst="ellipse">
              <a:avLst/>
            </a:prstGeom>
            <a:solidFill>
              <a:schemeClr val="accent1">
                <a:alpha val="80000"/>
              </a:schemeClr>
            </a:solidFill>
          </p:spPr>
        </p:sp>
        <p:sp>
          <p:nvSpPr>
            <p:cNvPr id="31" name="AutoShape 31"/>
            <p:cNvSpPr/>
            <p:nvPr/>
          </p:nvSpPr>
          <p:spPr>
            <a:xfrm>
              <a:off x="689125" y="339460"/>
              <a:ext cx="74704" cy="74704"/>
            </a:xfrm>
            <a:prstGeom prst="ellipse">
              <a:avLst/>
            </a:prstGeom>
            <a:solidFill>
              <a:schemeClr val="accent1">
                <a:alpha val="60000"/>
              </a:schemeClr>
            </a:solidFill>
          </p:spPr>
        </p:sp>
        <p:sp>
          <p:nvSpPr>
            <p:cNvPr id="32" name="AutoShape 32"/>
            <p:cNvSpPr/>
            <p:nvPr/>
          </p:nvSpPr>
          <p:spPr>
            <a:xfrm>
              <a:off x="799768" y="348430"/>
              <a:ext cx="69238" cy="69238"/>
            </a:xfrm>
            <a:prstGeom prst="ellipse">
              <a:avLst/>
            </a:prstGeom>
            <a:solidFill>
              <a:schemeClr val="accent1">
                <a:alpha val="40000"/>
              </a:schemeClr>
            </a:solidFill>
          </p:spPr>
        </p:sp>
        <p:sp>
          <p:nvSpPr>
            <p:cNvPr id="33" name="AutoShape 33"/>
            <p:cNvSpPr/>
            <p:nvPr/>
          </p:nvSpPr>
          <p:spPr>
            <a:xfrm>
              <a:off x="904945" y="344297"/>
              <a:ext cx="65594" cy="65594"/>
            </a:xfrm>
            <a:prstGeom prst="ellipse">
              <a:avLst/>
            </a:prstGeom>
            <a:solidFill>
              <a:schemeClr val="accent1">
                <a:alpha val="20000"/>
              </a:schemeClr>
            </a:solidFill>
          </p:spPr>
        </p:sp>
        <p:sp>
          <p:nvSpPr>
            <p:cNvPr id="34" name="AutoShape 34"/>
            <p:cNvSpPr/>
            <p:nvPr/>
          </p:nvSpPr>
          <p:spPr>
            <a:xfrm>
              <a:off x="454963" y="448942"/>
              <a:ext cx="84147" cy="84147"/>
            </a:xfrm>
            <a:prstGeom prst="ellipse">
              <a:avLst/>
            </a:prstGeom>
            <a:solidFill>
              <a:schemeClr val="accent1">
                <a:alpha val="100000"/>
              </a:schemeClr>
            </a:solidFill>
          </p:spPr>
        </p:sp>
        <p:sp>
          <p:nvSpPr>
            <p:cNvPr id="35" name="AutoShape 35"/>
            <p:cNvSpPr/>
            <p:nvPr/>
          </p:nvSpPr>
          <p:spPr>
            <a:xfrm>
              <a:off x="575049" y="455517"/>
              <a:ext cx="78137" cy="78137"/>
            </a:xfrm>
            <a:prstGeom prst="ellipse">
              <a:avLst/>
            </a:prstGeom>
            <a:solidFill>
              <a:schemeClr val="accent1">
                <a:alpha val="80000"/>
              </a:schemeClr>
            </a:solidFill>
          </p:spPr>
        </p:sp>
        <p:sp>
          <p:nvSpPr>
            <p:cNvPr id="36" name="AutoShape 36"/>
            <p:cNvSpPr/>
            <p:nvPr/>
          </p:nvSpPr>
          <p:spPr>
            <a:xfrm>
              <a:off x="689125" y="457233"/>
              <a:ext cx="74704" cy="74704"/>
            </a:xfrm>
            <a:prstGeom prst="ellipse">
              <a:avLst/>
            </a:prstGeom>
            <a:solidFill>
              <a:schemeClr val="accent1">
                <a:alpha val="60000"/>
              </a:schemeClr>
            </a:solidFill>
          </p:spPr>
        </p:sp>
        <p:sp>
          <p:nvSpPr>
            <p:cNvPr id="37" name="AutoShape 37"/>
            <p:cNvSpPr/>
            <p:nvPr/>
          </p:nvSpPr>
          <p:spPr>
            <a:xfrm>
              <a:off x="799768" y="466203"/>
              <a:ext cx="69238" cy="69238"/>
            </a:xfrm>
            <a:prstGeom prst="ellipse">
              <a:avLst/>
            </a:prstGeom>
            <a:solidFill>
              <a:schemeClr val="accent1">
                <a:alpha val="40000"/>
              </a:schemeClr>
            </a:solidFill>
          </p:spPr>
        </p:sp>
        <p:sp>
          <p:nvSpPr>
            <p:cNvPr id="38" name="AutoShape 38"/>
            <p:cNvSpPr/>
            <p:nvPr/>
          </p:nvSpPr>
          <p:spPr>
            <a:xfrm>
              <a:off x="904945" y="462070"/>
              <a:ext cx="65594" cy="65594"/>
            </a:xfrm>
            <a:prstGeom prst="ellipse">
              <a:avLst/>
            </a:prstGeom>
            <a:solidFill>
              <a:schemeClr val="accent1">
                <a:alpha val="20000"/>
              </a:schemeClr>
            </a:solidFill>
          </p:spPr>
        </p:sp>
        <p:sp>
          <p:nvSpPr>
            <p:cNvPr id="39" name="AutoShape 39"/>
            <p:cNvSpPr/>
            <p:nvPr/>
          </p:nvSpPr>
          <p:spPr>
            <a:xfrm>
              <a:off x="454963" y="566715"/>
              <a:ext cx="84147" cy="84147"/>
            </a:xfrm>
            <a:prstGeom prst="ellipse">
              <a:avLst/>
            </a:prstGeom>
            <a:solidFill>
              <a:schemeClr val="accent1">
                <a:alpha val="100000"/>
              </a:schemeClr>
            </a:solidFill>
          </p:spPr>
        </p:sp>
        <p:sp>
          <p:nvSpPr>
            <p:cNvPr id="40" name="AutoShape 40"/>
            <p:cNvSpPr/>
            <p:nvPr/>
          </p:nvSpPr>
          <p:spPr>
            <a:xfrm>
              <a:off x="575049" y="573291"/>
              <a:ext cx="78137" cy="78137"/>
            </a:xfrm>
            <a:prstGeom prst="ellipse">
              <a:avLst/>
            </a:prstGeom>
            <a:solidFill>
              <a:schemeClr val="accent1">
                <a:alpha val="80000"/>
              </a:schemeClr>
            </a:solidFill>
          </p:spPr>
        </p:sp>
        <p:sp>
          <p:nvSpPr>
            <p:cNvPr id="41" name="AutoShape 41"/>
            <p:cNvSpPr/>
            <p:nvPr/>
          </p:nvSpPr>
          <p:spPr>
            <a:xfrm>
              <a:off x="689125" y="575007"/>
              <a:ext cx="74704" cy="74704"/>
            </a:xfrm>
            <a:prstGeom prst="ellipse">
              <a:avLst/>
            </a:prstGeom>
            <a:solidFill>
              <a:schemeClr val="accent1">
                <a:alpha val="60000"/>
              </a:schemeClr>
            </a:solidFill>
          </p:spPr>
        </p:sp>
        <p:sp>
          <p:nvSpPr>
            <p:cNvPr id="42" name="AutoShape 42"/>
            <p:cNvSpPr/>
            <p:nvPr/>
          </p:nvSpPr>
          <p:spPr>
            <a:xfrm>
              <a:off x="799768" y="583977"/>
              <a:ext cx="69238" cy="69238"/>
            </a:xfrm>
            <a:prstGeom prst="ellipse">
              <a:avLst/>
            </a:prstGeom>
            <a:solidFill>
              <a:schemeClr val="accent1">
                <a:alpha val="40000"/>
              </a:schemeClr>
            </a:solidFill>
          </p:spPr>
        </p:sp>
        <p:sp>
          <p:nvSpPr>
            <p:cNvPr id="43" name="AutoShape 43"/>
            <p:cNvSpPr/>
            <p:nvPr/>
          </p:nvSpPr>
          <p:spPr>
            <a:xfrm>
              <a:off x="904945" y="579844"/>
              <a:ext cx="65594" cy="65594"/>
            </a:xfrm>
            <a:prstGeom prst="ellipse">
              <a:avLst/>
            </a:prstGeom>
            <a:solidFill>
              <a:schemeClr val="accent1">
                <a:alpha val="20000"/>
              </a:schemeClr>
            </a:solidFill>
          </p:spPr>
        </p:sp>
        <p:sp>
          <p:nvSpPr>
            <p:cNvPr id="44" name="AutoShape 44"/>
            <p:cNvSpPr/>
            <p:nvPr/>
          </p:nvSpPr>
          <p:spPr>
            <a:xfrm>
              <a:off x="454963" y="684489"/>
              <a:ext cx="84147" cy="84147"/>
            </a:xfrm>
            <a:prstGeom prst="ellipse">
              <a:avLst/>
            </a:prstGeom>
            <a:solidFill>
              <a:schemeClr val="accent1">
                <a:alpha val="100000"/>
              </a:schemeClr>
            </a:solidFill>
          </p:spPr>
        </p:sp>
        <p:sp>
          <p:nvSpPr>
            <p:cNvPr id="45" name="AutoShape 45"/>
            <p:cNvSpPr/>
            <p:nvPr/>
          </p:nvSpPr>
          <p:spPr>
            <a:xfrm>
              <a:off x="575049" y="691064"/>
              <a:ext cx="78137" cy="78137"/>
            </a:xfrm>
            <a:prstGeom prst="ellipse">
              <a:avLst/>
            </a:prstGeom>
            <a:solidFill>
              <a:schemeClr val="accent1">
                <a:alpha val="80000"/>
              </a:schemeClr>
            </a:solidFill>
          </p:spPr>
        </p:sp>
        <p:sp>
          <p:nvSpPr>
            <p:cNvPr id="46" name="AutoShape 46"/>
            <p:cNvSpPr/>
            <p:nvPr/>
          </p:nvSpPr>
          <p:spPr>
            <a:xfrm>
              <a:off x="689125" y="692781"/>
              <a:ext cx="74704" cy="74704"/>
            </a:xfrm>
            <a:prstGeom prst="ellipse">
              <a:avLst/>
            </a:prstGeom>
            <a:solidFill>
              <a:schemeClr val="accent1">
                <a:alpha val="60000"/>
              </a:schemeClr>
            </a:solidFill>
          </p:spPr>
        </p:sp>
        <p:sp>
          <p:nvSpPr>
            <p:cNvPr id="47" name="AutoShape 47"/>
            <p:cNvSpPr/>
            <p:nvPr/>
          </p:nvSpPr>
          <p:spPr>
            <a:xfrm>
              <a:off x="799768" y="701751"/>
              <a:ext cx="69238" cy="69238"/>
            </a:xfrm>
            <a:prstGeom prst="ellipse">
              <a:avLst/>
            </a:prstGeom>
            <a:solidFill>
              <a:schemeClr val="accent1">
                <a:alpha val="40000"/>
              </a:schemeClr>
            </a:solidFill>
          </p:spPr>
        </p:sp>
        <p:sp>
          <p:nvSpPr>
            <p:cNvPr id="48" name="AutoShape 48"/>
            <p:cNvSpPr/>
            <p:nvPr/>
          </p:nvSpPr>
          <p:spPr>
            <a:xfrm>
              <a:off x="904945" y="697618"/>
              <a:ext cx="65594" cy="65594"/>
            </a:xfrm>
            <a:prstGeom prst="ellipse">
              <a:avLst/>
            </a:prstGeom>
            <a:solidFill>
              <a:schemeClr val="accent1">
                <a:alpha val="20000"/>
              </a:schemeClr>
            </a:solidFill>
          </p:spPr>
        </p:sp>
        <p:sp>
          <p:nvSpPr>
            <p:cNvPr id="49" name="TextBox 4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预处理</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16566" b="16566"/>
          <a:stretch>
            <a:fillRect/>
          </a:stretch>
        </p:blipFill>
        <p:spPr>
          <a:xfrm>
            <a:off x="3909691" y="1250241"/>
            <a:ext cx="7848600" cy="5248275"/>
          </a:xfrm>
          <a:prstGeom prst="rect">
            <a:avLst/>
          </a:prstGeom>
        </p:spPr>
      </p:pic>
      <p:grpSp>
        <p:nvGrpSpPr>
          <p:cNvPr id="3" name="Group 3"/>
          <p:cNvGrpSpPr/>
          <p:nvPr/>
        </p:nvGrpSpPr>
        <p:grpSpPr>
          <a:xfrm>
            <a:off x="454963" y="93878"/>
            <a:ext cx="10641129" cy="914400"/>
            <a:chOff x="454963" y="93878"/>
            <a:chExt cx="10641129" cy="914400"/>
          </a:xfrm>
        </p:grpSpPr>
        <p:sp>
          <p:nvSpPr>
            <p:cNvPr id="4" name="AutoShape 4"/>
            <p:cNvSpPr/>
            <p:nvPr/>
          </p:nvSpPr>
          <p:spPr>
            <a:xfrm>
              <a:off x="454963" y="331168"/>
              <a:ext cx="84147" cy="84147"/>
            </a:xfrm>
            <a:prstGeom prst="ellipse">
              <a:avLst/>
            </a:prstGeom>
            <a:solidFill>
              <a:schemeClr val="accent1">
                <a:alpha val="100000"/>
              </a:schemeClr>
            </a:solidFill>
          </p:spPr>
        </p:sp>
        <p:sp>
          <p:nvSpPr>
            <p:cNvPr id="5" name="AutoShape 5"/>
            <p:cNvSpPr/>
            <p:nvPr/>
          </p:nvSpPr>
          <p:spPr>
            <a:xfrm>
              <a:off x="575049" y="337743"/>
              <a:ext cx="78137" cy="78137"/>
            </a:xfrm>
            <a:prstGeom prst="ellipse">
              <a:avLst/>
            </a:prstGeom>
            <a:solidFill>
              <a:schemeClr val="accent1">
                <a:alpha val="80000"/>
              </a:schemeClr>
            </a:solidFill>
          </p:spPr>
        </p:sp>
        <p:sp>
          <p:nvSpPr>
            <p:cNvPr id="6" name="AutoShape 6"/>
            <p:cNvSpPr/>
            <p:nvPr/>
          </p:nvSpPr>
          <p:spPr>
            <a:xfrm>
              <a:off x="689125" y="339460"/>
              <a:ext cx="74704" cy="74704"/>
            </a:xfrm>
            <a:prstGeom prst="ellipse">
              <a:avLst/>
            </a:prstGeom>
            <a:solidFill>
              <a:schemeClr val="accent1">
                <a:alpha val="60000"/>
              </a:schemeClr>
            </a:solidFill>
          </p:spPr>
        </p:sp>
        <p:sp>
          <p:nvSpPr>
            <p:cNvPr id="7" name="AutoShape 7"/>
            <p:cNvSpPr/>
            <p:nvPr/>
          </p:nvSpPr>
          <p:spPr>
            <a:xfrm>
              <a:off x="799768" y="348430"/>
              <a:ext cx="69238" cy="69238"/>
            </a:xfrm>
            <a:prstGeom prst="ellipse">
              <a:avLst/>
            </a:prstGeom>
            <a:solidFill>
              <a:schemeClr val="accent1">
                <a:alpha val="40000"/>
              </a:schemeClr>
            </a:solidFill>
          </p:spPr>
        </p:sp>
        <p:sp>
          <p:nvSpPr>
            <p:cNvPr id="8" name="AutoShape 8"/>
            <p:cNvSpPr/>
            <p:nvPr/>
          </p:nvSpPr>
          <p:spPr>
            <a:xfrm>
              <a:off x="904945" y="344297"/>
              <a:ext cx="65594" cy="65594"/>
            </a:xfrm>
            <a:prstGeom prst="ellipse">
              <a:avLst/>
            </a:prstGeom>
            <a:solidFill>
              <a:schemeClr val="accent1">
                <a:alpha val="20000"/>
              </a:schemeClr>
            </a:solidFill>
          </p:spPr>
        </p:sp>
        <p:sp>
          <p:nvSpPr>
            <p:cNvPr id="9" name="AutoShape 9"/>
            <p:cNvSpPr/>
            <p:nvPr/>
          </p:nvSpPr>
          <p:spPr>
            <a:xfrm>
              <a:off x="454963" y="448942"/>
              <a:ext cx="84147" cy="84147"/>
            </a:xfrm>
            <a:prstGeom prst="ellipse">
              <a:avLst/>
            </a:prstGeom>
            <a:solidFill>
              <a:schemeClr val="accent1">
                <a:alpha val="100000"/>
              </a:schemeClr>
            </a:solidFill>
          </p:spPr>
        </p:sp>
        <p:sp>
          <p:nvSpPr>
            <p:cNvPr id="10" name="AutoShape 10"/>
            <p:cNvSpPr/>
            <p:nvPr/>
          </p:nvSpPr>
          <p:spPr>
            <a:xfrm>
              <a:off x="575049" y="455517"/>
              <a:ext cx="78137" cy="78137"/>
            </a:xfrm>
            <a:prstGeom prst="ellipse">
              <a:avLst/>
            </a:prstGeom>
            <a:solidFill>
              <a:schemeClr val="accent1">
                <a:alpha val="80000"/>
              </a:schemeClr>
            </a:solidFill>
          </p:spPr>
        </p:sp>
        <p:sp>
          <p:nvSpPr>
            <p:cNvPr id="11" name="AutoShape 11"/>
            <p:cNvSpPr/>
            <p:nvPr/>
          </p:nvSpPr>
          <p:spPr>
            <a:xfrm>
              <a:off x="689125" y="457233"/>
              <a:ext cx="74704" cy="74704"/>
            </a:xfrm>
            <a:prstGeom prst="ellipse">
              <a:avLst/>
            </a:prstGeom>
            <a:solidFill>
              <a:schemeClr val="accent1">
                <a:alpha val="60000"/>
              </a:schemeClr>
            </a:solidFill>
          </p:spPr>
        </p:sp>
        <p:sp>
          <p:nvSpPr>
            <p:cNvPr id="12" name="AutoShape 12"/>
            <p:cNvSpPr/>
            <p:nvPr/>
          </p:nvSpPr>
          <p:spPr>
            <a:xfrm>
              <a:off x="799768" y="466203"/>
              <a:ext cx="69238" cy="69238"/>
            </a:xfrm>
            <a:prstGeom prst="ellipse">
              <a:avLst/>
            </a:prstGeom>
            <a:solidFill>
              <a:schemeClr val="accent1">
                <a:alpha val="40000"/>
              </a:schemeClr>
            </a:solidFill>
          </p:spPr>
        </p:sp>
        <p:sp>
          <p:nvSpPr>
            <p:cNvPr id="13" name="AutoShape 13"/>
            <p:cNvSpPr/>
            <p:nvPr/>
          </p:nvSpPr>
          <p:spPr>
            <a:xfrm>
              <a:off x="904945" y="462070"/>
              <a:ext cx="65594" cy="65594"/>
            </a:xfrm>
            <a:prstGeom prst="ellipse">
              <a:avLst/>
            </a:prstGeom>
            <a:solidFill>
              <a:schemeClr val="accent1">
                <a:alpha val="20000"/>
              </a:schemeClr>
            </a:solidFill>
          </p:spPr>
        </p:sp>
        <p:sp>
          <p:nvSpPr>
            <p:cNvPr id="14" name="AutoShape 14"/>
            <p:cNvSpPr/>
            <p:nvPr/>
          </p:nvSpPr>
          <p:spPr>
            <a:xfrm>
              <a:off x="454963" y="566715"/>
              <a:ext cx="84147" cy="84147"/>
            </a:xfrm>
            <a:prstGeom prst="ellipse">
              <a:avLst/>
            </a:prstGeom>
            <a:solidFill>
              <a:schemeClr val="accent1">
                <a:alpha val="100000"/>
              </a:schemeClr>
            </a:solidFill>
          </p:spPr>
        </p:sp>
        <p:sp>
          <p:nvSpPr>
            <p:cNvPr id="15" name="AutoShape 15"/>
            <p:cNvSpPr/>
            <p:nvPr/>
          </p:nvSpPr>
          <p:spPr>
            <a:xfrm>
              <a:off x="575049" y="573291"/>
              <a:ext cx="78137" cy="78137"/>
            </a:xfrm>
            <a:prstGeom prst="ellipse">
              <a:avLst/>
            </a:prstGeom>
            <a:solidFill>
              <a:schemeClr val="accent1">
                <a:alpha val="80000"/>
              </a:schemeClr>
            </a:solidFill>
          </p:spPr>
        </p:sp>
        <p:sp>
          <p:nvSpPr>
            <p:cNvPr id="16" name="AutoShape 16"/>
            <p:cNvSpPr/>
            <p:nvPr/>
          </p:nvSpPr>
          <p:spPr>
            <a:xfrm>
              <a:off x="689125" y="575007"/>
              <a:ext cx="74704" cy="74704"/>
            </a:xfrm>
            <a:prstGeom prst="ellipse">
              <a:avLst/>
            </a:prstGeom>
            <a:solidFill>
              <a:schemeClr val="accent1">
                <a:alpha val="60000"/>
              </a:schemeClr>
            </a:solidFill>
          </p:spPr>
        </p:sp>
        <p:sp>
          <p:nvSpPr>
            <p:cNvPr id="17" name="AutoShape 17"/>
            <p:cNvSpPr/>
            <p:nvPr/>
          </p:nvSpPr>
          <p:spPr>
            <a:xfrm>
              <a:off x="799768" y="583977"/>
              <a:ext cx="69238" cy="69238"/>
            </a:xfrm>
            <a:prstGeom prst="ellipse">
              <a:avLst/>
            </a:prstGeom>
            <a:solidFill>
              <a:schemeClr val="accent1">
                <a:alpha val="40000"/>
              </a:schemeClr>
            </a:solidFill>
          </p:spPr>
        </p:sp>
        <p:sp>
          <p:nvSpPr>
            <p:cNvPr id="18" name="AutoShape 18"/>
            <p:cNvSpPr/>
            <p:nvPr/>
          </p:nvSpPr>
          <p:spPr>
            <a:xfrm>
              <a:off x="904945" y="579844"/>
              <a:ext cx="65594" cy="65594"/>
            </a:xfrm>
            <a:prstGeom prst="ellipse">
              <a:avLst/>
            </a:prstGeom>
            <a:solidFill>
              <a:schemeClr val="accent1">
                <a:alpha val="20000"/>
              </a:schemeClr>
            </a:solidFill>
          </p:spPr>
        </p:sp>
        <p:sp>
          <p:nvSpPr>
            <p:cNvPr id="19" name="AutoShape 19"/>
            <p:cNvSpPr/>
            <p:nvPr/>
          </p:nvSpPr>
          <p:spPr>
            <a:xfrm>
              <a:off x="454963" y="684489"/>
              <a:ext cx="84147" cy="84147"/>
            </a:xfrm>
            <a:prstGeom prst="ellipse">
              <a:avLst/>
            </a:prstGeom>
            <a:solidFill>
              <a:schemeClr val="accent1">
                <a:alpha val="100000"/>
              </a:schemeClr>
            </a:solidFill>
          </p:spPr>
        </p:sp>
        <p:sp>
          <p:nvSpPr>
            <p:cNvPr id="20" name="AutoShape 20"/>
            <p:cNvSpPr/>
            <p:nvPr/>
          </p:nvSpPr>
          <p:spPr>
            <a:xfrm>
              <a:off x="575049" y="691064"/>
              <a:ext cx="78137" cy="78137"/>
            </a:xfrm>
            <a:prstGeom prst="ellipse">
              <a:avLst/>
            </a:prstGeom>
            <a:solidFill>
              <a:schemeClr val="accent1">
                <a:alpha val="80000"/>
              </a:schemeClr>
            </a:solidFill>
          </p:spPr>
        </p:sp>
        <p:sp>
          <p:nvSpPr>
            <p:cNvPr id="21" name="AutoShape 21"/>
            <p:cNvSpPr/>
            <p:nvPr/>
          </p:nvSpPr>
          <p:spPr>
            <a:xfrm>
              <a:off x="689125" y="692781"/>
              <a:ext cx="74704" cy="74704"/>
            </a:xfrm>
            <a:prstGeom prst="ellipse">
              <a:avLst/>
            </a:prstGeom>
            <a:solidFill>
              <a:schemeClr val="accent1">
                <a:alpha val="60000"/>
              </a:schemeClr>
            </a:solidFill>
          </p:spPr>
        </p:sp>
        <p:sp>
          <p:nvSpPr>
            <p:cNvPr id="22" name="AutoShape 22"/>
            <p:cNvSpPr/>
            <p:nvPr/>
          </p:nvSpPr>
          <p:spPr>
            <a:xfrm>
              <a:off x="799768" y="701751"/>
              <a:ext cx="69238" cy="69238"/>
            </a:xfrm>
            <a:prstGeom prst="ellipse">
              <a:avLst/>
            </a:prstGeom>
            <a:solidFill>
              <a:schemeClr val="accent1">
                <a:alpha val="40000"/>
              </a:schemeClr>
            </a:solidFill>
          </p:spPr>
        </p:sp>
        <p:sp>
          <p:nvSpPr>
            <p:cNvPr id="23" name="AutoShape 23"/>
            <p:cNvSpPr/>
            <p:nvPr/>
          </p:nvSpPr>
          <p:spPr>
            <a:xfrm>
              <a:off x="904945" y="697618"/>
              <a:ext cx="65594" cy="65594"/>
            </a:xfrm>
            <a:prstGeom prst="ellipse">
              <a:avLst/>
            </a:prstGeom>
            <a:solidFill>
              <a:schemeClr val="accent1">
                <a:alpha val="20000"/>
              </a:schemeClr>
            </a:solidFill>
          </p:spPr>
        </p:sp>
        <p:sp>
          <p:nvSpPr>
            <p:cNvPr id="24" name="TextBox 2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主函数</a:t>
              </a:r>
            </a:p>
          </p:txBody>
        </p:sp>
      </p:grpSp>
      <p:sp>
        <p:nvSpPr>
          <p:cNvPr id="25" name="AutoShape 25"/>
          <p:cNvSpPr/>
          <p:nvPr/>
        </p:nvSpPr>
        <p:spPr>
          <a:xfrm>
            <a:off x="454963" y="3878730"/>
            <a:ext cx="3974251" cy="2162291"/>
          </a:xfrm>
          <a:prstGeom prst="rect">
            <a:avLst/>
          </a:prstGeom>
          <a:solidFill>
            <a:schemeClr val="accent1">
              <a:lumMod val="75000"/>
              <a:alpha val="76862"/>
            </a:schemeClr>
          </a:solidFill>
        </p:spPr>
      </p:sp>
      <p:sp>
        <p:nvSpPr>
          <p:cNvPr id="26" name="AutoShape 26"/>
          <p:cNvSpPr/>
          <p:nvPr/>
        </p:nvSpPr>
        <p:spPr>
          <a:xfrm>
            <a:off x="563624" y="1510084"/>
            <a:ext cx="2936423" cy="1604591"/>
          </a:xfrm>
          <a:prstGeom prst="rect">
            <a:avLst/>
          </a:prstGeom>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主函数main()实现了对整个系统的控制，它通过对各模块函数的调用实现了系统的具体功能。</a:t>
            </a:r>
            <a:endParaRPr lang="en-US" sz="1100"/>
          </a:p>
        </p:txBody>
      </p:sp>
      <p:sp>
        <p:nvSpPr>
          <p:cNvPr id="27" name="AutoShape 27"/>
          <p:cNvSpPr/>
          <p:nvPr/>
        </p:nvSpPr>
        <p:spPr>
          <a:xfrm>
            <a:off x="590191" y="4157580"/>
            <a:ext cx="3052052" cy="1604591"/>
          </a:xfrm>
          <a:prstGeom prst="rect">
            <a:avLst/>
          </a:prstGeom>
        </p:spPr>
        <p:txBody>
          <a:bodyPr vert="horz" wrap="square" lIns="91440" tIns="45720" rIns="91440" bIns="45720" rtlCol="0" anchor="t" anchorCtr="0">
            <a:noAutofit/>
          </a:bodyPr>
          <a:lstStyle/>
          <a:p>
            <a:pPr algn="l">
              <a:lnSpc>
                <a:spcPct val="150000"/>
              </a:lnSpc>
              <a:spcBef>
                <a:spcPts val="270"/>
              </a:spcBef>
              <a:defRPr/>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主函数是整个系统的核心，它主导了系统的运行，没有主函数，系统就会失去意义和目的。</a:t>
            </a:r>
            <a:endParaRPr lang="en-US" sz="11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70000"/>
          </a:blip>
          <a:srcRect/>
          <a:stretch>
            <a:fillRect/>
          </a:stretch>
        </p:blipFill>
        <p:spPr>
          <a:xfrm>
            <a:off x="939482" y="1415327"/>
            <a:ext cx="4843295" cy="4843295"/>
          </a:xfrm>
          <a:prstGeom prst="roundRect">
            <a:avLst/>
          </a:prstGeom>
        </p:spPr>
      </p:pic>
      <p:sp>
        <p:nvSpPr>
          <p:cNvPr id="3" name="TextBox 3"/>
          <p:cNvSpPr txBox="1"/>
          <p:nvPr/>
        </p:nvSpPr>
        <p:spPr>
          <a:xfrm>
            <a:off x="6261748" y="1415327"/>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系统主菜单函数menu()的功能是显示系统的主菜单界面，提示用户进行相应的选择并完成对应的任务。</a:t>
            </a:r>
          </a:p>
        </p:txBody>
      </p:sp>
      <p:sp>
        <p:nvSpPr>
          <p:cNvPr id="4" name="TextBox 4"/>
          <p:cNvSpPr txBox="1"/>
          <p:nvPr/>
        </p:nvSpPr>
        <p:spPr>
          <a:xfrm>
            <a:off x="6261748" y="3711304"/>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函数中，我们可以通过调用其他函数或跳转至其他页面来执行相应的任务。</a:t>
            </a:r>
          </a:p>
        </p:txBody>
      </p:sp>
      <p:grpSp>
        <p:nvGrpSpPr>
          <p:cNvPr id="5" name="Group 5"/>
          <p:cNvGrpSpPr/>
          <p:nvPr/>
        </p:nvGrpSpPr>
        <p:grpSpPr>
          <a:xfrm>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系统主菜单函数</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579498" y="4122330"/>
            <a:ext cx="600953" cy="600953"/>
          </a:xfrm>
          <a:prstGeom prst="ellipse">
            <a:avLst/>
          </a:prstGeom>
          <a:solidFill>
            <a:schemeClr val="accent1">
              <a:alpha val="100000"/>
            </a:schemeClr>
          </a:solidFill>
        </p:spPr>
      </p:sp>
      <p:sp>
        <p:nvSpPr>
          <p:cNvPr id="3" name="AutoShape 3"/>
          <p:cNvSpPr/>
          <p:nvPr/>
        </p:nvSpPr>
        <p:spPr>
          <a:xfrm>
            <a:off x="6072323" y="1774071"/>
            <a:ext cx="600953" cy="600953"/>
          </a:xfrm>
          <a:prstGeom prst="ellipse">
            <a:avLst/>
          </a:prstGeom>
          <a:solidFill>
            <a:schemeClr val="accent1">
              <a:alpha val="100000"/>
            </a:schemeClr>
          </a:solidFill>
        </p:spPr>
      </p:sp>
      <p:sp>
        <p:nvSpPr>
          <p:cNvPr id="4" name="TextBox 4"/>
          <p:cNvSpPr txBox="1"/>
          <p:nvPr/>
        </p:nvSpPr>
        <p:spPr>
          <a:xfrm>
            <a:off x="5004127" y="2472562"/>
            <a:ext cx="2762250"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为了提高代码重用性，将用户记录显示信息作为一个独立的模块。</a:t>
            </a:r>
          </a:p>
        </p:txBody>
      </p:sp>
      <p:sp>
        <p:nvSpPr>
          <p:cNvPr id="5" name="TextBox 5"/>
          <p:cNvSpPr txBox="1"/>
          <p:nvPr/>
        </p:nvSpPr>
        <p:spPr>
          <a:xfrm>
            <a:off x="5046100" y="4806368"/>
            <a:ext cx="2657475"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在表格显示信息模块中，将以表格样式显示单链表1中存储的用户信息。</a:t>
            </a:r>
          </a:p>
        </p:txBody>
      </p:sp>
      <p:sp>
        <p:nvSpPr>
          <p:cNvPr id="6" name="TextBox 6"/>
          <p:cNvSpPr txBox="1"/>
          <p:nvPr/>
        </p:nvSpPr>
        <p:spPr>
          <a:xfrm>
            <a:off x="8499110" y="4817651"/>
            <a:ext cx="2762250"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内容是student结构中定义的内容，模块可以独立使用。</a:t>
            </a:r>
          </a:p>
        </p:txBody>
      </p:sp>
      <p:sp>
        <p:nvSpPr>
          <p:cNvPr id="7" name="AutoShape 7"/>
          <p:cNvSpPr/>
          <p:nvPr/>
        </p:nvSpPr>
        <p:spPr>
          <a:xfrm>
            <a:off x="6072323" y="4122330"/>
            <a:ext cx="600953" cy="600953"/>
          </a:xfrm>
          <a:prstGeom prst="ellipse">
            <a:avLst/>
          </a:prstGeom>
          <a:solidFill>
            <a:schemeClr val="accent1">
              <a:alpha val="100000"/>
            </a:schemeClr>
          </a:solidFill>
        </p:spPr>
      </p:sp>
      <p:sp>
        <p:nvSpPr>
          <p:cNvPr id="8" name="Freeform 8"/>
          <p:cNvSpPr/>
          <p:nvPr/>
        </p:nvSpPr>
        <p:spPr>
          <a:xfrm>
            <a:off x="6244501" y="4282317"/>
            <a:ext cx="280981" cy="280981"/>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sp>
        <p:nvSpPr>
          <p:cNvPr id="9" name="Freeform 9"/>
          <p:cNvSpPr/>
          <p:nvPr/>
        </p:nvSpPr>
        <p:spPr>
          <a:xfrm>
            <a:off x="6249635" y="1942726"/>
            <a:ext cx="246922" cy="246922"/>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0" name="Freeform 10"/>
          <p:cNvSpPr/>
          <p:nvPr/>
        </p:nvSpPr>
        <p:spPr>
          <a:xfrm>
            <a:off x="9758054" y="4300887"/>
            <a:ext cx="243840" cy="243840"/>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close/>
              </a:path>
            </a:pathLst>
          </a:custGeom>
          <a:solidFill>
            <a:srgbClr val="FFFFFF">
              <a:alpha val="100000"/>
            </a:srgbClr>
          </a:solidFill>
        </p:spPr>
      </p:sp>
      <p:pic>
        <p:nvPicPr>
          <p:cNvPr id="11" name="Picture 11"/>
          <p:cNvPicPr>
            <a:picLocks noChangeAspect="1"/>
          </p:cNvPicPr>
          <p:nvPr/>
        </p:nvPicPr>
        <p:blipFill>
          <a:blip r:embed="rId3"/>
          <a:srcRect/>
          <a:stretch>
            <a:fillRect/>
          </a:stretch>
        </p:blipFill>
        <p:spPr>
          <a:xfrm>
            <a:off x="8770541" y="1481576"/>
            <a:ext cx="2313273" cy="2313273"/>
          </a:xfrm>
          <a:prstGeom prst="roundRect">
            <a:avLst/>
          </a:prstGeom>
        </p:spPr>
      </p:pic>
      <p:pic>
        <p:nvPicPr>
          <p:cNvPr id="12" name="Picture 12"/>
          <p:cNvPicPr>
            <a:picLocks noChangeAspect="1"/>
          </p:cNvPicPr>
          <p:nvPr/>
        </p:nvPicPr>
        <p:blipFill>
          <a:blip r:embed="rId4"/>
          <a:srcRect l="4032" r="4032"/>
          <a:stretch>
            <a:fillRect/>
          </a:stretch>
        </p:blipFill>
        <p:spPr>
          <a:xfrm>
            <a:off x="454963" y="1481576"/>
            <a:ext cx="4240298" cy="4612191"/>
          </a:xfrm>
          <a:prstGeom prst="roundRect">
            <a:avLst/>
          </a:prstGeom>
        </p:spPr>
      </p:pic>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表格显示信息</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218874" y="1354848"/>
            <a:ext cx="4394883" cy="1340950"/>
            <a:chOff x="1218874" y="1354848"/>
            <a:chExt cx="4394883" cy="1340950"/>
          </a:xfrm>
        </p:grpSpPr>
        <p:sp>
          <p:nvSpPr>
            <p:cNvPr id="3" name="AutoShape 3"/>
            <p:cNvSpPr/>
            <p:nvPr/>
          </p:nvSpPr>
          <p:spPr>
            <a:xfrm>
              <a:off x="1218874" y="1354848"/>
              <a:ext cx="638766" cy="638766"/>
            </a:xfrm>
            <a:prstGeom prst="ellipse">
              <a:avLst/>
            </a:prstGeom>
            <a:solidFill>
              <a:schemeClr val="accent1">
                <a:alpha val="100000"/>
              </a:schemeClr>
            </a:solidFill>
          </p:spPr>
        </p:sp>
        <p:sp>
          <p:nvSpPr>
            <p:cNvPr id="4" name="TextBox 4"/>
            <p:cNvSpPr txBox="1"/>
            <p:nvPr/>
          </p:nvSpPr>
          <p:spPr>
            <a:xfrm>
              <a:off x="1218874" y="1993615"/>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在本系统中，为了控制用户输入，我们要求用户只能输入字符型和数值型数据。</a:t>
              </a:r>
            </a:p>
          </p:txBody>
        </p:sp>
        <p:sp>
          <p:nvSpPr>
            <p:cNvPr id="5" name="Freeform 5"/>
            <p:cNvSpPr/>
            <p:nvPr/>
          </p:nvSpPr>
          <p:spPr>
            <a:xfrm>
              <a:off x="1303561" y="1482500"/>
              <a:ext cx="469392" cy="383462"/>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grpSp>
      <p:grpSp>
        <p:nvGrpSpPr>
          <p:cNvPr id="6" name="Group 6"/>
          <p:cNvGrpSpPr/>
          <p:nvPr/>
        </p:nvGrpSpPr>
        <p:grpSpPr>
          <a:xfrm>
            <a:off x="1218874" y="3134853"/>
            <a:ext cx="4394883" cy="1304934"/>
            <a:chOff x="1218874" y="3134853"/>
            <a:chExt cx="4394883" cy="1304934"/>
          </a:xfrm>
        </p:grpSpPr>
        <p:sp>
          <p:nvSpPr>
            <p:cNvPr id="7" name="AutoShape 7"/>
            <p:cNvSpPr/>
            <p:nvPr/>
          </p:nvSpPr>
          <p:spPr>
            <a:xfrm>
              <a:off x="1218874" y="3134853"/>
              <a:ext cx="638766" cy="638766"/>
            </a:xfrm>
            <a:prstGeom prst="ellipse">
              <a:avLst/>
            </a:prstGeom>
            <a:solidFill>
              <a:schemeClr val="accent1">
                <a:alpha val="100000"/>
              </a:schemeClr>
            </a:solidFill>
          </p:spPr>
        </p:sp>
        <p:sp>
          <p:nvSpPr>
            <p:cNvPr id="8" name="Freeform 8"/>
            <p:cNvSpPr/>
            <p:nvPr/>
          </p:nvSpPr>
          <p:spPr>
            <a:xfrm>
              <a:off x="1358514" y="3274494"/>
              <a:ext cx="359485" cy="359485"/>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TextBox 9"/>
            <p:cNvSpPr txBox="1"/>
            <p:nvPr/>
          </p:nvSpPr>
          <p:spPr>
            <a:xfrm>
              <a:off x="1218874" y="373760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为了实现这个要求，系统中定义了两个函数：stringinput()和numberinput()。</a:t>
              </a:r>
            </a:p>
          </p:txBody>
        </p:sp>
      </p:grpSp>
      <p:grpSp>
        <p:nvGrpSpPr>
          <p:cNvPr id="10" name="Group 10"/>
          <p:cNvGrpSpPr/>
          <p:nvPr/>
        </p:nvGrpSpPr>
        <p:grpSpPr>
          <a:xfrm>
            <a:off x="1218874" y="4878843"/>
            <a:ext cx="4394883" cy="1316184"/>
            <a:chOff x="1218874" y="4878843"/>
            <a:chExt cx="4394883" cy="1316184"/>
          </a:xfrm>
        </p:grpSpPr>
        <p:sp>
          <p:nvSpPr>
            <p:cNvPr id="11" name="AutoShape 11"/>
            <p:cNvSpPr/>
            <p:nvPr/>
          </p:nvSpPr>
          <p:spPr>
            <a:xfrm>
              <a:off x="1218874" y="4878843"/>
              <a:ext cx="638766" cy="638766"/>
            </a:xfrm>
            <a:prstGeom prst="ellipse">
              <a:avLst/>
            </a:prstGeom>
            <a:solidFill>
              <a:schemeClr val="accent1">
                <a:alpha val="100000"/>
              </a:schemeClr>
            </a:solidFill>
          </p:spPr>
        </p:sp>
        <p:sp>
          <p:nvSpPr>
            <p:cNvPr id="12" name="Freeform 12"/>
            <p:cNvSpPr/>
            <p:nvPr/>
          </p:nvSpPr>
          <p:spPr>
            <a:xfrm>
              <a:off x="1372678" y="5037742"/>
              <a:ext cx="331158" cy="320969"/>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3" name="TextBox 13"/>
            <p:cNvSpPr txBox="1"/>
            <p:nvPr/>
          </p:nvSpPr>
          <p:spPr>
            <a:xfrm>
              <a:off x="1218874" y="549284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用户可以通过调用这两个函数来输入字符型或数值型数据。</a:t>
              </a:r>
            </a:p>
          </p:txBody>
        </p:sp>
      </p:grpSp>
      <p:pic>
        <p:nvPicPr>
          <p:cNvPr id="14" name="Picture 14"/>
          <p:cNvPicPr>
            <a:picLocks noChangeAspect="1"/>
          </p:cNvPicPr>
          <p:nvPr/>
        </p:nvPicPr>
        <p:blipFill>
          <a:blip r:embed="rId3"/>
          <a:srcRect l="12500" r="12500"/>
          <a:stretch>
            <a:fillRect/>
          </a:stretch>
        </p:blipFill>
        <p:spPr>
          <a:xfrm>
            <a:off x="6603343" y="1773672"/>
            <a:ext cx="4619078" cy="4619078"/>
          </a:xfrm>
          <a:prstGeom prst="ellipse">
            <a:avLst/>
          </a:prstGeom>
        </p:spPr>
      </p:pic>
      <p:pic>
        <p:nvPicPr>
          <p:cNvPr id="15" name="Picture 15"/>
          <p:cNvPicPr>
            <a:picLocks noChangeAspect="1"/>
          </p:cNvPicPr>
          <p:nvPr/>
        </p:nvPicPr>
        <p:blipFill>
          <a:blip r:embed="rId4"/>
          <a:srcRect l="16667" r="16667"/>
          <a:stretch>
            <a:fillRect/>
          </a:stretch>
        </p:blipFill>
        <p:spPr>
          <a:xfrm>
            <a:off x="9353197" y="779822"/>
            <a:ext cx="2231507" cy="2231507"/>
          </a:xfrm>
          <a:prstGeom prst="ellipse">
            <a:avLst/>
          </a:prstGeom>
        </p:spPr>
      </p:pic>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格式化输入数据</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2.6  后期编码工作</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06</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33796" y="2191116"/>
            <a:ext cx="2019230" cy="4671329"/>
          </a:xfrm>
          <a:prstGeom prst="rect">
            <a:avLst/>
          </a:prstGeom>
          <a:solidFill>
            <a:schemeClr val="accent1">
              <a:alpha val="100000"/>
            </a:schemeClr>
          </a:solidFill>
        </p:spPr>
      </p:sp>
      <p:sp>
        <p:nvSpPr>
          <p:cNvPr id="3" name="AutoShape 3"/>
          <p:cNvSpPr/>
          <p:nvPr/>
        </p:nvSpPr>
        <p:spPr>
          <a:xfrm>
            <a:off x="5086385" y="2191116"/>
            <a:ext cx="2019230" cy="4659137"/>
          </a:xfrm>
          <a:prstGeom prst="rect">
            <a:avLst/>
          </a:prstGeom>
          <a:solidFill>
            <a:schemeClr val="accent2">
              <a:alpha val="100000"/>
            </a:schemeClr>
          </a:solidFill>
        </p:spPr>
      </p:sp>
      <p:sp>
        <p:nvSpPr>
          <p:cNvPr id="4" name="AutoShape 4"/>
          <p:cNvSpPr/>
          <p:nvPr/>
        </p:nvSpPr>
        <p:spPr>
          <a:xfrm>
            <a:off x="5086385" y="1272218"/>
            <a:ext cx="2019230" cy="2019230"/>
          </a:xfrm>
          <a:prstGeom prst="ellipse">
            <a:avLst/>
          </a:prstGeom>
          <a:solidFill>
            <a:schemeClr val="accent2">
              <a:alpha val="100000"/>
            </a:schemeClr>
          </a:solidFill>
        </p:spPr>
      </p:sp>
      <p:sp>
        <p:nvSpPr>
          <p:cNvPr id="5" name="AutoShape 5"/>
          <p:cNvSpPr/>
          <p:nvPr/>
        </p:nvSpPr>
        <p:spPr>
          <a:xfrm>
            <a:off x="9574070" y="2191116"/>
            <a:ext cx="2019230" cy="4659137"/>
          </a:xfrm>
          <a:prstGeom prst="rect">
            <a:avLst/>
          </a:prstGeom>
          <a:solidFill>
            <a:schemeClr val="accent1">
              <a:alpha val="100000"/>
            </a:schemeClr>
          </a:solidFill>
        </p:spPr>
      </p:sp>
      <p:sp>
        <p:nvSpPr>
          <p:cNvPr id="6" name="AutoShape 6"/>
          <p:cNvSpPr/>
          <p:nvPr/>
        </p:nvSpPr>
        <p:spPr>
          <a:xfrm>
            <a:off x="9574070" y="1272218"/>
            <a:ext cx="2019230" cy="2019230"/>
          </a:xfrm>
          <a:prstGeom prst="ellipse">
            <a:avLst/>
          </a:prstGeom>
          <a:solidFill>
            <a:schemeClr val="accent1">
              <a:alpha val="100000"/>
            </a:schemeClr>
          </a:solidFill>
        </p:spPr>
      </p:sp>
      <p:sp>
        <p:nvSpPr>
          <p:cNvPr id="7" name="AutoShape 7"/>
          <p:cNvSpPr/>
          <p:nvPr/>
        </p:nvSpPr>
        <p:spPr>
          <a:xfrm>
            <a:off x="9697155" y="1395303"/>
            <a:ext cx="1773060" cy="1773060"/>
          </a:xfrm>
          <a:prstGeom prst="ellipse">
            <a:avLst/>
          </a:prstGeom>
          <a:solidFill>
            <a:schemeClr val="accent2">
              <a:alpha val="100000"/>
            </a:schemeClr>
          </a:solidFill>
        </p:spPr>
      </p:sp>
      <p:sp>
        <p:nvSpPr>
          <p:cNvPr id="8" name="AutoShape 8"/>
          <p:cNvSpPr/>
          <p:nvPr/>
        </p:nvSpPr>
        <p:spPr>
          <a:xfrm>
            <a:off x="7308884" y="2191116"/>
            <a:ext cx="2019230" cy="4659137"/>
          </a:xfrm>
          <a:prstGeom prst="rect">
            <a:avLst/>
          </a:prstGeom>
          <a:solidFill>
            <a:schemeClr val="accent1">
              <a:alpha val="100000"/>
            </a:schemeClr>
          </a:solidFill>
        </p:spPr>
      </p:sp>
      <p:sp>
        <p:nvSpPr>
          <p:cNvPr id="9" name="AutoShape 9"/>
          <p:cNvSpPr/>
          <p:nvPr/>
        </p:nvSpPr>
        <p:spPr>
          <a:xfrm>
            <a:off x="7308884" y="1272218"/>
            <a:ext cx="2019230" cy="2019230"/>
          </a:xfrm>
          <a:prstGeom prst="ellipse">
            <a:avLst/>
          </a:prstGeom>
          <a:solidFill>
            <a:schemeClr val="accent1">
              <a:alpha val="100000"/>
            </a:schemeClr>
          </a:solidFill>
        </p:spPr>
      </p:sp>
      <p:sp>
        <p:nvSpPr>
          <p:cNvPr id="10" name="AutoShape 10"/>
          <p:cNvSpPr/>
          <p:nvPr/>
        </p:nvSpPr>
        <p:spPr>
          <a:xfrm>
            <a:off x="7431969" y="1395303"/>
            <a:ext cx="1773060" cy="1773060"/>
          </a:xfrm>
          <a:prstGeom prst="ellipse">
            <a:avLst/>
          </a:prstGeom>
          <a:solidFill>
            <a:schemeClr val="accent2">
              <a:alpha val="100000"/>
            </a:schemeClr>
          </a:solidFill>
        </p:spPr>
      </p:sp>
      <p:sp>
        <p:nvSpPr>
          <p:cNvPr id="11" name="AutoShape 11"/>
          <p:cNvSpPr/>
          <p:nvPr/>
        </p:nvSpPr>
        <p:spPr>
          <a:xfrm>
            <a:off x="2871147" y="2191116"/>
            <a:ext cx="2019230" cy="4671329"/>
          </a:xfrm>
          <a:prstGeom prst="rect">
            <a:avLst/>
          </a:prstGeom>
          <a:solidFill>
            <a:schemeClr val="accent1">
              <a:alpha val="100000"/>
            </a:schemeClr>
          </a:solidFill>
        </p:spPr>
      </p:sp>
      <p:sp>
        <p:nvSpPr>
          <p:cNvPr id="12" name="AutoShape 12"/>
          <p:cNvSpPr/>
          <p:nvPr/>
        </p:nvSpPr>
        <p:spPr>
          <a:xfrm>
            <a:off x="2871147" y="1272218"/>
            <a:ext cx="2019230" cy="2019230"/>
          </a:xfrm>
          <a:prstGeom prst="ellipse">
            <a:avLst/>
          </a:prstGeom>
          <a:solidFill>
            <a:schemeClr val="accent1">
              <a:alpha val="100000"/>
            </a:schemeClr>
          </a:solidFill>
        </p:spPr>
      </p:sp>
      <p:sp>
        <p:nvSpPr>
          <p:cNvPr id="13" name="AutoShape 13"/>
          <p:cNvSpPr/>
          <p:nvPr/>
        </p:nvSpPr>
        <p:spPr>
          <a:xfrm>
            <a:off x="2994232" y="1395303"/>
            <a:ext cx="1773060" cy="1773060"/>
          </a:xfrm>
          <a:prstGeom prst="ellipse">
            <a:avLst/>
          </a:prstGeom>
          <a:solidFill>
            <a:schemeClr val="accent2">
              <a:alpha val="100000"/>
            </a:schemeClr>
          </a:solidFill>
        </p:spPr>
      </p:sp>
      <p:sp>
        <p:nvSpPr>
          <p:cNvPr id="14" name="AutoShape 14"/>
          <p:cNvSpPr/>
          <p:nvPr/>
        </p:nvSpPr>
        <p:spPr>
          <a:xfrm>
            <a:off x="633796" y="1272218"/>
            <a:ext cx="2019230" cy="2019230"/>
          </a:xfrm>
          <a:prstGeom prst="ellipse">
            <a:avLst/>
          </a:prstGeom>
          <a:solidFill>
            <a:schemeClr val="accent1">
              <a:alpha val="100000"/>
            </a:schemeClr>
          </a:solidFill>
        </p:spPr>
      </p:sp>
      <p:sp>
        <p:nvSpPr>
          <p:cNvPr id="15" name="AutoShape 15"/>
          <p:cNvSpPr/>
          <p:nvPr/>
        </p:nvSpPr>
        <p:spPr>
          <a:xfrm>
            <a:off x="756882" y="1395303"/>
            <a:ext cx="1773060" cy="1773060"/>
          </a:xfrm>
          <a:prstGeom prst="ellipse">
            <a:avLst/>
          </a:prstGeom>
          <a:solidFill>
            <a:schemeClr val="accent2">
              <a:alpha val="100000"/>
            </a:schemeClr>
          </a:solidFill>
        </p:spPr>
      </p:sp>
      <p:sp>
        <p:nvSpPr>
          <p:cNvPr id="16" name="TextBox 16"/>
          <p:cNvSpPr txBox="1"/>
          <p:nvPr/>
        </p:nvSpPr>
        <p:spPr>
          <a:xfrm>
            <a:off x="633796" y="3291448"/>
            <a:ext cx="2019300" cy="3248025"/>
          </a:xfrm>
          <a:prstGeom prst="rect">
            <a:avLst/>
          </a:prstGeom>
        </p:spPr>
        <p:txBody>
          <a:bodyPr vert="horz" wrap="square" lIns="123825" tIns="123825" rIns="57150" bIns="123825" rtlCol="0" anchor="t" anchorCtr="0">
            <a:spAutoFit/>
          </a:bodyPr>
          <a:lstStyle/>
          <a:p>
            <a:pPr>
              <a:lnSpc>
                <a:spcPct val="140000"/>
              </a:lnSpc>
              <a:spcBef>
                <a:spcPct val="0"/>
              </a:spcBef>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C++、Java和C#是高级语言，面向对象是它们被广泛支持的特点。</a:t>
            </a:r>
          </a:p>
        </p:txBody>
      </p:sp>
      <p:sp>
        <p:nvSpPr>
          <p:cNvPr id="17" name="TextBox 17"/>
          <p:cNvSpPr txBox="1"/>
          <p:nvPr/>
        </p:nvSpPr>
        <p:spPr>
          <a:xfrm>
            <a:off x="2871147" y="3291448"/>
            <a:ext cx="2019300" cy="3248025"/>
          </a:xfrm>
          <a:prstGeom prst="rect">
            <a:avLst/>
          </a:prstGeom>
        </p:spPr>
        <p:txBody>
          <a:bodyPr vert="horz" wrap="square" lIns="123825" tIns="123825" rIns="57150" bIns="123825" rtlCol="0" anchor="t" anchorCtr="0">
            <a:spAutoFit/>
          </a:bodyPr>
          <a:lstStyle/>
          <a:p>
            <a:pPr>
              <a:lnSpc>
                <a:spcPct val="140000"/>
              </a:lnSpc>
              <a:spcBef>
                <a:spcPct val="0"/>
              </a:spcBef>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C语言作为最基础的一门语言，面向对象也有借鉴C语言的一些特点。</a:t>
            </a:r>
          </a:p>
        </p:txBody>
      </p:sp>
      <p:sp>
        <p:nvSpPr>
          <p:cNvPr id="18" name="TextBox 18"/>
          <p:cNvSpPr txBox="1"/>
          <p:nvPr/>
        </p:nvSpPr>
        <p:spPr>
          <a:xfrm>
            <a:off x="5086385" y="3291448"/>
            <a:ext cx="2019300" cy="3248025"/>
          </a:xfrm>
          <a:prstGeom prst="rect">
            <a:avLst/>
          </a:prstGeom>
        </p:spPr>
        <p:txBody>
          <a:bodyPr vert="horz" wrap="square" lIns="123825" tIns="123825" rIns="57150" bIns="123825" rtlCol="0" anchor="t" anchorCtr="0">
            <a:spAutoFit/>
          </a:bodyPr>
          <a:lstStyle/>
          <a:p>
            <a:pPr>
              <a:lnSpc>
                <a:spcPct val="140000"/>
              </a:lnSpc>
              <a:spcBef>
                <a:spcPct val="0"/>
              </a:spcBef>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面向对象编程更符合人们的思维模式，编写的程序更加健壮和强大。</a:t>
            </a:r>
          </a:p>
        </p:txBody>
      </p:sp>
      <p:sp>
        <p:nvSpPr>
          <p:cNvPr id="19" name="TextBox 19"/>
          <p:cNvSpPr txBox="1"/>
          <p:nvPr/>
        </p:nvSpPr>
        <p:spPr>
          <a:xfrm>
            <a:off x="7308884" y="3291448"/>
            <a:ext cx="2019300" cy="3248025"/>
          </a:xfrm>
          <a:prstGeom prst="rect">
            <a:avLst/>
          </a:prstGeom>
        </p:spPr>
        <p:txBody>
          <a:bodyPr vert="horz" wrap="square" lIns="123825" tIns="123825" rIns="57150" bIns="123825" rtlCol="0" anchor="t" anchorCtr="0">
            <a:spAutoFit/>
          </a:bodyPr>
          <a:lstStyle/>
          <a:p>
            <a:pPr>
              <a:lnSpc>
                <a:spcPct val="140000"/>
              </a:lnSpc>
              <a:spcBef>
                <a:spcPct val="0"/>
              </a:spcBef>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面向对象编程有利于系统开发时责任的分工，能有效地组织和管理一些比较复杂的应用程序的开发。</a:t>
            </a:r>
          </a:p>
        </p:txBody>
      </p:sp>
      <p:sp>
        <p:nvSpPr>
          <p:cNvPr id="20" name="TextBox 20"/>
          <p:cNvSpPr txBox="1"/>
          <p:nvPr/>
        </p:nvSpPr>
        <p:spPr>
          <a:xfrm>
            <a:off x="9574070" y="3291448"/>
            <a:ext cx="2019300" cy="3248025"/>
          </a:xfrm>
          <a:prstGeom prst="rect">
            <a:avLst/>
          </a:prstGeom>
        </p:spPr>
        <p:txBody>
          <a:bodyPr vert="horz" wrap="square" lIns="123825" tIns="123825" rIns="57150" bIns="123825" rtlCol="0" anchor="t" anchorCtr="0">
            <a:spAutoFit/>
          </a:bodyPr>
          <a:lstStyle/>
          <a:p>
            <a:pPr>
              <a:lnSpc>
                <a:spcPct val="140000"/>
              </a:lnSpc>
              <a:spcBef>
                <a:spcPct val="0"/>
              </a:spcBef>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面向对象的最大特点是程序的可重用性，在C语言中存在了大量的库函数和自行编写的函数，通过这些函数我们能够实现一些具体的功能。</a:t>
            </a:r>
          </a:p>
        </p:txBody>
      </p:sp>
      <p:sp>
        <p:nvSpPr>
          <p:cNvPr id="21" name="AutoShape 21"/>
          <p:cNvSpPr/>
          <p:nvPr/>
        </p:nvSpPr>
        <p:spPr>
          <a:xfrm>
            <a:off x="5209470" y="1395303"/>
            <a:ext cx="1773060" cy="1773060"/>
          </a:xfrm>
          <a:prstGeom prst="ellipse">
            <a:avLst/>
          </a:prstGeom>
          <a:solidFill>
            <a:schemeClr val="accent1">
              <a:alpha val="100000"/>
            </a:schemeClr>
          </a:solidFill>
        </p:spPr>
      </p:sp>
      <p:sp>
        <p:nvSpPr>
          <p:cNvPr id="22" name="Freeform 22"/>
          <p:cNvSpPr/>
          <p:nvPr/>
        </p:nvSpPr>
        <p:spPr>
          <a:xfrm>
            <a:off x="1298185" y="2005652"/>
            <a:ext cx="690452" cy="552362"/>
          </a:xfrm>
          <a:custGeom>
            <a:avLst/>
            <a:gdLst/>
            <a:ahLst/>
            <a:cxnLst/>
            <a:rect l="l" t="t" r="r" b="b"/>
            <a:pathLst>
              <a:path w="304800" h="304800">
                <a:moveTo>
                  <a:pt x="106680" y="0"/>
                </a:moveTo>
                <a:lnTo>
                  <a:pt x="91440" y="0"/>
                </a:lnTo>
                <a:lnTo>
                  <a:pt x="0" y="45720"/>
                </a:lnTo>
                <a:lnTo>
                  <a:pt x="0" y="137160"/>
                </a:lnTo>
                <a:lnTo>
                  <a:pt x="60960" y="121920"/>
                </a:lnTo>
                <a:lnTo>
                  <a:pt x="60960" y="304800"/>
                </a:lnTo>
                <a:lnTo>
                  <a:pt x="243840" y="304800"/>
                </a:lnTo>
                <a:lnTo>
                  <a:pt x="243840" y="121920"/>
                </a:lnTo>
                <a:lnTo>
                  <a:pt x="304800" y="137160"/>
                </a:lnTo>
                <a:lnTo>
                  <a:pt x="304800" y="45720"/>
                </a:lnTo>
                <a:lnTo>
                  <a:pt x="213360" y="0"/>
                </a:lnTo>
                <a:lnTo>
                  <a:pt x="198120" y="0"/>
                </a:lnTo>
                <a:cubicBezTo>
                  <a:pt x="198120" y="25251"/>
                  <a:pt x="177651" y="45720"/>
                  <a:pt x="152400" y="45720"/>
                </a:cubicBezTo>
                <a:cubicBezTo>
                  <a:pt x="127149" y="45720"/>
                  <a:pt x="106680" y="25251"/>
                  <a:pt x="106680" y="0"/>
                </a:cubicBezTo>
                <a:lnTo>
                  <a:pt x="106680" y="0"/>
                </a:lnTo>
                <a:close/>
              </a:path>
            </a:pathLst>
          </a:custGeom>
          <a:solidFill>
            <a:srgbClr val="FFFFFF">
              <a:alpha val="100000"/>
            </a:srgbClr>
          </a:solidFill>
        </p:spPr>
      </p:sp>
      <p:sp>
        <p:nvSpPr>
          <p:cNvPr id="23" name="Freeform 23"/>
          <p:cNvSpPr/>
          <p:nvPr/>
        </p:nvSpPr>
        <p:spPr>
          <a:xfrm>
            <a:off x="3521727" y="1922798"/>
            <a:ext cx="718070" cy="718070"/>
          </a:xfrm>
          <a:custGeom>
            <a:avLst/>
            <a:gdLst/>
            <a:ahLst/>
            <a:cxnLst/>
            <a:rect l="l" t="t" r="r" b="b"/>
            <a:pathLst>
              <a:path w="304800" h="304800">
                <a:moveTo>
                  <a:pt x="60960" y="167640"/>
                </a:moveTo>
                <a:lnTo>
                  <a:pt x="30480" y="167640"/>
                </a:lnTo>
                <a:cubicBezTo>
                  <a:pt x="13649" y="167640"/>
                  <a:pt x="0" y="153991"/>
                  <a:pt x="0" y="137160"/>
                </a:cubicBezTo>
                <a:lnTo>
                  <a:pt x="0" y="137160"/>
                </a:lnTo>
                <a:lnTo>
                  <a:pt x="0" y="76200"/>
                </a:lnTo>
                <a:cubicBezTo>
                  <a:pt x="0" y="59436"/>
                  <a:pt x="13716" y="45720"/>
                  <a:pt x="30480" y="45720"/>
                </a:cubicBezTo>
                <a:lnTo>
                  <a:pt x="60960" y="45720"/>
                </a:lnTo>
                <a:lnTo>
                  <a:pt x="60960" y="15240"/>
                </a:lnTo>
                <a:lnTo>
                  <a:pt x="274320" y="15240"/>
                </a:lnTo>
                <a:lnTo>
                  <a:pt x="274320" y="167640"/>
                </a:lnTo>
                <a:cubicBezTo>
                  <a:pt x="274320" y="201311"/>
                  <a:pt x="247031" y="228600"/>
                  <a:pt x="213360" y="228600"/>
                </a:cubicBezTo>
                <a:lnTo>
                  <a:pt x="213360" y="228600"/>
                </a:lnTo>
                <a:lnTo>
                  <a:pt x="121920" y="228600"/>
                </a:lnTo>
                <a:cubicBezTo>
                  <a:pt x="88249" y="228600"/>
                  <a:pt x="60960" y="201311"/>
                  <a:pt x="60960" y="167640"/>
                </a:cubicBezTo>
                <a:lnTo>
                  <a:pt x="60960" y="167640"/>
                </a:lnTo>
                <a:close/>
                <a:moveTo>
                  <a:pt x="60960" y="137160"/>
                </a:moveTo>
                <a:lnTo>
                  <a:pt x="60960" y="76200"/>
                </a:lnTo>
                <a:lnTo>
                  <a:pt x="30480" y="76200"/>
                </a:lnTo>
                <a:lnTo>
                  <a:pt x="30480" y="137160"/>
                </a:lnTo>
                <a:lnTo>
                  <a:pt x="60960" y="137160"/>
                </a:lnTo>
                <a:close/>
                <a:moveTo>
                  <a:pt x="30480" y="259080"/>
                </a:moveTo>
                <a:lnTo>
                  <a:pt x="30480" y="243840"/>
                </a:lnTo>
                <a:lnTo>
                  <a:pt x="304800" y="243840"/>
                </a:lnTo>
                <a:lnTo>
                  <a:pt x="304800" y="259080"/>
                </a:lnTo>
                <a:lnTo>
                  <a:pt x="243840" y="289560"/>
                </a:lnTo>
                <a:lnTo>
                  <a:pt x="91440" y="289560"/>
                </a:lnTo>
                <a:lnTo>
                  <a:pt x="30480" y="259080"/>
                </a:lnTo>
                <a:close/>
              </a:path>
            </a:pathLst>
          </a:custGeom>
          <a:solidFill>
            <a:srgbClr val="FFFFFF">
              <a:alpha val="100000"/>
            </a:srgbClr>
          </a:solidFill>
        </p:spPr>
      </p:sp>
      <p:sp>
        <p:nvSpPr>
          <p:cNvPr id="24" name="Freeform 24"/>
          <p:cNvSpPr/>
          <p:nvPr/>
        </p:nvSpPr>
        <p:spPr>
          <a:xfrm>
            <a:off x="5688634" y="1783749"/>
            <a:ext cx="814733" cy="814733"/>
          </a:xfrm>
          <a:custGeom>
            <a:avLst/>
            <a:gdLst/>
            <a:ahLst/>
            <a:cxnLst/>
            <a:rect l="l" t="t" r="r" b="b"/>
            <a:pathLst>
              <a:path w="304800" h="304800">
                <a:moveTo>
                  <a:pt x="304800" y="180975"/>
                </a:moveTo>
                <a:lnTo>
                  <a:pt x="247650" y="123825"/>
                </a:lnTo>
                <a:lnTo>
                  <a:pt x="247650" y="38100"/>
                </a:lnTo>
                <a:lnTo>
                  <a:pt x="209550" y="38100"/>
                </a:lnTo>
                <a:lnTo>
                  <a:pt x="209550" y="85725"/>
                </a:lnTo>
                <a:lnTo>
                  <a:pt x="152400" y="28575"/>
                </a:lnTo>
                <a:lnTo>
                  <a:pt x="0" y="180975"/>
                </a:lnTo>
                <a:lnTo>
                  <a:pt x="0" y="190500"/>
                </a:lnTo>
                <a:lnTo>
                  <a:pt x="38100" y="190500"/>
                </a:lnTo>
                <a:lnTo>
                  <a:pt x="38100" y="285750"/>
                </a:lnTo>
                <a:lnTo>
                  <a:pt x="133350" y="285750"/>
                </a:lnTo>
                <a:lnTo>
                  <a:pt x="133350" y="228600"/>
                </a:lnTo>
                <a:lnTo>
                  <a:pt x="171450" y="228600"/>
                </a:lnTo>
                <a:lnTo>
                  <a:pt x="171450" y="285750"/>
                </a:lnTo>
                <a:lnTo>
                  <a:pt x="266700" y="285750"/>
                </a:lnTo>
                <a:lnTo>
                  <a:pt x="266700" y="190500"/>
                </a:lnTo>
                <a:lnTo>
                  <a:pt x="304800" y="190500"/>
                </a:lnTo>
                <a:close/>
              </a:path>
            </a:pathLst>
          </a:custGeom>
          <a:solidFill>
            <a:srgbClr val="FFFFFF">
              <a:alpha val="100000"/>
            </a:srgbClr>
          </a:solidFill>
        </p:spPr>
      </p:sp>
      <p:sp>
        <p:nvSpPr>
          <p:cNvPr id="25" name="Freeform 25"/>
          <p:cNvSpPr/>
          <p:nvPr/>
        </p:nvSpPr>
        <p:spPr>
          <a:xfrm>
            <a:off x="7967443" y="1905233"/>
            <a:ext cx="702113" cy="718070"/>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close/>
              </a:path>
            </a:pathLst>
          </a:custGeom>
          <a:solidFill>
            <a:srgbClr val="FFFFFF">
              <a:alpha val="100000"/>
            </a:srgbClr>
          </a:solidFill>
        </p:spPr>
      </p:sp>
      <p:sp>
        <p:nvSpPr>
          <p:cNvPr id="26" name="Freeform 26"/>
          <p:cNvSpPr/>
          <p:nvPr/>
        </p:nvSpPr>
        <p:spPr>
          <a:xfrm>
            <a:off x="10232034" y="1839465"/>
            <a:ext cx="703303" cy="703303"/>
          </a:xfrm>
          <a:custGeom>
            <a:avLst/>
            <a:gdLst/>
            <a:ahLst/>
            <a:cxnLst/>
            <a:rect l="l" t="t" r="r" b="b"/>
            <a:pathLst>
              <a:path w="304800" h="304800">
                <a:moveTo>
                  <a:pt x="121920" y="28651"/>
                </a:moveTo>
                <a:lnTo>
                  <a:pt x="121920" y="0"/>
                </a:lnTo>
                <a:lnTo>
                  <a:pt x="152400" y="0"/>
                </a:lnTo>
                <a:lnTo>
                  <a:pt x="152400" y="243840"/>
                </a:lnTo>
                <a:lnTo>
                  <a:pt x="304800" y="243840"/>
                </a:lnTo>
                <a:lnTo>
                  <a:pt x="243840" y="304800"/>
                </a:lnTo>
                <a:lnTo>
                  <a:pt x="30480" y="304800"/>
                </a:lnTo>
                <a:lnTo>
                  <a:pt x="0" y="243840"/>
                </a:lnTo>
                <a:lnTo>
                  <a:pt x="121920" y="243840"/>
                </a:lnTo>
                <a:lnTo>
                  <a:pt x="121920" y="213360"/>
                </a:lnTo>
                <a:lnTo>
                  <a:pt x="0" y="213360"/>
                </a:lnTo>
                <a:lnTo>
                  <a:pt x="0" y="209398"/>
                </a:lnTo>
                <a:cubicBezTo>
                  <a:pt x="56940" y="163544"/>
                  <a:pt x="99498" y="101956"/>
                  <a:pt x="121234" y="31242"/>
                </a:cubicBezTo>
                <a:lnTo>
                  <a:pt x="121920" y="28651"/>
                </a:lnTo>
                <a:close/>
                <a:moveTo>
                  <a:pt x="304343" y="213360"/>
                </a:moveTo>
                <a:lnTo>
                  <a:pt x="152400" y="213360"/>
                </a:lnTo>
                <a:lnTo>
                  <a:pt x="152400" y="207874"/>
                </a:lnTo>
                <a:cubicBezTo>
                  <a:pt x="171650" y="179451"/>
                  <a:pt x="183137" y="144409"/>
                  <a:pt x="183137" y="106680"/>
                </a:cubicBezTo>
                <a:cubicBezTo>
                  <a:pt x="183137" y="68951"/>
                  <a:pt x="171660" y="33909"/>
                  <a:pt x="151990" y="4848"/>
                </a:cubicBezTo>
                <a:lnTo>
                  <a:pt x="152400" y="5486"/>
                </a:lnTo>
                <a:lnTo>
                  <a:pt x="152400" y="2438"/>
                </a:lnTo>
                <a:cubicBezTo>
                  <a:pt x="237877" y="37719"/>
                  <a:pt x="298180" y="117796"/>
                  <a:pt x="304305" y="212646"/>
                </a:cubicBezTo>
                <a:lnTo>
                  <a:pt x="304343" y="213360"/>
                </a:lnTo>
                <a:close/>
              </a:path>
            </a:pathLst>
          </a:custGeom>
          <a:solidFill>
            <a:srgbClr val="FFFFFF">
              <a:alpha val="100000"/>
            </a:srgbClr>
          </a:solidFill>
        </p:spPr>
      </p:sp>
      <p:grpSp>
        <p:nvGrpSpPr>
          <p:cNvPr id="27" name="Group 27"/>
          <p:cNvGrpSpPr/>
          <p:nvPr/>
        </p:nvGrpSpPr>
        <p:grpSpPr>
          <a:xfrm>
            <a:off x="454963" y="93878"/>
            <a:ext cx="10641129" cy="914400"/>
            <a:chOff x="454963" y="93878"/>
            <a:chExt cx="10641129" cy="914400"/>
          </a:xfrm>
        </p:grpSpPr>
        <p:sp>
          <p:nvSpPr>
            <p:cNvPr id="28" name="AutoShape 28"/>
            <p:cNvSpPr/>
            <p:nvPr/>
          </p:nvSpPr>
          <p:spPr>
            <a:xfrm>
              <a:off x="454963" y="331168"/>
              <a:ext cx="84147" cy="84147"/>
            </a:xfrm>
            <a:prstGeom prst="ellipse">
              <a:avLst/>
            </a:prstGeom>
            <a:solidFill>
              <a:schemeClr val="accent1">
                <a:alpha val="100000"/>
              </a:schemeClr>
            </a:solidFill>
          </p:spPr>
        </p:sp>
        <p:sp>
          <p:nvSpPr>
            <p:cNvPr id="29" name="AutoShape 29"/>
            <p:cNvSpPr/>
            <p:nvPr/>
          </p:nvSpPr>
          <p:spPr>
            <a:xfrm>
              <a:off x="575049" y="337743"/>
              <a:ext cx="78137" cy="78137"/>
            </a:xfrm>
            <a:prstGeom prst="ellipse">
              <a:avLst/>
            </a:prstGeom>
            <a:solidFill>
              <a:schemeClr val="accent1">
                <a:alpha val="80000"/>
              </a:schemeClr>
            </a:solidFill>
          </p:spPr>
        </p:sp>
        <p:sp>
          <p:nvSpPr>
            <p:cNvPr id="30" name="AutoShape 30"/>
            <p:cNvSpPr/>
            <p:nvPr/>
          </p:nvSpPr>
          <p:spPr>
            <a:xfrm>
              <a:off x="689125" y="339460"/>
              <a:ext cx="74704" cy="74704"/>
            </a:xfrm>
            <a:prstGeom prst="ellipse">
              <a:avLst/>
            </a:prstGeom>
            <a:solidFill>
              <a:schemeClr val="accent1">
                <a:alpha val="60000"/>
              </a:schemeClr>
            </a:solidFill>
          </p:spPr>
        </p:sp>
        <p:sp>
          <p:nvSpPr>
            <p:cNvPr id="31" name="AutoShape 31"/>
            <p:cNvSpPr/>
            <p:nvPr/>
          </p:nvSpPr>
          <p:spPr>
            <a:xfrm>
              <a:off x="799768" y="348430"/>
              <a:ext cx="69238" cy="69238"/>
            </a:xfrm>
            <a:prstGeom prst="ellipse">
              <a:avLst/>
            </a:prstGeom>
            <a:solidFill>
              <a:schemeClr val="accent1">
                <a:alpha val="40000"/>
              </a:schemeClr>
            </a:solidFill>
          </p:spPr>
        </p:sp>
        <p:sp>
          <p:nvSpPr>
            <p:cNvPr id="32" name="AutoShape 32"/>
            <p:cNvSpPr/>
            <p:nvPr/>
          </p:nvSpPr>
          <p:spPr>
            <a:xfrm>
              <a:off x="904945" y="344297"/>
              <a:ext cx="65594" cy="65594"/>
            </a:xfrm>
            <a:prstGeom prst="ellipse">
              <a:avLst/>
            </a:prstGeom>
            <a:solidFill>
              <a:schemeClr val="accent1">
                <a:alpha val="20000"/>
              </a:schemeClr>
            </a:solidFill>
          </p:spPr>
        </p:sp>
        <p:sp>
          <p:nvSpPr>
            <p:cNvPr id="33" name="AutoShape 33"/>
            <p:cNvSpPr/>
            <p:nvPr/>
          </p:nvSpPr>
          <p:spPr>
            <a:xfrm>
              <a:off x="454963" y="448942"/>
              <a:ext cx="84147" cy="84147"/>
            </a:xfrm>
            <a:prstGeom prst="ellipse">
              <a:avLst/>
            </a:prstGeom>
            <a:solidFill>
              <a:schemeClr val="accent1">
                <a:alpha val="100000"/>
              </a:schemeClr>
            </a:solidFill>
          </p:spPr>
        </p:sp>
        <p:sp>
          <p:nvSpPr>
            <p:cNvPr id="34" name="AutoShape 34"/>
            <p:cNvSpPr/>
            <p:nvPr/>
          </p:nvSpPr>
          <p:spPr>
            <a:xfrm>
              <a:off x="575049" y="455517"/>
              <a:ext cx="78137" cy="78137"/>
            </a:xfrm>
            <a:prstGeom prst="ellipse">
              <a:avLst/>
            </a:prstGeom>
            <a:solidFill>
              <a:schemeClr val="accent1">
                <a:alpha val="80000"/>
              </a:schemeClr>
            </a:solidFill>
          </p:spPr>
        </p:sp>
        <p:sp>
          <p:nvSpPr>
            <p:cNvPr id="35" name="AutoShape 35"/>
            <p:cNvSpPr/>
            <p:nvPr/>
          </p:nvSpPr>
          <p:spPr>
            <a:xfrm>
              <a:off x="689125" y="457233"/>
              <a:ext cx="74704" cy="74704"/>
            </a:xfrm>
            <a:prstGeom prst="ellipse">
              <a:avLst/>
            </a:prstGeom>
            <a:solidFill>
              <a:schemeClr val="accent1">
                <a:alpha val="60000"/>
              </a:schemeClr>
            </a:solidFill>
          </p:spPr>
        </p:sp>
        <p:sp>
          <p:nvSpPr>
            <p:cNvPr id="36" name="AutoShape 36"/>
            <p:cNvSpPr/>
            <p:nvPr/>
          </p:nvSpPr>
          <p:spPr>
            <a:xfrm>
              <a:off x="799768" y="466203"/>
              <a:ext cx="69238" cy="69238"/>
            </a:xfrm>
            <a:prstGeom prst="ellipse">
              <a:avLst/>
            </a:prstGeom>
            <a:solidFill>
              <a:schemeClr val="accent1">
                <a:alpha val="40000"/>
              </a:schemeClr>
            </a:solidFill>
          </p:spPr>
        </p:sp>
        <p:sp>
          <p:nvSpPr>
            <p:cNvPr id="37" name="AutoShape 37"/>
            <p:cNvSpPr/>
            <p:nvPr/>
          </p:nvSpPr>
          <p:spPr>
            <a:xfrm>
              <a:off x="904945" y="462070"/>
              <a:ext cx="65594" cy="65594"/>
            </a:xfrm>
            <a:prstGeom prst="ellipse">
              <a:avLst/>
            </a:prstGeom>
            <a:solidFill>
              <a:schemeClr val="accent1">
                <a:alpha val="20000"/>
              </a:schemeClr>
            </a:solidFill>
          </p:spPr>
        </p:sp>
        <p:sp>
          <p:nvSpPr>
            <p:cNvPr id="38" name="AutoShape 38"/>
            <p:cNvSpPr/>
            <p:nvPr/>
          </p:nvSpPr>
          <p:spPr>
            <a:xfrm>
              <a:off x="454963" y="566715"/>
              <a:ext cx="84147" cy="84147"/>
            </a:xfrm>
            <a:prstGeom prst="ellipse">
              <a:avLst/>
            </a:prstGeom>
            <a:solidFill>
              <a:schemeClr val="accent1">
                <a:alpha val="100000"/>
              </a:schemeClr>
            </a:solidFill>
          </p:spPr>
        </p:sp>
        <p:sp>
          <p:nvSpPr>
            <p:cNvPr id="39" name="AutoShape 39"/>
            <p:cNvSpPr/>
            <p:nvPr/>
          </p:nvSpPr>
          <p:spPr>
            <a:xfrm>
              <a:off x="575049" y="573291"/>
              <a:ext cx="78137" cy="78137"/>
            </a:xfrm>
            <a:prstGeom prst="ellipse">
              <a:avLst/>
            </a:prstGeom>
            <a:solidFill>
              <a:schemeClr val="accent1">
                <a:alpha val="80000"/>
              </a:schemeClr>
            </a:solidFill>
          </p:spPr>
        </p:sp>
        <p:sp>
          <p:nvSpPr>
            <p:cNvPr id="40" name="AutoShape 40"/>
            <p:cNvSpPr/>
            <p:nvPr/>
          </p:nvSpPr>
          <p:spPr>
            <a:xfrm>
              <a:off x="689125" y="575007"/>
              <a:ext cx="74704" cy="74704"/>
            </a:xfrm>
            <a:prstGeom prst="ellipse">
              <a:avLst/>
            </a:prstGeom>
            <a:solidFill>
              <a:schemeClr val="accent1">
                <a:alpha val="60000"/>
              </a:schemeClr>
            </a:solidFill>
          </p:spPr>
        </p:sp>
        <p:sp>
          <p:nvSpPr>
            <p:cNvPr id="41" name="AutoShape 41"/>
            <p:cNvSpPr/>
            <p:nvPr/>
          </p:nvSpPr>
          <p:spPr>
            <a:xfrm>
              <a:off x="799768" y="583977"/>
              <a:ext cx="69238" cy="69238"/>
            </a:xfrm>
            <a:prstGeom prst="ellipse">
              <a:avLst/>
            </a:prstGeom>
            <a:solidFill>
              <a:schemeClr val="accent1">
                <a:alpha val="40000"/>
              </a:schemeClr>
            </a:solidFill>
          </p:spPr>
        </p:sp>
        <p:sp>
          <p:nvSpPr>
            <p:cNvPr id="42" name="AutoShape 42"/>
            <p:cNvSpPr/>
            <p:nvPr/>
          </p:nvSpPr>
          <p:spPr>
            <a:xfrm>
              <a:off x="904945" y="579844"/>
              <a:ext cx="65594" cy="65594"/>
            </a:xfrm>
            <a:prstGeom prst="ellipse">
              <a:avLst/>
            </a:prstGeom>
            <a:solidFill>
              <a:schemeClr val="accent1">
                <a:alpha val="20000"/>
              </a:schemeClr>
            </a:solidFill>
          </p:spPr>
        </p:sp>
        <p:sp>
          <p:nvSpPr>
            <p:cNvPr id="43" name="AutoShape 43"/>
            <p:cNvSpPr/>
            <p:nvPr/>
          </p:nvSpPr>
          <p:spPr>
            <a:xfrm>
              <a:off x="454963" y="684489"/>
              <a:ext cx="84147" cy="84147"/>
            </a:xfrm>
            <a:prstGeom prst="ellipse">
              <a:avLst/>
            </a:prstGeom>
            <a:solidFill>
              <a:schemeClr val="accent1">
                <a:alpha val="100000"/>
              </a:schemeClr>
            </a:solidFill>
          </p:spPr>
        </p:sp>
        <p:sp>
          <p:nvSpPr>
            <p:cNvPr id="44" name="AutoShape 44"/>
            <p:cNvSpPr/>
            <p:nvPr/>
          </p:nvSpPr>
          <p:spPr>
            <a:xfrm>
              <a:off x="575049" y="691064"/>
              <a:ext cx="78137" cy="78137"/>
            </a:xfrm>
            <a:prstGeom prst="ellipse">
              <a:avLst/>
            </a:prstGeom>
            <a:solidFill>
              <a:schemeClr val="accent1">
                <a:alpha val="80000"/>
              </a:schemeClr>
            </a:solidFill>
          </p:spPr>
        </p:sp>
        <p:sp>
          <p:nvSpPr>
            <p:cNvPr id="45" name="AutoShape 45"/>
            <p:cNvSpPr/>
            <p:nvPr/>
          </p:nvSpPr>
          <p:spPr>
            <a:xfrm>
              <a:off x="689125" y="692781"/>
              <a:ext cx="74704" cy="74704"/>
            </a:xfrm>
            <a:prstGeom prst="ellipse">
              <a:avLst/>
            </a:prstGeom>
            <a:solidFill>
              <a:schemeClr val="accent1">
                <a:alpha val="60000"/>
              </a:schemeClr>
            </a:solidFill>
          </p:spPr>
        </p:sp>
        <p:sp>
          <p:nvSpPr>
            <p:cNvPr id="46" name="AutoShape 46"/>
            <p:cNvSpPr/>
            <p:nvPr/>
          </p:nvSpPr>
          <p:spPr>
            <a:xfrm>
              <a:off x="799768" y="701751"/>
              <a:ext cx="69238" cy="69238"/>
            </a:xfrm>
            <a:prstGeom prst="ellipse">
              <a:avLst/>
            </a:prstGeom>
            <a:solidFill>
              <a:schemeClr val="accent1">
                <a:alpha val="40000"/>
              </a:schemeClr>
            </a:solidFill>
          </p:spPr>
        </p:sp>
        <p:sp>
          <p:nvSpPr>
            <p:cNvPr id="47" name="AutoShape 47"/>
            <p:cNvSpPr/>
            <p:nvPr/>
          </p:nvSpPr>
          <p:spPr>
            <a:xfrm>
              <a:off x="904945" y="697618"/>
              <a:ext cx="65594" cy="65594"/>
            </a:xfrm>
            <a:prstGeom prst="ellipse">
              <a:avLst/>
            </a:prstGeom>
            <a:solidFill>
              <a:schemeClr val="accent1">
                <a:alpha val="20000"/>
              </a:schemeClr>
            </a:solidFill>
          </p:spPr>
        </p:sp>
        <p:sp>
          <p:nvSpPr>
            <p:cNvPr id="48" name="TextBox 4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函数引发的模块化设计深思</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069975"/>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背景介绍</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01</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70000"/>
          </a:blip>
          <a:srcRect/>
          <a:stretch>
            <a:fillRect/>
          </a:stretch>
        </p:blipFill>
        <p:spPr>
          <a:xfrm>
            <a:off x="7092557" y="1559288"/>
            <a:ext cx="4492828" cy="4492828"/>
          </a:xfrm>
          <a:prstGeom prst="roundRect">
            <a:avLst/>
          </a:prstGeom>
        </p:spPr>
      </p:pic>
      <p:sp>
        <p:nvSpPr>
          <p:cNvPr id="3" name="Freeform 3"/>
          <p:cNvSpPr/>
          <p:nvPr/>
        </p:nvSpPr>
        <p:spPr>
          <a:xfrm>
            <a:off x="557080" y="1431615"/>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4" name="TextBox 4"/>
          <p:cNvSpPr txBox="1"/>
          <p:nvPr/>
        </p:nvSpPr>
        <p:spPr>
          <a:xfrm>
            <a:off x="720871" y="1321887"/>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1</a:t>
            </a:r>
          </a:p>
        </p:txBody>
      </p:sp>
      <p:sp>
        <p:nvSpPr>
          <p:cNvPr id="5" name="Freeform 5"/>
          <p:cNvSpPr/>
          <p:nvPr/>
        </p:nvSpPr>
        <p:spPr>
          <a:xfrm>
            <a:off x="539110" y="3161277"/>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6" name="TextBox 6"/>
          <p:cNvSpPr txBox="1"/>
          <p:nvPr/>
        </p:nvSpPr>
        <p:spPr>
          <a:xfrm>
            <a:off x="727285" y="3051549"/>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2</a:t>
            </a:r>
          </a:p>
        </p:txBody>
      </p:sp>
      <p:sp>
        <p:nvSpPr>
          <p:cNvPr id="7" name="Freeform 7"/>
          <p:cNvSpPr/>
          <p:nvPr/>
        </p:nvSpPr>
        <p:spPr>
          <a:xfrm>
            <a:off x="575049" y="4866556"/>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8" name="TextBox 8"/>
          <p:cNvSpPr txBox="1"/>
          <p:nvPr/>
        </p:nvSpPr>
        <p:spPr>
          <a:xfrm>
            <a:off x="751032" y="4756828"/>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3</a:t>
            </a:r>
          </a:p>
        </p:txBody>
      </p:sp>
      <p:sp>
        <p:nvSpPr>
          <p:cNvPr id="9" name="TextBox 9"/>
          <p:cNvSpPr txBox="1"/>
          <p:nvPr/>
        </p:nvSpPr>
        <p:spPr>
          <a:xfrm>
            <a:off x="2248535" y="1431615"/>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当用户进入系统后，在对某个用户进行处理前需要按条件查找记录的信息。</a:t>
            </a:r>
          </a:p>
        </p:txBody>
      </p:sp>
      <p:sp>
        <p:nvSpPr>
          <p:cNvPr id="10" name="TextBox 10"/>
          <p:cNvSpPr txBox="1"/>
          <p:nvPr/>
        </p:nvSpPr>
        <p:spPr>
          <a:xfrm>
            <a:off x="2248535" y="3135142"/>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上述功能由函数Node* Locate()实现，其中参数findmess[]保存要查找的具体内容，</a:t>
            </a:r>
          </a:p>
        </p:txBody>
      </p:sp>
      <p:sp>
        <p:nvSpPr>
          <p:cNvPr id="11" name="TextBox 11"/>
          <p:cNvSpPr txBox="1"/>
          <p:nvPr/>
        </p:nvSpPr>
        <p:spPr>
          <a:xfrm>
            <a:off x="2248535" y="4866556"/>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nameornum[]保存按什么查找，即在单链表l中查找。</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信息查找</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49579" y="1319127"/>
            <a:ext cx="5106411" cy="5106411"/>
          </a:xfrm>
          <a:prstGeom prst="ellipse">
            <a:avLst/>
          </a:prstGeom>
          <a:solidFill>
            <a:schemeClr val="accent1">
              <a:alpha val="100000"/>
            </a:schemeClr>
          </a:solidFill>
        </p:spPr>
      </p:sp>
      <p:pic>
        <p:nvPicPr>
          <p:cNvPr id="3" name="Picture 3"/>
          <p:cNvPicPr>
            <a:picLocks noChangeAspect="1"/>
          </p:cNvPicPr>
          <p:nvPr/>
        </p:nvPicPr>
        <p:blipFill>
          <a:blip r:embed="rId3">
            <a:alphaModFix amt="70000"/>
          </a:blip>
          <a:srcRect/>
          <a:stretch>
            <a:fillRect/>
          </a:stretch>
        </p:blipFill>
        <p:spPr>
          <a:xfrm>
            <a:off x="-484350" y="1584357"/>
            <a:ext cx="4575952" cy="4575952"/>
          </a:xfrm>
          <a:prstGeom prst="ellipse">
            <a:avLst/>
          </a:prstGeom>
        </p:spPr>
      </p:pic>
      <p:sp>
        <p:nvSpPr>
          <p:cNvPr id="4" name="AutoShape 4"/>
          <p:cNvSpPr/>
          <p:nvPr/>
        </p:nvSpPr>
        <p:spPr>
          <a:xfrm>
            <a:off x="4935912" y="5095961"/>
            <a:ext cx="993758" cy="993758"/>
          </a:xfrm>
          <a:prstGeom prst="ellipse">
            <a:avLst/>
          </a:prstGeom>
          <a:solidFill>
            <a:schemeClr val="accent2">
              <a:alpha val="100000"/>
            </a:schemeClr>
          </a:solidFill>
        </p:spPr>
      </p:sp>
      <p:sp>
        <p:nvSpPr>
          <p:cNvPr id="5" name="TextBox 5"/>
          <p:cNvSpPr txBox="1"/>
          <p:nvPr/>
        </p:nvSpPr>
        <p:spPr>
          <a:xfrm>
            <a:off x="4899336" y="5251464"/>
            <a:ext cx="979144"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6" name="TextBox 6"/>
          <p:cNvSpPr txBox="1"/>
          <p:nvPr/>
        </p:nvSpPr>
        <p:spPr>
          <a:xfrm>
            <a:off x="6074571" y="5019816"/>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输入必要的用户信息，如用户名、密码、邮箱等，然后确认即可完成添加操作。</a:t>
            </a:r>
          </a:p>
        </p:txBody>
      </p:sp>
      <p:sp>
        <p:nvSpPr>
          <p:cNvPr id="7" name="AutoShape 7"/>
          <p:cNvSpPr/>
          <p:nvPr/>
        </p:nvSpPr>
        <p:spPr>
          <a:xfrm>
            <a:off x="4935912" y="1819581"/>
            <a:ext cx="993758" cy="993758"/>
          </a:xfrm>
          <a:prstGeom prst="ellipse">
            <a:avLst/>
          </a:prstGeom>
          <a:solidFill>
            <a:schemeClr val="accent2">
              <a:alpha val="100000"/>
            </a:schemeClr>
          </a:solidFill>
        </p:spPr>
      </p:sp>
      <p:sp>
        <p:nvSpPr>
          <p:cNvPr id="8" name="TextBox 8"/>
          <p:cNvSpPr txBox="1"/>
          <p:nvPr/>
        </p:nvSpPr>
        <p:spPr>
          <a:xfrm>
            <a:off x="4926142" y="198727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9" name="TextBox 9"/>
          <p:cNvSpPr txBox="1"/>
          <p:nvPr/>
        </p:nvSpPr>
        <p:spPr>
          <a:xfrm>
            <a:off x="6074571" y="1819581"/>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如果系统内的用户信息为空，可以通过函数Add()向系统内添加用户记录。</a:t>
            </a:r>
          </a:p>
        </p:txBody>
      </p:sp>
      <p:sp>
        <p:nvSpPr>
          <p:cNvPr id="10" name="AutoShape 10"/>
          <p:cNvSpPr/>
          <p:nvPr/>
        </p:nvSpPr>
        <p:spPr>
          <a:xfrm>
            <a:off x="4935912" y="3457771"/>
            <a:ext cx="993758" cy="993758"/>
          </a:xfrm>
          <a:prstGeom prst="ellipse">
            <a:avLst/>
          </a:prstGeom>
          <a:solidFill>
            <a:schemeClr val="accent1">
              <a:alpha val="100000"/>
            </a:schemeClr>
          </a:solidFill>
        </p:spPr>
      </p:sp>
      <p:sp>
        <p:nvSpPr>
          <p:cNvPr id="11" name="TextBox 11"/>
          <p:cNvSpPr txBox="1"/>
          <p:nvPr/>
        </p:nvSpPr>
        <p:spPr>
          <a:xfrm>
            <a:off x="4926142" y="362546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2" name="TextBox 12"/>
          <p:cNvSpPr txBox="1"/>
          <p:nvPr/>
        </p:nvSpPr>
        <p:spPr>
          <a:xfrm>
            <a:off x="6096000" y="3521834"/>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添加用户记录功能可以用于建立新的用户账户，或更新现有用户的信息。</a:t>
            </a:r>
          </a:p>
        </p:txBody>
      </p:sp>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添加用户记录</a:t>
              </a: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查询用户记录</a:t>
              </a:r>
            </a:p>
          </p:txBody>
        </p:sp>
      </p:grpSp>
      <p:grpSp>
        <p:nvGrpSpPr>
          <p:cNvPr id="43" name="Group 43"/>
          <p:cNvGrpSpPr/>
          <p:nvPr/>
        </p:nvGrpSpPr>
        <p:grpSpPr>
          <a:xfrm>
            <a:off x="7809821" y="1823726"/>
            <a:ext cx="3286271" cy="1875094"/>
            <a:chOff x="7809821" y="1823726"/>
            <a:chExt cx="3286271" cy="1875094"/>
          </a:xfrm>
        </p:grpSpPr>
        <p:sp>
          <p:nvSpPr>
            <p:cNvPr id="44" name="TextBox 44"/>
            <p:cNvSpPr txBox="1"/>
            <p:nvPr/>
          </p:nvSpPr>
          <p:spPr>
            <a:xfrm>
              <a:off x="7809821" y="1823726"/>
              <a:ext cx="3286271" cy="1875094"/>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快速查询处理系统内用户信息，可按编号或姓名进行查询。</a:t>
              </a:r>
            </a:p>
          </p:txBody>
        </p:sp>
      </p:grpSp>
      <p:grpSp>
        <p:nvGrpSpPr>
          <p:cNvPr id="45" name="Group 45"/>
          <p:cNvGrpSpPr/>
          <p:nvPr/>
        </p:nvGrpSpPr>
        <p:grpSpPr>
          <a:xfrm>
            <a:off x="7809821" y="4249198"/>
            <a:ext cx="3286271" cy="1875094"/>
            <a:chOff x="7809821" y="4249198"/>
            <a:chExt cx="3286271" cy="1875094"/>
          </a:xfrm>
        </p:grpSpPr>
        <p:sp>
          <p:nvSpPr>
            <p:cNvPr id="46" name="TextBox 46"/>
            <p:cNvSpPr txBox="1"/>
            <p:nvPr/>
          </p:nvSpPr>
          <p:spPr>
            <a:xfrm>
              <a:off x="7809821" y="4249198"/>
              <a:ext cx="3286271" cy="1875094"/>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如果存在符合查询条件的患者，将打印输出查询结果。</a:t>
              </a: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539110" y="1500306"/>
            <a:ext cx="4453160" cy="4453160"/>
          </a:xfrm>
          <a:prstGeom prst="rect">
            <a:avLst/>
          </a:prstGeom>
        </p:spPr>
      </p:pic>
      <p:sp>
        <p:nvSpPr>
          <p:cNvPr id="3" name="TextBox 3"/>
          <p:cNvSpPr txBox="1"/>
          <p:nvPr/>
        </p:nvSpPr>
        <p:spPr>
          <a:xfrm>
            <a:off x="6827317" y="1652939"/>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在本成绩管理系统中，可以删除系统中已经存在的用户成绩记录。</a:t>
            </a:r>
          </a:p>
        </p:txBody>
      </p:sp>
      <p:sp>
        <p:nvSpPr>
          <p:cNvPr id="4" name="AutoShape 4"/>
          <p:cNvSpPr/>
          <p:nvPr/>
        </p:nvSpPr>
        <p:spPr>
          <a:xfrm>
            <a:off x="5303897" y="1500306"/>
            <a:ext cx="1289643" cy="4453160"/>
          </a:xfrm>
          <a:prstGeom prst="roundRect">
            <a:avLst>
              <a:gd name="adj" fmla="val 0"/>
            </a:avLst>
          </a:prstGeom>
          <a:solidFill>
            <a:schemeClr val="accent2">
              <a:alpha val="100000"/>
            </a:schemeClr>
          </a:solidFill>
        </p:spPr>
      </p:sp>
      <p:sp>
        <p:nvSpPr>
          <p:cNvPr id="5" name="TextBox 5"/>
          <p:cNvSpPr txBox="1"/>
          <p:nvPr/>
        </p:nvSpPr>
        <p:spPr>
          <a:xfrm>
            <a:off x="6827317" y="3205107"/>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进行删除操作时，系统会根据用户的要求查找到要删除记录的节点，</a:t>
            </a:r>
          </a:p>
        </p:txBody>
      </p:sp>
      <p:sp>
        <p:nvSpPr>
          <p:cNvPr id="6" name="TextBox 6"/>
          <p:cNvSpPr txBox="1"/>
          <p:nvPr/>
        </p:nvSpPr>
        <p:spPr>
          <a:xfrm>
            <a:off x="6827317" y="4795486"/>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然后在单链表中删除这个节点。</a:t>
            </a:r>
          </a:p>
        </p:txBody>
      </p:sp>
      <p:sp>
        <p:nvSpPr>
          <p:cNvPr id="7" name="Freeform 7"/>
          <p:cNvSpPr/>
          <p:nvPr/>
        </p:nvSpPr>
        <p:spPr>
          <a:xfrm>
            <a:off x="5682324" y="1976969"/>
            <a:ext cx="532790" cy="435254"/>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sp>
        <p:nvSpPr>
          <p:cNvPr id="8" name="Freeform 8"/>
          <p:cNvSpPr/>
          <p:nvPr/>
        </p:nvSpPr>
        <p:spPr>
          <a:xfrm>
            <a:off x="5751818" y="3549091"/>
            <a:ext cx="381610" cy="381610"/>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Freeform 9"/>
          <p:cNvSpPr/>
          <p:nvPr/>
        </p:nvSpPr>
        <p:spPr>
          <a:xfrm>
            <a:off x="5738407" y="5059127"/>
            <a:ext cx="396240" cy="384048"/>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10" name="Group 10"/>
          <p:cNvGrpSpPr/>
          <p:nvPr/>
        </p:nvGrpSpPr>
        <p:grpSpPr>
          <a:xfrm>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删除用户记录</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39110" y="3232606"/>
            <a:ext cx="4714229"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进行修改处理时，系统首先会根据用户的要求查找到要修改的用户记录。</a:t>
            </a:r>
          </a:p>
        </p:txBody>
      </p:sp>
      <p:sp>
        <p:nvSpPr>
          <p:cNvPr id="3" name="TextBox 3"/>
          <p:cNvSpPr txBox="1"/>
          <p:nvPr/>
        </p:nvSpPr>
        <p:spPr>
          <a:xfrm>
            <a:off x="539110" y="4962429"/>
            <a:ext cx="4714229" cy="971550"/>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然后提示修改编号之外的值，可以输入新的成绩值进行修改。</a:t>
            </a:r>
          </a:p>
        </p:txBody>
      </p:sp>
      <p:pic>
        <p:nvPicPr>
          <p:cNvPr id="4" name="Picture 4"/>
          <p:cNvPicPr>
            <a:picLocks noChangeAspect="1"/>
          </p:cNvPicPr>
          <p:nvPr/>
        </p:nvPicPr>
        <p:blipFill>
          <a:blip r:embed="rId3"/>
          <a:srcRect/>
          <a:stretch>
            <a:fillRect/>
          </a:stretch>
        </p:blipFill>
        <p:spPr>
          <a:xfrm>
            <a:off x="6927891" y="1290438"/>
            <a:ext cx="4828525" cy="4828525"/>
          </a:xfrm>
          <a:prstGeom prst="ellipse">
            <a:avLst/>
          </a:prstGeom>
        </p:spPr>
      </p:pic>
      <p:grpSp>
        <p:nvGrpSpPr>
          <p:cNvPr id="5" name="Group 5"/>
          <p:cNvGrpSpPr/>
          <p:nvPr/>
        </p:nvGrpSpPr>
        <p:grpSpPr>
          <a:xfrm>
            <a:off x="5396305" y="4914086"/>
            <a:ext cx="1091477" cy="1091477"/>
            <a:chOff x="5396305" y="4914086"/>
            <a:chExt cx="1091477" cy="1091477"/>
          </a:xfrm>
        </p:grpSpPr>
        <p:sp>
          <p:nvSpPr>
            <p:cNvPr id="6" name="AutoShape 6"/>
            <p:cNvSpPr/>
            <p:nvPr/>
          </p:nvSpPr>
          <p:spPr>
            <a:xfrm>
              <a:off x="5396305" y="4914086"/>
              <a:ext cx="1091477" cy="1091477"/>
            </a:xfrm>
            <a:prstGeom prst="ellipse">
              <a:avLst/>
            </a:prstGeom>
            <a:solidFill>
              <a:schemeClr val="accent1">
                <a:alpha val="100000"/>
              </a:schemeClr>
            </a:solidFill>
          </p:spPr>
        </p:sp>
        <p:sp>
          <p:nvSpPr>
            <p:cNvPr id="7" name="Freeform 7"/>
            <p:cNvSpPr/>
            <p:nvPr/>
          </p:nvSpPr>
          <p:spPr>
            <a:xfrm>
              <a:off x="5539437" y="5154753"/>
              <a:ext cx="610142" cy="610142"/>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close/>
                </a:path>
              </a:pathLst>
            </a:custGeom>
            <a:solidFill>
              <a:srgbClr val="FFFFFF">
                <a:alpha val="100000"/>
              </a:srgbClr>
            </a:solidFill>
          </p:spPr>
        </p:sp>
      </p:grpSp>
      <p:sp>
        <p:nvSpPr>
          <p:cNvPr id="8" name="AutoShape 8"/>
          <p:cNvSpPr/>
          <p:nvPr/>
        </p:nvSpPr>
        <p:spPr>
          <a:xfrm>
            <a:off x="5396305" y="3160304"/>
            <a:ext cx="1091477" cy="1091477"/>
          </a:xfrm>
          <a:prstGeom prst="ellipse">
            <a:avLst/>
          </a:prstGeom>
          <a:solidFill>
            <a:schemeClr val="accent1">
              <a:alpha val="100000"/>
            </a:schemeClr>
          </a:solidFill>
        </p:spPr>
      </p:sp>
      <p:sp>
        <p:nvSpPr>
          <p:cNvPr id="9" name="AutoShape 9"/>
          <p:cNvSpPr/>
          <p:nvPr/>
        </p:nvSpPr>
        <p:spPr>
          <a:xfrm>
            <a:off x="5396305" y="1478824"/>
            <a:ext cx="1091477" cy="1091477"/>
          </a:xfrm>
          <a:prstGeom prst="ellipse">
            <a:avLst/>
          </a:prstGeom>
          <a:solidFill>
            <a:schemeClr val="accent1">
              <a:alpha val="100000"/>
            </a:schemeClr>
          </a:solidFill>
        </p:spPr>
      </p:sp>
      <p:sp>
        <p:nvSpPr>
          <p:cNvPr id="10" name="Freeform 10"/>
          <p:cNvSpPr/>
          <p:nvPr/>
        </p:nvSpPr>
        <p:spPr>
          <a:xfrm>
            <a:off x="5628547" y="3392546"/>
            <a:ext cx="626995" cy="626995"/>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sp>
        <p:nvSpPr>
          <p:cNvPr id="11" name="Freeform 11"/>
          <p:cNvSpPr/>
          <p:nvPr/>
        </p:nvSpPr>
        <p:spPr>
          <a:xfrm>
            <a:off x="5668096" y="1750615"/>
            <a:ext cx="547896" cy="547896"/>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12" name="TextBox 12"/>
          <p:cNvSpPr txBox="1"/>
          <p:nvPr/>
        </p:nvSpPr>
        <p:spPr>
          <a:xfrm>
            <a:off x="539110" y="1502783"/>
            <a:ext cx="4714229"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在本成绩管理系统中，可以修改系统中已经存在的用户成绩记录。</a:t>
            </a:r>
          </a:p>
        </p:txBody>
      </p:sp>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修改用户记录</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1766626"/>
            <a:ext cx="4577476"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在本成绩管理系统的插入用户记录操作模块中，系统会按照编号查找要插入节点的位置。</a:t>
            </a:r>
          </a:p>
        </p:txBody>
      </p:sp>
      <p:sp>
        <p:nvSpPr>
          <p:cNvPr id="3" name="TextBox 3"/>
          <p:cNvSpPr txBox="1"/>
          <p:nvPr/>
        </p:nvSpPr>
        <p:spPr>
          <a:xfrm>
            <a:off x="689593" y="4439331"/>
            <a:ext cx="4519030"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找到了要插入的位置，系统会在该编号之后插入一个新的节点。</a:t>
            </a:r>
          </a:p>
        </p:txBody>
      </p:sp>
      <p:sp>
        <p:nvSpPr>
          <p:cNvPr id="4" name="AutoShape 4"/>
          <p:cNvSpPr/>
          <p:nvPr/>
        </p:nvSpPr>
        <p:spPr>
          <a:xfrm>
            <a:off x="617602" y="3306002"/>
            <a:ext cx="701468" cy="122998"/>
          </a:xfrm>
          <a:prstGeom prst="rect">
            <a:avLst/>
          </a:prstGeom>
          <a:solidFill>
            <a:schemeClr val="accent2">
              <a:lumMod val="60000"/>
              <a:lumOff val="40000"/>
              <a:alpha val="100000"/>
            </a:schemeClr>
          </a:solidFill>
        </p:spPr>
        <p:txBody>
          <a:bodyPr vert="horz" wrap="square" rtlCol="0" anchor="ctr" anchorCtr="0">
            <a:noAutofit/>
          </a:bodyPr>
          <a:lstStyle/>
          <a:p>
            <a:pPr algn="ctr">
              <a:spcBef>
                <a:spcPts val="450"/>
              </a:spcBef>
              <a:defRPr/>
            </a:pPr>
            <a:endParaRPr lang="en-US" sz="1100"/>
          </a:p>
        </p:txBody>
      </p:sp>
      <p:sp>
        <p:nvSpPr>
          <p:cNvPr id="5" name="AutoShape 5"/>
          <p:cNvSpPr/>
          <p:nvPr/>
        </p:nvSpPr>
        <p:spPr>
          <a:xfrm>
            <a:off x="564691" y="3306002"/>
            <a:ext cx="122998" cy="122998"/>
          </a:xfrm>
          <a:prstGeom prst="ellipse">
            <a:avLst/>
          </a:prstGeom>
          <a:solidFill>
            <a:schemeClr val="accent2">
              <a:lumMod val="60000"/>
              <a:lumOff val="40000"/>
              <a:alpha val="100000"/>
            </a:schemeClr>
          </a:solidFill>
        </p:spPr>
      </p:sp>
      <p:sp>
        <p:nvSpPr>
          <p:cNvPr id="6" name="AutoShape 6"/>
          <p:cNvSpPr/>
          <p:nvPr/>
        </p:nvSpPr>
        <p:spPr>
          <a:xfrm>
            <a:off x="1247443" y="3306002"/>
            <a:ext cx="122998" cy="122998"/>
          </a:xfrm>
          <a:prstGeom prst="ellipse">
            <a:avLst/>
          </a:prstGeom>
          <a:solidFill>
            <a:schemeClr val="accent2">
              <a:lumMod val="60000"/>
              <a:lumOff val="40000"/>
              <a:alpha val="100000"/>
            </a:schemeClr>
          </a:solidFill>
        </p:spPr>
      </p:sp>
      <p:cxnSp>
        <p:nvCxnSpPr>
          <p:cNvPr id="7" name="Connector 7"/>
          <p:cNvCxnSpPr/>
          <p:nvPr/>
        </p:nvCxnSpPr>
        <p:spPr>
          <a:xfrm>
            <a:off x="1319071" y="3368040"/>
            <a:ext cx="6434912" cy="0"/>
          </a:xfrm>
          <a:prstGeom prst="line">
            <a:avLst/>
          </a:prstGeom>
          <a:ln w="14288">
            <a:solidFill>
              <a:schemeClr val="accent2">
                <a:lumMod val="60000"/>
                <a:lumOff val="40000"/>
              </a:schemeClr>
            </a:solidFill>
            <a:prstDash val="dash"/>
          </a:ln>
        </p:spPr>
        <p:style>
          <a:lnRef idx="0">
            <a:schemeClr val="accent2"/>
          </a:lnRef>
          <a:fillRef idx="1">
            <a:schemeClr val="accent2"/>
          </a:fillRef>
          <a:effectRef idx="0">
            <a:schemeClr val="accent2"/>
          </a:effectRef>
          <a:fontRef idx="minor">
            <a:schemeClr val="lt1"/>
          </a:fontRef>
        </p:style>
      </p:cxnSp>
      <p:sp>
        <p:nvSpPr>
          <p:cNvPr id="8" name="AutoShape 8"/>
          <p:cNvSpPr/>
          <p:nvPr/>
        </p:nvSpPr>
        <p:spPr>
          <a:xfrm>
            <a:off x="884406" y="5955116"/>
            <a:ext cx="701468" cy="122998"/>
          </a:xfrm>
          <a:prstGeom prst="rect">
            <a:avLst/>
          </a:prstGeom>
          <a:solidFill>
            <a:schemeClr val="accent1">
              <a:alpha val="100000"/>
            </a:schemeClr>
          </a:solidFill>
        </p:spPr>
      </p:sp>
      <p:sp>
        <p:nvSpPr>
          <p:cNvPr id="9" name="AutoShape 9"/>
          <p:cNvSpPr/>
          <p:nvPr/>
        </p:nvSpPr>
        <p:spPr>
          <a:xfrm>
            <a:off x="831494" y="5955116"/>
            <a:ext cx="122998" cy="122998"/>
          </a:xfrm>
          <a:prstGeom prst="ellipse">
            <a:avLst/>
          </a:prstGeom>
          <a:solidFill>
            <a:schemeClr val="accent1">
              <a:alpha val="100000"/>
            </a:schemeClr>
          </a:solidFill>
        </p:spPr>
      </p:sp>
      <p:sp>
        <p:nvSpPr>
          <p:cNvPr id="10" name="AutoShape 10"/>
          <p:cNvSpPr/>
          <p:nvPr/>
        </p:nvSpPr>
        <p:spPr>
          <a:xfrm>
            <a:off x="1514246" y="5955116"/>
            <a:ext cx="122998" cy="122998"/>
          </a:xfrm>
          <a:prstGeom prst="ellipse">
            <a:avLst/>
          </a:prstGeom>
          <a:solidFill>
            <a:schemeClr val="accent1">
              <a:alpha val="100000"/>
            </a:schemeClr>
          </a:solidFill>
        </p:spPr>
      </p:sp>
      <p:cxnSp>
        <p:nvCxnSpPr>
          <p:cNvPr id="11" name="Connector 11"/>
          <p:cNvCxnSpPr/>
          <p:nvPr/>
        </p:nvCxnSpPr>
        <p:spPr>
          <a:xfrm>
            <a:off x="1585874" y="6029346"/>
            <a:ext cx="6153656" cy="0"/>
          </a:xfrm>
          <a:prstGeom prst="line">
            <a:avLst/>
          </a:prstGeom>
          <a:ln w="14288">
            <a:solidFill>
              <a:schemeClr val="accent1"/>
            </a:solidFill>
            <a:prstDash val="dash"/>
          </a:ln>
        </p:spPr>
        <p:style>
          <a:lnRef idx="0">
            <a:schemeClr val="accent1"/>
          </a:lnRef>
          <a:fillRef idx="1">
            <a:schemeClr val="accent1"/>
          </a:fillRef>
          <a:effectRef idx="0">
            <a:schemeClr val="accent1"/>
          </a:effectRef>
          <a:fontRef idx="minor">
            <a:schemeClr val="lt1"/>
          </a:fontRef>
        </p:style>
      </p:cxnSp>
      <p:pic>
        <p:nvPicPr>
          <p:cNvPr id="12" name="Picture 12"/>
          <p:cNvPicPr>
            <a:picLocks noChangeAspect="1"/>
          </p:cNvPicPr>
          <p:nvPr/>
        </p:nvPicPr>
        <p:blipFill>
          <a:blip r:embed="rId3">
            <a:alphaModFix amt="70000"/>
          </a:blip>
          <a:srcRect l="12500" r="12500"/>
          <a:stretch>
            <a:fillRect/>
          </a:stretch>
        </p:blipFill>
        <p:spPr>
          <a:xfrm>
            <a:off x="7803289" y="1299241"/>
            <a:ext cx="3679824" cy="4906431"/>
          </a:xfrm>
          <a:prstGeom prst="rect">
            <a:avLst/>
          </a:prstGeom>
        </p:spPr>
      </p:pic>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插入用户记录</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637353" y="2404706"/>
            <a:ext cx="6703289"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3" name="AutoShape 3"/>
          <p:cNvSpPr/>
          <p:nvPr/>
        </p:nvSpPr>
        <p:spPr>
          <a:xfrm>
            <a:off x="8271485" y="1863863"/>
            <a:ext cx="3274807" cy="3274807"/>
          </a:xfrm>
          <a:prstGeom prst="ellipse">
            <a:avLst/>
          </a:prstGeom>
          <a:solidFill>
            <a:schemeClr val="accent1">
              <a:alpha val="100000"/>
            </a:schemeClr>
          </a:solidFill>
        </p:spPr>
      </p:sp>
      <p:sp>
        <p:nvSpPr>
          <p:cNvPr id="4" name="AutoShape 4"/>
          <p:cNvSpPr/>
          <p:nvPr/>
        </p:nvSpPr>
        <p:spPr>
          <a:xfrm>
            <a:off x="1218543" y="2058700"/>
            <a:ext cx="692012" cy="692012"/>
          </a:xfrm>
          <a:prstGeom prst="ellipse">
            <a:avLst/>
          </a:prstGeom>
          <a:solidFill>
            <a:schemeClr val="accent1">
              <a:alpha val="100000"/>
            </a:schemeClr>
          </a:solidFill>
        </p:spPr>
      </p:sp>
      <p:sp>
        <p:nvSpPr>
          <p:cNvPr id="5" name="TextBox 5"/>
          <p:cNvSpPr txBox="1"/>
          <p:nvPr/>
        </p:nvSpPr>
        <p:spPr>
          <a:xfrm>
            <a:off x="1236831" y="2181631"/>
            <a:ext cx="655436" cy="446151"/>
          </a:xfrm>
          <a:prstGeom prst="rect">
            <a:avLst/>
          </a:prstGeom>
        </p:spPr>
        <p:txBody>
          <a:bodyPr vert="horz" wrap="square" lIns="114300" tIns="57150" rIns="114300" bIns="57150" rtlCol="0" anchor="t" anchorCtr="0">
            <a:spAutoFit/>
          </a:bodyPr>
          <a:lstStyle/>
          <a:p>
            <a:pPr algn="ctr">
              <a:lnSpc>
                <a:spcPct val="80000"/>
              </a:lnSpc>
              <a:spcBef>
                <a:spcPts val="450"/>
              </a:spcBef>
            </a:pPr>
            <a:r>
              <a:rPr lang="en-US" sz="26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6" name="AutoShape 6"/>
          <p:cNvSpPr/>
          <p:nvPr/>
        </p:nvSpPr>
        <p:spPr>
          <a:xfrm>
            <a:off x="3642991" y="2058700"/>
            <a:ext cx="692012" cy="692012"/>
          </a:xfrm>
          <a:prstGeom prst="ellipse">
            <a:avLst/>
          </a:prstGeom>
          <a:solidFill>
            <a:schemeClr val="accent1">
              <a:alpha val="100000"/>
            </a:schemeClr>
          </a:solidFill>
        </p:spPr>
      </p:sp>
      <p:sp>
        <p:nvSpPr>
          <p:cNvPr id="7" name="TextBox 7"/>
          <p:cNvSpPr txBox="1"/>
          <p:nvPr/>
        </p:nvSpPr>
        <p:spPr>
          <a:xfrm>
            <a:off x="3661279" y="2181631"/>
            <a:ext cx="655436" cy="446151"/>
          </a:xfrm>
          <a:prstGeom prst="rect">
            <a:avLst/>
          </a:prstGeom>
        </p:spPr>
        <p:txBody>
          <a:bodyPr vert="horz" wrap="square" lIns="114300" tIns="57150" rIns="114300" bIns="57150" rtlCol="0" anchor="t" anchorCtr="0">
            <a:spAutoFit/>
          </a:bodyPr>
          <a:lstStyle/>
          <a:p>
            <a:pPr algn="ctr">
              <a:lnSpc>
                <a:spcPct val="80000"/>
              </a:lnSpc>
              <a:spcBef>
                <a:spcPts val="450"/>
              </a:spcBef>
            </a:pPr>
            <a:r>
              <a:rPr lang="en-US" sz="26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8" name="AutoShape 8"/>
          <p:cNvSpPr/>
          <p:nvPr/>
        </p:nvSpPr>
        <p:spPr>
          <a:xfrm>
            <a:off x="5990360" y="2058700"/>
            <a:ext cx="692012" cy="692012"/>
          </a:xfrm>
          <a:prstGeom prst="ellipse">
            <a:avLst/>
          </a:prstGeom>
          <a:solidFill>
            <a:schemeClr val="accent1">
              <a:alpha val="100000"/>
            </a:schemeClr>
          </a:solidFill>
        </p:spPr>
      </p:sp>
      <p:sp>
        <p:nvSpPr>
          <p:cNvPr id="9" name="TextBox 9"/>
          <p:cNvSpPr txBox="1"/>
          <p:nvPr/>
        </p:nvSpPr>
        <p:spPr>
          <a:xfrm>
            <a:off x="6008648" y="2181631"/>
            <a:ext cx="655436" cy="446151"/>
          </a:xfrm>
          <a:prstGeom prst="rect">
            <a:avLst/>
          </a:prstGeom>
        </p:spPr>
        <p:txBody>
          <a:bodyPr vert="horz" wrap="square" lIns="114300" tIns="57150" rIns="114300" bIns="57150" rtlCol="0" anchor="t" anchorCtr="0">
            <a:spAutoFit/>
          </a:bodyPr>
          <a:lstStyle/>
          <a:p>
            <a:pPr algn="ctr">
              <a:lnSpc>
                <a:spcPct val="80000"/>
              </a:lnSpc>
              <a:spcBef>
                <a:spcPts val="450"/>
              </a:spcBef>
            </a:pPr>
            <a:r>
              <a:rPr lang="en-US" sz="26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cxnSp>
        <p:nvCxnSpPr>
          <p:cNvPr id="10" name="Connector 10"/>
          <p:cNvCxnSpPr/>
          <p:nvPr/>
        </p:nvCxnSpPr>
        <p:spPr>
          <a:xfrm>
            <a:off x="2732226" y="2404706"/>
            <a:ext cx="0" cy="2857056"/>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11" name="TextBox 11"/>
          <p:cNvSpPr txBox="1"/>
          <p:nvPr/>
        </p:nvSpPr>
        <p:spPr>
          <a:xfrm>
            <a:off x="518866"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在C语言中，简单类型变量可以描述事物某一方面的特性，例如数量。</a:t>
            </a:r>
          </a:p>
        </p:txBody>
      </p:sp>
      <p:sp>
        <p:nvSpPr>
          <p:cNvPr id="12" name="TextBox 12"/>
          <p:cNvSpPr txBox="1"/>
          <p:nvPr/>
        </p:nvSpPr>
        <p:spPr>
          <a:xfrm>
            <a:off x="2875468"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为了描述大规模的集合类型数据，如向量和矩阵，C语言引入了数组。</a:t>
            </a:r>
          </a:p>
        </p:txBody>
      </p:sp>
      <p:sp>
        <p:nvSpPr>
          <p:cNvPr id="13" name="TextBox 13"/>
          <p:cNvSpPr txBox="1"/>
          <p:nvPr/>
        </p:nvSpPr>
        <p:spPr>
          <a:xfrm>
            <a:off x="5290683"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数组的引入可以方便地存储大规模的连续性数据，如向量和矩阵。</a:t>
            </a:r>
          </a:p>
        </p:txBody>
      </p:sp>
      <p:pic>
        <p:nvPicPr>
          <p:cNvPr id="14" name="Picture 14"/>
          <p:cNvPicPr>
            <a:picLocks noChangeAspect="1"/>
          </p:cNvPicPr>
          <p:nvPr/>
        </p:nvPicPr>
        <p:blipFill>
          <a:blip r:embed="rId3"/>
          <a:srcRect t="778" b="778"/>
          <a:stretch>
            <a:fillRect/>
          </a:stretch>
        </p:blipFill>
        <p:spPr>
          <a:xfrm>
            <a:off x="8376853" y="1993076"/>
            <a:ext cx="3064070" cy="3016380"/>
          </a:xfrm>
          <a:prstGeom prst="ellipse">
            <a:avLst/>
          </a:prstGeom>
        </p:spPr>
      </p:pic>
      <p:cxnSp>
        <p:nvCxnSpPr>
          <p:cNvPr id="15" name="Connector 15"/>
          <p:cNvCxnSpPr/>
          <p:nvPr/>
        </p:nvCxnSpPr>
        <p:spPr>
          <a:xfrm>
            <a:off x="5100616" y="2404706"/>
            <a:ext cx="0" cy="2857056"/>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为现实需求而生的链表</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2700000" flipV="1">
            <a:off x="8223978" y="1744645"/>
            <a:ext cx="2833772" cy="7304932"/>
          </a:xfrm>
          <a:prstGeom prst="roundRect">
            <a:avLst>
              <a:gd name="adj" fmla="val 16667"/>
            </a:avLst>
          </a:prstGeom>
          <a:solidFill>
            <a:schemeClr val="accent1">
              <a:lumMod val="40000"/>
              <a:lumOff val="60000"/>
              <a:alpha val="100000"/>
            </a:schemeClr>
          </a:solidFill>
        </p:spPr>
      </p:sp>
      <p:sp>
        <p:nvSpPr>
          <p:cNvPr id="3" name="AutoShape 3"/>
          <p:cNvSpPr/>
          <p:nvPr/>
        </p:nvSpPr>
        <p:spPr>
          <a:xfrm rot="-2700000">
            <a:off x="10515259" y="-2241425"/>
            <a:ext cx="2982918" cy="4296683"/>
          </a:xfrm>
          <a:prstGeom prst="roundRect">
            <a:avLst>
              <a:gd name="adj" fmla="val 16667"/>
            </a:avLst>
          </a:prstGeom>
          <a:solidFill>
            <a:schemeClr val="accent1">
              <a:lumMod val="40000"/>
              <a:lumOff val="60000"/>
              <a:alpha val="100000"/>
            </a:schemeClr>
          </a:solidFill>
        </p:spPr>
      </p:sp>
      <p:sp>
        <p:nvSpPr>
          <p:cNvPr id="4" name="TextBox 4"/>
          <p:cNvSpPr txBox="1"/>
          <p:nvPr/>
        </p:nvSpPr>
        <p:spPr>
          <a:xfrm>
            <a:off x="580034" y="181253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在使用数组时，需要先定义数组及其长度，然后才能使用。</a:t>
            </a:r>
          </a:p>
        </p:txBody>
      </p:sp>
      <p:sp>
        <p:nvSpPr>
          <p:cNvPr id="5" name="TextBox 5"/>
          <p:cNvSpPr txBox="1"/>
          <p:nvPr/>
        </p:nvSpPr>
        <p:spPr>
          <a:xfrm>
            <a:off x="580034" y="310050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实际应用中，有时并不知道数据的数量，即不确定数组的具体长度。</a:t>
            </a:r>
          </a:p>
        </p:txBody>
      </p:sp>
      <p:sp>
        <p:nvSpPr>
          <p:cNvPr id="6" name="TextBox 6"/>
          <p:cNvSpPr txBox="1"/>
          <p:nvPr/>
        </p:nvSpPr>
        <p:spPr>
          <a:xfrm>
            <a:off x="615973" y="4402320"/>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商场内作问卷调查，并不知道有多少人可能参与，若使用数组存储信息，可能会出现两种情况。</a:t>
            </a:r>
          </a:p>
        </p:txBody>
      </p:sp>
      <p:sp>
        <p:nvSpPr>
          <p:cNvPr id="7" name="AutoShape 7"/>
          <p:cNvSpPr/>
          <p:nvPr/>
        </p:nvSpPr>
        <p:spPr>
          <a:xfrm>
            <a:off x="454963" y="1952597"/>
            <a:ext cx="138821" cy="138821"/>
          </a:xfrm>
          <a:prstGeom prst="ellipse">
            <a:avLst/>
          </a:prstGeom>
          <a:solidFill>
            <a:schemeClr val="accent1">
              <a:alpha val="100000"/>
            </a:schemeClr>
          </a:solidFill>
        </p:spPr>
      </p:sp>
      <p:sp>
        <p:nvSpPr>
          <p:cNvPr id="8" name="AutoShape 8"/>
          <p:cNvSpPr/>
          <p:nvPr/>
        </p:nvSpPr>
        <p:spPr>
          <a:xfrm>
            <a:off x="465958" y="3238557"/>
            <a:ext cx="138821" cy="138821"/>
          </a:xfrm>
          <a:prstGeom prst="ellipse">
            <a:avLst/>
          </a:prstGeom>
          <a:solidFill>
            <a:schemeClr val="accent1">
              <a:alpha val="100000"/>
            </a:schemeClr>
          </a:solidFill>
        </p:spPr>
      </p:sp>
      <p:sp>
        <p:nvSpPr>
          <p:cNvPr id="9" name="AutoShape 9"/>
          <p:cNvSpPr/>
          <p:nvPr/>
        </p:nvSpPr>
        <p:spPr>
          <a:xfrm>
            <a:off x="465958" y="4541391"/>
            <a:ext cx="138821" cy="138821"/>
          </a:xfrm>
          <a:prstGeom prst="ellipse">
            <a:avLst/>
          </a:prstGeom>
          <a:solidFill>
            <a:schemeClr val="accent1">
              <a:alpha val="100000"/>
            </a:schemeClr>
          </a:solidFill>
        </p:spPr>
      </p:sp>
      <p:pic>
        <p:nvPicPr>
          <p:cNvPr id="10" name="Picture 10"/>
          <p:cNvPicPr>
            <a:picLocks noChangeAspect="1"/>
          </p:cNvPicPr>
          <p:nvPr/>
        </p:nvPicPr>
        <p:blipFill>
          <a:blip r:embed="rId3"/>
          <a:srcRect t="1385" b="1385"/>
          <a:stretch>
            <a:fillRect/>
          </a:stretch>
        </p:blipFill>
        <p:spPr>
          <a:xfrm>
            <a:off x="6774259" y="1242134"/>
            <a:ext cx="5232459" cy="5087505"/>
          </a:xfrm>
          <a:prstGeom prst="diamond">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为现实需求而生的链表</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66575" y="1250443"/>
            <a:ext cx="10458850" cy="2287219"/>
          </a:xfrm>
          <a:prstGeom prst="roundRect">
            <a:avLst/>
          </a:prstGeom>
          <a:solidFill>
            <a:schemeClr val="accent1">
              <a:alpha val="100000"/>
            </a:schemeClr>
          </a:solidFill>
        </p:spPr>
      </p:sp>
      <p:sp>
        <p:nvSpPr>
          <p:cNvPr id="3" name="TextBox 3"/>
          <p:cNvSpPr txBox="1"/>
          <p:nvPr/>
        </p:nvSpPr>
        <p:spPr>
          <a:xfrm>
            <a:off x="1304547" y="1787738"/>
            <a:ext cx="9582906"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如果数组的长度过大，可能会造成内存空间的浪费。</a:t>
            </a:r>
          </a:p>
        </p:txBody>
      </p:sp>
      <p:sp>
        <p:nvSpPr>
          <p:cNvPr id="4" name="AutoShape 4"/>
          <p:cNvSpPr/>
          <p:nvPr/>
        </p:nvSpPr>
        <p:spPr>
          <a:xfrm>
            <a:off x="866575" y="3830586"/>
            <a:ext cx="10458850" cy="2286677"/>
          </a:xfrm>
          <a:prstGeom prst="roundRect">
            <a:avLst/>
          </a:prstGeom>
          <a:solidFill>
            <a:schemeClr val="accent1">
              <a:alpha val="15000"/>
            </a:schemeClr>
          </a:solidFill>
        </p:spPr>
      </p:sp>
      <p:sp>
        <p:nvSpPr>
          <p:cNvPr id="5" name="TextBox 5"/>
          <p:cNvSpPr txBox="1"/>
          <p:nvPr/>
        </p:nvSpPr>
        <p:spPr>
          <a:xfrm>
            <a:off x="1218874" y="4371944"/>
            <a:ext cx="958215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accent1">
                    <a:alpha val="100000"/>
                  </a:schemeClr>
                </a:solidFill>
                <a:latin typeface="微软雅黑" panose="020B0503020204020204" charset="-122"/>
                <a:ea typeface="微软雅黑" panose="020B0503020204020204" charset="-122"/>
                <a:cs typeface="微软雅黑" panose="020B0503020204020204" charset="-122"/>
              </a:rPr>
              <a:t>如果给定的数组长度过小，可能会造成存储空间不足。</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为现实需求而生的链表</a:t>
              </a: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185766" y="1751287"/>
            <a:ext cx="5242663" cy="4234459"/>
          </a:xfrm>
          <a:prstGeom prst="roundRect">
            <a:avLst/>
          </a:prstGeom>
          <a:solidFill>
            <a:schemeClr val="accent1">
              <a:alpha val="15000"/>
            </a:schemeClr>
          </a:solidFill>
        </p:spPr>
      </p:sp>
      <p:sp>
        <p:nvSpPr>
          <p:cNvPr id="3" name="AutoShape 3"/>
          <p:cNvSpPr/>
          <p:nvPr/>
        </p:nvSpPr>
        <p:spPr>
          <a:xfrm>
            <a:off x="763571" y="1751287"/>
            <a:ext cx="5242663" cy="4234459"/>
          </a:xfrm>
          <a:prstGeom prst="roundRect">
            <a:avLst/>
          </a:prstGeom>
          <a:solidFill>
            <a:schemeClr val="accent1">
              <a:alpha val="100000"/>
            </a:schemeClr>
          </a:solidFill>
        </p:spPr>
      </p:sp>
      <p:sp>
        <p:nvSpPr>
          <p:cNvPr id="4" name="AutoShape 4"/>
          <p:cNvSpPr/>
          <p:nvPr/>
        </p:nvSpPr>
        <p:spPr>
          <a:xfrm>
            <a:off x="4552349" y="2452189"/>
            <a:ext cx="3087301" cy="3087301"/>
          </a:xfrm>
          <a:prstGeom prst="ellipse">
            <a:avLst/>
          </a:prstGeom>
          <a:solidFill>
            <a:schemeClr val="lt1">
              <a:alpha val="48000"/>
            </a:schemeClr>
          </a:solidFill>
        </p:spPr>
      </p:sp>
      <p:sp>
        <p:nvSpPr>
          <p:cNvPr id="5" name="AutoShape 5"/>
          <p:cNvSpPr/>
          <p:nvPr/>
        </p:nvSpPr>
        <p:spPr>
          <a:xfrm>
            <a:off x="4721546" y="2621386"/>
            <a:ext cx="2748908" cy="2748908"/>
          </a:xfrm>
          <a:prstGeom prst="ellipse">
            <a:avLst/>
          </a:prstGeom>
          <a:solidFill>
            <a:schemeClr val="accent3">
              <a:alpha val="100000"/>
            </a:schemeClr>
          </a:solidFill>
        </p:spPr>
      </p:sp>
      <p:sp>
        <p:nvSpPr>
          <p:cNvPr id="6" name="TextBox 6"/>
          <p:cNvSpPr txBox="1"/>
          <p:nvPr/>
        </p:nvSpPr>
        <p:spPr>
          <a:xfrm>
            <a:off x="4969025" y="2959520"/>
            <a:ext cx="2253950" cy="2072640"/>
          </a:xfrm>
          <a:prstGeom prst="rect">
            <a:avLst/>
          </a:prstGeom>
        </p:spPr>
        <p:txBody>
          <a:bodyPr vert="horz" wrap="square" lIns="123825" tIns="123825" rIns="57150" bIns="123825" rtlCol="0" anchor="t" anchorCtr="0">
            <a:spAutoFit/>
          </a:bodyPr>
          <a:lstStyle/>
          <a:p>
            <a:pPr algn="ctr">
              <a:lnSpc>
                <a:spcPct val="150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VS</a:t>
            </a:r>
          </a:p>
        </p:txBody>
      </p:sp>
      <p:sp>
        <p:nvSpPr>
          <p:cNvPr id="7" name="TextBox 7"/>
          <p:cNvSpPr txBox="1"/>
          <p:nvPr/>
        </p:nvSpPr>
        <p:spPr>
          <a:xfrm>
            <a:off x="1094226" y="2244504"/>
            <a:ext cx="3267075" cy="3248025"/>
          </a:xfrm>
          <a:prstGeom prst="rect">
            <a:avLst/>
          </a:prstGeom>
        </p:spPr>
        <p:txBody>
          <a:bodyPr vert="horz" wrap="square" lIns="123825" tIns="123825" rIns="57150" bIns="123825" rtlCol="0" anchor="t" anchorCtr="0">
            <a:sp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在统计用户记录模块中，系统将会统计总分的第一名、单科成绩的第一名和不及格用户的人数。</a:t>
            </a:r>
          </a:p>
        </p:txBody>
      </p:sp>
      <p:sp>
        <p:nvSpPr>
          <p:cNvPr id="8" name="TextBox 8"/>
          <p:cNvSpPr txBox="1"/>
          <p:nvPr/>
        </p:nvSpPr>
        <p:spPr>
          <a:xfrm>
            <a:off x="7808528" y="2244504"/>
            <a:ext cx="3286125" cy="3248025"/>
          </a:xfrm>
          <a:prstGeom prst="rect">
            <a:avLst/>
          </a:prstGeom>
        </p:spPr>
        <p:txBody>
          <a:bodyPr vert="horz" wrap="square" lIns="123825" tIns="123825" rIns="57150" bIns="123825" rtlCol="0" anchor="t" anchorCtr="0">
            <a:spAutoFit/>
          </a:bodyPr>
          <a:lstStyle/>
          <a:p>
            <a:pPr>
              <a:lnSpc>
                <a:spcPct val="140000"/>
              </a:lnSpc>
            </a:pPr>
            <a:r>
              <a:rPr lang="en-US" sz="1500">
                <a:solidFill>
                  <a:schemeClr val="accent1">
                    <a:alpha val="100000"/>
                  </a:schemeClr>
                </a:solidFill>
                <a:latin typeface="微软雅黑" panose="020B0503020204020204" charset="-122"/>
                <a:ea typeface="微软雅黑" panose="020B0503020204020204" charset="-122"/>
                <a:cs typeface="微软雅黑" panose="020B0503020204020204" charset="-122"/>
              </a:rPr>
              <a:t>统计结果将会被打印输出，以便用户了解自己的学习状况和需要改进的地方。</a:t>
            </a:r>
          </a:p>
        </p:txBody>
      </p:sp>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统计用户记录</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261268" y="1197930"/>
            <a:ext cx="2584705" cy="2521094"/>
          </a:xfrm>
          <a:prstGeom prst="ellipse">
            <a:avLst/>
          </a:prstGeom>
          <a:solidFill>
            <a:schemeClr val="accent2">
              <a:alpha val="100000"/>
            </a:schemeClr>
          </a:solidFill>
        </p:spPr>
      </p:sp>
      <p:sp>
        <p:nvSpPr>
          <p:cNvPr id="3" name="AutoShape 3"/>
          <p:cNvSpPr/>
          <p:nvPr/>
        </p:nvSpPr>
        <p:spPr>
          <a:xfrm>
            <a:off x="4765729" y="1205454"/>
            <a:ext cx="2584705" cy="2521094"/>
          </a:xfrm>
          <a:prstGeom prst="ellipse">
            <a:avLst/>
          </a:prstGeom>
          <a:solidFill>
            <a:schemeClr val="accent1">
              <a:alpha val="100000"/>
            </a:schemeClr>
          </a:solidFill>
        </p:spPr>
      </p:sp>
      <p:sp>
        <p:nvSpPr>
          <p:cNvPr id="4" name="AutoShape 4"/>
          <p:cNvSpPr/>
          <p:nvPr/>
        </p:nvSpPr>
        <p:spPr>
          <a:xfrm>
            <a:off x="1346028" y="1193270"/>
            <a:ext cx="2584705" cy="2521094"/>
          </a:xfrm>
          <a:prstGeom prst="ellipse">
            <a:avLst/>
          </a:prstGeom>
          <a:solidFill>
            <a:schemeClr val="accent2">
              <a:alpha val="100000"/>
            </a:schemeClr>
          </a:solidFill>
        </p:spPr>
      </p:sp>
      <p:pic>
        <p:nvPicPr>
          <p:cNvPr id="5" name="Picture 5"/>
          <p:cNvPicPr>
            <a:picLocks noChangeAspect="1"/>
          </p:cNvPicPr>
          <p:nvPr/>
        </p:nvPicPr>
        <p:blipFill>
          <a:blip r:embed="rId3">
            <a:alphaModFix amt="70000"/>
          </a:blip>
          <a:srcRect t="1418" b="1418"/>
          <a:stretch>
            <a:fillRect/>
          </a:stretch>
        </p:blipFill>
        <p:spPr>
          <a:xfrm>
            <a:off x="1415276" y="1289262"/>
            <a:ext cx="2433158" cy="2364134"/>
          </a:xfrm>
          <a:prstGeom prst="ellipse">
            <a:avLst/>
          </a:prstGeom>
        </p:spPr>
      </p:pic>
      <p:sp>
        <p:nvSpPr>
          <p:cNvPr id="6" name="TextBox 6"/>
          <p:cNvSpPr txBox="1"/>
          <p:nvPr/>
        </p:nvSpPr>
        <p:spPr>
          <a:xfrm>
            <a:off x="763905" y="3726815"/>
            <a:ext cx="11163935" cy="3075305"/>
          </a:xfrm>
          <a:prstGeom prst="rect">
            <a:avLst/>
          </a:prstGeom>
        </p:spPr>
        <p:txBody>
          <a:bodyPr vert="horz" wrap="square" lIns="123825" tIns="123825" rIns="57150" bIns="123825" rtlCol="0" anchor="t" anchorCtr="0">
            <a:spAutoFit/>
          </a:bodyPr>
          <a:lstStyle/>
          <a:p>
            <a:pPr lvl="0" indent="0">
              <a:lnSpc>
                <a:spcPct val="146000"/>
              </a:lnSpc>
              <a:buFont typeface="Arial" panose="020B0604020202020204"/>
              <a:buNone/>
            </a:pPr>
            <a:r>
              <a:rPr lang="en-US">
                <a:solidFill>
                  <a:schemeClr val="bg2">
                    <a:lumMod val="50000"/>
                    <a:alpha val="100000"/>
                  </a:schemeClr>
                </a:solidFill>
                <a:latin typeface="微软雅黑" panose="020B0503020204020204" charset="-122"/>
                <a:ea typeface="微软雅黑" panose="020B0503020204020204" charset="-122"/>
                <a:cs typeface="微软雅黑" panose="020B0503020204020204" charset="-122"/>
              </a:rPr>
              <a:t>在现代社会中，学校管理系统的自动化和信息化已经成为高效管理和提高工作效率的必然趋势。育英中学面临着日益增加的学生人数和多元化的课程设置，传统的手工记录和管理方式已经难以满足日益增长的管理需求。育英中学作为一所追求卓越教育的学府，为了更好地管理学生的学业成绩，提高教务工作的精准度和效率，决定引入一套先进的成绩管理系统。</a:t>
            </a:r>
          </a:p>
          <a:p>
            <a:pPr lvl="0" indent="0">
              <a:lnSpc>
                <a:spcPct val="146000"/>
              </a:lnSpc>
              <a:buFont typeface="Arial" panose="020B0604020202020204"/>
              <a:buNone/>
            </a:pPr>
            <a:endParaRPr lang="en-US">
              <a:solidFill>
                <a:schemeClr val="bg2">
                  <a:lumMod val="50000"/>
                  <a:alpha val="100000"/>
                </a:schemeClr>
              </a:solidFill>
              <a:latin typeface="微软雅黑" panose="020B0503020204020204" charset="-122"/>
              <a:ea typeface="微软雅黑" panose="020B0503020204020204" charset="-122"/>
              <a:cs typeface="微软雅黑" panose="020B0503020204020204" charset="-122"/>
            </a:endParaRPr>
          </a:p>
          <a:p>
            <a:pPr lvl="0" indent="0">
              <a:lnSpc>
                <a:spcPct val="146000"/>
              </a:lnSpc>
              <a:buFont typeface="Arial" panose="020B0604020202020204"/>
              <a:buNone/>
            </a:pPr>
            <a:r>
              <a:rPr lang="en-US">
                <a:solidFill>
                  <a:schemeClr val="bg2">
                    <a:lumMod val="50000"/>
                    <a:alpha val="100000"/>
                  </a:schemeClr>
                </a:solidFill>
                <a:latin typeface="微软雅黑" panose="020B0503020204020204" charset="-122"/>
                <a:ea typeface="微软雅黑" panose="020B0503020204020204" charset="-122"/>
                <a:cs typeface="微软雅黑" panose="020B0503020204020204" charset="-122"/>
              </a:rPr>
              <a:t>该系统的目标是通过引入现代化的信息技术，提高教务工作的效率、准确性和可追溯性。通过对学生成绩的自动化记录、分析和管理，教育工作者能够更专注于教学和学生发展，从而提升整体的教学质量。</a:t>
            </a:r>
          </a:p>
        </p:txBody>
      </p:sp>
      <p:pic>
        <p:nvPicPr>
          <p:cNvPr id="7" name="Picture 7"/>
          <p:cNvPicPr>
            <a:picLocks noChangeAspect="1"/>
          </p:cNvPicPr>
          <p:nvPr/>
        </p:nvPicPr>
        <p:blipFill>
          <a:blip r:embed="rId4">
            <a:alphaModFix amt="70000"/>
          </a:blip>
          <a:srcRect t="1418" b="1418"/>
          <a:stretch>
            <a:fillRect/>
          </a:stretch>
        </p:blipFill>
        <p:spPr>
          <a:xfrm>
            <a:off x="4855037" y="1276410"/>
            <a:ext cx="2433158" cy="2364134"/>
          </a:xfrm>
          <a:prstGeom prst="ellipse">
            <a:avLst/>
          </a:prstGeom>
        </p:spPr>
      </p:pic>
      <p:pic>
        <p:nvPicPr>
          <p:cNvPr id="8" name="Picture 8"/>
          <p:cNvPicPr>
            <a:picLocks noChangeAspect="1"/>
          </p:cNvPicPr>
          <p:nvPr/>
        </p:nvPicPr>
        <p:blipFill>
          <a:blip r:embed="rId5">
            <a:alphaModFix amt="70000"/>
          </a:blip>
          <a:srcRect t="1418" b="1418"/>
          <a:stretch>
            <a:fillRect/>
          </a:stretch>
        </p:blipFill>
        <p:spPr>
          <a:xfrm>
            <a:off x="8349233" y="1271082"/>
            <a:ext cx="2433158" cy="2364134"/>
          </a:xfrm>
          <a:prstGeom prst="ellipse">
            <a:avLst/>
          </a:prstGeom>
        </p:spPr>
      </p:pic>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2.1  背景介绍</a:t>
              </a: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036075" y="5949378"/>
            <a:ext cx="4507652" cy="4507652"/>
          </a:xfrm>
          <a:prstGeom prst="ellipse">
            <a:avLst/>
          </a:prstGeom>
          <a:solidFill>
            <a:schemeClr val="accent2">
              <a:alpha val="13000"/>
            </a:schemeClr>
          </a:solidFill>
        </p:spPr>
      </p:sp>
      <p:sp>
        <p:nvSpPr>
          <p:cNvPr id="3" name="AutoShape 3"/>
          <p:cNvSpPr/>
          <p:nvPr/>
        </p:nvSpPr>
        <p:spPr>
          <a:xfrm>
            <a:off x="8824897" y="-3412461"/>
            <a:ext cx="4507652" cy="4507652"/>
          </a:xfrm>
          <a:prstGeom prst="ellipse">
            <a:avLst/>
          </a:prstGeom>
          <a:solidFill>
            <a:schemeClr val="accent2">
              <a:alpha val="13000"/>
            </a:schemeClr>
          </a:solidFill>
        </p:spPr>
      </p:sp>
      <p:sp>
        <p:nvSpPr>
          <p:cNvPr id="4" name="AutoShape 4"/>
          <p:cNvSpPr/>
          <p:nvPr/>
        </p:nvSpPr>
        <p:spPr>
          <a:xfrm>
            <a:off x="779391" y="1754944"/>
            <a:ext cx="638131" cy="638131"/>
          </a:xfrm>
          <a:prstGeom prst="ellipse">
            <a:avLst/>
          </a:prstGeom>
          <a:solidFill>
            <a:schemeClr val="accent1">
              <a:alpha val="20000"/>
            </a:schemeClr>
          </a:solidFill>
        </p:spPr>
      </p:sp>
      <p:sp>
        <p:nvSpPr>
          <p:cNvPr id="5" name="AutoShape 5"/>
          <p:cNvSpPr/>
          <p:nvPr/>
        </p:nvSpPr>
        <p:spPr>
          <a:xfrm>
            <a:off x="914135" y="1889688"/>
            <a:ext cx="368642" cy="368642"/>
          </a:xfrm>
          <a:prstGeom prst="ellipse">
            <a:avLst/>
          </a:prstGeom>
          <a:solidFill>
            <a:schemeClr val="accent1">
              <a:alpha val="100000"/>
            </a:schemeClr>
          </a:solidFill>
        </p:spPr>
      </p:sp>
      <p:cxnSp>
        <p:nvCxnSpPr>
          <p:cNvPr id="6" name="Connector 6"/>
          <p:cNvCxnSpPr/>
          <p:nvPr/>
        </p:nvCxnSpPr>
        <p:spPr>
          <a:xfrm>
            <a:off x="1098456" y="2393075"/>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7" name="AutoShape 7"/>
          <p:cNvSpPr/>
          <p:nvPr/>
        </p:nvSpPr>
        <p:spPr>
          <a:xfrm>
            <a:off x="11078723" y="5451328"/>
            <a:ext cx="569999" cy="569999"/>
          </a:xfrm>
          <a:prstGeom prst="ellipse">
            <a:avLst/>
          </a:prstGeom>
          <a:solidFill>
            <a:schemeClr val="accent2">
              <a:alpha val="30000"/>
            </a:schemeClr>
          </a:solidFill>
        </p:spPr>
      </p:sp>
      <p:sp>
        <p:nvSpPr>
          <p:cNvPr id="8" name="AutoShape 8"/>
          <p:cNvSpPr/>
          <p:nvPr/>
        </p:nvSpPr>
        <p:spPr>
          <a:xfrm>
            <a:off x="779391" y="3803200"/>
            <a:ext cx="638131" cy="638131"/>
          </a:xfrm>
          <a:prstGeom prst="ellipse">
            <a:avLst/>
          </a:prstGeom>
          <a:solidFill>
            <a:schemeClr val="accent1">
              <a:alpha val="20000"/>
            </a:schemeClr>
          </a:solidFill>
        </p:spPr>
      </p:sp>
      <p:sp>
        <p:nvSpPr>
          <p:cNvPr id="9" name="AutoShape 9"/>
          <p:cNvSpPr/>
          <p:nvPr/>
        </p:nvSpPr>
        <p:spPr>
          <a:xfrm>
            <a:off x="914135" y="3937944"/>
            <a:ext cx="368642" cy="368642"/>
          </a:xfrm>
          <a:prstGeom prst="ellipse">
            <a:avLst/>
          </a:prstGeom>
          <a:solidFill>
            <a:schemeClr val="accent1">
              <a:alpha val="100000"/>
            </a:schemeClr>
          </a:solidFill>
        </p:spPr>
      </p:sp>
      <p:cxnSp>
        <p:nvCxnSpPr>
          <p:cNvPr id="10" name="Connector 10"/>
          <p:cNvCxnSpPr/>
          <p:nvPr/>
        </p:nvCxnSpPr>
        <p:spPr>
          <a:xfrm>
            <a:off x="1098456" y="4441331"/>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1" name="AutoShape 11"/>
          <p:cNvSpPr/>
          <p:nvPr/>
        </p:nvSpPr>
        <p:spPr>
          <a:xfrm>
            <a:off x="6360328" y="1754944"/>
            <a:ext cx="638131" cy="638131"/>
          </a:xfrm>
          <a:prstGeom prst="ellipse">
            <a:avLst/>
          </a:prstGeom>
          <a:solidFill>
            <a:schemeClr val="accent1">
              <a:alpha val="20000"/>
            </a:schemeClr>
          </a:solidFill>
        </p:spPr>
      </p:sp>
      <p:sp>
        <p:nvSpPr>
          <p:cNvPr id="12" name="AutoShape 12"/>
          <p:cNvSpPr/>
          <p:nvPr/>
        </p:nvSpPr>
        <p:spPr>
          <a:xfrm>
            <a:off x="6495073" y="1889688"/>
            <a:ext cx="368642" cy="368642"/>
          </a:xfrm>
          <a:prstGeom prst="ellipse">
            <a:avLst/>
          </a:prstGeom>
          <a:solidFill>
            <a:schemeClr val="accent1">
              <a:alpha val="100000"/>
            </a:schemeClr>
          </a:solidFill>
        </p:spPr>
      </p:sp>
      <p:cxnSp>
        <p:nvCxnSpPr>
          <p:cNvPr id="13" name="Connector 13"/>
          <p:cNvCxnSpPr/>
          <p:nvPr/>
        </p:nvCxnSpPr>
        <p:spPr>
          <a:xfrm>
            <a:off x="6679393" y="2393075"/>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4" name="AutoShape 14"/>
          <p:cNvSpPr/>
          <p:nvPr/>
        </p:nvSpPr>
        <p:spPr>
          <a:xfrm>
            <a:off x="6360328" y="3803200"/>
            <a:ext cx="638131" cy="638131"/>
          </a:xfrm>
          <a:prstGeom prst="ellipse">
            <a:avLst/>
          </a:prstGeom>
          <a:solidFill>
            <a:schemeClr val="accent1">
              <a:alpha val="20000"/>
            </a:schemeClr>
          </a:solidFill>
        </p:spPr>
      </p:sp>
      <p:sp>
        <p:nvSpPr>
          <p:cNvPr id="15" name="AutoShape 15"/>
          <p:cNvSpPr/>
          <p:nvPr/>
        </p:nvSpPr>
        <p:spPr>
          <a:xfrm>
            <a:off x="6495073" y="3937944"/>
            <a:ext cx="368642" cy="368642"/>
          </a:xfrm>
          <a:prstGeom prst="ellipse">
            <a:avLst/>
          </a:prstGeom>
          <a:solidFill>
            <a:schemeClr val="accent1">
              <a:alpha val="100000"/>
            </a:schemeClr>
          </a:solidFill>
        </p:spPr>
      </p:sp>
      <p:cxnSp>
        <p:nvCxnSpPr>
          <p:cNvPr id="16" name="Connector 16"/>
          <p:cNvCxnSpPr/>
          <p:nvPr/>
        </p:nvCxnSpPr>
        <p:spPr>
          <a:xfrm>
            <a:off x="6679393" y="4441331"/>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74907"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排序处理是指对系统内的用户信息进行排序，系统将按照插入排序算法实现单链表的按总分字段的降序排序，并分别输出打印前的结果和打印后的结果。</a:t>
            </a:r>
          </a:p>
        </p:txBody>
      </p:sp>
      <p:sp>
        <p:nvSpPr>
          <p:cNvPr id="18" name="TextBox 18"/>
          <p:cNvSpPr txBox="1"/>
          <p:nvPr/>
        </p:nvSpPr>
        <p:spPr>
          <a:xfrm>
            <a:off x="1574907"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在执行插入排序法时，需要检查第i个数字，并在它左边的数字比它大时进行交换。这个动作会一直继续下去，直到这个数字的左边数字比它还要小。</a:t>
            </a:r>
          </a:p>
        </p:txBody>
      </p:sp>
      <p:sp>
        <p:nvSpPr>
          <p:cNvPr id="19" name="TextBox 19"/>
          <p:cNvSpPr txBox="1"/>
          <p:nvPr/>
        </p:nvSpPr>
        <p:spPr>
          <a:xfrm>
            <a:off x="7316589"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插入排序法主要的回圈有两个变数：i和j，每一次执行这个回圈，就会将第i个数字放到左边恰当的位置去。</a:t>
            </a:r>
          </a:p>
        </p:txBody>
      </p:sp>
      <p:sp>
        <p:nvSpPr>
          <p:cNvPr id="20" name="TextBox 20"/>
          <p:cNvSpPr txBox="1"/>
          <p:nvPr/>
        </p:nvSpPr>
        <p:spPr>
          <a:xfrm>
            <a:off x="7316589"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插入排序法是一种简单的排序算法，它通过将一个元素插入到已排序的序列中，实现对新元素的排序。</a:t>
            </a:r>
          </a:p>
        </p:txBody>
      </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排序处理</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4385648" y="3298301"/>
            <a:ext cx="7773409" cy="0"/>
          </a:xfrm>
          <a:prstGeom prst="line">
            <a:avLst/>
          </a:prstGeom>
          <a:ln w="14288">
            <a:solidFill>
              <a:schemeClr val="accent2">
                <a:lumMod val="60000"/>
                <a:lumOff val="40000"/>
              </a:schemeClr>
            </a:solidFill>
            <a:prstDash val="dash"/>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3684179" y="3236263"/>
            <a:ext cx="701468" cy="122998"/>
          </a:xfrm>
          <a:prstGeom prst="rect">
            <a:avLst/>
          </a:prstGeom>
          <a:solidFill>
            <a:schemeClr val="accent2">
              <a:lumMod val="60000"/>
              <a:lumOff val="40000"/>
              <a:alpha val="100000"/>
            </a:schemeClr>
          </a:solidFill>
        </p:spPr>
      </p:sp>
      <p:sp>
        <p:nvSpPr>
          <p:cNvPr id="4" name="AutoShape 4"/>
          <p:cNvSpPr/>
          <p:nvPr/>
        </p:nvSpPr>
        <p:spPr>
          <a:xfrm>
            <a:off x="3631268" y="3236263"/>
            <a:ext cx="122998" cy="122998"/>
          </a:xfrm>
          <a:prstGeom prst="ellipse">
            <a:avLst/>
          </a:prstGeom>
          <a:solidFill>
            <a:schemeClr val="accent2">
              <a:lumMod val="60000"/>
              <a:lumOff val="40000"/>
              <a:alpha val="100000"/>
            </a:schemeClr>
          </a:solidFill>
        </p:spPr>
      </p:sp>
      <p:sp>
        <p:nvSpPr>
          <p:cNvPr id="5" name="AutoShape 5"/>
          <p:cNvSpPr/>
          <p:nvPr/>
        </p:nvSpPr>
        <p:spPr>
          <a:xfrm>
            <a:off x="4314020" y="3236263"/>
            <a:ext cx="122998" cy="122998"/>
          </a:xfrm>
          <a:prstGeom prst="ellipse">
            <a:avLst/>
          </a:prstGeom>
          <a:solidFill>
            <a:schemeClr val="accent2">
              <a:lumMod val="60000"/>
              <a:lumOff val="40000"/>
              <a:alpha val="100000"/>
            </a:schemeClr>
          </a:solidFill>
        </p:spPr>
      </p:sp>
      <p:sp>
        <p:nvSpPr>
          <p:cNvPr id="6" name="AutoShape 6"/>
          <p:cNvSpPr/>
          <p:nvPr/>
        </p:nvSpPr>
        <p:spPr>
          <a:xfrm>
            <a:off x="1236382" y="5823339"/>
            <a:ext cx="701468" cy="122998"/>
          </a:xfrm>
          <a:prstGeom prst="rect">
            <a:avLst/>
          </a:prstGeom>
          <a:solidFill>
            <a:schemeClr val="accent1">
              <a:alpha val="100000"/>
            </a:schemeClr>
          </a:solidFill>
        </p:spPr>
      </p:sp>
      <p:sp>
        <p:nvSpPr>
          <p:cNvPr id="7" name="AutoShape 7"/>
          <p:cNvSpPr/>
          <p:nvPr/>
        </p:nvSpPr>
        <p:spPr>
          <a:xfrm>
            <a:off x="1183471" y="5823339"/>
            <a:ext cx="122998" cy="122998"/>
          </a:xfrm>
          <a:prstGeom prst="ellipse">
            <a:avLst/>
          </a:prstGeom>
          <a:solidFill>
            <a:schemeClr val="accent1">
              <a:alpha val="100000"/>
            </a:schemeClr>
          </a:solidFill>
        </p:spPr>
      </p:sp>
      <p:sp>
        <p:nvSpPr>
          <p:cNvPr id="8" name="AutoShape 8"/>
          <p:cNvSpPr/>
          <p:nvPr/>
        </p:nvSpPr>
        <p:spPr>
          <a:xfrm>
            <a:off x="1866223" y="5823339"/>
            <a:ext cx="122998" cy="122998"/>
          </a:xfrm>
          <a:prstGeom prst="ellipse">
            <a:avLst/>
          </a:prstGeom>
          <a:solidFill>
            <a:schemeClr val="accent1">
              <a:alpha val="100000"/>
            </a:schemeClr>
          </a:solidFill>
        </p:spPr>
      </p:sp>
      <p:cxnSp>
        <p:nvCxnSpPr>
          <p:cNvPr id="9" name="Connector 9"/>
          <p:cNvCxnSpPr/>
          <p:nvPr/>
        </p:nvCxnSpPr>
        <p:spPr>
          <a:xfrm>
            <a:off x="1937851" y="5897569"/>
            <a:ext cx="10254150" cy="0"/>
          </a:xfrm>
          <a:prstGeom prst="line">
            <a:avLst/>
          </a:prstGeom>
          <a:ln w="14288">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0" name="TextBox 10"/>
          <p:cNvSpPr txBox="1"/>
          <p:nvPr/>
        </p:nvSpPr>
        <p:spPr>
          <a:xfrm>
            <a:off x="3560911" y="1781514"/>
            <a:ext cx="77724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在存储用户信息模块中，系统会将单链表中的数据写入磁盘中的数据文件。</a:t>
            </a:r>
          </a:p>
        </p:txBody>
      </p:sp>
      <p:sp>
        <p:nvSpPr>
          <p:cNvPr id="11" name="TextBox 11"/>
          <p:cNvSpPr txBox="1"/>
          <p:nvPr/>
        </p:nvSpPr>
        <p:spPr>
          <a:xfrm>
            <a:off x="1183471" y="4329642"/>
            <a:ext cx="78105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如果对数据进行了修改但没有进行此操作，会在退出系统时提示是否存盘。</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存储用户信息</a:t>
              </a: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2.7  项目测试</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07</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37220" r="37220"/>
          <a:stretch>
            <a:fillRect/>
          </a:stretch>
        </p:blipFill>
        <p:spPr>
          <a:xfrm>
            <a:off x="882858" y="1563009"/>
            <a:ext cx="2465519" cy="2459823"/>
          </a:xfrm>
          <a:prstGeom prst="rect">
            <a:avLst/>
          </a:prstGeom>
        </p:spPr>
      </p:pic>
      <p:pic>
        <p:nvPicPr>
          <p:cNvPr id="3" name="Picture 3"/>
          <p:cNvPicPr>
            <a:picLocks noChangeAspect="1"/>
          </p:cNvPicPr>
          <p:nvPr/>
        </p:nvPicPr>
        <p:blipFill>
          <a:blip r:embed="rId4"/>
          <a:srcRect t="116" b="116"/>
          <a:stretch>
            <a:fillRect/>
          </a:stretch>
        </p:blipFill>
        <p:spPr>
          <a:xfrm>
            <a:off x="3561054" y="1563009"/>
            <a:ext cx="2465519" cy="2459823"/>
          </a:xfrm>
          <a:prstGeom prst="rect">
            <a:avLst/>
          </a:prstGeom>
        </p:spPr>
      </p:pic>
      <p:pic>
        <p:nvPicPr>
          <p:cNvPr id="4" name="Picture 4"/>
          <p:cNvPicPr>
            <a:picLocks noChangeAspect="1"/>
          </p:cNvPicPr>
          <p:nvPr/>
        </p:nvPicPr>
        <p:blipFill>
          <a:blip r:embed="rId5"/>
          <a:srcRect t="116" b="116"/>
          <a:stretch>
            <a:fillRect/>
          </a:stretch>
        </p:blipFill>
        <p:spPr>
          <a:xfrm>
            <a:off x="6239251" y="1563009"/>
            <a:ext cx="2465519" cy="2459823"/>
          </a:xfrm>
          <a:prstGeom prst="rect">
            <a:avLst/>
          </a:prstGeom>
        </p:spPr>
      </p:pic>
      <p:pic>
        <p:nvPicPr>
          <p:cNvPr id="5" name="Picture 5"/>
          <p:cNvPicPr>
            <a:picLocks noChangeAspect="1"/>
          </p:cNvPicPr>
          <p:nvPr/>
        </p:nvPicPr>
        <p:blipFill>
          <a:blip r:embed="rId6"/>
          <a:srcRect t="116" b="116"/>
          <a:stretch>
            <a:fillRect/>
          </a:stretch>
        </p:blipFill>
        <p:spPr>
          <a:xfrm>
            <a:off x="8917448" y="1563009"/>
            <a:ext cx="2465519" cy="2459823"/>
          </a:xfrm>
          <a:prstGeom prst="rect">
            <a:avLst/>
          </a:prstGeom>
        </p:spPr>
      </p:pic>
      <p:sp>
        <p:nvSpPr>
          <p:cNvPr id="6" name="AutoShape 6"/>
          <p:cNvSpPr/>
          <p:nvPr/>
        </p:nvSpPr>
        <p:spPr>
          <a:xfrm>
            <a:off x="1401243" y="3336168"/>
            <a:ext cx="1428750" cy="1428750"/>
          </a:xfrm>
          <a:prstGeom prst="rect">
            <a:avLst/>
          </a:prstGeom>
          <a:solidFill>
            <a:schemeClr val="accent1">
              <a:alpha val="72250"/>
            </a:schemeClr>
          </a:solidFill>
        </p:spPr>
      </p:sp>
      <p:sp>
        <p:nvSpPr>
          <p:cNvPr id="7" name="AutoShape 7"/>
          <p:cNvSpPr/>
          <p:nvPr/>
        </p:nvSpPr>
        <p:spPr>
          <a:xfrm>
            <a:off x="4079439" y="3336168"/>
            <a:ext cx="1428750" cy="1428750"/>
          </a:xfrm>
          <a:prstGeom prst="rect">
            <a:avLst/>
          </a:prstGeom>
          <a:solidFill>
            <a:schemeClr val="accent1">
              <a:lumMod val="50000"/>
              <a:alpha val="85000"/>
            </a:schemeClr>
          </a:solidFill>
        </p:spPr>
      </p:sp>
      <p:sp>
        <p:nvSpPr>
          <p:cNvPr id="8" name="AutoShape 8"/>
          <p:cNvSpPr/>
          <p:nvPr/>
        </p:nvSpPr>
        <p:spPr>
          <a:xfrm>
            <a:off x="9466032" y="3336168"/>
            <a:ext cx="1368351" cy="1460420"/>
          </a:xfrm>
          <a:prstGeom prst="rect">
            <a:avLst/>
          </a:prstGeom>
          <a:solidFill>
            <a:schemeClr val="accent1">
              <a:lumMod val="50000"/>
              <a:alpha val="85000"/>
            </a:schemeClr>
          </a:solidFill>
        </p:spPr>
      </p:sp>
      <p:sp>
        <p:nvSpPr>
          <p:cNvPr id="9" name="AutoShape 9"/>
          <p:cNvSpPr/>
          <p:nvPr/>
        </p:nvSpPr>
        <p:spPr>
          <a:xfrm>
            <a:off x="6757636" y="3336168"/>
            <a:ext cx="1428750" cy="1428750"/>
          </a:xfrm>
          <a:prstGeom prst="rect">
            <a:avLst/>
          </a:prstGeom>
          <a:solidFill>
            <a:schemeClr val="accent1">
              <a:alpha val="85000"/>
            </a:schemeClr>
          </a:solidFill>
        </p:spPr>
      </p:sp>
      <p:sp>
        <p:nvSpPr>
          <p:cNvPr id="10" name="AutoShape 10"/>
          <p:cNvSpPr/>
          <p:nvPr/>
        </p:nvSpPr>
        <p:spPr>
          <a:xfrm>
            <a:off x="907981" y="5054414"/>
            <a:ext cx="2415273" cy="999925"/>
          </a:xfrm>
          <a:prstGeom prst="rect">
            <a:avLst/>
          </a:prstGeom>
        </p:spPr>
        <p:txBody>
          <a:bodyPr vert="horz" wrap="square" lIns="91440" tIns="45720" rIns="91440" bIns="45720" rtlCol="0" anchor="t" anchorCtr="1">
            <a:no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进行项目测试时，需要仔细检查项目的各个方面，包括需求、设计、实现和测试等。</a:t>
            </a:r>
            <a:endParaRPr lang="en-US" sz="1100"/>
          </a:p>
        </p:txBody>
      </p:sp>
      <p:sp>
        <p:nvSpPr>
          <p:cNvPr id="11" name="AutoShape 11"/>
          <p:cNvSpPr/>
          <p:nvPr/>
        </p:nvSpPr>
        <p:spPr>
          <a:xfrm>
            <a:off x="3586178" y="5054414"/>
            <a:ext cx="2415273" cy="999925"/>
          </a:xfrm>
          <a:prstGeom prst="rect">
            <a:avLst/>
          </a:prstGeom>
        </p:spPr>
        <p:txBody>
          <a:bodyPr vert="horz" wrap="square" lIns="91440" tIns="45720" rIns="91440" bIns="45720" rtlCol="0" anchor="t" anchorCtr="1">
            <a:no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测试项目功能是否符合用户需求，是否具备所需的功能和特性，以及是否能够满足用户的需求。</a:t>
            </a:r>
            <a:endParaRPr lang="en-US" sz="1100"/>
          </a:p>
        </p:txBody>
      </p:sp>
      <p:sp>
        <p:nvSpPr>
          <p:cNvPr id="12" name="AutoShape 12"/>
          <p:cNvSpPr/>
          <p:nvPr/>
        </p:nvSpPr>
        <p:spPr>
          <a:xfrm>
            <a:off x="6264374" y="5054414"/>
            <a:ext cx="2415273" cy="999925"/>
          </a:xfrm>
          <a:prstGeom prst="rect">
            <a:avLst/>
          </a:prstGeom>
        </p:spPr>
        <p:txBody>
          <a:bodyPr vert="horz" wrap="square" lIns="91440" tIns="45720" rIns="91440" bIns="45720" rtlCol="0" anchor="ctr" anchorCtr="1">
            <a:no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测试项目性能是否符合预期，在合理的时间和资源下完成所需的任务和功能。</a:t>
            </a:r>
            <a:endParaRPr lang="en-US" sz="1100"/>
          </a:p>
        </p:txBody>
      </p:sp>
      <p:sp>
        <p:nvSpPr>
          <p:cNvPr id="13" name="AutoShape 13"/>
          <p:cNvSpPr/>
          <p:nvPr/>
        </p:nvSpPr>
        <p:spPr>
          <a:xfrm>
            <a:off x="8942570" y="5054414"/>
            <a:ext cx="2415273" cy="999925"/>
          </a:xfrm>
          <a:prstGeom prst="rect">
            <a:avLst/>
          </a:prstGeom>
        </p:spPr>
        <p:txBody>
          <a:bodyPr vert="horz" wrap="square" lIns="91440" tIns="45720" rIns="91440" bIns="45720" rtlCol="0" anchor="t" anchorCtr="1">
            <a:no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测试项目安全性和稳定性，确保系统在各种不利条件下都不会出现故障或意外事件。</a:t>
            </a:r>
            <a:endParaRPr lang="en-US" sz="1100"/>
          </a:p>
        </p:txBody>
      </p:sp>
      <p:sp>
        <p:nvSpPr>
          <p:cNvPr id="14" name="TextBox 14"/>
          <p:cNvSpPr txBox="1"/>
          <p:nvPr/>
        </p:nvSpPr>
        <p:spPr>
          <a:xfrm>
            <a:off x="1431442" y="3725383"/>
            <a:ext cx="1368351"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5" name="TextBox 15"/>
          <p:cNvSpPr txBox="1"/>
          <p:nvPr/>
        </p:nvSpPr>
        <p:spPr>
          <a:xfrm>
            <a:off x="4111824"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6" name="TextBox 16"/>
          <p:cNvSpPr txBox="1"/>
          <p:nvPr/>
        </p:nvSpPr>
        <p:spPr>
          <a:xfrm>
            <a:off x="6790020"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17" name="TextBox 17"/>
          <p:cNvSpPr txBox="1"/>
          <p:nvPr/>
        </p:nvSpPr>
        <p:spPr>
          <a:xfrm>
            <a:off x="9468217"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2.7  项目测试</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666972" y="76009"/>
            <a:ext cx="7924800" cy="2162175"/>
          </a:xfrm>
          <a:prstGeom prst="rect">
            <a:avLst/>
          </a:prstGeom>
        </p:spPr>
        <p:txBody>
          <a:bodyPr vert="horz" wrap="square" lIns="114300" tIns="57150" rIns="114300" bIns="57150" rtlCol="0" anchor="t" anchorCtr="0">
            <a:spAutoFit/>
          </a:bodyPr>
          <a:lstStyle/>
          <a:p>
            <a:pPr>
              <a:lnSpc>
                <a:spcPct val="120000"/>
              </a:lnSpc>
            </a:pPr>
            <a:r>
              <a:rPr lang="en-US" sz="10725" b="1">
                <a:solidFill>
                  <a:schemeClr val="accent2">
                    <a:alpha val="100000"/>
                  </a:schemeClr>
                </a:solidFill>
                <a:latin typeface="微软雅黑" panose="020B0503020204020204" charset="-122"/>
                <a:ea typeface="微软雅黑" panose="020B0503020204020204" charset="-122"/>
                <a:cs typeface="微软雅黑" panose="020B0503020204020204" charset="-122"/>
              </a:rPr>
              <a:t>THANKS</a:t>
            </a:r>
          </a:p>
        </p:txBody>
      </p:sp>
      <p:sp>
        <p:nvSpPr>
          <p:cNvPr id="3" name="TextBox 3"/>
          <p:cNvSpPr txBox="1"/>
          <p:nvPr/>
        </p:nvSpPr>
        <p:spPr>
          <a:xfrm>
            <a:off x="3428843" y="1981070"/>
            <a:ext cx="4943475" cy="628650"/>
          </a:xfrm>
          <a:prstGeom prst="rect">
            <a:avLst/>
          </a:prstGeom>
        </p:spPr>
        <p:txBody>
          <a:bodyPr vert="horz" wrap="square" lIns="114300" tIns="57150" rIns="114300" bIns="57150" rtlCol="0" anchor="t" anchorCtr="0">
            <a:spAutoFit/>
          </a:bodyPr>
          <a:lstStyle/>
          <a:p>
            <a:pPr algn="ctr">
              <a:lnSpc>
                <a:spcPct val="120000"/>
              </a:lnSpc>
            </a:pPr>
            <a:r>
              <a:rPr lang="en-US" sz="2700">
                <a:solidFill>
                  <a:schemeClr val="accent2">
                    <a:alpha val="100000"/>
                  </a:schemeClr>
                </a:solidFill>
                <a:latin typeface="微软雅黑" panose="020B0503020204020204" charset="-122"/>
                <a:ea typeface="微软雅黑" panose="020B0503020204020204" charset="-122"/>
                <a:cs typeface="微软雅黑" panose="020B0503020204020204" charset="-122"/>
              </a:rPr>
              <a:t>感谢观看</a:t>
            </a:r>
          </a:p>
        </p:txBody>
      </p:sp>
      <p:pic>
        <p:nvPicPr>
          <p:cNvPr id="16" name="图片 15" descr="项目开发实战群二维码"/>
          <p:cNvPicPr>
            <a:picLocks noChangeAspect="1"/>
          </p:cNvPicPr>
          <p:nvPr/>
        </p:nvPicPr>
        <p:blipFill>
          <a:blip r:embed="rId3"/>
          <a:stretch>
            <a:fillRect/>
          </a:stretch>
        </p:blipFill>
        <p:spPr>
          <a:xfrm>
            <a:off x="4526280" y="2667000"/>
            <a:ext cx="2748915" cy="35274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069975"/>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系统分析</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02</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66575" y="1250443"/>
            <a:ext cx="10458850" cy="2438400"/>
          </a:xfrm>
          <a:prstGeom prst="roundRect">
            <a:avLst/>
          </a:prstGeom>
          <a:solidFill>
            <a:schemeClr val="accent2">
              <a:alpha val="100000"/>
            </a:schemeClr>
          </a:solidFill>
        </p:spPr>
      </p:sp>
      <p:sp>
        <p:nvSpPr>
          <p:cNvPr id="3" name="TextBox 3"/>
          <p:cNvSpPr txBox="1"/>
          <p:nvPr/>
        </p:nvSpPr>
        <p:spPr>
          <a:xfrm>
            <a:off x="1300074" y="2175786"/>
            <a:ext cx="9582906" cy="1341120"/>
          </a:xfrm>
          <a:prstGeom prst="rect">
            <a:avLst/>
          </a:prstGeom>
        </p:spPr>
        <p:txBody>
          <a:bodyPr vert="horz" wrap="square" lIns="123825" tIns="123825" rIns="57150" bIns="123825" rtlCol="0" anchor="t" anchorCtr="0">
            <a:spAutoFit/>
          </a:bodyPr>
          <a:lstStyle/>
          <a:p>
            <a:pPr>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为了给企业的决策层提供是否进行项目实施的参考依据，现以文件的形式分析项目的风险、项目需要的投资与效益。</a:t>
            </a:r>
          </a:p>
        </p:txBody>
      </p:sp>
      <p:sp>
        <p:nvSpPr>
          <p:cNvPr id="4" name="TextBox 4"/>
          <p:cNvSpPr txBox="1"/>
          <p:nvPr/>
        </p:nvSpPr>
        <p:spPr>
          <a:xfrm>
            <a:off x="1300074" y="1380567"/>
            <a:ext cx="9417017" cy="853250"/>
          </a:xfrm>
          <a:prstGeom prst="rect">
            <a:avLst/>
          </a:prstGeom>
        </p:spPr>
        <p:txBody>
          <a:bodyPr vert="horz" wrap="square" lIns="123825" tIns="123825" rIns="57150" bIns="123825" rtlCol="0" anchor="t" anchorCtr="0">
            <a:spAutoFit/>
          </a:bodyPr>
          <a:lstStyle/>
          <a:p>
            <a:pPr>
              <a:lnSpc>
                <a:spcPct val="15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编写目的</a:t>
            </a:r>
          </a:p>
        </p:txBody>
      </p:sp>
      <p:sp>
        <p:nvSpPr>
          <p:cNvPr id="5" name="AutoShape 5"/>
          <p:cNvSpPr/>
          <p:nvPr/>
        </p:nvSpPr>
        <p:spPr>
          <a:xfrm>
            <a:off x="866575" y="3952506"/>
            <a:ext cx="10458850" cy="2438400"/>
          </a:xfrm>
          <a:prstGeom prst="roundRect">
            <a:avLst/>
          </a:prstGeom>
          <a:solidFill>
            <a:schemeClr val="accent1">
              <a:lumMod val="20000"/>
              <a:lumOff val="80000"/>
              <a:alpha val="100000"/>
            </a:schemeClr>
          </a:solidFill>
        </p:spPr>
      </p:sp>
      <p:sp>
        <p:nvSpPr>
          <p:cNvPr id="6" name="TextBox 6"/>
          <p:cNvSpPr txBox="1"/>
          <p:nvPr/>
        </p:nvSpPr>
        <p:spPr>
          <a:xfrm>
            <a:off x="1287882" y="4870218"/>
            <a:ext cx="9582150" cy="1323975"/>
          </a:xfrm>
          <a:prstGeom prst="rect">
            <a:avLst/>
          </a:prstGeom>
        </p:spPr>
        <p:txBody>
          <a:bodyPr vert="horz" wrap="square" lIns="123825" tIns="123825" rIns="57150" bIns="123825" rtlCol="0" anchor="t" anchorCtr="0">
            <a:spAutoFit/>
          </a:bodyPr>
          <a:lstStyle/>
          <a:p>
            <a:pPr>
              <a:lnSpc>
                <a:spcPct val="150000"/>
              </a:lnSpc>
            </a:pPr>
            <a:r>
              <a:rPr lang="en-US" sz="150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育英中学是本地的一所重点初中，学校领导为了响应市政府提出的“高效办公”倡议，计划建立一个成绩管理系统，采用计算机对用户成绩进行管理，实现成绩信息管理工作流程的系统化、规范化和自动化。现委托我公司开发一个成绩管理系统，项目名称暂定为：育英中学成绩管理系统。</a:t>
            </a:r>
          </a:p>
        </p:txBody>
      </p:sp>
      <p:sp>
        <p:nvSpPr>
          <p:cNvPr id="7" name="TextBox 7"/>
          <p:cNvSpPr txBox="1"/>
          <p:nvPr/>
        </p:nvSpPr>
        <p:spPr>
          <a:xfrm>
            <a:off x="1287882" y="4099383"/>
            <a:ext cx="9677400" cy="723900"/>
          </a:xfrm>
          <a:prstGeom prst="rect">
            <a:avLst/>
          </a:prstGeom>
        </p:spPr>
        <p:txBody>
          <a:bodyPr vert="horz" wrap="square" lIns="123825" tIns="123825" rIns="57150" bIns="123825" rtlCol="0" anchor="t" anchorCtr="0">
            <a:spAutoFit/>
          </a:bodyPr>
          <a:lstStyle/>
          <a:p>
            <a:pPr>
              <a:lnSpc>
                <a:spcPct val="150000"/>
              </a:lnSpc>
            </a:pPr>
            <a:r>
              <a:rPr lang="en-US" sz="2015" b="1">
                <a:solidFill>
                  <a:schemeClr val="accent1">
                    <a:alpha val="100000"/>
                  </a:schemeClr>
                </a:solidFill>
                <a:latin typeface="微软雅黑" panose="020B0503020204020204" charset="-122"/>
                <a:ea typeface="微软雅黑" panose="020B0503020204020204" charset="-122"/>
                <a:cs typeface="微软雅黑" panose="020B0503020204020204" charset="-122"/>
              </a:rPr>
              <a:t>背景</a:t>
            </a:r>
          </a:p>
        </p:txBody>
      </p:sp>
      <p:cxnSp>
        <p:nvCxnSpPr>
          <p:cNvPr id="8" name="Connector 8"/>
          <p:cNvCxnSpPr/>
          <p:nvPr/>
        </p:nvCxnSpPr>
        <p:spPr>
          <a:xfrm>
            <a:off x="1473659" y="4829453"/>
            <a:ext cx="9220298"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cxnSp>
        <p:nvCxnSpPr>
          <p:cNvPr id="9" name="Connector 9"/>
          <p:cNvCxnSpPr/>
          <p:nvPr/>
        </p:nvCxnSpPr>
        <p:spPr>
          <a:xfrm>
            <a:off x="1481378" y="2175786"/>
            <a:ext cx="9220298" cy="0"/>
          </a:xfrm>
          <a:prstGeom prst="line">
            <a:avLst/>
          </a:prstGeom>
          <a:ln w="9525">
            <a:solidFill>
              <a:schemeClr val="accent1">
                <a:lumMod val="20000"/>
                <a:lumOff val="80000"/>
              </a:schemeClr>
            </a:solidFill>
            <a:prstDash val="solid"/>
          </a:ln>
        </p:spPr>
        <p:style>
          <a:lnRef idx="0">
            <a:schemeClr val="accent1"/>
          </a:lnRef>
          <a:fillRef idx="1">
            <a:schemeClr val="accent1"/>
          </a:fillRef>
          <a:effectRef idx="0">
            <a:schemeClr val="accent1"/>
          </a:effectRef>
          <a:fontRef idx="minor">
            <a:schemeClr val="lt1"/>
          </a:fontRef>
        </p:style>
      </p:cxnSp>
      <p:grpSp>
        <p:nvGrpSpPr>
          <p:cNvPr id="10" name="Group 10"/>
          <p:cNvGrpSpPr/>
          <p:nvPr/>
        </p:nvGrpSpPr>
        <p:grpSpPr>
          <a:xfrm>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引言</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系统需要具备选择单个学生、查看成绩、快速查询等功能。</a:t>
            </a:r>
          </a:p>
        </p:txBody>
      </p:sp>
      <p:sp>
        <p:nvSpPr>
          <p:cNvPr id="3" name="TextBox 3"/>
          <p:cNvSpPr txBox="1"/>
          <p:nvPr/>
        </p:nvSpPr>
        <p:spPr>
          <a:xfrm>
            <a:off x="275037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目标包括对有效信息进行输入、排序等操作，实现统计学生成绩的总分和平均分，以及查看单个学生的各科成绩。</a:t>
            </a:r>
          </a:p>
        </p:txBody>
      </p:sp>
      <p:sp>
        <p:nvSpPr>
          <p:cNvPr id="4" name="TextBox 4"/>
          <p:cNvSpPr txBox="1"/>
          <p:nvPr/>
        </p:nvSpPr>
        <p:spPr>
          <a:xfrm>
            <a:off x="5083168"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条件、假定和限制要求整个项目在立项后的1个月内交付用户使用。系统分析人员需要3天内到位，用户需要2天时间确认需求分析文档。</a:t>
            </a:r>
          </a:p>
        </p:txBody>
      </p:sp>
      <p:sp>
        <p:nvSpPr>
          <p:cNvPr id="5" name="TextBox 5"/>
          <p:cNvSpPr txBox="1"/>
          <p:nvPr/>
        </p:nvSpPr>
        <p:spPr>
          <a:xfrm>
            <a:off x="7321376"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如果用户临时有事，占用5天时间确认需求分析；那么程序开发人员需要在52天的时间内进行系统设计、程序编码、系统测试和程序调试工作。</a:t>
            </a:r>
          </a:p>
        </p:txBody>
      </p:sp>
      <p:sp>
        <p:nvSpPr>
          <p:cNvPr id="6" name="TextBox 6"/>
          <p:cNvSpPr txBox="1"/>
          <p:nvPr/>
        </p:nvSpPr>
        <p:spPr>
          <a:xfrm>
            <a:off x="9595840"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评价尺度系统的信息数量需求不大，根据客户的要求，系统应能按照规定正确地提供成绩管理功能，进而快速、有效地对成绩数据进行操作。</a:t>
            </a:r>
          </a:p>
        </p:txBody>
      </p:sp>
      <p:sp>
        <p:nvSpPr>
          <p:cNvPr id="7" name="AutoShape 7"/>
          <p:cNvSpPr/>
          <p:nvPr/>
        </p:nvSpPr>
        <p:spPr>
          <a:xfrm>
            <a:off x="578634" y="1691037"/>
            <a:ext cx="1885696" cy="639403"/>
          </a:xfrm>
          <a:prstGeom prst="homePlate">
            <a:avLst>
              <a:gd name="adj" fmla="val 50000"/>
            </a:avLst>
          </a:prstGeom>
          <a:solidFill>
            <a:schemeClr val="accent2">
              <a:alpha val="100000"/>
            </a:schemeClr>
          </a:solidFill>
        </p:spPr>
      </p:sp>
      <p:sp>
        <p:nvSpPr>
          <p:cNvPr id="8" name="TextBox 8"/>
          <p:cNvSpPr txBox="1"/>
          <p:nvPr/>
        </p:nvSpPr>
        <p:spPr>
          <a:xfrm>
            <a:off x="83104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9" name="AutoShape 9"/>
          <p:cNvSpPr/>
          <p:nvPr/>
        </p:nvSpPr>
        <p:spPr>
          <a:xfrm>
            <a:off x="2918687" y="1691037"/>
            <a:ext cx="1885696" cy="639403"/>
          </a:xfrm>
          <a:prstGeom prst="homePlate">
            <a:avLst>
              <a:gd name="adj" fmla="val 50000"/>
            </a:avLst>
          </a:prstGeom>
          <a:solidFill>
            <a:schemeClr val="accent1">
              <a:alpha val="100000"/>
            </a:schemeClr>
          </a:solidFill>
        </p:spPr>
      </p:sp>
      <p:sp>
        <p:nvSpPr>
          <p:cNvPr id="10" name="TextBox 10"/>
          <p:cNvSpPr txBox="1"/>
          <p:nvPr/>
        </p:nvSpPr>
        <p:spPr>
          <a:xfrm>
            <a:off x="3171093"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1" name="AutoShape 11"/>
          <p:cNvSpPr/>
          <p:nvPr/>
        </p:nvSpPr>
        <p:spPr>
          <a:xfrm>
            <a:off x="5251482" y="1691037"/>
            <a:ext cx="1885696" cy="639403"/>
          </a:xfrm>
          <a:prstGeom prst="homePlate">
            <a:avLst>
              <a:gd name="adj" fmla="val 50000"/>
            </a:avLst>
          </a:prstGeom>
          <a:solidFill>
            <a:schemeClr val="accent2">
              <a:alpha val="100000"/>
            </a:schemeClr>
          </a:solidFill>
        </p:spPr>
      </p:sp>
      <p:sp>
        <p:nvSpPr>
          <p:cNvPr id="12" name="TextBox 12"/>
          <p:cNvSpPr txBox="1"/>
          <p:nvPr/>
        </p:nvSpPr>
        <p:spPr>
          <a:xfrm>
            <a:off x="5503888"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13" name="AutoShape 13"/>
          <p:cNvSpPr/>
          <p:nvPr/>
        </p:nvSpPr>
        <p:spPr>
          <a:xfrm>
            <a:off x="7489690" y="1691037"/>
            <a:ext cx="1885696" cy="639403"/>
          </a:xfrm>
          <a:prstGeom prst="homePlate">
            <a:avLst>
              <a:gd name="adj" fmla="val 50000"/>
            </a:avLst>
          </a:prstGeom>
          <a:solidFill>
            <a:schemeClr val="accent1">
              <a:alpha val="100000"/>
            </a:schemeClr>
          </a:solidFill>
        </p:spPr>
      </p:sp>
      <p:sp>
        <p:nvSpPr>
          <p:cNvPr id="14" name="TextBox 14"/>
          <p:cNvSpPr txBox="1"/>
          <p:nvPr/>
        </p:nvSpPr>
        <p:spPr>
          <a:xfrm>
            <a:off x="7742096"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15" name="AutoShape 15"/>
          <p:cNvSpPr/>
          <p:nvPr/>
        </p:nvSpPr>
        <p:spPr>
          <a:xfrm>
            <a:off x="9764154" y="1691037"/>
            <a:ext cx="1885696" cy="639403"/>
          </a:xfrm>
          <a:prstGeom prst="homePlate">
            <a:avLst>
              <a:gd name="adj" fmla="val 50000"/>
            </a:avLst>
          </a:prstGeom>
          <a:solidFill>
            <a:schemeClr val="accent2">
              <a:alpha val="100000"/>
            </a:schemeClr>
          </a:solidFill>
        </p:spPr>
      </p:sp>
      <p:sp>
        <p:nvSpPr>
          <p:cNvPr id="16" name="TextBox 16"/>
          <p:cNvSpPr txBox="1"/>
          <p:nvPr/>
        </p:nvSpPr>
        <p:spPr>
          <a:xfrm>
            <a:off x="1001656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05</a:t>
            </a:r>
          </a:p>
        </p:txBody>
      </p:sp>
      <p:grpSp>
        <p:nvGrpSpPr>
          <p:cNvPr id="17" name="Group 17"/>
          <p:cNvGrpSpPr/>
          <p:nvPr/>
        </p:nvGrpSpPr>
        <p:grpSpPr>
          <a:xfrm>
            <a:off x="454963" y="93878"/>
            <a:ext cx="10641129" cy="914400"/>
            <a:chOff x="454963" y="93878"/>
            <a:chExt cx="10641129" cy="914400"/>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可行性研究的前提</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300308" y="4896302"/>
            <a:ext cx="984887" cy="984887"/>
          </a:xfrm>
          <a:prstGeom prst="ellipse">
            <a:avLst/>
          </a:prstGeom>
          <a:solidFill>
            <a:schemeClr val="accent2">
              <a:alpha val="100000"/>
            </a:schemeClr>
          </a:solidFill>
        </p:spPr>
      </p:sp>
      <p:sp>
        <p:nvSpPr>
          <p:cNvPr id="3" name="AutoShape 3"/>
          <p:cNvSpPr/>
          <p:nvPr/>
        </p:nvSpPr>
        <p:spPr>
          <a:xfrm>
            <a:off x="6312500" y="3227524"/>
            <a:ext cx="984887" cy="984887"/>
          </a:xfrm>
          <a:prstGeom prst="ellipse">
            <a:avLst/>
          </a:prstGeom>
          <a:solidFill>
            <a:schemeClr val="accent2">
              <a:alpha val="100000"/>
            </a:schemeClr>
          </a:solidFill>
        </p:spPr>
      </p:sp>
      <p:sp>
        <p:nvSpPr>
          <p:cNvPr id="4" name="AutoShape 4"/>
          <p:cNvSpPr/>
          <p:nvPr/>
        </p:nvSpPr>
        <p:spPr>
          <a:xfrm>
            <a:off x="6312500" y="1652321"/>
            <a:ext cx="984887" cy="984887"/>
          </a:xfrm>
          <a:prstGeom prst="ellipse">
            <a:avLst/>
          </a:prstGeom>
          <a:solidFill>
            <a:schemeClr val="accent2">
              <a:alpha val="100000"/>
            </a:schemeClr>
          </a:solidFill>
        </p:spPr>
      </p:sp>
      <p:sp>
        <p:nvSpPr>
          <p:cNvPr id="5" name="AutoShape 5"/>
          <p:cNvSpPr/>
          <p:nvPr/>
        </p:nvSpPr>
        <p:spPr>
          <a:xfrm>
            <a:off x="611716" y="4884110"/>
            <a:ext cx="984887" cy="984887"/>
          </a:xfrm>
          <a:prstGeom prst="ellipse">
            <a:avLst/>
          </a:prstGeom>
          <a:solidFill>
            <a:schemeClr val="accent2">
              <a:alpha val="100000"/>
            </a:schemeClr>
          </a:solidFill>
        </p:spPr>
      </p:sp>
      <p:sp>
        <p:nvSpPr>
          <p:cNvPr id="6" name="AutoShape 6"/>
          <p:cNvSpPr/>
          <p:nvPr/>
        </p:nvSpPr>
        <p:spPr>
          <a:xfrm>
            <a:off x="611716" y="3215332"/>
            <a:ext cx="984887" cy="984887"/>
          </a:xfrm>
          <a:prstGeom prst="ellipse">
            <a:avLst/>
          </a:prstGeom>
          <a:solidFill>
            <a:schemeClr val="accent2">
              <a:alpha val="100000"/>
            </a:schemeClr>
          </a:solidFill>
        </p:spPr>
      </p:sp>
      <p:sp>
        <p:nvSpPr>
          <p:cNvPr id="7" name="AutoShape 7"/>
          <p:cNvSpPr/>
          <p:nvPr/>
        </p:nvSpPr>
        <p:spPr>
          <a:xfrm>
            <a:off x="611716" y="1652321"/>
            <a:ext cx="984887" cy="984887"/>
          </a:xfrm>
          <a:prstGeom prst="ellipse">
            <a:avLst/>
          </a:prstGeom>
          <a:solidFill>
            <a:schemeClr val="accent2">
              <a:alpha val="100000"/>
            </a:schemeClr>
          </a:solidFill>
        </p:spPr>
      </p:sp>
      <p:sp>
        <p:nvSpPr>
          <p:cNvPr id="8" name="TextBox 8"/>
          <p:cNvSpPr txBox="1"/>
          <p:nvPr/>
        </p:nvSpPr>
        <p:spPr>
          <a:xfrm>
            <a:off x="1596603" y="1542784"/>
            <a:ext cx="4316948"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支出：由于系统规模比较小，而客户要求的项目周期不是很短，因此公司决定只安排3人投入其中。</a:t>
            </a:r>
          </a:p>
        </p:txBody>
      </p:sp>
      <p:sp>
        <p:nvSpPr>
          <p:cNvPr id="9" name="TextBox 9"/>
          <p:cNvSpPr txBox="1"/>
          <p:nvPr/>
        </p:nvSpPr>
        <p:spPr>
          <a:xfrm>
            <a:off x="7285195" y="1542784"/>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公司将为此支付6000元的工资及各种福利待遇。在项目安装及调试阶段，用户培训、员工出差等费用支出需要1000元。</a:t>
            </a:r>
          </a:p>
        </p:txBody>
      </p:sp>
      <p:sp>
        <p:nvSpPr>
          <p:cNvPr id="10" name="TextBox 10"/>
          <p:cNvSpPr txBox="1"/>
          <p:nvPr/>
        </p:nvSpPr>
        <p:spPr>
          <a:xfrm>
            <a:off x="1596603" y="3117987"/>
            <a:ext cx="4416556"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在项目维护阶段预计需要投入1000元的资金，累计项目投入需要8000元资金。</a:t>
            </a:r>
          </a:p>
        </p:txBody>
      </p:sp>
      <p:sp>
        <p:nvSpPr>
          <p:cNvPr id="11" name="TextBox 11"/>
          <p:cNvSpPr txBox="1"/>
          <p:nvPr/>
        </p:nvSpPr>
        <p:spPr>
          <a:xfrm>
            <a:off x="7285195" y="3117987"/>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收益：育英中学校方提供项目资金2万～3万元。对于项目运行后进行的改动，采取协商的原则根据改动规模额外提供资金。</a:t>
            </a:r>
          </a:p>
        </p:txBody>
      </p:sp>
      <p:sp>
        <p:nvSpPr>
          <p:cNvPr id="12" name="TextBox 12"/>
          <p:cNvSpPr txBox="1"/>
          <p:nvPr/>
        </p:nvSpPr>
        <p:spPr>
          <a:xfrm>
            <a:off x="1596603" y="4786765"/>
            <a:ext cx="4316948"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公司最低可以获得1.5万元的利润。</a:t>
            </a:r>
          </a:p>
        </p:txBody>
      </p:sp>
      <p:sp>
        <p:nvSpPr>
          <p:cNvPr id="13" name="TextBox 13"/>
          <p:cNvSpPr txBox="1"/>
          <p:nvPr/>
        </p:nvSpPr>
        <p:spPr>
          <a:xfrm>
            <a:off x="7285195" y="4786765"/>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项目完成后，会给公司提供资源储备，包括技术、经验的积累，其后再开发类似的项目时，可以极大地缩短项目开发周期。</a:t>
            </a:r>
          </a:p>
        </p:txBody>
      </p:sp>
      <p:sp>
        <p:nvSpPr>
          <p:cNvPr id="14" name="Freeform 14"/>
          <p:cNvSpPr/>
          <p:nvPr/>
        </p:nvSpPr>
        <p:spPr>
          <a:xfrm>
            <a:off x="793456" y="1834061"/>
            <a:ext cx="621407" cy="621407"/>
          </a:xfrm>
          <a:custGeom>
            <a:avLst/>
            <a:gdLst/>
            <a:ahLst/>
            <a:cxnLst/>
            <a:rect l="l" t="t" r="r" b="b"/>
            <a:pathLst>
              <a:path w="304800" h="304800">
                <a:moveTo>
                  <a:pt x="247650" y="219075"/>
                </a:moveTo>
                <a:lnTo>
                  <a:pt x="228600" y="219075"/>
                </a:lnTo>
                <a:lnTo>
                  <a:pt x="228600" y="200025"/>
                </a:lnTo>
                <a:lnTo>
                  <a:pt x="238125" y="200025"/>
                </a:lnTo>
                <a:lnTo>
                  <a:pt x="238125" y="180975"/>
                </a:lnTo>
                <a:lnTo>
                  <a:pt x="57150" y="180975"/>
                </a:lnTo>
                <a:lnTo>
                  <a:pt x="57150" y="200025"/>
                </a:lnTo>
                <a:lnTo>
                  <a:pt x="66675" y="200025"/>
                </a:lnTo>
                <a:lnTo>
                  <a:pt x="66675" y="219075"/>
                </a:lnTo>
                <a:lnTo>
                  <a:pt x="47625" y="219075"/>
                </a:lnTo>
                <a:cubicBezTo>
                  <a:pt x="42367" y="219075"/>
                  <a:pt x="38100" y="214808"/>
                  <a:pt x="38100" y="209550"/>
                </a:cubicBezTo>
                <a:lnTo>
                  <a:pt x="38100" y="114300"/>
                </a:lnTo>
                <a:cubicBezTo>
                  <a:pt x="38100" y="105089"/>
                  <a:pt x="76200" y="95250"/>
                  <a:pt x="142875" y="95250"/>
                </a:cubicBezTo>
                <a:cubicBezTo>
                  <a:pt x="146409" y="95250"/>
                  <a:pt x="149533" y="95250"/>
                  <a:pt x="152400" y="95250"/>
                </a:cubicBezTo>
                <a:cubicBezTo>
                  <a:pt x="218484" y="95250"/>
                  <a:pt x="257175" y="104870"/>
                  <a:pt x="257175" y="114300"/>
                </a:cubicBezTo>
                <a:lnTo>
                  <a:pt x="257175" y="209550"/>
                </a:lnTo>
                <a:cubicBezTo>
                  <a:pt x="257175" y="214808"/>
                  <a:pt x="252917" y="219075"/>
                  <a:pt x="247650" y="219075"/>
                </a:cubicBezTo>
                <a:close/>
                <a:moveTo>
                  <a:pt x="223838" y="123825"/>
                </a:moveTo>
                <a:cubicBezTo>
                  <a:pt x="215951" y="123825"/>
                  <a:pt x="209550" y="130226"/>
                  <a:pt x="209550" y="138113"/>
                </a:cubicBezTo>
                <a:cubicBezTo>
                  <a:pt x="209550" y="145999"/>
                  <a:pt x="215951" y="152400"/>
                  <a:pt x="223838" y="152400"/>
                </a:cubicBezTo>
                <a:cubicBezTo>
                  <a:pt x="231724" y="152400"/>
                  <a:pt x="238125" y="145999"/>
                  <a:pt x="238125" y="138113"/>
                </a:cubicBezTo>
                <a:cubicBezTo>
                  <a:pt x="238125" y="130226"/>
                  <a:pt x="231724" y="123825"/>
                  <a:pt x="223838" y="123825"/>
                </a:cubicBezTo>
                <a:close/>
                <a:moveTo>
                  <a:pt x="76200" y="38100"/>
                </a:moveTo>
                <a:cubicBezTo>
                  <a:pt x="76200" y="32833"/>
                  <a:pt x="80467" y="28575"/>
                  <a:pt x="85725" y="28575"/>
                </a:cubicBezTo>
                <a:lnTo>
                  <a:pt x="209550" y="28575"/>
                </a:lnTo>
                <a:cubicBezTo>
                  <a:pt x="214817" y="28575"/>
                  <a:pt x="219075" y="32833"/>
                  <a:pt x="219075" y="38100"/>
                </a:cubicBezTo>
                <a:lnTo>
                  <a:pt x="219075" y="85725"/>
                </a:lnTo>
                <a:lnTo>
                  <a:pt x="76200" y="85725"/>
                </a:lnTo>
                <a:lnTo>
                  <a:pt x="76200" y="38100"/>
                </a:lnTo>
                <a:close/>
                <a:moveTo>
                  <a:pt x="219075" y="276225"/>
                </a:moveTo>
                <a:cubicBezTo>
                  <a:pt x="219075" y="281483"/>
                  <a:pt x="214817" y="285750"/>
                  <a:pt x="209550" y="285750"/>
                </a:cubicBezTo>
                <a:lnTo>
                  <a:pt x="85725" y="285750"/>
                </a:lnTo>
                <a:cubicBezTo>
                  <a:pt x="80467" y="285750"/>
                  <a:pt x="76200" y="281483"/>
                  <a:pt x="76200" y="276225"/>
                </a:cubicBezTo>
                <a:lnTo>
                  <a:pt x="76200" y="190500"/>
                </a:lnTo>
                <a:lnTo>
                  <a:pt x="219075" y="190500"/>
                </a:lnTo>
                <a:lnTo>
                  <a:pt x="219075" y="276225"/>
                </a:lnTo>
                <a:close/>
                <a:moveTo>
                  <a:pt x="200025" y="200025"/>
                </a:moveTo>
                <a:lnTo>
                  <a:pt x="95250" y="200025"/>
                </a:lnTo>
                <a:lnTo>
                  <a:pt x="95250" y="209550"/>
                </a:lnTo>
                <a:lnTo>
                  <a:pt x="200025" y="209550"/>
                </a:lnTo>
                <a:lnTo>
                  <a:pt x="200025" y="200025"/>
                </a:lnTo>
                <a:close/>
                <a:moveTo>
                  <a:pt x="200025" y="219075"/>
                </a:moveTo>
                <a:lnTo>
                  <a:pt x="95250" y="219075"/>
                </a:lnTo>
                <a:lnTo>
                  <a:pt x="95250" y="228600"/>
                </a:lnTo>
                <a:lnTo>
                  <a:pt x="200025" y="228600"/>
                </a:lnTo>
                <a:lnTo>
                  <a:pt x="200025" y="219075"/>
                </a:lnTo>
                <a:close/>
                <a:moveTo>
                  <a:pt x="200025" y="238125"/>
                </a:moveTo>
                <a:lnTo>
                  <a:pt x="95250" y="238125"/>
                </a:lnTo>
                <a:lnTo>
                  <a:pt x="95250" y="247650"/>
                </a:lnTo>
                <a:lnTo>
                  <a:pt x="200025" y="247650"/>
                </a:lnTo>
                <a:lnTo>
                  <a:pt x="200025" y="238125"/>
                </a:lnTo>
                <a:close/>
                <a:moveTo>
                  <a:pt x="200025" y="257175"/>
                </a:moveTo>
                <a:lnTo>
                  <a:pt x="95250" y="257175"/>
                </a:lnTo>
                <a:lnTo>
                  <a:pt x="95250" y="266700"/>
                </a:lnTo>
                <a:lnTo>
                  <a:pt x="200025" y="266700"/>
                </a:lnTo>
                <a:lnTo>
                  <a:pt x="200025" y="257175"/>
                </a:lnTo>
                <a:close/>
              </a:path>
            </a:pathLst>
          </a:custGeom>
          <a:solidFill>
            <a:srgbClr val="FFFFFF">
              <a:alpha val="100000"/>
            </a:srgbClr>
          </a:solidFill>
        </p:spPr>
      </p:sp>
      <p:sp>
        <p:nvSpPr>
          <p:cNvPr id="15" name="Freeform 15"/>
          <p:cNvSpPr/>
          <p:nvPr/>
        </p:nvSpPr>
        <p:spPr>
          <a:xfrm>
            <a:off x="6564902" y="1916915"/>
            <a:ext cx="455698" cy="455698"/>
          </a:xfrm>
          <a:custGeom>
            <a:avLst/>
            <a:gdLst/>
            <a:ahLst/>
            <a:cxnLst/>
            <a:rect l="l" t="t" r="r" b="b"/>
            <a:pathLst>
              <a:path w="304800" h="304800">
                <a:moveTo>
                  <a:pt x="76200" y="57150"/>
                </a:moveTo>
                <a:lnTo>
                  <a:pt x="38100" y="19050"/>
                </a:lnTo>
                <a:lnTo>
                  <a:pt x="19050" y="19050"/>
                </a:lnTo>
                <a:lnTo>
                  <a:pt x="19050" y="38100"/>
                </a:lnTo>
                <a:lnTo>
                  <a:pt x="57150" y="76200"/>
                </a:lnTo>
                <a:close/>
                <a:moveTo>
                  <a:pt x="95250" y="0"/>
                </a:moveTo>
                <a:lnTo>
                  <a:pt x="114300" y="0"/>
                </a:lnTo>
                <a:lnTo>
                  <a:pt x="114300" y="38100"/>
                </a:lnTo>
                <a:lnTo>
                  <a:pt x="95250" y="38100"/>
                </a:lnTo>
                <a:close/>
                <a:moveTo>
                  <a:pt x="171450" y="95250"/>
                </a:moveTo>
                <a:lnTo>
                  <a:pt x="209550" y="95250"/>
                </a:lnTo>
                <a:lnTo>
                  <a:pt x="209550" y="114300"/>
                </a:lnTo>
                <a:lnTo>
                  <a:pt x="171450" y="114300"/>
                </a:lnTo>
                <a:close/>
                <a:moveTo>
                  <a:pt x="190500" y="38100"/>
                </a:moveTo>
                <a:lnTo>
                  <a:pt x="190500" y="19050"/>
                </a:lnTo>
                <a:lnTo>
                  <a:pt x="171450" y="19050"/>
                </a:lnTo>
                <a:lnTo>
                  <a:pt x="133350" y="57150"/>
                </a:lnTo>
                <a:lnTo>
                  <a:pt x="152400" y="76200"/>
                </a:lnTo>
                <a:close/>
                <a:moveTo>
                  <a:pt x="0" y="95250"/>
                </a:moveTo>
                <a:lnTo>
                  <a:pt x="38100" y="95250"/>
                </a:lnTo>
                <a:lnTo>
                  <a:pt x="38100" y="114300"/>
                </a:lnTo>
                <a:lnTo>
                  <a:pt x="0" y="114300"/>
                </a:lnTo>
                <a:close/>
                <a:moveTo>
                  <a:pt x="95250" y="171450"/>
                </a:moveTo>
                <a:lnTo>
                  <a:pt x="114300" y="171450"/>
                </a:lnTo>
                <a:lnTo>
                  <a:pt x="114300" y="209550"/>
                </a:lnTo>
                <a:lnTo>
                  <a:pt x="95250" y="209550"/>
                </a:lnTo>
                <a:close/>
                <a:moveTo>
                  <a:pt x="19050" y="171450"/>
                </a:moveTo>
                <a:lnTo>
                  <a:pt x="19050" y="190500"/>
                </a:lnTo>
                <a:lnTo>
                  <a:pt x="38100" y="190500"/>
                </a:lnTo>
                <a:lnTo>
                  <a:pt x="76200" y="152400"/>
                </a:lnTo>
                <a:lnTo>
                  <a:pt x="57150" y="133350"/>
                </a:lnTo>
                <a:close/>
                <a:moveTo>
                  <a:pt x="300638" y="262538"/>
                </a:moveTo>
                <a:lnTo>
                  <a:pt x="111290" y="73190"/>
                </a:lnTo>
                <a:cubicBezTo>
                  <a:pt x="105737" y="67637"/>
                  <a:pt x="96641" y="67637"/>
                  <a:pt x="91088" y="73190"/>
                </a:cubicBezTo>
                <a:lnTo>
                  <a:pt x="73190" y="91088"/>
                </a:lnTo>
                <a:cubicBezTo>
                  <a:pt x="67637" y="96641"/>
                  <a:pt x="67637" y="105737"/>
                  <a:pt x="73190" y="111290"/>
                </a:cubicBezTo>
                <a:lnTo>
                  <a:pt x="262538" y="300638"/>
                </a:lnTo>
                <a:cubicBezTo>
                  <a:pt x="268091" y="306191"/>
                  <a:pt x="277187" y="306191"/>
                  <a:pt x="282740" y="300638"/>
                </a:cubicBezTo>
                <a:lnTo>
                  <a:pt x="300638" y="282740"/>
                </a:lnTo>
                <a:cubicBezTo>
                  <a:pt x="306191" y="277187"/>
                  <a:pt x="306191" y="268091"/>
                  <a:pt x="300638" y="262538"/>
                </a:cubicBezTo>
                <a:close/>
                <a:moveTo>
                  <a:pt x="142875" y="161925"/>
                </a:moveTo>
                <a:lnTo>
                  <a:pt x="85725" y="104775"/>
                </a:lnTo>
                <a:lnTo>
                  <a:pt x="104775" y="85725"/>
                </a:lnTo>
                <a:lnTo>
                  <a:pt x="161925" y="142875"/>
                </a:lnTo>
                <a:lnTo>
                  <a:pt x="142875" y="161925"/>
                </a:lnTo>
                <a:close/>
              </a:path>
            </a:pathLst>
          </a:custGeom>
          <a:solidFill>
            <a:srgbClr val="FFFFFF">
              <a:alpha val="100000"/>
            </a:srgbClr>
          </a:solidFill>
        </p:spPr>
      </p:sp>
      <p:sp>
        <p:nvSpPr>
          <p:cNvPr id="16" name="Freeform 16"/>
          <p:cNvSpPr/>
          <p:nvPr/>
        </p:nvSpPr>
        <p:spPr>
          <a:xfrm>
            <a:off x="6551100" y="3478315"/>
            <a:ext cx="483304" cy="483304"/>
          </a:xfrm>
          <a:custGeom>
            <a:avLst/>
            <a:gdLst/>
            <a:ahLst/>
            <a:cxnLst/>
            <a:rect l="l" t="t" r="r" b="b"/>
            <a:pathLst>
              <a:path w="304800" h="304800">
                <a:moveTo>
                  <a:pt x="152362" y="147228"/>
                </a:moveTo>
                <a:lnTo>
                  <a:pt x="304800" y="75419"/>
                </a:lnTo>
                <a:lnTo>
                  <a:pt x="304800" y="38100"/>
                </a:lnTo>
                <a:lnTo>
                  <a:pt x="0" y="38100"/>
                </a:lnTo>
                <a:lnTo>
                  <a:pt x="0" y="75305"/>
                </a:lnTo>
                <a:close/>
                <a:moveTo>
                  <a:pt x="152438" y="189347"/>
                </a:moveTo>
                <a:lnTo>
                  <a:pt x="0" y="117348"/>
                </a:lnTo>
                <a:lnTo>
                  <a:pt x="0" y="266700"/>
                </a:lnTo>
                <a:lnTo>
                  <a:pt x="304800" y="266700"/>
                </a:lnTo>
                <a:lnTo>
                  <a:pt x="304800" y="117577"/>
                </a:lnTo>
                <a:close/>
              </a:path>
            </a:pathLst>
          </a:custGeom>
          <a:solidFill>
            <a:srgbClr val="FFFFFF">
              <a:alpha val="100000"/>
            </a:srgbClr>
          </a:solidFill>
        </p:spPr>
      </p:sp>
      <p:sp>
        <p:nvSpPr>
          <p:cNvPr id="17" name="Freeform 17"/>
          <p:cNvSpPr/>
          <p:nvPr/>
        </p:nvSpPr>
        <p:spPr>
          <a:xfrm>
            <a:off x="6530380" y="5087413"/>
            <a:ext cx="524743" cy="553896"/>
          </a:xfrm>
          <a:custGeom>
            <a:avLst/>
            <a:gdLst/>
            <a:ahLst/>
            <a:cxnLst/>
            <a:rect l="l" t="t" r="r" b="b"/>
            <a:pathLst>
              <a:path w="304800" h="304800">
                <a:moveTo>
                  <a:pt x="285750" y="171450"/>
                </a:moveTo>
                <a:lnTo>
                  <a:pt x="266700" y="171450"/>
                </a:lnTo>
                <a:lnTo>
                  <a:pt x="266700" y="133350"/>
                </a:lnTo>
                <a:cubicBezTo>
                  <a:pt x="266700" y="70247"/>
                  <a:pt x="215503" y="19050"/>
                  <a:pt x="152400" y="19050"/>
                </a:cubicBezTo>
                <a:cubicBezTo>
                  <a:pt x="89297" y="19050"/>
                  <a:pt x="38100" y="70247"/>
                  <a:pt x="38100" y="133350"/>
                </a:cubicBezTo>
                <a:lnTo>
                  <a:pt x="38100" y="171450"/>
                </a:lnTo>
                <a:lnTo>
                  <a:pt x="19050" y="171450"/>
                </a:lnTo>
                <a:cubicBezTo>
                  <a:pt x="8525" y="171450"/>
                  <a:pt x="0" y="179975"/>
                  <a:pt x="0" y="190500"/>
                </a:cubicBezTo>
                <a:lnTo>
                  <a:pt x="0" y="266700"/>
                </a:lnTo>
                <a:cubicBezTo>
                  <a:pt x="0" y="277225"/>
                  <a:pt x="8525" y="285750"/>
                  <a:pt x="19050" y="285750"/>
                </a:cubicBezTo>
                <a:lnTo>
                  <a:pt x="76200" y="285750"/>
                </a:lnTo>
                <a:lnTo>
                  <a:pt x="76200" y="133350"/>
                </a:lnTo>
                <a:cubicBezTo>
                  <a:pt x="76200" y="91307"/>
                  <a:pt x="110357" y="57150"/>
                  <a:pt x="152400" y="57150"/>
                </a:cubicBezTo>
                <a:cubicBezTo>
                  <a:pt x="194443" y="57150"/>
                  <a:pt x="228600" y="91307"/>
                  <a:pt x="228600" y="133350"/>
                </a:cubicBezTo>
                <a:lnTo>
                  <a:pt x="228600" y="285750"/>
                </a:lnTo>
                <a:lnTo>
                  <a:pt x="285750" y="285750"/>
                </a:lnTo>
                <a:cubicBezTo>
                  <a:pt x="296275" y="285750"/>
                  <a:pt x="304800" y="277225"/>
                  <a:pt x="304800" y="266700"/>
                </a:cubicBezTo>
                <a:lnTo>
                  <a:pt x="304800" y="190500"/>
                </a:lnTo>
                <a:cubicBezTo>
                  <a:pt x="304800" y="179975"/>
                  <a:pt x="296275" y="171450"/>
                  <a:pt x="285750" y="171450"/>
                </a:cubicBezTo>
                <a:close/>
              </a:path>
            </a:pathLst>
          </a:custGeom>
          <a:solidFill>
            <a:srgbClr val="FFFFFF">
              <a:alpha val="100000"/>
            </a:srgbClr>
          </a:solidFill>
        </p:spPr>
      </p:sp>
      <p:sp>
        <p:nvSpPr>
          <p:cNvPr id="18" name="Freeform 18"/>
          <p:cNvSpPr/>
          <p:nvPr/>
        </p:nvSpPr>
        <p:spPr>
          <a:xfrm>
            <a:off x="829809" y="3450697"/>
            <a:ext cx="548701" cy="538540"/>
          </a:xfrm>
          <a:custGeom>
            <a:avLst/>
            <a:gdLst/>
            <a:ahLst/>
            <a:cxnLst/>
            <a:rect l="l" t="t" r="r" b="b"/>
            <a:pathLst>
              <a:path w="304800" h="304800">
                <a:moveTo>
                  <a:pt x="274320" y="167640"/>
                </a:moveTo>
                <a:lnTo>
                  <a:pt x="274320" y="274320"/>
                </a:lnTo>
                <a:cubicBezTo>
                  <a:pt x="274320" y="291151"/>
                  <a:pt x="260671" y="304800"/>
                  <a:pt x="243840" y="304800"/>
                </a:cubicBezTo>
                <a:cubicBezTo>
                  <a:pt x="227009" y="304800"/>
                  <a:pt x="213360" y="291151"/>
                  <a:pt x="213360" y="274320"/>
                </a:cubicBezTo>
                <a:lnTo>
                  <a:pt x="213360" y="274320"/>
                </a:lnTo>
                <a:lnTo>
                  <a:pt x="213360" y="198120"/>
                </a:lnTo>
                <a:lnTo>
                  <a:pt x="182880" y="198120"/>
                </a:lnTo>
                <a:lnTo>
                  <a:pt x="182880" y="45720"/>
                </a:lnTo>
                <a:cubicBezTo>
                  <a:pt x="182880" y="20469"/>
                  <a:pt x="203349" y="0"/>
                  <a:pt x="228600" y="0"/>
                </a:cubicBezTo>
                <a:lnTo>
                  <a:pt x="228600" y="0"/>
                </a:lnTo>
                <a:lnTo>
                  <a:pt x="274320" y="0"/>
                </a:lnTo>
                <a:lnTo>
                  <a:pt x="274320" y="167640"/>
                </a:lnTo>
                <a:close/>
                <a:moveTo>
                  <a:pt x="60960" y="152400"/>
                </a:moveTo>
                <a:cubicBezTo>
                  <a:pt x="44129" y="152400"/>
                  <a:pt x="30480" y="138751"/>
                  <a:pt x="30480" y="121920"/>
                </a:cubicBezTo>
                <a:lnTo>
                  <a:pt x="30480" y="121920"/>
                </a:lnTo>
                <a:lnTo>
                  <a:pt x="30480" y="15240"/>
                </a:lnTo>
                <a:cubicBezTo>
                  <a:pt x="30480" y="6820"/>
                  <a:pt x="37300" y="0"/>
                  <a:pt x="45720" y="0"/>
                </a:cubicBezTo>
                <a:cubicBezTo>
                  <a:pt x="54140" y="0"/>
                  <a:pt x="60960" y="6820"/>
                  <a:pt x="60960" y="15240"/>
                </a:cubicBezTo>
                <a:lnTo>
                  <a:pt x="60960" y="15240"/>
                </a:lnTo>
                <a:lnTo>
                  <a:pt x="60960" y="76200"/>
                </a:lnTo>
                <a:lnTo>
                  <a:pt x="76200" y="76200"/>
                </a:lnTo>
                <a:lnTo>
                  <a:pt x="76200" y="15240"/>
                </a:lnTo>
                <a:cubicBezTo>
                  <a:pt x="76200" y="6820"/>
                  <a:pt x="83020" y="0"/>
                  <a:pt x="91440" y="0"/>
                </a:cubicBezTo>
                <a:cubicBezTo>
                  <a:pt x="99860" y="0"/>
                  <a:pt x="106680" y="6820"/>
                  <a:pt x="106680" y="15240"/>
                </a:cubicBezTo>
                <a:lnTo>
                  <a:pt x="106680" y="15240"/>
                </a:lnTo>
                <a:lnTo>
                  <a:pt x="106680" y="76200"/>
                </a:lnTo>
                <a:lnTo>
                  <a:pt x="121920" y="76200"/>
                </a:lnTo>
                <a:lnTo>
                  <a:pt x="121920" y="15240"/>
                </a:lnTo>
                <a:cubicBezTo>
                  <a:pt x="121920" y="6820"/>
                  <a:pt x="128740" y="0"/>
                  <a:pt x="137160" y="0"/>
                </a:cubicBezTo>
                <a:cubicBezTo>
                  <a:pt x="145580" y="0"/>
                  <a:pt x="152400" y="6820"/>
                  <a:pt x="152400" y="15240"/>
                </a:cubicBezTo>
                <a:lnTo>
                  <a:pt x="152400" y="15240"/>
                </a:lnTo>
                <a:lnTo>
                  <a:pt x="152400" y="121920"/>
                </a:lnTo>
                <a:cubicBezTo>
                  <a:pt x="152400" y="138751"/>
                  <a:pt x="138751" y="152400"/>
                  <a:pt x="121920" y="152400"/>
                </a:cubicBezTo>
                <a:lnTo>
                  <a:pt x="121920" y="152400"/>
                </a:lnTo>
                <a:lnTo>
                  <a:pt x="121920" y="274320"/>
                </a:lnTo>
                <a:cubicBezTo>
                  <a:pt x="121920" y="291151"/>
                  <a:pt x="108271" y="304800"/>
                  <a:pt x="91440" y="304800"/>
                </a:cubicBezTo>
                <a:cubicBezTo>
                  <a:pt x="74609" y="304800"/>
                  <a:pt x="60960" y="291151"/>
                  <a:pt x="60960" y="274320"/>
                </a:cubicBezTo>
                <a:lnTo>
                  <a:pt x="60960" y="274320"/>
                </a:lnTo>
                <a:lnTo>
                  <a:pt x="60960" y="152400"/>
                </a:lnTo>
                <a:close/>
              </a:path>
            </a:pathLst>
          </a:custGeom>
          <a:solidFill>
            <a:srgbClr val="FFFFFF">
              <a:alpha val="100000"/>
            </a:srgbClr>
          </a:solidFill>
        </p:spPr>
      </p:sp>
      <p:sp>
        <p:nvSpPr>
          <p:cNvPr id="19" name="Freeform 19"/>
          <p:cNvSpPr/>
          <p:nvPr/>
        </p:nvSpPr>
        <p:spPr>
          <a:xfrm>
            <a:off x="660484" y="4984613"/>
            <a:ext cx="883778" cy="759497"/>
          </a:xfrm>
          <a:custGeom>
            <a:avLst/>
            <a:gdLst/>
            <a:ahLst/>
            <a:cxnLst/>
            <a:rect l="l" t="t" r="r" b="b"/>
            <a:pathLst>
              <a:path w="304800" h="304800">
                <a:moveTo>
                  <a:pt x="147838" y="37243"/>
                </a:moveTo>
                <a:cubicBezTo>
                  <a:pt x="155724" y="37243"/>
                  <a:pt x="162125" y="43644"/>
                  <a:pt x="162125" y="51530"/>
                </a:cubicBezTo>
                <a:lnTo>
                  <a:pt x="162125" y="125349"/>
                </a:lnTo>
                <a:lnTo>
                  <a:pt x="257375" y="184880"/>
                </a:lnTo>
                <a:lnTo>
                  <a:pt x="257375" y="210483"/>
                </a:lnTo>
                <a:lnTo>
                  <a:pt x="162125" y="178337"/>
                </a:lnTo>
                <a:lnTo>
                  <a:pt x="162125" y="228343"/>
                </a:lnTo>
                <a:lnTo>
                  <a:pt x="181547" y="247669"/>
                </a:lnTo>
                <a:lnTo>
                  <a:pt x="181537" y="267519"/>
                </a:lnTo>
                <a:lnTo>
                  <a:pt x="147838" y="256318"/>
                </a:lnTo>
                <a:lnTo>
                  <a:pt x="114624" y="267557"/>
                </a:lnTo>
                <a:lnTo>
                  <a:pt x="114767" y="246707"/>
                </a:lnTo>
                <a:lnTo>
                  <a:pt x="132959" y="228943"/>
                </a:lnTo>
                <a:lnTo>
                  <a:pt x="133121" y="178346"/>
                </a:lnTo>
                <a:lnTo>
                  <a:pt x="37900" y="211074"/>
                </a:lnTo>
                <a:lnTo>
                  <a:pt x="38100" y="184880"/>
                </a:lnTo>
                <a:lnTo>
                  <a:pt x="133417" y="124749"/>
                </a:lnTo>
                <a:lnTo>
                  <a:pt x="133569" y="51521"/>
                </a:lnTo>
                <a:cubicBezTo>
                  <a:pt x="133550" y="43644"/>
                  <a:pt x="139951" y="37243"/>
                  <a:pt x="147838" y="37243"/>
                </a:cubicBezTo>
                <a:close/>
              </a:path>
            </a:pathLst>
          </a:custGeom>
          <a:solidFill>
            <a:srgbClr val="FFFFFF">
              <a:alpha val="100000"/>
            </a:srgbClr>
          </a:solidFill>
        </p:spPr>
      </p:sp>
      <p:grpSp>
        <p:nvGrpSpPr>
          <p:cNvPr id="20" name="Group 20"/>
          <p:cNvGrpSpPr/>
          <p:nvPr/>
        </p:nvGrpSpPr>
        <p:grpSpPr>
          <a:xfrm>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投资及效益分析</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429970" y="1598804"/>
            <a:ext cx="3048265" cy="4557583"/>
          </a:xfrm>
          <a:prstGeom prst="roundRect">
            <a:avLst>
              <a:gd name="adj" fmla="val 12098"/>
            </a:avLst>
          </a:prstGeom>
          <a:solidFill>
            <a:schemeClr val="accent2">
              <a:alpha val="100000"/>
            </a:schemeClr>
          </a:solidFill>
        </p:spPr>
      </p:sp>
      <p:sp>
        <p:nvSpPr>
          <p:cNvPr id="3" name="AutoShape 3"/>
          <p:cNvSpPr/>
          <p:nvPr/>
        </p:nvSpPr>
        <p:spPr>
          <a:xfrm>
            <a:off x="4533906" y="1447444"/>
            <a:ext cx="3048265" cy="4708942"/>
          </a:xfrm>
          <a:prstGeom prst="roundRect">
            <a:avLst>
              <a:gd name="adj" fmla="val 11601"/>
            </a:avLst>
          </a:prstGeom>
          <a:solidFill>
            <a:schemeClr val="accent1">
              <a:alpha val="100000"/>
            </a:schemeClr>
          </a:solidFill>
        </p:spPr>
      </p:sp>
      <p:sp>
        <p:nvSpPr>
          <p:cNvPr id="4" name="AutoShape 4"/>
          <p:cNvSpPr/>
          <p:nvPr/>
        </p:nvSpPr>
        <p:spPr>
          <a:xfrm>
            <a:off x="653186" y="1689619"/>
            <a:ext cx="3048265" cy="4466767"/>
          </a:xfrm>
          <a:prstGeom prst="roundRect">
            <a:avLst>
              <a:gd name="adj" fmla="val 12098"/>
            </a:avLst>
          </a:prstGeom>
          <a:solidFill>
            <a:schemeClr val="accent2">
              <a:alpha val="100000"/>
            </a:schemeClr>
          </a:solidFill>
        </p:spPr>
      </p:sp>
      <p:pic>
        <p:nvPicPr>
          <p:cNvPr id="5" name="Picture 5"/>
          <p:cNvPicPr>
            <a:picLocks noChangeAspect="1"/>
          </p:cNvPicPr>
          <p:nvPr/>
        </p:nvPicPr>
        <p:blipFill>
          <a:blip r:embed="rId3"/>
          <a:srcRect l="2905" r="2905"/>
          <a:stretch>
            <a:fillRect/>
          </a:stretch>
        </p:blipFill>
        <p:spPr>
          <a:xfrm>
            <a:off x="652455" y="1326357"/>
            <a:ext cx="3050440" cy="3050440"/>
          </a:xfrm>
          <a:prstGeom prst="roundRect">
            <a:avLst/>
          </a:prstGeom>
        </p:spPr>
      </p:pic>
      <p:pic>
        <p:nvPicPr>
          <p:cNvPr id="6" name="Picture 6"/>
          <p:cNvPicPr>
            <a:picLocks noChangeAspect="1"/>
          </p:cNvPicPr>
          <p:nvPr/>
        </p:nvPicPr>
        <p:blipFill>
          <a:blip r:embed="rId4"/>
          <a:srcRect/>
          <a:stretch>
            <a:fillRect/>
          </a:stretch>
        </p:blipFill>
        <p:spPr>
          <a:xfrm>
            <a:off x="4533906" y="1327357"/>
            <a:ext cx="3079664" cy="3079664"/>
          </a:xfrm>
          <a:prstGeom prst="roundRect">
            <a:avLst/>
          </a:prstGeom>
        </p:spPr>
      </p:pic>
      <p:pic>
        <p:nvPicPr>
          <p:cNvPr id="7" name="Picture 7"/>
          <p:cNvPicPr>
            <a:picLocks noChangeAspect="1"/>
          </p:cNvPicPr>
          <p:nvPr/>
        </p:nvPicPr>
        <p:blipFill>
          <a:blip r:embed="rId5"/>
          <a:srcRect/>
          <a:stretch>
            <a:fillRect/>
          </a:stretch>
        </p:blipFill>
        <p:spPr>
          <a:xfrm>
            <a:off x="8429970" y="1327357"/>
            <a:ext cx="3079664" cy="3079664"/>
          </a:xfrm>
          <a:prstGeom prst="roundRect">
            <a:avLst/>
          </a:prstGeom>
        </p:spPr>
      </p:pic>
      <p:sp>
        <p:nvSpPr>
          <p:cNvPr id="8" name="TextBox 8"/>
          <p:cNvSpPr txBox="1"/>
          <p:nvPr/>
        </p:nvSpPr>
        <p:spPr>
          <a:xfrm>
            <a:off x="769054" y="4543292"/>
            <a:ext cx="2822670" cy="1287399"/>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在技术上，项目延期可能性很小。因为公司投入了3个人和10天的时间，最低获利1.5万元。</a:t>
            </a:r>
          </a:p>
        </p:txBody>
      </p:sp>
      <p:sp>
        <p:nvSpPr>
          <p:cNvPr id="9" name="TextBox 9"/>
          <p:cNvSpPr txBox="1"/>
          <p:nvPr/>
        </p:nvSpPr>
        <p:spPr>
          <a:xfrm>
            <a:off x="4695472" y="4543292"/>
            <a:ext cx="2822670" cy="668020"/>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在效益上，项目开发可以储备开发的经验和资源。</a:t>
            </a:r>
          </a:p>
        </p:txBody>
      </p:sp>
      <p:sp>
        <p:nvSpPr>
          <p:cNvPr id="10" name="TextBox 10"/>
          <p:cNvSpPr txBox="1"/>
          <p:nvPr/>
        </p:nvSpPr>
        <p:spPr>
          <a:xfrm>
            <a:off x="8618990" y="4543292"/>
            <a:ext cx="2822670" cy="1287399"/>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在公司发展上，项目开发能够促进公司业务发展，提升员工技术水平，为公司的长期发展奠定坚实基础。</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结论</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cb171164-338a-40dd-8561-5a88ab3304a3"/>
  <p:tag name="COMMONDATA" val="eyJoZGlkIjoiYjEzODRkZWViM2QzYWI0YjllZTNhMWE5YzM0MGNmNWYifQ=="/>
</p:tagLst>
</file>

<file path=ppt/theme/theme1.xml><?xml version="1.0" encoding="utf-8"?>
<a:theme xmlns:a="http://schemas.openxmlformats.org/drawingml/2006/main" name="Office Theme">
  <a:themeElements>
    <a:clrScheme name="Office">
      <a:dk1>
        <a:srgbClr val="000000"/>
      </a:dk1>
      <a:lt1>
        <a:srgbClr val="EFFBFF"/>
      </a:lt1>
      <a:dk2>
        <a:srgbClr val="002F40"/>
      </a:dk2>
      <a:lt2>
        <a:srgbClr val="FFFFFF"/>
      </a:lt2>
      <a:accent1>
        <a:srgbClr val="3045FD"/>
      </a:accent1>
      <a:accent2>
        <a:srgbClr val="0085FF"/>
      </a:accent2>
      <a:accent3>
        <a:srgbClr val="2947E8"/>
      </a:accent3>
      <a:accent4>
        <a:srgbClr val="3CD6DF"/>
      </a:accent4>
      <a:accent5>
        <a:srgbClr val="73DDE3"/>
      </a:accent5>
      <a:accent6>
        <a:srgbClr val="FFC67C"/>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807</Words>
  <Application>Microsoft Office PowerPoint</Application>
  <PresentationFormat>宽屏</PresentationFormat>
  <Paragraphs>185</Paragraphs>
  <Slides>44</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44</vt:i4>
      </vt:variant>
    </vt:vector>
  </HeadingPairs>
  <TitlesOfParts>
    <vt:vector size="48" baseType="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weiying</cp:lastModifiedBy>
  <cp:revision>4</cp:revision>
  <dcterms:created xsi:type="dcterms:W3CDTF">2006-08-16T00:00:00Z</dcterms:created>
  <dcterms:modified xsi:type="dcterms:W3CDTF">2025-03-27T09:25:37Z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2B1728FF4D934E1C83BA8E27D7DFBFB3</vt:lpwstr>
  </property>
  <property fmtid="{D5CDD505-2E9C-101B-9397-08002B2CF9AE}" pid="3" name="KSOProductBuildVer">
    <vt:lpwstr>2052-11.1.0.12165</vt:lpwstr>
  </property>
</Properties>
</file>