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22" autoAdjust="0"/>
  </p:normalViewPr>
  <p:slideViewPr>
    <p:cSldViewPr>
      <p:cViewPr varScale="1">
        <p:scale>
          <a:sx n="77" d="100"/>
          <a:sy n="77" d="100"/>
        </p:scale>
        <p:origin x="64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21" y="1336929"/>
            <a:ext cx="10593957" cy="209207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第3章  网络传输系统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规划流程</a:t>
              </a:r>
            </a:p>
          </p:txBody>
        </p:sp>
      </p:grpSp>
      <p:graphicFrame>
        <p:nvGraphicFramePr>
          <p:cNvPr id="28" name="对象 -2147482493"/>
          <p:cNvGraphicFramePr>
            <a:graphicFrameLocks noChangeAspect="1"/>
          </p:cNvGraphicFramePr>
          <p:nvPr/>
        </p:nvGraphicFramePr>
        <p:xfrm>
          <a:off x="5029200" y="1925320"/>
          <a:ext cx="6804025" cy="345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4" imgW="8572500" imgH="4406900" progId="Visio.Drawing.11">
                  <p:embed/>
                </p:oleObj>
              </mc:Choice>
              <mc:Fallback>
                <p:oleObj r:id="rId4" imgW="8572500" imgH="44069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rcRect l="3439" b="3716"/>
                      <a:stretch>
                        <a:fillRect/>
                      </a:stretch>
                    </p:blipFill>
                    <p:spPr>
                      <a:xfrm>
                        <a:off x="5029200" y="1925320"/>
                        <a:ext cx="6804025" cy="3456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模块划分</a:t>
              </a:r>
            </a:p>
          </p:txBody>
        </p:sp>
      </p:grpSp>
      <p:sp>
        <p:nvSpPr>
          <p:cNvPr id="24" name="AutoShape 24"/>
          <p:cNvSpPr/>
          <p:nvPr/>
        </p:nvSpPr>
        <p:spPr>
          <a:xfrm>
            <a:off x="1569100" y="1879440"/>
            <a:ext cx="1357679" cy="1285263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1569100" y="4103994"/>
            <a:ext cx="1357679" cy="1285263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6471231" y="1879440"/>
            <a:ext cx="1357679" cy="1285263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7" name="AutoShape 27"/>
          <p:cNvSpPr/>
          <p:nvPr/>
        </p:nvSpPr>
        <p:spPr>
          <a:xfrm>
            <a:off x="6471231" y="4103994"/>
            <a:ext cx="1357679" cy="1285263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28" name="Freeform 28"/>
          <p:cNvSpPr/>
          <p:nvPr/>
        </p:nvSpPr>
        <p:spPr>
          <a:xfrm>
            <a:off x="1875213" y="2149345"/>
            <a:ext cx="745452" cy="74545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29" name="Freeform 29"/>
          <p:cNvSpPr/>
          <p:nvPr/>
        </p:nvSpPr>
        <p:spPr>
          <a:xfrm>
            <a:off x="6777167" y="2149167"/>
            <a:ext cx="745808" cy="74580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243840"/>
                </a:moveTo>
                <a:lnTo>
                  <a:pt x="304800" y="243840"/>
                </a:lnTo>
                <a:lnTo>
                  <a:pt x="304800" y="259080"/>
                </a:lnTo>
                <a:cubicBezTo>
                  <a:pt x="304800" y="267500"/>
                  <a:pt x="297980" y="274320"/>
                  <a:pt x="289560" y="274320"/>
                </a:cubicBezTo>
                <a:lnTo>
                  <a:pt x="289560" y="274320"/>
                </a:lnTo>
                <a:lnTo>
                  <a:pt x="15240" y="274320"/>
                </a:lnTo>
                <a:cubicBezTo>
                  <a:pt x="6820" y="274320"/>
                  <a:pt x="0" y="267500"/>
                  <a:pt x="0" y="259080"/>
                </a:cubicBezTo>
                <a:lnTo>
                  <a:pt x="0" y="259080"/>
                </a:lnTo>
                <a:lnTo>
                  <a:pt x="0" y="243840"/>
                </a:lnTo>
                <a:lnTo>
                  <a:pt x="30480" y="243840"/>
                </a:lnTo>
                <a:lnTo>
                  <a:pt x="30480" y="60960"/>
                </a:lnTo>
                <a:cubicBezTo>
                  <a:pt x="30480" y="44196"/>
                  <a:pt x="44196" y="30480"/>
                  <a:pt x="60960" y="30480"/>
                </a:cubicBezTo>
                <a:lnTo>
                  <a:pt x="243840" y="30480"/>
                </a:lnTo>
                <a:cubicBezTo>
                  <a:pt x="260671" y="30480"/>
                  <a:pt x="274320" y="44129"/>
                  <a:pt x="274320" y="60960"/>
                </a:cubicBezTo>
                <a:lnTo>
                  <a:pt x="274320" y="60960"/>
                </a:lnTo>
                <a:lnTo>
                  <a:pt x="274320" y="243840"/>
                </a:lnTo>
                <a:close/>
                <a:moveTo>
                  <a:pt x="60960" y="60960"/>
                </a:moveTo>
                <a:lnTo>
                  <a:pt x="60960" y="198120"/>
                </a:lnTo>
                <a:lnTo>
                  <a:pt x="243840" y="198120"/>
                </a:lnTo>
                <a:lnTo>
                  <a:pt x="243840" y="60960"/>
                </a:lnTo>
                <a:lnTo>
                  <a:pt x="60960" y="60960"/>
                </a:lnTo>
                <a:close/>
                <a:moveTo>
                  <a:pt x="121920" y="228600"/>
                </a:moveTo>
                <a:lnTo>
                  <a:pt x="121920" y="243840"/>
                </a:lnTo>
                <a:lnTo>
                  <a:pt x="182880" y="243840"/>
                </a:lnTo>
                <a:lnTo>
                  <a:pt x="182880" y="228600"/>
                </a:lnTo>
                <a:lnTo>
                  <a:pt x="121920" y="22860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30" name="Freeform 30"/>
          <p:cNvSpPr/>
          <p:nvPr/>
        </p:nvSpPr>
        <p:spPr>
          <a:xfrm>
            <a:off x="1875035" y="4373721"/>
            <a:ext cx="745808" cy="74580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6777167" y="4373721"/>
            <a:ext cx="745808" cy="74580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32" name="TextBox 32"/>
          <p:cNvSpPr txBox="1"/>
          <p:nvPr/>
        </p:nvSpPr>
        <p:spPr>
          <a:xfrm>
            <a:off x="3233929" y="1742267"/>
            <a:ext cx="2667000" cy="37815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初始化模块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8118203" y="1742267"/>
            <a:ext cx="2667000" cy="37815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控制模块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3233929" y="3981700"/>
            <a:ext cx="2667000" cy="37815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数据解读模块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8118203" y="3981700"/>
            <a:ext cx="2667000" cy="37815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Ping测试模块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3266990" y="2149345"/>
            <a:ext cx="2600876" cy="1087920"/>
            <a:chOff x="3266990" y="2149345"/>
            <a:chExt cx="2600876" cy="1087920"/>
          </a:xfrm>
        </p:grpSpPr>
        <p:sp>
          <p:nvSpPr>
            <p:cNvPr id="37" name="TextBox 37"/>
            <p:cNvSpPr txBox="1"/>
            <p:nvPr/>
          </p:nvSpPr>
          <p:spPr>
            <a:xfrm>
              <a:off x="3266990" y="2149345"/>
              <a:ext cx="2600876" cy="1087920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425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用于初始化各个全局变量，为全局变量赋初始值，初始化Winsock，加载Winsock库。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8151265" y="2149345"/>
            <a:ext cx="2600876" cy="1087920"/>
            <a:chOff x="8151265" y="2149345"/>
            <a:chExt cx="2600876" cy="1087920"/>
          </a:xfrm>
        </p:grpSpPr>
        <p:sp>
          <p:nvSpPr>
            <p:cNvPr id="39" name="TextBox 39"/>
            <p:cNvSpPr txBox="1"/>
            <p:nvPr/>
          </p:nvSpPr>
          <p:spPr>
            <a:xfrm>
              <a:off x="8151265" y="2149345"/>
              <a:ext cx="2600876" cy="1087920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275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此模块被其他模块调用，实现获取参数、计算校验和、填充ICMP数据报文、释放占用资源和显示用户帮助。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3266990" y="4373721"/>
            <a:ext cx="2600876" cy="1087920"/>
            <a:chOff x="3266990" y="4373721"/>
            <a:chExt cx="2600876" cy="1087920"/>
          </a:xfrm>
        </p:grpSpPr>
        <p:sp>
          <p:nvSpPr>
            <p:cNvPr id="41" name="TextBox 41"/>
            <p:cNvSpPr txBox="1"/>
            <p:nvPr/>
          </p:nvSpPr>
          <p:spPr>
            <a:xfrm>
              <a:off x="3266990" y="4373721"/>
              <a:ext cx="2600876" cy="1087920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425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用于解读接收到的ICMP报文和IP选项。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151265" y="4373721"/>
            <a:ext cx="2600876" cy="1087920"/>
            <a:chOff x="8151265" y="4373721"/>
            <a:chExt cx="2600876" cy="1087920"/>
          </a:xfrm>
        </p:grpSpPr>
        <p:sp>
          <p:nvSpPr>
            <p:cNvPr id="43" name="TextBox 43"/>
            <p:cNvSpPr txBox="1"/>
            <p:nvPr/>
          </p:nvSpPr>
          <p:spPr>
            <a:xfrm>
              <a:off x="8151265" y="4373721"/>
              <a:ext cx="2600876" cy="1087920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35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此模块是本项目实例的核心模块，它可以调用其他模块来实现功能，最终实现Ping命令功能。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74680" y="1337640"/>
            <a:ext cx="3525078" cy="4704522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33461" y="1337640"/>
            <a:ext cx="3525078" cy="470452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115335" y="1337640"/>
            <a:ext cx="3525078" cy="4704522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0393985" y="-922877"/>
            <a:ext cx="1317650" cy="67036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1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要点三</a:t>
            </a:r>
          </a:p>
        </p:txBody>
      </p:sp>
      <p:sp>
        <p:nvSpPr>
          <p:cNvPr id="6" name="AutoShape 6"/>
          <p:cNvSpPr/>
          <p:nvPr/>
        </p:nvSpPr>
        <p:spPr>
          <a:xfrm>
            <a:off x="8115335" y="1337640"/>
            <a:ext cx="1554579" cy="505943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9358793" y="1337640"/>
            <a:ext cx="505943" cy="505943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346600" y="1337640"/>
            <a:ext cx="1554579" cy="505943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590056" y="1337640"/>
            <a:ext cx="505943" cy="505943"/>
          </a:xfrm>
          <a:prstGeom prst="parallelogram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574680" y="1337640"/>
            <a:ext cx="1554579" cy="505943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818137" y="1337640"/>
            <a:ext cx="505943" cy="505943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877907" y="2036706"/>
            <a:ext cx="2990850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系统运行流程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77907" y="3026770"/>
            <a:ext cx="2990850" cy="24955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用InitPing()初始化全局变量，使用GetArgments()获取用户输入的参数，检查用户输入的参数。如果参数不正确，则显示帮助信息，并结束程序；如果参数正确则执行Ping命令，如果Ping通则显示结果并释放所占用的资源。如果没有Ping通则显示错误信息，并释放所占用的资源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7907" y="1261999"/>
            <a:ext cx="1103690" cy="6705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要点一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676018" y="1261999"/>
            <a:ext cx="1103690" cy="6705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要点二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598427" y="2036706"/>
            <a:ext cx="2990850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函数GetArgments()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598427" y="3026770"/>
            <a:ext cx="2990850" cy="24955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获取用户输入的参数，处理流程包括判断参数第一个字符是“-”，则认为是-r或-n中的一个；如果参数的第二个字符是数字，则判断此参数是记录的条数；如果第二个字符是“r”，则判断该参数是“-r”，用于记录路由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406125" y="2036706"/>
            <a:ext cx="2990850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函数Ping()处理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406125" y="3026770"/>
            <a:ext cx="2990850" cy="24955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创建套接字。设置路由选项。创建ICMP请求报文。接收ICMP应答报文。解读ICMP文件。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447115" y="1264488"/>
            <a:ext cx="1103690" cy="6705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要点三</a:t>
            </a:r>
          </a:p>
        </p:txBody>
      </p:sp>
      <p:sp>
        <p:nvSpPr>
          <p:cNvPr id="21" name="AutoShape 21"/>
          <p:cNvSpPr/>
          <p:nvPr/>
        </p:nvSpPr>
        <p:spPr>
          <a:xfrm>
            <a:off x="507874" y="6318935"/>
            <a:ext cx="701468" cy="122998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2" name="AutoShape 22"/>
          <p:cNvSpPr/>
          <p:nvPr/>
        </p:nvSpPr>
        <p:spPr>
          <a:xfrm>
            <a:off x="454963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1137715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24" name="Connector 24"/>
          <p:cNvCxnSpPr/>
          <p:nvPr/>
        </p:nvCxnSpPr>
        <p:spPr>
          <a:xfrm>
            <a:off x="1209343" y="6393165"/>
            <a:ext cx="10991852" cy="0"/>
          </a:xfrm>
          <a:prstGeom prst="line">
            <a:avLst/>
          </a:prstGeom>
          <a:ln w="14288">
            <a:solidFill>
              <a:schemeClr val="accent2"/>
            </a:solidFill>
            <a:prstDash val="dash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grpSp>
        <p:nvGrpSpPr>
          <p:cNvPr id="25" name="Group 2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6" name="AutoShape 2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6" name="TextBox 4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功能模块设计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设计数据结构和规划函数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27474" y="2630710"/>
            <a:ext cx="2226278" cy="2226278"/>
            <a:chOff x="1127474" y="2630710"/>
            <a:chExt cx="2226278" cy="2226278"/>
          </a:xfrm>
        </p:grpSpPr>
        <p:sp>
          <p:nvSpPr>
            <p:cNvPr id="3" name="AutoShape 3"/>
            <p:cNvSpPr/>
            <p:nvPr/>
          </p:nvSpPr>
          <p:spPr>
            <a:xfrm>
              <a:off x="1127474" y="2630710"/>
              <a:ext cx="2226278" cy="222627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cxnSp>
        <p:nvCxnSpPr>
          <p:cNvPr id="4" name="Connector 4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7"/>
          <p:cNvGrpSpPr/>
          <p:nvPr/>
        </p:nvGrpSpPr>
        <p:grpSpPr>
          <a:xfrm>
            <a:off x="3098006" y="4715256"/>
            <a:ext cx="630365" cy="630269"/>
            <a:chOff x="3098006" y="4715256"/>
            <a:chExt cx="630365" cy="630269"/>
          </a:xfrm>
        </p:grpSpPr>
        <p:sp>
          <p:nvSpPr>
            <p:cNvPr id="8" name="AutoShape 8"/>
            <p:cNvSpPr/>
            <p:nvPr/>
          </p:nvSpPr>
          <p:spPr>
            <a:xfrm>
              <a:off x="3098006" y="4715256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10" name="Freeform 10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3" name="AutoShape 13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678841" y="3411474"/>
            <a:ext cx="630365" cy="630269"/>
            <a:chOff x="3678841" y="3411474"/>
            <a:chExt cx="630365" cy="630269"/>
          </a:xfrm>
        </p:grpSpPr>
        <p:sp>
          <p:nvSpPr>
            <p:cNvPr id="16" name="AutoShape 16"/>
            <p:cNvSpPr/>
            <p:nvPr/>
          </p:nvSpPr>
          <p:spPr>
            <a:xfrm>
              <a:off x="3678841" y="3411474"/>
              <a:ext cx="630365" cy="630269"/>
            </a:xfrm>
            <a:prstGeom prst="ellipse">
              <a:avLst/>
            </a:pr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8" name="Freeform 18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2" name="Freeform 22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5" name="Freeform 25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</p:spPr>
      </p:sp>
      <p:sp>
        <p:nvSpPr>
          <p:cNvPr id="26" name="Freeform 26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7" name="Freeform 27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8" name="TextBox 28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Freeform 29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0" name="Freeform 30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3" name="Freeform 33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IP报头结构体_iphdr：设置了需要的变量名，各变量的具体说明如下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h_len:4：IP报头长度。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version:4：IP的版本号。</a:t>
            </a:r>
            <a:endParaRPr lang="en-US" sz="1100"/>
          </a:p>
        </p:txBody>
      </p:sp>
      <p:grpSp>
        <p:nvGrpSpPr>
          <p:cNvPr id="37" name="Group 3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8" name="AutoShape 3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5" name="AutoShape 5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6" name="AutoShape 5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7" name="AutoShape 5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8" name="TextBox 5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设计数据结构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71464" y="927003"/>
            <a:ext cx="9419070" cy="5265503"/>
          </a:xfrm>
          <a:custGeom>
            <a:avLst/>
            <a:gdLst/>
            <a:ahLst/>
            <a:cxnLst/>
            <a:rect l="l" t="t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100000"/>
                  <a:lumMod val="40000"/>
                  <a:lumOff val="60000"/>
                </a:schemeClr>
              </a:gs>
            </a:gsLst>
            <a:lin ang="5400000"/>
          </a:gradFill>
        </p:spPr>
      </p:sp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设计数据结构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7212425" y="2667733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6" name="Connector 26"/>
          <p:cNvCxnSpPr/>
          <p:nvPr/>
        </p:nvCxnSpPr>
        <p:spPr>
          <a:xfrm>
            <a:off x="8522661" y="2674162"/>
            <a:ext cx="0" cy="1007522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AutoShape 27"/>
          <p:cNvSpPr/>
          <p:nvPr/>
        </p:nvSpPr>
        <p:spPr>
          <a:xfrm>
            <a:off x="7486155" y="28031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28" name="Freeform 28"/>
          <p:cNvSpPr/>
          <p:nvPr/>
        </p:nvSpPr>
        <p:spPr>
          <a:xfrm flipH="1">
            <a:off x="7682370" y="3015782"/>
            <a:ext cx="367566" cy="347027"/>
          </a:xfrm>
          <a:custGeom>
            <a:avLst/>
            <a:gdLst/>
            <a:ahLst/>
            <a:cxnLst/>
            <a:rect l="l" t="t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" name="AutoShape 29"/>
          <p:cNvSpPr/>
          <p:nvPr/>
        </p:nvSpPr>
        <p:spPr>
          <a:xfrm>
            <a:off x="5440775" y="3915508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0" name="Connector 30"/>
          <p:cNvCxnSpPr/>
          <p:nvPr/>
        </p:nvCxnSpPr>
        <p:spPr>
          <a:xfrm>
            <a:off x="6751011" y="3921937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AutoShape 31"/>
          <p:cNvSpPr/>
          <p:nvPr/>
        </p:nvSpPr>
        <p:spPr>
          <a:xfrm>
            <a:off x="5714505" y="4050959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3678650" y="5144233"/>
            <a:ext cx="4325017" cy="1027472"/>
          </a:xfrm>
          <a:prstGeom prst="roundRect">
            <a:avLst>
              <a:gd name="adj" fmla="val 8330"/>
            </a:avLst>
          </a:prstGeom>
          <a:ln w="4762">
            <a:solidFill>
              <a:schemeClr val="accent1">
                <a:lumMod val="75000"/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Connector 33"/>
          <p:cNvCxnSpPr/>
          <p:nvPr/>
        </p:nvCxnSpPr>
        <p:spPr>
          <a:xfrm>
            <a:off x="4988886" y="5150662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AutoShape 34"/>
          <p:cNvSpPr/>
          <p:nvPr/>
        </p:nvSpPr>
        <p:spPr>
          <a:xfrm>
            <a:off x="3952380" y="52796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5" name="Freeform 35"/>
          <p:cNvSpPr/>
          <p:nvPr/>
        </p:nvSpPr>
        <p:spPr>
          <a:xfrm>
            <a:off x="5908809" y="4245412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6" name="Freeform 36"/>
          <p:cNvSpPr/>
          <p:nvPr/>
        </p:nvSpPr>
        <p:spPr>
          <a:xfrm>
            <a:off x="4146684" y="5474137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7" name="Group 37"/>
          <p:cNvGrpSpPr/>
          <p:nvPr/>
        </p:nvGrpSpPr>
        <p:grpSpPr>
          <a:xfrm>
            <a:off x="5440775" y="5412803"/>
            <a:ext cx="1953437" cy="490334"/>
            <a:chOff x="5440775" y="5412803"/>
            <a:chExt cx="1953437" cy="490334"/>
          </a:xfrm>
        </p:grpSpPr>
        <p:sp>
          <p:nvSpPr>
            <p:cNvPr id="38" name="TextBox 38"/>
            <p:cNvSpPr txBox="1"/>
            <p:nvPr/>
          </p:nvSpPr>
          <p:spPr>
            <a:xfrm>
              <a:off x="5440775" y="5412803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7265709" y="4184077"/>
            <a:ext cx="1953437" cy="490334"/>
            <a:chOff x="7265709" y="4184077"/>
            <a:chExt cx="1953437" cy="490334"/>
          </a:xfrm>
        </p:grpSpPr>
        <p:sp>
          <p:nvSpPr>
            <p:cNvPr id="40" name="TextBox 40"/>
            <p:cNvSpPr txBox="1"/>
            <p:nvPr/>
          </p:nvSpPr>
          <p:spPr>
            <a:xfrm>
              <a:off x="7265709" y="4184077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027586" y="2936302"/>
            <a:ext cx="1953437" cy="490334"/>
            <a:chOff x="9027586" y="2936302"/>
            <a:chExt cx="1953437" cy="490334"/>
          </a:xfrm>
        </p:grpSpPr>
        <p:sp>
          <p:nvSpPr>
            <p:cNvPr id="42" name="TextBox 42"/>
            <p:cNvSpPr txBox="1"/>
            <p:nvPr/>
          </p:nvSpPr>
          <p:spPr>
            <a:xfrm>
              <a:off x="9027586" y="2936302"/>
              <a:ext cx="1953437" cy="49033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025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2228086" y="3512222"/>
            <a:ext cx="2381737" cy="806572"/>
            <a:chOff x="2228086" y="3512222"/>
            <a:chExt cx="2381737" cy="806572"/>
          </a:xfrm>
        </p:grpSpPr>
        <p:sp>
          <p:nvSpPr>
            <p:cNvPr id="44" name="TextBox 44"/>
            <p:cNvSpPr txBox="1"/>
            <p:nvPr/>
          </p:nvSpPr>
          <p:spPr>
            <a:xfrm>
              <a:off x="2228086" y="3512222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total_len：数据报总长度。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4027453" y="2264447"/>
            <a:ext cx="2381737" cy="806572"/>
            <a:chOff x="4027453" y="2264447"/>
            <a:chExt cx="2381737" cy="806572"/>
          </a:xfrm>
        </p:grpSpPr>
        <p:sp>
          <p:nvSpPr>
            <p:cNvPr id="46" name="TextBox 46"/>
            <p:cNvSpPr txBox="1"/>
            <p:nvPr/>
          </p:nvSpPr>
          <p:spPr>
            <a:xfrm>
              <a:off x="4027453" y="2264447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ident：唯一的标识符。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454963" y="4740947"/>
            <a:ext cx="2381737" cy="806572"/>
            <a:chOff x="454963" y="4740947"/>
            <a:chExt cx="2381737" cy="806572"/>
          </a:xfrm>
        </p:grpSpPr>
        <p:sp>
          <p:nvSpPr>
            <p:cNvPr id="48" name="TextBox 48"/>
            <p:cNvSpPr txBox="1"/>
            <p:nvPr/>
          </p:nvSpPr>
          <p:spPr>
            <a:xfrm>
              <a:off x="454963" y="4740947"/>
              <a:ext cx="2381737" cy="806572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tos：服务的类型。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216578"/>
            <a:ext cx="0" cy="5645486"/>
          </a:xfrm>
          <a:prstGeom prst="line">
            <a:avLst/>
          </a:prstGeom>
          <a:ln w="19050">
            <a:solidFill>
              <a:schemeClr val="accent2"/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466458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581544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443018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60801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20143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36643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95985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512485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392658" y="1638090"/>
            <a:ext cx="8708491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frag_flags：分段标志。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73196" y="320143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988282" y="331652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873196" y="495985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988282" y="507494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322285" y="5154931"/>
            <a:ext cx="8849237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checksum：校验和。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32022" y="3396511"/>
            <a:ext cx="8829763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proto：协议类型(TCP、UDP等)。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设计数据结构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8" name="Group 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设计数据结构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33" name="Group 33"/>
          <p:cNvGrpSpPr/>
          <p:nvPr/>
        </p:nvGrpSpPr>
        <p:grpSpPr>
          <a:xfrm>
            <a:off x="4068198" y="1804533"/>
            <a:ext cx="6294397" cy="802744"/>
            <a:chOff x="4068198" y="1804533"/>
            <a:chExt cx="6294397" cy="802744"/>
          </a:xfrm>
        </p:grpSpPr>
        <p:sp>
          <p:nvSpPr>
            <p:cNvPr id="34" name="TextBox 34"/>
            <p:cNvSpPr txBox="1"/>
            <p:nvPr/>
          </p:nvSpPr>
          <p:spPr>
            <a:xfrm>
              <a:off x="4068198" y="1804533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sourceIP：源IP地址。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102790" y="3417125"/>
            <a:ext cx="6294397" cy="802744"/>
            <a:chOff x="2102790" y="3417125"/>
            <a:chExt cx="6294397" cy="802744"/>
          </a:xfrm>
        </p:grpSpPr>
        <p:sp>
          <p:nvSpPr>
            <p:cNvPr id="36" name="TextBox 36"/>
            <p:cNvSpPr txBox="1"/>
            <p:nvPr/>
          </p:nvSpPr>
          <p:spPr>
            <a:xfrm>
              <a:off x="2102790" y="3417125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ICMP报头结构体_icmphdr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25566" y="5029724"/>
            <a:ext cx="6294397" cy="802744"/>
            <a:chOff x="4025566" y="5029724"/>
            <a:chExt cx="6294397" cy="802744"/>
          </a:xfrm>
        </p:grpSpPr>
        <p:sp>
          <p:nvSpPr>
            <p:cNvPr id="38" name="TextBox 38"/>
            <p:cNvSpPr txBox="1"/>
            <p:nvPr/>
          </p:nvSpPr>
          <p:spPr>
            <a:xfrm>
              <a:off x="4025566" y="5029724"/>
              <a:ext cx="6294397" cy="80274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1500">
                  <a:solidFill>
                    <a:srgbClr val="0600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IP选项结构体_ipoptionhdr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分析构成函数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ln w="19050">
            <a:solidFill>
              <a:schemeClr val="accent1">
                <a:alpha val="100000"/>
              </a:schemeClr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函数InitPing()：用于初始化所需要的变量。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ln w="19050">
            <a:solidFill>
              <a:schemeClr val="accent2">
                <a:alpha val="100000"/>
              </a:schemeClr>
            </a:solidFill>
            <a:prstDash val="solid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函数UserHelp()：用于显示用户的帮助信息。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ln w="19050">
            <a:solidFill>
              <a:schemeClr val="accent3">
                <a:alpha val="100000"/>
              </a:schemeClr>
            </a:solidFill>
            <a:prstDash val="solid"/>
          </a:ln>
        </p:spPr>
        <p:style>
          <a:lnRef idx="0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函数GetArgments()：用于获取用户提交的处理参数。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52335" y="1979346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3" name="AutoShape 3"/>
          <p:cNvSpPr/>
          <p:nvPr/>
        </p:nvSpPr>
        <p:spPr>
          <a:xfrm>
            <a:off x="8652335" y="1821557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4" name="AutoShape 4"/>
          <p:cNvSpPr/>
          <p:nvPr/>
        </p:nvSpPr>
        <p:spPr>
          <a:xfrm>
            <a:off x="5029936" y="1979346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5" name="AutoShape 5"/>
          <p:cNvSpPr/>
          <p:nvPr/>
        </p:nvSpPr>
        <p:spPr>
          <a:xfrm>
            <a:off x="5029936" y="1821557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6" name="AutoShape 6"/>
          <p:cNvSpPr/>
          <p:nvPr/>
        </p:nvSpPr>
        <p:spPr>
          <a:xfrm>
            <a:off x="1407538" y="1979346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4500000"/>
          </a:gradFill>
        </p:spPr>
      </p:sp>
      <p:sp>
        <p:nvSpPr>
          <p:cNvPr id="7" name="AutoShape 7"/>
          <p:cNvSpPr/>
          <p:nvPr/>
        </p:nvSpPr>
        <p:spPr>
          <a:xfrm>
            <a:off x="1407538" y="1821557"/>
            <a:ext cx="2132128" cy="388730"/>
          </a:xfrm>
          <a:prstGeom prst="ellipse">
            <a:avLst/>
          </a:prstGeom>
          <a:gradFill>
            <a:gsLst>
              <a:gs pos="0">
                <a:schemeClr val="l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500000"/>
          </a:gradFill>
        </p:spPr>
      </p:sp>
      <p:sp>
        <p:nvSpPr>
          <p:cNvPr id="8" name="TextBox 8"/>
          <p:cNvSpPr txBox="1"/>
          <p:nvPr/>
        </p:nvSpPr>
        <p:spPr>
          <a:xfrm>
            <a:off x="1015607" y="2516039"/>
            <a:ext cx="2962275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函数CheckSum()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94842" y="3555750"/>
            <a:ext cx="3008046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用于计算校验和，将数据报头中的校验和字段设置为0，然后对首部中的每个16bit进行二进制反码求和，将结果存放在校验和字段中。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638006" y="2516039"/>
            <a:ext cx="2962275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函数FillICMPData()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723754" y="3555750"/>
            <a:ext cx="3008046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用于填充ICMP数据报字段，其中参数“icmp_data”表示ICMP数据，“datasize”表示ICMP报文大小。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60404" y="2516039"/>
            <a:ext cx="2962275" cy="11334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函数FreeRes()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361301" y="3555750"/>
            <a:ext cx="3008046" cy="18440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用于释放所占用的内存资源。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80607" y="1020470"/>
            <a:ext cx="199072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037367" y="1020470"/>
            <a:ext cx="2114550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724677" y="1059557"/>
            <a:ext cx="1990725" cy="1533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8" name="AutoShape 1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分析构成函数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940476" cy="685800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-2490705" y="-2630165"/>
            <a:ext cx="5510422" cy="5510422"/>
          </a:xfrm>
          <a:prstGeom prst="ellipse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-1370201" y="-1527676"/>
            <a:ext cx="3269415" cy="3269415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05301" y="734568"/>
            <a:ext cx="6559296" cy="538886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网络系统介绍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系统规划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设计数据结构和规划函数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编码工作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项目测试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实现TCP模块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19147" y="5955792"/>
            <a:ext cx="4413504" cy="132892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12000"/>
              </a:lnSpc>
              <a:spcBef>
                <a:spcPts val="450"/>
              </a:spcBef>
            </a:pPr>
            <a:r>
              <a:rPr lang="en-US" sz="5775" b="1">
                <a:solidFill>
                  <a:schemeClr val="accent3">
                    <a:lumMod val="40000"/>
                    <a:lumOff val="60000"/>
                    <a:alpha val="34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271406" y="3561558"/>
            <a:ext cx="3626990" cy="32918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</a:p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49697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776918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012267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743787" y="3022600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7259206">
            <a:off x="6589098" y="4674355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7221168">
            <a:off x="4910864" y="4658432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cxnSp>
        <p:nvCxnSpPr>
          <p:cNvPr id="8" name="Connector 8"/>
          <p:cNvCxnSpPr/>
          <p:nvPr/>
        </p:nvCxnSpPr>
        <p:spPr>
          <a:xfrm>
            <a:off x="6818377" y="3284051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/>
        </p:nvSpPr>
        <p:spPr>
          <a:xfrm>
            <a:off x="10897278" y="3216317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6941312" y="1711093"/>
            <a:ext cx="3862453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函数DecodeICMPHeader()：用于解读ICMP的报文信息，其中参数“buf”表示存放接收到的ICMP报文的缓冲区，“bytes”表示接收到的字节数，“from”表示发送ICMP回显应答的主机IP地址。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33969" y="4100915"/>
            <a:ext cx="3190554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函数PingTest()：用于进行Ping操作处理。</a:t>
            </a:r>
          </a:p>
        </p:txBody>
      </p:sp>
      <p:cxnSp>
        <p:nvCxnSpPr>
          <p:cNvPr id="12" name="Connector 12"/>
          <p:cNvCxnSpPr/>
          <p:nvPr/>
        </p:nvCxnSpPr>
        <p:spPr>
          <a:xfrm>
            <a:off x="7345623" y="5627624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AutoShape 13"/>
          <p:cNvSpPr/>
          <p:nvPr/>
        </p:nvSpPr>
        <p:spPr>
          <a:xfrm>
            <a:off x="11424524" y="5559891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904945" y="4589949"/>
            <a:ext cx="3793067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AutoShape 15"/>
          <p:cNvSpPr/>
          <p:nvPr/>
        </p:nvSpPr>
        <p:spPr>
          <a:xfrm>
            <a:off x="904945" y="4510024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869006" y="3172778"/>
            <a:ext cx="3483489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函数DecodeIPOptions()：用于解读IP选项头，从中读取从源主机到目标主机经过的路由，并输出路由信息。</a:t>
            </a:r>
          </a:p>
        </p:txBody>
      </p:sp>
      <p:sp>
        <p:nvSpPr>
          <p:cNvPr id="17" name="AutoShape 17"/>
          <p:cNvSpPr/>
          <p:nvPr/>
        </p:nvSpPr>
        <p:spPr>
          <a:xfrm flipV="1">
            <a:off x="5012267" y="3733610"/>
            <a:ext cx="2167467" cy="1826280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786411" y="3999944"/>
            <a:ext cx="661803" cy="6618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分析构成函数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编码工作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89" r="89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编码工作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454963" y="3878730"/>
            <a:ext cx="3974251" cy="2162291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563624" y="1510084"/>
            <a:ext cx="2936423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经过本章前面内容的讲解，整个项目的准备工作全部结束了，接下来就可以进行具体的编码工作。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90191" y="4157580"/>
            <a:ext cx="3052052" cy="160459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在开始之前需要仔细阅读系统规划文件和规划函数，然后根据这些资料完成具体的编码工作。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项目测试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45936" y="2601975"/>
            <a:ext cx="1097280" cy="109728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3788" y="4992370"/>
            <a:ext cx="1097280" cy="109728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14621" y="4992370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2135991">
            <a:off x="6752079" y="300540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2296662">
            <a:off x="5082069" y="2980409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6933846">
            <a:off x="4590610" y="4510035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10800000">
            <a:off x="5884214" y="528619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 rot="6699367">
            <a:off x="7238684" y="4544360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171891" y="3318396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测试计划包括单元测试、集成测试和系统测试等不同层次，每个层次都有相应的测试任务和要求。</a:t>
            </a:r>
          </a:p>
        </p:txBody>
      </p:sp>
      <p:sp>
        <p:nvSpPr>
          <p:cNvPr id="11" name="Freeform 11"/>
          <p:cNvSpPr/>
          <p:nvPr/>
        </p:nvSpPr>
        <p:spPr>
          <a:xfrm>
            <a:off x="5821069" y="2864915"/>
            <a:ext cx="571400" cy="5714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6973593" y="3379295"/>
            <a:ext cx="1097280" cy="109728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266066" y="3659577"/>
            <a:ext cx="512333" cy="512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4116258" y="3379295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4418097" y="3668943"/>
            <a:ext cx="493600" cy="4936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5034007" y="5314781"/>
            <a:ext cx="476843" cy="4768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89033" y="5255782"/>
            <a:ext cx="570456" cy="57045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TextBox 18"/>
          <p:cNvSpPr txBox="1"/>
          <p:nvPr/>
        </p:nvSpPr>
        <p:spPr>
          <a:xfrm>
            <a:off x="7879518" y="4987861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测试用例则是用来描述测试场景和操作步骤的文档，是测试计划的重要组成部分。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3186" y="3304902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测试分析则是对测试结果进行统计和分析，找出问题所在并提出改进建议，为项目质量和稳定性提供保障。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2466" y="4987747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在执行测试时，需要按照测试用例进行操作并记录测试结果，对于发现的缺陷要及时提交给开发团队进行修复。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88661" y="1252888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进行项目测试时，需要仔细制定测试计划、设计测试用例、执行测试并分析结果。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项目测试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实现TCP模块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110" y="3232606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TCP会对这些包进行排序并检查错误，同时实现虚电路间的连接。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9110" y="4962429"/>
            <a:ext cx="4714229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TCP数据包中包括序号和确认，所以未按照顺序收到的包可以被排序，而损坏的包可以被重传。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27891" y="1290438"/>
            <a:ext cx="4828525" cy="4828525"/>
          </a:xfrm>
          <a:prstGeom prst="ellipse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396305" y="4914086"/>
            <a:ext cx="1091477" cy="1091477"/>
            <a:chOff x="5396305" y="4914086"/>
            <a:chExt cx="1091477" cy="1091477"/>
          </a:xfrm>
        </p:grpSpPr>
        <p:sp>
          <p:nvSpPr>
            <p:cNvPr id="6" name="AutoShape 6"/>
            <p:cNvSpPr/>
            <p:nvPr/>
          </p:nvSpPr>
          <p:spPr>
            <a:xfrm>
              <a:off x="5396305" y="4914086"/>
              <a:ext cx="1091477" cy="109147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5539437" y="5154753"/>
              <a:ext cx="610142" cy="61014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10886" y="167269"/>
                  </a:moveTo>
                  <a:cubicBezTo>
                    <a:pt x="310886" y="167269"/>
                    <a:pt x="267148" y="122672"/>
                    <a:pt x="206873" y="122672"/>
                  </a:cubicBezTo>
                  <a:cubicBezTo>
                    <a:pt x="147980" y="122672"/>
                    <a:pt x="89764" y="167269"/>
                    <a:pt x="89764" y="167269"/>
                  </a:cubicBezTo>
                  <a:lnTo>
                    <a:pt x="57064" y="153619"/>
                  </a:lnTo>
                  <a:lnTo>
                    <a:pt x="57064" y="193662"/>
                  </a:lnTo>
                  <a:cubicBezTo>
                    <a:pt x="62217" y="195415"/>
                    <a:pt x="65989" y="200158"/>
                    <a:pt x="65989" y="205902"/>
                  </a:cubicBezTo>
                  <a:cubicBezTo>
                    <a:pt x="65989" y="211703"/>
                    <a:pt x="62141" y="216456"/>
                    <a:pt x="56912" y="218170"/>
                  </a:cubicBezTo>
                  <a:lnTo>
                    <a:pt x="66580" y="245135"/>
                  </a:lnTo>
                  <a:lnTo>
                    <a:pt x="38043" y="245135"/>
                  </a:lnTo>
                  <a:lnTo>
                    <a:pt x="47796" y="217942"/>
                  </a:lnTo>
                  <a:cubicBezTo>
                    <a:pt x="43110" y="215951"/>
                    <a:pt x="39834" y="211322"/>
                    <a:pt x="39834" y="205902"/>
                  </a:cubicBezTo>
                  <a:cubicBezTo>
                    <a:pt x="39834" y="200597"/>
                    <a:pt x="43015" y="196082"/>
                    <a:pt x="47558" y="194024"/>
                  </a:cubicBezTo>
                  <a:lnTo>
                    <a:pt x="47558" y="149647"/>
                  </a:lnTo>
                  <a:lnTo>
                    <a:pt x="0" y="129816"/>
                  </a:lnTo>
                  <a:lnTo>
                    <a:pt x="209255" y="35890"/>
                  </a:lnTo>
                  <a:lnTo>
                    <a:pt x="401241" y="130997"/>
                  </a:lnTo>
                  <a:lnTo>
                    <a:pt x="310886" y="167269"/>
                  </a:lnTo>
                  <a:close/>
                  <a:moveTo>
                    <a:pt x="204492" y="145266"/>
                  </a:moveTo>
                  <a:cubicBezTo>
                    <a:pt x="265128" y="145266"/>
                    <a:pt x="294846" y="177365"/>
                    <a:pt x="294846" y="177365"/>
                  </a:cubicBezTo>
                  <a:lnTo>
                    <a:pt x="294846" y="243945"/>
                  </a:lnTo>
                  <a:cubicBezTo>
                    <a:pt x="294846" y="243945"/>
                    <a:pt x="263938" y="268910"/>
                    <a:pt x="199739" y="268910"/>
                  </a:cubicBezTo>
                  <a:cubicBezTo>
                    <a:pt x="135541" y="268910"/>
                    <a:pt x="114138" y="243945"/>
                    <a:pt x="114138" y="243945"/>
                  </a:cubicBezTo>
                  <a:lnTo>
                    <a:pt x="114138" y="177365"/>
                  </a:lnTo>
                  <a:cubicBezTo>
                    <a:pt x="114138" y="177365"/>
                    <a:pt x="143856" y="145266"/>
                    <a:pt x="204492" y="145266"/>
                  </a:cubicBezTo>
                  <a:close/>
                  <a:moveTo>
                    <a:pt x="203302" y="254641"/>
                  </a:moveTo>
                  <a:cubicBezTo>
                    <a:pt x="245326" y="254641"/>
                    <a:pt x="279397" y="246116"/>
                    <a:pt x="279397" y="235620"/>
                  </a:cubicBezTo>
                  <a:cubicBezTo>
                    <a:pt x="279397" y="225123"/>
                    <a:pt x="245326" y="216599"/>
                    <a:pt x="203302" y="216599"/>
                  </a:cubicBezTo>
                  <a:cubicBezTo>
                    <a:pt x="161277" y="216599"/>
                    <a:pt x="127216" y="225123"/>
                    <a:pt x="127216" y="235620"/>
                  </a:cubicBezTo>
                  <a:cubicBezTo>
                    <a:pt x="127216" y="246116"/>
                    <a:pt x="161277" y="254641"/>
                    <a:pt x="203302" y="2546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5396305" y="316030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396305" y="147882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628547" y="3392546"/>
            <a:ext cx="626995" cy="6269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Freeform 11"/>
          <p:cNvSpPr/>
          <p:nvPr/>
        </p:nvSpPr>
        <p:spPr>
          <a:xfrm>
            <a:off x="5668096" y="1750615"/>
            <a:ext cx="547896" cy="5478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TextBox 12"/>
          <p:cNvSpPr txBox="1"/>
          <p:nvPr/>
        </p:nvSpPr>
        <p:spPr>
          <a:xfrm>
            <a:off x="539110" y="1502783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IP数据包中含有已封好的TCP数据包，IP会将它们上传到TCP层。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实现TCP模块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19372" y="304609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33643" y="2133470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  <p:pic>
        <p:nvPicPr>
          <p:cNvPr id="5" name="图片 4" descr="项目开发实战群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762250"/>
            <a:ext cx="2748915" cy="3527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网络系统介绍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6667" r="16667"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99336" y="5251464"/>
            <a:ext cx="979144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5019816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TCP/IP协议并不完全符合OSI的七层参考模型。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4926142" y="198727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74571" y="181958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当前的通用网络协议标准是TCP/IP协议，它是一个比较复杂的协议集。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926142" y="362546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96000" y="3521834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本项目仅介绍其与编程密切相关的部分，即以太网上TCP/IP协议的分层结构及其报文格式。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网络系统介绍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4624" r="14624"/>
          <a:stretch>
            <a:fillRect/>
          </a:stretch>
        </p:blipFill>
        <p:spPr>
          <a:xfrm>
            <a:off x="539110" y="1500306"/>
            <a:ext cx="4453160" cy="44531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传统的开放式系统互连参考模型，是一种通信协议的七层抽象的参考模型，其中每一层执行某一特定任务。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模型的目的是使各种硬件在相同的层次上相互通信。这七层分别是物理层、数据链路层、网络层、传输层、会话层、表示层和应用层。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通过这个参考模型，用户可以非常直观地了解网络通信的基本过程和原理。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网络系统介绍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网络数据从发送方到达接收方的过程中，数据的流向以及经过的通信层和相应的通信协议。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事实上在网络通信的发送端，其通信数据每到一个通信层，都会被该层协议在数据中添加一个报头数据。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而在接收方恰好相反，数据通过每一层时都会被该层协议剥去相应的报头数据。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网络系统介绍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7192" y="3522743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2568117" y="1927706"/>
            <a:ext cx="2204933" cy="2157159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4067465" y="3482773"/>
            <a:ext cx="2116735" cy="2070873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566823" y="2336206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184200" y="2878170"/>
            <a:ext cx="461677" cy="550831"/>
            <a:chOff x="6184200" y="2878170"/>
            <a:chExt cx="461677" cy="550831"/>
          </a:xfrm>
        </p:grpSpPr>
        <p:sp>
          <p:nvSpPr>
            <p:cNvPr id="7" name="Freeform 7"/>
            <p:cNvSpPr/>
            <p:nvPr/>
          </p:nvSpPr>
          <p:spPr>
            <a:xfrm>
              <a:off x="6350411" y="2984088"/>
              <a:ext cx="147161" cy="176213"/>
            </a:xfrm>
            <a:custGeom>
              <a:avLst/>
              <a:gdLst/>
              <a:ahLst/>
              <a:cxnLst/>
              <a:rect l="l" t="t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184200" y="2878170"/>
              <a:ext cx="461677" cy="550831"/>
            </a:xfrm>
            <a:custGeom>
              <a:avLst/>
              <a:gdLst/>
              <a:ahLst/>
              <a:cxnLst/>
              <a:rect l="l" t="t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996032" y="4065529"/>
            <a:ext cx="664560" cy="579786"/>
            <a:chOff x="1996032" y="4065529"/>
            <a:chExt cx="664560" cy="579786"/>
          </a:xfrm>
        </p:grpSpPr>
        <p:sp>
          <p:nvSpPr>
            <p:cNvPr id="10" name="Freeform 10"/>
            <p:cNvSpPr/>
            <p:nvPr/>
          </p:nvSpPr>
          <p:spPr>
            <a:xfrm>
              <a:off x="1996032" y="4204879"/>
              <a:ext cx="440436" cy="440436"/>
            </a:xfrm>
            <a:custGeom>
              <a:avLst/>
              <a:gdLst/>
              <a:ahLst/>
              <a:cxnLst/>
              <a:rect l="l" t="t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341695" y="4065529"/>
              <a:ext cx="318897" cy="316706"/>
            </a:xfrm>
            <a:custGeom>
              <a:avLst/>
              <a:gdLst/>
              <a:ahLst/>
              <a:cxnLst/>
              <a:rect l="l" t="t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836987" y="4210981"/>
            <a:ext cx="577691" cy="614457"/>
            <a:chOff x="4836987" y="4210981"/>
            <a:chExt cx="577691" cy="614457"/>
          </a:xfrm>
        </p:grpSpPr>
        <p:sp>
          <p:nvSpPr>
            <p:cNvPr id="13" name="Freeform 13"/>
            <p:cNvSpPr/>
            <p:nvPr/>
          </p:nvSpPr>
          <p:spPr>
            <a:xfrm>
              <a:off x="5174934" y="4210981"/>
              <a:ext cx="239744" cy="269843"/>
            </a:xfrm>
            <a:custGeom>
              <a:avLst/>
              <a:gdLst/>
              <a:ahLst/>
              <a:cxnLst/>
              <a:rect l="l" t="t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4836987" y="4396146"/>
              <a:ext cx="461677" cy="429292"/>
            </a:xfrm>
            <a:custGeom>
              <a:avLst/>
              <a:gdLst/>
              <a:ahLst/>
              <a:cxnLst/>
              <a:rect l="l" t="t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4976433" y="4512066"/>
              <a:ext cx="195167" cy="181737"/>
            </a:xfrm>
            <a:custGeom>
              <a:avLst/>
              <a:gdLst/>
              <a:ahLst/>
              <a:cxnLst/>
              <a:rect l="l" t="t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084541" y="4461869"/>
              <a:ext cx="113728" cy="129349"/>
            </a:xfrm>
            <a:custGeom>
              <a:avLst/>
              <a:gdLst/>
              <a:ahLst/>
              <a:cxnLst/>
              <a:rect l="l" t="t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390861" y="2655299"/>
            <a:ext cx="559445" cy="701973"/>
            <a:chOff x="3390861" y="2655299"/>
            <a:chExt cx="559445" cy="701973"/>
          </a:xfrm>
        </p:grpSpPr>
        <p:sp>
          <p:nvSpPr>
            <p:cNvPr id="18" name="Freeform 18"/>
            <p:cNvSpPr/>
            <p:nvPr/>
          </p:nvSpPr>
          <p:spPr>
            <a:xfrm>
              <a:off x="3782073" y="2655299"/>
              <a:ext cx="168233" cy="183703"/>
            </a:xfrm>
            <a:custGeom>
              <a:avLst/>
              <a:gdLst/>
              <a:ahLst/>
              <a:cxnLst/>
              <a:rect l="l" t="t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564454" y="2751018"/>
              <a:ext cx="296432" cy="326720"/>
            </a:xfrm>
            <a:custGeom>
              <a:avLst/>
              <a:gdLst/>
              <a:ahLst/>
              <a:cxnLst/>
              <a:rect l="l" t="t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390861" y="3012170"/>
              <a:ext cx="467288" cy="345102"/>
            </a:xfrm>
            <a:custGeom>
              <a:avLst/>
              <a:gdLst/>
              <a:ahLst/>
              <a:cxnLst/>
              <a:rect l="l" t="t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网络系统介绍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809821" y="1823726"/>
            <a:ext cx="3286271" cy="1875094"/>
            <a:chOff x="7809821" y="1823726"/>
            <a:chExt cx="3286271" cy="1875094"/>
          </a:xfrm>
        </p:grpSpPr>
        <p:sp>
          <p:nvSpPr>
            <p:cNvPr id="44" name="TextBox 44"/>
            <p:cNvSpPr txBox="1"/>
            <p:nvPr/>
          </p:nvSpPr>
          <p:spPr>
            <a:xfrm>
              <a:off x="7809821" y="1823726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用户也可以这样理解，即网络模型中的各层都是对等通信。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809821" y="4249198"/>
            <a:ext cx="3286271" cy="1875094"/>
            <a:chOff x="7809821" y="4249198"/>
            <a:chExt cx="3286271" cy="1875094"/>
          </a:xfrm>
        </p:grpSpPr>
        <p:sp>
          <p:nvSpPr>
            <p:cNvPr id="46" name="TextBox 46"/>
            <p:cNvSpPr txBox="1"/>
            <p:nvPr/>
          </p:nvSpPr>
          <p:spPr>
            <a:xfrm>
              <a:off x="7809821" y="4249198"/>
              <a:ext cx="3286271" cy="1875094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在OSI七层网络模型中，各个网络层都具有各自的功能。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8798" y="3644837"/>
            <a:ext cx="9429750" cy="1104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1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系统规划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60858" y="2108645"/>
            <a:ext cx="7677150" cy="15716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765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规划流程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784437" y="1687163"/>
            <a:ext cx="4496144" cy="565817"/>
            <a:chOff x="5784437" y="1687163"/>
            <a:chExt cx="4496144" cy="565817"/>
          </a:xfrm>
        </p:grpSpPr>
        <p:sp>
          <p:nvSpPr>
            <p:cNvPr id="29" name="AutoShape 29"/>
            <p:cNvSpPr/>
            <p:nvPr/>
          </p:nvSpPr>
          <p:spPr>
            <a:xfrm>
              <a:off x="5784437" y="1687163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5784437" y="2262505"/>
            <a:ext cx="4496144" cy="820535"/>
            <a:chOff x="5784437" y="2262505"/>
            <a:chExt cx="4496144" cy="820535"/>
          </a:xfrm>
        </p:grpSpPr>
        <p:sp>
          <p:nvSpPr>
            <p:cNvPr id="32" name="TextBox 32"/>
            <p:cNvSpPr txBox="1"/>
            <p:nvPr/>
          </p:nvSpPr>
          <p:spPr>
            <a:xfrm>
              <a:off x="5784437" y="2262505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规划流程是指制定和实施计划、策略或方案的过程。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784437" y="3120755"/>
            <a:ext cx="4496144" cy="565817"/>
            <a:chOff x="5784437" y="3120755"/>
            <a:chExt cx="4496144" cy="565817"/>
          </a:xfrm>
        </p:grpSpPr>
        <p:sp>
          <p:nvSpPr>
            <p:cNvPr id="34" name="AutoShape 34"/>
            <p:cNvSpPr/>
            <p:nvPr/>
          </p:nvSpPr>
          <p:spPr>
            <a:xfrm>
              <a:off x="5784437" y="3120755"/>
              <a:ext cx="4496144" cy="565817"/>
            </a:xfrm>
            <a:prstGeom prst="rect">
              <a:avLst/>
            </a:prstGeom>
            <a:solidFill>
              <a:schemeClr val="accent1">
                <a:lumMod val="50000"/>
                <a:alpha val="100000"/>
              </a:schemeClr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5784437" y="3715147"/>
            <a:ext cx="4496144" cy="820535"/>
            <a:chOff x="5784437" y="3715147"/>
            <a:chExt cx="4496144" cy="820535"/>
          </a:xfrm>
        </p:grpSpPr>
        <p:sp>
          <p:nvSpPr>
            <p:cNvPr id="37" name="TextBox 37"/>
            <p:cNvSpPr txBox="1"/>
            <p:nvPr/>
          </p:nvSpPr>
          <p:spPr>
            <a:xfrm>
              <a:off x="5784437" y="3715147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整个过程包括明确目标、分析现状、提出解决方案以及监控实施效果等环节。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5784437" y="4609991"/>
            <a:ext cx="4496144" cy="565817"/>
            <a:chOff x="5784437" y="4609991"/>
            <a:chExt cx="4496144" cy="565817"/>
          </a:xfrm>
        </p:grpSpPr>
        <p:sp>
          <p:nvSpPr>
            <p:cNvPr id="39" name="AutoShape 39"/>
            <p:cNvSpPr/>
            <p:nvPr/>
          </p:nvSpPr>
          <p:spPr>
            <a:xfrm>
              <a:off x="5784437" y="4609991"/>
              <a:ext cx="4496144" cy="565817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5784437" y="5204382"/>
            <a:ext cx="4496144" cy="820535"/>
            <a:chOff x="5784437" y="5204382"/>
            <a:chExt cx="4496144" cy="820535"/>
          </a:xfrm>
        </p:grpSpPr>
        <p:sp>
          <p:nvSpPr>
            <p:cNvPr id="41" name="TextBox 41"/>
            <p:cNvSpPr txBox="1"/>
            <p:nvPr/>
          </p:nvSpPr>
          <p:spPr>
            <a:xfrm>
              <a:off x="5784437" y="5204382"/>
              <a:ext cx="4496144" cy="820535"/>
            </a:xfrm>
            <a:prstGeom prst="rect">
              <a:avLst/>
            </a:prstGeom>
          </p:spPr>
          <p:txBody>
            <a:bodyPr vert="horz" wrap="square" lIns="66008" tIns="33052" rIns="66008" bIns="33052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规划流程有助于确保工作的高效进行，并实现组织目标的顺利达成。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44e881c4-1244-40a3-ba30-2598da944588"/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BFF"/>
      </a:lt1>
      <a:dk2>
        <a:srgbClr val="002F40"/>
      </a:dk2>
      <a:lt2>
        <a:srgbClr val="FFFFFF"/>
      </a:lt2>
      <a:accent1>
        <a:srgbClr val="3045FD"/>
      </a:accent1>
      <a:accent2>
        <a:srgbClr val="0085FF"/>
      </a:accent2>
      <a:accent3>
        <a:srgbClr val="2947E8"/>
      </a:accent3>
      <a:accent4>
        <a:srgbClr val="3CD6DF"/>
      </a:accent4>
      <a:accent5>
        <a:srgbClr val="73DDE3"/>
      </a:accent5>
      <a:accent6>
        <a:srgbClr val="FFC67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496</Words>
  <Application>Microsoft Office PowerPoint</Application>
  <PresentationFormat>宽屏</PresentationFormat>
  <Paragraphs>129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微软雅黑</vt:lpstr>
      <vt:lpstr>Arial</vt:lpstr>
      <vt:lpstr>Calibri</vt:lpstr>
      <vt:lpstr>Office Theme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weiying</dc:creator>
  <cp:lastModifiedBy>weiying</cp:lastModifiedBy>
  <cp:revision>5</cp:revision>
  <dcterms:created xsi:type="dcterms:W3CDTF">2006-08-16T00:00:00Z</dcterms:created>
  <dcterms:modified xsi:type="dcterms:W3CDTF">2025-03-27T09:29:14Z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DD62B8F8E1B64DD89031DDF09469EB43</vt:lpwstr>
  </property>
  <property fmtid="{D5CDD505-2E9C-101B-9397-08002B2CF9AE}" pid="3" name="KSOProductBuildVer">
    <vt:lpwstr>2052-11.1.0.12165</vt:lpwstr>
  </property>
</Properties>
</file>