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68"/>
  </p:notesMasterIdLst>
  <p:sldIdLst>
    <p:sldId id="494" r:id="rId2"/>
    <p:sldId id="1276" r:id="rId3"/>
    <p:sldId id="1442" r:id="rId4"/>
    <p:sldId id="1581" r:id="rId5"/>
    <p:sldId id="1443" r:id="rId6"/>
    <p:sldId id="1507" r:id="rId7"/>
    <p:sldId id="1508" r:id="rId8"/>
    <p:sldId id="1504" r:id="rId9"/>
    <p:sldId id="1509" r:id="rId10"/>
    <p:sldId id="1510" r:id="rId11"/>
    <p:sldId id="1511" r:id="rId12"/>
    <p:sldId id="1505" r:id="rId13"/>
    <p:sldId id="1512" r:id="rId14"/>
    <p:sldId id="1513" r:id="rId15"/>
    <p:sldId id="1514" r:id="rId16"/>
    <p:sldId id="1506" r:id="rId17"/>
    <p:sldId id="1444" r:id="rId18"/>
    <p:sldId id="1445" r:id="rId19"/>
    <p:sldId id="1438" r:id="rId20"/>
    <p:sldId id="1580" r:id="rId21"/>
    <p:sldId id="1439" r:id="rId22"/>
    <p:sldId id="1515" r:id="rId23"/>
    <p:sldId id="1516" r:id="rId24"/>
    <p:sldId id="1517" r:id="rId25"/>
    <p:sldId id="1518" r:id="rId26"/>
    <p:sldId id="1519" r:id="rId27"/>
    <p:sldId id="1520" r:id="rId28"/>
    <p:sldId id="1501" r:id="rId29"/>
    <p:sldId id="1521" r:id="rId30"/>
    <p:sldId id="1522" r:id="rId31"/>
    <p:sldId id="1502" r:id="rId32"/>
    <p:sldId id="1523" r:id="rId33"/>
    <p:sldId id="1524" r:id="rId34"/>
    <p:sldId id="1525" r:id="rId35"/>
    <p:sldId id="1503" r:id="rId36"/>
    <p:sldId id="1526" r:id="rId37"/>
    <p:sldId id="1440" r:id="rId38"/>
    <p:sldId id="1441" r:id="rId39"/>
    <p:sldId id="1435" r:id="rId40"/>
    <p:sldId id="1579" r:id="rId41"/>
    <p:sldId id="1436" r:id="rId42"/>
    <p:sldId id="1527" r:id="rId43"/>
    <p:sldId id="1529" r:id="rId44"/>
    <p:sldId id="1530" r:id="rId45"/>
    <p:sldId id="1528" r:id="rId46"/>
    <p:sldId id="1498" r:id="rId47"/>
    <p:sldId id="1531" r:id="rId48"/>
    <p:sldId id="1532" r:id="rId49"/>
    <p:sldId id="1533" r:id="rId50"/>
    <p:sldId id="1499" r:id="rId51"/>
    <p:sldId id="1534" r:id="rId52"/>
    <p:sldId id="1535" r:id="rId53"/>
    <p:sldId id="1536" r:id="rId54"/>
    <p:sldId id="1500" r:id="rId55"/>
    <p:sldId id="1537" r:id="rId56"/>
    <p:sldId id="1538" r:id="rId57"/>
    <p:sldId id="1539" r:id="rId58"/>
    <p:sldId id="1455" r:id="rId59"/>
    <p:sldId id="1540" r:id="rId60"/>
    <p:sldId id="1541" r:id="rId61"/>
    <p:sldId id="1542" r:id="rId62"/>
    <p:sldId id="1543" r:id="rId63"/>
    <p:sldId id="1495" r:id="rId64"/>
    <p:sldId id="1544" r:id="rId65"/>
    <p:sldId id="1545" r:id="rId66"/>
    <p:sldId id="1546" r:id="rId67"/>
    <p:sldId id="1496" r:id="rId68"/>
    <p:sldId id="1547" r:id="rId69"/>
    <p:sldId id="1548" r:id="rId70"/>
    <p:sldId id="1497" r:id="rId71"/>
    <p:sldId id="1549" r:id="rId72"/>
    <p:sldId id="1437" r:id="rId73"/>
    <p:sldId id="1434" r:id="rId74"/>
    <p:sldId id="1102" r:id="rId75"/>
    <p:sldId id="1298" r:id="rId76"/>
    <p:sldId id="1103" r:id="rId77"/>
    <p:sldId id="1204" r:id="rId78"/>
    <p:sldId id="1105" r:id="rId79"/>
    <p:sldId id="1299" r:id="rId80"/>
    <p:sldId id="1488" r:id="rId81"/>
    <p:sldId id="1300" r:id="rId82"/>
    <p:sldId id="1108" r:id="rId83"/>
    <p:sldId id="1489" r:id="rId84"/>
    <p:sldId id="1301" r:id="rId85"/>
    <p:sldId id="1111" r:id="rId86"/>
    <p:sldId id="1490" r:id="rId87"/>
    <p:sldId id="1303" r:id="rId88"/>
    <p:sldId id="1209" r:id="rId89"/>
    <p:sldId id="1491" r:id="rId90"/>
    <p:sldId id="1550" r:id="rId91"/>
    <p:sldId id="1552" r:id="rId92"/>
    <p:sldId id="1492" r:id="rId93"/>
    <p:sldId id="1305" r:id="rId94"/>
    <p:sldId id="1213" r:id="rId95"/>
    <p:sldId id="1493" r:id="rId96"/>
    <p:sldId id="1553" r:id="rId97"/>
    <p:sldId id="1555" r:id="rId98"/>
    <p:sldId id="1494" r:id="rId99"/>
    <p:sldId id="1306" r:id="rId100"/>
    <p:sldId id="1556" r:id="rId101"/>
    <p:sldId id="1115" r:id="rId102"/>
    <p:sldId id="1117" r:id="rId103"/>
    <p:sldId id="1119" r:id="rId104"/>
    <p:sldId id="1118" r:id="rId105"/>
    <p:sldId id="1307" r:id="rId106"/>
    <p:sldId id="1309" r:id="rId107"/>
    <p:sldId id="1120" r:id="rId108"/>
    <p:sldId id="1310" r:id="rId109"/>
    <p:sldId id="1367" r:id="rId110"/>
    <p:sldId id="1121" r:id="rId111"/>
    <p:sldId id="1123" r:id="rId112"/>
    <p:sldId id="1368" r:id="rId113"/>
    <p:sldId id="1311" r:id="rId114"/>
    <p:sldId id="1122" r:id="rId115"/>
    <p:sldId id="1124" r:id="rId116"/>
    <p:sldId id="1125" r:id="rId117"/>
    <p:sldId id="1127" r:id="rId118"/>
    <p:sldId id="1128" r:id="rId119"/>
    <p:sldId id="1312" r:id="rId120"/>
    <p:sldId id="1129" r:id="rId121"/>
    <p:sldId id="1139" r:id="rId122"/>
    <p:sldId id="1131" r:id="rId123"/>
    <p:sldId id="1376" r:id="rId124"/>
    <p:sldId id="1313" r:id="rId125"/>
    <p:sldId id="1216" r:id="rId126"/>
    <p:sldId id="1314" r:id="rId127"/>
    <p:sldId id="1134" r:id="rId128"/>
    <p:sldId id="1217" r:id="rId129"/>
    <p:sldId id="1315" r:id="rId130"/>
    <p:sldId id="1377" r:id="rId131"/>
    <p:sldId id="1137" r:id="rId132"/>
    <p:sldId id="1227" r:id="rId133"/>
    <p:sldId id="1316" r:id="rId134"/>
    <p:sldId id="1378" r:id="rId135"/>
    <p:sldId id="1229" r:id="rId136"/>
    <p:sldId id="1224" r:id="rId137"/>
    <p:sldId id="1317" r:id="rId138"/>
    <p:sldId id="1379" r:id="rId139"/>
    <p:sldId id="1226" r:id="rId140"/>
    <p:sldId id="1221" r:id="rId141"/>
    <p:sldId id="1318" r:id="rId142"/>
    <p:sldId id="1380" r:id="rId143"/>
    <p:sldId id="1223" r:id="rId144"/>
    <p:sldId id="1138" r:id="rId145"/>
    <p:sldId id="1140" r:id="rId146"/>
    <p:sldId id="1320" r:id="rId147"/>
    <p:sldId id="1141" r:id="rId148"/>
    <p:sldId id="1142" r:id="rId149"/>
    <p:sldId id="1319" r:id="rId150"/>
    <p:sldId id="1144" r:id="rId151"/>
    <p:sldId id="1143" r:id="rId152"/>
    <p:sldId id="1230" r:id="rId153"/>
    <p:sldId id="1147" r:id="rId154"/>
    <p:sldId id="1321" r:id="rId155"/>
    <p:sldId id="1146" r:id="rId156"/>
    <p:sldId id="1231" r:id="rId157"/>
    <p:sldId id="1322" r:id="rId158"/>
    <p:sldId id="1150" r:id="rId159"/>
    <p:sldId id="1149" r:id="rId160"/>
    <p:sldId id="1238" r:id="rId161"/>
    <p:sldId id="1323" r:id="rId162"/>
    <p:sldId id="1233" r:id="rId163"/>
    <p:sldId id="1232" r:id="rId164"/>
    <p:sldId id="1239" r:id="rId165"/>
    <p:sldId id="1324" r:id="rId166"/>
    <p:sldId id="1235" r:id="rId167"/>
    <p:sldId id="1234" r:id="rId168"/>
    <p:sldId id="1240" r:id="rId169"/>
    <p:sldId id="1325" r:id="rId170"/>
    <p:sldId id="1237" r:id="rId171"/>
    <p:sldId id="1236" r:id="rId172"/>
    <p:sldId id="1151" r:id="rId173"/>
    <p:sldId id="1152" r:id="rId174"/>
    <p:sldId id="1326" r:id="rId175"/>
    <p:sldId id="1153" r:id="rId176"/>
    <p:sldId id="1155" r:id="rId177"/>
    <p:sldId id="1381" r:id="rId178"/>
    <p:sldId id="1382" r:id="rId179"/>
    <p:sldId id="1383" r:id="rId180"/>
    <p:sldId id="1384" r:id="rId181"/>
    <p:sldId id="1385" r:id="rId182"/>
    <p:sldId id="1386" r:id="rId183"/>
    <p:sldId id="1387" r:id="rId184"/>
    <p:sldId id="1388" r:id="rId185"/>
    <p:sldId id="1345" r:id="rId186"/>
    <p:sldId id="1389" r:id="rId187"/>
    <p:sldId id="1390" r:id="rId188"/>
    <p:sldId id="1391" r:id="rId189"/>
    <p:sldId id="1392" r:id="rId190"/>
    <p:sldId id="1393" r:id="rId191"/>
    <p:sldId id="1346" r:id="rId192"/>
    <p:sldId id="1394" r:id="rId193"/>
    <p:sldId id="1395" r:id="rId194"/>
    <p:sldId id="1396" r:id="rId195"/>
    <p:sldId id="1397" r:id="rId196"/>
    <p:sldId id="1398" r:id="rId197"/>
    <p:sldId id="1582" r:id="rId198"/>
    <p:sldId id="1399" r:id="rId199"/>
    <p:sldId id="1400" r:id="rId200"/>
    <p:sldId id="1401" r:id="rId201"/>
    <p:sldId id="1241" r:id="rId202"/>
    <p:sldId id="1158" r:id="rId203"/>
    <p:sldId id="1402" r:id="rId204"/>
    <p:sldId id="1404" r:id="rId205"/>
    <p:sldId id="1405" r:id="rId206"/>
    <p:sldId id="1406" r:id="rId207"/>
    <p:sldId id="1403" r:id="rId208"/>
    <p:sldId id="1347" r:id="rId209"/>
    <p:sldId id="1407" r:id="rId210"/>
    <p:sldId id="1408" r:id="rId211"/>
    <p:sldId id="1409" r:id="rId212"/>
    <p:sldId id="1410" r:id="rId213"/>
    <p:sldId id="1411" r:id="rId214"/>
    <p:sldId id="1412" r:id="rId215"/>
    <p:sldId id="1348" r:id="rId216"/>
    <p:sldId id="1413" r:id="rId217"/>
    <p:sldId id="1414" r:id="rId218"/>
    <p:sldId id="1415" r:id="rId219"/>
    <p:sldId id="1242" r:id="rId220"/>
    <p:sldId id="1161" r:id="rId221"/>
    <p:sldId id="1349" r:id="rId222"/>
    <p:sldId id="1350" r:id="rId223"/>
    <p:sldId id="1351" r:id="rId224"/>
    <p:sldId id="1162" r:id="rId225"/>
    <p:sldId id="1163" r:id="rId226"/>
    <p:sldId id="1328" r:id="rId227"/>
    <p:sldId id="1164" r:id="rId228"/>
    <p:sldId id="1165" r:id="rId229"/>
    <p:sldId id="1327" r:id="rId230"/>
    <p:sldId id="1416" r:id="rId231"/>
    <p:sldId id="1167" r:id="rId232"/>
    <p:sldId id="1166" r:id="rId233"/>
    <p:sldId id="1243" r:id="rId234"/>
    <p:sldId id="1329" r:id="rId235"/>
    <p:sldId id="1417" r:id="rId236"/>
    <p:sldId id="1431" r:id="rId237"/>
    <p:sldId id="1432" r:id="rId238"/>
    <p:sldId id="1170" r:id="rId239"/>
    <p:sldId id="1169" r:id="rId240"/>
    <p:sldId id="1244" r:id="rId241"/>
    <p:sldId id="1330" r:id="rId242"/>
    <p:sldId id="1418" r:id="rId243"/>
    <p:sldId id="1173" r:id="rId244"/>
    <p:sldId id="1172" r:id="rId245"/>
    <p:sldId id="1245" r:id="rId246"/>
    <p:sldId id="1331" r:id="rId247"/>
    <p:sldId id="1419" r:id="rId248"/>
    <p:sldId id="1252" r:id="rId249"/>
    <p:sldId id="1251" r:id="rId250"/>
    <p:sldId id="1246" r:id="rId251"/>
    <p:sldId id="1254" r:id="rId252"/>
    <p:sldId id="1420" r:id="rId253"/>
    <p:sldId id="1332" r:id="rId254"/>
    <p:sldId id="1253" r:id="rId255"/>
    <p:sldId id="1248" r:id="rId256"/>
    <p:sldId id="1250" r:id="rId257"/>
    <p:sldId id="1333" r:id="rId258"/>
    <p:sldId id="1249" r:id="rId259"/>
    <p:sldId id="1174" r:id="rId260"/>
    <p:sldId id="1175" r:id="rId261"/>
    <p:sldId id="1335" r:id="rId262"/>
    <p:sldId id="1177" r:id="rId263"/>
    <p:sldId id="1456" r:id="rId264"/>
    <p:sldId id="1334" r:id="rId265"/>
    <p:sldId id="1422" r:id="rId266"/>
    <p:sldId id="1179" r:id="rId267"/>
    <p:sldId id="1178" r:id="rId268"/>
    <p:sldId id="1479" r:id="rId269"/>
    <p:sldId id="1336" r:id="rId270"/>
    <p:sldId id="1423" r:id="rId271"/>
    <p:sldId id="1182" r:id="rId272"/>
    <p:sldId id="1181" r:id="rId273"/>
    <p:sldId id="1480" r:id="rId274"/>
    <p:sldId id="1337" r:id="rId275"/>
    <p:sldId id="1424" r:id="rId276"/>
    <p:sldId id="1185" r:id="rId277"/>
    <p:sldId id="1184" r:id="rId278"/>
    <p:sldId id="1481" r:id="rId279"/>
    <p:sldId id="1188" r:id="rId280"/>
    <p:sldId id="1425" r:id="rId281"/>
    <p:sldId id="1338" r:id="rId282"/>
    <p:sldId id="1187" r:id="rId283"/>
    <p:sldId id="1482" r:id="rId284"/>
    <p:sldId id="1339" r:id="rId285"/>
    <p:sldId id="1426" r:id="rId286"/>
    <p:sldId id="1267" r:id="rId287"/>
    <p:sldId id="1266" r:id="rId288"/>
    <p:sldId id="1483" r:id="rId289"/>
    <p:sldId id="1340" r:id="rId290"/>
    <p:sldId id="1427" r:id="rId291"/>
    <p:sldId id="1269" r:id="rId292"/>
    <p:sldId id="1268" r:id="rId293"/>
    <p:sldId id="1484" r:id="rId294"/>
    <p:sldId id="1341" r:id="rId295"/>
    <p:sldId id="1428" r:id="rId296"/>
    <p:sldId id="1271" r:id="rId297"/>
    <p:sldId id="1270" r:id="rId298"/>
    <p:sldId id="1485" r:id="rId299"/>
    <p:sldId id="1342" r:id="rId300"/>
    <p:sldId id="1429" r:id="rId301"/>
    <p:sldId id="1273" r:id="rId302"/>
    <p:sldId id="1272" r:id="rId303"/>
    <p:sldId id="1486" r:id="rId304"/>
    <p:sldId id="1265" r:id="rId305"/>
    <p:sldId id="1343" r:id="rId306"/>
    <p:sldId id="1264" r:id="rId307"/>
    <p:sldId id="1487" r:id="rId308"/>
    <p:sldId id="1557" r:id="rId309"/>
    <p:sldId id="1583" r:id="rId310"/>
    <p:sldId id="1558" r:id="rId311"/>
    <p:sldId id="1559" r:id="rId312"/>
    <p:sldId id="1189" r:id="rId313"/>
    <p:sldId id="1190" r:id="rId314"/>
    <p:sldId id="1344" r:id="rId315"/>
    <p:sldId id="1458" r:id="rId316"/>
    <p:sldId id="1457" r:id="rId317"/>
    <p:sldId id="1560" r:id="rId318"/>
    <p:sldId id="1459" r:id="rId319"/>
    <p:sldId id="1460" r:id="rId320"/>
    <p:sldId id="1562" r:id="rId321"/>
    <p:sldId id="1561" r:id="rId322"/>
    <p:sldId id="1461" r:id="rId323"/>
    <p:sldId id="1462" r:id="rId324"/>
    <p:sldId id="1563" r:id="rId325"/>
    <p:sldId id="1564" r:id="rId326"/>
    <p:sldId id="1565" r:id="rId327"/>
    <p:sldId id="1463" r:id="rId328"/>
    <p:sldId id="1566" r:id="rId329"/>
    <p:sldId id="1568" r:id="rId330"/>
    <p:sldId id="1464" r:id="rId331"/>
    <p:sldId id="1465" r:id="rId332"/>
    <p:sldId id="1466" r:id="rId333"/>
    <p:sldId id="1450" r:id="rId334"/>
    <p:sldId id="1446" r:id="rId335"/>
    <p:sldId id="1584" r:id="rId336"/>
    <p:sldId id="1447" r:id="rId337"/>
    <p:sldId id="1569" r:id="rId338"/>
    <p:sldId id="1570" r:id="rId339"/>
    <p:sldId id="1448" r:id="rId340"/>
    <p:sldId id="1467" r:id="rId341"/>
    <p:sldId id="1571" r:id="rId342"/>
    <p:sldId id="1572" r:id="rId343"/>
    <p:sldId id="1468" r:id="rId344"/>
    <p:sldId id="1469" r:id="rId345"/>
    <p:sldId id="1573" r:id="rId346"/>
    <p:sldId id="1574" r:id="rId347"/>
    <p:sldId id="1470" r:id="rId348"/>
    <p:sldId id="1471" r:id="rId349"/>
    <p:sldId id="1472" r:id="rId350"/>
    <p:sldId id="1449" r:id="rId351"/>
    <p:sldId id="1452" r:id="rId352"/>
    <p:sldId id="1585" r:id="rId353"/>
    <p:sldId id="1453" r:id="rId354"/>
    <p:sldId id="1454" r:id="rId355"/>
    <p:sldId id="1473" r:id="rId356"/>
    <p:sldId id="1577" r:id="rId357"/>
    <p:sldId id="1578" r:id="rId358"/>
    <p:sldId id="1474" r:id="rId359"/>
    <p:sldId id="1475" r:id="rId360"/>
    <p:sldId id="1575" r:id="rId361"/>
    <p:sldId id="1576" r:id="rId362"/>
    <p:sldId id="1476" r:id="rId363"/>
    <p:sldId id="1477" r:id="rId364"/>
    <p:sldId id="1478" r:id="rId365"/>
    <p:sldId id="1200" r:id="rId366"/>
    <p:sldId id="1433" r:id="rId367"/>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521415D9-36F7-43E2-AB2F-B90AF26B5E84}">
      <p14:sectionLst xmlns:p14="http://schemas.microsoft.com/office/powerpoint/2010/main">
        <p14:section name="第一章" id="{3E315EA8-F415-47CC-8DD3-6D8186E8FCBE}">
          <p14:sldIdLst>
            <p14:sldId id="494"/>
            <p14:sldId id="1276"/>
          </p14:sldIdLst>
        </p14:section>
        <p14:section name="第一章" id="{8E9A6FD2-5B48-4FC3-A580-554D72E3906E}">
          <p14:sldIdLst>
            <p14:sldId id="1442"/>
            <p14:sldId id="1581"/>
            <p14:sldId id="1443"/>
            <p14:sldId id="1507"/>
            <p14:sldId id="1508"/>
            <p14:sldId id="1504"/>
            <p14:sldId id="1509"/>
            <p14:sldId id="1510"/>
            <p14:sldId id="1511"/>
            <p14:sldId id="1505"/>
            <p14:sldId id="1512"/>
            <p14:sldId id="1513"/>
            <p14:sldId id="1514"/>
            <p14:sldId id="1506"/>
            <p14:sldId id="1444"/>
            <p14:sldId id="1445"/>
          </p14:sldIdLst>
        </p14:section>
        <p14:section name="第二章" id="{4249EA61-1D5C-4763-AE3D-F1CD163ED877}">
          <p14:sldIdLst>
            <p14:sldId id="1438"/>
            <p14:sldId id="1580"/>
            <p14:sldId id="1439"/>
            <p14:sldId id="1515"/>
            <p14:sldId id="1516"/>
            <p14:sldId id="1517"/>
            <p14:sldId id="1518"/>
            <p14:sldId id="1519"/>
            <p14:sldId id="1520"/>
            <p14:sldId id="1501"/>
            <p14:sldId id="1521"/>
            <p14:sldId id="1522"/>
            <p14:sldId id="1502"/>
            <p14:sldId id="1523"/>
            <p14:sldId id="1524"/>
            <p14:sldId id="1525"/>
            <p14:sldId id="1503"/>
            <p14:sldId id="1526"/>
            <p14:sldId id="1440"/>
            <p14:sldId id="1441"/>
          </p14:sldIdLst>
        </p14:section>
        <p14:section name="第三章" id="{B81EC656-F03C-4455-8862-E385DF441579}">
          <p14:sldIdLst>
            <p14:sldId id="1435"/>
            <p14:sldId id="1579"/>
            <p14:sldId id="1436"/>
            <p14:sldId id="1527"/>
            <p14:sldId id="1529"/>
            <p14:sldId id="1530"/>
            <p14:sldId id="1528"/>
            <p14:sldId id="1498"/>
            <p14:sldId id="1531"/>
            <p14:sldId id="1532"/>
            <p14:sldId id="1533"/>
            <p14:sldId id="1499"/>
            <p14:sldId id="1534"/>
            <p14:sldId id="1535"/>
            <p14:sldId id="1536"/>
            <p14:sldId id="1500"/>
            <p14:sldId id="1537"/>
            <p14:sldId id="1538"/>
            <p14:sldId id="1539"/>
            <p14:sldId id="1455"/>
            <p14:sldId id="1540"/>
            <p14:sldId id="1541"/>
            <p14:sldId id="1542"/>
            <p14:sldId id="1543"/>
            <p14:sldId id="1495"/>
            <p14:sldId id="1544"/>
            <p14:sldId id="1545"/>
            <p14:sldId id="1546"/>
            <p14:sldId id="1496"/>
            <p14:sldId id="1547"/>
            <p14:sldId id="1548"/>
            <p14:sldId id="1497"/>
            <p14:sldId id="1549"/>
            <p14:sldId id="1437"/>
            <p14:sldId id="1434"/>
          </p14:sldIdLst>
        </p14:section>
        <p14:section name="第四章" id="{DBE6C44F-E6E4-40EC-864E-94FEAE284558}">
          <p14:sldIdLst>
            <p14:sldId id="1102"/>
            <p14:sldId id="1298"/>
            <p14:sldId id="1103"/>
            <p14:sldId id="1204"/>
            <p14:sldId id="1105"/>
            <p14:sldId id="1299"/>
            <p14:sldId id="1488"/>
            <p14:sldId id="1300"/>
            <p14:sldId id="1108"/>
            <p14:sldId id="1489"/>
            <p14:sldId id="1301"/>
            <p14:sldId id="1111"/>
            <p14:sldId id="1490"/>
            <p14:sldId id="1303"/>
            <p14:sldId id="1209"/>
            <p14:sldId id="1491"/>
            <p14:sldId id="1550"/>
            <p14:sldId id="1552"/>
            <p14:sldId id="1492"/>
            <p14:sldId id="1305"/>
            <p14:sldId id="1213"/>
            <p14:sldId id="1493"/>
            <p14:sldId id="1553"/>
            <p14:sldId id="1555"/>
            <p14:sldId id="1494"/>
            <p14:sldId id="1306"/>
            <p14:sldId id="1556"/>
            <p14:sldId id="1115"/>
          </p14:sldIdLst>
        </p14:section>
        <p14:section name="第五章" id="{5DE1933C-6F3E-4EBB-8A2C-EEA65ED9EDB3}">
          <p14:sldIdLst>
            <p14:sldId id="1117"/>
            <p14:sldId id="1119"/>
            <p14:sldId id="1118"/>
            <p14:sldId id="1307"/>
            <p14:sldId id="1309"/>
            <p14:sldId id="1120"/>
            <p14:sldId id="1310"/>
            <p14:sldId id="1367"/>
            <p14:sldId id="1121"/>
            <p14:sldId id="1123"/>
            <p14:sldId id="1368"/>
            <p14:sldId id="1311"/>
            <p14:sldId id="1122"/>
            <p14:sldId id="1124"/>
            <p14:sldId id="1125"/>
            <p14:sldId id="1127"/>
          </p14:sldIdLst>
        </p14:section>
        <p14:section name="第六章" id="{25C43F99-A4C3-4FFA-A864-3E720507C161}">
          <p14:sldIdLst>
            <p14:sldId id="1128"/>
            <p14:sldId id="1312"/>
            <p14:sldId id="1129"/>
            <p14:sldId id="1139"/>
            <p14:sldId id="1131"/>
            <p14:sldId id="1376"/>
            <p14:sldId id="1313"/>
            <p14:sldId id="1216"/>
            <p14:sldId id="1314"/>
            <p14:sldId id="1134"/>
            <p14:sldId id="1217"/>
            <p14:sldId id="1315"/>
            <p14:sldId id="1377"/>
            <p14:sldId id="1137"/>
            <p14:sldId id="1227"/>
            <p14:sldId id="1316"/>
            <p14:sldId id="1378"/>
            <p14:sldId id="1229"/>
            <p14:sldId id="1224"/>
            <p14:sldId id="1317"/>
            <p14:sldId id="1379"/>
            <p14:sldId id="1226"/>
            <p14:sldId id="1221"/>
            <p14:sldId id="1318"/>
            <p14:sldId id="1380"/>
            <p14:sldId id="1223"/>
            <p14:sldId id="1138"/>
          </p14:sldIdLst>
        </p14:section>
        <p14:section name="第七章" id="{D790D23B-F054-4052-AC2D-0CBDEFF74C32}">
          <p14:sldIdLst>
            <p14:sldId id="1140"/>
            <p14:sldId id="1320"/>
            <p14:sldId id="1141"/>
            <p14:sldId id="1142"/>
            <p14:sldId id="1319"/>
            <p14:sldId id="1144"/>
            <p14:sldId id="1143"/>
            <p14:sldId id="1230"/>
            <p14:sldId id="1147"/>
            <p14:sldId id="1321"/>
            <p14:sldId id="1146"/>
            <p14:sldId id="1231"/>
            <p14:sldId id="1322"/>
            <p14:sldId id="1150"/>
            <p14:sldId id="1149"/>
            <p14:sldId id="1238"/>
            <p14:sldId id="1323"/>
            <p14:sldId id="1233"/>
            <p14:sldId id="1232"/>
            <p14:sldId id="1239"/>
            <p14:sldId id="1324"/>
            <p14:sldId id="1235"/>
            <p14:sldId id="1234"/>
            <p14:sldId id="1240"/>
            <p14:sldId id="1325"/>
            <p14:sldId id="1237"/>
            <p14:sldId id="1236"/>
            <p14:sldId id="1151"/>
          </p14:sldIdLst>
        </p14:section>
        <p14:section name="第八章" id="{2F29DFF1-2FC8-44E1-9AF3-4D874EFC90CA}">
          <p14:sldIdLst>
            <p14:sldId id="1152"/>
            <p14:sldId id="1326"/>
            <p14:sldId id="1153"/>
            <p14:sldId id="1155"/>
            <p14:sldId id="1381"/>
            <p14:sldId id="1382"/>
            <p14:sldId id="1383"/>
            <p14:sldId id="1384"/>
            <p14:sldId id="1385"/>
            <p14:sldId id="1386"/>
            <p14:sldId id="1387"/>
            <p14:sldId id="1388"/>
            <p14:sldId id="1345"/>
            <p14:sldId id="1389"/>
            <p14:sldId id="1390"/>
            <p14:sldId id="1391"/>
            <p14:sldId id="1392"/>
            <p14:sldId id="1393"/>
            <p14:sldId id="1346"/>
            <p14:sldId id="1394"/>
            <p14:sldId id="1395"/>
            <p14:sldId id="1396"/>
            <p14:sldId id="1397"/>
            <p14:sldId id="1398"/>
            <p14:sldId id="1582"/>
            <p14:sldId id="1399"/>
            <p14:sldId id="1400"/>
            <p14:sldId id="1401"/>
            <p14:sldId id="1241"/>
            <p14:sldId id="1158"/>
            <p14:sldId id="1402"/>
            <p14:sldId id="1404"/>
            <p14:sldId id="1405"/>
            <p14:sldId id="1406"/>
            <p14:sldId id="1403"/>
            <p14:sldId id="1347"/>
            <p14:sldId id="1407"/>
            <p14:sldId id="1408"/>
            <p14:sldId id="1409"/>
            <p14:sldId id="1410"/>
            <p14:sldId id="1411"/>
            <p14:sldId id="1412"/>
            <p14:sldId id="1348"/>
            <p14:sldId id="1413"/>
            <p14:sldId id="1414"/>
            <p14:sldId id="1415"/>
            <p14:sldId id="1242"/>
            <p14:sldId id="1161"/>
            <p14:sldId id="1349"/>
            <p14:sldId id="1350"/>
            <p14:sldId id="1351"/>
            <p14:sldId id="1162"/>
          </p14:sldIdLst>
        </p14:section>
        <p14:section name="第九章" id="{48B35A09-BAA1-4611-A6C4-767A6004B6B4}">
          <p14:sldIdLst>
            <p14:sldId id="1163"/>
            <p14:sldId id="1328"/>
            <p14:sldId id="1164"/>
            <p14:sldId id="1165"/>
            <p14:sldId id="1327"/>
            <p14:sldId id="1416"/>
            <p14:sldId id="1167"/>
            <p14:sldId id="1166"/>
            <p14:sldId id="1243"/>
            <p14:sldId id="1329"/>
            <p14:sldId id="1417"/>
            <p14:sldId id="1431"/>
            <p14:sldId id="1432"/>
            <p14:sldId id="1170"/>
            <p14:sldId id="1169"/>
            <p14:sldId id="1244"/>
            <p14:sldId id="1330"/>
            <p14:sldId id="1418"/>
            <p14:sldId id="1173"/>
            <p14:sldId id="1172"/>
            <p14:sldId id="1245"/>
            <p14:sldId id="1331"/>
            <p14:sldId id="1419"/>
            <p14:sldId id="1252"/>
            <p14:sldId id="1251"/>
            <p14:sldId id="1246"/>
            <p14:sldId id="1254"/>
            <p14:sldId id="1420"/>
            <p14:sldId id="1332"/>
            <p14:sldId id="1253"/>
            <p14:sldId id="1248"/>
            <p14:sldId id="1250"/>
            <p14:sldId id="1333"/>
            <p14:sldId id="1249"/>
            <p14:sldId id="1174"/>
          </p14:sldIdLst>
        </p14:section>
        <p14:section name="第十章" id="{2540F9AF-CBE5-42D1-A0DB-81ABD82630EB}">
          <p14:sldIdLst>
            <p14:sldId id="1175"/>
            <p14:sldId id="1335"/>
            <p14:sldId id="1177"/>
            <p14:sldId id="1456"/>
            <p14:sldId id="1334"/>
            <p14:sldId id="1422"/>
            <p14:sldId id="1179"/>
            <p14:sldId id="1178"/>
            <p14:sldId id="1479"/>
            <p14:sldId id="1336"/>
            <p14:sldId id="1423"/>
            <p14:sldId id="1182"/>
            <p14:sldId id="1181"/>
            <p14:sldId id="1480"/>
            <p14:sldId id="1337"/>
            <p14:sldId id="1424"/>
            <p14:sldId id="1185"/>
            <p14:sldId id="1184"/>
            <p14:sldId id="1481"/>
            <p14:sldId id="1188"/>
            <p14:sldId id="1425"/>
            <p14:sldId id="1338"/>
            <p14:sldId id="1187"/>
            <p14:sldId id="1482"/>
            <p14:sldId id="1339"/>
            <p14:sldId id="1426"/>
            <p14:sldId id="1267"/>
            <p14:sldId id="1266"/>
            <p14:sldId id="1483"/>
            <p14:sldId id="1340"/>
            <p14:sldId id="1427"/>
            <p14:sldId id="1269"/>
            <p14:sldId id="1268"/>
            <p14:sldId id="1484"/>
            <p14:sldId id="1341"/>
            <p14:sldId id="1428"/>
            <p14:sldId id="1271"/>
            <p14:sldId id="1270"/>
            <p14:sldId id="1485"/>
            <p14:sldId id="1342"/>
            <p14:sldId id="1429"/>
            <p14:sldId id="1273"/>
            <p14:sldId id="1272"/>
            <p14:sldId id="1486"/>
            <p14:sldId id="1265"/>
            <p14:sldId id="1343"/>
            <p14:sldId id="1264"/>
            <p14:sldId id="1487"/>
            <p14:sldId id="1557"/>
            <p14:sldId id="1583"/>
            <p14:sldId id="1558"/>
            <p14:sldId id="1559"/>
            <p14:sldId id="1189"/>
          </p14:sldIdLst>
        </p14:section>
        <p14:section name="第十一章" id="{B9D0A046-3A78-40D5-A393-5198D2A4DEC9}">
          <p14:sldIdLst>
            <p14:sldId id="1190"/>
            <p14:sldId id="1344"/>
            <p14:sldId id="1458"/>
            <p14:sldId id="1457"/>
            <p14:sldId id="1560"/>
            <p14:sldId id="1459"/>
            <p14:sldId id="1460"/>
            <p14:sldId id="1562"/>
            <p14:sldId id="1561"/>
            <p14:sldId id="1461"/>
            <p14:sldId id="1462"/>
            <p14:sldId id="1563"/>
            <p14:sldId id="1564"/>
            <p14:sldId id="1565"/>
            <p14:sldId id="1463"/>
            <p14:sldId id="1566"/>
            <p14:sldId id="1568"/>
            <p14:sldId id="1464"/>
            <p14:sldId id="1465"/>
            <p14:sldId id="1466"/>
            <p14:sldId id="1450"/>
          </p14:sldIdLst>
        </p14:section>
        <p14:section name="第十二章" id="{883E64F6-E598-4C25-9890-CA4BFB44716F}">
          <p14:sldIdLst>
            <p14:sldId id="1446"/>
            <p14:sldId id="1584"/>
            <p14:sldId id="1447"/>
            <p14:sldId id="1569"/>
            <p14:sldId id="1570"/>
            <p14:sldId id="1448"/>
            <p14:sldId id="1467"/>
            <p14:sldId id="1571"/>
            <p14:sldId id="1572"/>
            <p14:sldId id="1468"/>
            <p14:sldId id="1469"/>
            <p14:sldId id="1573"/>
            <p14:sldId id="1574"/>
            <p14:sldId id="1470"/>
            <p14:sldId id="1471"/>
            <p14:sldId id="1472"/>
            <p14:sldId id="1449"/>
          </p14:sldIdLst>
        </p14:section>
        <p14:section name="第十三章" id="{E539A5DB-52C6-4408-A1F0-64FF2B4AB583}">
          <p14:sldIdLst>
            <p14:sldId id="1452"/>
            <p14:sldId id="1585"/>
            <p14:sldId id="1453"/>
            <p14:sldId id="1454"/>
            <p14:sldId id="1473"/>
            <p14:sldId id="1577"/>
            <p14:sldId id="1578"/>
            <p14:sldId id="1474"/>
            <p14:sldId id="1475"/>
            <p14:sldId id="1575"/>
            <p14:sldId id="1576"/>
            <p14:sldId id="1476"/>
            <p14:sldId id="1477"/>
            <p14:sldId id="1478"/>
            <p14:sldId id="1200"/>
            <p14:sldId id="143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4BB2"/>
    <a:srgbClr val="2B6EE1"/>
    <a:srgbClr val="FB9708"/>
    <a:srgbClr val="FFCB54"/>
    <a:srgbClr val="FFBF2B"/>
    <a:srgbClr val="7624CC"/>
    <a:srgbClr val="CC8824"/>
    <a:srgbClr val="216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70" autoAdjust="0"/>
    <p:restoredTop sz="94660"/>
  </p:normalViewPr>
  <p:slideViewPr>
    <p:cSldViewPr snapToGrid="0">
      <p:cViewPr varScale="1">
        <p:scale>
          <a:sx n="74" d="100"/>
          <a:sy n="74" d="100"/>
        </p:scale>
        <p:origin x="152"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notesMaster" Target="notesMasters/notesMaster1.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viewProps" Target="viewProps.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theme" Target="theme/theme1.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tableStyles" Target="tableStyles.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presProps" Target="presProps.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09AD2A44-ED7E-4A44-8166-01A7EC30D4F6}" type="datetimeFigureOut">
              <a:rPr lang="zh-CN" altLang="en-US"/>
              <a:pPr>
                <a:defRPr/>
              </a:pPr>
              <a:t>2023/8/19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等线" panose="02010600030101010101" pitchFamily="2" charset="-122"/>
                <a:ea typeface="等线" panose="02010600030101010101" pitchFamily="2" charset="-122"/>
              </a:defRPr>
            </a:lvl1pPr>
          </a:lstStyle>
          <a:p>
            <a:pPr>
              <a:defRPr/>
            </a:pPr>
            <a:fld id="{2C5927AE-34F7-4D1E-92A9-BAF29EA85DB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06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Arial" panose="020B0604020202020204" pitchFamily="34" charset="0"/>
            </a:endParaRPr>
          </a:p>
        </p:txBody>
      </p:sp>
    </p:spTree>
    <p:extLst>
      <p:ext uri="{BB962C8B-B14F-4D97-AF65-F5344CB8AC3E}">
        <p14:creationId xmlns:p14="http://schemas.microsoft.com/office/powerpoint/2010/main" val="740035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06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Arial" panose="020B0604020202020204" pitchFamily="34" charset="0"/>
            </a:endParaRPr>
          </a:p>
        </p:txBody>
      </p:sp>
    </p:spTree>
    <p:extLst>
      <p:ext uri="{BB962C8B-B14F-4D97-AF65-F5344CB8AC3E}">
        <p14:creationId xmlns:p14="http://schemas.microsoft.com/office/powerpoint/2010/main" val="2820745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06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Arial" panose="020B0604020202020204" pitchFamily="34" charset="0"/>
            </a:endParaRPr>
          </a:p>
        </p:txBody>
      </p:sp>
    </p:spTree>
    <p:extLst>
      <p:ext uri="{BB962C8B-B14F-4D97-AF65-F5344CB8AC3E}">
        <p14:creationId xmlns:p14="http://schemas.microsoft.com/office/powerpoint/2010/main" val="707892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06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Arial" panose="020B0604020202020204" pitchFamily="34" charset="0"/>
            </a:endParaRPr>
          </a:p>
        </p:txBody>
      </p:sp>
    </p:spTree>
    <p:extLst>
      <p:ext uri="{BB962C8B-B14F-4D97-AF65-F5344CB8AC3E}">
        <p14:creationId xmlns:p14="http://schemas.microsoft.com/office/powerpoint/2010/main" val="4088606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06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Arial" panose="020B0604020202020204" pitchFamily="34" charset="0"/>
            </a:endParaRPr>
          </a:p>
        </p:txBody>
      </p:sp>
    </p:spTree>
    <p:extLst>
      <p:ext uri="{BB962C8B-B14F-4D97-AF65-F5344CB8AC3E}">
        <p14:creationId xmlns:p14="http://schemas.microsoft.com/office/powerpoint/2010/main" val="3207125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06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Arial" panose="020B0604020202020204" pitchFamily="34" charset="0"/>
            </a:endParaRPr>
          </a:p>
        </p:txBody>
      </p:sp>
    </p:spTree>
    <p:extLst>
      <p:ext uri="{BB962C8B-B14F-4D97-AF65-F5344CB8AC3E}">
        <p14:creationId xmlns:p14="http://schemas.microsoft.com/office/powerpoint/2010/main" val="428234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06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Arial" panose="020B0604020202020204" pitchFamily="34" charset="0"/>
            </a:endParaRPr>
          </a:p>
        </p:txBody>
      </p:sp>
    </p:spTree>
    <p:extLst>
      <p:ext uri="{BB962C8B-B14F-4D97-AF65-F5344CB8AC3E}">
        <p14:creationId xmlns:p14="http://schemas.microsoft.com/office/powerpoint/2010/main" val="3720566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06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Arial" panose="020B0604020202020204" pitchFamily="34" charset="0"/>
            </a:endParaRPr>
          </a:p>
        </p:txBody>
      </p:sp>
    </p:spTree>
    <p:extLst>
      <p:ext uri="{BB962C8B-B14F-4D97-AF65-F5344CB8AC3E}">
        <p14:creationId xmlns:p14="http://schemas.microsoft.com/office/powerpoint/2010/main" val="3785196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06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Arial" panose="020B0604020202020204" pitchFamily="34" charset="0"/>
            </a:endParaRPr>
          </a:p>
        </p:txBody>
      </p:sp>
    </p:spTree>
    <p:extLst>
      <p:ext uri="{BB962C8B-B14F-4D97-AF65-F5344CB8AC3E}">
        <p14:creationId xmlns:p14="http://schemas.microsoft.com/office/powerpoint/2010/main" val="3685909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06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Arial" panose="020B0604020202020204" pitchFamily="34" charset="0"/>
            </a:endParaRPr>
          </a:p>
        </p:txBody>
      </p:sp>
    </p:spTree>
    <p:extLst>
      <p:ext uri="{BB962C8B-B14F-4D97-AF65-F5344CB8AC3E}">
        <p14:creationId xmlns:p14="http://schemas.microsoft.com/office/powerpoint/2010/main" val="2750593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06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Arial" panose="020B0604020202020204" pitchFamily="34" charset="0"/>
            </a:endParaRPr>
          </a:p>
        </p:txBody>
      </p:sp>
    </p:spTree>
    <p:extLst>
      <p:ext uri="{BB962C8B-B14F-4D97-AF65-F5344CB8AC3E}">
        <p14:creationId xmlns:p14="http://schemas.microsoft.com/office/powerpoint/2010/main" val="3176734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06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Arial" panose="020B0604020202020204" pitchFamily="34" charset="0"/>
            </a:endParaRPr>
          </a:p>
        </p:txBody>
      </p:sp>
    </p:spTree>
    <p:extLst>
      <p:ext uri="{BB962C8B-B14F-4D97-AF65-F5344CB8AC3E}">
        <p14:creationId xmlns:p14="http://schemas.microsoft.com/office/powerpoint/2010/main" val="3379711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06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latin typeface="Arial" panose="020B0604020202020204" pitchFamily="34" charset="0"/>
            </a:endParaRPr>
          </a:p>
        </p:txBody>
      </p:sp>
    </p:spTree>
    <p:extLst>
      <p:ext uri="{BB962C8B-B14F-4D97-AF65-F5344CB8AC3E}">
        <p14:creationId xmlns:p14="http://schemas.microsoft.com/office/powerpoint/2010/main" val="2726426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15" name="标题 14"/>
          <p:cNvSpPr>
            <a:spLocks noGrp="1"/>
          </p:cNvSpPr>
          <p:nvPr>
            <p:ph type="title"/>
          </p:nvPr>
        </p:nvSpPr>
        <p:spPr>
          <a:xfrm>
            <a:off x="5570806" y="2706149"/>
            <a:ext cx="6245289" cy="692150"/>
          </a:xfrm>
          <a:prstGeom prst="rect">
            <a:avLst/>
          </a:prstGeom>
        </p:spPr>
        <p:txBody>
          <a:bodyPr/>
          <a:lstStyle>
            <a:lvl1pPr algn="ctr">
              <a:defRPr sz="3600" b="1" baseline="0">
                <a:solidFill>
                  <a:schemeClr val="bg1"/>
                </a:solidFill>
                <a:latin typeface="Times New Roman" panose="02020603050405020304" pitchFamily="18" charset="0"/>
              </a:defRPr>
            </a:lvl1pPr>
          </a:lstStyle>
          <a:p>
            <a:r>
              <a:rPr lang="zh-CN" altLang="en-US" dirty="0"/>
              <a:t>单击此处编辑母版标题样式</a:t>
            </a:r>
          </a:p>
        </p:txBody>
      </p:sp>
      <p:sp>
        <p:nvSpPr>
          <p:cNvPr id="9" name="日期占位符 29"/>
          <p:cNvSpPr>
            <a:spLocks noGrp="1"/>
          </p:cNvSpPr>
          <p:nvPr>
            <p:ph type="dt" sz="half" idx="10"/>
          </p:nvPr>
        </p:nvSpPr>
        <p:spPr>
          <a:xfrm>
            <a:off x="7329488" y="3659188"/>
            <a:ext cx="2005012" cy="365125"/>
          </a:xfrm>
        </p:spPr>
        <p:txBody>
          <a:bodyPr/>
          <a:lstStyle>
            <a:lvl1pPr algn="r">
              <a:defRPr sz="2400" b="1">
                <a:solidFill>
                  <a:schemeClr val="bg1"/>
                </a:solidFill>
                <a:latin typeface="微软雅黑" panose="020B0503020204020204" pitchFamily="34" charset="-122"/>
                <a:ea typeface="微软雅黑" panose="020B0503020204020204" pitchFamily="34" charset="-122"/>
              </a:defRPr>
            </a:lvl1pPr>
          </a:lstStyle>
          <a:p>
            <a:pPr>
              <a:defRPr/>
            </a:pPr>
            <a:fld id="{C5EFD6F6-2F20-4B1A-A667-B95C1338A7FC}" type="datetime5">
              <a:rPr lang="zh-CN" altLang="en-US"/>
              <a:pPr>
                <a:defRPr/>
              </a:pPr>
              <a:t>2023/8/19</a:t>
            </a:fld>
            <a:endParaRPr lang="zh-CN" altLang="en-US" dirty="0"/>
          </a:p>
        </p:txBody>
      </p:sp>
    </p:spTree>
    <p:extLst>
      <p:ext uri="{BB962C8B-B14F-4D97-AF65-F5344CB8AC3E}">
        <p14:creationId xmlns:p14="http://schemas.microsoft.com/office/powerpoint/2010/main" val="39525203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程序页">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9937750" y="6392863"/>
            <a:ext cx="5715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000" dirty="0">
                <a:solidFill>
                  <a:srgbClr val="7F7F7F"/>
                </a:solidFill>
                <a:latin typeface="Arial" panose="020B0604020202020204" pitchFamily="34" charset="0"/>
                <a:cs typeface="Arial" panose="020B0604020202020204" pitchFamily="34" charset="0"/>
              </a:rPr>
              <a:t> </a:t>
            </a:r>
            <a:fld id="{ABAB1079-9BCB-4AEA-BE75-D20643C4FD21}" type="slidenum">
              <a:rPr lang="en-US" altLang="zh-CN" sz="1000" smtClean="0">
                <a:latin typeface="Arial" panose="020B0604020202020204" pitchFamily="34" charset="0"/>
                <a:cs typeface="Arial" panose="020B0604020202020204" pitchFamily="34" charset="0"/>
              </a:rPr>
              <a:pPr algn="ctr" eaLnBrk="1" hangingPunct="1">
                <a:defRPr/>
              </a:pPr>
              <a:t>‹#›</a:t>
            </a:fld>
            <a:endParaRPr lang="en-US" altLang="zh-CN" sz="1000" dirty="0">
              <a:latin typeface="Arial" panose="020B0604020202020204" pitchFamily="34" charset="0"/>
              <a:cs typeface="Arial" panose="020B0604020202020204" pitchFamily="34" charset="0"/>
            </a:endParaRPr>
          </a:p>
        </p:txBody>
      </p:sp>
      <p:cxnSp>
        <p:nvCxnSpPr>
          <p:cNvPr id="6" name="直接连接符 19"/>
          <p:cNvCxnSpPr>
            <a:cxnSpLocks/>
            <a:stCxn id="6" idx="3"/>
          </p:cNvCxnSpPr>
          <p:nvPr userDrawn="1"/>
        </p:nvCxnSpPr>
        <p:spPr>
          <a:xfrm>
            <a:off x="10509250" y="6508750"/>
            <a:ext cx="1019175" cy="0"/>
          </a:xfrm>
          <a:prstGeom prst="line">
            <a:avLst/>
          </a:prstGeom>
          <a:ln w="9525">
            <a:solidFill>
              <a:srgbClr val="F19500"/>
            </a:solidFill>
          </a:ln>
        </p:spPr>
        <p:style>
          <a:lnRef idx="1">
            <a:schemeClr val="accent1"/>
          </a:lnRef>
          <a:fillRef idx="0">
            <a:schemeClr val="accent1"/>
          </a:fillRef>
          <a:effectRef idx="0">
            <a:schemeClr val="accent1"/>
          </a:effectRef>
          <a:fontRef idx="minor">
            <a:schemeClr val="tx1"/>
          </a:fontRef>
        </p:style>
      </p:cxnSp>
      <p:cxnSp>
        <p:nvCxnSpPr>
          <p:cNvPr id="7" name="直接连接符 14"/>
          <p:cNvCxnSpPr>
            <a:cxnSpLocks/>
          </p:cNvCxnSpPr>
          <p:nvPr userDrawn="1"/>
        </p:nvCxnSpPr>
        <p:spPr>
          <a:xfrm flipV="1">
            <a:off x="3719513" y="6508750"/>
            <a:ext cx="6218237" cy="0"/>
          </a:xfrm>
          <a:prstGeom prst="line">
            <a:avLst/>
          </a:prstGeom>
          <a:ln>
            <a:solidFill>
              <a:srgbClr val="064BB2"/>
            </a:solidFill>
          </a:ln>
        </p:spPr>
        <p:style>
          <a:lnRef idx="1">
            <a:schemeClr val="accent1"/>
          </a:lnRef>
          <a:fillRef idx="0">
            <a:schemeClr val="accent1"/>
          </a:fillRef>
          <a:effectRef idx="0">
            <a:schemeClr val="accent1"/>
          </a:effectRef>
          <a:fontRef idx="minor">
            <a:schemeClr val="tx1"/>
          </a:fontRef>
        </p:style>
      </p:cxnSp>
      <p:sp>
        <p:nvSpPr>
          <p:cNvPr id="8" name="AutoShape 23"/>
          <p:cNvSpPr>
            <a:spLocks noChangeArrowheads="1"/>
          </p:cNvSpPr>
          <p:nvPr userDrawn="1"/>
        </p:nvSpPr>
        <p:spPr bwMode="auto">
          <a:xfrm>
            <a:off x="246063" y="915988"/>
            <a:ext cx="9596437" cy="46037"/>
          </a:xfrm>
          <a:prstGeom prst="rect">
            <a:avLst/>
          </a:prstGeom>
          <a:solidFill>
            <a:srgbClr val="064BB2"/>
          </a:solidFill>
          <a:ln>
            <a:noFill/>
          </a:ln>
        </p:spPr>
        <p:txBody>
          <a:bodyPr wrap="none" anchor="ctr"/>
          <a:lstStyle>
            <a:lvl1pPr>
              <a:defRPr sz="900">
                <a:solidFill>
                  <a:srgbClr val="000000"/>
                </a:solidFill>
                <a:latin typeface="Arial" panose="020B0604020202020204" pitchFamily="34" charset="0"/>
                <a:ea typeface="宋体" panose="02010600030101010101" pitchFamily="2" charset="-122"/>
              </a:defRPr>
            </a:lvl1pPr>
            <a:lvl2pPr marL="742950" indent="-285750">
              <a:defRPr sz="900">
                <a:solidFill>
                  <a:srgbClr val="000000"/>
                </a:solidFill>
                <a:latin typeface="Arial" panose="020B0604020202020204" pitchFamily="34" charset="0"/>
                <a:ea typeface="宋体" panose="02010600030101010101" pitchFamily="2" charset="-122"/>
              </a:defRPr>
            </a:lvl2pPr>
            <a:lvl3pPr marL="1143000" indent="-228600">
              <a:defRPr sz="900">
                <a:solidFill>
                  <a:srgbClr val="000000"/>
                </a:solidFill>
                <a:latin typeface="Arial" panose="020B0604020202020204" pitchFamily="34" charset="0"/>
                <a:ea typeface="宋体" panose="02010600030101010101" pitchFamily="2" charset="-122"/>
              </a:defRPr>
            </a:lvl3pPr>
            <a:lvl4pPr marL="1600200" indent="-228600">
              <a:defRPr sz="900">
                <a:solidFill>
                  <a:srgbClr val="000000"/>
                </a:solidFill>
                <a:latin typeface="Arial" panose="020B0604020202020204" pitchFamily="34" charset="0"/>
                <a:ea typeface="宋体" panose="02010600030101010101" pitchFamily="2" charset="-122"/>
              </a:defRPr>
            </a:lvl4pPr>
            <a:lvl5pPr marL="2057400" indent="-228600">
              <a:defRPr sz="9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9pPr>
          </a:lstStyle>
          <a:p>
            <a:pPr algn="ctr" eaLnBrk="1" fontAlgn="auto" hangingPunct="1">
              <a:spcBef>
                <a:spcPct val="50000"/>
              </a:spcBef>
              <a:spcAft>
                <a:spcPts val="0"/>
              </a:spcAft>
              <a:defRPr/>
            </a:pPr>
            <a:endParaRPr lang="zh-CN" altLang="en-US" sz="952"/>
          </a:p>
        </p:txBody>
      </p:sp>
      <p:sp>
        <p:nvSpPr>
          <p:cNvPr id="9" name="AutoShape 23"/>
          <p:cNvSpPr>
            <a:spLocks noChangeArrowheads="1"/>
          </p:cNvSpPr>
          <p:nvPr userDrawn="1"/>
        </p:nvSpPr>
        <p:spPr bwMode="auto">
          <a:xfrm>
            <a:off x="9842500" y="915988"/>
            <a:ext cx="1989138" cy="46037"/>
          </a:xfrm>
          <a:prstGeom prst="rect">
            <a:avLst/>
          </a:prstGeom>
          <a:solidFill>
            <a:srgbClr val="FB9708"/>
          </a:solidFill>
          <a:ln>
            <a:noFill/>
          </a:ln>
        </p:spPr>
        <p:txBody>
          <a:bodyPr wrap="none" anchor="ctr"/>
          <a:lstStyle>
            <a:lvl1pPr>
              <a:defRPr sz="900">
                <a:solidFill>
                  <a:srgbClr val="000000"/>
                </a:solidFill>
                <a:latin typeface="Arial" panose="020B0604020202020204" pitchFamily="34" charset="0"/>
                <a:ea typeface="宋体" panose="02010600030101010101" pitchFamily="2" charset="-122"/>
              </a:defRPr>
            </a:lvl1pPr>
            <a:lvl2pPr marL="742950" indent="-285750">
              <a:defRPr sz="900">
                <a:solidFill>
                  <a:srgbClr val="000000"/>
                </a:solidFill>
                <a:latin typeface="Arial" panose="020B0604020202020204" pitchFamily="34" charset="0"/>
                <a:ea typeface="宋体" panose="02010600030101010101" pitchFamily="2" charset="-122"/>
              </a:defRPr>
            </a:lvl2pPr>
            <a:lvl3pPr marL="1143000" indent="-228600">
              <a:defRPr sz="900">
                <a:solidFill>
                  <a:srgbClr val="000000"/>
                </a:solidFill>
                <a:latin typeface="Arial" panose="020B0604020202020204" pitchFamily="34" charset="0"/>
                <a:ea typeface="宋体" panose="02010600030101010101" pitchFamily="2" charset="-122"/>
              </a:defRPr>
            </a:lvl3pPr>
            <a:lvl4pPr marL="1600200" indent="-228600">
              <a:defRPr sz="900">
                <a:solidFill>
                  <a:srgbClr val="000000"/>
                </a:solidFill>
                <a:latin typeface="Arial" panose="020B0604020202020204" pitchFamily="34" charset="0"/>
                <a:ea typeface="宋体" panose="02010600030101010101" pitchFamily="2" charset="-122"/>
              </a:defRPr>
            </a:lvl4pPr>
            <a:lvl5pPr marL="2057400" indent="-228600">
              <a:defRPr sz="9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9pPr>
          </a:lstStyle>
          <a:p>
            <a:pPr algn="ctr" eaLnBrk="1" fontAlgn="auto" hangingPunct="1">
              <a:spcBef>
                <a:spcPct val="50000"/>
              </a:spcBef>
              <a:spcAft>
                <a:spcPts val="0"/>
              </a:spcAft>
              <a:defRPr/>
            </a:pPr>
            <a:endParaRPr lang="zh-CN" altLang="en-US" sz="952"/>
          </a:p>
        </p:txBody>
      </p:sp>
      <p:sp>
        <p:nvSpPr>
          <p:cNvPr id="4" name="内容占位符 2"/>
          <p:cNvSpPr>
            <a:spLocks noGrp="1"/>
          </p:cNvSpPr>
          <p:nvPr>
            <p:ph idx="1"/>
          </p:nvPr>
        </p:nvSpPr>
        <p:spPr>
          <a:xfrm>
            <a:off x="423819" y="1753674"/>
            <a:ext cx="11107601" cy="4339721"/>
          </a:xfrm>
        </p:spPr>
        <p:txBody>
          <a:bodyPr>
            <a:noAutofit/>
          </a:bodyPr>
          <a:lstStyle>
            <a:lvl1pPr marL="362822" indent="-362822">
              <a:lnSpc>
                <a:spcPct val="150000"/>
              </a:lnSpc>
              <a:spcBef>
                <a:spcPts val="1000"/>
              </a:spcBef>
              <a:buClr>
                <a:srgbClr val="032089"/>
              </a:buClr>
              <a:buFont typeface="Wingdings" pitchFamily="2" charset="2"/>
              <a:buChar char="Ø"/>
              <a:defRPr sz="1800" b="0">
                <a:latin typeface="微软雅黑" pitchFamily="34" charset="-122"/>
                <a:ea typeface="微软雅黑" pitchFamily="34" charset="-122"/>
                <a:cs typeface="Times New Roman" pitchFamily="18" charset="0"/>
              </a:defRPr>
            </a:lvl1pPr>
            <a:lvl2pPr>
              <a:lnSpc>
                <a:spcPct val="130000"/>
              </a:lnSpc>
              <a:buClr>
                <a:srgbClr val="032089"/>
              </a:buClr>
              <a:buFont typeface="Wingdings" pitchFamily="2" charset="2"/>
              <a:buChar char="l"/>
              <a:defRPr sz="2328" b="0">
                <a:latin typeface="微软雅黑" pitchFamily="34" charset="-122"/>
                <a:ea typeface="微软雅黑" pitchFamily="34" charset="-122"/>
              </a:defRPr>
            </a:lvl2pPr>
            <a:lvl3pPr>
              <a:defRPr sz="1905" b="0">
                <a:latin typeface="微软雅黑" pitchFamily="34" charset="-122"/>
                <a:ea typeface="微软雅黑" pitchFamily="34" charset="-122"/>
              </a:defRPr>
            </a:lvl3pPr>
            <a:lvl4pPr>
              <a:defRPr sz="1905" b="0">
                <a:latin typeface="微软雅黑" pitchFamily="34" charset="-122"/>
                <a:ea typeface="微软雅黑" pitchFamily="34" charset="-122"/>
              </a:defRPr>
            </a:lvl4pPr>
            <a:lvl5pPr>
              <a:defRPr sz="1905" b="0">
                <a:latin typeface="微软雅黑" pitchFamily="34" charset="-122"/>
                <a:ea typeface="微软雅黑" pitchFamily="34" charset="-122"/>
              </a:defRPr>
            </a:lvl5pPr>
          </a:lstStyle>
          <a:p>
            <a:pPr lvl="0"/>
            <a:r>
              <a:rPr lang="zh-CN" altLang="en-US"/>
              <a:t>单击此处编辑母版文本样式</a:t>
            </a:r>
          </a:p>
          <a:p>
            <a:pPr lvl="1"/>
            <a:r>
              <a:rPr lang="zh-CN" altLang="en-US"/>
              <a:t>第二级</a:t>
            </a:r>
          </a:p>
          <a:p>
            <a:pPr lvl="2"/>
            <a:r>
              <a:rPr lang="zh-CN" altLang="en-US"/>
              <a:t>第三级</a:t>
            </a:r>
          </a:p>
        </p:txBody>
      </p:sp>
      <p:sp>
        <p:nvSpPr>
          <p:cNvPr id="14" name="内容占位符 2"/>
          <p:cNvSpPr>
            <a:spLocks noGrp="1"/>
          </p:cNvSpPr>
          <p:nvPr>
            <p:ph idx="10"/>
          </p:nvPr>
        </p:nvSpPr>
        <p:spPr>
          <a:xfrm>
            <a:off x="423819" y="1138980"/>
            <a:ext cx="11107601" cy="426469"/>
          </a:xfrm>
          <a:noFill/>
          <a:ln>
            <a:noFill/>
          </a:ln>
        </p:spPr>
        <p:txBody>
          <a:bodyPr anchor="ctr">
            <a:noAutofit/>
          </a:bodyPr>
          <a:lstStyle>
            <a:lvl1pPr marL="0" indent="0">
              <a:buNone/>
              <a:defRPr lang="zh-CN" altLang="en-US" sz="2000" b="0" dirty="0" smtClean="0">
                <a:latin typeface="微软雅黑" pitchFamily="34" charset="-122"/>
                <a:ea typeface="微软雅黑" pitchFamily="34" charset="-122"/>
                <a:cs typeface="Times New Roman" pitchFamily="18" charset="0"/>
              </a:defRPr>
            </a:lvl1pPr>
          </a:lstStyle>
          <a:p>
            <a:pPr lvl="0"/>
            <a:r>
              <a:rPr lang="zh-CN" altLang="en-US"/>
              <a:t>单击此处编辑母版文本样式</a:t>
            </a:r>
          </a:p>
        </p:txBody>
      </p:sp>
      <p:sp>
        <p:nvSpPr>
          <p:cNvPr id="13" name="文本框 15">
            <a:extLst>
              <a:ext uri="{FF2B5EF4-FFF2-40B4-BE49-F238E27FC236}">
                <a16:creationId xmlns:a16="http://schemas.microsoft.com/office/drawing/2014/main" id="{85AF9922-771B-468E-A442-95958DE143C2}"/>
              </a:ext>
            </a:extLst>
          </p:cNvPr>
          <p:cNvSpPr txBox="1">
            <a:spLocks noChangeArrowheads="1"/>
          </p:cNvSpPr>
          <p:nvPr userDrawn="1"/>
        </p:nvSpPr>
        <p:spPr bwMode="auto">
          <a:xfrm>
            <a:off x="8509000" y="374650"/>
            <a:ext cx="2100263" cy="36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3" tIns="45674" rIns="91343" bIns="45674">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defRPr/>
            </a:pPr>
            <a:r>
              <a:rPr lang="en-US" altLang="zh-CN" b="1" dirty="0">
                <a:solidFill>
                  <a:srgbClr val="064BB2"/>
                </a:solidFill>
                <a:latin typeface="仿宋" pitchFamily="49" charset="-122"/>
                <a:ea typeface="仿宋" pitchFamily="49" charset="-122"/>
              </a:rPr>
              <a:t>Python</a:t>
            </a:r>
            <a:r>
              <a:rPr lang="zh-CN" altLang="en-US" b="1" dirty="0">
                <a:solidFill>
                  <a:srgbClr val="064BB2"/>
                </a:solidFill>
                <a:latin typeface="仿宋" pitchFamily="49" charset="-122"/>
                <a:ea typeface="仿宋" pitchFamily="49" charset="-122"/>
              </a:rPr>
              <a:t>数据可视化</a:t>
            </a:r>
          </a:p>
        </p:txBody>
      </p:sp>
      <p:cxnSp>
        <p:nvCxnSpPr>
          <p:cNvPr id="15" name="直接连接符 14">
            <a:extLst>
              <a:ext uri="{FF2B5EF4-FFF2-40B4-BE49-F238E27FC236}">
                <a16:creationId xmlns:a16="http://schemas.microsoft.com/office/drawing/2014/main" id="{86FFB567-7DF4-45D9-84A7-0AAA55E92984}"/>
              </a:ext>
            </a:extLst>
          </p:cNvPr>
          <p:cNvCxnSpPr>
            <a:cxnSpLocks/>
          </p:cNvCxnSpPr>
          <p:nvPr userDrawn="1"/>
        </p:nvCxnSpPr>
        <p:spPr>
          <a:xfrm>
            <a:off x="10529888" y="558800"/>
            <a:ext cx="1285875" cy="0"/>
          </a:xfrm>
          <a:prstGeom prst="line">
            <a:avLst/>
          </a:prstGeom>
          <a:ln w="12700">
            <a:solidFill>
              <a:srgbClr val="064BB2"/>
            </a:solidFill>
          </a:ln>
        </p:spPr>
        <p:style>
          <a:lnRef idx="1">
            <a:schemeClr val="dk1"/>
          </a:lnRef>
          <a:fillRef idx="0">
            <a:schemeClr val="dk1"/>
          </a:fillRef>
          <a:effectRef idx="0">
            <a:schemeClr val="dk1"/>
          </a:effectRef>
          <a:fontRef idx="minor">
            <a:schemeClr val="tx1"/>
          </a:fontRef>
        </p:style>
      </p:cxnSp>
      <p:cxnSp>
        <p:nvCxnSpPr>
          <p:cNvPr id="16" name="直接连接符 15">
            <a:extLst>
              <a:ext uri="{FF2B5EF4-FFF2-40B4-BE49-F238E27FC236}">
                <a16:creationId xmlns:a16="http://schemas.microsoft.com/office/drawing/2014/main" id="{2D6A4FA2-CD4C-4C29-A714-D3BF041A45F2}"/>
              </a:ext>
            </a:extLst>
          </p:cNvPr>
          <p:cNvCxnSpPr>
            <a:cxnSpLocks/>
          </p:cNvCxnSpPr>
          <p:nvPr userDrawn="1"/>
        </p:nvCxnSpPr>
        <p:spPr>
          <a:xfrm>
            <a:off x="7285452" y="558800"/>
            <a:ext cx="1285875" cy="0"/>
          </a:xfrm>
          <a:prstGeom prst="line">
            <a:avLst/>
          </a:prstGeom>
          <a:ln w="12700">
            <a:solidFill>
              <a:srgbClr val="064BB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471672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9937750" y="6392863"/>
            <a:ext cx="5715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000">
                <a:solidFill>
                  <a:srgbClr val="7F7F7F"/>
                </a:solidFill>
                <a:latin typeface="Arial" panose="020B0604020202020204" pitchFamily="34" charset="0"/>
                <a:cs typeface="Arial" panose="020B0604020202020204" pitchFamily="34" charset="0"/>
              </a:rPr>
              <a:t> </a:t>
            </a:r>
            <a:fld id="{4A843CD2-2D66-4BE8-AA6D-AF0A1335159B}" type="slidenum">
              <a:rPr lang="en-US" altLang="zh-CN" sz="1000" smtClean="0">
                <a:latin typeface="Arial" panose="020B0604020202020204" pitchFamily="34" charset="0"/>
                <a:cs typeface="Arial" panose="020B0604020202020204" pitchFamily="34" charset="0"/>
              </a:rPr>
              <a:pPr algn="ctr" eaLnBrk="1" hangingPunct="1">
                <a:defRPr/>
              </a:pPr>
              <a:t>‹#›</a:t>
            </a:fld>
            <a:endParaRPr lang="en-US" altLang="zh-CN" sz="1000">
              <a:latin typeface="Arial" panose="020B0604020202020204" pitchFamily="34" charset="0"/>
              <a:cs typeface="Arial" panose="020B0604020202020204" pitchFamily="34" charset="0"/>
            </a:endParaRPr>
          </a:p>
        </p:txBody>
      </p:sp>
      <p:cxnSp>
        <p:nvCxnSpPr>
          <p:cNvPr id="6" name="直接连接符 19"/>
          <p:cNvCxnSpPr>
            <a:cxnSpLocks/>
            <a:stCxn id="6" idx="3"/>
          </p:cNvCxnSpPr>
          <p:nvPr userDrawn="1"/>
        </p:nvCxnSpPr>
        <p:spPr>
          <a:xfrm>
            <a:off x="10509250" y="6508750"/>
            <a:ext cx="1019175" cy="0"/>
          </a:xfrm>
          <a:prstGeom prst="line">
            <a:avLst/>
          </a:prstGeom>
          <a:ln w="9525">
            <a:solidFill>
              <a:srgbClr val="F19500"/>
            </a:solidFill>
          </a:ln>
        </p:spPr>
        <p:style>
          <a:lnRef idx="1">
            <a:schemeClr val="accent1"/>
          </a:lnRef>
          <a:fillRef idx="0">
            <a:schemeClr val="accent1"/>
          </a:fillRef>
          <a:effectRef idx="0">
            <a:schemeClr val="accent1"/>
          </a:effectRef>
          <a:fontRef idx="minor">
            <a:schemeClr val="tx1"/>
          </a:fontRef>
        </p:style>
      </p:cxnSp>
      <p:cxnSp>
        <p:nvCxnSpPr>
          <p:cNvPr id="7" name="直接连接符 14"/>
          <p:cNvCxnSpPr>
            <a:cxnSpLocks/>
          </p:cNvCxnSpPr>
          <p:nvPr userDrawn="1"/>
        </p:nvCxnSpPr>
        <p:spPr>
          <a:xfrm flipV="1">
            <a:off x="3719513" y="6508750"/>
            <a:ext cx="6218237" cy="0"/>
          </a:xfrm>
          <a:prstGeom prst="line">
            <a:avLst/>
          </a:prstGeom>
          <a:ln>
            <a:solidFill>
              <a:srgbClr val="064BB2"/>
            </a:solidFill>
          </a:ln>
        </p:spPr>
        <p:style>
          <a:lnRef idx="1">
            <a:schemeClr val="accent1"/>
          </a:lnRef>
          <a:fillRef idx="0">
            <a:schemeClr val="accent1"/>
          </a:fillRef>
          <a:effectRef idx="0">
            <a:schemeClr val="accent1"/>
          </a:effectRef>
          <a:fontRef idx="minor">
            <a:schemeClr val="tx1"/>
          </a:fontRef>
        </p:style>
      </p:cxnSp>
      <p:sp>
        <p:nvSpPr>
          <p:cNvPr id="8" name="AutoShape 23"/>
          <p:cNvSpPr>
            <a:spLocks noChangeArrowheads="1"/>
          </p:cNvSpPr>
          <p:nvPr userDrawn="1"/>
        </p:nvSpPr>
        <p:spPr bwMode="auto">
          <a:xfrm>
            <a:off x="246063" y="915988"/>
            <a:ext cx="9596437" cy="46037"/>
          </a:xfrm>
          <a:prstGeom prst="rect">
            <a:avLst/>
          </a:prstGeom>
          <a:solidFill>
            <a:srgbClr val="064BB2"/>
          </a:solidFill>
          <a:ln>
            <a:noFill/>
          </a:ln>
        </p:spPr>
        <p:txBody>
          <a:bodyPr wrap="none" anchor="ctr"/>
          <a:lstStyle>
            <a:lvl1pPr>
              <a:defRPr sz="900">
                <a:solidFill>
                  <a:srgbClr val="000000"/>
                </a:solidFill>
                <a:latin typeface="Arial" panose="020B0604020202020204" pitchFamily="34" charset="0"/>
                <a:ea typeface="宋体" panose="02010600030101010101" pitchFamily="2" charset="-122"/>
              </a:defRPr>
            </a:lvl1pPr>
            <a:lvl2pPr marL="742950" indent="-285750">
              <a:defRPr sz="900">
                <a:solidFill>
                  <a:srgbClr val="000000"/>
                </a:solidFill>
                <a:latin typeface="Arial" panose="020B0604020202020204" pitchFamily="34" charset="0"/>
                <a:ea typeface="宋体" panose="02010600030101010101" pitchFamily="2" charset="-122"/>
              </a:defRPr>
            </a:lvl2pPr>
            <a:lvl3pPr marL="1143000" indent="-228600">
              <a:defRPr sz="900">
                <a:solidFill>
                  <a:srgbClr val="000000"/>
                </a:solidFill>
                <a:latin typeface="Arial" panose="020B0604020202020204" pitchFamily="34" charset="0"/>
                <a:ea typeface="宋体" panose="02010600030101010101" pitchFamily="2" charset="-122"/>
              </a:defRPr>
            </a:lvl3pPr>
            <a:lvl4pPr marL="1600200" indent="-228600">
              <a:defRPr sz="900">
                <a:solidFill>
                  <a:srgbClr val="000000"/>
                </a:solidFill>
                <a:latin typeface="Arial" panose="020B0604020202020204" pitchFamily="34" charset="0"/>
                <a:ea typeface="宋体" panose="02010600030101010101" pitchFamily="2" charset="-122"/>
              </a:defRPr>
            </a:lvl4pPr>
            <a:lvl5pPr marL="2057400" indent="-228600">
              <a:defRPr sz="9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9pPr>
          </a:lstStyle>
          <a:p>
            <a:pPr algn="ctr" eaLnBrk="1" fontAlgn="auto" hangingPunct="1">
              <a:spcBef>
                <a:spcPct val="50000"/>
              </a:spcBef>
              <a:spcAft>
                <a:spcPts val="0"/>
              </a:spcAft>
              <a:defRPr/>
            </a:pPr>
            <a:endParaRPr lang="zh-CN" altLang="en-US" sz="952"/>
          </a:p>
        </p:txBody>
      </p:sp>
      <p:sp>
        <p:nvSpPr>
          <p:cNvPr id="9" name="AutoShape 23"/>
          <p:cNvSpPr>
            <a:spLocks noChangeArrowheads="1"/>
          </p:cNvSpPr>
          <p:nvPr userDrawn="1"/>
        </p:nvSpPr>
        <p:spPr bwMode="auto">
          <a:xfrm>
            <a:off x="9842500" y="915988"/>
            <a:ext cx="1989138" cy="46037"/>
          </a:xfrm>
          <a:prstGeom prst="rect">
            <a:avLst/>
          </a:prstGeom>
          <a:solidFill>
            <a:srgbClr val="FB9708"/>
          </a:solidFill>
          <a:ln>
            <a:noFill/>
          </a:ln>
        </p:spPr>
        <p:txBody>
          <a:bodyPr wrap="none" anchor="ctr"/>
          <a:lstStyle>
            <a:lvl1pPr>
              <a:defRPr sz="900">
                <a:solidFill>
                  <a:srgbClr val="000000"/>
                </a:solidFill>
                <a:latin typeface="Arial" panose="020B0604020202020204" pitchFamily="34" charset="0"/>
                <a:ea typeface="宋体" panose="02010600030101010101" pitchFamily="2" charset="-122"/>
              </a:defRPr>
            </a:lvl1pPr>
            <a:lvl2pPr marL="742950" indent="-285750">
              <a:defRPr sz="900">
                <a:solidFill>
                  <a:srgbClr val="000000"/>
                </a:solidFill>
                <a:latin typeface="Arial" panose="020B0604020202020204" pitchFamily="34" charset="0"/>
                <a:ea typeface="宋体" panose="02010600030101010101" pitchFamily="2" charset="-122"/>
              </a:defRPr>
            </a:lvl2pPr>
            <a:lvl3pPr marL="1143000" indent="-228600">
              <a:defRPr sz="900">
                <a:solidFill>
                  <a:srgbClr val="000000"/>
                </a:solidFill>
                <a:latin typeface="Arial" panose="020B0604020202020204" pitchFamily="34" charset="0"/>
                <a:ea typeface="宋体" panose="02010600030101010101" pitchFamily="2" charset="-122"/>
              </a:defRPr>
            </a:lvl3pPr>
            <a:lvl4pPr marL="1600200" indent="-228600">
              <a:defRPr sz="900">
                <a:solidFill>
                  <a:srgbClr val="000000"/>
                </a:solidFill>
                <a:latin typeface="Arial" panose="020B0604020202020204" pitchFamily="34" charset="0"/>
                <a:ea typeface="宋体" panose="02010600030101010101" pitchFamily="2" charset="-122"/>
              </a:defRPr>
            </a:lvl4pPr>
            <a:lvl5pPr marL="2057400" indent="-228600">
              <a:defRPr sz="9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9pPr>
          </a:lstStyle>
          <a:p>
            <a:pPr algn="ctr" eaLnBrk="1" fontAlgn="auto" hangingPunct="1">
              <a:spcBef>
                <a:spcPct val="50000"/>
              </a:spcBef>
              <a:spcAft>
                <a:spcPts val="0"/>
              </a:spcAft>
              <a:defRPr/>
            </a:pPr>
            <a:endParaRPr lang="zh-CN" altLang="en-US" sz="952"/>
          </a:p>
        </p:txBody>
      </p:sp>
      <p:sp>
        <p:nvSpPr>
          <p:cNvPr id="4" name="内容占位符 2"/>
          <p:cNvSpPr>
            <a:spLocks noGrp="1"/>
          </p:cNvSpPr>
          <p:nvPr>
            <p:ph idx="1"/>
          </p:nvPr>
        </p:nvSpPr>
        <p:spPr>
          <a:xfrm>
            <a:off x="423819" y="1754668"/>
            <a:ext cx="11107601" cy="4369231"/>
          </a:xfrm>
        </p:spPr>
        <p:txBody>
          <a:bodyPr>
            <a:noAutofit/>
          </a:bodyPr>
          <a:lstStyle>
            <a:lvl1pPr marL="362822" indent="-362822">
              <a:lnSpc>
                <a:spcPct val="150000"/>
              </a:lnSpc>
              <a:spcBef>
                <a:spcPts val="1000"/>
              </a:spcBef>
              <a:buClr>
                <a:srgbClr val="032089"/>
              </a:buClr>
              <a:buFont typeface="Wingdings" panose="05000000000000000000" pitchFamily="2" charset="2"/>
              <a:buChar char="Ø"/>
              <a:defRPr sz="1800" b="0">
                <a:latin typeface="微软雅黑" pitchFamily="34" charset="-122"/>
                <a:ea typeface="微软雅黑" pitchFamily="34" charset="-122"/>
                <a:cs typeface="Times New Roman" pitchFamily="18" charset="0"/>
              </a:defRPr>
            </a:lvl1pPr>
            <a:lvl2pPr>
              <a:lnSpc>
                <a:spcPct val="130000"/>
              </a:lnSpc>
              <a:buClr>
                <a:srgbClr val="032089"/>
              </a:buClr>
              <a:buFont typeface="Wingdings" pitchFamily="2" charset="2"/>
              <a:buChar char="l"/>
              <a:defRPr sz="2328" b="0">
                <a:latin typeface="微软雅黑" pitchFamily="34" charset="-122"/>
                <a:ea typeface="微软雅黑" pitchFamily="34" charset="-122"/>
              </a:defRPr>
            </a:lvl2pPr>
            <a:lvl3pPr>
              <a:defRPr sz="1905" b="0">
                <a:latin typeface="微软雅黑" pitchFamily="34" charset="-122"/>
                <a:ea typeface="微软雅黑" pitchFamily="34" charset="-122"/>
              </a:defRPr>
            </a:lvl3pPr>
            <a:lvl4pPr>
              <a:defRPr sz="1905" b="0">
                <a:latin typeface="微软雅黑" pitchFamily="34" charset="-122"/>
                <a:ea typeface="微软雅黑" pitchFamily="34" charset="-122"/>
              </a:defRPr>
            </a:lvl4pPr>
            <a:lvl5pPr>
              <a:defRPr sz="1905" b="0">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p:txBody>
      </p:sp>
      <p:sp>
        <p:nvSpPr>
          <p:cNvPr id="14" name="内容占位符 2"/>
          <p:cNvSpPr>
            <a:spLocks noGrp="1"/>
          </p:cNvSpPr>
          <p:nvPr>
            <p:ph idx="10"/>
          </p:nvPr>
        </p:nvSpPr>
        <p:spPr>
          <a:xfrm>
            <a:off x="423819" y="1138980"/>
            <a:ext cx="11107601" cy="426469"/>
          </a:xfrm>
          <a:noFill/>
          <a:ln>
            <a:noFill/>
          </a:ln>
        </p:spPr>
        <p:txBody>
          <a:bodyPr anchor="ctr">
            <a:noAutofit/>
          </a:bodyPr>
          <a:lstStyle>
            <a:lvl1pPr marL="0" indent="0">
              <a:buNone/>
              <a:defRPr lang="zh-CN" altLang="en-US" sz="2000" b="0" dirty="0" smtClean="0">
                <a:latin typeface="微软雅黑" pitchFamily="34" charset="-122"/>
                <a:ea typeface="微软雅黑" pitchFamily="34" charset="-122"/>
                <a:cs typeface="Times New Roman" pitchFamily="18" charset="0"/>
              </a:defRPr>
            </a:lvl1pPr>
          </a:lstStyle>
          <a:p>
            <a:pPr lvl="0"/>
            <a:r>
              <a:rPr lang="zh-CN" altLang="en-US"/>
              <a:t>单击此处编辑母版文本样式</a:t>
            </a:r>
          </a:p>
        </p:txBody>
      </p:sp>
      <p:sp>
        <p:nvSpPr>
          <p:cNvPr id="13" name="文本框 15">
            <a:extLst>
              <a:ext uri="{FF2B5EF4-FFF2-40B4-BE49-F238E27FC236}">
                <a16:creationId xmlns:a16="http://schemas.microsoft.com/office/drawing/2014/main" id="{94FDFF98-BCBF-4EB1-B3C4-0C15BBD743ED}"/>
              </a:ext>
            </a:extLst>
          </p:cNvPr>
          <p:cNvSpPr txBox="1">
            <a:spLocks noChangeArrowheads="1"/>
          </p:cNvSpPr>
          <p:nvPr userDrawn="1"/>
        </p:nvSpPr>
        <p:spPr bwMode="auto">
          <a:xfrm>
            <a:off x="8509000" y="374650"/>
            <a:ext cx="2100263" cy="36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3" tIns="45674" rIns="91343" bIns="45674">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defRPr/>
            </a:pPr>
            <a:r>
              <a:rPr lang="en-US" altLang="zh-CN" b="1" dirty="0">
                <a:solidFill>
                  <a:srgbClr val="064BB2"/>
                </a:solidFill>
                <a:latin typeface="仿宋" pitchFamily="49" charset="-122"/>
                <a:ea typeface="仿宋" pitchFamily="49" charset="-122"/>
              </a:rPr>
              <a:t>Python</a:t>
            </a:r>
            <a:r>
              <a:rPr lang="zh-CN" altLang="en-US" b="1" dirty="0">
                <a:solidFill>
                  <a:srgbClr val="064BB2"/>
                </a:solidFill>
                <a:latin typeface="仿宋" pitchFamily="49" charset="-122"/>
                <a:ea typeface="仿宋" pitchFamily="49" charset="-122"/>
              </a:rPr>
              <a:t>数据可视化</a:t>
            </a:r>
          </a:p>
        </p:txBody>
      </p:sp>
      <p:cxnSp>
        <p:nvCxnSpPr>
          <p:cNvPr id="15" name="直接连接符 14">
            <a:extLst>
              <a:ext uri="{FF2B5EF4-FFF2-40B4-BE49-F238E27FC236}">
                <a16:creationId xmlns:a16="http://schemas.microsoft.com/office/drawing/2014/main" id="{BECB565E-47A8-43FB-8C16-09C52E009D87}"/>
              </a:ext>
            </a:extLst>
          </p:cNvPr>
          <p:cNvCxnSpPr>
            <a:cxnSpLocks/>
          </p:cNvCxnSpPr>
          <p:nvPr userDrawn="1"/>
        </p:nvCxnSpPr>
        <p:spPr>
          <a:xfrm>
            <a:off x="10529888" y="558800"/>
            <a:ext cx="1285875" cy="0"/>
          </a:xfrm>
          <a:prstGeom prst="line">
            <a:avLst/>
          </a:prstGeom>
          <a:ln w="12700">
            <a:solidFill>
              <a:srgbClr val="064BB2"/>
            </a:solidFill>
          </a:ln>
        </p:spPr>
        <p:style>
          <a:lnRef idx="1">
            <a:schemeClr val="dk1"/>
          </a:lnRef>
          <a:fillRef idx="0">
            <a:schemeClr val="dk1"/>
          </a:fillRef>
          <a:effectRef idx="0">
            <a:schemeClr val="dk1"/>
          </a:effectRef>
          <a:fontRef idx="minor">
            <a:schemeClr val="tx1"/>
          </a:fontRef>
        </p:style>
      </p:cxnSp>
      <p:cxnSp>
        <p:nvCxnSpPr>
          <p:cNvPr id="16" name="直接连接符 15">
            <a:extLst>
              <a:ext uri="{FF2B5EF4-FFF2-40B4-BE49-F238E27FC236}">
                <a16:creationId xmlns:a16="http://schemas.microsoft.com/office/drawing/2014/main" id="{94983E4A-40CC-4408-88E3-F476700D5F77}"/>
              </a:ext>
            </a:extLst>
          </p:cNvPr>
          <p:cNvCxnSpPr>
            <a:cxnSpLocks/>
          </p:cNvCxnSpPr>
          <p:nvPr userDrawn="1"/>
        </p:nvCxnSpPr>
        <p:spPr>
          <a:xfrm>
            <a:off x="7285452" y="558800"/>
            <a:ext cx="1285875" cy="0"/>
          </a:xfrm>
          <a:prstGeom prst="line">
            <a:avLst/>
          </a:prstGeom>
          <a:ln w="12700">
            <a:solidFill>
              <a:srgbClr val="064BB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743737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内容页">
    <p:spTree>
      <p:nvGrpSpPr>
        <p:cNvPr id="1" name=""/>
        <p:cNvGrpSpPr/>
        <p:nvPr/>
      </p:nvGrpSpPr>
      <p:grpSpPr>
        <a:xfrm>
          <a:off x="0" y="0"/>
          <a:ext cx="0" cy="0"/>
          <a:chOff x="0" y="0"/>
          <a:chExt cx="0" cy="0"/>
        </a:xfrm>
      </p:grpSpPr>
      <p:sp>
        <p:nvSpPr>
          <p:cNvPr id="5" name="Rectangle 12"/>
          <p:cNvSpPr>
            <a:spLocks noChangeArrowheads="1"/>
          </p:cNvSpPr>
          <p:nvPr/>
        </p:nvSpPr>
        <p:spPr bwMode="auto">
          <a:xfrm>
            <a:off x="9937750" y="6392863"/>
            <a:ext cx="5715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700">
                <a:solidFill>
                  <a:srgbClr val="7F7F7F"/>
                </a:solidFill>
                <a:latin typeface="Arial" panose="020B0604020202020204" pitchFamily="34" charset="0"/>
                <a:cs typeface="Arial" panose="020B0604020202020204" pitchFamily="34" charset="0"/>
              </a:rPr>
              <a:t> </a:t>
            </a:r>
            <a:fld id="{F8949009-5C57-4FE4-A90E-F5481D4A417A}" type="slidenum">
              <a:rPr lang="en-US" altLang="zh-CN" sz="700" smtClean="0">
                <a:latin typeface="Arial" panose="020B0604020202020204" pitchFamily="34" charset="0"/>
                <a:cs typeface="Arial" panose="020B0604020202020204" pitchFamily="34" charset="0"/>
              </a:rPr>
              <a:pPr algn="ctr" eaLnBrk="1" hangingPunct="1">
                <a:defRPr/>
              </a:pPr>
              <a:t>‹#›</a:t>
            </a:fld>
            <a:endParaRPr lang="en-US" altLang="zh-CN" sz="700">
              <a:latin typeface="Arial" panose="020B0604020202020204" pitchFamily="34" charset="0"/>
              <a:cs typeface="Arial" panose="020B0604020202020204" pitchFamily="34" charset="0"/>
            </a:endParaRPr>
          </a:p>
        </p:txBody>
      </p:sp>
      <p:cxnSp>
        <p:nvCxnSpPr>
          <p:cNvPr id="6" name="直接连接符 19"/>
          <p:cNvCxnSpPr>
            <a:cxnSpLocks/>
            <a:stCxn id="6" idx="3"/>
          </p:cNvCxnSpPr>
          <p:nvPr/>
        </p:nvCxnSpPr>
        <p:spPr>
          <a:xfrm>
            <a:off x="10509250" y="6508750"/>
            <a:ext cx="1019175" cy="0"/>
          </a:xfrm>
          <a:prstGeom prst="line">
            <a:avLst/>
          </a:prstGeom>
          <a:ln w="9525">
            <a:solidFill>
              <a:srgbClr val="F19500"/>
            </a:solidFill>
          </a:ln>
        </p:spPr>
        <p:style>
          <a:lnRef idx="1">
            <a:schemeClr val="accent1"/>
          </a:lnRef>
          <a:fillRef idx="0">
            <a:schemeClr val="accent1"/>
          </a:fillRef>
          <a:effectRef idx="0">
            <a:schemeClr val="accent1"/>
          </a:effectRef>
          <a:fontRef idx="minor">
            <a:schemeClr val="tx1"/>
          </a:fontRef>
        </p:style>
      </p:cxnSp>
      <p:cxnSp>
        <p:nvCxnSpPr>
          <p:cNvPr id="7" name="直接连接符 14"/>
          <p:cNvCxnSpPr>
            <a:cxnSpLocks/>
          </p:cNvCxnSpPr>
          <p:nvPr/>
        </p:nvCxnSpPr>
        <p:spPr>
          <a:xfrm flipV="1">
            <a:off x="3719513" y="6508750"/>
            <a:ext cx="6218237" cy="0"/>
          </a:xfrm>
          <a:prstGeom prst="line">
            <a:avLst/>
          </a:prstGeom>
          <a:ln>
            <a:solidFill>
              <a:srgbClr val="064BB2"/>
            </a:solidFill>
          </a:ln>
        </p:spPr>
        <p:style>
          <a:lnRef idx="1">
            <a:schemeClr val="accent1"/>
          </a:lnRef>
          <a:fillRef idx="0">
            <a:schemeClr val="accent1"/>
          </a:fillRef>
          <a:effectRef idx="0">
            <a:schemeClr val="accent1"/>
          </a:effectRef>
          <a:fontRef idx="minor">
            <a:schemeClr val="tx1"/>
          </a:fontRef>
        </p:style>
      </p:cxnSp>
      <p:sp>
        <p:nvSpPr>
          <p:cNvPr id="8" name="AutoShape 23"/>
          <p:cNvSpPr>
            <a:spLocks noChangeArrowheads="1"/>
          </p:cNvSpPr>
          <p:nvPr/>
        </p:nvSpPr>
        <p:spPr bwMode="auto">
          <a:xfrm>
            <a:off x="246063" y="915988"/>
            <a:ext cx="9596437" cy="46037"/>
          </a:xfrm>
          <a:prstGeom prst="rect">
            <a:avLst/>
          </a:prstGeom>
          <a:solidFill>
            <a:srgbClr val="064BB2"/>
          </a:solidFill>
          <a:ln>
            <a:noFill/>
          </a:ln>
        </p:spPr>
        <p:txBody>
          <a:bodyPr wrap="none" anchor="ctr"/>
          <a:lstStyle>
            <a:lvl1pPr>
              <a:defRPr sz="900">
                <a:solidFill>
                  <a:srgbClr val="000000"/>
                </a:solidFill>
                <a:latin typeface="Arial" panose="020B0604020202020204" pitchFamily="34" charset="0"/>
                <a:ea typeface="宋体" panose="02010600030101010101" pitchFamily="2" charset="-122"/>
              </a:defRPr>
            </a:lvl1pPr>
            <a:lvl2pPr marL="742950" indent="-285750">
              <a:defRPr sz="900">
                <a:solidFill>
                  <a:srgbClr val="000000"/>
                </a:solidFill>
                <a:latin typeface="Arial" panose="020B0604020202020204" pitchFamily="34" charset="0"/>
                <a:ea typeface="宋体" panose="02010600030101010101" pitchFamily="2" charset="-122"/>
              </a:defRPr>
            </a:lvl2pPr>
            <a:lvl3pPr marL="1143000" indent="-228600">
              <a:defRPr sz="900">
                <a:solidFill>
                  <a:srgbClr val="000000"/>
                </a:solidFill>
                <a:latin typeface="Arial" panose="020B0604020202020204" pitchFamily="34" charset="0"/>
                <a:ea typeface="宋体" panose="02010600030101010101" pitchFamily="2" charset="-122"/>
              </a:defRPr>
            </a:lvl3pPr>
            <a:lvl4pPr marL="1600200" indent="-228600">
              <a:defRPr sz="900">
                <a:solidFill>
                  <a:srgbClr val="000000"/>
                </a:solidFill>
                <a:latin typeface="Arial" panose="020B0604020202020204" pitchFamily="34" charset="0"/>
                <a:ea typeface="宋体" panose="02010600030101010101" pitchFamily="2" charset="-122"/>
              </a:defRPr>
            </a:lvl4pPr>
            <a:lvl5pPr marL="2057400" indent="-228600">
              <a:defRPr sz="9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9pPr>
          </a:lstStyle>
          <a:p>
            <a:pPr algn="ctr" eaLnBrk="1" hangingPunct="1">
              <a:spcBef>
                <a:spcPct val="50000"/>
              </a:spcBef>
              <a:defRPr/>
            </a:pPr>
            <a:endParaRPr lang="zh-CN" altLang="en-US" sz="715"/>
          </a:p>
        </p:txBody>
      </p:sp>
      <p:sp>
        <p:nvSpPr>
          <p:cNvPr id="9" name="AutoShape 23"/>
          <p:cNvSpPr>
            <a:spLocks noChangeArrowheads="1"/>
          </p:cNvSpPr>
          <p:nvPr/>
        </p:nvSpPr>
        <p:spPr bwMode="auto">
          <a:xfrm>
            <a:off x="9842500" y="915988"/>
            <a:ext cx="1989138" cy="46037"/>
          </a:xfrm>
          <a:prstGeom prst="rect">
            <a:avLst/>
          </a:prstGeom>
          <a:solidFill>
            <a:srgbClr val="FB9708"/>
          </a:solidFill>
          <a:ln>
            <a:noFill/>
          </a:ln>
        </p:spPr>
        <p:txBody>
          <a:bodyPr wrap="none" anchor="ctr"/>
          <a:lstStyle>
            <a:lvl1pPr>
              <a:defRPr sz="900">
                <a:solidFill>
                  <a:srgbClr val="000000"/>
                </a:solidFill>
                <a:latin typeface="Arial" panose="020B0604020202020204" pitchFamily="34" charset="0"/>
                <a:ea typeface="宋体" panose="02010600030101010101" pitchFamily="2" charset="-122"/>
              </a:defRPr>
            </a:lvl1pPr>
            <a:lvl2pPr marL="742950" indent="-285750">
              <a:defRPr sz="900">
                <a:solidFill>
                  <a:srgbClr val="000000"/>
                </a:solidFill>
                <a:latin typeface="Arial" panose="020B0604020202020204" pitchFamily="34" charset="0"/>
                <a:ea typeface="宋体" panose="02010600030101010101" pitchFamily="2" charset="-122"/>
              </a:defRPr>
            </a:lvl2pPr>
            <a:lvl3pPr marL="1143000" indent="-228600">
              <a:defRPr sz="900">
                <a:solidFill>
                  <a:srgbClr val="000000"/>
                </a:solidFill>
                <a:latin typeface="Arial" panose="020B0604020202020204" pitchFamily="34" charset="0"/>
                <a:ea typeface="宋体" panose="02010600030101010101" pitchFamily="2" charset="-122"/>
              </a:defRPr>
            </a:lvl3pPr>
            <a:lvl4pPr marL="1600200" indent="-228600">
              <a:defRPr sz="900">
                <a:solidFill>
                  <a:srgbClr val="000000"/>
                </a:solidFill>
                <a:latin typeface="Arial" panose="020B0604020202020204" pitchFamily="34" charset="0"/>
                <a:ea typeface="宋体" panose="02010600030101010101" pitchFamily="2" charset="-122"/>
              </a:defRPr>
            </a:lvl4pPr>
            <a:lvl5pPr marL="2057400" indent="-228600">
              <a:defRPr sz="9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9pPr>
          </a:lstStyle>
          <a:p>
            <a:pPr algn="ctr" eaLnBrk="1" hangingPunct="1">
              <a:spcBef>
                <a:spcPct val="50000"/>
              </a:spcBef>
              <a:defRPr/>
            </a:pPr>
            <a:endParaRPr lang="zh-CN" altLang="en-US" sz="715"/>
          </a:p>
        </p:txBody>
      </p:sp>
      <p:sp>
        <p:nvSpPr>
          <p:cNvPr id="4" name="内容占位符 2"/>
          <p:cNvSpPr>
            <a:spLocks noGrp="1"/>
          </p:cNvSpPr>
          <p:nvPr>
            <p:ph idx="1"/>
          </p:nvPr>
        </p:nvSpPr>
        <p:spPr>
          <a:xfrm>
            <a:off x="423822" y="1124046"/>
            <a:ext cx="11107601" cy="4987156"/>
          </a:xfrm>
        </p:spPr>
        <p:txBody>
          <a:bodyPr>
            <a:noAutofit/>
          </a:bodyPr>
          <a:lstStyle>
            <a:lvl1pPr marL="272114" indent="-272114">
              <a:lnSpc>
                <a:spcPct val="150000"/>
              </a:lnSpc>
              <a:buClr>
                <a:srgbClr val="032089"/>
              </a:buClr>
              <a:buFont typeface="Wingdings" panose="05000000000000000000" pitchFamily="2" charset="2"/>
              <a:buChar char="Ø"/>
              <a:defRPr sz="1800" b="0">
                <a:latin typeface="微软雅黑" pitchFamily="34" charset="-122"/>
                <a:ea typeface="微软雅黑" pitchFamily="34" charset="-122"/>
              </a:defRPr>
            </a:lvl1pPr>
            <a:lvl2pPr>
              <a:lnSpc>
                <a:spcPct val="130000"/>
              </a:lnSpc>
              <a:buClr>
                <a:srgbClr val="032089"/>
              </a:buClr>
              <a:buFont typeface="Wingdings" pitchFamily="2" charset="2"/>
              <a:buChar char="l"/>
              <a:defRPr sz="1747" b="0">
                <a:latin typeface="微软雅黑" pitchFamily="34" charset="-122"/>
                <a:ea typeface="微软雅黑" pitchFamily="34" charset="-122"/>
              </a:defRPr>
            </a:lvl2pPr>
            <a:lvl3pPr>
              <a:defRPr sz="1429" b="0">
                <a:latin typeface="微软雅黑" pitchFamily="34" charset="-122"/>
                <a:ea typeface="微软雅黑" pitchFamily="34" charset="-122"/>
              </a:defRPr>
            </a:lvl3pPr>
            <a:lvl4pPr>
              <a:defRPr sz="1429" b="0">
                <a:latin typeface="微软雅黑" pitchFamily="34" charset="-122"/>
                <a:ea typeface="微软雅黑" pitchFamily="34" charset="-122"/>
              </a:defRPr>
            </a:lvl4pPr>
            <a:lvl5pPr>
              <a:defRPr sz="1429" b="0">
                <a:latin typeface="微软雅黑" pitchFamily="34" charset="-122"/>
                <a:ea typeface="微软雅黑" pitchFamily="34" charset="-122"/>
              </a:defRPr>
            </a:lvl5pPr>
          </a:lstStyle>
          <a:p>
            <a:pPr lvl="0"/>
            <a:r>
              <a:rPr lang="zh-CN" altLang="en-US" dirty="0"/>
              <a:t>单击此处编辑母版文本样式</a:t>
            </a:r>
          </a:p>
        </p:txBody>
      </p:sp>
      <p:sp>
        <p:nvSpPr>
          <p:cNvPr id="11" name="文本框 15">
            <a:extLst>
              <a:ext uri="{FF2B5EF4-FFF2-40B4-BE49-F238E27FC236}">
                <a16:creationId xmlns:a16="http://schemas.microsoft.com/office/drawing/2014/main" id="{D8472F79-DCF9-4929-AC65-6B098746B1D6}"/>
              </a:ext>
            </a:extLst>
          </p:cNvPr>
          <p:cNvSpPr txBox="1">
            <a:spLocks noChangeArrowheads="1"/>
          </p:cNvSpPr>
          <p:nvPr userDrawn="1"/>
        </p:nvSpPr>
        <p:spPr bwMode="auto">
          <a:xfrm>
            <a:off x="8509000" y="374650"/>
            <a:ext cx="2100263" cy="36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3" tIns="45674" rIns="91343" bIns="45674">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defRPr/>
            </a:pPr>
            <a:r>
              <a:rPr lang="en-US" altLang="zh-CN" b="1" dirty="0">
                <a:solidFill>
                  <a:srgbClr val="064BB2"/>
                </a:solidFill>
                <a:latin typeface="仿宋" pitchFamily="49" charset="-122"/>
                <a:ea typeface="仿宋" pitchFamily="49" charset="-122"/>
              </a:rPr>
              <a:t>Python</a:t>
            </a:r>
            <a:r>
              <a:rPr lang="zh-CN" altLang="en-US" b="1" dirty="0">
                <a:solidFill>
                  <a:srgbClr val="064BB2"/>
                </a:solidFill>
                <a:latin typeface="仿宋" pitchFamily="49" charset="-122"/>
                <a:ea typeface="仿宋" pitchFamily="49" charset="-122"/>
              </a:rPr>
              <a:t>数据可视化</a:t>
            </a:r>
          </a:p>
        </p:txBody>
      </p:sp>
      <p:cxnSp>
        <p:nvCxnSpPr>
          <p:cNvPr id="12" name="直接连接符 11">
            <a:extLst>
              <a:ext uri="{FF2B5EF4-FFF2-40B4-BE49-F238E27FC236}">
                <a16:creationId xmlns:a16="http://schemas.microsoft.com/office/drawing/2014/main" id="{ADBC1020-45F9-4A84-A867-505B8A5A5288}"/>
              </a:ext>
            </a:extLst>
          </p:cNvPr>
          <p:cNvCxnSpPr>
            <a:cxnSpLocks/>
          </p:cNvCxnSpPr>
          <p:nvPr userDrawn="1"/>
        </p:nvCxnSpPr>
        <p:spPr>
          <a:xfrm>
            <a:off x="10529888" y="558800"/>
            <a:ext cx="1285875" cy="0"/>
          </a:xfrm>
          <a:prstGeom prst="line">
            <a:avLst/>
          </a:prstGeom>
          <a:ln w="12700">
            <a:solidFill>
              <a:srgbClr val="064BB2"/>
            </a:solidFill>
          </a:ln>
        </p:spPr>
        <p:style>
          <a:lnRef idx="1">
            <a:schemeClr val="dk1"/>
          </a:lnRef>
          <a:fillRef idx="0">
            <a:schemeClr val="dk1"/>
          </a:fillRef>
          <a:effectRef idx="0">
            <a:schemeClr val="dk1"/>
          </a:effectRef>
          <a:fontRef idx="minor">
            <a:schemeClr val="tx1"/>
          </a:fontRef>
        </p:style>
      </p:cxnSp>
      <p:cxnSp>
        <p:nvCxnSpPr>
          <p:cNvPr id="13" name="直接连接符 12">
            <a:extLst>
              <a:ext uri="{FF2B5EF4-FFF2-40B4-BE49-F238E27FC236}">
                <a16:creationId xmlns:a16="http://schemas.microsoft.com/office/drawing/2014/main" id="{1C98478E-46CA-429F-A9A8-657EE9E37833}"/>
              </a:ext>
            </a:extLst>
          </p:cNvPr>
          <p:cNvCxnSpPr>
            <a:cxnSpLocks/>
          </p:cNvCxnSpPr>
          <p:nvPr userDrawn="1"/>
        </p:nvCxnSpPr>
        <p:spPr>
          <a:xfrm>
            <a:off x="7285452" y="558800"/>
            <a:ext cx="1285875" cy="0"/>
          </a:xfrm>
          <a:prstGeom prst="line">
            <a:avLst/>
          </a:prstGeom>
          <a:ln w="12700">
            <a:solidFill>
              <a:srgbClr val="064BB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590474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3" name="Title 1"/>
          <p:cNvSpPr txBox="1">
            <a:spLocks/>
          </p:cNvSpPr>
          <p:nvPr userDrawn="1"/>
        </p:nvSpPr>
        <p:spPr>
          <a:xfrm>
            <a:off x="5003623" y="1657613"/>
            <a:ext cx="7082051" cy="1653849"/>
          </a:xfrm>
          <a:prstGeom prst="rect">
            <a:avLst/>
          </a:prstGeom>
        </p:spPr>
        <p:txBody>
          <a:bodyPr anchor="b"/>
          <a:lstStyle>
            <a:lvl1pPr algn="ctr" defTabSz="1028700" rtl="0" eaLnBrk="1" fontAlgn="base" latinLnBrk="0" hangingPunct="1">
              <a:lnSpc>
                <a:spcPts val="3360"/>
              </a:lnSpc>
              <a:spcBef>
                <a:spcPts val="630"/>
              </a:spcBef>
              <a:spcAft>
                <a:spcPct val="0"/>
              </a:spcAft>
              <a:buNone/>
              <a:defRPr lang="en-US" sz="2940" b="1" kern="1200" dirty="0">
                <a:solidFill>
                  <a:schemeClr val="bg1"/>
                </a:solidFill>
                <a:latin typeface="微软雅黑" panose="020B0503020204020204" pitchFamily="34" charset="-122"/>
                <a:ea typeface="微软雅黑" panose="020B0503020204020204" pitchFamily="34" charset="-122"/>
                <a:cs typeface="+mn-cs"/>
              </a:defRPr>
            </a:lvl1pPr>
          </a:lstStyle>
          <a:p>
            <a:pPr>
              <a:defRPr/>
            </a:pPr>
            <a:r>
              <a:rPr altLang="zh-CN" sz="6600">
                <a:ln>
                  <a:solidFill>
                    <a:srgbClr val="FFFFFF"/>
                  </a:solidFill>
                </a:ln>
                <a:solidFill>
                  <a:srgbClr val="FFFFFF"/>
                </a:solidFill>
                <a:effectLst>
                  <a:reflection blurRad="6350" stA="50000" endA="300" endPos="50000" dist="29997" dir="5400000" sy="-100000" algn="bl" rotWithShape="0"/>
                </a:effectLst>
              </a:rPr>
              <a:t>Thank you!</a:t>
            </a:r>
            <a:endParaRPr lang="zh-CN" altLang="en-US" sz="6600">
              <a:ln>
                <a:solidFill>
                  <a:srgbClr val="FFFFFF"/>
                </a:solidFill>
              </a:ln>
              <a:solidFill>
                <a:srgbClr val="FFFFFF"/>
              </a:solidFill>
              <a:effectLst>
                <a:reflection blurRad="6350" stA="50000" endA="300" endPos="50000" dist="29997" dir="5400000" sy="-100000" algn="bl" rotWithShape="0"/>
              </a:effectLst>
            </a:endParaRPr>
          </a:p>
        </p:txBody>
      </p:sp>
    </p:spTree>
    <p:extLst>
      <p:ext uri="{BB962C8B-B14F-4D97-AF65-F5344CB8AC3E}">
        <p14:creationId xmlns:p14="http://schemas.microsoft.com/office/powerpoint/2010/main" val="35934570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27" name="文本占位符 2"/>
          <p:cNvSpPr>
            <a:spLocks noGrp="1"/>
          </p:cNvSpPr>
          <p:nvPr>
            <p:ph type="body" idx="1"/>
          </p:nvPr>
        </p:nvSpPr>
        <p:spPr bwMode="auto">
          <a:xfrm>
            <a:off x="422275" y="1187450"/>
            <a:ext cx="109728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a:t>
            </a:r>
          </a:p>
        </p:txBody>
      </p:sp>
      <p:sp>
        <p:nvSpPr>
          <p:cNvPr id="8" name="日期占位符 7"/>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05EEE31C-6ADC-47E9-8526-FF1C233CFA14}" type="datetimeFigureOut">
              <a:rPr lang="zh-CN" altLang="en-US"/>
              <a:pPr>
                <a:defRPr/>
              </a:pPr>
              <a:t>2023/8/19</a:t>
            </a:fld>
            <a:endParaRPr lang="zh-CN" altLang="en-US"/>
          </a:p>
        </p:txBody>
      </p:sp>
      <p:sp>
        <p:nvSpPr>
          <p:cNvPr id="13" name="页脚占位符 1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14" name="灯片编号占位符 1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978B738-2A31-4FE5-86D5-AB68019EF76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37" r:id="rId5"/>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l" rtl="0" eaLnBrk="0" fontAlgn="base" hangingPunct="0">
        <a:spcBef>
          <a:spcPct val="0"/>
        </a:spcBef>
        <a:spcAft>
          <a:spcPct val="0"/>
        </a:spcAft>
        <a:defRPr kumimoji="1" sz="2500">
          <a:solidFill>
            <a:schemeClr val="tx1"/>
          </a:solidFill>
          <a:latin typeface="+mj-lt"/>
          <a:ea typeface="微软雅黑" pitchFamily="34" charset="-122"/>
          <a:cs typeface="微软雅黑" charset="0"/>
        </a:defRPr>
      </a:lvl1pPr>
      <a:lvl2pPr algn="l" rtl="0" eaLnBrk="0" fontAlgn="base" hangingPunct="0">
        <a:spcBef>
          <a:spcPct val="0"/>
        </a:spcBef>
        <a:spcAft>
          <a:spcPct val="0"/>
        </a:spcAft>
        <a:defRPr kumimoji="1" sz="2500">
          <a:solidFill>
            <a:schemeClr val="tx1"/>
          </a:solidFill>
          <a:latin typeface="Calibri" pitchFamily="34" charset="0"/>
          <a:ea typeface="微软雅黑" pitchFamily="34" charset="-122"/>
          <a:cs typeface="微软雅黑" charset="0"/>
        </a:defRPr>
      </a:lvl2pPr>
      <a:lvl3pPr algn="l" rtl="0" eaLnBrk="0" fontAlgn="base" hangingPunct="0">
        <a:spcBef>
          <a:spcPct val="0"/>
        </a:spcBef>
        <a:spcAft>
          <a:spcPct val="0"/>
        </a:spcAft>
        <a:defRPr kumimoji="1" sz="2500">
          <a:solidFill>
            <a:schemeClr val="tx1"/>
          </a:solidFill>
          <a:latin typeface="Calibri" pitchFamily="34" charset="0"/>
          <a:ea typeface="微软雅黑" pitchFamily="34" charset="-122"/>
          <a:cs typeface="微软雅黑" charset="0"/>
        </a:defRPr>
      </a:lvl3pPr>
      <a:lvl4pPr algn="l" rtl="0" eaLnBrk="0" fontAlgn="base" hangingPunct="0">
        <a:spcBef>
          <a:spcPct val="0"/>
        </a:spcBef>
        <a:spcAft>
          <a:spcPct val="0"/>
        </a:spcAft>
        <a:defRPr kumimoji="1" sz="2500">
          <a:solidFill>
            <a:schemeClr val="tx1"/>
          </a:solidFill>
          <a:latin typeface="Calibri" pitchFamily="34" charset="0"/>
          <a:ea typeface="微软雅黑" pitchFamily="34" charset="-122"/>
          <a:cs typeface="微软雅黑" charset="0"/>
        </a:defRPr>
      </a:lvl4pPr>
      <a:lvl5pPr algn="l" rtl="0" eaLnBrk="0" fontAlgn="base" hangingPunct="0">
        <a:spcBef>
          <a:spcPct val="0"/>
        </a:spcBef>
        <a:spcAft>
          <a:spcPct val="0"/>
        </a:spcAft>
        <a:defRPr kumimoji="1" sz="2500">
          <a:solidFill>
            <a:schemeClr val="tx1"/>
          </a:solidFill>
          <a:latin typeface="Calibri" pitchFamily="34" charset="0"/>
          <a:ea typeface="微软雅黑" pitchFamily="34" charset="-122"/>
          <a:cs typeface="微软雅黑" charset="0"/>
        </a:defRPr>
      </a:lvl5pPr>
      <a:lvl6pPr marL="483763" algn="l" rtl="0" eaLnBrk="0" fontAlgn="base" hangingPunct="0">
        <a:spcBef>
          <a:spcPct val="0"/>
        </a:spcBef>
        <a:spcAft>
          <a:spcPct val="0"/>
        </a:spcAft>
        <a:defRPr sz="2539">
          <a:solidFill>
            <a:schemeClr val="tx1"/>
          </a:solidFill>
          <a:latin typeface="Calibri" pitchFamily="34" charset="0"/>
          <a:ea typeface="黑体" pitchFamily="2" charset="-122"/>
        </a:defRPr>
      </a:lvl6pPr>
      <a:lvl7pPr marL="967527" algn="l" rtl="0" eaLnBrk="0" fontAlgn="base" hangingPunct="0">
        <a:spcBef>
          <a:spcPct val="0"/>
        </a:spcBef>
        <a:spcAft>
          <a:spcPct val="0"/>
        </a:spcAft>
        <a:defRPr sz="2539">
          <a:solidFill>
            <a:schemeClr val="tx1"/>
          </a:solidFill>
          <a:latin typeface="Calibri" pitchFamily="34" charset="0"/>
          <a:ea typeface="黑体" pitchFamily="2" charset="-122"/>
        </a:defRPr>
      </a:lvl7pPr>
      <a:lvl8pPr marL="1451290" algn="l" rtl="0" eaLnBrk="0" fontAlgn="base" hangingPunct="0">
        <a:spcBef>
          <a:spcPct val="0"/>
        </a:spcBef>
        <a:spcAft>
          <a:spcPct val="0"/>
        </a:spcAft>
        <a:defRPr sz="2539">
          <a:solidFill>
            <a:schemeClr val="tx1"/>
          </a:solidFill>
          <a:latin typeface="Calibri" pitchFamily="34" charset="0"/>
          <a:ea typeface="黑体" pitchFamily="2" charset="-122"/>
        </a:defRPr>
      </a:lvl8pPr>
      <a:lvl9pPr marL="1935053" algn="l" rtl="0" eaLnBrk="0" fontAlgn="base" hangingPunct="0">
        <a:spcBef>
          <a:spcPct val="0"/>
        </a:spcBef>
        <a:spcAft>
          <a:spcPct val="0"/>
        </a:spcAft>
        <a:defRPr sz="2539">
          <a:solidFill>
            <a:schemeClr val="tx1"/>
          </a:solidFill>
          <a:latin typeface="Calibri" pitchFamily="34" charset="0"/>
          <a:ea typeface="黑体" pitchFamily="2" charset="-122"/>
        </a:defRPr>
      </a:lvl9pPr>
    </p:titleStyle>
    <p:bodyStyle>
      <a:lvl1pPr marL="361950" indent="-361950" algn="l" rtl="0" eaLnBrk="0" fontAlgn="base" hangingPunct="0">
        <a:spcBef>
          <a:spcPct val="20000"/>
        </a:spcBef>
        <a:spcAft>
          <a:spcPct val="0"/>
        </a:spcAft>
        <a:buClr>
          <a:srgbClr val="000066"/>
        </a:buClr>
        <a:buFont typeface="Wingdings" panose="05000000000000000000" pitchFamily="2" charset="2"/>
        <a:buChar char="n"/>
        <a:defRPr kumimoji="1" sz="2100">
          <a:solidFill>
            <a:schemeClr val="tx1"/>
          </a:solidFill>
          <a:latin typeface="+mn-lt"/>
          <a:ea typeface="+mn-ea"/>
          <a:cs typeface="宋体" charset="0"/>
        </a:defRPr>
      </a:lvl1pPr>
      <a:lvl2pPr marL="785813" indent="-301625" algn="l" rtl="0" eaLnBrk="0" fontAlgn="base" hangingPunct="0">
        <a:spcBef>
          <a:spcPct val="20000"/>
        </a:spcBef>
        <a:spcAft>
          <a:spcPct val="0"/>
        </a:spcAft>
        <a:buFont typeface="Arial" panose="020B0604020202020204" pitchFamily="34" charset="0"/>
        <a:buChar char="–"/>
        <a:defRPr kumimoji="1" sz="2900">
          <a:solidFill>
            <a:schemeClr val="tx1"/>
          </a:solidFill>
          <a:latin typeface="+mn-lt"/>
          <a:ea typeface="+mn-ea"/>
        </a:defRPr>
      </a:lvl2pPr>
      <a:lvl3pPr marL="1208088" indent="-241300" algn="l" rtl="0" eaLnBrk="0" fontAlgn="base" hangingPunct="0">
        <a:spcBef>
          <a:spcPct val="20000"/>
        </a:spcBef>
        <a:spcAft>
          <a:spcPct val="0"/>
        </a:spcAft>
        <a:buFont typeface="Arial" panose="020B0604020202020204" pitchFamily="34" charset="0"/>
        <a:buChar char="•"/>
        <a:defRPr kumimoji="1" sz="2500">
          <a:solidFill>
            <a:schemeClr val="tx1"/>
          </a:solidFill>
          <a:latin typeface="+mn-lt"/>
          <a:ea typeface="+mn-ea"/>
        </a:defRPr>
      </a:lvl3pPr>
      <a:lvl4pPr marL="1692275" indent="-241300" algn="l" rtl="0" eaLnBrk="0" fontAlgn="base" hangingPunct="0">
        <a:spcBef>
          <a:spcPct val="20000"/>
        </a:spcBef>
        <a:spcAft>
          <a:spcPct val="0"/>
        </a:spcAft>
        <a:buFont typeface="Arial" panose="020B0604020202020204" pitchFamily="34" charset="0"/>
        <a:buChar char="–"/>
        <a:defRPr kumimoji="1" sz="2100">
          <a:solidFill>
            <a:schemeClr val="tx1"/>
          </a:solidFill>
          <a:latin typeface="+mn-lt"/>
          <a:ea typeface="+mn-ea"/>
        </a:defRPr>
      </a:lvl4pPr>
      <a:lvl5pPr marL="2176463" indent="-241300" algn="l" rtl="0" eaLnBrk="0" fontAlgn="base" hangingPunct="0">
        <a:spcBef>
          <a:spcPct val="20000"/>
        </a:spcBef>
        <a:spcAft>
          <a:spcPct val="0"/>
        </a:spcAft>
        <a:buFont typeface="Arial" panose="020B0604020202020204" pitchFamily="34" charset="0"/>
        <a:buChar char="»"/>
        <a:defRPr kumimoji="1" sz="2100">
          <a:solidFill>
            <a:schemeClr val="tx1"/>
          </a:solidFill>
          <a:latin typeface="+mn-lt"/>
          <a:ea typeface="+mn-ea"/>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p:bodyStyle>
    <p:otherStyle>
      <a:defPPr>
        <a:defRPr lang="zh-CN"/>
      </a:defPPr>
      <a:lvl1pPr marL="0" algn="l" defTabSz="967527" rtl="0" eaLnBrk="1" latinLnBrk="0" hangingPunct="1">
        <a:defRPr sz="1905" kern="1200">
          <a:solidFill>
            <a:schemeClr val="tx1"/>
          </a:solidFill>
          <a:latin typeface="+mn-lt"/>
          <a:ea typeface="+mn-ea"/>
          <a:cs typeface="+mn-cs"/>
        </a:defRPr>
      </a:lvl1pPr>
      <a:lvl2pPr marL="483763" algn="l" defTabSz="967527" rtl="0" eaLnBrk="1" latinLnBrk="0" hangingPunct="1">
        <a:defRPr sz="1905" kern="1200">
          <a:solidFill>
            <a:schemeClr val="tx1"/>
          </a:solidFill>
          <a:latin typeface="+mn-lt"/>
          <a:ea typeface="+mn-ea"/>
          <a:cs typeface="+mn-cs"/>
        </a:defRPr>
      </a:lvl2pPr>
      <a:lvl3pPr marL="967527" algn="l" defTabSz="967527" rtl="0" eaLnBrk="1" latinLnBrk="0" hangingPunct="1">
        <a:defRPr sz="1905" kern="1200">
          <a:solidFill>
            <a:schemeClr val="tx1"/>
          </a:solidFill>
          <a:latin typeface="+mn-lt"/>
          <a:ea typeface="+mn-ea"/>
          <a:cs typeface="+mn-cs"/>
        </a:defRPr>
      </a:lvl3pPr>
      <a:lvl4pPr marL="1451290" algn="l" defTabSz="967527" rtl="0" eaLnBrk="1" latinLnBrk="0" hangingPunct="1">
        <a:defRPr sz="1905" kern="1200">
          <a:solidFill>
            <a:schemeClr val="tx1"/>
          </a:solidFill>
          <a:latin typeface="+mn-lt"/>
          <a:ea typeface="+mn-ea"/>
          <a:cs typeface="+mn-cs"/>
        </a:defRPr>
      </a:lvl4pPr>
      <a:lvl5pPr marL="1935053" algn="l" defTabSz="967527" rtl="0" eaLnBrk="1" latinLnBrk="0" hangingPunct="1">
        <a:defRPr sz="1905" kern="1200">
          <a:solidFill>
            <a:schemeClr val="tx1"/>
          </a:solidFill>
          <a:latin typeface="+mn-lt"/>
          <a:ea typeface="+mn-ea"/>
          <a:cs typeface="+mn-cs"/>
        </a:defRPr>
      </a:lvl5pPr>
      <a:lvl6pPr marL="2418817" algn="l" defTabSz="967527" rtl="0" eaLnBrk="1" latinLnBrk="0" hangingPunct="1">
        <a:defRPr sz="1905" kern="1200">
          <a:solidFill>
            <a:schemeClr val="tx1"/>
          </a:solidFill>
          <a:latin typeface="+mn-lt"/>
          <a:ea typeface="+mn-ea"/>
          <a:cs typeface="+mn-cs"/>
        </a:defRPr>
      </a:lvl6pPr>
      <a:lvl7pPr marL="2902580" algn="l" defTabSz="967527" rtl="0" eaLnBrk="1" latinLnBrk="0" hangingPunct="1">
        <a:defRPr sz="1905" kern="1200">
          <a:solidFill>
            <a:schemeClr val="tx1"/>
          </a:solidFill>
          <a:latin typeface="+mn-lt"/>
          <a:ea typeface="+mn-ea"/>
          <a:cs typeface="+mn-cs"/>
        </a:defRPr>
      </a:lvl7pPr>
      <a:lvl8pPr marL="3386343" algn="l" defTabSz="967527" rtl="0" eaLnBrk="1" latinLnBrk="0" hangingPunct="1">
        <a:defRPr sz="1905" kern="1200">
          <a:solidFill>
            <a:schemeClr val="tx1"/>
          </a:solidFill>
          <a:latin typeface="+mn-lt"/>
          <a:ea typeface="+mn-ea"/>
          <a:cs typeface="+mn-cs"/>
        </a:defRPr>
      </a:lvl8pPr>
      <a:lvl9pPr marL="3870107" algn="l" defTabSz="967527" rtl="0" eaLnBrk="1" latinLnBrk="0" hangingPunct="1">
        <a:defRPr sz="19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7.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3.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5.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5.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2.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263.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8.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3.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8.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3.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8.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3.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8.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3.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7.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31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5.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18.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31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2.emf"/><Relationship Id="rId2" Type="http://schemas.openxmlformats.org/officeDocument/2006/relationships/package" Target="../embeddings/Microsoft_Visio___1111111111111.vsdx"/><Relationship Id="rId1" Type="http://schemas.openxmlformats.org/officeDocument/2006/relationships/slideLayout" Target="../slideLayouts/slideLayout3.xml"/><Relationship Id="rId6" Type="http://schemas.openxmlformats.org/officeDocument/2006/relationships/package" Target="../embeddings/Microsoft_Visio___23333333333333.vsdx"/><Relationship Id="rId5" Type="http://schemas.openxmlformats.org/officeDocument/2006/relationships/image" Target="../media/image11.emf"/><Relationship Id="rId4" Type="http://schemas.openxmlformats.org/officeDocument/2006/relationships/package" Target="../embeddings/Microsoft_Visio___12222222222222.vsdx"/></Relationships>
</file>

<file path=ppt/slides/_rels/slide32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32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322.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32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32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32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32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327.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32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32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331.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33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33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33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34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34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34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344.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34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34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34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348.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35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3.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5.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35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xml"/></Relationships>
</file>

<file path=ppt/slides/_rels/slide35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35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xml"/></Relationships>
</file>

<file path=ppt/slides/_rels/slide359.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36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363.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4"/>
          <p:cNvSpPr>
            <a:spLocks noGrp="1"/>
          </p:cNvSpPr>
          <p:nvPr>
            <p:ph type="title"/>
          </p:nvPr>
        </p:nvSpPr>
        <p:spPr>
          <a:xfrm>
            <a:off x="2792657" y="1828819"/>
            <a:ext cx="6543675" cy="1084912"/>
          </a:xfrm>
        </p:spPr>
        <p:txBody>
          <a:bodyPr/>
          <a:lstStyle/>
          <a:p>
            <a:r>
              <a:rPr lang="en-US" altLang="zh-CN" dirty="0">
                <a:solidFill>
                  <a:srgbClr val="FF0000"/>
                </a:solidFill>
              </a:rPr>
              <a:t>Python</a:t>
            </a:r>
            <a:r>
              <a:rPr lang="zh-CN" altLang="en-US" dirty="0">
                <a:solidFill>
                  <a:srgbClr val="FF0000"/>
                </a:solidFill>
              </a:rPr>
              <a:t>数据可视化</a:t>
            </a:r>
            <a:br>
              <a:rPr lang="en-US" altLang="zh-CN" dirty="0">
                <a:solidFill>
                  <a:srgbClr val="FF0000"/>
                </a:solidFill>
              </a:rPr>
            </a:br>
            <a:r>
              <a:rPr lang="zh-CN" altLang="en-US" dirty="0">
                <a:solidFill>
                  <a:srgbClr val="FF0000"/>
                </a:solidFill>
              </a:rPr>
              <a:t>之</a:t>
            </a:r>
            <a:r>
              <a:rPr lang="en-US" altLang="zh-CN" dirty="0">
                <a:solidFill>
                  <a:srgbClr val="FF0000"/>
                </a:solidFill>
              </a:rPr>
              <a:t>Matplotlib</a:t>
            </a:r>
            <a:r>
              <a:rPr lang="zh-CN" altLang="en-US" dirty="0">
                <a:solidFill>
                  <a:srgbClr val="FF0000"/>
                </a:solidFill>
              </a:rPr>
              <a:t>与</a:t>
            </a:r>
            <a:r>
              <a:rPr lang="en-US" altLang="zh-CN" dirty="0" err="1">
                <a:solidFill>
                  <a:srgbClr val="FF0000"/>
                </a:solidFill>
              </a:rPr>
              <a:t>PyEcharts</a:t>
            </a:r>
            <a:r>
              <a:rPr lang="zh-CN" altLang="en-US" dirty="0">
                <a:solidFill>
                  <a:srgbClr val="FF0000"/>
                </a:solidFill>
              </a:rPr>
              <a:t>实践</a:t>
            </a:r>
            <a:endParaRPr lang="zh-CN" altLang="en-US" b="0" dirty="0">
              <a:solidFill>
                <a:srgbClr val="FF0000"/>
              </a:solidFill>
              <a:cs typeface="Times New Roman" panose="02020603050405020304" pitchFamily="18" charset="0"/>
            </a:endParaRPr>
          </a:p>
        </p:txBody>
      </p:sp>
      <p:sp>
        <p:nvSpPr>
          <p:cNvPr id="3" name="标题 4">
            <a:extLst>
              <a:ext uri="{FF2B5EF4-FFF2-40B4-BE49-F238E27FC236}">
                <a16:creationId xmlns:a16="http://schemas.microsoft.com/office/drawing/2014/main" id="{C1DCD1FD-BBC8-4B8F-B584-CE77766E8616}"/>
              </a:ext>
            </a:extLst>
          </p:cNvPr>
          <p:cNvSpPr txBox="1">
            <a:spLocks/>
          </p:cNvSpPr>
          <p:nvPr/>
        </p:nvSpPr>
        <p:spPr bwMode="auto">
          <a:xfrm>
            <a:off x="2792657" y="5131000"/>
            <a:ext cx="65436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3600" b="1" baseline="0">
                <a:solidFill>
                  <a:schemeClr val="bg1"/>
                </a:solidFill>
                <a:latin typeface="Times New Roman" panose="02020603050405020304" pitchFamily="18" charset="0"/>
                <a:ea typeface="微软雅黑" pitchFamily="34" charset="-122"/>
                <a:cs typeface="微软雅黑" charset="0"/>
              </a:defRPr>
            </a:lvl1pPr>
            <a:lvl2pPr algn="l" rtl="0" eaLnBrk="0" fontAlgn="base" hangingPunct="0">
              <a:spcBef>
                <a:spcPct val="0"/>
              </a:spcBef>
              <a:spcAft>
                <a:spcPct val="0"/>
              </a:spcAft>
              <a:defRPr kumimoji="1" sz="2500">
                <a:solidFill>
                  <a:schemeClr val="tx1"/>
                </a:solidFill>
                <a:latin typeface="Calibri" pitchFamily="34" charset="0"/>
                <a:ea typeface="微软雅黑" pitchFamily="34" charset="-122"/>
                <a:cs typeface="微软雅黑" charset="0"/>
              </a:defRPr>
            </a:lvl2pPr>
            <a:lvl3pPr algn="l" rtl="0" eaLnBrk="0" fontAlgn="base" hangingPunct="0">
              <a:spcBef>
                <a:spcPct val="0"/>
              </a:spcBef>
              <a:spcAft>
                <a:spcPct val="0"/>
              </a:spcAft>
              <a:defRPr kumimoji="1" sz="2500">
                <a:solidFill>
                  <a:schemeClr val="tx1"/>
                </a:solidFill>
                <a:latin typeface="Calibri" pitchFamily="34" charset="0"/>
                <a:ea typeface="微软雅黑" pitchFamily="34" charset="-122"/>
                <a:cs typeface="微软雅黑" charset="0"/>
              </a:defRPr>
            </a:lvl3pPr>
            <a:lvl4pPr algn="l" rtl="0" eaLnBrk="0" fontAlgn="base" hangingPunct="0">
              <a:spcBef>
                <a:spcPct val="0"/>
              </a:spcBef>
              <a:spcAft>
                <a:spcPct val="0"/>
              </a:spcAft>
              <a:defRPr kumimoji="1" sz="2500">
                <a:solidFill>
                  <a:schemeClr val="tx1"/>
                </a:solidFill>
                <a:latin typeface="Calibri" pitchFamily="34" charset="0"/>
                <a:ea typeface="微软雅黑" pitchFamily="34" charset="-122"/>
                <a:cs typeface="微软雅黑" charset="0"/>
              </a:defRPr>
            </a:lvl4pPr>
            <a:lvl5pPr algn="l" rtl="0" eaLnBrk="0" fontAlgn="base" hangingPunct="0">
              <a:spcBef>
                <a:spcPct val="0"/>
              </a:spcBef>
              <a:spcAft>
                <a:spcPct val="0"/>
              </a:spcAft>
              <a:defRPr kumimoji="1" sz="2500">
                <a:solidFill>
                  <a:schemeClr val="tx1"/>
                </a:solidFill>
                <a:latin typeface="Calibri" pitchFamily="34" charset="0"/>
                <a:ea typeface="微软雅黑" pitchFamily="34" charset="-122"/>
                <a:cs typeface="微软雅黑" charset="0"/>
              </a:defRPr>
            </a:lvl5pPr>
            <a:lvl6pPr marL="483763" algn="l" rtl="0" eaLnBrk="0" fontAlgn="base" hangingPunct="0">
              <a:spcBef>
                <a:spcPct val="0"/>
              </a:spcBef>
              <a:spcAft>
                <a:spcPct val="0"/>
              </a:spcAft>
              <a:defRPr sz="2539">
                <a:solidFill>
                  <a:schemeClr val="tx1"/>
                </a:solidFill>
                <a:latin typeface="Calibri" pitchFamily="34" charset="0"/>
                <a:ea typeface="黑体" pitchFamily="2" charset="-122"/>
              </a:defRPr>
            </a:lvl6pPr>
            <a:lvl7pPr marL="967527" algn="l" rtl="0" eaLnBrk="0" fontAlgn="base" hangingPunct="0">
              <a:spcBef>
                <a:spcPct val="0"/>
              </a:spcBef>
              <a:spcAft>
                <a:spcPct val="0"/>
              </a:spcAft>
              <a:defRPr sz="2539">
                <a:solidFill>
                  <a:schemeClr val="tx1"/>
                </a:solidFill>
                <a:latin typeface="Calibri" pitchFamily="34" charset="0"/>
                <a:ea typeface="黑体" pitchFamily="2" charset="-122"/>
              </a:defRPr>
            </a:lvl7pPr>
            <a:lvl8pPr marL="1451290" algn="l" rtl="0" eaLnBrk="0" fontAlgn="base" hangingPunct="0">
              <a:spcBef>
                <a:spcPct val="0"/>
              </a:spcBef>
              <a:spcAft>
                <a:spcPct val="0"/>
              </a:spcAft>
              <a:defRPr sz="2539">
                <a:solidFill>
                  <a:schemeClr val="tx1"/>
                </a:solidFill>
                <a:latin typeface="Calibri" pitchFamily="34" charset="0"/>
                <a:ea typeface="黑体" pitchFamily="2" charset="-122"/>
              </a:defRPr>
            </a:lvl8pPr>
            <a:lvl9pPr marL="1935053" algn="l" rtl="0" eaLnBrk="0" fontAlgn="base" hangingPunct="0">
              <a:spcBef>
                <a:spcPct val="0"/>
              </a:spcBef>
              <a:spcAft>
                <a:spcPct val="0"/>
              </a:spcAft>
              <a:defRPr sz="2539">
                <a:solidFill>
                  <a:schemeClr val="tx1"/>
                </a:solidFill>
                <a:latin typeface="Calibri" pitchFamily="34" charset="0"/>
                <a:ea typeface="黑体" pitchFamily="2" charset="-122"/>
              </a:defRPr>
            </a:lvl9pPr>
          </a:lstStyle>
          <a:p>
            <a:r>
              <a:rPr lang="zh-CN" altLang="en-US" sz="2000" kern="0" dirty="0">
                <a:solidFill>
                  <a:schemeClr val="tx1"/>
                </a:solidFill>
              </a:rPr>
              <a:t>清华大学出版社</a:t>
            </a:r>
            <a:endParaRPr lang="zh-CN" altLang="en-US" sz="2000" b="0" kern="0" dirty="0">
              <a:solidFill>
                <a:schemeClr val="tx1"/>
              </a:solidFill>
              <a:cs typeface="Times New Roman" panose="02020603050405020304" pitchFamily="18" charset="0"/>
            </a:endParaRPr>
          </a:p>
        </p:txBody>
      </p:sp>
      <p:sp>
        <p:nvSpPr>
          <p:cNvPr id="5" name="标题 4">
            <a:extLst>
              <a:ext uri="{FF2B5EF4-FFF2-40B4-BE49-F238E27FC236}">
                <a16:creationId xmlns:a16="http://schemas.microsoft.com/office/drawing/2014/main" id="{168EF487-AA0C-43A1-A942-3ACFE7A9C086}"/>
              </a:ext>
            </a:extLst>
          </p:cNvPr>
          <p:cNvSpPr txBox="1">
            <a:spLocks/>
          </p:cNvSpPr>
          <p:nvPr/>
        </p:nvSpPr>
        <p:spPr bwMode="auto">
          <a:xfrm>
            <a:off x="2788040" y="4018012"/>
            <a:ext cx="65436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3600" b="1" baseline="0">
                <a:solidFill>
                  <a:schemeClr val="bg1"/>
                </a:solidFill>
                <a:latin typeface="Times New Roman" panose="02020603050405020304" pitchFamily="18" charset="0"/>
                <a:ea typeface="微软雅黑" pitchFamily="34" charset="-122"/>
                <a:cs typeface="微软雅黑" charset="0"/>
              </a:defRPr>
            </a:lvl1pPr>
            <a:lvl2pPr algn="l" rtl="0" eaLnBrk="0" fontAlgn="base" hangingPunct="0">
              <a:spcBef>
                <a:spcPct val="0"/>
              </a:spcBef>
              <a:spcAft>
                <a:spcPct val="0"/>
              </a:spcAft>
              <a:defRPr kumimoji="1" sz="2500">
                <a:solidFill>
                  <a:schemeClr val="tx1"/>
                </a:solidFill>
                <a:latin typeface="Calibri" pitchFamily="34" charset="0"/>
                <a:ea typeface="微软雅黑" pitchFamily="34" charset="-122"/>
                <a:cs typeface="微软雅黑" charset="0"/>
              </a:defRPr>
            </a:lvl2pPr>
            <a:lvl3pPr algn="l" rtl="0" eaLnBrk="0" fontAlgn="base" hangingPunct="0">
              <a:spcBef>
                <a:spcPct val="0"/>
              </a:spcBef>
              <a:spcAft>
                <a:spcPct val="0"/>
              </a:spcAft>
              <a:defRPr kumimoji="1" sz="2500">
                <a:solidFill>
                  <a:schemeClr val="tx1"/>
                </a:solidFill>
                <a:latin typeface="Calibri" pitchFamily="34" charset="0"/>
                <a:ea typeface="微软雅黑" pitchFamily="34" charset="-122"/>
                <a:cs typeface="微软雅黑" charset="0"/>
              </a:defRPr>
            </a:lvl3pPr>
            <a:lvl4pPr algn="l" rtl="0" eaLnBrk="0" fontAlgn="base" hangingPunct="0">
              <a:spcBef>
                <a:spcPct val="0"/>
              </a:spcBef>
              <a:spcAft>
                <a:spcPct val="0"/>
              </a:spcAft>
              <a:defRPr kumimoji="1" sz="2500">
                <a:solidFill>
                  <a:schemeClr val="tx1"/>
                </a:solidFill>
                <a:latin typeface="Calibri" pitchFamily="34" charset="0"/>
                <a:ea typeface="微软雅黑" pitchFamily="34" charset="-122"/>
                <a:cs typeface="微软雅黑" charset="0"/>
              </a:defRPr>
            </a:lvl4pPr>
            <a:lvl5pPr algn="l" rtl="0" eaLnBrk="0" fontAlgn="base" hangingPunct="0">
              <a:spcBef>
                <a:spcPct val="0"/>
              </a:spcBef>
              <a:spcAft>
                <a:spcPct val="0"/>
              </a:spcAft>
              <a:defRPr kumimoji="1" sz="2500">
                <a:solidFill>
                  <a:schemeClr val="tx1"/>
                </a:solidFill>
                <a:latin typeface="Calibri" pitchFamily="34" charset="0"/>
                <a:ea typeface="微软雅黑" pitchFamily="34" charset="-122"/>
                <a:cs typeface="微软雅黑" charset="0"/>
              </a:defRPr>
            </a:lvl5pPr>
            <a:lvl6pPr marL="483763" algn="l" rtl="0" eaLnBrk="0" fontAlgn="base" hangingPunct="0">
              <a:spcBef>
                <a:spcPct val="0"/>
              </a:spcBef>
              <a:spcAft>
                <a:spcPct val="0"/>
              </a:spcAft>
              <a:defRPr sz="2539">
                <a:solidFill>
                  <a:schemeClr val="tx1"/>
                </a:solidFill>
                <a:latin typeface="Calibri" pitchFamily="34" charset="0"/>
                <a:ea typeface="黑体" pitchFamily="2" charset="-122"/>
              </a:defRPr>
            </a:lvl6pPr>
            <a:lvl7pPr marL="967527" algn="l" rtl="0" eaLnBrk="0" fontAlgn="base" hangingPunct="0">
              <a:spcBef>
                <a:spcPct val="0"/>
              </a:spcBef>
              <a:spcAft>
                <a:spcPct val="0"/>
              </a:spcAft>
              <a:defRPr sz="2539">
                <a:solidFill>
                  <a:schemeClr val="tx1"/>
                </a:solidFill>
                <a:latin typeface="Calibri" pitchFamily="34" charset="0"/>
                <a:ea typeface="黑体" pitchFamily="2" charset="-122"/>
              </a:defRPr>
            </a:lvl7pPr>
            <a:lvl8pPr marL="1451290" algn="l" rtl="0" eaLnBrk="0" fontAlgn="base" hangingPunct="0">
              <a:spcBef>
                <a:spcPct val="0"/>
              </a:spcBef>
              <a:spcAft>
                <a:spcPct val="0"/>
              </a:spcAft>
              <a:defRPr sz="2539">
                <a:solidFill>
                  <a:schemeClr val="tx1"/>
                </a:solidFill>
                <a:latin typeface="Calibri" pitchFamily="34" charset="0"/>
                <a:ea typeface="黑体" pitchFamily="2" charset="-122"/>
              </a:defRPr>
            </a:lvl8pPr>
            <a:lvl9pPr marL="1935053" algn="l" rtl="0" eaLnBrk="0" fontAlgn="base" hangingPunct="0">
              <a:spcBef>
                <a:spcPct val="0"/>
              </a:spcBef>
              <a:spcAft>
                <a:spcPct val="0"/>
              </a:spcAft>
              <a:defRPr sz="2539">
                <a:solidFill>
                  <a:schemeClr val="tx1"/>
                </a:solidFill>
                <a:latin typeface="Calibri" pitchFamily="34" charset="0"/>
                <a:ea typeface="黑体" pitchFamily="2" charset="-122"/>
              </a:defRPr>
            </a:lvl9pPr>
          </a:lstStyle>
          <a:p>
            <a:r>
              <a:rPr lang="zh-CN" altLang="en-US" sz="2000" kern="0" dirty="0">
                <a:solidFill>
                  <a:schemeClr val="tx1"/>
                </a:solidFill>
              </a:rPr>
              <a:t>王国平      编著</a:t>
            </a:r>
            <a:endParaRPr lang="zh-CN" altLang="en-US" sz="2000" b="0" kern="0" dirty="0">
              <a:solidFill>
                <a:schemeClr val="tx1"/>
              </a:solidFill>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en-US" altLang="zh-CN" sz="1800" kern="100" dirty="0" err="1">
                <a:effectLst/>
                <a:latin typeface="Times New Roman" panose="02020603050405020304" pitchFamily="18" charset="0"/>
                <a:ea typeface="宋体" panose="02010600030101010101" pitchFamily="2" charset="-122"/>
              </a:rPr>
              <a:t>Jupyter</a:t>
            </a:r>
            <a:r>
              <a:rPr lang="en-US" altLang="zh-CN" sz="1800" kern="100" dirty="0">
                <a:effectLst/>
                <a:latin typeface="Times New Roman" panose="02020603050405020304" pitchFamily="18" charset="0"/>
                <a:ea typeface="宋体" panose="02010600030101010101" pitchFamily="2" charset="-122"/>
              </a:rPr>
              <a:t> Lab</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是</a:t>
            </a:r>
            <a:r>
              <a:rPr lang="en-US" altLang="zh-CN" sz="1800" kern="100" dirty="0" err="1">
                <a:effectLst/>
                <a:latin typeface="Times New Roman" panose="02020603050405020304" pitchFamily="18" charset="0"/>
                <a:ea typeface="宋体" panose="02010600030101010101" pitchFamily="2" charset="-122"/>
              </a:rPr>
              <a:t>Jupyter</a:t>
            </a:r>
            <a:r>
              <a:rPr lang="en-US" altLang="zh-CN" sz="1800" kern="100" dirty="0">
                <a:effectLst/>
                <a:latin typeface="Times New Roman" panose="02020603050405020304" pitchFamily="18" charset="0"/>
                <a:ea typeface="宋体" panose="02010600030101010101" pitchFamily="2" charset="-122"/>
              </a:rPr>
              <a:t> Notebook</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的新一代产品，它集成了更多功能，是使用</a:t>
            </a:r>
            <a:r>
              <a:rPr lang="en-US" altLang="zh-CN" sz="1800" kern="100" dirty="0">
                <a:effectLst/>
                <a:latin typeface="Times New Roman" panose="02020603050405020304" pitchFamily="18" charset="0"/>
                <a:ea typeface="宋体" panose="02010600030101010101" pitchFamily="2" charset="-122"/>
              </a:rPr>
              <a:t>Python</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rPr>
              <a:t>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rPr>
              <a:t>Julia</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rPr>
              <a:t>Node</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等其他语言的内核）进行代码演示、数据分析、数据可视化等的很好的工具，对</a:t>
            </a:r>
            <a:r>
              <a:rPr lang="en-US" altLang="zh-CN" sz="1800" kern="100" dirty="0">
                <a:effectLst/>
                <a:latin typeface="Times New Roman" panose="02020603050405020304" pitchFamily="18" charset="0"/>
                <a:ea typeface="宋体" panose="02010600030101010101" pitchFamily="2" charset="-122"/>
              </a:rPr>
              <a:t>Python</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的愈加流行和在</a:t>
            </a:r>
            <a:r>
              <a:rPr lang="en-US" altLang="zh-CN" sz="1800" kern="100" dirty="0">
                <a:effectLst/>
                <a:latin typeface="Times New Roman" panose="02020603050405020304" pitchFamily="18" charset="0"/>
                <a:ea typeface="宋体" panose="02010600030101010101" pitchFamily="2" charset="-122"/>
              </a:rPr>
              <a:t>AI</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领域的领导地位有很大的推动作用，它是本书默认使用的代码开发工具</a:t>
            </a:r>
            <a:r>
              <a:rPr lang="zh-CN" altLang="zh-CN" dirty="0"/>
              <a:t>。</a:t>
            </a:r>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dirty="0"/>
              <a:t>1.2.2  </a:t>
            </a:r>
            <a:r>
              <a:rPr lang="zh-CN" altLang="en-US" dirty="0"/>
              <a:t>功能强大的</a:t>
            </a:r>
            <a:r>
              <a:rPr lang="en-US" dirty="0" err="1"/>
              <a:t>Jupyter</a:t>
            </a:r>
            <a:r>
              <a:rPr lang="en-US" dirty="0"/>
              <a:t> Lab</a:t>
            </a:r>
            <a:endParaRPr dirty="0"/>
          </a:p>
        </p:txBody>
      </p:sp>
      <p:pic>
        <p:nvPicPr>
          <p:cNvPr id="2" name="图片 1">
            <a:extLst>
              <a:ext uri="{FF2B5EF4-FFF2-40B4-BE49-F238E27FC236}">
                <a16:creationId xmlns:a16="http://schemas.microsoft.com/office/drawing/2014/main" id="{1777E6F7-B8DA-52A0-E926-ABC8D72DFCFF}"/>
              </a:ext>
            </a:extLst>
          </p:cNvPr>
          <p:cNvPicPr>
            <a:picLocks noChangeAspect="1"/>
          </p:cNvPicPr>
          <p:nvPr/>
        </p:nvPicPr>
        <p:blipFill>
          <a:blip r:embed="rId2"/>
          <a:stretch>
            <a:fillRect/>
          </a:stretch>
        </p:blipFill>
        <p:spPr>
          <a:xfrm>
            <a:off x="3582189" y="3244575"/>
            <a:ext cx="4791084" cy="2880000"/>
          </a:xfrm>
          <a:prstGeom prst="rect">
            <a:avLst/>
          </a:prstGeom>
          <a:noFill/>
          <a:ln>
            <a:noFill/>
          </a:ln>
        </p:spPr>
      </p:pic>
    </p:spTree>
    <p:extLst>
      <p:ext uri="{BB962C8B-B14F-4D97-AF65-F5344CB8AC3E}">
        <p14:creationId xmlns:p14="http://schemas.microsoft.com/office/powerpoint/2010/main" val="1871231052"/>
      </p:ext>
    </p:extLst>
  </p:cSld>
  <p:clrMapOvr>
    <a:masterClrMapping/>
  </p:clrMapOvr>
  <p:transition spd="slow">
    <p:wheel spokes="1"/>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en-US" altLang="zh-CN" dirty="0" err="1"/>
              <a:t>Pygal</a:t>
            </a:r>
            <a:r>
              <a:rPr lang="zh-CN" altLang="en-US" dirty="0"/>
              <a:t>是</a:t>
            </a:r>
            <a:r>
              <a:rPr lang="en-US" altLang="zh-CN" dirty="0"/>
              <a:t>Python</a:t>
            </a:r>
            <a:r>
              <a:rPr lang="zh-CN" altLang="en-US" dirty="0"/>
              <a:t>中一个简单易用的数据图库，它以面向对象的方式来创建各种数据图，而且可以非常方便地生成各种格式的数据图，包括</a:t>
            </a:r>
            <a:r>
              <a:rPr lang="en-US" altLang="zh-CN" dirty="0"/>
              <a:t>PNG</a:t>
            </a:r>
            <a:r>
              <a:rPr lang="zh-CN" altLang="en-US" dirty="0"/>
              <a:t>、</a:t>
            </a:r>
            <a:r>
              <a:rPr lang="en-US" altLang="zh-CN" dirty="0"/>
              <a:t>SVG</a:t>
            </a:r>
            <a:r>
              <a:rPr lang="zh-CN" altLang="en-US" dirty="0"/>
              <a:t>等。使用</a:t>
            </a:r>
            <a:r>
              <a:rPr lang="en-US" altLang="zh-CN" dirty="0" err="1"/>
              <a:t>Pygal</a:t>
            </a:r>
            <a:r>
              <a:rPr lang="zh-CN" altLang="en-US" dirty="0"/>
              <a:t>也可以生成</a:t>
            </a:r>
            <a:r>
              <a:rPr lang="en-US" altLang="zh-CN" dirty="0"/>
              <a:t>XML </a:t>
            </a:r>
            <a:r>
              <a:rPr lang="en-US" altLang="zh-CN" dirty="0" err="1"/>
              <a:t>etree</a:t>
            </a:r>
            <a:r>
              <a:rPr lang="zh-CN" altLang="en-US" dirty="0"/>
              <a:t>、</a:t>
            </a:r>
            <a:r>
              <a:rPr lang="en-US" altLang="zh-CN" dirty="0"/>
              <a:t>HTML</a:t>
            </a:r>
            <a:r>
              <a:rPr lang="zh-CN" altLang="en-US" dirty="0"/>
              <a:t>表格</a:t>
            </a:r>
            <a:r>
              <a:rPr lang="zh-CN" altLang="zh-CN" dirty="0"/>
              <a:t>。</a:t>
            </a:r>
            <a:endParaRPr lang="en-US" altLang="zh-CN" dirty="0"/>
          </a:p>
          <a:p>
            <a:r>
              <a:rPr lang="zh-CN" altLang="en-US" dirty="0"/>
              <a:t>例如，需要分析</a:t>
            </a:r>
            <a:r>
              <a:rPr lang="en-US" altLang="zh-CN" dirty="0"/>
              <a:t>2022</a:t>
            </a:r>
            <a:r>
              <a:rPr lang="zh-CN" altLang="en-US" dirty="0"/>
              <a:t>年该企业每个门店的经营状况，可以通过绘制销售额和利润额折线图的方法进行可视化分析。</a:t>
            </a:r>
            <a:endParaRPr lang="zh-CN" altLang="zh-CN" dirty="0"/>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dirty="0"/>
              <a:t>4.8.2  </a:t>
            </a:r>
            <a:r>
              <a:rPr lang="en-US" dirty="0" err="1"/>
              <a:t>Pygal</a:t>
            </a:r>
            <a:endParaRPr dirty="0"/>
          </a:p>
        </p:txBody>
      </p:sp>
      <p:pic>
        <p:nvPicPr>
          <p:cNvPr id="2" name="图片 1">
            <a:extLst>
              <a:ext uri="{FF2B5EF4-FFF2-40B4-BE49-F238E27FC236}">
                <a16:creationId xmlns:a16="http://schemas.microsoft.com/office/drawing/2014/main" id="{3B29ECE3-4E14-F2D4-E2B9-F634576473EC}"/>
              </a:ext>
            </a:extLst>
          </p:cNvPr>
          <p:cNvPicPr>
            <a:picLocks noChangeAspect="1"/>
          </p:cNvPicPr>
          <p:nvPr/>
        </p:nvPicPr>
        <p:blipFill>
          <a:blip r:embed="rId2"/>
          <a:stretch>
            <a:fillRect/>
          </a:stretch>
        </p:blipFill>
        <p:spPr>
          <a:xfrm>
            <a:off x="4152264" y="3240247"/>
            <a:ext cx="4270375" cy="3149925"/>
          </a:xfrm>
          <a:prstGeom prst="rect">
            <a:avLst/>
          </a:prstGeom>
          <a:noFill/>
          <a:ln>
            <a:noFill/>
          </a:ln>
        </p:spPr>
      </p:pic>
    </p:spTree>
    <p:extLst>
      <p:ext uri="{BB962C8B-B14F-4D97-AF65-F5344CB8AC3E}">
        <p14:creationId xmlns:p14="http://schemas.microsoft.com/office/powerpoint/2010/main" val="2456398967"/>
      </p:ext>
    </p:extLst>
  </p:cSld>
  <p:clrMapOvr>
    <a:masterClrMapping/>
  </p:clrMapOvr>
  <p:transition spd="slow">
    <p:wheel spokes="1"/>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gray">
          <a:xfrm>
            <a:off x="1524000" y="-319088"/>
            <a:ext cx="184150" cy="239713"/>
          </a:xfrm>
          <a:prstGeom prst="rect">
            <a:avLst/>
          </a:prstGeom>
          <a:noFill/>
          <a:ln>
            <a:noFill/>
          </a:ln>
          <a:effectLst>
            <a:outerShdw dist="107763"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defRPr sz="900">
                <a:solidFill>
                  <a:srgbClr val="000000"/>
                </a:solidFill>
                <a:latin typeface="Arial" panose="020B0604020202020204" pitchFamily="34" charset="0"/>
                <a:ea typeface="宋体" panose="02010600030101010101" pitchFamily="2" charset="-122"/>
              </a:defRPr>
            </a:lvl1pPr>
            <a:lvl2pPr marL="742950" indent="-285750" eaLnBrk="0" hangingPunct="0">
              <a:defRPr sz="900">
                <a:solidFill>
                  <a:srgbClr val="000000"/>
                </a:solidFill>
                <a:latin typeface="Arial" panose="020B0604020202020204" pitchFamily="34" charset="0"/>
                <a:ea typeface="宋体" panose="02010600030101010101" pitchFamily="2" charset="-122"/>
              </a:defRPr>
            </a:lvl2pPr>
            <a:lvl3pPr marL="1143000" indent="-228600" eaLnBrk="0" hangingPunct="0">
              <a:defRPr sz="900">
                <a:solidFill>
                  <a:srgbClr val="000000"/>
                </a:solidFill>
                <a:latin typeface="Arial" panose="020B0604020202020204" pitchFamily="34" charset="0"/>
                <a:ea typeface="宋体" panose="02010600030101010101" pitchFamily="2" charset="-122"/>
              </a:defRPr>
            </a:lvl3pPr>
            <a:lvl4pPr marL="1600200" indent="-228600" eaLnBrk="0" hangingPunct="0">
              <a:defRPr sz="900">
                <a:solidFill>
                  <a:srgbClr val="000000"/>
                </a:solidFill>
                <a:latin typeface="Arial" panose="020B0604020202020204" pitchFamily="34" charset="0"/>
                <a:ea typeface="宋体" panose="02010600030101010101" pitchFamily="2" charset="-122"/>
              </a:defRPr>
            </a:lvl4pPr>
            <a:lvl5pPr marL="2057400" indent="-228600" eaLnBrk="0" hangingPunct="0">
              <a:defRPr sz="9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endParaRPr lang="zh-CN" altLang="en-US" sz="952"/>
          </a:p>
        </p:txBody>
      </p:sp>
      <p:sp>
        <p:nvSpPr>
          <p:cNvPr id="10246" name="Rectangle 6"/>
          <p:cNvSpPr>
            <a:spLocks noChangeArrowheads="1"/>
          </p:cNvSpPr>
          <p:nvPr/>
        </p:nvSpPr>
        <p:spPr bwMode="auto">
          <a:xfrm>
            <a:off x="1524000" y="-392113"/>
            <a:ext cx="184150" cy="38576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fontAlgn="auto">
              <a:spcBef>
                <a:spcPts val="0"/>
              </a:spcBef>
              <a:spcAft>
                <a:spcPts val="0"/>
              </a:spcAft>
              <a:defRPr/>
            </a:pPr>
            <a:endParaRPr lang="zh-CN" altLang="en-US" sz="1905">
              <a:solidFill>
                <a:srgbClr val="000000"/>
              </a:solidFill>
              <a:latin typeface="Arial" charset="0"/>
              <a:ea typeface="+mn-ea"/>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261" y="2327030"/>
            <a:ext cx="2754924" cy="2754924"/>
          </a:xfrm>
          <a:prstGeom prst="rect">
            <a:avLst/>
          </a:prstGeom>
        </p:spPr>
      </p:pic>
    </p:spTree>
    <p:extLst>
      <p:ext uri="{BB962C8B-B14F-4D97-AF65-F5344CB8AC3E}">
        <p14:creationId xmlns:p14="http://schemas.microsoft.com/office/powerpoint/2010/main" val="37736220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4"/>
          <p:cNvSpPr>
            <a:spLocks noGrp="1"/>
          </p:cNvSpPr>
          <p:nvPr>
            <p:ph type="title"/>
          </p:nvPr>
        </p:nvSpPr>
        <p:spPr>
          <a:xfrm>
            <a:off x="2792657" y="3080544"/>
            <a:ext cx="6543675" cy="692150"/>
          </a:xfrm>
        </p:spPr>
        <p:txBody>
          <a:bodyPr/>
          <a:lstStyle/>
          <a:p>
            <a:r>
              <a:rPr lang="zh-CN" altLang="en-US" dirty="0">
                <a:solidFill>
                  <a:schemeClr val="tx1"/>
                </a:solidFill>
              </a:rPr>
              <a:t>第</a:t>
            </a:r>
            <a:r>
              <a:rPr lang="en-US" altLang="zh-CN" dirty="0">
                <a:solidFill>
                  <a:schemeClr val="tx1"/>
                </a:solidFill>
              </a:rPr>
              <a:t>5</a:t>
            </a:r>
            <a:r>
              <a:rPr lang="zh-CN" altLang="en-US" dirty="0">
                <a:solidFill>
                  <a:schemeClr val="tx1"/>
                </a:solidFill>
              </a:rPr>
              <a:t>章  </a:t>
            </a:r>
            <a:r>
              <a:rPr lang="en-US" altLang="zh-CN" dirty="0">
                <a:solidFill>
                  <a:schemeClr val="tx1"/>
                </a:solidFill>
              </a:rPr>
              <a:t>Matplotlib</a:t>
            </a:r>
            <a:r>
              <a:rPr lang="zh-CN" altLang="en-US" dirty="0">
                <a:solidFill>
                  <a:schemeClr val="tx1"/>
                </a:solidFill>
              </a:rPr>
              <a:t>图形参数设置</a:t>
            </a:r>
            <a:endParaRPr lang="zh-CN" altLang="en-US" b="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24895219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a:xfrm>
            <a:off x="423863" y="1123950"/>
            <a:ext cx="11107737" cy="4987925"/>
          </a:xfrm>
        </p:spPr>
        <p:txBody>
          <a:bodyPr/>
          <a:lstStyle/>
          <a:p>
            <a:pPr marL="271463" indent="-271463"/>
            <a:r>
              <a:rPr lang="zh-CN" altLang="en-US" dirty="0"/>
              <a:t>本章介绍</a:t>
            </a:r>
            <a:r>
              <a:rPr lang="en-US" altLang="zh-CN" dirty="0"/>
              <a:t>Matplotlib</a:t>
            </a:r>
            <a:r>
              <a:rPr lang="zh-CN" altLang="en-US" dirty="0"/>
              <a:t>的主要参数配置，包括线条、坐标轴、图例等，以及绘图的参数文件及主要函数，并结合实际案例进行深入说明。</a:t>
            </a:r>
          </a:p>
        </p:txBody>
      </p:sp>
    </p:spTree>
    <p:extLst>
      <p:ext uri="{BB962C8B-B14F-4D97-AF65-F5344CB8AC3E}">
        <p14:creationId xmlns:p14="http://schemas.microsoft.com/office/powerpoint/2010/main" val="38623700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0" cy="3313664"/>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zh-CN" altLang="zh-CN" sz="2200" dirty="0">
                <a:solidFill>
                  <a:schemeClr val="bg1"/>
                </a:solidFill>
                <a:latin typeface="微软雅黑" pitchFamily="34" charset="-122"/>
                <a:ea typeface="微软雅黑" pitchFamily="34" charset="-122"/>
              </a:rPr>
              <a:t>1</a:t>
            </a:r>
            <a:endParaRPr lang="en-US" altLang="zh-CN" sz="22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绘图参数文件及主要函数</a:t>
            </a:r>
          </a:p>
        </p:txBody>
      </p:sp>
      <p:sp>
        <p:nvSpPr>
          <p:cNvPr id="15370" name="标题 3"/>
          <p:cNvSpPr>
            <a:spLocks noGrp="1"/>
          </p:cNvSpPr>
          <p:nvPr>
            <p:ph type="title" idx="4294967295"/>
          </p:nvPr>
        </p:nvSpPr>
        <p:spPr>
          <a:xfrm>
            <a:off x="255588" y="358775"/>
            <a:ext cx="10972800" cy="528638"/>
          </a:xfrm>
          <a:prstGeom prst="rect">
            <a:avLst/>
          </a:prstGeom>
        </p:spPr>
        <p:txBody>
          <a:bodyPr/>
          <a:lstStyle/>
          <a:p>
            <a:r>
              <a:rPr lang="zh-CN" altLang="en-US"/>
              <a:t>目录</a:t>
            </a:r>
          </a:p>
        </p:txBody>
      </p:sp>
      <p:sp>
        <p:nvSpPr>
          <p:cNvPr id="13" name="AutoShape 17"/>
          <p:cNvSpPr>
            <a:spLocks noChangeArrowheads="1"/>
          </p:cNvSpPr>
          <p:nvPr/>
        </p:nvSpPr>
        <p:spPr bwMode="auto">
          <a:xfrm>
            <a:off x="4000531" y="1579743"/>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a:solidFill>
                  <a:schemeClr val="bg1"/>
                </a:solidFill>
                <a:latin typeface="微软雅黑" pitchFamily="34" charset="-122"/>
                <a:ea typeface="微软雅黑" pitchFamily="34" charset="-122"/>
              </a:rPr>
              <a:t>Matplotlib</a:t>
            </a:r>
            <a:r>
              <a:rPr lang="zh-CN" altLang="en-US" sz="2400" dirty="0">
                <a:solidFill>
                  <a:schemeClr val="bg1"/>
                </a:solidFill>
                <a:latin typeface="微软雅黑" pitchFamily="34" charset="-122"/>
                <a:ea typeface="微软雅黑" pitchFamily="34" charset="-122"/>
              </a:rPr>
              <a:t>主要参数配置</a:t>
            </a: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a:latin typeface="微软雅黑" pitchFamily="34" charset="-122"/>
                <a:ea typeface="微软雅黑" pitchFamily="34" charset="-122"/>
                <a:sym typeface="微软雅黑" pitchFamily="34" charset="-122"/>
              </a:rPr>
              <a:t>Matplotlib</a:t>
            </a:r>
            <a:r>
              <a:rPr lang="zh-CN" altLang="en-US" sz="2400" dirty="0">
                <a:latin typeface="微软雅黑" pitchFamily="34" charset="-122"/>
                <a:ea typeface="微软雅黑" pitchFamily="34" charset="-122"/>
                <a:sym typeface="微软雅黑" pitchFamily="34" charset="-122"/>
              </a:rPr>
              <a:t>参数配置案例</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Tree>
    <p:extLst>
      <p:ext uri="{BB962C8B-B14F-4D97-AF65-F5344CB8AC3E}">
        <p14:creationId xmlns:p14="http://schemas.microsoft.com/office/powerpoint/2010/main" val="8334503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在</a:t>
            </a:r>
            <a:r>
              <a:rPr lang="en-US" altLang="zh-CN" dirty="0"/>
              <a:t>Matplotlib</a:t>
            </a:r>
            <a:r>
              <a:rPr lang="zh-CN" altLang="en-US" dirty="0"/>
              <a:t>中，可以很方便的绘制各类图形，如果不在程序中设置参数，软件会使用默认的参数，例如需要对输入的数据进行数据变换，并绘制曲线。</a:t>
            </a:r>
            <a:endParaRPr lang="en-US" altLang="zh-CN" dirty="0"/>
          </a:p>
          <a:p>
            <a:pPr marL="361950" indent="-361950"/>
            <a:r>
              <a:rPr lang="zh-CN" altLang="zh-CN" dirty="0"/>
              <a:t>上面绘制的曲线比较单调，我们可以设置线的颜色、线宽、样式，以及添加点，并设置点的样式，颜色，大小</a:t>
            </a:r>
            <a:r>
              <a:rPr lang="zh-CN" altLang="en-US" dirty="0"/>
              <a:t>。</a:t>
            </a:r>
          </a:p>
        </p:txBody>
      </p:sp>
      <p:sp>
        <p:nvSpPr>
          <p:cNvPr id="17412" name="内容占位符 2"/>
          <p:cNvSpPr>
            <a:spLocks noGrp="1"/>
          </p:cNvSpPr>
          <p:nvPr>
            <p:ph idx="10"/>
          </p:nvPr>
        </p:nvSpPr>
        <p:spPr/>
        <p:txBody>
          <a:bodyPr/>
          <a:lstStyle/>
          <a:p>
            <a:r>
              <a:rPr lang="en-US" altLang="zh-CN" dirty="0"/>
              <a:t>5.1.1  </a:t>
            </a:r>
            <a:r>
              <a:rPr lang="zh-CN" altLang="en-US" dirty="0"/>
              <a:t>线条设置</a:t>
            </a:r>
            <a:endParaRPr dirty="0"/>
          </a:p>
        </p:txBody>
      </p:sp>
      <p:pic>
        <p:nvPicPr>
          <p:cNvPr id="2" name="图片 1">
            <a:extLst>
              <a:ext uri="{FF2B5EF4-FFF2-40B4-BE49-F238E27FC236}">
                <a16:creationId xmlns:a16="http://schemas.microsoft.com/office/drawing/2014/main" id="{09091E48-4EE3-16F7-CE63-45015761EB1D}"/>
              </a:ext>
            </a:extLst>
          </p:cNvPr>
          <p:cNvPicPr>
            <a:picLocks noChangeAspect="1"/>
          </p:cNvPicPr>
          <p:nvPr/>
        </p:nvPicPr>
        <p:blipFill>
          <a:blip r:embed="rId2" cstate="print"/>
          <a:stretch>
            <a:fillRect/>
          </a:stretch>
        </p:blipFill>
        <p:spPr>
          <a:xfrm>
            <a:off x="2496286" y="3630140"/>
            <a:ext cx="3266870" cy="2160000"/>
          </a:xfrm>
          <a:prstGeom prst="rect">
            <a:avLst/>
          </a:prstGeom>
        </p:spPr>
      </p:pic>
      <p:pic>
        <p:nvPicPr>
          <p:cNvPr id="3" name="图片 2">
            <a:extLst>
              <a:ext uri="{FF2B5EF4-FFF2-40B4-BE49-F238E27FC236}">
                <a16:creationId xmlns:a16="http://schemas.microsoft.com/office/drawing/2014/main" id="{3940BBC5-4202-A993-3CFE-98D940B4B5D2}"/>
              </a:ext>
            </a:extLst>
          </p:cNvPr>
          <p:cNvPicPr>
            <a:picLocks noChangeAspect="1"/>
          </p:cNvPicPr>
          <p:nvPr/>
        </p:nvPicPr>
        <p:blipFill>
          <a:blip r:embed="rId3" cstate="print"/>
          <a:stretch>
            <a:fillRect/>
          </a:stretch>
        </p:blipFill>
        <p:spPr>
          <a:xfrm>
            <a:off x="6399530" y="3630140"/>
            <a:ext cx="3265704" cy="2160000"/>
          </a:xfrm>
          <a:prstGeom prst="rect">
            <a:avLst/>
          </a:prstGeom>
        </p:spPr>
      </p:pic>
    </p:spTree>
    <p:extLst>
      <p:ext uri="{BB962C8B-B14F-4D97-AF65-F5344CB8AC3E}">
        <p14:creationId xmlns:p14="http://schemas.microsoft.com/office/powerpoint/2010/main" val="25358873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a:xfrm>
            <a:off x="423863" y="1123950"/>
            <a:ext cx="11107737" cy="4987925"/>
          </a:xfrm>
        </p:spPr>
        <p:txBody>
          <a:bodyPr/>
          <a:lstStyle/>
          <a:p>
            <a:pPr marL="271463" indent="-271463"/>
            <a:r>
              <a:rPr lang="zh-CN" altLang="en-US" dirty="0"/>
              <a:t>在</a:t>
            </a:r>
            <a:r>
              <a:rPr lang="en-US" altLang="zh-CN" dirty="0"/>
              <a:t>Matplotlib</a:t>
            </a:r>
            <a:r>
              <a:rPr lang="zh-CN" altLang="en-US" dirty="0"/>
              <a:t>中，我们可以手动设置线的颜色（</a:t>
            </a:r>
            <a:r>
              <a:rPr lang="en-US" altLang="zh-CN" dirty="0"/>
              <a:t>color</a:t>
            </a:r>
            <a:r>
              <a:rPr lang="zh-CN" altLang="en-US" dirty="0"/>
              <a:t>）、标记（</a:t>
            </a:r>
            <a:r>
              <a:rPr lang="en-US" altLang="zh-CN" dirty="0"/>
              <a:t>marker</a:t>
            </a:r>
            <a:r>
              <a:rPr lang="zh-CN" altLang="en-US" dirty="0"/>
              <a:t>）、线型（</a:t>
            </a:r>
            <a:r>
              <a:rPr lang="en-US" altLang="zh-CN" dirty="0"/>
              <a:t>line</a:t>
            </a:r>
            <a:r>
              <a:rPr lang="zh-CN" altLang="en-US" dirty="0"/>
              <a:t>）等参数。</a:t>
            </a:r>
          </a:p>
        </p:txBody>
      </p:sp>
      <p:graphicFrame>
        <p:nvGraphicFramePr>
          <p:cNvPr id="2" name="表格 1">
            <a:extLst>
              <a:ext uri="{FF2B5EF4-FFF2-40B4-BE49-F238E27FC236}">
                <a16:creationId xmlns:a16="http://schemas.microsoft.com/office/drawing/2014/main" id="{EE5973FC-0FEF-4A5D-8BF2-393E007E37D6}"/>
              </a:ext>
            </a:extLst>
          </p:cNvPr>
          <p:cNvGraphicFramePr>
            <a:graphicFrameLocks noGrp="1"/>
          </p:cNvGraphicFramePr>
          <p:nvPr>
            <p:extLst>
              <p:ext uri="{D42A27DB-BD31-4B8C-83A1-F6EECF244321}">
                <p14:modId xmlns:p14="http://schemas.microsoft.com/office/powerpoint/2010/main" val="1219393812"/>
              </p:ext>
            </p:extLst>
          </p:nvPr>
        </p:nvGraphicFramePr>
        <p:xfrm>
          <a:off x="1008447" y="2018065"/>
          <a:ext cx="3849880" cy="1750370"/>
        </p:xfrm>
        <a:graphic>
          <a:graphicData uri="http://schemas.openxmlformats.org/drawingml/2006/table">
            <a:tbl>
              <a:tblPr firstRow="1" firstCol="1" bandRow="1">
                <a:tableStyleId>{5C22544A-7EE6-4342-B048-85BDC9FD1C3A}</a:tableStyleId>
              </a:tblPr>
              <a:tblGrid>
                <a:gridCol w="931189">
                  <a:extLst>
                    <a:ext uri="{9D8B030D-6E8A-4147-A177-3AD203B41FA5}">
                      <a16:colId xmlns:a16="http://schemas.microsoft.com/office/drawing/2014/main" val="1257266227"/>
                    </a:ext>
                  </a:extLst>
                </a:gridCol>
                <a:gridCol w="2918691">
                  <a:extLst>
                    <a:ext uri="{9D8B030D-6E8A-4147-A177-3AD203B41FA5}">
                      <a16:colId xmlns:a16="http://schemas.microsoft.com/office/drawing/2014/main" val="732272767"/>
                    </a:ext>
                  </a:extLst>
                </a:gridCol>
              </a:tblGrid>
              <a:tr h="191466">
                <a:tc>
                  <a:txBody>
                    <a:bodyPr/>
                    <a:lstStyle/>
                    <a:p>
                      <a:pPr marL="0" indent="0" algn="ctr">
                        <a:lnSpc>
                          <a:spcPts val="1400"/>
                        </a:lnSpc>
                        <a:spcBef>
                          <a:spcPts val="200"/>
                        </a:spcBef>
                        <a:spcAft>
                          <a:spcPts val="200"/>
                        </a:spcAft>
                      </a:pPr>
                      <a:r>
                        <a:rPr lang="zh-TW" altLang="en-US" sz="1000" kern="1050" dirty="0">
                          <a:effectLst/>
                        </a:rPr>
                        <a:t>线的</a:t>
                      </a:r>
                      <a:r>
                        <a:rPr lang="zh-CN" altLang="en-US" sz="1000" kern="1050" dirty="0">
                          <a:effectLst/>
                        </a:rPr>
                        <a:t>颜色</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43829" marR="43829" marT="0" marB="0"/>
                </a:tc>
                <a:tc>
                  <a:txBody>
                    <a:bodyPr/>
                    <a:lstStyle/>
                    <a:p>
                      <a:pPr marL="0" indent="0" algn="ctr">
                        <a:lnSpc>
                          <a:spcPts val="1400"/>
                        </a:lnSpc>
                        <a:spcBef>
                          <a:spcPts val="200"/>
                        </a:spcBef>
                        <a:spcAft>
                          <a:spcPts val="200"/>
                        </a:spcAft>
                      </a:pPr>
                      <a:r>
                        <a:rPr lang="zh-TW" sz="1000" kern="1050" dirty="0">
                          <a:effectLst/>
                        </a:rPr>
                        <a:t>颜色</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43829" marR="43829" marT="0" marB="0"/>
                </a:tc>
                <a:extLst>
                  <a:ext uri="{0D108BD9-81ED-4DB2-BD59-A6C34878D82A}">
                    <a16:rowId xmlns:a16="http://schemas.microsoft.com/office/drawing/2014/main" val="747839655"/>
                  </a:ext>
                </a:extLst>
              </a:tr>
              <a:tr h="194863">
                <a:tc>
                  <a:txBody>
                    <a:bodyPr/>
                    <a:lstStyle/>
                    <a:p>
                      <a:pPr marL="0" indent="0" algn="ctr">
                        <a:lnSpc>
                          <a:spcPts val="1400"/>
                        </a:lnSpc>
                        <a:spcBef>
                          <a:spcPts val="200"/>
                        </a:spcBef>
                        <a:spcAft>
                          <a:spcPts val="200"/>
                        </a:spcAft>
                      </a:pPr>
                      <a:r>
                        <a:rPr lang="en-US" sz="1000" kern="1050" dirty="0">
                          <a:effectLst/>
                        </a:rPr>
                        <a:t>'b'</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43829" marR="43829" marT="0" marB="0"/>
                </a:tc>
                <a:tc>
                  <a:txBody>
                    <a:bodyPr/>
                    <a:lstStyle/>
                    <a:p>
                      <a:pPr marL="0" indent="0" algn="ctr">
                        <a:lnSpc>
                          <a:spcPts val="1400"/>
                        </a:lnSpc>
                        <a:spcBef>
                          <a:spcPts val="200"/>
                        </a:spcBef>
                        <a:spcAft>
                          <a:spcPts val="200"/>
                        </a:spcAft>
                      </a:pPr>
                      <a:r>
                        <a:rPr lang="zh-TW" sz="1000" kern="1050" dirty="0">
                          <a:effectLst/>
                        </a:rPr>
                        <a:t>蓝色</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43829" marR="43829" marT="0" marB="0"/>
                </a:tc>
                <a:extLst>
                  <a:ext uri="{0D108BD9-81ED-4DB2-BD59-A6C34878D82A}">
                    <a16:rowId xmlns:a16="http://schemas.microsoft.com/office/drawing/2014/main" val="4018155773"/>
                  </a:ext>
                </a:extLst>
              </a:tr>
              <a:tr h="194863">
                <a:tc>
                  <a:txBody>
                    <a:bodyPr/>
                    <a:lstStyle/>
                    <a:p>
                      <a:pPr marL="0" indent="0" algn="ctr">
                        <a:lnSpc>
                          <a:spcPts val="1400"/>
                        </a:lnSpc>
                        <a:spcBef>
                          <a:spcPts val="200"/>
                        </a:spcBef>
                        <a:spcAft>
                          <a:spcPts val="200"/>
                        </a:spcAft>
                      </a:pPr>
                      <a:r>
                        <a:rPr lang="en-US" sz="1000" kern="1050" dirty="0">
                          <a:effectLst/>
                        </a:rPr>
                        <a:t>'g'</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43829" marR="43829" marT="0" marB="0"/>
                </a:tc>
                <a:tc>
                  <a:txBody>
                    <a:bodyPr/>
                    <a:lstStyle/>
                    <a:p>
                      <a:pPr marL="0" indent="0" algn="ctr">
                        <a:lnSpc>
                          <a:spcPts val="1400"/>
                        </a:lnSpc>
                        <a:spcBef>
                          <a:spcPts val="200"/>
                        </a:spcBef>
                        <a:spcAft>
                          <a:spcPts val="200"/>
                        </a:spcAft>
                      </a:pPr>
                      <a:r>
                        <a:rPr lang="zh-TW" sz="1000" kern="1050" dirty="0">
                          <a:effectLst/>
                        </a:rPr>
                        <a:t>绿色</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43829" marR="43829" marT="0" marB="0"/>
                </a:tc>
                <a:extLst>
                  <a:ext uri="{0D108BD9-81ED-4DB2-BD59-A6C34878D82A}">
                    <a16:rowId xmlns:a16="http://schemas.microsoft.com/office/drawing/2014/main" val="3467066703"/>
                  </a:ext>
                </a:extLst>
              </a:tr>
              <a:tr h="194863">
                <a:tc>
                  <a:txBody>
                    <a:bodyPr/>
                    <a:lstStyle/>
                    <a:p>
                      <a:pPr marL="0" indent="0" algn="ctr">
                        <a:lnSpc>
                          <a:spcPts val="1400"/>
                        </a:lnSpc>
                        <a:spcBef>
                          <a:spcPts val="200"/>
                        </a:spcBef>
                        <a:spcAft>
                          <a:spcPts val="200"/>
                        </a:spcAft>
                      </a:pPr>
                      <a:r>
                        <a:rPr lang="en-US" sz="1000" kern="1050" dirty="0">
                          <a:effectLst/>
                        </a:rPr>
                        <a:t>'r'</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43829" marR="43829" marT="0" marB="0"/>
                </a:tc>
                <a:tc>
                  <a:txBody>
                    <a:bodyPr/>
                    <a:lstStyle/>
                    <a:p>
                      <a:pPr marL="0" indent="0" algn="ctr">
                        <a:lnSpc>
                          <a:spcPts val="1400"/>
                        </a:lnSpc>
                        <a:spcBef>
                          <a:spcPts val="200"/>
                        </a:spcBef>
                        <a:spcAft>
                          <a:spcPts val="200"/>
                        </a:spcAft>
                      </a:pPr>
                      <a:r>
                        <a:rPr lang="zh-TW" sz="1000" kern="1050" dirty="0">
                          <a:effectLst/>
                        </a:rPr>
                        <a:t>红</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43829" marR="43829" marT="0" marB="0"/>
                </a:tc>
                <a:extLst>
                  <a:ext uri="{0D108BD9-81ED-4DB2-BD59-A6C34878D82A}">
                    <a16:rowId xmlns:a16="http://schemas.microsoft.com/office/drawing/2014/main" val="3435010288"/>
                  </a:ext>
                </a:extLst>
              </a:tr>
              <a:tr h="194863">
                <a:tc>
                  <a:txBody>
                    <a:bodyPr/>
                    <a:lstStyle/>
                    <a:p>
                      <a:pPr marL="0" indent="0" algn="ctr">
                        <a:lnSpc>
                          <a:spcPts val="1400"/>
                        </a:lnSpc>
                        <a:spcBef>
                          <a:spcPts val="200"/>
                        </a:spcBef>
                        <a:spcAft>
                          <a:spcPts val="200"/>
                        </a:spcAft>
                      </a:pPr>
                      <a:r>
                        <a:rPr lang="en-US" sz="1000" kern="1050" dirty="0">
                          <a:effectLst/>
                        </a:rPr>
                        <a:t>'c'</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43829" marR="43829" marT="0" marB="0"/>
                </a:tc>
                <a:tc>
                  <a:txBody>
                    <a:bodyPr/>
                    <a:lstStyle/>
                    <a:p>
                      <a:pPr marL="0" indent="0" algn="ctr">
                        <a:lnSpc>
                          <a:spcPts val="1400"/>
                        </a:lnSpc>
                        <a:spcBef>
                          <a:spcPts val="200"/>
                        </a:spcBef>
                        <a:spcAft>
                          <a:spcPts val="200"/>
                        </a:spcAft>
                      </a:pPr>
                      <a:r>
                        <a:rPr lang="zh-TW" sz="1000" kern="1050" dirty="0">
                          <a:effectLst/>
                        </a:rPr>
                        <a:t>青色</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43829" marR="43829" marT="0" marB="0"/>
                </a:tc>
                <a:extLst>
                  <a:ext uri="{0D108BD9-81ED-4DB2-BD59-A6C34878D82A}">
                    <a16:rowId xmlns:a16="http://schemas.microsoft.com/office/drawing/2014/main" val="2556930553"/>
                  </a:ext>
                </a:extLst>
              </a:tr>
              <a:tr h="194863">
                <a:tc>
                  <a:txBody>
                    <a:bodyPr/>
                    <a:lstStyle/>
                    <a:p>
                      <a:pPr marL="0" indent="0" algn="ctr">
                        <a:lnSpc>
                          <a:spcPts val="1400"/>
                        </a:lnSpc>
                        <a:spcBef>
                          <a:spcPts val="200"/>
                        </a:spcBef>
                        <a:spcAft>
                          <a:spcPts val="200"/>
                        </a:spcAft>
                      </a:pPr>
                      <a:r>
                        <a:rPr lang="en-US" sz="1000" kern="1050" dirty="0">
                          <a:effectLst/>
                        </a:rPr>
                        <a:t>'m'</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43829" marR="43829" marT="0" marB="0"/>
                </a:tc>
                <a:tc>
                  <a:txBody>
                    <a:bodyPr/>
                    <a:lstStyle/>
                    <a:p>
                      <a:pPr marL="0" indent="0" algn="ctr">
                        <a:lnSpc>
                          <a:spcPts val="1400"/>
                        </a:lnSpc>
                        <a:spcBef>
                          <a:spcPts val="200"/>
                        </a:spcBef>
                        <a:spcAft>
                          <a:spcPts val="200"/>
                        </a:spcAft>
                      </a:pPr>
                      <a:r>
                        <a:rPr lang="zh-TW" sz="1000" kern="1050" dirty="0">
                          <a:effectLst/>
                        </a:rPr>
                        <a:t>品红</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43829" marR="43829" marT="0" marB="0"/>
                </a:tc>
                <a:extLst>
                  <a:ext uri="{0D108BD9-81ED-4DB2-BD59-A6C34878D82A}">
                    <a16:rowId xmlns:a16="http://schemas.microsoft.com/office/drawing/2014/main" val="3184099521"/>
                  </a:ext>
                </a:extLst>
              </a:tr>
              <a:tr h="194863">
                <a:tc>
                  <a:txBody>
                    <a:bodyPr/>
                    <a:lstStyle/>
                    <a:p>
                      <a:pPr marL="0" indent="0" algn="ctr">
                        <a:lnSpc>
                          <a:spcPts val="1400"/>
                        </a:lnSpc>
                        <a:spcBef>
                          <a:spcPts val="200"/>
                        </a:spcBef>
                        <a:spcAft>
                          <a:spcPts val="200"/>
                        </a:spcAft>
                      </a:pPr>
                      <a:r>
                        <a:rPr lang="en-US" sz="1000" kern="1050" dirty="0">
                          <a:effectLst/>
                        </a:rPr>
                        <a:t>'y'</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43829" marR="43829" marT="0" marB="0"/>
                </a:tc>
                <a:tc>
                  <a:txBody>
                    <a:bodyPr/>
                    <a:lstStyle/>
                    <a:p>
                      <a:pPr marL="0" indent="0" algn="ctr">
                        <a:lnSpc>
                          <a:spcPts val="1400"/>
                        </a:lnSpc>
                        <a:spcBef>
                          <a:spcPts val="200"/>
                        </a:spcBef>
                        <a:spcAft>
                          <a:spcPts val="200"/>
                        </a:spcAft>
                      </a:pPr>
                      <a:r>
                        <a:rPr lang="zh-TW" sz="1000" kern="1050" dirty="0">
                          <a:effectLst/>
                        </a:rPr>
                        <a:t>黄色</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43829" marR="43829" marT="0" marB="0"/>
                </a:tc>
                <a:extLst>
                  <a:ext uri="{0D108BD9-81ED-4DB2-BD59-A6C34878D82A}">
                    <a16:rowId xmlns:a16="http://schemas.microsoft.com/office/drawing/2014/main" val="3221007310"/>
                  </a:ext>
                </a:extLst>
              </a:tr>
              <a:tr h="194863">
                <a:tc>
                  <a:txBody>
                    <a:bodyPr/>
                    <a:lstStyle/>
                    <a:p>
                      <a:pPr marL="0" indent="0" algn="ctr">
                        <a:lnSpc>
                          <a:spcPts val="1400"/>
                        </a:lnSpc>
                        <a:spcBef>
                          <a:spcPts val="200"/>
                        </a:spcBef>
                        <a:spcAft>
                          <a:spcPts val="200"/>
                        </a:spcAft>
                      </a:pPr>
                      <a:r>
                        <a:rPr lang="en-US" sz="1000" kern="1050" dirty="0">
                          <a:effectLst/>
                        </a:rPr>
                        <a:t>'k'</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43829" marR="43829" marT="0" marB="0"/>
                </a:tc>
                <a:tc>
                  <a:txBody>
                    <a:bodyPr/>
                    <a:lstStyle/>
                    <a:p>
                      <a:pPr marL="0" indent="0" algn="ctr">
                        <a:lnSpc>
                          <a:spcPts val="1400"/>
                        </a:lnSpc>
                        <a:spcBef>
                          <a:spcPts val="200"/>
                        </a:spcBef>
                        <a:spcAft>
                          <a:spcPts val="200"/>
                        </a:spcAft>
                      </a:pPr>
                      <a:r>
                        <a:rPr lang="zh-TW" sz="1000" kern="1050" dirty="0">
                          <a:effectLst/>
                        </a:rPr>
                        <a:t>黑</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43829" marR="43829" marT="0" marB="0"/>
                </a:tc>
                <a:extLst>
                  <a:ext uri="{0D108BD9-81ED-4DB2-BD59-A6C34878D82A}">
                    <a16:rowId xmlns:a16="http://schemas.microsoft.com/office/drawing/2014/main" val="1891503803"/>
                  </a:ext>
                </a:extLst>
              </a:tr>
              <a:tr h="194863">
                <a:tc>
                  <a:txBody>
                    <a:bodyPr/>
                    <a:lstStyle/>
                    <a:p>
                      <a:pPr marL="0" indent="0" algn="ctr">
                        <a:lnSpc>
                          <a:spcPts val="1400"/>
                        </a:lnSpc>
                        <a:spcBef>
                          <a:spcPts val="200"/>
                        </a:spcBef>
                        <a:spcAft>
                          <a:spcPts val="200"/>
                        </a:spcAft>
                      </a:pPr>
                      <a:r>
                        <a:rPr lang="en-US" sz="1000" kern="1050" dirty="0">
                          <a:effectLst/>
                        </a:rPr>
                        <a:t>'w'</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43829" marR="43829" marT="0" marB="0"/>
                </a:tc>
                <a:tc>
                  <a:txBody>
                    <a:bodyPr/>
                    <a:lstStyle/>
                    <a:p>
                      <a:pPr marL="0" indent="0" algn="ctr">
                        <a:lnSpc>
                          <a:spcPts val="1400"/>
                        </a:lnSpc>
                        <a:spcBef>
                          <a:spcPts val="200"/>
                        </a:spcBef>
                        <a:spcAft>
                          <a:spcPts val="200"/>
                        </a:spcAft>
                      </a:pPr>
                      <a:r>
                        <a:rPr lang="zh-TW" sz="1000" kern="1050" dirty="0">
                          <a:effectLst/>
                        </a:rPr>
                        <a:t>白色</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43829" marR="43829" marT="0" marB="0"/>
                </a:tc>
                <a:extLst>
                  <a:ext uri="{0D108BD9-81ED-4DB2-BD59-A6C34878D82A}">
                    <a16:rowId xmlns:a16="http://schemas.microsoft.com/office/drawing/2014/main" val="2128877760"/>
                  </a:ext>
                </a:extLst>
              </a:tr>
            </a:tbl>
          </a:graphicData>
        </a:graphic>
      </p:graphicFrame>
      <p:graphicFrame>
        <p:nvGraphicFramePr>
          <p:cNvPr id="4" name="表格 3">
            <a:extLst>
              <a:ext uri="{FF2B5EF4-FFF2-40B4-BE49-F238E27FC236}">
                <a16:creationId xmlns:a16="http://schemas.microsoft.com/office/drawing/2014/main" id="{30E0AAA3-136E-4A2B-ADE8-B95D9819E74D}"/>
              </a:ext>
            </a:extLst>
          </p:cNvPr>
          <p:cNvGraphicFramePr>
            <a:graphicFrameLocks noGrp="1"/>
          </p:cNvGraphicFramePr>
          <p:nvPr>
            <p:extLst>
              <p:ext uri="{D42A27DB-BD31-4B8C-83A1-F6EECF244321}">
                <p14:modId xmlns:p14="http://schemas.microsoft.com/office/powerpoint/2010/main" val="2246966146"/>
              </p:ext>
            </p:extLst>
          </p:nvPr>
        </p:nvGraphicFramePr>
        <p:xfrm>
          <a:off x="971464" y="4513768"/>
          <a:ext cx="3923810" cy="876300"/>
        </p:xfrm>
        <a:graphic>
          <a:graphicData uri="http://schemas.openxmlformats.org/drawingml/2006/table">
            <a:tbl>
              <a:tblPr firstRow="1" firstCol="1" bandRow="1">
                <a:tableStyleId>{5C22544A-7EE6-4342-B048-85BDC9FD1C3A}</a:tableStyleId>
              </a:tblPr>
              <a:tblGrid>
                <a:gridCol w="949700">
                  <a:extLst>
                    <a:ext uri="{9D8B030D-6E8A-4147-A177-3AD203B41FA5}">
                      <a16:colId xmlns:a16="http://schemas.microsoft.com/office/drawing/2014/main" val="1071102062"/>
                    </a:ext>
                  </a:extLst>
                </a:gridCol>
                <a:gridCol w="2974110">
                  <a:extLst>
                    <a:ext uri="{9D8B030D-6E8A-4147-A177-3AD203B41FA5}">
                      <a16:colId xmlns:a16="http://schemas.microsoft.com/office/drawing/2014/main" val="576324320"/>
                    </a:ext>
                  </a:extLst>
                </a:gridCol>
              </a:tblGrid>
              <a:tr h="175260">
                <a:tc>
                  <a:txBody>
                    <a:bodyPr/>
                    <a:lstStyle/>
                    <a:p>
                      <a:pPr algn="ctr">
                        <a:lnSpc>
                          <a:spcPts val="1400"/>
                        </a:lnSpc>
                        <a:spcBef>
                          <a:spcPts val="200"/>
                        </a:spcBef>
                        <a:spcAft>
                          <a:spcPts val="200"/>
                        </a:spcAft>
                      </a:pPr>
                      <a:r>
                        <a:rPr lang="zh-TW" altLang="en-US" sz="1000" kern="1050" dirty="0">
                          <a:effectLst/>
                        </a:rPr>
                        <a:t>线的类型</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tc>
                <a:tc>
                  <a:txBody>
                    <a:bodyPr/>
                    <a:lstStyle/>
                    <a:p>
                      <a:pPr algn="ctr">
                        <a:lnSpc>
                          <a:spcPts val="1400"/>
                        </a:lnSpc>
                        <a:spcBef>
                          <a:spcPts val="200"/>
                        </a:spcBef>
                        <a:spcAft>
                          <a:spcPts val="200"/>
                        </a:spcAft>
                      </a:pPr>
                      <a:r>
                        <a:rPr lang="zh-TW" sz="1000" kern="1050">
                          <a:effectLst/>
                        </a:rPr>
                        <a:t>描述</a:t>
                      </a:r>
                      <a:endParaRPr lang="zh-CN" sz="1000" kern="105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tc>
                <a:extLst>
                  <a:ext uri="{0D108BD9-81ED-4DB2-BD59-A6C34878D82A}">
                    <a16:rowId xmlns:a16="http://schemas.microsoft.com/office/drawing/2014/main" val="1035641412"/>
                  </a:ext>
                </a:extLst>
              </a:tr>
              <a:tr h="175260">
                <a:tc>
                  <a:txBody>
                    <a:bodyPr/>
                    <a:lstStyle/>
                    <a:p>
                      <a:pPr algn="ctr">
                        <a:lnSpc>
                          <a:spcPts val="1400"/>
                        </a:lnSpc>
                        <a:spcBef>
                          <a:spcPts val="200"/>
                        </a:spcBef>
                        <a:spcAft>
                          <a:spcPts val="200"/>
                        </a:spcAft>
                      </a:pPr>
                      <a:r>
                        <a:rPr lang="en-US" sz="1000" kern="1050">
                          <a:effectLst/>
                        </a:rPr>
                        <a:t>'-'</a:t>
                      </a:r>
                      <a:endParaRPr lang="zh-CN" sz="1000" kern="105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tc>
                <a:tc>
                  <a:txBody>
                    <a:bodyPr/>
                    <a:lstStyle/>
                    <a:p>
                      <a:pPr algn="ctr">
                        <a:lnSpc>
                          <a:spcPts val="1400"/>
                        </a:lnSpc>
                        <a:spcBef>
                          <a:spcPts val="200"/>
                        </a:spcBef>
                        <a:spcAft>
                          <a:spcPts val="200"/>
                        </a:spcAft>
                      </a:pPr>
                      <a:r>
                        <a:rPr lang="zh-TW" sz="1000" kern="1050" dirty="0">
                          <a:effectLst/>
                        </a:rPr>
                        <a:t>实线样式</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tc>
                <a:extLst>
                  <a:ext uri="{0D108BD9-81ED-4DB2-BD59-A6C34878D82A}">
                    <a16:rowId xmlns:a16="http://schemas.microsoft.com/office/drawing/2014/main" val="1961706019"/>
                  </a:ext>
                </a:extLst>
              </a:tr>
              <a:tr h="175260">
                <a:tc>
                  <a:txBody>
                    <a:bodyPr/>
                    <a:lstStyle/>
                    <a:p>
                      <a:pPr algn="ctr">
                        <a:lnSpc>
                          <a:spcPts val="1400"/>
                        </a:lnSpc>
                        <a:spcBef>
                          <a:spcPts val="200"/>
                        </a:spcBef>
                        <a:spcAft>
                          <a:spcPts val="200"/>
                        </a:spcAft>
                      </a:pPr>
                      <a:r>
                        <a:rPr lang="en-US" sz="1000" kern="1050">
                          <a:effectLst/>
                        </a:rPr>
                        <a:t>'--'</a:t>
                      </a:r>
                      <a:endParaRPr lang="zh-CN" sz="1000" kern="105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tc>
                <a:tc>
                  <a:txBody>
                    <a:bodyPr/>
                    <a:lstStyle/>
                    <a:p>
                      <a:pPr algn="ctr">
                        <a:lnSpc>
                          <a:spcPts val="1400"/>
                        </a:lnSpc>
                        <a:spcBef>
                          <a:spcPts val="200"/>
                        </a:spcBef>
                        <a:spcAft>
                          <a:spcPts val="200"/>
                        </a:spcAft>
                      </a:pPr>
                      <a:r>
                        <a:rPr lang="zh-TW" sz="1000" kern="1050">
                          <a:effectLst/>
                        </a:rPr>
                        <a:t>虚线样式</a:t>
                      </a:r>
                      <a:endParaRPr lang="zh-CN" sz="1000" kern="105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tc>
                <a:extLst>
                  <a:ext uri="{0D108BD9-81ED-4DB2-BD59-A6C34878D82A}">
                    <a16:rowId xmlns:a16="http://schemas.microsoft.com/office/drawing/2014/main" val="1342336130"/>
                  </a:ext>
                </a:extLst>
              </a:tr>
              <a:tr h="175260">
                <a:tc>
                  <a:txBody>
                    <a:bodyPr/>
                    <a:lstStyle/>
                    <a:p>
                      <a:pPr algn="ctr">
                        <a:lnSpc>
                          <a:spcPts val="1400"/>
                        </a:lnSpc>
                        <a:spcBef>
                          <a:spcPts val="200"/>
                        </a:spcBef>
                        <a:spcAft>
                          <a:spcPts val="200"/>
                        </a:spcAft>
                      </a:pPr>
                      <a:r>
                        <a:rPr lang="en-US" sz="1000" kern="1050">
                          <a:effectLst/>
                        </a:rPr>
                        <a:t>'-.'</a:t>
                      </a:r>
                      <a:endParaRPr lang="zh-CN" sz="1000" kern="105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tc>
                <a:tc>
                  <a:txBody>
                    <a:bodyPr/>
                    <a:lstStyle/>
                    <a:p>
                      <a:pPr algn="ctr">
                        <a:lnSpc>
                          <a:spcPts val="1400"/>
                        </a:lnSpc>
                        <a:spcBef>
                          <a:spcPts val="200"/>
                        </a:spcBef>
                        <a:spcAft>
                          <a:spcPts val="200"/>
                        </a:spcAft>
                      </a:pPr>
                      <a:r>
                        <a:rPr lang="zh-TW" sz="1000" kern="1050" dirty="0">
                          <a:effectLst/>
                        </a:rPr>
                        <a:t>破折号</a:t>
                      </a:r>
                      <a:r>
                        <a:rPr lang="en-US" sz="1000" kern="1050" dirty="0">
                          <a:effectLst/>
                        </a:rPr>
                        <a:t>-</a:t>
                      </a:r>
                      <a:r>
                        <a:rPr lang="zh-TW" sz="1000" kern="1050" dirty="0">
                          <a:effectLst/>
                        </a:rPr>
                        <a:t>点线样式</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tc>
                <a:extLst>
                  <a:ext uri="{0D108BD9-81ED-4DB2-BD59-A6C34878D82A}">
                    <a16:rowId xmlns:a16="http://schemas.microsoft.com/office/drawing/2014/main" val="2716970201"/>
                  </a:ext>
                </a:extLst>
              </a:tr>
              <a:tr h="175260">
                <a:tc>
                  <a:txBody>
                    <a:bodyPr/>
                    <a:lstStyle/>
                    <a:p>
                      <a:pPr algn="ctr">
                        <a:lnSpc>
                          <a:spcPts val="1400"/>
                        </a:lnSpc>
                        <a:spcBef>
                          <a:spcPts val="200"/>
                        </a:spcBef>
                        <a:spcAft>
                          <a:spcPts val="200"/>
                        </a:spcAft>
                      </a:pPr>
                      <a:r>
                        <a:rPr lang="en-US" sz="1000" kern="1050">
                          <a:effectLst/>
                        </a:rPr>
                        <a:t>':'</a:t>
                      </a:r>
                      <a:endParaRPr lang="zh-CN" sz="1000" kern="105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tc>
                <a:tc>
                  <a:txBody>
                    <a:bodyPr/>
                    <a:lstStyle/>
                    <a:p>
                      <a:pPr algn="ctr">
                        <a:lnSpc>
                          <a:spcPts val="1400"/>
                        </a:lnSpc>
                        <a:spcBef>
                          <a:spcPts val="200"/>
                        </a:spcBef>
                        <a:spcAft>
                          <a:spcPts val="200"/>
                        </a:spcAft>
                      </a:pPr>
                      <a:r>
                        <a:rPr lang="zh-TW" sz="1000" kern="1050" dirty="0">
                          <a:effectLst/>
                        </a:rPr>
                        <a:t>虚线样式</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tc>
                <a:extLst>
                  <a:ext uri="{0D108BD9-81ED-4DB2-BD59-A6C34878D82A}">
                    <a16:rowId xmlns:a16="http://schemas.microsoft.com/office/drawing/2014/main" val="1802866187"/>
                  </a:ext>
                </a:extLst>
              </a:tr>
            </a:tbl>
          </a:graphicData>
        </a:graphic>
      </p:graphicFrame>
      <p:graphicFrame>
        <p:nvGraphicFramePr>
          <p:cNvPr id="3" name="表格 2">
            <a:extLst>
              <a:ext uri="{FF2B5EF4-FFF2-40B4-BE49-F238E27FC236}">
                <a16:creationId xmlns:a16="http://schemas.microsoft.com/office/drawing/2014/main" id="{10F0BEE9-9543-87DD-9774-6FDB5F7832F4}"/>
              </a:ext>
            </a:extLst>
          </p:cNvPr>
          <p:cNvGraphicFramePr>
            <a:graphicFrameLocks noGrp="1"/>
          </p:cNvGraphicFramePr>
          <p:nvPr>
            <p:extLst>
              <p:ext uri="{D42A27DB-BD31-4B8C-83A1-F6EECF244321}">
                <p14:modId xmlns:p14="http://schemas.microsoft.com/office/powerpoint/2010/main" val="3353063607"/>
              </p:ext>
            </p:extLst>
          </p:nvPr>
        </p:nvGraphicFramePr>
        <p:xfrm>
          <a:off x="6530552" y="1813776"/>
          <a:ext cx="3558328" cy="4515913"/>
        </p:xfrm>
        <a:graphic>
          <a:graphicData uri="http://schemas.openxmlformats.org/drawingml/2006/table">
            <a:tbl>
              <a:tblPr firstRow="1" firstCol="1" bandRow="1">
                <a:tableStyleId>{5C22544A-7EE6-4342-B048-85BDC9FD1C3A}</a:tableStyleId>
              </a:tblPr>
              <a:tblGrid>
                <a:gridCol w="1424728">
                  <a:extLst>
                    <a:ext uri="{9D8B030D-6E8A-4147-A177-3AD203B41FA5}">
                      <a16:colId xmlns:a16="http://schemas.microsoft.com/office/drawing/2014/main" val="1641087802"/>
                    </a:ext>
                  </a:extLst>
                </a:gridCol>
                <a:gridCol w="2133600">
                  <a:extLst>
                    <a:ext uri="{9D8B030D-6E8A-4147-A177-3AD203B41FA5}">
                      <a16:colId xmlns:a16="http://schemas.microsoft.com/office/drawing/2014/main" val="401436873"/>
                    </a:ext>
                  </a:extLst>
                </a:gridCol>
              </a:tblGrid>
              <a:tr h="207807">
                <a:tc>
                  <a:txBody>
                    <a:bodyPr/>
                    <a:lstStyle/>
                    <a:p>
                      <a:pPr algn="ctr">
                        <a:lnSpc>
                          <a:spcPts val="1560"/>
                        </a:lnSpc>
                      </a:pPr>
                      <a:r>
                        <a:rPr lang="zh-CN" sz="1000" dirty="0">
                          <a:effectLst/>
                          <a:latin typeface="+mn-ea"/>
                          <a:ea typeface="+mn-ea"/>
                        </a:rPr>
                        <a:t>字符</a:t>
                      </a:r>
                      <a:endParaRPr lang="zh-CN" sz="1000" dirty="0">
                        <a:effectLst/>
                        <a:latin typeface="+mn-ea"/>
                        <a:ea typeface="+mn-ea"/>
                        <a:cs typeface="Times New Roman" panose="02020603050405020304" pitchFamily="18" charset="0"/>
                      </a:endParaRPr>
                    </a:p>
                  </a:txBody>
                  <a:tcPr marL="17681" marR="17681" marT="0" marB="0"/>
                </a:tc>
                <a:tc>
                  <a:txBody>
                    <a:bodyPr/>
                    <a:lstStyle/>
                    <a:p>
                      <a:pPr algn="ctr">
                        <a:lnSpc>
                          <a:spcPts val="1560"/>
                        </a:lnSpc>
                      </a:pPr>
                      <a:r>
                        <a:rPr lang="zh-CN" sz="1000" dirty="0">
                          <a:effectLst/>
                          <a:latin typeface="+mn-ea"/>
                          <a:ea typeface="+mn-ea"/>
                        </a:rPr>
                        <a:t>描述</a:t>
                      </a:r>
                      <a:endParaRPr lang="zh-CN" sz="1000" dirty="0">
                        <a:effectLst/>
                        <a:latin typeface="+mn-ea"/>
                        <a:ea typeface="+mn-ea"/>
                        <a:cs typeface="Times New Roman" panose="02020603050405020304" pitchFamily="18" charset="0"/>
                      </a:endParaRPr>
                    </a:p>
                  </a:txBody>
                  <a:tcPr marL="17681" marR="17681" marT="0" marB="0"/>
                </a:tc>
                <a:extLst>
                  <a:ext uri="{0D108BD9-81ED-4DB2-BD59-A6C34878D82A}">
                    <a16:rowId xmlns:a16="http://schemas.microsoft.com/office/drawing/2014/main" val="1583117263"/>
                  </a:ext>
                </a:extLst>
              </a:tr>
              <a:tr h="195823">
                <a:tc>
                  <a:txBody>
                    <a:bodyPr/>
                    <a:lstStyle/>
                    <a:p>
                      <a:pPr algn="ctr">
                        <a:lnSpc>
                          <a:spcPts val="1500"/>
                        </a:lnSpc>
                      </a:pPr>
                      <a:r>
                        <a:rPr lang="en-US" sz="1000" kern="100" dirty="0">
                          <a:effectLst/>
                          <a:latin typeface="+mn-ea"/>
                          <a:ea typeface="+mn-ea"/>
                        </a:rPr>
                        <a:t>'.'</a:t>
                      </a:r>
                      <a:endParaRPr lang="zh-CN" sz="1000" kern="100" dirty="0">
                        <a:effectLst/>
                        <a:latin typeface="+mn-ea"/>
                        <a:ea typeface="+mn-ea"/>
                      </a:endParaRPr>
                    </a:p>
                  </a:txBody>
                  <a:tcPr marL="17681" marR="17681" marT="0" marB="0"/>
                </a:tc>
                <a:tc>
                  <a:txBody>
                    <a:bodyPr/>
                    <a:lstStyle/>
                    <a:p>
                      <a:pPr algn="just">
                        <a:lnSpc>
                          <a:spcPts val="1500"/>
                        </a:lnSpc>
                      </a:pPr>
                      <a:r>
                        <a:rPr lang="zh-CN" sz="1000" kern="100">
                          <a:effectLst/>
                          <a:latin typeface="+mn-ea"/>
                          <a:ea typeface="+mn-ea"/>
                        </a:rPr>
                        <a:t>点标记</a:t>
                      </a:r>
                    </a:p>
                  </a:txBody>
                  <a:tcPr marL="17681" marR="17681" marT="0" marB="0"/>
                </a:tc>
                <a:extLst>
                  <a:ext uri="{0D108BD9-81ED-4DB2-BD59-A6C34878D82A}">
                    <a16:rowId xmlns:a16="http://schemas.microsoft.com/office/drawing/2014/main" val="2249337369"/>
                  </a:ext>
                </a:extLst>
              </a:tr>
              <a:tr h="195823">
                <a:tc>
                  <a:txBody>
                    <a:bodyPr/>
                    <a:lstStyle/>
                    <a:p>
                      <a:pPr algn="ctr">
                        <a:lnSpc>
                          <a:spcPts val="1500"/>
                        </a:lnSpc>
                      </a:pPr>
                      <a:r>
                        <a:rPr lang="en-US" sz="1000" kern="100" dirty="0">
                          <a:effectLst/>
                          <a:latin typeface="+mn-ea"/>
                          <a:ea typeface="+mn-ea"/>
                        </a:rPr>
                        <a:t>','</a:t>
                      </a:r>
                      <a:endParaRPr lang="zh-CN" sz="1000" kern="100" dirty="0">
                        <a:effectLst/>
                        <a:latin typeface="+mn-ea"/>
                        <a:ea typeface="+mn-ea"/>
                      </a:endParaRPr>
                    </a:p>
                  </a:txBody>
                  <a:tcPr marL="17681" marR="17681" marT="0" marB="0"/>
                </a:tc>
                <a:tc>
                  <a:txBody>
                    <a:bodyPr/>
                    <a:lstStyle/>
                    <a:p>
                      <a:pPr algn="just">
                        <a:lnSpc>
                          <a:spcPts val="1500"/>
                        </a:lnSpc>
                      </a:pPr>
                      <a:r>
                        <a:rPr lang="zh-CN" sz="1000" kern="100">
                          <a:effectLst/>
                          <a:latin typeface="+mn-ea"/>
                          <a:ea typeface="+mn-ea"/>
                        </a:rPr>
                        <a:t>像素标记</a:t>
                      </a:r>
                    </a:p>
                  </a:txBody>
                  <a:tcPr marL="17681" marR="17681" marT="0" marB="0"/>
                </a:tc>
                <a:extLst>
                  <a:ext uri="{0D108BD9-81ED-4DB2-BD59-A6C34878D82A}">
                    <a16:rowId xmlns:a16="http://schemas.microsoft.com/office/drawing/2014/main" val="537723123"/>
                  </a:ext>
                </a:extLst>
              </a:tr>
              <a:tr h="195823">
                <a:tc>
                  <a:txBody>
                    <a:bodyPr/>
                    <a:lstStyle/>
                    <a:p>
                      <a:pPr algn="ctr">
                        <a:lnSpc>
                          <a:spcPts val="1500"/>
                        </a:lnSpc>
                      </a:pPr>
                      <a:r>
                        <a:rPr lang="en-US" sz="1000" kern="100" dirty="0">
                          <a:effectLst/>
                          <a:latin typeface="+mn-ea"/>
                          <a:ea typeface="+mn-ea"/>
                        </a:rPr>
                        <a:t>'o'</a:t>
                      </a:r>
                      <a:endParaRPr lang="zh-CN" sz="1000" kern="100" dirty="0">
                        <a:effectLst/>
                        <a:latin typeface="+mn-ea"/>
                        <a:ea typeface="+mn-ea"/>
                      </a:endParaRPr>
                    </a:p>
                  </a:txBody>
                  <a:tcPr marL="17681" marR="17681" marT="0" marB="0"/>
                </a:tc>
                <a:tc>
                  <a:txBody>
                    <a:bodyPr/>
                    <a:lstStyle/>
                    <a:p>
                      <a:pPr algn="just">
                        <a:lnSpc>
                          <a:spcPts val="1500"/>
                        </a:lnSpc>
                      </a:pPr>
                      <a:r>
                        <a:rPr lang="zh-CN" sz="1000" kern="100">
                          <a:effectLst/>
                          <a:latin typeface="+mn-ea"/>
                          <a:ea typeface="+mn-ea"/>
                        </a:rPr>
                        <a:t>圆圈标记</a:t>
                      </a:r>
                    </a:p>
                  </a:txBody>
                  <a:tcPr marL="17681" marR="17681" marT="0" marB="0"/>
                </a:tc>
                <a:extLst>
                  <a:ext uri="{0D108BD9-81ED-4DB2-BD59-A6C34878D82A}">
                    <a16:rowId xmlns:a16="http://schemas.microsoft.com/office/drawing/2014/main" val="199596571"/>
                  </a:ext>
                </a:extLst>
              </a:tr>
              <a:tr h="195823">
                <a:tc>
                  <a:txBody>
                    <a:bodyPr/>
                    <a:lstStyle/>
                    <a:p>
                      <a:pPr algn="ctr">
                        <a:lnSpc>
                          <a:spcPts val="1500"/>
                        </a:lnSpc>
                      </a:pPr>
                      <a:r>
                        <a:rPr lang="en-US" sz="1000" kern="100" dirty="0">
                          <a:effectLst/>
                          <a:latin typeface="+mn-ea"/>
                          <a:ea typeface="+mn-ea"/>
                        </a:rPr>
                        <a:t>'v'</a:t>
                      </a:r>
                      <a:endParaRPr lang="zh-CN" sz="1000" kern="100" dirty="0">
                        <a:effectLst/>
                        <a:latin typeface="+mn-ea"/>
                        <a:ea typeface="+mn-ea"/>
                      </a:endParaRPr>
                    </a:p>
                  </a:txBody>
                  <a:tcPr marL="17681" marR="17681" marT="0" marB="0"/>
                </a:tc>
                <a:tc>
                  <a:txBody>
                    <a:bodyPr/>
                    <a:lstStyle/>
                    <a:p>
                      <a:pPr algn="just">
                        <a:lnSpc>
                          <a:spcPts val="1500"/>
                        </a:lnSpc>
                      </a:pPr>
                      <a:r>
                        <a:rPr lang="en-US" sz="1000" kern="100">
                          <a:effectLst/>
                          <a:latin typeface="+mn-ea"/>
                          <a:ea typeface="+mn-ea"/>
                        </a:rPr>
                        <a:t>triangle_down</a:t>
                      </a:r>
                      <a:r>
                        <a:rPr lang="zh-CN" sz="1000" kern="100">
                          <a:effectLst/>
                          <a:latin typeface="+mn-ea"/>
                          <a:ea typeface="+mn-ea"/>
                        </a:rPr>
                        <a:t>标记</a:t>
                      </a:r>
                    </a:p>
                  </a:txBody>
                  <a:tcPr marL="17681" marR="17681" marT="0" marB="0"/>
                </a:tc>
                <a:extLst>
                  <a:ext uri="{0D108BD9-81ED-4DB2-BD59-A6C34878D82A}">
                    <a16:rowId xmlns:a16="http://schemas.microsoft.com/office/drawing/2014/main" val="1557921507"/>
                  </a:ext>
                </a:extLst>
              </a:tr>
              <a:tr h="195823">
                <a:tc>
                  <a:txBody>
                    <a:bodyPr/>
                    <a:lstStyle/>
                    <a:p>
                      <a:pPr algn="ctr">
                        <a:lnSpc>
                          <a:spcPts val="1500"/>
                        </a:lnSpc>
                      </a:pPr>
                      <a:r>
                        <a:rPr lang="en-US" sz="1000" kern="100" dirty="0">
                          <a:effectLst/>
                          <a:latin typeface="+mn-ea"/>
                          <a:ea typeface="+mn-ea"/>
                        </a:rPr>
                        <a:t>'^'</a:t>
                      </a:r>
                      <a:endParaRPr lang="zh-CN" sz="1000" kern="100" dirty="0">
                        <a:effectLst/>
                        <a:latin typeface="+mn-ea"/>
                        <a:ea typeface="+mn-ea"/>
                      </a:endParaRPr>
                    </a:p>
                  </a:txBody>
                  <a:tcPr marL="17681" marR="17681" marT="0" marB="0"/>
                </a:tc>
                <a:tc>
                  <a:txBody>
                    <a:bodyPr/>
                    <a:lstStyle/>
                    <a:p>
                      <a:pPr algn="just">
                        <a:lnSpc>
                          <a:spcPts val="1500"/>
                        </a:lnSpc>
                      </a:pPr>
                      <a:r>
                        <a:rPr lang="en-US" sz="1000" kern="100">
                          <a:effectLst/>
                          <a:latin typeface="+mn-ea"/>
                          <a:ea typeface="+mn-ea"/>
                        </a:rPr>
                        <a:t>triangle_up</a:t>
                      </a:r>
                      <a:r>
                        <a:rPr lang="zh-CN" sz="1000" kern="100">
                          <a:effectLst/>
                          <a:latin typeface="+mn-ea"/>
                          <a:ea typeface="+mn-ea"/>
                        </a:rPr>
                        <a:t>标记</a:t>
                      </a:r>
                    </a:p>
                  </a:txBody>
                  <a:tcPr marL="17681" marR="17681" marT="0" marB="0"/>
                </a:tc>
                <a:extLst>
                  <a:ext uri="{0D108BD9-81ED-4DB2-BD59-A6C34878D82A}">
                    <a16:rowId xmlns:a16="http://schemas.microsoft.com/office/drawing/2014/main" val="2077813816"/>
                  </a:ext>
                </a:extLst>
              </a:tr>
              <a:tr h="195823">
                <a:tc>
                  <a:txBody>
                    <a:bodyPr/>
                    <a:lstStyle/>
                    <a:p>
                      <a:pPr algn="ctr">
                        <a:lnSpc>
                          <a:spcPts val="1500"/>
                        </a:lnSpc>
                      </a:pPr>
                      <a:r>
                        <a:rPr lang="en-US" sz="1000" kern="100" dirty="0">
                          <a:effectLst/>
                          <a:latin typeface="+mn-ea"/>
                          <a:ea typeface="+mn-ea"/>
                        </a:rPr>
                        <a:t>'&lt;'</a:t>
                      </a:r>
                      <a:endParaRPr lang="zh-CN" sz="1000" kern="100" dirty="0">
                        <a:effectLst/>
                        <a:latin typeface="+mn-ea"/>
                        <a:ea typeface="+mn-ea"/>
                      </a:endParaRPr>
                    </a:p>
                  </a:txBody>
                  <a:tcPr marL="17681" marR="17681" marT="0" marB="0"/>
                </a:tc>
                <a:tc>
                  <a:txBody>
                    <a:bodyPr/>
                    <a:lstStyle/>
                    <a:p>
                      <a:pPr algn="just">
                        <a:lnSpc>
                          <a:spcPts val="1500"/>
                        </a:lnSpc>
                      </a:pPr>
                      <a:r>
                        <a:rPr lang="en-US" sz="1000" kern="100">
                          <a:effectLst/>
                          <a:latin typeface="+mn-ea"/>
                          <a:ea typeface="+mn-ea"/>
                        </a:rPr>
                        <a:t>triangle_left</a:t>
                      </a:r>
                      <a:r>
                        <a:rPr lang="zh-CN" sz="1000" kern="100">
                          <a:effectLst/>
                          <a:latin typeface="+mn-ea"/>
                          <a:ea typeface="+mn-ea"/>
                        </a:rPr>
                        <a:t>标记</a:t>
                      </a:r>
                    </a:p>
                  </a:txBody>
                  <a:tcPr marL="17681" marR="17681" marT="0" marB="0"/>
                </a:tc>
                <a:extLst>
                  <a:ext uri="{0D108BD9-81ED-4DB2-BD59-A6C34878D82A}">
                    <a16:rowId xmlns:a16="http://schemas.microsoft.com/office/drawing/2014/main" val="659448622"/>
                  </a:ext>
                </a:extLst>
              </a:tr>
              <a:tr h="195823">
                <a:tc>
                  <a:txBody>
                    <a:bodyPr/>
                    <a:lstStyle/>
                    <a:p>
                      <a:pPr algn="ctr">
                        <a:lnSpc>
                          <a:spcPts val="1500"/>
                        </a:lnSpc>
                      </a:pPr>
                      <a:r>
                        <a:rPr lang="en-US" sz="1000" kern="100" dirty="0">
                          <a:effectLst/>
                          <a:latin typeface="+mn-ea"/>
                          <a:ea typeface="+mn-ea"/>
                        </a:rPr>
                        <a:t>'&gt;'</a:t>
                      </a:r>
                      <a:endParaRPr lang="zh-CN" sz="1000" kern="100" dirty="0">
                        <a:effectLst/>
                        <a:latin typeface="+mn-ea"/>
                        <a:ea typeface="+mn-ea"/>
                      </a:endParaRPr>
                    </a:p>
                  </a:txBody>
                  <a:tcPr marL="17681" marR="17681" marT="0" marB="0"/>
                </a:tc>
                <a:tc>
                  <a:txBody>
                    <a:bodyPr/>
                    <a:lstStyle/>
                    <a:p>
                      <a:pPr algn="just">
                        <a:lnSpc>
                          <a:spcPts val="1500"/>
                        </a:lnSpc>
                      </a:pPr>
                      <a:r>
                        <a:rPr lang="en-US" sz="1000" kern="100" dirty="0" err="1">
                          <a:effectLst/>
                          <a:latin typeface="+mn-ea"/>
                          <a:ea typeface="+mn-ea"/>
                        </a:rPr>
                        <a:t>triangle_right</a:t>
                      </a:r>
                      <a:r>
                        <a:rPr lang="zh-CN" sz="1000" kern="100" dirty="0">
                          <a:effectLst/>
                          <a:latin typeface="+mn-ea"/>
                          <a:ea typeface="+mn-ea"/>
                        </a:rPr>
                        <a:t>标记</a:t>
                      </a:r>
                    </a:p>
                  </a:txBody>
                  <a:tcPr marL="17681" marR="17681" marT="0" marB="0"/>
                </a:tc>
                <a:extLst>
                  <a:ext uri="{0D108BD9-81ED-4DB2-BD59-A6C34878D82A}">
                    <a16:rowId xmlns:a16="http://schemas.microsoft.com/office/drawing/2014/main" val="355947401"/>
                  </a:ext>
                </a:extLst>
              </a:tr>
              <a:tr h="195823">
                <a:tc>
                  <a:txBody>
                    <a:bodyPr/>
                    <a:lstStyle/>
                    <a:p>
                      <a:pPr algn="ctr">
                        <a:lnSpc>
                          <a:spcPts val="1500"/>
                        </a:lnSpc>
                      </a:pPr>
                      <a:r>
                        <a:rPr lang="en-US" sz="1000" kern="100" dirty="0">
                          <a:effectLst/>
                          <a:latin typeface="+mn-ea"/>
                          <a:ea typeface="+mn-ea"/>
                        </a:rPr>
                        <a:t>'1'</a:t>
                      </a:r>
                      <a:endParaRPr lang="zh-CN" sz="1000" kern="100" dirty="0">
                        <a:effectLst/>
                        <a:latin typeface="+mn-ea"/>
                        <a:ea typeface="+mn-ea"/>
                      </a:endParaRPr>
                    </a:p>
                  </a:txBody>
                  <a:tcPr marL="17681" marR="17681" marT="0" marB="0"/>
                </a:tc>
                <a:tc>
                  <a:txBody>
                    <a:bodyPr/>
                    <a:lstStyle/>
                    <a:p>
                      <a:pPr algn="just">
                        <a:lnSpc>
                          <a:spcPts val="1500"/>
                        </a:lnSpc>
                      </a:pPr>
                      <a:r>
                        <a:rPr lang="en-US" sz="1000" kern="100">
                          <a:effectLst/>
                          <a:latin typeface="+mn-ea"/>
                          <a:ea typeface="+mn-ea"/>
                        </a:rPr>
                        <a:t>tri_down</a:t>
                      </a:r>
                      <a:r>
                        <a:rPr lang="zh-CN" sz="1000" kern="100">
                          <a:effectLst/>
                          <a:latin typeface="+mn-ea"/>
                          <a:ea typeface="+mn-ea"/>
                        </a:rPr>
                        <a:t>标记</a:t>
                      </a:r>
                    </a:p>
                  </a:txBody>
                  <a:tcPr marL="17681" marR="17681" marT="0" marB="0"/>
                </a:tc>
                <a:extLst>
                  <a:ext uri="{0D108BD9-81ED-4DB2-BD59-A6C34878D82A}">
                    <a16:rowId xmlns:a16="http://schemas.microsoft.com/office/drawing/2014/main" val="2427867044"/>
                  </a:ext>
                </a:extLst>
              </a:tr>
              <a:tr h="195823">
                <a:tc>
                  <a:txBody>
                    <a:bodyPr/>
                    <a:lstStyle/>
                    <a:p>
                      <a:pPr algn="ctr">
                        <a:lnSpc>
                          <a:spcPts val="1500"/>
                        </a:lnSpc>
                      </a:pPr>
                      <a:r>
                        <a:rPr lang="en-US" sz="1000" kern="100">
                          <a:effectLst/>
                          <a:latin typeface="+mn-ea"/>
                          <a:ea typeface="+mn-ea"/>
                        </a:rPr>
                        <a:t>'2'</a:t>
                      </a:r>
                      <a:endParaRPr lang="zh-CN" sz="1000" kern="100">
                        <a:effectLst/>
                        <a:latin typeface="+mn-ea"/>
                        <a:ea typeface="+mn-ea"/>
                      </a:endParaRPr>
                    </a:p>
                  </a:txBody>
                  <a:tcPr marL="17681" marR="17681" marT="0" marB="0"/>
                </a:tc>
                <a:tc>
                  <a:txBody>
                    <a:bodyPr/>
                    <a:lstStyle/>
                    <a:p>
                      <a:pPr algn="just">
                        <a:lnSpc>
                          <a:spcPts val="1500"/>
                        </a:lnSpc>
                      </a:pPr>
                      <a:r>
                        <a:rPr lang="en-US" sz="1000" kern="100" dirty="0" err="1">
                          <a:effectLst/>
                          <a:latin typeface="+mn-ea"/>
                          <a:ea typeface="+mn-ea"/>
                        </a:rPr>
                        <a:t>tri_up</a:t>
                      </a:r>
                      <a:r>
                        <a:rPr lang="zh-CN" sz="1000" kern="100" dirty="0">
                          <a:effectLst/>
                          <a:latin typeface="+mn-ea"/>
                          <a:ea typeface="+mn-ea"/>
                        </a:rPr>
                        <a:t>标记</a:t>
                      </a:r>
                    </a:p>
                  </a:txBody>
                  <a:tcPr marL="17681" marR="17681" marT="0" marB="0"/>
                </a:tc>
                <a:extLst>
                  <a:ext uri="{0D108BD9-81ED-4DB2-BD59-A6C34878D82A}">
                    <a16:rowId xmlns:a16="http://schemas.microsoft.com/office/drawing/2014/main" val="1014383889"/>
                  </a:ext>
                </a:extLst>
              </a:tr>
              <a:tr h="195823">
                <a:tc>
                  <a:txBody>
                    <a:bodyPr/>
                    <a:lstStyle/>
                    <a:p>
                      <a:pPr algn="ctr">
                        <a:lnSpc>
                          <a:spcPts val="1500"/>
                        </a:lnSpc>
                      </a:pPr>
                      <a:r>
                        <a:rPr lang="en-US" sz="1000" kern="100" dirty="0">
                          <a:effectLst/>
                          <a:latin typeface="+mn-ea"/>
                          <a:ea typeface="+mn-ea"/>
                        </a:rPr>
                        <a:t>'3'</a:t>
                      </a:r>
                      <a:endParaRPr lang="zh-CN" sz="1000" kern="100" dirty="0">
                        <a:effectLst/>
                        <a:latin typeface="+mn-ea"/>
                        <a:ea typeface="+mn-ea"/>
                      </a:endParaRPr>
                    </a:p>
                  </a:txBody>
                  <a:tcPr marL="17681" marR="17681" marT="0" marB="0"/>
                </a:tc>
                <a:tc>
                  <a:txBody>
                    <a:bodyPr/>
                    <a:lstStyle/>
                    <a:p>
                      <a:pPr algn="just">
                        <a:lnSpc>
                          <a:spcPts val="1500"/>
                        </a:lnSpc>
                      </a:pPr>
                      <a:r>
                        <a:rPr lang="en-US" sz="1000" kern="100" dirty="0" err="1">
                          <a:effectLst/>
                          <a:latin typeface="+mn-ea"/>
                          <a:ea typeface="+mn-ea"/>
                        </a:rPr>
                        <a:t>tri_left</a:t>
                      </a:r>
                      <a:r>
                        <a:rPr lang="zh-CN" sz="1000" kern="100" dirty="0">
                          <a:effectLst/>
                          <a:latin typeface="+mn-ea"/>
                          <a:ea typeface="+mn-ea"/>
                        </a:rPr>
                        <a:t>标记</a:t>
                      </a:r>
                    </a:p>
                  </a:txBody>
                  <a:tcPr marL="17681" marR="17681" marT="0" marB="0"/>
                </a:tc>
                <a:extLst>
                  <a:ext uri="{0D108BD9-81ED-4DB2-BD59-A6C34878D82A}">
                    <a16:rowId xmlns:a16="http://schemas.microsoft.com/office/drawing/2014/main" val="1396831707"/>
                  </a:ext>
                </a:extLst>
              </a:tr>
              <a:tr h="195823">
                <a:tc>
                  <a:txBody>
                    <a:bodyPr/>
                    <a:lstStyle/>
                    <a:p>
                      <a:pPr algn="ctr">
                        <a:lnSpc>
                          <a:spcPts val="1500"/>
                        </a:lnSpc>
                      </a:pPr>
                      <a:r>
                        <a:rPr lang="en-US" sz="1000" kern="100" dirty="0">
                          <a:effectLst/>
                          <a:latin typeface="+mn-ea"/>
                          <a:ea typeface="+mn-ea"/>
                        </a:rPr>
                        <a:t>'4'</a:t>
                      </a:r>
                      <a:endParaRPr lang="zh-CN" sz="1000" kern="100" dirty="0">
                        <a:effectLst/>
                        <a:latin typeface="+mn-ea"/>
                        <a:ea typeface="+mn-ea"/>
                      </a:endParaRPr>
                    </a:p>
                  </a:txBody>
                  <a:tcPr marL="17681" marR="17681" marT="0" marB="0"/>
                </a:tc>
                <a:tc>
                  <a:txBody>
                    <a:bodyPr/>
                    <a:lstStyle/>
                    <a:p>
                      <a:pPr algn="just">
                        <a:lnSpc>
                          <a:spcPts val="1500"/>
                        </a:lnSpc>
                      </a:pPr>
                      <a:r>
                        <a:rPr lang="en-US" sz="1000" kern="100" dirty="0" err="1">
                          <a:effectLst/>
                          <a:latin typeface="+mn-ea"/>
                          <a:ea typeface="+mn-ea"/>
                        </a:rPr>
                        <a:t>tri_right</a:t>
                      </a:r>
                      <a:r>
                        <a:rPr lang="zh-CN" sz="1000" kern="100" dirty="0">
                          <a:effectLst/>
                          <a:latin typeface="+mn-ea"/>
                          <a:ea typeface="+mn-ea"/>
                        </a:rPr>
                        <a:t>标记</a:t>
                      </a:r>
                    </a:p>
                  </a:txBody>
                  <a:tcPr marL="17681" marR="17681" marT="0" marB="0"/>
                </a:tc>
                <a:extLst>
                  <a:ext uri="{0D108BD9-81ED-4DB2-BD59-A6C34878D82A}">
                    <a16:rowId xmlns:a16="http://schemas.microsoft.com/office/drawing/2014/main" val="1049785205"/>
                  </a:ext>
                </a:extLst>
              </a:tr>
              <a:tr h="195823">
                <a:tc>
                  <a:txBody>
                    <a:bodyPr/>
                    <a:lstStyle/>
                    <a:p>
                      <a:pPr algn="ctr">
                        <a:lnSpc>
                          <a:spcPts val="1500"/>
                        </a:lnSpc>
                      </a:pPr>
                      <a:r>
                        <a:rPr lang="en-US" sz="1000" kern="100" dirty="0">
                          <a:effectLst/>
                          <a:latin typeface="+mn-ea"/>
                          <a:ea typeface="+mn-ea"/>
                        </a:rPr>
                        <a:t>'s'</a:t>
                      </a:r>
                      <a:endParaRPr lang="zh-CN" sz="1000" kern="100" dirty="0">
                        <a:effectLst/>
                        <a:latin typeface="+mn-ea"/>
                        <a:ea typeface="+mn-ea"/>
                      </a:endParaRPr>
                    </a:p>
                  </a:txBody>
                  <a:tcPr marL="17681" marR="17681" marT="0" marB="0"/>
                </a:tc>
                <a:tc>
                  <a:txBody>
                    <a:bodyPr/>
                    <a:lstStyle/>
                    <a:p>
                      <a:pPr algn="just">
                        <a:lnSpc>
                          <a:spcPts val="1500"/>
                        </a:lnSpc>
                      </a:pPr>
                      <a:r>
                        <a:rPr lang="zh-CN" sz="1000" kern="100">
                          <a:effectLst/>
                          <a:latin typeface="+mn-ea"/>
                          <a:ea typeface="+mn-ea"/>
                        </a:rPr>
                        <a:t>方形标记</a:t>
                      </a:r>
                    </a:p>
                  </a:txBody>
                  <a:tcPr marL="17681" marR="17681" marT="0" marB="0"/>
                </a:tc>
                <a:extLst>
                  <a:ext uri="{0D108BD9-81ED-4DB2-BD59-A6C34878D82A}">
                    <a16:rowId xmlns:a16="http://schemas.microsoft.com/office/drawing/2014/main" val="3964424953"/>
                  </a:ext>
                </a:extLst>
              </a:tr>
              <a:tr h="195823">
                <a:tc>
                  <a:txBody>
                    <a:bodyPr/>
                    <a:lstStyle/>
                    <a:p>
                      <a:pPr algn="ctr">
                        <a:lnSpc>
                          <a:spcPts val="1500"/>
                        </a:lnSpc>
                      </a:pPr>
                      <a:r>
                        <a:rPr lang="en-US" sz="1000" kern="100" dirty="0">
                          <a:effectLst/>
                          <a:latin typeface="+mn-ea"/>
                          <a:ea typeface="+mn-ea"/>
                        </a:rPr>
                        <a:t>'p'</a:t>
                      </a:r>
                      <a:endParaRPr lang="zh-CN" sz="1000" kern="100" dirty="0">
                        <a:effectLst/>
                        <a:latin typeface="+mn-ea"/>
                        <a:ea typeface="+mn-ea"/>
                      </a:endParaRPr>
                    </a:p>
                  </a:txBody>
                  <a:tcPr marL="17681" marR="17681" marT="0" marB="0"/>
                </a:tc>
                <a:tc>
                  <a:txBody>
                    <a:bodyPr/>
                    <a:lstStyle/>
                    <a:p>
                      <a:pPr algn="just">
                        <a:lnSpc>
                          <a:spcPts val="1500"/>
                        </a:lnSpc>
                      </a:pPr>
                      <a:r>
                        <a:rPr lang="zh-CN" sz="1000" kern="100" dirty="0">
                          <a:effectLst/>
                          <a:latin typeface="+mn-ea"/>
                          <a:ea typeface="+mn-ea"/>
                        </a:rPr>
                        <a:t>五角大楼标记</a:t>
                      </a:r>
                    </a:p>
                  </a:txBody>
                  <a:tcPr marL="17681" marR="17681" marT="0" marB="0"/>
                </a:tc>
                <a:extLst>
                  <a:ext uri="{0D108BD9-81ED-4DB2-BD59-A6C34878D82A}">
                    <a16:rowId xmlns:a16="http://schemas.microsoft.com/office/drawing/2014/main" val="3242380323"/>
                  </a:ext>
                </a:extLst>
              </a:tr>
              <a:tr h="195823">
                <a:tc>
                  <a:txBody>
                    <a:bodyPr/>
                    <a:lstStyle/>
                    <a:p>
                      <a:pPr algn="ctr">
                        <a:lnSpc>
                          <a:spcPts val="1500"/>
                        </a:lnSpc>
                      </a:pPr>
                      <a:r>
                        <a:rPr lang="en-US" sz="1000" kern="100" dirty="0">
                          <a:effectLst/>
                          <a:latin typeface="+mn-ea"/>
                          <a:ea typeface="+mn-ea"/>
                        </a:rPr>
                        <a:t>'*'</a:t>
                      </a:r>
                      <a:endParaRPr lang="zh-CN" sz="1000" kern="100" dirty="0">
                        <a:effectLst/>
                        <a:latin typeface="+mn-ea"/>
                        <a:ea typeface="+mn-ea"/>
                      </a:endParaRPr>
                    </a:p>
                  </a:txBody>
                  <a:tcPr marL="17681" marR="17681" marT="0" marB="0"/>
                </a:tc>
                <a:tc>
                  <a:txBody>
                    <a:bodyPr/>
                    <a:lstStyle/>
                    <a:p>
                      <a:pPr algn="just">
                        <a:lnSpc>
                          <a:spcPts val="1500"/>
                        </a:lnSpc>
                      </a:pPr>
                      <a:r>
                        <a:rPr lang="zh-CN" sz="1000" kern="100" dirty="0">
                          <a:effectLst/>
                          <a:latin typeface="+mn-ea"/>
                          <a:ea typeface="+mn-ea"/>
                        </a:rPr>
                        <a:t>星形标记</a:t>
                      </a:r>
                    </a:p>
                  </a:txBody>
                  <a:tcPr marL="17681" marR="17681" marT="0" marB="0"/>
                </a:tc>
                <a:extLst>
                  <a:ext uri="{0D108BD9-81ED-4DB2-BD59-A6C34878D82A}">
                    <a16:rowId xmlns:a16="http://schemas.microsoft.com/office/drawing/2014/main" val="2972120102"/>
                  </a:ext>
                </a:extLst>
              </a:tr>
              <a:tr h="195823">
                <a:tc>
                  <a:txBody>
                    <a:bodyPr/>
                    <a:lstStyle/>
                    <a:p>
                      <a:pPr algn="ctr">
                        <a:lnSpc>
                          <a:spcPts val="1500"/>
                        </a:lnSpc>
                      </a:pPr>
                      <a:r>
                        <a:rPr lang="en-US" sz="1000" kern="100" dirty="0">
                          <a:effectLst/>
                          <a:latin typeface="+mn-ea"/>
                          <a:ea typeface="+mn-ea"/>
                        </a:rPr>
                        <a:t>'h'</a:t>
                      </a:r>
                      <a:endParaRPr lang="zh-CN" sz="1000" kern="100" dirty="0">
                        <a:effectLst/>
                        <a:latin typeface="+mn-ea"/>
                        <a:ea typeface="+mn-ea"/>
                      </a:endParaRPr>
                    </a:p>
                  </a:txBody>
                  <a:tcPr marL="17681" marR="17681" marT="0" marB="0"/>
                </a:tc>
                <a:tc>
                  <a:txBody>
                    <a:bodyPr/>
                    <a:lstStyle/>
                    <a:p>
                      <a:pPr algn="just">
                        <a:lnSpc>
                          <a:spcPts val="1500"/>
                        </a:lnSpc>
                      </a:pPr>
                      <a:r>
                        <a:rPr lang="en-US" sz="1000" kern="100" dirty="0">
                          <a:effectLst/>
                          <a:latin typeface="+mn-ea"/>
                          <a:ea typeface="+mn-ea"/>
                        </a:rPr>
                        <a:t>hexagon1</a:t>
                      </a:r>
                      <a:r>
                        <a:rPr lang="zh-CN" sz="1000" kern="100" dirty="0">
                          <a:effectLst/>
                          <a:latin typeface="+mn-ea"/>
                          <a:ea typeface="+mn-ea"/>
                        </a:rPr>
                        <a:t>标记</a:t>
                      </a:r>
                    </a:p>
                  </a:txBody>
                  <a:tcPr marL="17681" marR="17681" marT="0" marB="0"/>
                </a:tc>
                <a:extLst>
                  <a:ext uri="{0D108BD9-81ED-4DB2-BD59-A6C34878D82A}">
                    <a16:rowId xmlns:a16="http://schemas.microsoft.com/office/drawing/2014/main" val="670769913"/>
                  </a:ext>
                </a:extLst>
              </a:tr>
              <a:tr h="195823">
                <a:tc>
                  <a:txBody>
                    <a:bodyPr/>
                    <a:lstStyle/>
                    <a:p>
                      <a:pPr algn="ctr">
                        <a:lnSpc>
                          <a:spcPts val="1500"/>
                        </a:lnSpc>
                      </a:pPr>
                      <a:r>
                        <a:rPr lang="en-US" sz="1000" kern="100" dirty="0">
                          <a:effectLst/>
                          <a:latin typeface="+mn-ea"/>
                          <a:ea typeface="+mn-ea"/>
                        </a:rPr>
                        <a:t>'H'</a:t>
                      </a:r>
                      <a:endParaRPr lang="zh-CN" sz="1000" kern="100" dirty="0">
                        <a:effectLst/>
                        <a:latin typeface="+mn-ea"/>
                        <a:ea typeface="+mn-ea"/>
                      </a:endParaRPr>
                    </a:p>
                  </a:txBody>
                  <a:tcPr marL="17681" marR="17681" marT="0" marB="0"/>
                </a:tc>
                <a:tc>
                  <a:txBody>
                    <a:bodyPr/>
                    <a:lstStyle/>
                    <a:p>
                      <a:pPr algn="just">
                        <a:lnSpc>
                          <a:spcPts val="1500"/>
                        </a:lnSpc>
                      </a:pPr>
                      <a:r>
                        <a:rPr lang="en-US" sz="1000" kern="100" dirty="0">
                          <a:effectLst/>
                          <a:latin typeface="+mn-ea"/>
                          <a:ea typeface="+mn-ea"/>
                        </a:rPr>
                        <a:t>hexagon2</a:t>
                      </a:r>
                      <a:r>
                        <a:rPr lang="zh-CN" sz="1000" kern="100" dirty="0">
                          <a:effectLst/>
                          <a:latin typeface="+mn-ea"/>
                          <a:ea typeface="+mn-ea"/>
                        </a:rPr>
                        <a:t>标记</a:t>
                      </a:r>
                    </a:p>
                  </a:txBody>
                  <a:tcPr marL="17681" marR="17681" marT="0" marB="0"/>
                </a:tc>
                <a:extLst>
                  <a:ext uri="{0D108BD9-81ED-4DB2-BD59-A6C34878D82A}">
                    <a16:rowId xmlns:a16="http://schemas.microsoft.com/office/drawing/2014/main" val="3154838352"/>
                  </a:ext>
                </a:extLst>
              </a:tr>
              <a:tr h="195823">
                <a:tc>
                  <a:txBody>
                    <a:bodyPr/>
                    <a:lstStyle/>
                    <a:p>
                      <a:pPr algn="ctr">
                        <a:lnSpc>
                          <a:spcPts val="1500"/>
                        </a:lnSpc>
                      </a:pPr>
                      <a:r>
                        <a:rPr lang="en-US" sz="1000" kern="100" dirty="0">
                          <a:effectLst/>
                          <a:latin typeface="+mn-ea"/>
                          <a:ea typeface="+mn-ea"/>
                        </a:rPr>
                        <a:t>'+'</a:t>
                      </a:r>
                      <a:endParaRPr lang="zh-CN" sz="1000" kern="100" dirty="0">
                        <a:effectLst/>
                        <a:latin typeface="+mn-ea"/>
                        <a:ea typeface="+mn-ea"/>
                      </a:endParaRPr>
                    </a:p>
                  </a:txBody>
                  <a:tcPr marL="17681" marR="17681" marT="0" marB="0"/>
                </a:tc>
                <a:tc>
                  <a:txBody>
                    <a:bodyPr/>
                    <a:lstStyle/>
                    <a:p>
                      <a:pPr algn="just">
                        <a:lnSpc>
                          <a:spcPts val="1500"/>
                        </a:lnSpc>
                      </a:pPr>
                      <a:r>
                        <a:rPr lang="zh-CN" sz="1000" kern="100" dirty="0">
                          <a:effectLst/>
                          <a:latin typeface="+mn-ea"/>
                          <a:ea typeface="+mn-ea"/>
                        </a:rPr>
                        <a:t>加号标记</a:t>
                      </a:r>
                    </a:p>
                  </a:txBody>
                  <a:tcPr marL="17681" marR="17681" marT="0" marB="0"/>
                </a:tc>
                <a:extLst>
                  <a:ext uri="{0D108BD9-81ED-4DB2-BD59-A6C34878D82A}">
                    <a16:rowId xmlns:a16="http://schemas.microsoft.com/office/drawing/2014/main" val="201342971"/>
                  </a:ext>
                </a:extLst>
              </a:tr>
              <a:tr h="195823">
                <a:tc>
                  <a:txBody>
                    <a:bodyPr/>
                    <a:lstStyle/>
                    <a:p>
                      <a:pPr algn="ctr">
                        <a:lnSpc>
                          <a:spcPts val="1500"/>
                        </a:lnSpc>
                      </a:pPr>
                      <a:r>
                        <a:rPr lang="en-US" sz="1000" kern="100" dirty="0">
                          <a:effectLst/>
                          <a:latin typeface="+mn-ea"/>
                          <a:ea typeface="+mn-ea"/>
                        </a:rPr>
                        <a:t>'x'</a:t>
                      </a:r>
                      <a:endParaRPr lang="zh-CN" sz="1000" kern="100" dirty="0">
                        <a:effectLst/>
                        <a:latin typeface="+mn-ea"/>
                        <a:ea typeface="+mn-ea"/>
                      </a:endParaRPr>
                    </a:p>
                  </a:txBody>
                  <a:tcPr marL="17681" marR="17681" marT="0" marB="0"/>
                </a:tc>
                <a:tc>
                  <a:txBody>
                    <a:bodyPr/>
                    <a:lstStyle/>
                    <a:p>
                      <a:pPr algn="just">
                        <a:lnSpc>
                          <a:spcPts val="1500"/>
                        </a:lnSpc>
                      </a:pPr>
                      <a:r>
                        <a:rPr lang="en-US" sz="1000" kern="100" dirty="0">
                          <a:effectLst/>
                          <a:latin typeface="+mn-ea"/>
                          <a:ea typeface="+mn-ea"/>
                        </a:rPr>
                        <a:t>x </a:t>
                      </a:r>
                      <a:r>
                        <a:rPr lang="zh-CN" sz="1000" kern="100" dirty="0">
                          <a:effectLst/>
                          <a:latin typeface="+mn-ea"/>
                          <a:ea typeface="+mn-ea"/>
                        </a:rPr>
                        <a:t>标记</a:t>
                      </a:r>
                    </a:p>
                  </a:txBody>
                  <a:tcPr marL="17681" marR="17681" marT="0" marB="0"/>
                </a:tc>
                <a:extLst>
                  <a:ext uri="{0D108BD9-81ED-4DB2-BD59-A6C34878D82A}">
                    <a16:rowId xmlns:a16="http://schemas.microsoft.com/office/drawing/2014/main" val="2723579745"/>
                  </a:ext>
                </a:extLst>
              </a:tr>
              <a:tr h="195823">
                <a:tc>
                  <a:txBody>
                    <a:bodyPr/>
                    <a:lstStyle/>
                    <a:p>
                      <a:pPr algn="ctr">
                        <a:lnSpc>
                          <a:spcPts val="1500"/>
                        </a:lnSpc>
                      </a:pPr>
                      <a:r>
                        <a:rPr lang="en-US" sz="1000" kern="100">
                          <a:effectLst/>
                          <a:latin typeface="+mn-ea"/>
                          <a:ea typeface="+mn-ea"/>
                        </a:rPr>
                        <a:t>'D'</a:t>
                      </a:r>
                      <a:endParaRPr lang="zh-CN" sz="1000" kern="100">
                        <a:effectLst/>
                        <a:latin typeface="+mn-ea"/>
                        <a:ea typeface="+mn-ea"/>
                      </a:endParaRPr>
                    </a:p>
                  </a:txBody>
                  <a:tcPr marL="17681" marR="17681" marT="0" marB="0"/>
                </a:tc>
                <a:tc>
                  <a:txBody>
                    <a:bodyPr/>
                    <a:lstStyle/>
                    <a:p>
                      <a:pPr algn="just">
                        <a:lnSpc>
                          <a:spcPts val="1500"/>
                        </a:lnSpc>
                      </a:pPr>
                      <a:r>
                        <a:rPr lang="zh-CN" sz="1000" kern="100" dirty="0">
                          <a:effectLst/>
                          <a:latin typeface="+mn-ea"/>
                          <a:ea typeface="+mn-ea"/>
                        </a:rPr>
                        <a:t>钻石标记</a:t>
                      </a:r>
                    </a:p>
                  </a:txBody>
                  <a:tcPr marL="17681" marR="17681" marT="0" marB="0"/>
                </a:tc>
                <a:extLst>
                  <a:ext uri="{0D108BD9-81ED-4DB2-BD59-A6C34878D82A}">
                    <a16:rowId xmlns:a16="http://schemas.microsoft.com/office/drawing/2014/main" val="3238694244"/>
                  </a:ext>
                </a:extLst>
              </a:tr>
              <a:tr h="195823">
                <a:tc>
                  <a:txBody>
                    <a:bodyPr/>
                    <a:lstStyle/>
                    <a:p>
                      <a:pPr algn="ctr">
                        <a:lnSpc>
                          <a:spcPts val="1500"/>
                        </a:lnSpc>
                      </a:pPr>
                      <a:r>
                        <a:rPr lang="en-US" sz="1000" kern="100" dirty="0">
                          <a:effectLst/>
                          <a:latin typeface="+mn-ea"/>
                          <a:ea typeface="+mn-ea"/>
                        </a:rPr>
                        <a:t>'d'</a:t>
                      </a:r>
                      <a:endParaRPr lang="zh-CN" sz="1000" kern="100" dirty="0">
                        <a:effectLst/>
                        <a:latin typeface="+mn-ea"/>
                        <a:ea typeface="+mn-ea"/>
                      </a:endParaRPr>
                    </a:p>
                  </a:txBody>
                  <a:tcPr marL="17681" marR="17681" marT="0" marB="0"/>
                </a:tc>
                <a:tc>
                  <a:txBody>
                    <a:bodyPr/>
                    <a:lstStyle/>
                    <a:p>
                      <a:pPr algn="just">
                        <a:lnSpc>
                          <a:spcPts val="1500"/>
                        </a:lnSpc>
                      </a:pPr>
                      <a:r>
                        <a:rPr lang="en-US" sz="1000" kern="100" dirty="0" err="1">
                          <a:effectLst/>
                          <a:latin typeface="+mn-ea"/>
                          <a:ea typeface="+mn-ea"/>
                        </a:rPr>
                        <a:t>thin_diamond</a:t>
                      </a:r>
                      <a:r>
                        <a:rPr lang="zh-CN" sz="1000" kern="100" dirty="0">
                          <a:effectLst/>
                          <a:latin typeface="+mn-ea"/>
                          <a:ea typeface="+mn-ea"/>
                        </a:rPr>
                        <a:t>标记</a:t>
                      </a:r>
                    </a:p>
                  </a:txBody>
                  <a:tcPr marL="17681" marR="17681" marT="0" marB="0"/>
                </a:tc>
                <a:extLst>
                  <a:ext uri="{0D108BD9-81ED-4DB2-BD59-A6C34878D82A}">
                    <a16:rowId xmlns:a16="http://schemas.microsoft.com/office/drawing/2014/main" val="3610657270"/>
                  </a:ext>
                </a:extLst>
              </a:tr>
              <a:tr h="195823">
                <a:tc>
                  <a:txBody>
                    <a:bodyPr/>
                    <a:lstStyle/>
                    <a:p>
                      <a:pPr algn="ctr">
                        <a:lnSpc>
                          <a:spcPts val="1500"/>
                        </a:lnSpc>
                      </a:pPr>
                      <a:r>
                        <a:rPr lang="en-US" sz="1000" kern="100" dirty="0">
                          <a:effectLst/>
                          <a:latin typeface="+mn-ea"/>
                          <a:ea typeface="+mn-ea"/>
                        </a:rPr>
                        <a:t>'|'</a:t>
                      </a:r>
                      <a:endParaRPr lang="zh-CN" sz="1000" kern="100" dirty="0">
                        <a:effectLst/>
                        <a:latin typeface="+mn-ea"/>
                        <a:ea typeface="+mn-ea"/>
                      </a:endParaRPr>
                    </a:p>
                  </a:txBody>
                  <a:tcPr marL="17681" marR="17681" marT="0" marB="0"/>
                </a:tc>
                <a:tc>
                  <a:txBody>
                    <a:bodyPr/>
                    <a:lstStyle/>
                    <a:p>
                      <a:pPr algn="just">
                        <a:lnSpc>
                          <a:spcPts val="1500"/>
                        </a:lnSpc>
                      </a:pPr>
                      <a:r>
                        <a:rPr lang="zh-CN" sz="1000" kern="100" dirty="0">
                          <a:effectLst/>
                          <a:latin typeface="+mn-ea"/>
                          <a:ea typeface="+mn-ea"/>
                        </a:rPr>
                        <a:t>圴标记</a:t>
                      </a:r>
                    </a:p>
                  </a:txBody>
                  <a:tcPr marL="17681" marR="17681" marT="0" marB="0"/>
                </a:tc>
                <a:extLst>
                  <a:ext uri="{0D108BD9-81ED-4DB2-BD59-A6C34878D82A}">
                    <a16:rowId xmlns:a16="http://schemas.microsoft.com/office/drawing/2014/main" val="4074944357"/>
                  </a:ext>
                </a:extLst>
              </a:tr>
              <a:tr h="195823">
                <a:tc>
                  <a:txBody>
                    <a:bodyPr/>
                    <a:lstStyle/>
                    <a:p>
                      <a:pPr algn="ctr">
                        <a:lnSpc>
                          <a:spcPts val="1500"/>
                        </a:lnSpc>
                      </a:pPr>
                      <a:r>
                        <a:rPr lang="en-US" sz="1000" kern="100" dirty="0">
                          <a:effectLst/>
                          <a:latin typeface="+mn-ea"/>
                          <a:ea typeface="+mn-ea"/>
                        </a:rPr>
                        <a:t>'_'</a:t>
                      </a:r>
                      <a:endParaRPr lang="zh-CN" sz="1000" kern="100" dirty="0">
                        <a:effectLst/>
                        <a:latin typeface="+mn-ea"/>
                        <a:ea typeface="+mn-ea"/>
                      </a:endParaRPr>
                    </a:p>
                  </a:txBody>
                  <a:tcPr marL="17681" marR="17681" marT="0" marB="0"/>
                </a:tc>
                <a:tc>
                  <a:txBody>
                    <a:bodyPr/>
                    <a:lstStyle/>
                    <a:p>
                      <a:pPr algn="just">
                        <a:lnSpc>
                          <a:spcPts val="1500"/>
                        </a:lnSpc>
                      </a:pPr>
                      <a:r>
                        <a:rPr lang="zh-CN" sz="1000" kern="100" dirty="0">
                          <a:effectLst/>
                          <a:latin typeface="+mn-ea"/>
                          <a:ea typeface="+mn-ea"/>
                        </a:rPr>
                        <a:t>修身标记</a:t>
                      </a:r>
                    </a:p>
                  </a:txBody>
                  <a:tcPr marL="17681" marR="17681" marT="0" marB="0"/>
                </a:tc>
                <a:extLst>
                  <a:ext uri="{0D108BD9-81ED-4DB2-BD59-A6C34878D82A}">
                    <a16:rowId xmlns:a16="http://schemas.microsoft.com/office/drawing/2014/main" val="3771447332"/>
                  </a:ext>
                </a:extLst>
              </a:tr>
            </a:tbl>
          </a:graphicData>
        </a:graphic>
      </p:graphicFrame>
    </p:spTree>
    <p:extLst>
      <p:ext uri="{BB962C8B-B14F-4D97-AF65-F5344CB8AC3E}">
        <p14:creationId xmlns:p14="http://schemas.microsoft.com/office/powerpoint/2010/main" val="8954064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en-US" altLang="zh-CN" dirty="0"/>
              <a:t>Matplotlib</a:t>
            </a:r>
            <a:r>
              <a:rPr lang="zh-CN" altLang="en-US" dirty="0"/>
              <a:t>坐标轴的刻度设置，可以使用</a:t>
            </a:r>
            <a:r>
              <a:rPr lang="en-US" altLang="zh-CN" dirty="0" err="1"/>
              <a:t>plt.xlim</a:t>
            </a:r>
            <a:r>
              <a:rPr lang="en-US" altLang="zh-CN" dirty="0"/>
              <a:t>()</a:t>
            </a:r>
            <a:r>
              <a:rPr lang="zh-CN" altLang="en-US" dirty="0"/>
              <a:t>和</a:t>
            </a:r>
            <a:r>
              <a:rPr lang="en-US" altLang="zh-CN" dirty="0" err="1"/>
              <a:t>plt.ylim</a:t>
            </a:r>
            <a:r>
              <a:rPr lang="en-US" altLang="zh-CN" dirty="0"/>
              <a:t>()</a:t>
            </a:r>
            <a:r>
              <a:rPr lang="zh-CN" altLang="en-US" dirty="0"/>
              <a:t>函数，参数分别是坐标轴的最小最大值，例如要绘制一条直线，横轴的刻度都在</a:t>
            </a:r>
            <a:r>
              <a:rPr lang="en-US" altLang="zh-CN" dirty="0"/>
              <a:t>0</a:t>
            </a:r>
            <a:r>
              <a:rPr lang="zh-CN" altLang="en-US" dirty="0"/>
              <a:t>到</a:t>
            </a:r>
            <a:r>
              <a:rPr lang="en-US" altLang="zh-CN" dirty="0"/>
              <a:t>20</a:t>
            </a:r>
            <a:r>
              <a:rPr lang="zh-CN" altLang="en-US" dirty="0"/>
              <a:t>之间。</a:t>
            </a:r>
            <a:endParaRPr lang="en-US" altLang="zh-CN" dirty="0"/>
          </a:p>
          <a:p>
            <a:pPr marL="361950" indent="-361950"/>
            <a:r>
              <a:rPr lang="zh-CN" altLang="zh-CN" dirty="0"/>
              <a:t>在</a:t>
            </a:r>
            <a:r>
              <a:rPr lang="en-US" altLang="zh-CN" dirty="0"/>
              <a:t>Matplotlib</a:t>
            </a:r>
            <a:r>
              <a:rPr lang="zh-CN" altLang="zh-CN" dirty="0"/>
              <a:t>中，可以使用</a:t>
            </a:r>
            <a:r>
              <a:rPr lang="en-US" altLang="zh-CN" dirty="0" err="1"/>
              <a:t>plt.xlabel</a:t>
            </a:r>
            <a:r>
              <a:rPr lang="en-US" altLang="zh-CN" dirty="0"/>
              <a:t>()</a:t>
            </a:r>
            <a:r>
              <a:rPr lang="zh-CN" altLang="zh-CN" dirty="0"/>
              <a:t>函数对坐标轴的标签进行设置，其中参数</a:t>
            </a:r>
            <a:r>
              <a:rPr lang="en-US" altLang="zh-CN" dirty="0" err="1"/>
              <a:t>xlabel</a:t>
            </a:r>
            <a:r>
              <a:rPr lang="zh-CN" altLang="zh-CN" dirty="0"/>
              <a:t>设置标签的内容、</a:t>
            </a:r>
            <a:r>
              <a:rPr lang="en-US" altLang="zh-CN" dirty="0"/>
              <a:t>size</a:t>
            </a:r>
            <a:r>
              <a:rPr lang="zh-CN" altLang="zh-CN" dirty="0"/>
              <a:t>设置标签的大小、</a:t>
            </a:r>
            <a:r>
              <a:rPr lang="en-US" altLang="zh-CN" dirty="0"/>
              <a:t>rotation</a:t>
            </a:r>
            <a:r>
              <a:rPr lang="zh-CN" altLang="zh-CN" dirty="0"/>
              <a:t>设置标签的旋转度、</a:t>
            </a:r>
            <a:r>
              <a:rPr lang="en-US" altLang="zh-CN" dirty="0" err="1"/>
              <a:t>horizontalalignment</a:t>
            </a:r>
            <a:r>
              <a:rPr lang="zh-CN" altLang="en-US" dirty="0"/>
              <a:t>（水平对齐）</a:t>
            </a:r>
            <a:r>
              <a:rPr lang="zh-CN" altLang="zh-CN" dirty="0"/>
              <a:t>设置标签的左右位置（分为</a:t>
            </a:r>
            <a:r>
              <a:rPr lang="en-US" altLang="zh-CN" dirty="0"/>
              <a:t>center</a:t>
            </a:r>
            <a:r>
              <a:rPr lang="zh-CN" altLang="zh-CN" dirty="0"/>
              <a:t>、</a:t>
            </a:r>
            <a:r>
              <a:rPr lang="en-US" altLang="zh-CN" dirty="0"/>
              <a:t>right</a:t>
            </a:r>
            <a:r>
              <a:rPr lang="zh-CN" altLang="zh-CN" dirty="0"/>
              <a:t>和</a:t>
            </a:r>
            <a:r>
              <a:rPr lang="en-US" altLang="zh-CN" dirty="0"/>
              <a:t>left</a:t>
            </a:r>
            <a:r>
              <a:rPr lang="zh-CN" altLang="zh-CN" dirty="0"/>
              <a:t>）、</a:t>
            </a:r>
            <a:r>
              <a:rPr lang="en-US" altLang="zh-CN" dirty="0" err="1"/>
              <a:t>verticalalignment</a:t>
            </a:r>
            <a:r>
              <a:rPr lang="zh-CN" altLang="en-US" dirty="0"/>
              <a:t>（垂直对齐）</a:t>
            </a:r>
            <a:r>
              <a:rPr lang="zh-CN" altLang="zh-CN" dirty="0"/>
              <a:t>设置标签的上下位置（分为</a:t>
            </a:r>
            <a:r>
              <a:rPr lang="en-US" altLang="zh-CN" dirty="0"/>
              <a:t>center</a:t>
            </a:r>
            <a:r>
              <a:rPr lang="zh-CN" altLang="zh-CN" dirty="0"/>
              <a:t>、</a:t>
            </a:r>
            <a:r>
              <a:rPr lang="en-US" altLang="zh-CN" dirty="0"/>
              <a:t>top</a:t>
            </a:r>
            <a:r>
              <a:rPr lang="zh-CN" altLang="zh-CN" dirty="0"/>
              <a:t>和</a:t>
            </a:r>
            <a:r>
              <a:rPr lang="en-US" altLang="zh-CN" dirty="0"/>
              <a:t>bottom</a:t>
            </a:r>
            <a:r>
              <a:rPr lang="zh-CN" altLang="zh-CN" dirty="0"/>
              <a:t>）</a:t>
            </a:r>
            <a:r>
              <a:rPr lang="zh-CN" altLang="en-US" dirty="0"/>
              <a:t>。</a:t>
            </a:r>
          </a:p>
        </p:txBody>
      </p:sp>
      <p:sp>
        <p:nvSpPr>
          <p:cNvPr id="17412" name="内容占位符 2"/>
          <p:cNvSpPr>
            <a:spLocks noGrp="1"/>
          </p:cNvSpPr>
          <p:nvPr>
            <p:ph idx="10"/>
          </p:nvPr>
        </p:nvSpPr>
        <p:spPr>
          <a:xfrm>
            <a:off x="423863" y="1138238"/>
            <a:ext cx="11107737" cy="427037"/>
          </a:xfrm>
        </p:spPr>
        <p:txBody>
          <a:bodyPr/>
          <a:lstStyle/>
          <a:p>
            <a:r>
              <a:rPr lang="en-US" altLang="zh-CN" dirty="0"/>
              <a:t>5.1.2  </a:t>
            </a:r>
            <a:r>
              <a:rPr lang="zh-CN" altLang="en-US" dirty="0"/>
              <a:t>坐标轴设置</a:t>
            </a:r>
            <a:endParaRPr dirty="0"/>
          </a:p>
        </p:txBody>
      </p:sp>
      <p:pic>
        <p:nvPicPr>
          <p:cNvPr id="2" name="图片 1">
            <a:extLst>
              <a:ext uri="{FF2B5EF4-FFF2-40B4-BE49-F238E27FC236}">
                <a16:creationId xmlns:a16="http://schemas.microsoft.com/office/drawing/2014/main" id="{88A9C268-96B6-A01E-7A25-420353B8E52D}"/>
              </a:ext>
            </a:extLst>
          </p:cNvPr>
          <p:cNvPicPr>
            <a:picLocks noChangeAspect="1"/>
          </p:cNvPicPr>
          <p:nvPr/>
        </p:nvPicPr>
        <p:blipFill>
          <a:blip r:embed="rId2" cstate="print"/>
          <a:stretch>
            <a:fillRect/>
          </a:stretch>
        </p:blipFill>
        <p:spPr>
          <a:xfrm>
            <a:off x="2668964" y="4153488"/>
            <a:ext cx="3308767" cy="2160000"/>
          </a:xfrm>
          <a:prstGeom prst="rect">
            <a:avLst/>
          </a:prstGeom>
          <a:noFill/>
          <a:ln>
            <a:noFill/>
          </a:ln>
        </p:spPr>
      </p:pic>
      <p:pic>
        <p:nvPicPr>
          <p:cNvPr id="3" name="图片 2">
            <a:extLst>
              <a:ext uri="{FF2B5EF4-FFF2-40B4-BE49-F238E27FC236}">
                <a16:creationId xmlns:a16="http://schemas.microsoft.com/office/drawing/2014/main" id="{61465E27-D145-7584-2378-71A3537EBF12}"/>
              </a:ext>
            </a:extLst>
          </p:cNvPr>
          <p:cNvPicPr>
            <a:picLocks noChangeAspect="1"/>
          </p:cNvPicPr>
          <p:nvPr/>
        </p:nvPicPr>
        <p:blipFill>
          <a:blip r:embed="rId3" cstate="print"/>
          <a:stretch>
            <a:fillRect/>
          </a:stretch>
        </p:blipFill>
        <p:spPr>
          <a:xfrm>
            <a:off x="6075680" y="4153488"/>
            <a:ext cx="3164412" cy="2160000"/>
          </a:xfrm>
          <a:prstGeom prst="rect">
            <a:avLst/>
          </a:prstGeom>
        </p:spPr>
      </p:pic>
    </p:spTree>
    <p:extLst>
      <p:ext uri="{BB962C8B-B14F-4D97-AF65-F5344CB8AC3E}">
        <p14:creationId xmlns:p14="http://schemas.microsoft.com/office/powerpoint/2010/main" val="35995535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图例是集中于地图一角或一侧的地图上各种符号和颜色所代表内容与指标的说明，有助于更好的认识图形。在</a:t>
            </a:r>
            <a:r>
              <a:rPr lang="en-US" altLang="zh-CN" dirty="0"/>
              <a:t>Matplotlib</a:t>
            </a:r>
            <a:r>
              <a:rPr lang="zh-CN" altLang="en-US" dirty="0"/>
              <a:t>中，图例的设置可以使用</a:t>
            </a:r>
            <a:r>
              <a:rPr lang="en-US" altLang="zh-CN" dirty="0" err="1"/>
              <a:t>plt.legend</a:t>
            </a:r>
            <a:r>
              <a:rPr lang="en-US" altLang="zh-CN" dirty="0"/>
              <a:t>()</a:t>
            </a:r>
            <a:r>
              <a:rPr lang="zh-CN" altLang="en-US" dirty="0"/>
              <a:t>函数，</a:t>
            </a:r>
            <a:r>
              <a:rPr lang="zh-CN" altLang="zh-CN" dirty="0"/>
              <a:t>我们还可以重新定义图例的内容、位置、字体大小等参数</a:t>
            </a:r>
            <a:r>
              <a:rPr lang="zh-CN" altLang="en-US" dirty="0"/>
              <a:t>。</a:t>
            </a:r>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altLang="zh-CN" dirty="0"/>
              <a:t>5.1.3  </a:t>
            </a:r>
            <a:r>
              <a:rPr lang="zh-CN" altLang="en-US" dirty="0"/>
              <a:t>图例设置</a:t>
            </a:r>
            <a:endParaRPr dirty="0"/>
          </a:p>
        </p:txBody>
      </p:sp>
      <p:pic>
        <p:nvPicPr>
          <p:cNvPr id="4" name="图片 3">
            <a:extLst>
              <a:ext uri="{FF2B5EF4-FFF2-40B4-BE49-F238E27FC236}">
                <a16:creationId xmlns:a16="http://schemas.microsoft.com/office/drawing/2014/main" id="{80E9189B-20B1-4D42-87F5-D41DD197B108}"/>
              </a:ext>
            </a:extLst>
          </p:cNvPr>
          <p:cNvPicPr/>
          <p:nvPr/>
        </p:nvPicPr>
        <p:blipFill>
          <a:blip r:embed="rId2" cstate="print"/>
          <a:stretch>
            <a:fillRect/>
          </a:stretch>
        </p:blipFill>
        <p:spPr>
          <a:xfrm>
            <a:off x="1898247" y="3553835"/>
            <a:ext cx="3260090" cy="2225675"/>
          </a:xfrm>
          <a:prstGeom prst="rect">
            <a:avLst/>
          </a:prstGeom>
        </p:spPr>
      </p:pic>
      <p:pic>
        <p:nvPicPr>
          <p:cNvPr id="5" name="图片 4">
            <a:extLst>
              <a:ext uri="{FF2B5EF4-FFF2-40B4-BE49-F238E27FC236}">
                <a16:creationId xmlns:a16="http://schemas.microsoft.com/office/drawing/2014/main" id="{97FB5D13-45A9-4E58-A1E4-2E085C7A3631}"/>
              </a:ext>
            </a:extLst>
          </p:cNvPr>
          <p:cNvPicPr/>
          <p:nvPr/>
        </p:nvPicPr>
        <p:blipFill>
          <a:blip r:embed="rId3" cstate="print"/>
          <a:stretch>
            <a:fillRect/>
          </a:stretch>
        </p:blipFill>
        <p:spPr>
          <a:xfrm>
            <a:off x="6738474" y="3560242"/>
            <a:ext cx="3296285" cy="2249805"/>
          </a:xfrm>
          <a:prstGeom prst="rect">
            <a:avLst/>
          </a:prstGeom>
        </p:spPr>
      </p:pic>
    </p:spTree>
    <p:extLst>
      <p:ext uri="{BB962C8B-B14F-4D97-AF65-F5344CB8AC3E}">
        <p14:creationId xmlns:p14="http://schemas.microsoft.com/office/powerpoint/2010/main" val="20020073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a:xfrm>
            <a:off x="423863" y="1123950"/>
            <a:ext cx="11107737" cy="4987925"/>
          </a:xfrm>
        </p:spPr>
        <p:txBody>
          <a:bodyPr/>
          <a:lstStyle/>
          <a:p>
            <a:pPr marL="271463" indent="-271463"/>
            <a:r>
              <a:rPr lang="en-US" altLang="zh-CN" dirty="0"/>
              <a:t>Matplotlib</a:t>
            </a:r>
            <a:r>
              <a:rPr lang="zh-CN" altLang="en-US" dirty="0"/>
              <a:t>图例的主要参数配置如下：</a:t>
            </a:r>
            <a:endParaRPr lang="en-US" altLang="zh-CN" dirty="0"/>
          </a:p>
          <a:p>
            <a:pPr marL="271463" indent="-271463"/>
            <a:r>
              <a:rPr lang="en-US" altLang="zh-CN" dirty="0" err="1"/>
              <a:t>plt.legend</a:t>
            </a:r>
            <a:r>
              <a:rPr lang="en-US" altLang="zh-CN" dirty="0"/>
              <a:t>(loc,fontsize,frameon,ncol,title,shadow,markerfirst,markerscale,numpoints,fancybox, </a:t>
            </a:r>
            <a:r>
              <a:rPr lang="en-US" altLang="zh-CN" dirty="0" err="1"/>
              <a:t>framealpha</a:t>
            </a:r>
            <a:r>
              <a:rPr lang="en-US" altLang="zh-CN" dirty="0"/>
              <a:t>, </a:t>
            </a:r>
            <a:r>
              <a:rPr lang="en-US" altLang="zh-CN" dirty="0" err="1"/>
              <a:t>borderpad,labelspacing,handlelength,bbox_to_anchor</a:t>
            </a:r>
            <a:r>
              <a:rPr lang="en-US" altLang="zh-CN" dirty="0"/>
              <a:t>,*)</a:t>
            </a:r>
            <a:endParaRPr lang="zh-CN" altLang="en-US" dirty="0"/>
          </a:p>
        </p:txBody>
      </p:sp>
      <p:graphicFrame>
        <p:nvGraphicFramePr>
          <p:cNvPr id="2" name="表格 1">
            <a:extLst>
              <a:ext uri="{FF2B5EF4-FFF2-40B4-BE49-F238E27FC236}">
                <a16:creationId xmlns:a16="http://schemas.microsoft.com/office/drawing/2014/main" id="{13FF6071-EC3E-4BE0-B79B-C2962D2E4914}"/>
              </a:ext>
            </a:extLst>
          </p:cNvPr>
          <p:cNvGraphicFramePr>
            <a:graphicFrameLocks noGrp="1"/>
          </p:cNvGraphicFramePr>
          <p:nvPr>
            <p:extLst>
              <p:ext uri="{D42A27DB-BD31-4B8C-83A1-F6EECF244321}">
                <p14:modId xmlns:p14="http://schemas.microsoft.com/office/powerpoint/2010/main" val="3728418084"/>
              </p:ext>
            </p:extLst>
          </p:nvPr>
        </p:nvGraphicFramePr>
        <p:xfrm>
          <a:off x="3016428" y="2622216"/>
          <a:ext cx="5795064" cy="3695457"/>
        </p:xfrm>
        <a:graphic>
          <a:graphicData uri="http://schemas.openxmlformats.org/drawingml/2006/table">
            <a:tbl>
              <a:tblPr firstRow="1" firstCol="1" bandRow="1">
                <a:tableStyleId>{5C22544A-7EE6-4342-B048-85BDC9FD1C3A}</a:tableStyleId>
              </a:tblPr>
              <a:tblGrid>
                <a:gridCol w="1935091">
                  <a:extLst>
                    <a:ext uri="{9D8B030D-6E8A-4147-A177-3AD203B41FA5}">
                      <a16:colId xmlns:a16="http://schemas.microsoft.com/office/drawing/2014/main" val="1894850583"/>
                    </a:ext>
                  </a:extLst>
                </a:gridCol>
                <a:gridCol w="3859973">
                  <a:extLst>
                    <a:ext uri="{9D8B030D-6E8A-4147-A177-3AD203B41FA5}">
                      <a16:colId xmlns:a16="http://schemas.microsoft.com/office/drawing/2014/main" val="926254983"/>
                    </a:ext>
                  </a:extLst>
                </a:gridCol>
              </a:tblGrid>
              <a:tr h="367857">
                <a:tc>
                  <a:txBody>
                    <a:bodyPr/>
                    <a:lstStyle/>
                    <a:p>
                      <a:pPr algn="ctr">
                        <a:lnSpc>
                          <a:spcPts val="1400"/>
                        </a:lnSpc>
                        <a:spcBef>
                          <a:spcPts val="200"/>
                        </a:spcBef>
                        <a:spcAft>
                          <a:spcPts val="200"/>
                        </a:spcAft>
                      </a:pPr>
                      <a:r>
                        <a:rPr lang="zh-TW" sz="1000" kern="1050" dirty="0">
                          <a:effectLst/>
                          <a:latin typeface="+mn-ea"/>
                          <a:ea typeface="+mn-ea"/>
                        </a:rPr>
                        <a:t>属性</a:t>
                      </a:r>
                      <a:endParaRPr lang="zh-CN" sz="1000" kern="1050" dirty="0">
                        <a:solidFill>
                          <a:srgbClr val="000000"/>
                        </a:solidFill>
                        <a:effectLst/>
                        <a:latin typeface="+mn-ea"/>
                        <a:ea typeface="+mn-ea"/>
                        <a:cs typeface="宋体" panose="02010600030101010101" pitchFamily="2" charset="-122"/>
                      </a:endParaRPr>
                    </a:p>
                  </a:txBody>
                  <a:tcPr marL="24654" marR="24654" marT="0" marB="0" anchor="ctr"/>
                </a:tc>
                <a:tc>
                  <a:txBody>
                    <a:bodyPr/>
                    <a:lstStyle/>
                    <a:p>
                      <a:pPr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24654" marR="24654" marT="0" marB="0" anchor="ctr"/>
                </a:tc>
                <a:extLst>
                  <a:ext uri="{0D108BD9-81ED-4DB2-BD59-A6C34878D82A}">
                    <a16:rowId xmlns:a16="http://schemas.microsoft.com/office/drawing/2014/main" val="3712976206"/>
                  </a:ext>
                </a:extLst>
              </a:tr>
              <a:tr h="221840">
                <a:tc>
                  <a:txBody>
                    <a:bodyPr/>
                    <a:lstStyle/>
                    <a:p>
                      <a:pPr algn="ctr">
                        <a:lnSpc>
                          <a:spcPts val="1400"/>
                        </a:lnSpc>
                        <a:spcBef>
                          <a:spcPts val="200"/>
                        </a:spcBef>
                        <a:spcAft>
                          <a:spcPts val="200"/>
                        </a:spcAft>
                      </a:pPr>
                      <a:r>
                        <a:rPr lang="en-US" sz="1000" kern="1050">
                          <a:effectLst/>
                          <a:latin typeface="+mn-ea"/>
                          <a:ea typeface="+mn-ea"/>
                        </a:rPr>
                        <a:t>Loc</a:t>
                      </a:r>
                      <a:endParaRPr lang="zh-CN" sz="1000" kern="1050">
                        <a:solidFill>
                          <a:srgbClr val="000000"/>
                        </a:solidFill>
                        <a:effectLst/>
                        <a:latin typeface="+mn-ea"/>
                        <a:ea typeface="+mn-ea"/>
                        <a:cs typeface="宋体" panose="02010600030101010101" pitchFamily="2" charset="-122"/>
                      </a:endParaRPr>
                    </a:p>
                  </a:txBody>
                  <a:tcPr marL="24654" marR="24654" marT="0" marB="0"/>
                </a:tc>
                <a:tc>
                  <a:txBody>
                    <a:bodyPr/>
                    <a:lstStyle/>
                    <a:p>
                      <a:pPr algn="l">
                        <a:lnSpc>
                          <a:spcPts val="1400"/>
                        </a:lnSpc>
                        <a:spcBef>
                          <a:spcPts val="200"/>
                        </a:spcBef>
                        <a:spcAft>
                          <a:spcPts val="200"/>
                        </a:spcAft>
                      </a:pPr>
                      <a:r>
                        <a:rPr lang="zh-TW" sz="1000" kern="1050" dirty="0">
                          <a:effectLst/>
                          <a:latin typeface="+mn-ea"/>
                          <a:ea typeface="+mn-ea"/>
                        </a:rPr>
                        <a:t>图例位置，如果使用了</a:t>
                      </a:r>
                      <a:r>
                        <a:rPr lang="en-US" sz="1000" kern="1050" dirty="0" err="1">
                          <a:effectLst/>
                          <a:latin typeface="+mn-ea"/>
                          <a:ea typeface="+mn-ea"/>
                        </a:rPr>
                        <a:t>bbox_to_anchor</a:t>
                      </a:r>
                      <a:r>
                        <a:rPr lang="zh-TW" sz="1000" kern="1050" dirty="0">
                          <a:effectLst/>
                          <a:latin typeface="+mn-ea"/>
                          <a:ea typeface="+mn-ea"/>
                        </a:rPr>
                        <a:t>参数，则该项无效。</a:t>
                      </a:r>
                      <a:endParaRPr lang="zh-CN" sz="1000" kern="1050" dirty="0">
                        <a:solidFill>
                          <a:srgbClr val="000000"/>
                        </a:solidFill>
                        <a:effectLst/>
                        <a:latin typeface="+mn-ea"/>
                        <a:ea typeface="+mn-ea"/>
                        <a:cs typeface="宋体" panose="02010600030101010101" pitchFamily="2" charset="-122"/>
                      </a:endParaRPr>
                    </a:p>
                  </a:txBody>
                  <a:tcPr marL="24654" marR="24654" marT="0" marB="0"/>
                </a:tc>
                <a:extLst>
                  <a:ext uri="{0D108BD9-81ED-4DB2-BD59-A6C34878D82A}">
                    <a16:rowId xmlns:a16="http://schemas.microsoft.com/office/drawing/2014/main" val="2950128530"/>
                  </a:ext>
                </a:extLst>
              </a:tr>
              <a:tr h="221840">
                <a:tc>
                  <a:txBody>
                    <a:bodyPr/>
                    <a:lstStyle/>
                    <a:p>
                      <a:pPr algn="ctr">
                        <a:lnSpc>
                          <a:spcPts val="1400"/>
                        </a:lnSpc>
                        <a:spcBef>
                          <a:spcPts val="200"/>
                        </a:spcBef>
                        <a:spcAft>
                          <a:spcPts val="200"/>
                        </a:spcAft>
                      </a:pPr>
                      <a:r>
                        <a:rPr lang="en-US" sz="1000" kern="1050">
                          <a:effectLst/>
                          <a:latin typeface="+mn-ea"/>
                          <a:ea typeface="+mn-ea"/>
                        </a:rPr>
                        <a:t>Fontsize</a:t>
                      </a:r>
                      <a:endParaRPr lang="zh-CN" sz="1000" kern="1050">
                        <a:solidFill>
                          <a:srgbClr val="000000"/>
                        </a:solidFill>
                        <a:effectLst/>
                        <a:latin typeface="+mn-ea"/>
                        <a:ea typeface="+mn-ea"/>
                        <a:cs typeface="宋体" panose="02010600030101010101" pitchFamily="2" charset="-122"/>
                      </a:endParaRPr>
                    </a:p>
                  </a:txBody>
                  <a:tcPr marL="24654" marR="24654" marT="0" marB="0"/>
                </a:tc>
                <a:tc>
                  <a:txBody>
                    <a:bodyPr/>
                    <a:lstStyle/>
                    <a:p>
                      <a:pPr algn="l">
                        <a:lnSpc>
                          <a:spcPts val="1400"/>
                        </a:lnSpc>
                        <a:spcBef>
                          <a:spcPts val="200"/>
                        </a:spcBef>
                        <a:spcAft>
                          <a:spcPts val="200"/>
                        </a:spcAft>
                      </a:pPr>
                      <a:r>
                        <a:rPr lang="zh-TW" sz="1000" kern="1050" dirty="0">
                          <a:effectLst/>
                          <a:latin typeface="+mn-ea"/>
                          <a:ea typeface="+mn-ea"/>
                        </a:rPr>
                        <a:t>设置字体大小。</a:t>
                      </a:r>
                      <a:endParaRPr lang="zh-CN" sz="1000" kern="1050" dirty="0">
                        <a:solidFill>
                          <a:srgbClr val="000000"/>
                        </a:solidFill>
                        <a:effectLst/>
                        <a:latin typeface="+mn-ea"/>
                        <a:ea typeface="+mn-ea"/>
                        <a:cs typeface="宋体" panose="02010600030101010101" pitchFamily="2" charset="-122"/>
                      </a:endParaRPr>
                    </a:p>
                  </a:txBody>
                  <a:tcPr marL="24654" marR="24654" marT="0" marB="0"/>
                </a:tc>
                <a:extLst>
                  <a:ext uri="{0D108BD9-81ED-4DB2-BD59-A6C34878D82A}">
                    <a16:rowId xmlns:a16="http://schemas.microsoft.com/office/drawing/2014/main" val="2817999542"/>
                  </a:ext>
                </a:extLst>
              </a:tr>
              <a:tr h="221840">
                <a:tc>
                  <a:txBody>
                    <a:bodyPr/>
                    <a:lstStyle/>
                    <a:p>
                      <a:pPr algn="ctr">
                        <a:lnSpc>
                          <a:spcPts val="1400"/>
                        </a:lnSpc>
                        <a:spcBef>
                          <a:spcPts val="200"/>
                        </a:spcBef>
                        <a:spcAft>
                          <a:spcPts val="200"/>
                        </a:spcAft>
                      </a:pPr>
                      <a:r>
                        <a:rPr lang="en-US" sz="1000" kern="1050">
                          <a:effectLst/>
                          <a:latin typeface="+mn-ea"/>
                          <a:ea typeface="+mn-ea"/>
                        </a:rPr>
                        <a:t>Frameon</a:t>
                      </a:r>
                      <a:endParaRPr lang="zh-CN" sz="1000" kern="1050">
                        <a:solidFill>
                          <a:srgbClr val="000000"/>
                        </a:solidFill>
                        <a:effectLst/>
                        <a:latin typeface="+mn-ea"/>
                        <a:ea typeface="+mn-ea"/>
                        <a:cs typeface="宋体" panose="02010600030101010101" pitchFamily="2" charset="-122"/>
                      </a:endParaRPr>
                    </a:p>
                  </a:txBody>
                  <a:tcPr marL="24654" marR="24654" marT="0" marB="0"/>
                </a:tc>
                <a:tc>
                  <a:txBody>
                    <a:bodyPr/>
                    <a:lstStyle/>
                    <a:p>
                      <a:pPr algn="l">
                        <a:lnSpc>
                          <a:spcPts val="1400"/>
                        </a:lnSpc>
                        <a:spcBef>
                          <a:spcPts val="200"/>
                        </a:spcBef>
                        <a:spcAft>
                          <a:spcPts val="200"/>
                        </a:spcAft>
                      </a:pPr>
                      <a:r>
                        <a:rPr lang="zh-TW" sz="1000" kern="1050" dirty="0">
                          <a:effectLst/>
                          <a:latin typeface="+mn-ea"/>
                          <a:ea typeface="+mn-ea"/>
                        </a:rPr>
                        <a:t>是否显示图例边框。</a:t>
                      </a:r>
                      <a:endParaRPr lang="zh-CN" sz="1000" kern="1050" dirty="0">
                        <a:solidFill>
                          <a:srgbClr val="000000"/>
                        </a:solidFill>
                        <a:effectLst/>
                        <a:latin typeface="+mn-ea"/>
                        <a:ea typeface="+mn-ea"/>
                        <a:cs typeface="宋体" panose="02010600030101010101" pitchFamily="2" charset="-122"/>
                      </a:endParaRPr>
                    </a:p>
                  </a:txBody>
                  <a:tcPr marL="24654" marR="24654" marT="0" marB="0"/>
                </a:tc>
                <a:extLst>
                  <a:ext uri="{0D108BD9-81ED-4DB2-BD59-A6C34878D82A}">
                    <a16:rowId xmlns:a16="http://schemas.microsoft.com/office/drawing/2014/main" val="2714758948"/>
                  </a:ext>
                </a:extLst>
              </a:tr>
              <a:tr h="221840">
                <a:tc>
                  <a:txBody>
                    <a:bodyPr/>
                    <a:lstStyle/>
                    <a:p>
                      <a:pPr algn="ctr">
                        <a:lnSpc>
                          <a:spcPts val="1400"/>
                        </a:lnSpc>
                        <a:spcBef>
                          <a:spcPts val="200"/>
                        </a:spcBef>
                        <a:spcAft>
                          <a:spcPts val="200"/>
                        </a:spcAft>
                      </a:pPr>
                      <a:r>
                        <a:rPr lang="en-US" sz="1000" kern="1050">
                          <a:effectLst/>
                          <a:latin typeface="+mn-ea"/>
                          <a:ea typeface="+mn-ea"/>
                        </a:rPr>
                        <a:t>Ncol</a:t>
                      </a:r>
                      <a:endParaRPr lang="zh-CN" sz="1000" kern="1050">
                        <a:solidFill>
                          <a:srgbClr val="000000"/>
                        </a:solidFill>
                        <a:effectLst/>
                        <a:latin typeface="+mn-ea"/>
                        <a:ea typeface="+mn-ea"/>
                        <a:cs typeface="宋体" panose="02010600030101010101" pitchFamily="2" charset="-122"/>
                      </a:endParaRPr>
                    </a:p>
                  </a:txBody>
                  <a:tcPr marL="24654" marR="24654" marT="0" marB="0"/>
                </a:tc>
                <a:tc>
                  <a:txBody>
                    <a:bodyPr/>
                    <a:lstStyle/>
                    <a:p>
                      <a:pPr algn="l">
                        <a:lnSpc>
                          <a:spcPts val="1400"/>
                        </a:lnSpc>
                        <a:spcBef>
                          <a:spcPts val="200"/>
                        </a:spcBef>
                        <a:spcAft>
                          <a:spcPts val="200"/>
                        </a:spcAft>
                      </a:pPr>
                      <a:r>
                        <a:rPr lang="zh-TW" sz="1000" kern="1050" dirty="0">
                          <a:effectLst/>
                          <a:latin typeface="+mn-ea"/>
                          <a:ea typeface="+mn-ea"/>
                        </a:rPr>
                        <a:t>图例的列的数量，默认为</a:t>
                      </a:r>
                      <a:r>
                        <a:rPr lang="en-US" sz="1000" kern="1050" dirty="0">
                          <a:effectLst/>
                          <a:latin typeface="+mn-ea"/>
                          <a:ea typeface="+mn-ea"/>
                        </a:rPr>
                        <a:t>1</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24654" marR="24654" marT="0" marB="0"/>
                </a:tc>
                <a:extLst>
                  <a:ext uri="{0D108BD9-81ED-4DB2-BD59-A6C34878D82A}">
                    <a16:rowId xmlns:a16="http://schemas.microsoft.com/office/drawing/2014/main" val="1461856364"/>
                  </a:ext>
                </a:extLst>
              </a:tr>
              <a:tr h="221840">
                <a:tc>
                  <a:txBody>
                    <a:bodyPr/>
                    <a:lstStyle/>
                    <a:p>
                      <a:pPr algn="ctr">
                        <a:lnSpc>
                          <a:spcPts val="1400"/>
                        </a:lnSpc>
                        <a:spcBef>
                          <a:spcPts val="200"/>
                        </a:spcBef>
                        <a:spcAft>
                          <a:spcPts val="200"/>
                        </a:spcAft>
                      </a:pPr>
                      <a:r>
                        <a:rPr lang="en-US" sz="1000" kern="1050">
                          <a:effectLst/>
                          <a:latin typeface="+mn-ea"/>
                          <a:ea typeface="+mn-ea"/>
                        </a:rPr>
                        <a:t>Title</a:t>
                      </a:r>
                      <a:endParaRPr lang="zh-CN" sz="1000" kern="1050">
                        <a:solidFill>
                          <a:srgbClr val="000000"/>
                        </a:solidFill>
                        <a:effectLst/>
                        <a:latin typeface="+mn-ea"/>
                        <a:ea typeface="+mn-ea"/>
                        <a:cs typeface="宋体" panose="02010600030101010101" pitchFamily="2" charset="-122"/>
                      </a:endParaRPr>
                    </a:p>
                  </a:txBody>
                  <a:tcPr marL="24654" marR="24654" marT="0" marB="0"/>
                </a:tc>
                <a:tc>
                  <a:txBody>
                    <a:bodyPr/>
                    <a:lstStyle/>
                    <a:p>
                      <a:pPr algn="l">
                        <a:lnSpc>
                          <a:spcPts val="1400"/>
                        </a:lnSpc>
                        <a:spcBef>
                          <a:spcPts val="200"/>
                        </a:spcBef>
                        <a:spcAft>
                          <a:spcPts val="200"/>
                        </a:spcAft>
                      </a:pPr>
                      <a:r>
                        <a:rPr lang="zh-TW" sz="1000" kern="1050" dirty="0">
                          <a:effectLst/>
                          <a:latin typeface="+mn-ea"/>
                          <a:ea typeface="+mn-ea"/>
                        </a:rPr>
                        <a:t>为图例添加标题。</a:t>
                      </a:r>
                      <a:endParaRPr lang="zh-CN" sz="1000" kern="1050" dirty="0">
                        <a:solidFill>
                          <a:srgbClr val="000000"/>
                        </a:solidFill>
                        <a:effectLst/>
                        <a:latin typeface="+mn-ea"/>
                        <a:ea typeface="+mn-ea"/>
                        <a:cs typeface="宋体" panose="02010600030101010101" pitchFamily="2" charset="-122"/>
                      </a:endParaRPr>
                    </a:p>
                  </a:txBody>
                  <a:tcPr marL="24654" marR="24654" marT="0" marB="0"/>
                </a:tc>
                <a:extLst>
                  <a:ext uri="{0D108BD9-81ED-4DB2-BD59-A6C34878D82A}">
                    <a16:rowId xmlns:a16="http://schemas.microsoft.com/office/drawing/2014/main" val="3105111552"/>
                  </a:ext>
                </a:extLst>
              </a:tr>
              <a:tr h="221840">
                <a:tc>
                  <a:txBody>
                    <a:bodyPr/>
                    <a:lstStyle/>
                    <a:p>
                      <a:pPr algn="ctr">
                        <a:lnSpc>
                          <a:spcPts val="1400"/>
                        </a:lnSpc>
                        <a:spcBef>
                          <a:spcPts val="200"/>
                        </a:spcBef>
                        <a:spcAft>
                          <a:spcPts val="200"/>
                        </a:spcAft>
                      </a:pPr>
                      <a:r>
                        <a:rPr lang="en-US" sz="1000" kern="1050">
                          <a:effectLst/>
                          <a:latin typeface="+mn-ea"/>
                          <a:ea typeface="+mn-ea"/>
                        </a:rPr>
                        <a:t>Shadow</a:t>
                      </a:r>
                      <a:endParaRPr lang="zh-CN" sz="1000" kern="1050">
                        <a:solidFill>
                          <a:srgbClr val="000000"/>
                        </a:solidFill>
                        <a:effectLst/>
                        <a:latin typeface="+mn-ea"/>
                        <a:ea typeface="+mn-ea"/>
                        <a:cs typeface="宋体" panose="02010600030101010101" pitchFamily="2" charset="-122"/>
                      </a:endParaRPr>
                    </a:p>
                  </a:txBody>
                  <a:tcPr marL="24654" marR="24654" marT="0" marB="0"/>
                </a:tc>
                <a:tc>
                  <a:txBody>
                    <a:bodyPr/>
                    <a:lstStyle/>
                    <a:p>
                      <a:pPr algn="l">
                        <a:lnSpc>
                          <a:spcPts val="1400"/>
                        </a:lnSpc>
                        <a:spcBef>
                          <a:spcPts val="200"/>
                        </a:spcBef>
                        <a:spcAft>
                          <a:spcPts val="200"/>
                        </a:spcAft>
                      </a:pPr>
                      <a:r>
                        <a:rPr lang="zh-TW" sz="1000" kern="1050" dirty="0">
                          <a:effectLst/>
                          <a:latin typeface="+mn-ea"/>
                          <a:ea typeface="+mn-ea"/>
                        </a:rPr>
                        <a:t>是否为图例边框添加阴影。</a:t>
                      </a:r>
                      <a:endParaRPr lang="zh-CN" sz="1000" kern="1050" dirty="0">
                        <a:solidFill>
                          <a:srgbClr val="000000"/>
                        </a:solidFill>
                        <a:effectLst/>
                        <a:latin typeface="+mn-ea"/>
                        <a:ea typeface="+mn-ea"/>
                        <a:cs typeface="宋体" panose="02010600030101010101" pitchFamily="2" charset="-122"/>
                      </a:endParaRPr>
                    </a:p>
                  </a:txBody>
                  <a:tcPr marL="24654" marR="24654" marT="0" marB="0"/>
                </a:tc>
                <a:extLst>
                  <a:ext uri="{0D108BD9-81ED-4DB2-BD59-A6C34878D82A}">
                    <a16:rowId xmlns:a16="http://schemas.microsoft.com/office/drawing/2014/main" val="2949533644"/>
                  </a:ext>
                </a:extLst>
              </a:tr>
              <a:tr h="221840">
                <a:tc>
                  <a:txBody>
                    <a:bodyPr/>
                    <a:lstStyle/>
                    <a:p>
                      <a:pPr algn="ctr">
                        <a:lnSpc>
                          <a:spcPts val="1400"/>
                        </a:lnSpc>
                        <a:spcBef>
                          <a:spcPts val="200"/>
                        </a:spcBef>
                        <a:spcAft>
                          <a:spcPts val="200"/>
                        </a:spcAft>
                      </a:pPr>
                      <a:r>
                        <a:rPr lang="en-US" sz="1000" kern="1050">
                          <a:effectLst/>
                          <a:latin typeface="+mn-ea"/>
                          <a:ea typeface="+mn-ea"/>
                        </a:rPr>
                        <a:t>Markerfirst</a:t>
                      </a:r>
                      <a:endParaRPr lang="zh-CN" sz="1000" kern="1050">
                        <a:solidFill>
                          <a:srgbClr val="000000"/>
                        </a:solidFill>
                        <a:effectLst/>
                        <a:latin typeface="+mn-ea"/>
                        <a:ea typeface="+mn-ea"/>
                        <a:cs typeface="宋体" panose="02010600030101010101" pitchFamily="2" charset="-122"/>
                      </a:endParaRPr>
                    </a:p>
                  </a:txBody>
                  <a:tcPr marL="24654" marR="24654" marT="0" marB="0"/>
                </a:tc>
                <a:tc>
                  <a:txBody>
                    <a:bodyPr/>
                    <a:lstStyle/>
                    <a:p>
                      <a:pPr algn="l">
                        <a:lnSpc>
                          <a:spcPts val="1400"/>
                        </a:lnSpc>
                        <a:spcBef>
                          <a:spcPts val="200"/>
                        </a:spcBef>
                        <a:spcAft>
                          <a:spcPts val="200"/>
                        </a:spcAft>
                      </a:pPr>
                      <a:r>
                        <a:rPr lang="en-US" sz="1000" kern="1050" dirty="0">
                          <a:effectLst/>
                          <a:latin typeface="+mn-ea"/>
                          <a:ea typeface="+mn-ea"/>
                        </a:rPr>
                        <a:t>True</a:t>
                      </a:r>
                      <a:r>
                        <a:rPr lang="zh-TW" sz="1000" kern="1050" dirty="0">
                          <a:effectLst/>
                          <a:latin typeface="+mn-ea"/>
                          <a:ea typeface="+mn-ea"/>
                        </a:rPr>
                        <a:t>表示图例标签在句柄右侧，</a:t>
                      </a:r>
                      <a:r>
                        <a:rPr lang="en-US" sz="1000" kern="1050" dirty="0">
                          <a:effectLst/>
                          <a:latin typeface="+mn-ea"/>
                          <a:ea typeface="+mn-ea"/>
                        </a:rPr>
                        <a:t>False</a:t>
                      </a:r>
                      <a:r>
                        <a:rPr lang="zh-TW" sz="1000" kern="1050" dirty="0">
                          <a:effectLst/>
                          <a:latin typeface="+mn-ea"/>
                          <a:ea typeface="+mn-ea"/>
                        </a:rPr>
                        <a:t>反之。</a:t>
                      </a:r>
                      <a:endParaRPr lang="zh-CN" sz="1000" kern="1050" dirty="0">
                        <a:solidFill>
                          <a:srgbClr val="000000"/>
                        </a:solidFill>
                        <a:effectLst/>
                        <a:latin typeface="+mn-ea"/>
                        <a:ea typeface="+mn-ea"/>
                        <a:cs typeface="宋体" panose="02010600030101010101" pitchFamily="2" charset="-122"/>
                      </a:endParaRPr>
                    </a:p>
                  </a:txBody>
                  <a:tcPr marL="24654" marR="24654" marT="0" marB="0"/>
                </a:tc>
                <a:extLst>
                  <a:ext uri="{0D108BD9-81ED-4DB2-BD59-A6C34878D82A}">
                    <a16:rowId xmlns:a16="http://schemas.microsoft.com/office/drawing/2014/main" val="1400177803"/>
                  </a:ext>
                </a:extLst>
              </a:tr>
              <a:tr h="221840">
                <a:tc>
                  <a:txBody>
                    <a:bodyPr/>
                    <a:lstStyle/>
                    <a:p>
                      <a:pPr algn="ctr">
                        <a:lnSpc>
                          <a:spcPts val="1400"/>
                        </a:lnSpc>
                        <a:spcBef>
                          <a:spcPts val="200"/>
                        </a:spcBef>
                        <a:spcAft>
                          <a:spcPts val="200"/>
                        </a:spcAft>
                      </a:pPr>
                      <a:r>
                        <a:rPr lang="en-US" sz="1000" kern="1050">
                          <a:effectLst/>
                          <a:latin typeface="+mn-ea"/>
                          <a:ea typeface="+mn-ea"/>
                        </a:rPr>
                        <a:t>Markerscale</a:t>
                      </a:r>
                      <a:endParaRPr lang="zh-CN" sz="1000" kern="1050">
                        <a:solidFill>
                          <a:srgbClr val="000000"/>
                        </a:solidFill>
                        <a:effectLst/>
                        <a:latin typeface="+mn-ea"/>
                        <a:ea typeface="+mn-ea"/>
                        <a:cs typeface="宋体" panose="02010600030101010101" pitchFamily="2" charset="-122"/>
                      </a:endParaRPr>
                    </a:p>
                  </a:txBody>
                  <a:tcPr marL="24654" marR="24654" marT="0" marB="0"/>
                </a:tc>
                <a:tc>
                  <a:txBody>
                    <a:bodyPr/>
                    <a:lstStyle/>
                    <a:p>
                      <a:pPr algn="l">
                        <a:lnSpc>
                          <a:spcPts val="1400"/>
                        </a:lnSpc>
                        <a:spcBef>
                          <a:spcPts val="200"/>
                        </a:spcBef>
                        <a:spcAft>
                          <a:spcPts val="200"/>
                        </a:spcAft>
                      </a:pPr>
                      <a:r>
                        <a:rPr lang="zh-TW" sz="1000" kern="1050" dirty="0">
                          <a:effectLst/>
                          <a:latin typeface="+mn-ea"/>
                          <a:ea typeface="+mn-ea"/>
                        </a:rPr>
                        <a:t>图例标记为原图标记中的多少倍大小。</a:t>
                      </a:r>
                      <a:endParaRPr lang="zh-CN" sz="1000" kern="1050" dirty="0">
                        <a:solidFill>
                          <a:srgbClr val="000000"/>
                        </a:solidFill>
                        <a:effectLst/>
                        <a:latin typeface="+mn-ea"/>
                        <a:ea typeface="+mn-ea"/>
                        <a:cs typeface="宋体" panose="02010600030101010101" pitchFamily="2" charset="-122"/>
                      </a:endParaRPr>
                    </a:p>
                  </a:txBody>
                  <a:tcPr marL="24654" marR="24654" marT="0" marB="0"/>
                </a:tc>
                <a:extLst>
                  <a:ext uri="{0D108BD9-81ED-4DB2-BD59-A6C34878D82A}">
                    <a16:rowId xmlns:a16="http://schemas.microsoft.com/office/drawing/2014/main" val="326093424"/>
                  </a:ext>
                </a:extLst>
              </a:tr>
              <a:tr h="221840">
                <a:tc>
                  <a:txBody>
                    <a:bodyPr/>
                    <a:lstStyle/>
                    <a:p>
                      <a:pPr algn="ctr">
                        <a:lnSpc>
                          <a:spcPts val="1400"/>
                        </a:lnSpc>
                        <a:spcBef>
                          <a:spcPts val="200"/>
                        </a:spcBef>
                        <a:spcAft>
                          <a:spcPts val="200"/>
                        </a:spcAft>
                      </a:pPr>
                      <a:r>
                        <a:rPr lang="en-US" sz="1000" kern="1050">
                          <a:effectLst/>
                          <a:latin typeface="+mn-ea"/>
                          <a:ea typeface="+mn-ea"/>
                        </a:rPr>
                        <a:t>Numpoints</a:t>
                      </a:r>
                      <a:endParaRPr lang="zh-CN" sz="1000" kern="1050">
                        <a:solidFill>
                          <a:srgbClr val="000000"/>
                        </a:solidFill>
                        <a:effectLst/>
                        <a:latin typeface="+mn-ea"/>
                        <a:ea typeface="+mn-ea"/>
                        <a:cs typeface="宋体" panose="02010600030101010101" pitchFamily="2" charset="-122"/>
                      </a:endParaRPr>
                    </a:p>
                  </a:txBody>
                  <a:tcPr marL="24654" marR="24654" marT="0" marB="0"/>
                </a:tc>
                <a:tc>
                  <a:txBody>
                    <a:bodyPr/>
                    <a:lstStyle/>
                    <a:p>
                      <a:pPr algn="l">
                        <a:lnSpc>
                          <a:spcPts val="1400"/>
                        </a:lnSpc>
                        <a:spcBef>
                          <a:spcPts val="200"/>
                        </a:spcBef>
                        <a:spcAft>
                          <a:spcPts val="200"/>
                        </a:spcAft>
                      </a:pPr>
                      <a:r>
                        <a:rPr lang="zh-TW" sz="1000" kern="1050" dirty="0">
                          <a:effectLst/>
                          <a:latin typeface="+mn-ea"/>
                          <a:ea typeface="+mn-ea"/>
                        </a:rPr>
                        <a:t>表示图例中的句柄上的标记点的个数，一般设为</a:t>
                      </a:r>
                      <a:r>
                        <a:rPr lang="en-US" sz="1000" kern="1050" dirty="0">
                          <a:effectLst/>
                          <a:latin typeface="+mn-ea"/>
                          <a:ea typeface="+mn-ea"/>
                        </a:rPr>
                        <a:t>1</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24654" marR="24654" marT="0" marB="0"/>
                </a:tc>
                <a:extLst>
                  <a:ext uri="{0D108BD9-81ED-4DB2-BD59-A6C34878D82A}">
                    <a16:rowId xmlns:a16="http://schemas.microsoft.com/office/drawing/2014/main" val="1777574633"/>
                  </a:ext>
                </a:extLst>
              </a:tr>
              <a:tr h="221840">
                <a:tc>
                  <a:txBody>
                    <a:bodyPr/>
                    <a:lstStyle/>
                    <a:p>
                      <a:pPr algn="ctr">
                        <a:lnSpc>
                          <a:spcPts val="1400"/>
                        </a:lnSpc>
                        <a:spcBef>
                          <a:spcPts val="200"/>
                        </a:spcBef>
                        <a:spcAft>
                          <a:spcPts val="200"/>
                        </a:spcAft>
                      </a:pPr>
                      <a:r>
                        <a:rPr lang="en-US" sz="1000" kern="1050">
                          <a:effectLst/>
                          <a:latin typeface="+mn-ea"/>
                          <a:ea typeface="+mn-ea"/>
                        </a:rPr>
                        <a:t>Fancybox</a:t>
                      </a:r>
                      <a:endParaRPr lang="zh-CN" sz="1000" kern="1050">
                        <a:solidFill>
                          <a:srgbClr val="000000"/>
                        </a:solidFill>
                        <a:effectLst/>
                        <a:latin typeface="+mn-ea"/>
                        <a:ea typeface="+mn-ea"/>
                        <a:cs typeface="宋体" panose="02010600030101010101" pitchFamily="2" charset="-122"/>
                      </a:endParaRPr>
                    </a:p>
                  </a:txBody>
                  <a:tcPr marL="24654" marR="24654" marT="0" marB="0"/>
                </a:tc>
                <a:tc>
                  <a:txBody>
                    <a:bodyPr/>
                    <a:lstStyle/>
                    <a:p>
                      <a:pPr algn="l">
                        <a:lnSpc>
                          <a:spcPts val="1400"/>
                        </a:lnSpc>
                        <a:spcBef>
                          <a:spcPts val="200"/>
                        </a:spcBef>
                        <a:spcAft>
                          <a:spcPts val="200"/>
                        </a:spcAft>
                      </a:pPr>
                      <a:r>
                        <a:rPr lang="zh-TW" sz="1000" kern="1050" dirty="0">
                          <a:effectLst/>
                          <a:latin typeface="+mn-ea"/>
                          <a:ea typeface="+mn-ea"/>
                        </a:rPr>
                        <a:t>是否将图例框的边角设为圆形。</a:t>
                      </a:r>
                      <a:endParaRPr lang="zh-CN" sz="1000" kern="1050" dirty="0">
                        <a:solidFill>
                          <a:srgbClr val="000000"/>
                        </a:solidFill>
                        <a:effectLst/>
                        <a:latin typeface="+mn-ea"/>
                        <a:ea typeface="+mn-ea"/>
                        <a:cs typeface="宋体" panose="02010600030101010101" pitchFamily="2" charset="-122"/>
                      </a:endParaRPr>
                    </a:p>
                  </a:txBody>
                  <a:tcPr marL="24654" marR="24654" marT="0" marB="0"/>
                </a:tc>
                <a:extLst>
                  <a:ext uri="{0D108BD9-81ED-4DB2-BD59-A6C34878D82A}">
                    <a16:rowId xmlns:a16="http://schemas.microsoft.com/office/drawing/2014/main" val="3978878345"/>
                  </a:ext>
                </a:extLst>
              </a:tr>
              <a:tr h="221840">
                <a:tc>
                  <a:txBody>
                    <a:bodyPr/>
                    <a:lstStyle/>
                    <a:p>
                      <a:pPr algn="ctr">
                        <a:lnSpc>
                          <a:spcPts val="1400"/>
                        </a:lnSpc>
                        <a:spcBef>
                          <a:spcPts val="200"/>
                        </a:spcBef>
                        <a:spcAft>
                          <a:spcPts val="200"/>
                        </a:spcAft>
                      </a:pPr>
                      <a:r>
                        <a:rPr lang="en-US" sz="1000" kern="1050">
                          <a:effectLst/>
                          <a:latin typeface="+mn-ea"/>
                          <a:ea typeface="+mn-ea"/>
                        </a:rPr>
                        <a:t>Framealpha</a:t>
                      </a:r>
                      <a:endParaRPr lang="zh-CN" sz="1000" kern="1050">
                        <a:solidFill>
                          <a:srgbClr val="000000"/>
                        </a:solidFill>
                        <a:effectLst/>
                        <a:latin typeface="+mn-ea"/>
                        <a:ea typeface="+mn-ea"/>
                        <a:cs typeface="宋体" panose="02010600030101010101" pitchFamily="2" charset="-122"/>
                      </a:endParaRPr>
                    </a:p>
                  </a:txBody>
                  <a:tcPr marL="24654" marR="24654" marT="0" marB="0"/>
                </a:tc>
                <a:tc>
                  <a:txBody>
                    <a:bodyPr/>
                    <a:lstStyle/>
                    <a:p>
                      <a:pPr algn="l">
                        <a:lnSpc>
                          <a:spcPts val="1400"/>
                        </a:lnSpc>
                        <a:spcBef>
                          <a:spcPts val="200"/>
                        </a:spcBef>
                        <a:spcAft>
                          <a:spcPts val="200"/>
                        </a:spcAft>
                      </a:pPr>
                      <a:r>
                        <a:rPr lang="zh-TW" sz="1000" kern="1050" dirty="0">
                          <a:effectLst/>
                          <a:latin typeface="+mn-ea"/>
                          <a:ea typeface="+mn-ea"/>
                        </a:rPr>
                        <a:t>控制图例框的透明度。</a:t>
                      </a:r>
                      <a:endParaRPr lang="zh-CN" sz="1000" kern="1050" dirty="0">
                        <a:solidFill>
                          <a:srgbClr val="000000"/>
                        </a:solidFill>
                        <a:effectLst/>
                        <a:latin typeface="+mn-ea"/>
                        <a:ea typeface="+mn-ea"/>
                        <a:cs typeface="宋体" panose="02010600030101010101" pitchFamily="2" charset="-122"/>
                      </a:endParaRPr>
                    </a:p>
                  </a:txBody>
                  <a:tcPr marL="24654" marR="24654" marT="0" marB="0"/>
                </a:tc>
                <a:extLst>
                  <a:ext uri="{0D108BD9-81ED-4DB2-BD59-A6C34878D82A}">
                    <a16:rowId xmlns:a16="http://schemas.microsoft.com/office/drawing/2014/main" val="3181713391"/>
                  </a:ext>
                </a:extLst>
              </a:tr>
              <a:tr h="221840">
                <a:tc>
                  <a:txBody>
                    <a:bodyPr/>
                    <a:lstStyle/>
                    <a:p>
                      <a:pPr algn="ctr">
                        <a:lnSpc>
                          <a:spcPts val="1400"/>
                        </a:lnSpc>
                        <a:spcBef>
                          <a:spcPts val="200"/>
                        </a:spcBef>
                        <a:spcAft>
                          <a:spcPts val="200"/>
                        </a:spcAft>
                      </a:pPr>
                      <a:r>
                        <a:rPr lang="en-US" sz="1000" kern="1050">
                          <a:effectLst/>
                          <a:latin typeface="+mn-ea"/>
                          <a:ea typeface="+mn-ea"/>
                        </a:rPr>
                        <a:t>Borderpad</a:t>
                      </a:r>
                      <a:endParaRPr lang="zh-CN" sz="1000" kern="1050">
                        <a:solidFill>
                          <a:srgbClr val="000000"/>
                        </a:solidFill>
                        <a:effectLst/>
                        <a:latin typeface="+mn-ea"/>
                        <a:ea typeface="+mn-ea"/>
                        <a:cs typeface="宋体" panose="02010600030101010101" pitchFamily="2" charset="-122"/>
                      </a:endParaRPr>
                    </a:p>
                  </a:txBody>
                  <a:tcPr marL="24654" marR="24654" marT="0" marB="0"/>
                </a:tc>
                <a:tc>
                  <a:txBody>
                    <a:bodyPr/>
                    <a:lstStyle/>
                    <a:p>
                      <a:pPr algn="l">
                        <a:lnSpc>
                          <a:spcPts val="1400"/>
                        </a:lnSpc>
                        <a:spcBef>
                          <a:spcPts val="200"/>
                        </a:spcBef>
                        <a:spcAft>
                          <a:spcPts val="200"/>
                        </a:spcAft>
                      </a:pPr>
                      <a:r>
                        <a:rPr lang="zh-TW" sz="1000" kern="1050" dirty="0">
                          <a:effectLst/>
                          <a:latin typeface="+mn-ea"/>
                          <a:ea typeface="+mn-ea"/>
                        </a:rPr>
                        <a:t>图例框内边距。</a:t>
                      </a:r>
                      <a:endParaRPr lang="zh-CN" sz="1000" kern="1050" dirty="0">
                        <a:solidFill>
                          <a:srgbClr val="000000"/>
                        </a:solidFill>
                        <a:effectLst/>
                        <a:latin typeface="+mn-ea"/>
                        <a:ea typeface="+mn-ea"/>
                        <a:cs typeface="宋体" panose="02010600030101010101" pitchFamily="2" charset="-122"/>
                      </a:endParaRPr>
                    </a:p>
                  </a:txBody>
                  <a:tcPr marL="24654" marR="24654" marT="0" marB="0"/>
                </a:tc>
                <a:extLst>
                  <a:ext uri="{0D108BD9-81ED-4DB2-BD59-A6C34878D82A}">
                    <a16:rowId xmlns:a16="http://schemas.microsoft.com/office/drawing/2014/main" val="2585636811"/>
                  </a:ext>
                </a:extLst>
              </a:tr>
              <a:tr h="221840">
                <a:tc>
                  <a:txBody>
                    <a:bodyPr/>
                    <a:lstStyle/>
                    <a:p>
                      <a:pPr algn="ctr">
                        <a:lnSpc>
                          <a:spcPts val="1400"/>
                        </a:lnSpc>
                        <a:spcBef>
                          <a:spcPts val="200"/>
                        </a:spcBef>
                        <a:spcAft>
                          <a:spcPts val="200"/>
                        </a:spcAft>
                      </a:pPr>
                      <a:r>
                        <a:rPr lang="en-US" sz="1000" kern="1050">
                          <a:effectLst/>
                          <a:latin typeface="+mn-ea"/>
                          <a:ea typeface="+mn-ea"/>
                        </a:rPr>
                        <a:t>Labelspacing</a:t>
                      </a:r>
                      <a:endParaRPr lang="zh-CN" sz="1000" kern="1050">
                        <a:solidFill>
                          <a:srgbClr val="000000"/>
                        </a:solidFill>
                        <a:effectLst/>
                        <a:latin typeface="+mn-ea"/>
                        <a:ea typeface="+mn-ea"/>
                        <a:cs typeface="宋体" panose="02010600030101010101" pitchFamily="2" charset="-122"/>
                      </a:endParaRPr>
                    </a:p>
                  </a:txBody>
                  <a:tcPr marL="24654" marR="24654" marT="0" marB="0"/>
                </a:tc>
                <a:tc>
                  <a:txBody>
                    <a:bodyPr/>
                    <a:lstStyle/>
                    <a:p>
                      <a:pPr algn="l">
                        <a:lnSpc>
                          <a:spcPts val="1400"/>
                        </a:lnSpc>
                        <a:spcBef>
                          <a:spcPts val="200"/>
                        </a:spcBef>
                        <a:spcAft>
                          <a:spcPts val="200"/>
                        </a:spcAft>
                      </a:pPr>
                      <a:r>
                        <a:rPr lang="zh-TW" sz="1000" kern="1050" dirty="0">
                          <a:effectLst/>
                          <a:latin typeface="+mn-ea"/>
                          <a:ea typeface="+mn-ea"/>
                        </a:rPr>
                        <a:t>图例中条目之间的距离。</a:t>
                      </a:r>
                      <a:endParaRPr lang="zh-CN" sz="1000" kern="1050" dirty="0">
                        <a:solidFill>
                          <a:srgbClr val="000000"/>
                        </a:solidFill>
                        <a:effectLst/>
                        <a:latin typeface="+mn-ea"/>
                        <a:ea typeface="+mn-ea"/>
                        <a:cs typeface="宋体" panose="02010600030101010101" pitchFamily="2" charset="-122"/>
                      </a:endParaRPr>
                    </a:p>
                  </a:txBody>
                  <a:tcPr marL="24654" marR="24654" marT="0" marB="0"/>
                </a:tc>
                <a:extLst>
                  <a:ext uri="{0D108BD9-81ED-4DB2-BD59-A6C34878D82A}">
                    <a16:rowId xmlns:a16="http://schemas.microsoft.com/office/drawing/2014/main" val="3106916963"/>
                  </a:ext>
                </a:extLst>
              </a:tr>
              <a:tr h="221840">
                <a:tc>
                  <a:txBody>
                    <a:bodyPr/>
                    <a:lstStyle/>
                    <a:p>
                      <a:pPr algn="ctr">
                        <a:lnSpc>
                          <a:spcPts val="1400"/>
                        </a:lnSpc>
                        <a:spcBef>
                          <a:spcPts val="200"/>
                        </a:spcBef>
                        <a:spcAft>
                          <a:spcPts val="200"/>
                        </a:spcAft>
                      </a:pPr>
                      <a:r>
                        <a:rPr lang="en-US" sz="1000" kern="1050">
                          <a:effectLst/>
                          <a:latin typeface="+mn-ea"/>
                          <a:ea typeface="+mn-ea"/>
                        </a:rPr>
                        <a:t>Handlelength</a:t>
                      </a:r>
                      <a:endParaRPr lang="zh-CN" sz="1000" kern="1050">
                        <a:solidFill>
                          <a:srgbClr val="000000"/>
                        </a:solidFill>
                        <a:effectLst/>
                        <a:latin typeface="+mn-ea"/>
                        <a:ea typeface="+mn-ea"/>
                        <a:cs typeface="宋体" panose="02010600030101010101" pitchFamily="2" charset="-122"/>
                      </a:endParaRPr>
                    </a:p>
                  </a:txBody>
                  <a:tcPr marL="24654" marR="24654" marT="0" marB="0"/>
                </a:tc>
                <a:tc>
                  <a:txBody>
                    <a:bodyPr/>
                    <a:lstStyle/>
                    <a:p>
                      <a:pPr algn="l">
                        <a:lnSpc>
                          <a:spcPts val="1400"/>
                        </a:lnSpc>
                        <a:spcBef>
                          <a:spcPts val="200"/>
                        </a:spcBef>
                        <a:spcAft>
                          <a:spcPts val="200"/>
                        </a:spcAft>
                      </a:pPr>
                      <a:r>
                        <a:rPr lang="zh-TW" sz="1000" kern="1050" dirty="0">
                          <a:effectLst/>
                          <a:latin typeface="+mn-ea"/>
                          <a:ea typeface="+mn-ea"/>
                        </a:rPr>
                        <a:t>图例句柄的长度。</a:t>
                      </a:r>
                      <a:endParaRPr lang="zh-CN" sz="1000" kern="1050" dirty="0">
                        <a:solidFill>
                          <a:srgbClr val="000000"/>
                        </a:solidFill>
                        <a:effectLst/>
                        <a:latin typeface="+mn-ea"/>
                        <a:ea typeface="+mn-ea"/>
                        <a:cs typeface="宋体" panose="02010600030101010101" pitchFamily="2" charset="-122"/>
                      </a:endParaRPr>
                    </a:p>
                  </a:txBody>
                  <a:tcPr marL="24654" marR="24654" marT="0" marB="0"/>
                </a:tc>
                <a:extLst>
                  <a:ext uri="{0D108BD9-81ED-4DB2-BD59-A6C34878D82A}">
                    <a16:rowId xmlns:a16="http://schemas.microsoft.com/office/drawing/2014/main" val="3962779051"/>
                  </a:ext>
                </a:extLst>
              </a:tr>
              <a:tr h="221840">
                <a:tc>
                  <a:txBody>
                    <a:bodyPr/>
                    <a:lstStyle/>
                    <a:p>
                      <a:pPr algn="ctr">
                        <a:lnSpc>
                          <a:spcPts val="1400"/>
                        </a:lnSpc>
                        <a:spcBef>
                          <a:spcPts val="200"/>
                        </a:spcBef>
                        <a:spcAft>
                          <a:spcPts val="200"/>
                        </a:spcAft>
                      </a:pPr>
                      <a:r>
                        <a:rPr lang="en-US" sz="1000" kern="1050">
                          <a:effectLst/>
                          <a:latin typeface="+mn-ea"/>
                          <a:ea typeface="+mn-ea"/>
                        </a:rPr>
                        <a:t>bbox_to_anchor</a:t>
                      </a:r>
                      <a:endParaRPr lang="zh-CN" sz="1000" kern="1050">
                        <a:solidFill>
                          <a:srgbClr val="000000"/>
                        </a:solidFill>
                        <a:effectLst/>
                        <a:latin typeface="+mn-ea"/>
                        <a:ea typeface="+mn-ea"/>
                        <a:cs typeface="宋体" panose="02010600030101010101" pitchFamily="2" charset="-122"/>
                      </a:endParaRPr>
                    </a:p>
                  </a:txBody>
                  <a:tcPr marL="24654" marR="24654" marT="0" marB="0"/>
                </a:tc>
                <a:tc>
                  <a:txBody>
                    <a:bodyPr/>
                    <a:lstStyle/>
                    <a:p>
                      <a:pPr algn="l">
                        <a:lnSpc>
                          <a:spcPts val="1400"/>
                        </a:lnSpc>
                        <a:spcBef>
                          <a:spcPts val="200"/>
                        </a:spcBef>
                        <a:spcAft>
                          <a:spcPts val="200"/>
                        </a:spcAft>
                      </a:pPr>
                      <a:r>
                        <a:rPr lang="zh-TW" sz="1000" kern="1050" dirty="0">
                          <a:effectLst/>
                          <a:latin typeface="+mn-ea"/>
                          <a:ea typeface="+mn-ea"/>
                        </a:rPr>
                        <a:t>如果要自定义图例位置需要设置该参数。</a:t>
                      </a:r>
                      <a:endParaRPr lang="zh-CN" sz="1000" kern="1050" dirty="0">
                        <a:solidFill>
                          <a:srgbClr val="000000"/>
                        </a:solidFill>
                        <a:effectLst/>
                        <a:latin typeface="+mn-ea"/>
                        <a:ea typeface="+mn-ea"/>
                        <a:cs typeface="宋体" panose="02010600030101010101" pitchFamily="2" charset="-122"/>
                      </a:endParaRPr>
                    </a:p>
                  </a:txBody>
                  <a:tcPr marL="24654" marR="24654" marT="0" marB="0"/>
                </a:tc>
                <a:extLst>
                  <a:ext uri="{0D108BD9-81ED-4DB2-BD59-A6C34878D82A}">
                    <a16:rowId xmlns:a16="http://schemas.microsoft.com/office/drawing/2014/main" val="1107796327"/>
                  </a:ext>
                </a:extLst>
              </a:tr>
            </a:tbl>
          </a:graphicData>
        </a:graphic>
      </p:graphicFrame>
    </p:spTree>
    <p:extLst>
      <p:ext uri="{BB962C8B-B14F-4D97-AF65-F5344CB8AC3E}">
        <p14:creationId xmlns:p14="http://schemas.microsoft.com/office/powerpoint/2010/main" val="40087260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en-US" altLang="zh-CN" sz="1800" kern="100" dirty="0">
                <a:effectLst/>
                <a:latin typeface="Times New Roman" panose="02020603050405020304" pitchFamily="18" charset="0"/>
                <a:ea typeface="宋体" panose="02010600030101010101" pitchFamily="2" charset="-122"/>
              </a:rPr>
              <a:t>PyCharm</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是一个比较常见的</a:t>
            </a:r>
            <a:r>
              <a:rPr lang="en-US" altLang="zh-CN" sz="1800" kern="100" dirty="0">
                <a:effectLst/>
                <a:latin typeface="Times New Roman" panose="02020603050405020304" pitchFamily="18" charset="0"/>
                <a:ea typeface="宋体" panose="02010600030101010101" pitchFamily="2" charset="-122"/>
              </a:rPr>
              <a:t>Python</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代码开发工具，可以帮助用户在使用</a:t>
            </a:r>
            <a:r>
              <a:rPr lang="en-US" altLang="zh-CN" sz="1800" kern="100" dirty="0">
                <a:effectLst/>
                <a:latin typeface="Times New Roman" panose="02020603050405020304" pitchFamily="18" charset="0"/>
                <a:ea typeface="宋体" panose="02010600030101010101" pitchFamily="2" charset="-122"/>
              </a:rPr>
              <a:t>Python</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语言开发时提高效率，比如调试、语法高亮、</a:t>
            </a:r>
            <a:r>
              <a:rPr lang="en-US" altLang="zh-CN" sz="1800" kern="100" dirty="0">
                <a:effectLst/>
                <a:latin typeface="Times New Roman" panose="02020603050405020304" pitchFamily="18" charset="0"/>
                <a:ea typeface="宋体" panose="02010600030101010101" pitchFamily="2" charset="-122"/>
              </a:rPr>
              <a:t>Project</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管理、代码跳转、智能提示、自动完成、单元测试、版本控制等</a:t>
            </a:r>
            <a:r>
              <a:rPr lang="zh-CN" altLang="zh-CN" dirty="0"/>
              <a:t>。</a:t>
            </a:r>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dirty="0"/>
              <a:t>1.2.3  </a:t>
            </a:r>
            <a:r>
              <a:rPr lang="zh-CN" altLang="en-US" dirty="0"/>
              <a:t>高效流行的</a:t>
            </a:r>
            <a:r>
              <a:rPr lang="en-US" dirty="0"/>
              <a:t>PyCharm</a:t>
            </a:r>
            <a:endParaRPr dirty="0"/>
          </a:p>
        </p:txBody>
      </p:sp>
      <p:pic>
        <p:nvPicPr>
          <p:cNvPr id="2" name="图片 1">
            <a:extLst>
              <a:ext uri="{FF2B5EF4-FFF2-40B4-BE49-F238E27FC236}">
                <a16:creationId xmlns:a16="http://schemas.microsoft.com/office/drawing/2014/main" id="{DDCDB4D6-466E-AB20-AAC6-F1CD5E834145}"/>
              </a:ext>
            </a:extLst>
          </p:cNvPr>
          <p:cNvPicPr>
            <a:picLocks noChangeAspect="1"/>
          </p:cNvPicPr>
          <p:nvPr/>
        </p:nvPicPr>
        <p:blipFill>
          <a:blip r:embed="rId2" cstate="print"/>
          <a:stretch>
            <a:fillRect/>
          </a:stretch>
        </p:blipFill>
        <p:spPr>
          <a:xfrm>
            <a:off x="2982233" y="2946491"/>
            <a:ext cx="5350040" cy="2880000"/>
          </a:xfrm>
          <a:prstGeom prst="rect">
            <a:avLst/>
          </a:prstGeom>
          <a:noFill/>
          <a:ln>
            <a:noFill/>
          </a:ln>
        </p:spPr>
      </p:pic>
    </p:spTree>
    <p:extLst>
      <p:ext uri="{BB962C8B-B14F-4D97-AF65-F5344CB8AC3E}">
        <p14:creationId xmlns:p14="http://schemas.microsoft.com/office/powerpoint/2010/main" val="3603613376"/>
      </p:ext>
    </p:extLst>
  </p:cSld>
  <p:clrMapOvr>
    <a:masterClrMapping/>
  </p:clrMapOvr>
  <p:transition spd="slow">
    <p:wheel spokes="1"/>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0" cy="3353421"/>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zh-CN" altLang="zh-CN" sz="2200" dirty="0">
                <a:solidFill>
                  <a:schemeClr val="bg1"/>
                </a:solidFill>
                <a:latin typeface="微软雅黑" pitchFamily="34" charset="-122"/>
                <a:ea typeface="微软雅黑" pitchFamily="34" charset="-122"/>
              </a:rPr>
              <a:t>1</a:t>
            </a:r>
            <a:endParaRPr lang="en-US" altLang="zh-CN" sz="2200" dirty="0">
              <a:solidFill>
                <a:schemeClr val="bg1"/>
              </a:solidFill>
              <a:latin typeface="微软雅黑" pitchFamily="34" charset="-122"/>
              <a:ea typeface="微软雅黑" pitchFamily="34" charset="-122"/>
            </a:endParaRPr>
          </a:p>
        </p:txBody>
      </p:sp>
      <p:sp>
        <p:nvSpPr>
          <p:cNvPr id="23" name="AutoShape 17"/>
          <p:cNvSpPr>
            <a:spLocks noChangeArrowheads="1"/>
          </p:cNvSpPr>
          <p:nvPr/>
        </p:nvSpPr>
        <p:spPr bwMode="auto">
          <a:xfrm>
            <a:off x="4000531" y="2608672"/>
            <a:ext cx="4859850" cy="684000"/>
          </a:xfrm>
          <a:prstGeom prst="actionButtonBlank">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绘图参数文件及主要函数</a:t>
            </a:r>
          </a:p>
        </p:txBody>
      </p:sp>
      <p:sp>
        <p:nvSpPr>
          <p:cNvPr id="22538" name="标题 3"/>
          <p:cNvSpPr>
            <a:spLocks noGrp="1"/>
          </p:cNvSpPr>
          <p:nvPr>
            <p:ph type="title" idx="4294967295"/>
          </p:nvPr>
        </p:nvSpPr>
        <p:spPr>
          <a:xfrm>
            <a:off x="255588" y="358775"/>
            <a:ext cx="10972800" cy="528638"/>
          </a:xfrm>
          <a:prstGeom prst="rect">
            <a:avLst/>
          </a:prstGeom>
        </p:spPr>
        <p:txBody>
          <a:bodyPr/>
          <a:lstStyle/>
          <a:p>
            <a:r>
              <a:rPr lang="zh-CN" altLang="en-US" dirty="0"/>
              <a:t>目录</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a:solidFill>
                  <a:schemeClr val="bg1"/>
                </a:solidFill>
                <a:latin typeface="微软雅黑" pitchFamily="34" charset="-122"/>
                <a:ea typeface="微软雅黑" pitchFamily="34" charset="-122"/>
              </a:rPr>
              <a:t>Matplotlib</a:t>
            </a:r>
            <a:r>
              <a:rPr lang="zh-CN" altLang="en-US" sz="2400" dirty="0">
                <a:solidFill>
                  <a:schemeClr val="bg1"/>
                </a:solidFill>
                <a:latin typeface="微软雅黑" pitchFamily="34" charset="-122"/>
                <a:ea typeface="微软雅黑" pitchFamily="34" charset="-122"/>
              </a:rPr>
              <a:t>主要参数配置</a:t>
            </a:r>
          </a:p>
        </p:txBody>
      </p:sp>
      <p:sp>
        <p:nvSpPr>
          <p:cNvPr id="15" name="Oval 15"/>
          <p:cNvSpPr>
            <a:spLocks noChangeArrowheads="1"/>
          </p:cNvSpPr>
          <p:nvPr/>
        </p:nvSpPr>
        <p:spPr bwMode="auto">
          <a:xfrm>
            <a:off x="2928857" y="2626672"/>
            <a:ext cx="684000" cy="648000"/>
          </a:xfrm>
          <a:prstGeom prst="ellipse">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a:latin typeface="微软雅黑" pitchFamily="34" charset="-122"/>
                <a:ea typeface="微软雅黑" pitchFamily="34" charset="-122"/>
                <a:sym typeface="微软雅黑" pitchFamily="34" charset="-122"/>
              </a:rPr>
              <a:t>Matplotlib</a:t>
            </a:r>
            <a:r>
              <a:rPr lang="zh-CN" altLang="en-US" sz="2400" dirty="0">
                <a:latin typeface="微软雅黑" pitchFamily="34" charset="-122"/>
                <a:ea typeface="微软雅黑" pitchFamily="34" charset="-122"/>
                <a:sym typeface="微软雅黑" pitchFamily="34" charset="-122"/>
              </a:rPr>
              <a:t>参数配置案例</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Tree>
    <p:extLst>
      <p:ext uri="{BB962C8B-B14F-4D97-AF65-F5344CB8AC3E}">
        <p14:creationId xmlns:p14="http://schemas.microsoft.com/office/powerpoint/2010/main" val="13124775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可以通过在程序中添加代码对参数进行配置，但是假设一个项目对于</a:t>
            </a:r>
            <a:r>
              <a:rPr lang="en-US" altLang="zh-CN" dirty="0"/>
              <a:t>Matplotlib</a:t>
            </a:r>
            <a:r>
              <a:rPr lang="zh-CN" altLang="en-US" dirty="0"/>
              <a:t>的特性参数总会设置相同的值，就没有必要在每次编写代码的时候都进行相同的配置。取而代之的，应该在代码之外，使用一个永久的文件设定</a:t>
            </a:r>
            <a:r>
              <a:rPr lang="en-US" altLang="zh-CN" dirty="0"/>
              <a:t>Matplotlib</a:t>
            </a:r>
            <a:r>
              <a:rPr lang="zh-CN" altLang="en-US" dirty="0"/>
              <a:t>参数默认值。</a:t>
            </a:r>
          </a:p>
          <a:p>
            <a:pPr marL="361950" indent="-361950"/>
            <a:r>
              <a:rPr lang="en-US" altLang="zh-CN" dirty="0"/>
              <a:t>Matplotlib</a:t>
            </a:r>
            <a:r>
              <a:rPr lang="zh-CN" altLang="en-US" dirty="0"/>
              <a:t>中，可以通过</a:t>
            </a:r>
            <a:r>
              <a:rPr lang="en-US" altLang="zh-CN" dirty="0" err="1"/>
              <a:t>matplotlibrc</a:t>
            </a:r>
            <a:r>
              <a:rPr lang="zh-CN" altLang="en-US" dirty="0"/>
              <a:t>这个配置文件永久修改绘图参数，该文件中包含了绝大部分可以变更的属性。</a:t>
            </a:r>
            <a:r>
              <a:rPr lang="en-US" altLang="zh-CN" dirty="0" err="1"/>
              <a:t>matplotlibrc</a:t>
            </a:r>
            <a:r>
              <a:rPr lang="zh-CN" altLang="en-US" dirty="0"/>
              <a:t>通常在</a:t>
            </a:r>
            <a:r>
              <a:rPr lang="en-US" altLang="zh-CN" dirty="0"/>
              <a:t>Python</a:t>
            </a:r>
            <a:r>
              <a:rPr lang="zh-CN" altLang="en-US" dirty="0"/>
              <a:t>的</a:t>
            </a:r>
            <a:r>
              <a:rPr lang="en-US" altLang="zh-CN" dirty="0"/>
              <a:t>site-packages</a:t>
            </a:r>
            <a:r>
              <a:rPr lang="zh-CN" altLang="en-US" dirty="0"/>
              <a:t>目录下。不过在每次重装</a:t>
            </a:r>
            <a:r>
              <a:rPr lang="en-US" altLang="zh-CN" dirty="0"/>
              <a:t>Matplotlib</a:t>
            </a:r>
            <a:r>
              <a:rPr lang="zh-CN" altLang="en-US" dirty="0"/>
              <a:t>的时候，这个配置文件就会被覆盖，查看</a:t>
            </a:r>
            <a:r>
              <a:rPr lang="en-US" altLang="zh-CN" dirty="0" err="1"/>
              <a:t>matplotlibrc</a:t>
            </a:r>
            <a:r>
              <a:rPr lang="zh-CN" altLang="en-US" dirty="0"/>
              <a:t>所在目录的代码为：</a:t>
            </a:r>
          </a:p>
          <a:p>
            <a:pPr marL="361950" indent="-361950"/>
            <a:r>
              <a:rPr lang="en-US" altLang="zh-CN" dirty="0"/>
              <a:t>import matplotlib</a:t>
            </a:r>
          </a:p>
          <a:p>
            <a:pPr marL="361950" indent="-361950"/>
            <a:r>
              <a:rPr lang="en-US" altLang="zh-CN" dirty="0"/>
              <a:t>print(</a:t>
            </a:r>
            <a:r>
              <a:rPr lang="en-US" altLang="zh-CN" dirty="0" err="1"/>
              <a:t>matplotlib.matplotlib_fname</a:t>
            </a:r>
            <a:r>
              <a:rPr lang="en-US" altLang="zh-CN" dirty="0"/>
              <a:t>())</a:t>
            </a:r>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altLang="zh-CN" dirty="0"/>
              <a:t>5.2.1  </a:t>
            </a:r>
            <a:r>
              <a:rPr lang="zh-CN" altLang="en-US" dirty="0"/>
              <a:t>修改绘图参数文件</a:t>
            </a:r>
            <a:endParaRPr dirty="0"/>
          </a:p>
        </p:txBody>
      </p:sp>
    </p:spTree>
    <p:extLst>
      <p:ext uri="{BB962C8B-B14F-4D97-AF65-F5344CB8AC3E}">
        <p14:creationId xmlns:p14="http://schemas.microsoft.com/office/powerpoint/2010/main" val="27404894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a:xfrm>
            <a:off x="423863" y="1123950"/>
            <a:ext cx="11107737" cy="4987925"/>
          </a:xfrm>
        </p:spPr>
        <p:txBody>
          <a:bodyPr/>
          <a:lstStyle/>
          <a:p>
            <a:pPr marL="271463" indent="-271463"/>
            <a:r>
              <a:rPr lang="zh-CN" altLang="en-US" dirty="0"/>
              <a:t>用</a:t>
            </a:r>
            <a:r>
              <a:rPr lang="en-US" altLang="zh-CN" dirty="0"/>
              <a:t>Notepad</a:t>
            </a:r>
            <a:r>
              <a:rPr lang="zh-CN" altLang="en-US" dirty="0"/>
              <a:t>打开</a:t>
            </a:r>
            <a:r>
              <a:rPr lang="en-US" altLang="zh-CN" dirty="0" err="1"/>
              <a:t>matplotlibrc</a:t>
            </a:r>
            <a:r>
              <a:rPr lang="zh-CN" altLang="en-US" dirty="0"/>
              <a:t>文件，再根据自己的需要来修改里面相应的属性即可。注意：在修改后记得把前面的</a:t>
            </a:r>
            <a:r>
              <a:rPr lang="en-US" altLang="zh-CN" dirty="0"/>
              <a:t>#</a:t>
            </a:r>
            <a:r>
              <a:rPr lang="zh-CN" altLang="en-US" dirty="0"/>
              <a:t>去掉。配置文件包括以下配置项：</a:t>
            </a:r>
          </a:p>
          <a:p>
            <a:pPr marL="271463" indent="-271463"/>
            <a:r>
              <a:rPr lang="en-US" altLang="zh-CN" dirty="0"/>
              <a:t>1</a:t>
            </a:r>
            <a:r>
              <a:rPr lang="zh-CN" altLang="en-US" dirty="0"/>
              <a:t>、</a:t>
            </a:r>
            <a:r>
              <a:rPr lang="en-US" altLang="zh-CN" dirty="0"/>
              <a:t>axes</a:t>
            </a:r>
            <a:r>
              <a:rPr lang="zh-CN" altLang="en-US" dirty="0"/>
              <a:t>：设置坐标轴边界和颜色、坐标刻度值大小和网格。</a:t>
            </a:r>
          </a:p>
          <a:p>
            <a:pPr marL="271463" indent="-271463"/>
            <a:r>
              <a:rPr lang="en-US" altLang="zh-CN" dirty="0"/>
              <a:t>2</a:t>
            </a:r>
            <a:r>
              <a:rPr lang="zh-CN" altLang="en-US" dirty="0"/>
              <a:t>、</a:t>
            </a:r>
            <a:r>
              <a:rPr lang="en-US" altLang="zh-CN" dirty="0"/>
              <a:t>figure</a:t>
            </a:r>
            <a:r>
              <a:rPr lang="zh-CN" altLang="en-US" dirty="0"/>
              <a:t>：设置边界颜色、图形大小和子区。</a:t>
            </a:r>
          </a:p>
          <a:p>
            <a:pPr marL="271463" indent="-271463"/>
            <a:r>
              <a:rPr lang="en-US" altLang="zh-CN" dirty="0"/>
              <a:t>3</a:t>
            </a:r>
            <a:r>
              <a:rPr lang="zh-CN" altLang="en-US" dirty="0"/>
              <a:t>、</a:t>
            </a:r>
            <a:r>
              <a:rPr lang="en-US" altLang="zh-CN" dirty="0"/>
              <a:t>font</a:t>
            </a:r>
            <a:r>
              <a:rPr lang="zh-CN" altLang="en-US" dirty="0"/>
              <a:t>：设置字体集、字体大小和样式。</a:t>
            </a:r>
          </a:p>
          <a:p>
            <a:pPr marL="271463" indent="-271463"/>
            <a:r>
              <a:rPr lang="en-US" altLang="zh-CN" dirty="0"/>
              <a:t>4</a:t>
            </a:r>
            <a:r>
              <a:rPr lang="zh-CN" altLang="en-US" dirty="0"/>
              <a:t>、</a:t>
            </a:r>
            <a:r>
              <a:rPr lang="en-US" altLang="zh-CN" dirty="0"/>
              <a:t>grid</a:t>
            </a:r>
            <a:r>
              <a:rPr lang="zh-CN" altLang="en-US" dirty="0"/>
              <a:t>：设置网格颜色和线形。</a:t>
            </a:r>
          </a:p>
          <a:p>
            <a:pPr marL="271463" indent="-271463"/>
            <a:r>
              <a:rPr lang="en-US" altLang="zh-CN" dirty="0"/>
              <a:t>5</a:t>
            </a:r>
            <a:r>
              <a:rPr lang="zh-CN" altLang="en-US" dirty="0"/>
              <a:t>、</a:t>
            </a:r>
            <a:r>
              <a:rPr lang="en-US" altLang="zh-CN" dirty="0"/>
              <a:t>legend</a:t>
            </a:r>
            <a:r>
              <a:rPr lang="zh-CN" altLang="en-US" dirty="0"/>
              <a:t>：设置图例和其中文本的显示。</a:t>
            </a:r>
          </a:p>
          <a:p>
            <a:pPr marL="271463" indent="-271463"/>
            <a:r>
              <a:rPr lang="en-US" altLang="zh-CN" dirty="0"/>
              <a:t>6</a:t>
            </a:r>
            <a:r>
              <a:rPr lang="zh-CN" altLang="en-US" dirty="0"/>
              <a:t>、</a:t>
            </a:r>
            <a:r>
              <a:rPr lang="en-US" altLang="zh-CN" dirty="0"/>
              <a:t>line</a:t>
            </a:r>
            <a:r>
              <a:rPr lang="zh-CN" altLang="en-US" dirty="0"/>
              <a:t>：设置线条和标记。</a:t>
            </a:r>
          </a:p>
          <a:p>
            <a:pPr marL="271463" indent="-271463"/>
            <a:r>
              <a:rPr lang="en-US" altLang="zh-CN" dirty="0"/>
              <a:t>7</a:t>
            </a:r>
            <a:r>
              <a:rPr lang="zh-CN" altLang="en-US" dirty="0"/>
              <a:t>、</a:t>
            </a:r>
            <a:r>
              <a:rPr lang="en-US" altLang="zh-CN" dirty="0" err="1"/>
              <a:t>savefig</a:t>
            </a:r>
            <a:r>
              <a:rPr lang="zh-CN" altLang="en-US" dirty="0"/>
              <a:t>：可以对保存的图形进行单独设置。</a:t>
            </a:r>
          </a:p>
          <a:p>
            <a:pPr marL="271463" indent="-271463"/>
            <a:r>
              <a:rPr lang="en-US" altLang="zh-CN" dirty="0"/>
              <a:t>8</a:t>
            </a:r>
            <a:r>
              <a:rPr lang="zh-CN" altLang="en-US" dirty="0"/>
              <a:t>、</a:t>
            </a:r>
            <a:r>
              <a:rPr lang="en-US" altLang="zh-CN" dirty="0"/>
              <a:t>text</a:t>
            </a:r>
            <a:r>
              <a:rPr lang="zh-CN" altLang="en-US" dirty="0"/>
              <a:t>：设置字体颜色、文本解析等。</a:t>
            </a:r>
          </a:p>
          <a:p>
            <a:pPr marL="271463" indent="-271463"/>
            <a:r>
              <a:rPr lang="en-US" altLang="zh-CN" dirty="0"/>
              <a:t>9</a:t>
            </a:r>
            <a:r>
              <a:rPr lang="zh-CN" altLang="en-US" dirty="0"/>
              <a:t>、</a:t>
            </a:r>
            <a:r>
              <a:rPr lang="en-US" altLang="zh-CN" dirty="0" err="1"/>
              <a:t>xticks</a:t>
            </a:r>
            <a:r>
              <a:rPr lang="zh-CN" altLang="en-US" dirty="0"/>
              <a:t>和</a:t>
            </a:r>
            <a:r>
              <a:rPr lang="en-US" altLang="zh-CN" dirty="0" err="1"/>
              <a:t>yticks</a:t>
            </a:r>
            <a:r>
              <a:rPr lang="zh-CN" altLang="en-US" dirty="0"/>
              <a:t>：为</a:t>
            </a:r>
            <a:r>
              <a:rPr lang="en-US" altLang="zh-CN" dirty="0"/>
              <a:t>x</a:t>
            </a:r>
            <a:r>
              <a:rPr lang="zh-CN" altLang="en-US" dirty="0"/>
              <a:t>、</a:t>
            </a:r>
            <a:r>
              <a:rPr lang="en-US" altLang="zh-CN" dirty="0"/>
              <a:t>y</a:t>
            </a:r>
            <a:r>
              <a:rPr lang="zh-CN" altLang="en-US" dirty="0"/>
              <a:t>轴的刻度设置颜色、大小、方向等。</a:t>
            </a:r>
          </a:p>
        </p:txBody>
      </p:sp>
    </p:spTree>
    <p:extLst>
      <p:ext uri="{BB962C8B-B14F-4D97-AF65-F5344CB8AC3E}">
        <p14:creationId xmlns:p14="http://schemas.microsoft.com/office/powerpoint/2010/main" val="8233213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en-US" altLang="zh-CN" dirty="0"/>
              <a:t>Matplotlib</a:t>
            </a:r>
            <a:r>
              <a:rPr lang="zh-CN" altLang="en-US" dirty="0"/>
              <a:t>中的</a:t>
            </a:r>
            <a:r>
              <a:rPr lang="en-US" altLang="zh-CN" dirty="0" err="1"/>
              <a:t>pyplot</a:t>
            </a:r>
            <a:r>
              <a:rPr lang="zh-CN" altLang="en-US" dirty="0"/>
              <a:t>模块提供一系列类似</a:t>
            </a:r>
            <a:r>
              <a:rPr lang="en-US" altLang="zh-CN" dirty="0" err="1"/>
              <a:t>Matlab</a:t>
            </a:r>
            <a:r>
              <a:rPr lang="zh-CN" altLang="en-US" dirty="0"/>
              <a:t>的命令式函数。每个函数可以对图形对象做一些改动，比如：新建一个图形对象、在图形中开辟绘制区、在绘制区画一些曲线、为曲线打上标签等等。在</a:t>
            </a:r>
            <a:r>
              <a:rPr lang="en-US" altLang="zh-CN" dirty="0" err="1"/>
              <a:t>Matplotlib.pyplot</a:t>
            </a:r>
            <a:r>
              <a:rPr lang="zh-CN" altLang="en-US" dirty="0"/>
              <a:t>中，大部分状态是跨函数调用共享的。因此，它会跟踪像当前图形对象和绘制区，绘制函数直接作用于当前绘制对象。</a:t>
            </a:r>
          </a:p>
        </p:txBody>
      </p:sp>
      <p:sp>
        <p:nvSpPr>
          <p:cNvPr id="17412" name="内容占位符 2"/>
          <p:cNvSpPr>
            <a:spLocks noGrp="1"/>
          </p:cNvSpPr>
          <p:nvPr>
            <p:ph idx="10"/>
          </p:nvPr>
        </p:nvSpPr>
        <p:spPr>
          <a:xfrm>
            <a:off x="423863" y="1138238"/>
            <a:ext cx="11107737" cy="427037"/>
          </a:xfrm>
        </p:spPr>
        <p:txBody>
          <a:bodyPr/>
          <a:lstStyle/>
          <a:p>
            <a:r>
              <a:rPr lang="en-US" altLang="zh-CN" dirty="0"/>
              <a:t>5.2.2  </a:t>
            </a:r>
            <a:r>
              <a:rPr lang="zh-CN" altLang="en-US" dirty="0"/>
              <a:t>绘图主要函数简介</a:t>
            </a:r>
            <a:endParaRPr dirty="0"/>
          </a:p>
        </p:txBody>
      </p:sp>
    </p:spTree>
    <p:extLst>
      <p:ext uri="{BB962C8B-B14F-4D97-AF65-F5344CB8AC3E}">
        <p14:creationId xmlns:p14="http://schemas.microsoft.com/office/powerpoint/2010/main" val="11875965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a:xfrm>
            <a:off x="423863" y="1123950"/>
            <a:ext cx="11107737" cy="4987925"/>
          </a:xfrm>
        </p:spPr>
        <p:txBody>
          <a:bodyPr/>
          <a:lstStyle/>
          <a:p>
            <a:pPr marL="271463" indent="-271463"/>
            <a:r>
              <a:rPr lang="zh-CN" altLang="en-US" dirty="0"/>
              <a:t>主要函数如下：</a:t>
            </a:r>
          </a:p>
        </p:txBody>
      </p:sp>
      <p:graphicFrame>
        <p:nvGraphicFramePr>
          <p:cNvPr id="2" name="表格 1">
            <a:extLst>
              <a:ext uri="{FF2B5EF4-FFF2-40B4-BE49-F238E27FC236}">
                <a16:creationId xmlns:a16="http://schemas.microsoft.com/office/drawing/2014/main" id="{CAD2F521-BE01-4B01-BA21-456A75F9DDB0}"/>
              </a:ext>
            </a:extLst>
          </p:cNvPr>
          <p:cNvGraphicFramePr>
            <a:graphicFrameLocks noGrp="1"/>
          </p:cNvGraphicFramePr>
          <p:nvPr>
            <p:extLst>
              <p:ext uri="{D42A27DB-BD31-4B8C-83A1-F6EECF244321}">
                <p14:modId xmlns:p14="http://schemas.microsoft.com/office/powerpoint/2010/main" val="3386260831"/>
              </p:ext>
            </p:extLst>
          </p:nvPr>
        </p:nvGraphicFramePr>
        <p:xfrm>
          <a:off x="3037840" y="1513840"/>
          <a:ext cx="5049521" cy="4866620"/>
        </p:xfrm>
        <a:graphic>
          <a:graphicData uri="http://schemas.openxmlformats.org/drawingml/2006/table">
            <a:tbl>
              <a:tblPr firstRow="1" firstCol="1" bandRow="1">
                <a:tableStyleId>{5C22544A-7EE6-4342-B048-85BDC9FD1C3A}</a:tableStyleId>
              </a:tblPr>
              <a:tblGrid>
                <a:gridCol w="2134326">
                  <a:extLst>
                    <a:ext uri="{9D8B030D-6E8A-4147-A177-3AD203B41FA5}">
                      <a16:colId xmlns:a16="http://schemas.microsoft.com/office/drawing/2014/main" val="4089615964"/>
                    </a:ext>
                  </a:extLst>
                </a:gridCol>
                <a:gridCol w="2915195">
                  <a:extLst>
                    <a:ext uri="{9D8B030D-6E8A-4147-A177-3AD203B41FA5}">
                      <a16:colId xmlns:a16="http://schemas.microsoft.com/office/drawing/2014/main" val="1390984604"/>
                    </a:ext>
                  </a:extLst>
                </a:gridCol>
              </a:tblGrid>
              <a:tr h="288116">
                <a:tc>
                  <a:txBody>
                    <a:bodyPr/>
                    <a:lstStyle/>
                    <a:p>
                      <a:pPr marL="0" indent="0" algn="ctr">
                        <a:lnSpc>
                          <a:spcPts val="1400"/>
                        </a:lnSpc>
                        <a:spcBef>
                          <a:spcPts val="200"/>
                        </a:spcBef>
                        <a:spcAft>
                          <a:spcPts val="200"/>
                        </a:spcAft>
                      </a:pPr>
                      <a:r>
                        <a:rPr lang="zh-TW" sz="1000" kern="1050" dirty="0">
                          <a:effectLst/>
                          <a:latin typeface="+mn-ea"/>
                          <a:ea typeface="+mn-ea"/>
                        </a:rPr>
                        <a:t>函数</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extLst>
                  <a:ext uri="{0D108BD9-81ED-4DB2-BD59-A6C34878D82A}">
                    <a16:rowId xmlns:a16="http://schemas.microsoft.com/office/drawing/2014/main" val="1611519383"/>
                  </a:ext>
                </a:extLst>
              </a:tr>
              <a:tr h="218024">
                <a:tc>
                  <a:txBody>
                    <a:bodyPr/>
                    <a:lstStyle/>
                    <a:p>
                      <a:pPr marL="0" indent="0" algn="ctr">
                        <a:lnSpc>
                          <a:spcPts val="1400"/>
                        </a:lnSpc>
                        <a:spcBef>
                          <a:spcPts val="200"/>
                        </a:spcBef>
                        <a:spcAft>
                          <a:spcPts val="200"/>
                        </a:spcAft>
                      </a:pPr>
                      <a:r>
                        <a:rPr lang="en-US" sz="1000" kern="1050" dirty="0" err="1">
                          <a:effectLst/>
                          <a:latin typeface="+mn-ea"/>
                          <a:ea typeface="+mn-ea"/>
                        </a:rPr>
                        <a:t>plt.plot</a:t>
                      </a:r>
                      <a:r>
                        <a:rPr lang="en-US"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绘制坐标图</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extLst>
                  <a:ext uri="{0D108BD9-81ED-4DB2-BD59-A6C34878D82A}">
                    <a16:rowId xmlns:a16="http://schemas.microsoft.com/office/drawing/2014/main" val="2887013186"/>
                  </a:ext>
                </a:extLst>
              </a:tr>
              <a:tr h="218024">
                <a:tc>
                  <a:txBody>
                    <a:bodyPr/>
                    <a:lstStyle/>
                    <a:p>
                      <a:pPr marL="0" indent="0" algn="ctr">
                        <a:lnSpc>
                          <a:spcPts val="1400"/>
                        </a:lnSpc>
                        <a:spcBef>
                          <a:spcPts val="200"/>
                        </a:spcBef>
                        <a:spcAft>
                          <a:spcPts val="200"/>
                        </a:spcAft>
                      </a:pPr>
                      <a:r>
                        <a:rPr lang="en-US" sz="1000" kern="1050" dirty="0" err="1">
                          <a:effectLst/>
                          <a:latin typeface="+mn-ea"/>
                          <a:ea typeface="+mn-ea"/>
                        </a:rPr>
                        <a:t>plt.boxplot</a:t>
                      </a:r>
                      <a:r>
                        <a:rPr lang="en-US"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绘制箱形图</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extLst>
                  <a:ext uri="{0D108BD9-81ED-4DB2-BD59-A6C34878D82A}">
                    <a16:rowId xmlns:a16="http://schemas.microsoft.com/office/drawing/2014/main" val="1788977268"/>
                  </a:ext>
                </a:extLst>
              </a:tr>
              <a:tr h="218024">
                <a:tc>
                  <a:txBody>
                    <a:bodyPr/>
                    <a:lstStyle/>
                    <a:p>
                      <a:pPr marL="0" indent="0" algn="ctr">
                        <a:lnSpc>
                          <a:spcPts val="1400"/>
                        </a:lnSpc>
                        <a:spcBef>
                          <a:spcPts val="200"/>
                        </a:spcBef>
                        <a:spcAft>
                          <a:spcPts val="200"/>
                        </a:spcAft>
                      </a:pPr>
                      <a:r>
                        <a:rPr lang="en-US" sz="1000" kern="1050" dirty="0" err="1">
                          <a:effectLst/>
                          <a:latin typeface="+mn-ea"/>
                          <a:ea typeface="+mn-ea"/>
                        </a:rPr>
                        <a:t>plt.bar</a:t>
                      </a:r>
                      <a:r>
                        <a:rPr lang="en-US"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绘制条形图</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extLst>
                  <a:ext uri="{0D108BD9-81ED-4DB2-BD59-A6C34878D82A}">
                    <a16:rowId xmlns:a16="http://schemas.microsoft.com/office/drawing/2014/main" val="4107208963"/>
                  </a:ext>
                </a:extLst>
              </a:tr>
              <a:tr h="218024">
                <a:tc>
                  <a:txBody>
                    <a:bodyPr/>
                    <a:lstStyle/>
                    <a:p>
                      <a:pPr marL="0" indent="0" algn="ctr">
                        <a:lnSpc>
                          <a:spcPts val="1400"/>
                        </a:lnSpc>
                        <a:spcBef>
                          <a:spcPts val="200"/>
                        </a:spcBef>
                        <a:spcAft>
                          <a:spcPts val="200"/>
                        </a:spcAft>
                      </a:pPr>
                      <a:r>
                        <a:rPr lang="en-US" sz="1000" kern="1050" dirty="0" err="1">
                          <a:effectLst/>
                          <a:latin typeface="+mn-ea"/>
                          <a:ea typeface="+mn-ea"/>
                        </a:rPr>
                        <a:t>plt.barh</a:t>
                      </a:r>
                      <a:r>
                        <a:rPr lang="en-US"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绘制横向条形图</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extLst>
                  <a:ext uri="{0D108BD9-81ED-4DB2-BD59-A6C34878D82A}">
                    <a16:rowId xmlns:a16="http://schemas.microsoft.com/office/drawing/2014/main" val="2586657683"/>
                  </a:ext>
                </a:extLst>
              </a:tr>
              <a:tr h="218024">
                <a:tc>
                  <a:txBody>
                    <a:bodyPr/>
                    <a:lstStyle/>
                    <a:p>
                      <a:pPr marL="0" indent="0" algn="ctr">
                        <a:lnSpc>
                          <a:spcPts val="1400"/>
                        </a:lnSpc>
                        <a:spcBef>
                          <a:spcPts val="200"/>
                        </a:spcBef>
                        <a:spcAft>
                          <a:spcPts val="200"/>
                        </a:spcAft>
                      </a:pPr>
                      <a:r>
                        <a:rPr lang="en-US" sz="1000" kern="1050" dirty="0" err="1">
                          <a:effectLst/>
                          <a:latin typeface="+mn-ea"/>
                          <a:ea typeface="+mn-ea"/>
                        </a:rPr>
                        <a:t>plt.polar</a:t>
                      </a:r>
                      <a:r>
                        <a:rPr lang="en-US"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绘制极坐标图</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extLst>
                  <a:ext uri="{0D108BD9-81ED-4DB2-BD59-A6C34878D82A}">
                    <a16:rowId xmlns:a16="http://schemas.microsoft.com/office/drawing/2014/main" val="3107065396"/>
                  </a:ext>
                </a:extLst>
              </a:tr>
              <a:tr h="218024">
                <a:tc>
                  <a:txBody>
                    <a:bodyPr/>
                    <a:lstStyle/>
                    <a:p>
                      <a:pPr marL="0" indent="0" algn="ctr">
                        <a:lnSpc>
                          <a:spcPts val="1400"/>
                        </a:lnSpc>
                        <a:spcBef>
                          <a:spcPts val="200"/>
                        </a:spcBef>
                        <a:spcAft>
                          <a:spcPts val="200"/>
                        </a:spcAft>
                      </a:pPr>
                      <a:r>
                        <a:rPr lang="en-US" sz="1000" kern="1050" dirty="0" err="1">
                          <a:effectLst/>
                          <a:latin typeface="+mn-ea"/>
                          <a:ea typeface="+mn-ea"/>
                        </a:rPr>
                        <a:t>plt.pie</a:t>
                      </a:r>
                      <a:r>
                        <a:rPr lang="en-US"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绘制饼图</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extLst>
                  <a:ext uri="{0D108BD9-81ED-4DB2-BD59-A6C34878D82A}">
                    <a16:rowId xmlns:a16="http://schemas.microsoft.com/office/drawing/2014/main" val="2796338542"/>
                  </a:ext>
                </a:extLst>
              </a:tr>
              <a:tr h="218024">
                <a:tc>
                  <a:txBody>
                    <a:bodyPr/>
                    <a:lstStyle/>
                    <a:p>
                      <a:pPr marL="0" indent="0" algn="ctr">
                        <a:lnSpc>
                          <a:spcPts val="1400"/>
                        </a:lnSpc>
                        <a:spcBef>
                          <a:spcPts val="200"/>
                        </a:spcBef>
                        <a:spcAft>
                          <a:spcPts val="200"/>
                        </a:spcAft>
                      </a:pPr>
                      <a:r>
                        <a:rPr lang="en-US" sz="1000" kern="1050" dirty="0" err="1">
                          <a:effectLst/>
                          <a:latin typeface="+mn-ea"/>
                          <a:ea typeface="+mn-ea"/>
                        </a:rPr>
                        <a:t>plt.psd</a:t>
                      </a:r>
                      <a:r>
                        <a:rPr lang="en-US"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绘制功率谱密度图</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extLst>
                  <a:ext uri="{0D108BD9-81ED-4DB2-BD59-A6C34878D82A}">
                    <a16:rowId xmlns:a16="http://schemas.microsoft.com/office/drawing/2014/main" val="2498269696"/>
                  </a:ext>
                </a:extLst>
              </a:tr>
              <a:tr h="218024">
                <a:tc>
                  <a:txBody>
                    <a:bodyPr/>
                    <a:lstStyle/>
                    <a:p>
                      <a:pPr marL="0" indent="0" algn="ctr">
                        <a:lnSpc>
                          <a:spcPts val="1400"/>
                        </a:lnSpc>
                        <a:spcBef>
                          <a:spcPts val="200"/>
                        </a:spcBef>
                        <a:spcAft>
                          <a:spcPts val="200"/>
                        </a:spcAft>
                      </a:pPr>
                      <a:r>
                        <a:rPr lang="en-US" sz="1000" kern="1050" dirty="0" err="1">
                          <a:effectLst/>
                          <a:latin typeface="+mn-ea"/>
                          <a:ea typeface="+mn-ea"/>
                        </a:rPr>
                        <a:t>plt.specgram</a:t>
                      </a:r>
                      <a:r>
                        <a:rPr lang="en-US"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绘制谱图</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extLst>
                  <a:ext uri="{0D108BD9-81ED-4DB2-BD59-A6C34878D82A}">
                    <a16:rowId xmlns:a16="http://schemas.microsoft.com/office/drawing/2014/main" val="1200058289"/>
                  </a:ext>
                </a:extLst>
              </a:tr>
              <a:tr h="218024">
                <a:tc>
                  <a:txBody>
                    <a:bodyPr/>
                    <a:lstStyle/>
                    <a:p>
                      <a:pPr marL="0" indent="0" algn="ctr">
                        <a:lnSpc>
                          <a:spcPts val="1400"/>
                        </a:lnSpc>
                        <a:spcBef>
                          <a:spcPts val="200"/>
                        </a:spcBef>
                        <a:spcAft>
                          <a:spcPts val="200"/>
                        </a:spcAft>
                      </a:pPr>
                      <a:r>
                        <a:rPr lang="en-US" sz="1000" kern="1050" dirty="0" err="1">
                          <a:effectLst/>
                          <a:latin typeface="+mn-ea"/>
                          <a:ea typeface="+mn-ea"/>
                        </a:rPr>
                        <a:t>plt.cohere</a:t>
                      </a:r>
                      <a:r>
                        <a:rPr lang="en-US"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绘制相关性函数</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extLst>
                  <a:ext uri="{0D108BD9-81ED-4DB2-BD59-A6C34878D82A}">
                    <a16:rowId xmlns:a16="http://schemas.microsoft.com/office/drawing/2014/main" val="540348148"/>
                  </a:ext>
                </a:extLst>
              </a:tr>
              <a:tr h="218024">
                <a:tc>
                  <a:txBody>
                    <a:bodyPr/>
                    <a:lstStyle/>
                    <a:p>
                      <a:pPr marL="0" indent="0" algn="ctr">
                        <a:lnSpc>
                          <a:spcPts val="1400"/>
                        </a:lnSpc>
                        <a:spcBef>
                          <a:spcPts val="200"/>
                        </a:spcBef>
                        <a:spcAft>
                          <a:spcPts val="200"/>
                        </a:spcAft>
                      </a:pPr>
                      <a:r>
                        <a:rPr lang="en-US" sz="1000" kern="1050" dirty="0" err="1">
                          <a:effectLst/>
                          <a:latin typeface="+mn-ea"/>
                          <a:ea typeface="+mn-ea"/>
                        </a:rPr>
                        <a:t>plt.scatter</a:t>
                      </a:r>
                      <a:r>
                        <a:rPr lang="en-US"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绘制散点图</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extLst>
                  <a:ext uri="{0D108BD9-81ED-4DB2-BD59-A6C34878D82A}">
                    <a16:rowId xmlns:a16="http://schemas.microsoft.com/office/drawing/2014/main" val="4163561780"/>
                  </a:ext>
                </a:extLst>
              </a:tr>
              <a:tr h="218024">
                <a:tc>
                  <a:txBody>
                    <a:bodyPr/>
                    <a:lstStyle/>
                    <a:p>
                      <a:pPr marL="0" indent="0" algn="ctr">
                        <a:lnSpc>
                          <a:spcPts val="1400"/>
                        </a:lnSpc>
                        <a:spcBef>
                          <a:spcPts val="200"/>
                        </a:spcBef>
                        <a:spcAft>
                          <a:spcPts val="200"/>
                        </a:spcAft>
                      </a:pPr>
                      <a:r>
                        <a:rPr lang="en-US" sz="1000" kern="1050" dirty="0" err="1">
                          <a:effectLst/>
                          <a:latin typeface="+mn-ea"/>
                          <a:ea typeface="+mn-ea"/>
                        </a:rPr>
                        <a:t>plt.step</a:t>
                      </a:r>
                      <a:r>
                        <a:rPr lang="en-US"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绘制步阶图</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extLst>
                  <a:ext uri="{0D108BD9-81ED-4DB2-BD59-A6C34878D82A}">
                    <a16:rowId xmlns:a16="http://schemas.microsoft.com/office/drawing/2014/main" val="2627559934"/>
                  </a:ext>
                </a:extLst>
              </a:tr>
              <a:tr h="218024">
                <a:tc>
                  <a:txBody>
                    <a:bodyPr/>
                    <a:lstStyle/>
                    <a:p>
                      <a:pPr marL="0" indent="0" algn="ctr">
                        <a:lnSpc>
                          <a:spcPts val="1400"/>
                        </a:lnSpc>
                        <a:spcBef>
                          <a:spcPts val="200"/>
                        </a:spcBef>
                        <a:spcAft>
                          <a:spcPts val="200"/>
                        </a:spcAft>
                      </a:pPr>
                      <a:r>
                        <a:rPr lang="en-US" sz="1000" kern="1050" dirty="0" err="1">
                          <a:effectLst/>
                          <a:latin typeface="+mn-ea"/>
                          <a:ea typeface="+mn-ea"/>
                        </a:rPr>
                        <a:t>plt.hist</a:t>
                      </a:r>
                      <a:r>
                        <a:rPr lang="en-US"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绘制直方图</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extLst>
                  <a:ext uri="{0D108BD9-81ED-4DB2-BD59-A6C34878D82A}">
                    <a16:rowId xmlns:a16="http://schemas.microsoft.com/office/drawing/2014/main" val="3998473870"/>
                  </a:ext>
                </a:extLst>
              </a:tr>
              <a:tr h="218024">
                <a:tc>
                  <a:txBody>
                    <a:bodyPr/>
                    <a:lstStyle/>
                    <a:p>
                      <a:pPr marL="0" indent="0" algn="ctr">
                        <a:lnSpc>
                          <a:spcPts val="1400"/>
                        </a:lnSpc>
                        <a:spcBef>
                          <a:spcPts val="200"/>
                        </a:spcBef>
                        <a:spcAft>
                          <a:spcPts val="200"/>
                        </a:spcAft>
                      </a:pPr>
                      <a:r>
                        <a:rPr lang="en-US" sz="1000" kern="1050" dirty="0" err="1">
                          <a:effectLst/>
                          <a:latin typeface="+mn-ea"/>
                          <a:ea typeface="+mn-ea"/>
                        </a:rPr>
                        <a:t>plt.contour</a:t>
                      </a:r>
                      <a:r>
                        <a:rPr lang="en-US"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绘制等值图</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extLst>
                  <a:ext uri="{0D108BD9-81ED-4DB2-BD59-A6C34878D82A}">
                    <a16:rowId xmlns:a16="http://schemas.microsoft.com/office/drawing/2014/main" val="3923113827"/>
                  </a:ext>
                </a:extLst>
              </a:tr>
              <a:tr h="218024">
                <a:tc>
                  <a:txBody>
                    <a:bodyPr/>
                    <a:lstStyle/>
                    <a:p>
                      <a:pPr marL="0" indent="0" algn="ctr">
                        <a:lnSpc>
                          <a:spcPts val="1400"/>
                        </a:lnSpc>
                        <a:spcBef>
                          <a:spcPts val="200"/>
                        </a:spcBef>
                        <a:spcAft>
                          <a:spcPts val="200"/>
                        </a:spcAft>
                      </a:pPr>
                      <a:r>
                        <a:rPr lang="en-US" sz="1000" kern="1050" dirty="0" err="1">
                          <a:effectLst/>
                          <a:latin typeface="+mn-ea"/>
                          <a:ea typeface="+mn-ea"/>
                        </a:rPr>
                        <a:t>plt.vlines</a:t>
                      </a:r>
                      <a:r>
                        <a:rPr lang="en-US"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绘制垂直图</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extLst>
                  <a:ext uri="{0D108BD9-81ED-4DB2-BD59-A6C34878D82A}">
                    <a16:rowId xmlns:a16="http://schemas.microsoft.com/office/drawing/2014/main" val="14270190"/>
                  </a:ext>
                </a:extLst>
              </a:tr>
              <a:tr h="218024">
                <a:tc>
                  <a:txBody>
                    <a:bodyPr/>
                    <a:lstStyle/>
                    <a:p>
                      <a:pPr marL="0" indent="0" algn="ctr">
                        <a:lnSpc>
                          <a:spcPts val="1400"/>
                        </a:lnSpc>
                        <a:spcBef>
                          <a:spcPts val="200"/>
                        </a:spcBef>
                        <a:spcAft>
                          <a:spcPts val="200"/>
                        </a:spcAft>
                      </a:pPr>
                      <a:r>
                        <a:rPr lang="en-US" sz="1000" kern="1050" dirty="0" err="1">
                          <a:effectLst/>
                          <a:latin typeface="+mn-ea"/>
                          <a:ea typeface="+mn-ea"/>
                        </a:rPr>
                        <a:t>plt.stem</a:t>
                      </a:r>
                      <a:r>
                        <a:rPr lang="en-US"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绘制柴火图</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extLst>
                  <a:ext uri="{0D108BD9-81ED-4DB2-BD59-A6C34878D82A}">
                    <a16:rowId xmlns:a16="http://schemas.microsoft.com/office/drawing/2014/main" val="68593002"/>
                  </a:ext>
                </a:extLst>
              </a:tr>
              <a:tr h="218024">
                <a:tc>
                  <a:txBody>
                    <a:bodyPr/>
                    <a:lstStyle/>
                    <a:p>
                      <a:pPr marL="0" indent="0" algn="ctr">
                        <a:lnSpc>
                          <a:spcPts val="1400"/>
                        </a:lnSpc>
                        <a:spcBef>
                          <a:spcPts val="200"/>
                        </a:spcBef>
                        <a:spcAft>
                          <a:spcPts val="200"/>
                        </a:spcAft>
                      </a:pPr>
                      <a:r>
                        <a:rPr lang="en-US" sz="1000" kern="1050" dirty="0" err="1">
                          <a:effectLst/>
                          <a:latin typeface="+mn-ea"/>
                          <a:ea typeface="+mn-ea"/>
                        </a:rPr>
                        <a:t>plt.plot_date</a:t>
                      </a:r>
                      <a:r>
                        <a:rPr lang="en-US"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绘制数据日期</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extLst>
                  <a:ext uri="{0D108BD9-81ED-4DB2-BD59-A6C34878D82A}">
                    <a16:rowId xmlns:a16="http://schemas.microsoft.com/office/drawing/2014/main" val="1492293908"/>
                  </a:ext>
                </a:extLst>
              </a:tr>
              <a:tr h="218024">
                <a:tc>
                  <a:txBody>
                    <a:bodyPr/>
                    <a:lstStyle/>
                    <a:p>
                      <a:pPr marL="0" indent="0" algn="ctr">
                        <a:lnSpc>
                          <a:spcPts val="1400"/>
                        </a:lnSpc>
                        <a:spcBef>
                          <a:spcPts val="200"/>
                        </a:spcBef>
                        <a:spcAft>
                          <a:spcPts val="200"/>
                        </a:spcAft>
                      </a:pPr>
                      <a:r>
                        <a:rPr lang="en-US" sz="1000" kern="1050" dirty="0" err="1">
                          <a:effectLst/>
                          <a:latin typeface="+mn-ea"/>
                          <a:ea typeface="+mn-ea"/>
                        </a:rPr>
                        <a:t>plt.clabel</a:t>
                      </a:r>
                      <a:r>
                        <a:rPr lang="en-US"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绘制轮廓图</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extLst>
                  <a:ext uri="{0D108BD9-81ED-4DB2-BD59-A6C34878D82A}">
                    <a16:rowId xmlns:a16="http://schemas.microsoft.com/office/drawing/2014/main" val="3558947637"/>
                  </a:ext>
                </a:extLst>
              </a:tr>
              <a:tr h="218024">
                <a:tc>
                  <a:txBody>
                    <a:bodyPr/>
                    <a:lstStyle/>
                    <a:p>
                      <a:pPr marL="0" indent="0" algn="ctr">
                        <a:lnSpc>
                          <a:spcPts val="1400"/>
                        </a:lnSpc>
                        <a:spcBef>
                          <a:spcPts val="200"/>
                        </a:spcBef>
                        <a:spcAft>
                          <a:spcPts val="200"/>
                        </a:spcAft>
                      </a:pPr>
                      <a:r>
                        <a:rPr lang="en-US" sz="1000" kern="1050" dirty="0">
                          <a:effectLst/>
                          <a:latin typeface="+mn-ea"/>
                          <a:ea typeface="+mn-ea"/>
                        </a:rPr>
                        <a:t>plt.hist2d()</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绘制</a:t>
                      </a:r>
                      <a:r>
                        <a:rPr lang="en-US" sz="1000" kern="1050" dirty="0">
                          <a:effectLst/>
                          <a:latin typeface="+mn-ea"/>
                          <a:ea typeface="+mn-ea"/>
                        </a:rPr>
                        <a:t>2D</a:t>
                      </a:r>
                      <a:r>
                        <a:rPr lang="zh-TW" sz="1000" kern="1050" dirty="0">
                          <a:effectLst/>
                          <a:latin typeface="+mn-ea"/>
                          <a:ea typeface="+mn-ea"/>
                        </a:rPr>
                        <a:t>直方图</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extLst>
                  <a:ext uri="{0D108BD9-81ED-4DB2-BD59-A6C34878D82A}">
                    <a16:rowId xmlns:a16="http://schemas.microsoft.com/office/drawing/2014/main" val="2687231715"/>
                  </a:ext>
                </a:extLst>
              </a:tr>
              <a:tr h="218024">
                <a:tc>
                  <a:txBody>
                    <a:bodyPr/>
                    <a:lstStyle/>
                    <a:p>
                      <a:pPr marL="0" indent="0" algn="ctr">
                        <a:lnSpc>
                          <a:spcPts val="1400"/>
                        </a:lnSpc>
                        <a:spcBef>
                          <a:spcPts val="200"/>
                        </a:spcBef>
                        <a:spcAft>
                          <a:spcPts val="200"/>
                        </a:spcAft>
                      </a:pPr>
                      <a:r>
                        <a:rPr lang="en-US" sz="1000" kern="1050" dirty="0" err="1">
                          <a:effectLst/>
                          <a:latin typeface="+mn-ea"/>
                          <a:ea typeface="+mn-ea"/>
                        </a:rPr>
                        <a:t>plt.quiverkey</a:t>
                      </a:r>
                      <a:r>
                        <a:rPr lang="en-US"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绘制颤动图</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extLst>
                  <a:ext uri="{0D108BD9-81ED-4DB2-BD59-A6C34878D82A}">
                    <a16:rowId xmlns:a16="http://schemas.microsoft.com/office/drawing/2014/main" val="2544022145"/>
                  </a:ext>
                </a:extLst>
              </a:tr>
              <a:tr h="218024">
                <a:tc>
                  <a:txBody>
                    <a:bodyPr/>
                    <a:lstStyle/>
                    <a:p>
                      <a:pPr marL="0" indent="0" algn="ctr">
                        <a:lnSpc>
                          <a:spcPts val="1400"/>
                        </a:lnSpc>
                        <a:spcBef>
                          <a:spcPts val="200"/>
                        </a:spcBef>
                        <a:spcAft>
                          <a:spcPts val="200"/>
                        </a:spcAft>
                      </a:pPr>
                      <a:r>
                        <a:rPr lang="en-US" sz="1000" kern="1050" dirty="0" err="1">
                          <a:effectLst/>
                          <a:latin typeface="+mn-ea"/>
                          <a:ea typeface="+mn-ea"/>
                        </a:rPr>
                        <a:t>plt.stackplot</a:t>
                      </a:r>
                      <a:r>
                        <a:rPr lang="en-US"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绘制堆积面积图</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extLst>
                  <a:ext uri="{0D108BD9-81ED-4DB2-BD59-A6C34878D82A}">
                    <a16:rowId xmlns:a16="http://schemas.microsoft.com/office/drawing/2014/main" val="3643372523"/>
                  </a:ext>
                </a:extLst>
              </a:tr>
              <a:tr h="218024">
                <a:tc>
                  <a:txBody>
                    <a:bodyPr/>
                    <a:lstStyle/>
                    <a:p>
                      <a:pPr marL="0" indent="0" algn="ctr">
                        <a:lnSpc>
                          <a:spcPts val="1400"/>
                        </a:lnSpc>
                        <a:spcBef>
                          <a:spcPts val="200"/>
                        </a:spcBef>
                        <a:spcAft>
                          <a:spcPts val="200"/>
                        </a:spcAft>
                      </a:pPr>
                      <a:r>
                        <a:rPr lang="en-US" sz="1000" kern="1050" dirty="0" err="1">
                          <a:effectLst/>
                          <a:latin typeface="+mn-ea"/>
                          <a:ea typeface="+mn-ea"/>
                        </a:rPr>
                        <a:t>plt.Violinplot</a:t>
                      </a:r>
                      <a:r>
                        <a:rPr lang="en-US"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绘制小提琴图</a:t>
                      </a:r>
                      <a:endParaRPr lang="zh-CN" sz="1000" kern="1050" dirty="0">
                        <a:solidFill>
                          <a:srgbClr val="000000"/>
                        </a:solidFill>
                        <a:effectLst/>
                        <a:latin typeface="+mn-ea"/>
                        <a:ea typeface="+mn-ea"/>
                        <a:cs typeface="宋体" panose="02010600030101010101" pitchFamily="2" charset="-122"/>
                      </a:endParaRPr>
                    </a:p>
                  </a:txBody>
                  <a:tcPr marL="17930" marR="17930" marT="0" marB="0" anchor="ctr"/>
                </a:tc>
                <a:extLst>
                  <a:ext uri="{0D108BD9-81ED-4DB2-BD59-A6C34878D82A}">
                    <a16:rowId xmlns:a16="http://schemas.microsoft.com/office/drawing/2014/main" val="2404761027"/>
                  </a:ext>
                </a:extLst>
              </a:tr>
            </a:tbl>
          </a:graphicData>
        </a:graphic>
      </p:graphicFrame>
    </p:spTree>
    <p:extLst>
      <p:ext uri="{BB962C8B-B14F-4D97-AF65-F5344CB8AC3E}">
        <p14:creationId xmlns:p14="http://schemas.microsoft.com/office/powerpoint/2010/main" val="810107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0" cy="3283847"/>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zh-CN" altLang="zh-CN" sz="2200" dirty="0">
                <a:solidFill>
                  <a:schemeClr val="bg1"/>
                </a:solidFill>
                <a:latin typeface="微软雅黑" pitchFamily="34" charset="-122"/>
                <a:ea typeface="微软雅黑" pitchFamily="34" charset="-122"/>
              </a:rPr>
              <a:t>1</a:t>
            </a:r>
            <a:endParaRPr lang="en-US" altLang="zh-CN" sz="2200" dirty="0">
              <a:solidFill>
                <a:schemeClr val="bg1"/>
              </a:solidFill>
              <a:latin typeface="微软雅黑" pitchFamily="34" charset="-122"/>
              <a:ea typeface="微软雅黑" pitchFamily="34" charset="-122"/>
            </a:endParaRPr>
          </a:p>
        </p:txBody>
      </p:sp>
      <p:sp>
        <p:nvSpPr>
          <p:cNvPr id="23" name="AutoShape 17"/>
          <p:cNvSpPr>
            <a:spLocks noChangeArrowheads="1"/>
          </p:cNvSpPr>
          <p:nvPr/>
        </p:nvSpPr>
        <p:spPr bwMode="auto">
          <a:xfrm>
            <a:off x="4000531" y="2608672"/>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绘图参数文件及主要函数</a:t>
            </a:r>
          </a:p>
        </p:txBody>
      </p:sp>
      <p:sp>
        <p:nvSpPr>
          <p:cNvPr id="22538" name="标题 3"/>
          <p:cNvSpPr>
            <a:spLocks noGrp="1"/>
          </p:cNvSpPr>
          <p:nvPr>
            <p:ph type="title" idx="4294967295"/>
          </p:nvPr>
        </p:nvSpPr>
        <p:spPr>
          <a:xfrm>
            <a:off x="255588" y="358775"/>
            <a:ext cx="10972800" cy="528638"/>
          </a:xfrm>
          <a:prstGeom prst="rect">
            <a:avLst/>
          </a:prstGeom>
        </p:spPr>
        <p:txBody>
          <a:bodyPr/>
          <a:lstStyle/>
          <a:p>
            <a:r>
              <a:rPr lang="zh-CN" altLang="en-US"/>
              <a:t>目录</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a:solidFill>
                  <a:schemeClr val="bg1"/>
                </a:solidFill>
                <a:latin typeface="微软雅黑" pitchFamily="34" charset="-122"/>
                <a:ea typeface="微软雅黑" pitchFamily="34" charset="-122"/>
              </a:rPr>
              <a:t>Matplotlib</a:t>
            </a:r>
            <a:r>
              <a:rPr lang="zh-CN" altLang="en-US" sz="2400" dirty="0">
                <a:solidFill>
                  <a:schemeClr val="bg1"/>
                </a:solidFill>
                <a:latin typeface="微软雅黑" pitchFamily="34" charset="-122"/>
                <a:ea typeface="微软雅黑" pitchFamily="34" charset="-122"/>
              </a:rPr>
              <a:t>主要参数配置</a:t>
            </a: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p:cNvSpPr>
            <a:spLocks noChangeArrowheads="1"/>
          </p:cNvSpPr>
          <p:nvPr/>
        </p:nvSpPr>
        <p:spPr bwMode="auto">
          <a:xfrm>
            <a:off x="4012450" y="3660873"/>
            <a:ext cx="4859850" cy="684000"/>
          </a:xfrm>
          <a:prstGeom prst="actionButtonBlank">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a:latin typeface="微软雅黑" pitchFamily="34" charset="-122"/>
                <a:ea typeface="微软雅黑" pitchFamily="34" charset="-122"/>
                <a:sym typeface="微软雅黑" pitchFamily="34" charset="-122"/>
              </a:rPr>
              <a:t>Matplotlib</a:t>
            </a:r>
            <a:r>
              <a:rPr lang="zh-CN" altLang="en-US" sz="2400" dirty="0">
                <a:latin typeface="微软雅黑" pitchFamily="34" charset="-122"/>
                <a:ea typeface="微软雅黑" pitchFamily="34" charset="-122"/>
                <a:sym typeface="微软雅黑" pitchFamily="34" charset="-122"/>
              </a:rPr>
              <a:t>参数配置案例</a:t>
            </a:r>
          </a:p>
        </p:txBody>
      </p:sp>
      <p:sp>
        <p:nvSpPr>
          <p:cNvPr id="22" name="Oval 15"/>
          <p:cNvSpPr>
            <a:spLocks noChangeArrowheads="1"/>
          </p:cNvSpPr>
          <p:nvPr/>
        </p:nvSpPr>
        <p:spPr bwMode="auto">
          <a:xfrm>
            <a:off x="2928857" y="3678873"/>
            <a:ext cx="684000" cy="648000"/>
          </a:xfrm>
          <a:prstGeom prst="ellipse">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Tree>
    <p:extLst>
      <p:ext uri="{BB962C8B-B14F-4D97-AF65-F5344CB8AC3E}">
        <p14:creationId xmlns:p14="http://schemas.microsoft.com/office/powerpoint/2010/main" val="20866318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a:xfrm>
            <a:off x="423863" y="1123950"/>
            <a:ext cx="11107737" cy="4987925"/>
          </a:xfrm>
        </p:spPr>
        <p:txBody>
          <a:bodyPr/>
          <a:lstStyle/>
          <a:p>
            <a:pPr marL="271463" indent="-271463"/>
            <a:r>
              <a:rPr lang="zh-CN" altLang="en-US" dirty="0"/>
              <a:t>下面将结合实际案例介绍</a:t>
            </a:r>
            <a:r>
              <a:rPr lang="en-US" altLang="zh-CN" dirty="0"/>
              <a:t>Matplotlib</a:t>
            </a:r>
            <a:r>
              <a:rPr lang="zh-CN" altLang="en-US" dirty="0"/>
              <a:t>绘图参数设置，本案例为了分析某企业</a:t>
            </a:r>
            <a:r>
              <a:rPr lang="en-US" altLang="zh-CN" dirty="0"/>
              <a:t>2022</a:t>
            </a:r>
            <a:r>
              <a:rPr lang="zh-CN" altLang="en-US" dirty="0"/>
              <a:t>年的销售额在全国各个地区的增长情况，分别统计了每个地区在</a:t>
            </a:r>
            <a:r>
              <a:rPr lang="en-US" altLang="zh-CN" dirty="0"/>
              <a:t>2021</a:t>
            </a:r>
            <a:r>
              <a:rPr lang="zh-CN" altLang="en-US" dirty="0"/>
              <a:t>年和</a:t>
            </a:r>
            <a:r>
              <a:rPr lang="en-US" altLang="zh-CN" dirty="0"/>
              <a:t>2022</a:t>
            </a:r>
            <a:r>
              <a:rPr lang="zh-CN" altLang="en-US" dirty="0"/>
              <a:t>年的数据，并按照差额的大小进行了排序。</a:t>
            </a:r>
          </a:p>
        </p:txBody>
      </p:sp>
      <p:pic>
        <p:nvPicPr>
          <p:cNvPr id="2" name="图片 1">
            <a:extLst>
              <a:ext uri="{FF2B5EF4-FFF2-40B4-BE49-F238E27FC236}">
                <a16:creationId xmlns:a16="http://schemas.microsoft.com/office/drawing/2014/main" id="{E2EB4619-6112-ADB8-B4D5-63EEE47EB9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646362" y="2307270"/>
            <a:ext cx="5837180" cy="3600000"/>
          </a:xfrm>
          <a:prstGeom prst="rect">
            <a:avLst/>
          </a:prstGeom>
          <a:noFill/>
          <a:ln>
            <a:noFill/>
          </a:ln>
        </p:spPr>
      </p:pic>
    </p:spTree>
    <p:extLst>
      <p:ext uri="{BB962C8B-B14F-4D97-AF65-F5344CB8AC3E}">
        <p14:creationId xmlns:p14="http://schemas.microsoft.com/office/powerpoint/2010/main" val="17675561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gray">
          <a:xfrm>
            <a:off x="1524000" y="-319088"/>
            <a:ext cx="184150" cy="239713"/>
          </a:xfrm>
          <a:prstGeom prst="rect">
            <a:avLst/>
          </a:prstGeom>
          <a:noFill/>
          <a:ln>
            <a:noFill/>
          </a:ln>
          <a:effectLst>
            <a:outerShdw dist="107763"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defRPr sz="900">
                <a:solidFill>
                  <a:srgbClr val="000000"/>
                </a:solidFill>
                <a:latin typeface="Arial" panose="020B0604020202020204" pitchFamily="34" charset="0"/>
                <a:ea typeface="宋体" panose="02010600030101010101" pitchFamily="2" charset="-122"/>
              </a:defRPr>
            </a:lvl1pPr>
            <a:lvl2pPr marL="742950" indent="-285750" eaLnBrk="0" hangingPunct="0">
              <a:defRPr sz="900">
                <a:solidFill>
                  <a:srgbClr val="000000"/>
                </a:solidFill>
                <a:latin typeface="Arial" panose="020B0604020202020204" pitchFamily="34" charset="0"/>
                <a:ea typeface="宋体" panose="02010600030101010101" pitchFamily="2" charset="-122"/>
              </a:defRPr>
            </a:lvl2pPr>
            <a:lvl3pPr marL="1143000" indent="-228600" eaLnBrk="0" hangingPunct="0">
              <a:defRPr sz="900">
                <a:solidFill>
                  <a:srgbClr val="000000"/>
                </a:solidFill>
                <a:latin typeface="Arial" panose="020B0604020202020204" pitchFamily="34" charset="0"/>
                <a:ea typeface="宋体" panose="02010600030101010101" pitchFamily="2" charset="-122"/>
              </a:defRPr>
            </a:lvl3pPr>
            <a:lvl4pPr marL="1600200" indent="-228600" eaLnBrk="0" hangingPunct="0">
              <a:defRPr sz="900">
                <a:solidFill>
                  <a:srgbClr val="000000"/>
                </a:solidFill>
                <a:latin typeface="Arial" panose="020B0604020202020204" pitchFamily="34" charset="0"/>
                <a:ea typeface="宋体" panose="02010600030101010101" pitchFamily="2" charset="-122"/>
              </a:defRPr>
            </a:lvl4pPr>
            <a:lvl5pPr marL="2057400" indent="-228600" eaLnBrk="0" hangingPunct="0">
              <a:defRPr sz="9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endParaRPr lang="zh-CN" altLang="en-US" sz="952"/>
          </a:p>
        </p:txBody>
      </p:sp>
      <p:sp>
        <p:nvSpPr>
          <p:cNvPr id="10246" name="Rectangle 6"/>
          <p:cNvSpPr>
            <a:spLocks noChangeArrowheads="1"/>
          </p:cNvSpPr>
          <p:nvPr/>
        </p:nvSpPr>
        <p:spPr bwMode="auto">
          <a:xfrm>
            <a:off x="1524000" y="-392113"/>
            <a:ext cx="184150" cy="38576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fontAlgn="auto">
              <a:spcBef>
                <a:spcPts val="0"/>
              </a:spcBef>
              <a:spcAft>
                <a:spcPts val="0"/>
              </a:spcAft>
              <a:defRPr/>
            </a:pPr>
            <a:endParaRPr lang="zh-CN" altLang="en-US" sz="1905">
              <a:solidFill>
                <a:srgbClr val="000000"/>
              </a:solidFill>
              <a:latin typeface="Arial" charset="0"/>
              <a:ea typeface="+mn-ea"/>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261" y="2327030"/>
            <a:ext cx="2754924" cy="2754924"/>
          </a:xfrm>
          <a:prstGeom prst="rect">
            <a:avLst/>
          </a:prstGeom>
        </p:spPr>
      </p:pic>
    </p:spTree>
    <p:extLst>
      <p:ext uri="{BB962C8B-B14F-4D97-AF65-F5344CB8AC3E}">
        <p14:creationId xmlns:p14="http://schemas.microsoft.com/office/powerpoint/2010/main" val="23809091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4"/>
          <p:cNvSpPr>
            <a:spLocks noGrp="1"/>
          </p:cNvSpPr>
          <p:nvPr>
            <p:ph type="title"/>
          </p:nvPr>
        </p:nvSpPr>
        <p:spPr>
          <a:xfrm>
            <a:off x="2792657" y="3080544"/>
            <a:ext cx="6543675" cy="692150"/>
          </a:xfrm>
        </p:spPr>
        <p:txBody>
          <a:bodyPr/>
          <a:lstStyle/>
          <a:p>
            <a:r>
              <a:rPr lang="zh-CN" altLang="en-US" dirty="0">
                <a:solidFill>
                  <a:schemeClr val="tx1"/>
                </a:solidFill>
              </a:rPr>
              <a:t>第</a:t>
            </a:r>
            <a:r>
              <a:rPr lang="en-US" altLang="zh-CN" dirty="0">
                <a:solidFill>
                  <a:schemeClr val="tx1"/>
                </a:solidFill>
              </a:rPr>
              <a:t>6</a:t>
            </a:r>
            <a:r>
              <a:rPr lang="zh-CN" altLang="en-US" dirty="0">
                <a:solidFill>
                  <a:schemeClr val="tx1"/>
                </a:solidFill>
              </a:rPr>
              <a:t>章  </a:t>
            </a:r>
            <a:r>
              <a:rPr lang="en-US" altLang="zh-CN" dirty="0">
                <a:solidFill>
                  <a:schemeClr val="tx1"/>
                </a:solidFill>
              </a:rPr>
              <a:t>Matplotlib</a:t>
            </a:r>
            <a:r>
              <a:rPr lang="zh-CN" altLang="en-US" dirty="0">
                <a:solidFill>
                  <a:schemeClr val="tx1"/>
                </a:solidFill>
              </a:rPr>
              <a:t>基础绘图</a:t>
            </a:r>
            <a:endParaRPr lang="zh-CN" altLang="en-US" b="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2860140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a:xfrm>
            <a:off x="423863" y="1123950"/>
            <a:ext cx="11107737" cy="4987925"/>
          </a:xfrm>
        </p:spPr>
        <p:txBody>
          <a:bodyPr/>
          <a:lstStyle/>
          <a:p>
            <a:pPr marL="271463" indent="-271463"/>
            <a:r>
              <a:rPr lang="zh-CN" altLang="en-US" dirty="0"/>
              <a:t>本章通过使用存储在集群中的实际案例数据介绍</a:t>
            </a:r>
            <a:r>
              <a:rPr lang="en-US" altLang="zh-CN" dirty="0"/>
              <a:t>Matplotlib</a:t>
            </a:r>
            <a:r>
              <a:rPr lang="zh-CN" altLang="en-US" dirty="0"/>
              <a:t>绘制一些基础图形，包括直方图、折线图、条形图、饼图、散点图、箱形图等。</a:t>
            </a:r>
          </a:p>
        </p:txBody>
      </p:sp>
    </p:spTree>
    <p:extLst>
      <p:ext uri="{BB962C8B-B14F-4D97-AF65-F5344CB8AC3E}">
        <p14:creationId xmlns:p14="http://schemas.microsoft.com/office/powerpoint/2010/main" val="3156127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4762" cy="4354512"/>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zh-CN" altLang="zh-CN" sz="2400" dirty="0">
                <a:solidFill>
                  <a:schemeClr val="bg1"/>
                </a:solidFill>
                <a:latin typeface="微软雅黑" pitchFamily="34" charset="-122"/>
                <a:ea typeface="微软雅黑" pitchFamily="34" charset="-122"/>
              </a:rPr>
              <a:t>1</a:t>
            </a:r>
            <a:endParaRPr lang="en-US" altLang="zh-CN" sz="24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常用的代码开发工具</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latin typeface="微软雅黑" pitchFamily="34" charset="-122"/>
                <a:ea typeface="微软雅黑" pitchFamily="34" charset="-122"/>
              </a:rPr>
              <a:t>集成</a:t>
            </a:r>
            <a:r>
              <a:rPr lang="zh-CN" altLang="en-US" sz="2400">
                <a:latin typeface="微软雅黑" pitchFamily="34" charset="-122"/>
                <a:ea typeface="微软雅黑" pitchFamily="34" charset="-122"/>
              </a:rPr>
              <a:t>开发工具</a:t>
            </a:r>
            <a:r>
              <a:rPr lang="en-US" altLang="zh-CN" sz="2400" dirty="0">
                <a:latin typeface="微软雅黑" pitchFamily="34" charset="-122"/>
                <a:ea typeface="微软雅黑" pitchFamily="34" charset="-122"/>
              </a:rPr>
              <a:t>Anaconda</a:t>
            </a:r>
            <a:endParaRPr lang="zh-CN" altLang="en-US" sz="2400" dirty="0">
              <a:latin typeface="微软雅黑" pitchFamily="34" charset="-122"/>
              <a:ea typeface="微软雅黑" pitchFamily="34" charset="-122"/>
            </a:endParaRP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a:solidFill>
                  <a:schemeClr val="bg1"/>
                </a:solidFill>
                <a:latin typeface="微软雅黑" pitchFamily="34" charset="-122"/>
                <a:ea typeface="微软雅黑" pitchFamily="34" charset="-122"/>
                <a:sym typeface="微软雅黑" pitchFamily="34" charset="-122"/>
              </a:rPr>
              <a:t>认识</a:t>
            </a:r>
            <a:r>
              <a:rPr lang="en-US" altLang="zh-CN" sz="2400" dirty="0">
                <a:solidFill>
                  <a:schemeClr val="bg1"/>
                </a:solidFill>
                <a:latin typeface="微软雅黑" pitchFamily="34" charset="-122"/>
                <a:ea typeface="微软雅黑" pitchFamily="34" charset="-122"/>
                <a:sym typeface="微软雅黑" pitchFamily="34" charset="-122"/>
              </a:rPr>
              <a:t>Python</a:t>
            </a:r>
            <a:r>
              <a:rPr lang="zh-CN" altLang="en-US" sz="2400" dirty="0">
                <a:solidFill>
                  <a:schemeClr val="bg1"/>
                </a:solidFill>
                <a:latin typeface="微软雅黑" pitchFamily="34" charset="-122"/>
                <a:ea typeface="微软雅黑" pitchFamily="34" charset="-122"/>
                <a:sym typeface="微软雅黑" pitchFamily="34" charset="-122"/>
              </a:rPr>
              <a:t>程序</a:t>
            </a:r>
          </a:p>
        </p:txBody>
      </p:sp>
      <p:sp>
        <p:nvSpPr>
          <p:cNvPr id="22" name="Oval 15"/>
          <p:cNvSpPr>
            <a:spLocks noChangeArrowheads="1"/>
          </p:cNvSpPr>
          <p:nvPr/>
        </p:nvSpPr>
        <p:spPr bwMode="auto">
          <a:xfrm>
            <a:off x="2928857" y="3678873"/>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715497"/>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包管理工具</a:t>
            </a:r>
            <a:r>
              <a:rPr lang="en-US" altLang="zh-CN" sz="2400" dirty="0">
                <a:latin typeface="微软雅黑" pitchFamily="34" charset="-122"/>
                <a:ea typeface="微软雅黑" pitchFamily="34" charset="-122"/>
              </a:rPr>
              <a:t>pip</a:t>
            </a:r>
            <a:endParaRPr lang="zh-CN" altLang="en-US" sz="2400" dirty="0">
              <a:latin typeface="微软雅黑" pitchFamily="34" charset="-122"/>
              <a:ea typeface="微软雅黑" pitchFamily="34" charset="-122"/>
            </a:endParaRPr>
          </a:p>
        </p:txBody>
      </p:sp>
      <p:sp>
        <p:nvSpPr>
          <p:cNvPr id="29" name="Oval 15"/>
          <p:cNvSpPr>
            <a:spLocks noChangeArrowheads="1"/>
          </p:cNvSpPr>
          <p:nvPr/>
        </p:nvSpPr>
        <p:spPr bwMode="auto">
          <a:xfrm>
            <a:off x="2904947" y="4733497"/>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Tree>
    <p:extLst>
      <p:ext uri="{BB962C8B-B14F-4D97-AF65-F5344CB8AC3E}">
        <p14:creationId xmlns:p14="http://schemas.microsoft.com/office/powerpoint/2010/main" val="775647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0" cy="3313664"/>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zh-CN" altLang="zh-CN" sz="2200" dirty="0">
                <a:solidFill>
                  <a:schemeClr val="bg1"/>
                </a:solidFill>
                <a:latin typeface="微软雅黑" pitchFamily="34" charset="-122"/>
                <a:ea typeface="微软雅黑" pitchFamily="34" charset="-122"/>
              </a:rPr>
              <a:t>1</a:t>
            </a:r>
            <a:endParaRPr lang="en-US" altLang="zh-CN" sz="22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绘制折线图</a:t>
            </a:r>
          </a:p>
        </p:txBody>
      </p:sp>
      <p:sp>
        <p:nvSpPr>
          <p:cNvPr id="15370" name="标题 3"/>
          <p:cNvSpPr>
            <a:spLocks noGrp="1"/>
          </p:cNvSpPr>
          <p:nvPr>
            <p:ph type="title" idx="4294967295"/>
          </p:nvPr>
        </p:nvSpPr>
        <p:spPr>
          <a:xfrm>
            <a:off x="255588" y="358775"/>
            <a:ext cx="10972800" cy="528638"/>
          </a:xfrm>
          <a:prstGeom prst="rect">
            <a:avLst/>
          </a:prstGeom>
        </p:spPr>
        <p:txBody>
          <a:bodyPr/>
          <a:lstStyle/>
          <a:p>
            <a:r>
              <a:rPr lang="zh-CN" altLang="en-US"/>
              <a:t>目录</a:t>
            </a:r>
          </a:p>
        </p:txBody>
      </p:sp>
      <p:sp>
        <p:nvSpPr>
          <p:cNvPr id="13" name="AutoShape 17"/>
          <p:cNvSpPr>
            <a:spLocks noChangeArrowheads="1"/>
          </p:cNvSpPr>
          <p:nvPr/>
        </p:nvSpPr>
        <p:spPr bwMode="auto">
          <a:xfrm>
            <a:off x="4000531" y="1579743"/>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绘制直方图</a:t>
            </a: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绘制条形图</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Tree>
    <p:extLst>
      <p:ext uri="{BB962C8B-B14F-4D97-AF65-F5344CB8AC3E}">
        <p14:creationId xmlns:p14="http://schemas.microsoft.com/office/powerpoint/2010/main" val="4028458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0" cy="3313664"/>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绘制散点图</a:t>
            </a:r>
          </a:p>
        </p:txBody>
      </p:sp>
      <p:sp>
        <p:nvSpPr>
          <p:cNvPr id="15370" name="标题 3"/>
          <p:cNvSpPr>
            <a:spLocks noGrp="1"/>
          </p:cNvSpPr>
          <p:nvPr>
            <p:ph type="title" idx="4294967295"/>
          </p:nvPr>
        </p:nvSpPr>
        <p:spPr>
          <a:xfrm>
            <a:off x="255588" y="358775"/>
            <a:ext cx="10972800" cy="528638"/>
          </a:xfrm>
          <a:prstGeom prst="rect">
            <a:avLst/>
          </a:prstGeom>
        </p:spPr>
        <p:txBody>
          <a:bodyPr/>
          <a:lstStyle/>
          <a:p>
            <a:r>
              <a:rPr lang="zh-CN" altLang="en-US"/>
              <a:t>目录</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绘制饼图</a:t>
            </a: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5</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绘制箱形图</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6</a:t>
            </a:r>
          </a:p>
        </p:txBody>
      </p:sp>
    </p:spTree>
    <p:extLst>
      <p:ext uri="{BB962C8B-B14F-4D97-AF65-F5344CB8AC3E}">
        <p14:creationId xmlns:p14="http://schemas.microsoft.com/office/powerpoint/2010/main" val="1813868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直方图（</a:t>
            </a:r>
            <a:r>
              <a:rPr lang="en-US" altLang="zh-CN" dirty="0"/>
              <a:t>Histogram</a:t>
            </a:r>
            <a:r>
              <a:rPr lang="zh-CN" altLang="en-US" dirty="0"/>
              <a:t>），又称质量分布图，是一种统计报告图，由一系列高度不等的纵向条纹或线段表示数据分布的情况。一般用横轴表示数据类型，纵轴表示分布情况。</a:t>
            </a:r>
            <a:endParaRPr lang="en-US" altLang="zh-CN" dirty="0"/>
          </a:p>
          <a:p>
            <a:pPr marL="361950" indent="-361950"/>
            <a:r>
              <a:rPr lang="en-US" altLang="zh-CN" dirty="0"/>
              <a:t>Matplotlib</a:t>
            </a:r>
            <a:r>
              <a:rPr lang="zh-CN" altLang="en-US" dirty="0"/>
              <a:t>绘制直方图，使用</a:t>
            </a:r>
            <a:r>
              <a:rPr lang="en-US" altLang="zh-CN" dirty="0" err="1"/>
              <a:t>plt.hist</a:t>
            </a:r>
            <a:r>
              <a:rPr lang="en-US" altLang="zh-CN" dirty="0"/>
              <a:t>()</a:t>
            </a:r>
            <a:r>
              <a:rPr lang="zh-CN" altLang="en-US" dirty="0"/>
              <a:t>这个函数，函数参数如下：</a:t>
            </a:r>
          </a:p>
          <a:p>
            <a:pPr marL="361950" indent="-361950"/>
            <a:r>
              <a:rPr lang="en-US" altLang="zh-CN" dirty="0" err="1"/>
              <a:t>matplotlib.pyplot.hist</a:t>
            </a:r>
            <a:r>
              <a:rPr lang="en-US" altLang="zh-CN" dirty="0"/>
              <a:t>(</a:t>
            </a:r>
            <a:r>
              <a:rPr lang="en-US" altLang="zh-CN" dirty="0" err="1"/>
              <a:t>x,bins</a:t>
            </a:r>
            <a:r>
              <a:rPr lang="en-US" altLang="zh-CN" dirty="0"/>
              <a:t>=</a:t>
            </a:r>
            <a:r>
              <a:rPr lang="en-US" altLang="zh-CN" dirty="0" err="1"/>
              <a:t>None,range</a:t>
            </a:r>
            <a:r>
              <a:rPr lang="en-US" altLang="zh-CN" dirty="0"/>
              <a:t>=</a:t>
            </a:r>
            <a:r>
              <a:rPr lang="en-US" altLang="zh-CN" dirty="0" err="1"/>
              <a:t>None,density</a:t>
            </a:r>
            <a:r>
              <a:rPr lang="en-US" altLang="zh-CN" dirty="0"/>
              <a:t>=</a:t>
            </a:r>
            <a:r>
              <a:rPr lang="en-US" altLang="zh-CN" dirty="0" err="1"/>
              <a:t>None,weights</a:t>
            </a:r>
            <a:r>
              <a:rPr lang="en-US" altLang="zh-CN" dirty="0"/>
              <a:t>=None, cumulative=False, bottom=None, </a:t>
            </a:r>
            <a:r>
              <a:rPr lang="en-US" altLang="zh-CN" dirty="0" err="1"/>
              <a:t>histtype</a:t>
            </a:r>
            <a:r>
              <a:rPr lang="en-US" altLang="zh-CN" dirty="0"/>
              <a:t>='bar', align='mid', orientation='vertical', </a:t>
            </a:r>
            <a:r>
              <a:rPr lang="en-US" altLang="zh-CN" dirty="0" err="1"/>
              <a:t>rwidth</a:t>
            </a:r>
            <a:r>
              <a:rPr lang="en-US" altLang="zh-CN" dirty="0"/>
              <a:t>=None, log=False, color=None, label=None, stacked=False, normed=None, *, data=None, **</a:t>
            </a:r>
            <a:r>
              <a:rPr lang="en-US" altLang="zh-CN" dirty="0" err="1"/>
              <a:t>kwargs</a:t>
            </a:r>
            <a:r>
              <a:rPr lang="en-US" altLang="zh-CN" dirty="0"/>
              <a:t>)</a:t>
            </a:r>
          </a:p>
        </p:txBody>
      </p:sp>
      <p:sp>
        <p:nvSpPr>
          <p:cNvPr id="17412" name="内容占位符 2"/>
          <p:cNvSpPr>
            <a:spLocks noGrp="1"/>
          </p:cNvSpPr>
          <p:nvPr>
            <p:ph idx="10"/>
          </p:nvPr>
        </p:nvSpPr>
        <p:spPr>
          <a:xfrm>
            <a:off x="423863" y="1138238"/>
            <a:ext cx="11107737" cy="427037"/>
          </a:xfrm>
        </p:spPr>
        <p:txBody>
          <a:bodyPr/>
          <a:lstStyle/>
          <a:p>
            <a:r>
              <a:rPr lang="en-US" altLang="zh-CN" dirty="0"/>
              <a:t>6.1.1  </a:t>
            </a:r>
            <a:r>
              <a:rPr lang="zh-CN" altLang="en-US" dirty="0"/>
              <a:t>直方图的概念及参数说明</a:t>
            </a:r>
            <a:endParaRPr dirty="0"/>
          </a:p>
        </p:txBody>
      </p:sp>
    </p:spTree>
    <p:extLst>
      <p:ext uri="{BB962C8B-B14F-4D97-AF65-F5344CB8AC3E}">
        <p14:creationId xmlns:p14="http://schemas.microsoft.com/office/powerpoint/2010/main" val="3161356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a:extLst>
              <a:ext uri="{FF2B5EF4-FFF2-40B4-BE49-F238E27FC236}">
                <a16:creationId xmlns:a16="http://schemas.microsoft.com/office/drawing/2014/main" id="{F2093778-3384-4DE7-B5B7-29C296E1E1D3}"/>
              </a:ext>
            </a:extLst>
          </p:cNvPr>
          <p:cNvGraphicFramePr>
            <a:graphicFrameLocks noGrp="1"/>
          </p:cNvGraphicFramePr>
          <p:nvPr>
            <p:ph idx="1"/>
            <p:extLst>
              <p:ext uri="{D42A27DB-BD31-4B8C-83A1-F6EECF244321}">
                <p14:modId xmlns:p14="http://schemas.microsoft.com/office/powerpoint/2010/main" val="1797131352"/>
              </p:ext>
            </p:extLst>
          </p:nvPr>
        </p:nvGraphicFramePr>
        <p:xfrm>
          <a:off x="2433782" y="1571824"/>
          <a:ext cx="7126777" cy="4341290"/>
        </p:xfrm>
        <a:graphic>
          <a:graphicData uri="http://schemas.openxmlformats.org/drawingml/2006/table">
            <a:tbl>
              <a:tblPr firstRow="1" firstCol="1" bandRow="1">
                <a:tableStyleId>{5C22544A-7EE6-4342-B048-85BDC9FD1C3A}</a:tableStyleId>
              </a:tblPr>
              <a:tblGrid>
                <a:gridCol w="1881880">
                  <a:extLst>
                    <a:ext uri="{9D8B030D-6E8A-4147-A177-3AD203B41FA5}">
                      <a16:colId xmlns:a16="http://schemas.microsoft.com/office/drawing/2014/main" val="369012940"/>
                    </a:ext>
                  </a:extLst>
                </a:gridCol>
                <a:gridCol w="5244897">
                  <a:extLst>
                    <a:ext uri="{9D8B030D-6E8A-4147-A177-3AD203B41FA5}">
                      <a16:colId xmlns:a16="http://schemas.microsoft.com/office/drawing/2014/main" val="3595242394"/>
                    </a:ext>
                  </a:extLst>
                </a:gridCol>
              </a:tblGrid>
              <a:tr h="341704">
                <a:tc>
                  <a:txBody>
                    <a:bodyPr/>
                    <a:lstStyle/>
                    <a:p>
                      <a:pPr algn="ctr">
                        <a:lnSpc>
                          <a:spcPts val="1400"/>
                        </a:lnSpc>
                        <a:spcBef>
                          <a:spcPts val="200"/>
                        </a:spcBef>
                        <a:spcAft>
                          <a:spcPts val="200"/>
                        </a:spcAft>
                      </a:pPr>
                      <a:r>
                        <a:rPr lang="zh-TW" sz="1000" kern="1050" dirty="0">
                          <a:effectLst/>
                          <a:latin typeface="+mn-ea"/>
                          <a:ea typeface="+mn-ea"/>
                        </a:rPr>
                        <a:t>属性</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937410249"/>
                  </a:ext>
                </a:extLst>
              </a:tr>
              <a:tr h="252213">
                <a:tc>
                  <a:txBody>
                    <a:bodyPr/>
                    <a:lstStyle/>
                    <a:p>
                      <a:pPr algn="ctr">
                        <a:lnSpc>
                          <a:spcPts val="1400"/>
                        </a:lnSpc>
                        <a:spcBef>
                          <a:spcPts val="200"/>
                        </a:spcBef>
                        <a:spcAft>
                          <a:spcPts val="200"/>
                        </a:spcAft>
                      </a:pPr>
                      <a:r>
                        <a:rPr lang="en-US" sz="1000" kern="1050" dirty="0">
                          <a:effectLst/>
                          <a:latin typeface="+mn-ea"/>
                          <a:ea typeface="+mn-ea"/>
                        </a:rPr>
                        <a:t>X</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algn="just">
                        <a:lnSpc>
                          <a:spcPts val="1400"/>
                        </a:lnSpc>
                        <a:spcBef>
                          <a:spcPts val="200"/>
                        </a:spcBef>
                        <a:spcAft>
                          <a:spcPts val="200"/>
                        </a:spcAft>
                      </a:pPr>
                      <a:r>
                        <a:rPr lang="zh-TW" sz="1000" kern="1050" dirty="0">
                          <a:effectLst/>
                          <a:latin typeface="+mn-ea"/>
                          <a:ea typeface="+mn-ea"/>
                        </a:rPr>
                        <a:t>指定要绘制直方图的数据。</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748297475"/>
                  </a:ext>
                </a:extLst>
              </a:tr>
              <a:tr h="252213">
                <a:tc>
                  <a:txBody>
                    <a:bodyPr/>
                    <a:lstStyle/>
                    <a:p>
                      <a:pPr algn="ctr">
                        <a:lnSpc>
                          <a:spcPts val="1400"/>
                        </a:lnSpc>
                        <a:spcBef>
                          <a:spcPts val="200"/>
                        </a:spcBef>
                        <a:spcAft>
                          <a:spcPts val="200"/>
                        </a:spcAft>
                      </a:pPr>
                      <a:r>
                        <a:rPr lang="en-US" sz="1000" kern="1050" dirty="0">
                          <a:effectLst/>
                          <a:latin typeface="+mn-ea"/>
                          <a:ea typeface="+mn-ea"/>
                        </a:rPr>
                        <a:t>Bins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algn="just">
                        <a:lnSpc>
                          <a:spcPts val="1400"/>
                        </a:lnSpc>
                        <a:spcBef>
                          <a:spcPts val="200"/>
                        </a:spcBef>
                        <a:spcAft>
                          <a:spcPts val="200"/>
                        </a:spcAft>
                      </a:pPr>
                      <a:r>
                        <a:rPr lang="zh-TW" sz="1000" kern="1050" dirty="0">
                          <a:effectLst/>
                          <a:latin typeface="+mn-ea"/>
                          <a:ea typeface="+mn-ea"/>
                        </a:rPr>
                        <a:t>指定直方图条形的个数。</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346462789"/>
                  </a:ext>
                </a:extLst>
              </a:tr>
              <a:tr h="252213">
                <a:tc>
                  <a:txBody>
                    <a:bodyPr/>
                    <a:lstStyle/>
                    <a:p>
                      <a:pPr algn="ctr">
                        <a:lnSpc>
                          <a:spcPts val="1400"/>
                        </a:lnSpc>
                        <a:spcBef>
                          <a:spcPts val="200"/>
                        </a:spcBef>
                        <a:spcAft>
                          <a:spcPts val="200"/>
                        </a:spcAft>
                      </a:pPr>
                      <a:r>
                        <a:rPr lang="en-US" sz="1000" kern="1050" dirty="0">
                          <a:effectLst/>
                          <a:latin typeface="+mn-ea"/>
                          <a:ea typeface="+mn-ea"/>
                        </a:rPr>
                        <a:t>Range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algn="just">
                        <a:lnSpc>
                          <a:spcPts val="1400"/>
                        </a:lnSpc>
                        <a:spcBef>
                          <a:spcPts val="200"/>
                        </a:spcBef>
                        <a:spcAft>
                          <a:spcPts val="200"/>
                        </a:spcAft>
                      </a:pPr>
                      <a:r>
                        <a:rPr lang="zh-TW" sz="1000" kern="1050" dirty="0">
                          <a:effectLst/>
                          <a:latin typeface="+mn-ea"/>
                          <a:ea typeface="+mn-ea"/>
                        </a:rPr>
                        <a:t>指定直方图数据的上下界，默认包含绘图数据的最大值和最小值。</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501864079"/>
                  </a:ext>
                </a:extLst>
              </a:tr>
              <a:tr h="234302">
                <a:tc>
                  <a:txBody>
                    <a:bodyPr/>
                    <a:lstStyle/>
                    <a:p>
                      <a:pPr algn="ctr">
                        <a:lnSpc>
                          <a:spcPts val="1400"/>
                        </a:lnSpc>
                        <a:spcBef>
                          <a:spcPts val="200"/>
                        </a:spcBef>
                        <a:spcAft>
                          <a:spcPts val="200"/>
                        </a:spcAft>
                      </a:pPr>
                      <a:r>
                        <a:rPr lang="en-US" sz="1000" kern="1050" dirty="0">
                          <a:effectLst/>
                          <a:latin typeface="+mn-ea"/>
                          <a:ea typeface="+mn-ea"/>
                        </a:rPr>
                        <a:t>Density</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algn="just">
                        <a:lnSpc>
                          <a:spcPts val="1400"/>
                        </a:lnSpc>
                        <a:spcBef>
                          <a:spcPts val="200"/>
                        </a:spcBef>
                        <a:spcAft>
                          <a:spcPts val="200"/>
                        </a:spcAft>
                      </a:pPr>
                      <a:r>
                        <a:rPr lang="zh-TW" sz="1000" kern="1050" dirty="0">
                          <a:effectLst/>
                          <a:latin typeface="+mn-ea"/>
                          <a:ea typeface="+mn-ea"/>
                        </a:rPr>
                        <a:t>若为</a:t>
                      </a:r>
                      <a:r>
                        <a:rPr lang="en-US" sz="1000" kern="1050" dirty="0">
                          <a:effectLst/>
                          <a:latin typeface="+mn-ea"/>
                          <a:ea typeface="+mn-ea"/>
                        </a:rPr>
                        <a:t>True</a:t>
                      </a:r>
                      <a:r>
                        <a:rPr lang="zh-TW" sz="1000" kern="1050" dirty="0">
                          <a:effectLst/>
                          <a:latin typeface="+mn-ea"/>
                          <a:ea typeface="+mn-ea"/>
                        </a:rPr>
                        <a:t>，返回元组的第一个元素将是归一化的计数，以形成概率密度。</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901355911"/>
                  </a:ext>
                </a:extLst>
              </a:tr>
              <a:tr h="252213">
                <a:tc>
                  <a:txBody>
                    <a:bodyPr/>
                    <a:lstStyle/>
                    <a:p>
                      <a:pPr algn="ctr">
                        <a:lnSpc>
                          <a:spcPts val="1400"/>
                        </a:lnSpc>
                        <a:spcBef>
                          <a:spcPts val="200"/>
                        </a:spcBef>
                        <a:spcAft>
                          <a:spcPts val="200"/>
                        </a:spcAft>
                      </a:pPr>
                      <a:r>
                        <a:rPr lang="en-US" sz="1000" kern="1050" dirty="0">
                          <a:effectLst/>
                          <a:latin typeface="+mn-ea"/>
                          <a:ea typeface="+mn-ea"/>
                        </a:rPr>
                        <a:t>Weights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algn="just">
                        <a:lnSpc>
                          <a:spcPts val="1400"/>
                        </a:lnSpc>
                        <a:spcBef>
                          <a:spcPts val="200"/>
                        </a:spcBef>
                        <a:spcAft>
                          <a:spcPts val="200"/>
                        </a:spcAft>
                      </a:pPr>
                      <a:r>
                        <a:rPr lang="zh-TW" sz="1000" kern="1050" dirty="0">
                          <a:effectLst/>
                          <a:latin typeface="+mn-ea"/>
                          <a:ea typeface="+mn-ea"/>
                        </a:rPr>
                        <a:t>该参数可以为每一个数据点设置权重。</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4095582555"/>
                  </a:ext>
                </a:extLst>
              </a:tr>
              <a:tr h="252213">
                <a:tc>
                  <a:txBody>
                    <a:bodyPr/>
                    <a:lstStyle/>
                    <a:p>
                      <a:pPr algn="ctr">
                        <a:lnSpc>
                          <a:spcPts val="1400"/>
                        </a:lnSpc>
                        <a:spcBef>
                          <a:spcPts val="200"/>
                        </a:spcBef>
                        <a:spcAft>
                          <a:spcPts val="200"/>
                        </a:spcAft>
                      </a:pPr>
                      <a:r>
                        <a:rPr lang="en-US" sz="1000" kern="1050" dirty="0">
                          <a:effectLst/>
                          <a:latin typeface="+mn-ea"/>
                          <a:ea typeface="+mn-ea"/>
                        </a:rPr>
                        <a:t>Cumulative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algn="just">
                        <a:lnSpc>
                          <a:spcPts val="1400"/>
                        </a:lnSpc>
                        <a:spcBef>
                          <a:spcPts val="200"/>
                        </a:spcBef>
                        <a:spcAft>
                          <a:spcPts val="200"/>
                        </a:spcAft>
                      </a:pPr>
                      <a:r>
                        <a:rPr lang="zh-TW" sz="1000" kern="1050" dirty="0">
                          <a:effectLst/>
                          <a:latin typeface="+mn-ea"/>
                          <a:ea typeface="+mn-ea"/>
                        </a:rPr>
                        <a:t>是否需要计算累计频数或频率。</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315125947"/>
                  </a:ext>
                </a:extLst>
              </a:tr>
              <a:tr h="252213">
                <a:tc>
                  <a:txBody>
                    <a:bodyPr/>
                    <a:lstStyle/>
                    <a:p>
                      <a:pPr algn="ctr">
                        <a:lnSpc>
                          <a:spcPts val="1400"/>
                        </a:lnSpc>
                        <a:spcBef>
                          <a:spcPts val="200"/>
                        </a:spcBef>
                        <a:spcAft>
                          <a:spcPts val="200"/>
                        </a:spcAft>
                      </a:pPr>
                      <a:r>
                        <a:rPr lang="en-US" sz="1000" kern="1050" dirty="0">
                          <a:effectLst/>
                          <a:latin typeface="+mn-ea"/>
                          <a:ea typeface="+mn-ea"/>
                        </a:rPr>
                        <a:t>Bottom</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algn="just">
                        <a:lnSpc>
                          <a:spcPts val="1400"/>
                        </a:lnSpc>
                        <a:spcBef>
                          <a:spcPts val="200"/>
                        </a:spcBef>
                        <a:spcAft>
                          <a:spcPts val="200"/>
                        </a:spcAft>
                      </a:pPr>
                      <a:r>
                        <a:rPr lang="zh-TW" sz="1000" kern="1050" dirty="0">
                          <a:effectLst/>
                          <a:latin typeface="+mn-ea"/>
                          <a:ea typeface="+mn-ea"/>
                        </a:rPr>
                        <a:t>可以为直方图的每个条形添加基准线，默认为</a:t>
                      </a:r>
                      <a:r>
                        <a:rPr lang="en-US" sz="1000" kern="1050" dirty="0">
                          <a:effectLst/>
                          <a:latin typeface="+mn-ea"/>
                          <a:ea typeface="+mn-ea"/>
                        </a:rPr>
                        <a:t>0</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523329491"/>
                  </a:ext>
                </a:extLst>
              </a:tr>
              <a:tr h="234302">
                <a:tc>
                  <a:txBody>
                    <a:bodyPr/>
                    <a:lstStyle/>
                    <a:p>
                      <a:pPr algn="ctr">
                        <a:lnSpc>
                          <a:spcPts val="1400"/>
                        </a:lnSpc>
                        <a:spcBef>
                          <a:spcPts val="200"/>
                        </a:spcBef>
                        <a:spcAft>
                          <a:spcPts val="200"/>
                        </a:spcAft>
                      </a:pPr>
                      <a:r>
                        <a:rPr lang="en-US" sz="1000" kern="1050" dirty="0" err="1">
                          <a:effectLst/>
                          <a:latin typeface="+mn-ea"/>
                          <a:ea typeface="+mn-ea"/>
                        </a:rPr>
                        <a:t>Histtype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algn="just">
                        <a:lnSpc>
                          <a:spcPts val="1400"/>
                        </a:lnSpc>
                        <a:spcBef>
                          <a:spcPts val="200"/>
                        </a:spcBef>
                        <a:spcAft>
                          <a:spcPts val="200"/>
                        </a:spcAft>
                      </a:pPr>
                      <a:r>
                        <a:rPr lang="zh-TW" sz="1000" kern="1050" dirty="0">
                          <a:effectLst/>
                          <a:latin typeface="+mn-ea"/>
                          <a:ea typeface="+mn-ea"/>
                        </a:rPr>
                        <a:t>指定直方图的类型，默认为</a:t>
                      </a:r>
                      <a:r>
                        <a:rPr lang="en-US" sz="1000" kern="1050" dirty="0">
                          <a:effectLst/>
                          <a:latin typeface="+mn-ea"/>
                          <a:ea typeface="+mn-ea"/>
                        </a:rPr>
                        <a:t>bar</a:t>
                      </a:r>
                      <a:r>
                        <a:rPr lang="zh-TW" sz="1000" kern="1050" dirty="0">
                          <a:effectLst/>
                          <a:latin typeface="+mn-ea"/>
                          <a:ea typeface="+mn-ea"/>
                        </a:rPr>
                        <a:t>，还有’</a:t>
                      </a:r>
                      <a:r>
                        <a:rPr lang="en-US" sz="1000" kern="1050" dirty="0" err="1">
                          <a:effectLst/>
                          <a:latin typeface="+mn-ea"/>
                          <a:ea typeface="+mn-ea"/>
                        </a:rPr>
                        <a:t>barstacked</a:t>
                      </a:r>
                      <a:r>
                        <a:rPr lang="zh-TW" sz="1000" kern="1050" dirty="0">
                          <a:effectLst/>
                          <a:latin typeface="+mn-ea"/>
                          <a:ea typeface="+mn-ea"/>
                        </a:rPr>
                        <a:t>’、‘</a:t>
                      </a:r>
                      <a:r>
                        <a:rPr lang="en-US" sz="1000" kern="1050" dirty="0">
                          <a:effectLst/>
                          <a:latin typeface="+mn-ea"/>
                          <a:ea typeface="+mn-ea"/>
                        </a:rPr>
                        <a:t>step</a:t>
                      </a:r>
                      <a:r>
                        <a:rPr lang="zh-TW" sz="1000" kern="1050" dirty="0">
                          <a:effectLst/>
                          <a:latin typeface="+mn-ea"/>
                          <a:ea typeface="+mn-ea"/>
                        </a:rPr>
                        <a:t>’等。</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748243936"/>
                  </a:ext>
                </a:extLst>
              </a:tr>
              <a:tr h="252213">
                <a:tc>
                  <a:txBody>
                    <a:bodyPr/>
                    <a:lstStyle/>
                    <a:p>
                      <a:pPr algn="ctr">
                        <a:lnSpc>
                          <a:spcPts val="1400"/>
                        </a:lnSpc>
                        <a:spcBef>
                          <a:spcPts val="200"/>
                        </a:spcBef>
                        <a:spcAft>
                          <a:spcPts val="200"/>
                        </a:spcAft>
                      </a:pPr>
                      <a:r>
                        <a:rPr lang="en-US" sz="1000" kern="1050" dirty="0">
                          <a:effectLst/>
                          <a:latin typeface="+mn-ea"/>
                          <a:ea typeface="+mn-ea"/>
                        </a:rPr>
                        <a:t>Align</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algn="just">
                        <a:lnSpc>
                          <a:spcPts val="1400"/>
                        </a:lnSpc>
                        <a:spcBef>
                          <a:spcPts val="200"/>
                        </a:spcBef>
                        <a:spcAft>
                          <a:spcPts val="200"/>
                        </a:spcAft>
                      </a:pPr>
                      <a:r>
                        <a:rPr lang="zh-TW" sz="1000" kern="1050" dirty="0">
                          <a:effectLst/>
                          <a:latin typeface="+mn-ea"/>
                          <a:ea typeface="+mn-ea"/>
                        </a:rPr>
                        <a:t>设置条形边界值的对其方式，默认为</a:t>
                      </a:r>
                      <a:r>
                        <a:rPr lang="en-US" sz="1000" kern="1050" dirty="0">
                          <a:effectLst/>
                          <a:latin typeface="+mn-ea"/>
                          <a:ea typeface="+mn-ea"/>
                        </a:rPr>
                        <a:t>mid</a:t>
                      </a:r>
                      <a:r>
                        <a:rPr lang="zh-TW" sz="1000" kern="1050" dirty="0">
                          <a:effectLst/>
                          <a:latin typeface="+mn-ea"/>
                          <a:ea typeface="+mn-ea"/>
                        </a:rPr>
                        <a:t>，还有’</a:t>
                      </a:r>
                      <a:r>
                        <a:rPr lang="en-US" sz="1000" kern="1050" dirty="0">
                          <a:effectLst/>
                          <a:latin typeface="+mn-ea"/>
                          <a:ea typeface="+mn-ea"/>
                        </a:rPr>
                        <a:t>left</a:t>
                      </a:r>
                      <a:r>
                        <a:rPr lang="zh-TW" sz="1000" kern="1050" dirty="0">
                          <a:effectLst/>
                          <a:latin typeface="+mn-ea"/>
                          <a:ea typeface="+mn-ea"/>
                        </a:rPr>
                        <a:t>’和’</a:t>
                      </a:r>
                      <a:r>
                        <a:rPr lang="en-US" sz="1000" kern="1050" dirty="0">
                          <a:effectLst/>
                          <a:latin typeface="+mn-ea"/>
                          <a:ea typeface="+mn-ea"/>
                        </a:rPr>
                        <a:t>right</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93962367"/>
                  </a:ext>
                </a:extLst>
              </a:tr>
              <a:tr h="252213">
                <a:tc>
                  <a:txBody>
                    <a:bodyPr/>
                    <a:lstStyle/>
                    <a:p>
                      <a:pPr algn="ctr">
                        <a:lnSpc>
                          <a:spcPts val="1400"/>
                        </a:lnSpc>
                        <a:spcBef>
                          <a:spcPts val="200"/>
                        </a:spcBef>
                        <a:spcAft>
                          <a:spcPts val="200"/>
                        </a:spcAft>
                      </a:pPr>
                      <a:r>
                        <a:rPr lang="en-US" sz="1000" kern="1050" dirty="0">
                          <a:effectLst/>
                          <a:latin typeface="+mn-ea"/>
                          <a:ea typeface="+mn-ea"/>
                        </a:rPr>
                        <a:t>Orientation</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algn="just">
                        <a:lnSpc>
                          <a:spcPts val="1400"/>
                        </a:lnSpc>
                        <a:spcBef>
                          <a:spcPts val="200"/>
                        </a:spcBef>
                        <a:spcAft>
                          <a:spcPts val="200"/>
                        </a:spcAft>
                      </a:pPr>
                      <a:r>
                        <a:rPr lang="zh-TW" sz="1000" kern="1050" dirty="0">
                          <a:effectLst/>
                          <a:latin typeface="+mn-ea"/>
                          <a:ea typeface="+mn-ea"/>
                        </a:rPr>
                        <a:t>设置直方图的摆放方向，默认为垂直方向。</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649981442"/>
                  </a:ext>
                </a:extLst>
              </a:tr>
              <a:tr h="252213">
                <a:tc>
                  <a:txBody>
                    <a:bodyPr/>
                    <a:lstStyle/>
                    <a:p>
                      <a:pPr algn="ctr">
                        <a:lnSpc>
                          <a:spcPts val="1400"/>
                        </a:lnSpc>
                        <a:spcBef>
                          <a:spcPts val="200"/>
                        </a:spcBef>
                        <a:spcAft>
                          <a:spcPts val="200"/>
                        </a:spcAft>
                      </a:pPr>
                      <a:r>
                        <a:rPr lang="en-US" sz="1000" kern="1050" dirty="0" err="1">
                          <a:effectLst/>
                          <a:latin typeface="+mn-ea"/>
                          <a:ea typeface="+mn-ea"/>
                        </a:rPr>
                        <a:t>Rwidth</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algn="just">
                        <a:lnSpc>
                          <a:spcPts val="1400"/>
                        </a:lnSpc>
                        <a:spcBef>
                          <a:spcPts val="200"/>
                        </a:spcBef>
                        <a:spcAft>
                          <a:spcPts val="200"/>
                        </a:spcAft>
                      </a:pPr>
                      <a:r>
                        <a:rPr lang="zh-TW" sz="1000" kern="1050" dirty="0">
                          <a:effectLst/>
                          <a:latin typeface="+mn-ea"/>
                          <a:ea typeface="+mn-ea"/>
                        </a:rPr>
                        <a:t>设置直方图条形宽度的百分比。</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331713885"/>
                  </a:ext>
                </a:extLst>
              </a:tr>
              <a:tr h="252213">
                <a:tc>
                  <a:txBody>
                    <a:bodyPr/>
                    <a:lstStyle/>
                    <a:p>
                      <a:pPr algn="ctr">
                        <a:lnSpc>
                          <a:spcPts val="1400"/>
                        </a:lnSpc>
                        <a:spcBef>
                          <a:spcPts val="200"/>
                        </a:spcBef>
                        <a:spcAft>
                          <a:spcPts val="200"/>
                        </a:spcAft>
                      </a:pPr>
                      <a:r>
                        <a:rPr lang="en-US" sz="1000" kern="1050" dirty="0">
                          <a:effectLst/>
                          <a:latin typeface="+mn-ea"/>
                          <a:ea typeface="+mn-ea"/>
                        </a:rPr>
                        <a:t>Log</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algn="just">
                        <a:lnSpc>
                          <a:spcPts val="1400"/>
                        </a:lnSpc>
                        <a:spcBef>
                          <a:spcPts val="200"/>
                        </a:spcBef>
                        <a:spcAft>
                          <a:spcPts val="200"/>
                        </a:spcAft>
                      </a:pPr>
                      <a:r>
                        <a:rPr lang="zh-TW" sz="1000" kern="1050" dirty="0">
                          <a:effectLst/>
                          <a:latin typeface="+mn-ea"/>
                          <a:ea typeface="+mn-ea"/>
                        </a:rPr>
                        <a:t>是否需要对绘图数据进行对数变换。</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769649242"/>
                  </a:ext>
                </a:extLst>
              </a:tr>
              <a:tr h="252213">
                <a:tc>
                  <a:txBody>
                    <a:bodyPr/>
                    <a:lstStyle/>
                    <a:p>
                      <a:pPr algn="ctr">
                        <a:lnSpc>
                          <a:spcPts val="1400"/>
                        </a:lnSpc>
                        <a:spcBef>
                          <a:spcPts val="200"/>
                        </a:spcBef>
                        <a:spcAft>
                          <a:spcPts val="200"/>
                        </a:spcAft>
                      </a:pPr>
                      <a:r>
                        <a:rPr lang="en-US" sz="1000" kern="1050" dirty="0">
                          <a:effectLst/>
                          <a:latin typeface="+mn-ea"/>
                          <a:ea typeface="+mn-ea"/>
                        </a:rPr>
                        <a:t>Color</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algn="just">
                        <a:lnSpc>
                          <a:spcPts val="1400"/>
                        </a:lnSpc>
                        <a:spcBef>
                          <a:spcPts val="200"/>
                        </a:spcBef>
                        <a:spcAft>
                          <a:spcPts val="200"/>
                        </a:spcAft>
                      </a:pPr>
                      <a:r>
                        <a:rPr lang="zh-TW" sz="1000" kern="1050" dirty="0">
                          <a:effectLst/>
                          <a:latin typeface="+mn-ea"/>
                          <a:ea typeface="+mn-ea"/>
                        </a:rPr>
                        <a:t>设置直方图的填充色。</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828660532"/>
                  </a:ext>
                </a:extLst>
              </a:tr>
              <a:tr h="252213">
                <a:tc>
                  <a:txBody>
                    <a:bodyPr/>
                    <a:lstStyle/>
                    <a:p>
                      <a:pPr algn="ctr">
                        <a:lnSpc>
                          <a:spcPts val="1400"/>
                        </a:lnSpc>
                        <a:spcBef>
                          <a:spcPts val="200"/>
                        </a:spcBef>
                        <a:spcAft>
                          <a:spcPts val="200"/>
                        </a:spcAft>
                      </a:pPr>
                      <a:r>
                        <a:rPr lang="en-US" sz="1000" kern="1050" dirty="0">
                          <a:effectLst/>
                          <a:latin typeface="+mn-ea"/>
                          <a:ea typeface="+mn-ea"/>
                        </a:rPr>
                        <a:t>Label</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algn="just">
                        <a:lnSpc>
                          <a:spcPts val="1400"/>
                        </a:lnSpc>
                        <a:spcBef>
                          <a:spcPts val="200"/>
                        </a:spcBef>
                        <a:spcAft>
                          <a:spcPts val="200"/>
                        </a:spcAft>
                      </a:pPr>
                      <a:r>
                        <a:rPr lang="zh-TW" sz="1000" kern="1050" dirty="0">
                          <a:effectLst/>
                          <a:latin typeface="+mn-ea"/>
                          <a:ea typeface="+mn-ea"/>
                        </a:rPr>
                        <a:t>设置直方图的标签，可以通过</a:t>
                      </a:r>
                      <a:r>
                        <a:rPr lang="en-US" sz="1000" kern="1050" dirty="0">
                          <a:effectLst/>
                          <a:latin typeface="+mn-ea"/>
                          <a:ea typeface="+mn-ea"/>
                        </a:rPr>
                        <a:t>legend</a:t>
                      </a:r>
                      <a:r>
                        <a:rPr lang="zh-TW" sz="1000" kern="1050" dirty="0">
                          <a:effectLst/>
                          <a:latin typeface="+mn-ea"/>
                          <a:ea typeface="+mn-ea"/>
                        </a:rPr>
                        <a:t>展示其图例。</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732052882"/>
                  </a:ext>
                </a:extLst>
              </a:tr>
              <a:tr h="252213">
                <a:tc>
                  <a:txBody>
                    <a:bodyPr/>
                    <a:lstStyle/>
                    <a:p>
                      <a:pPr algn="ctr">
                        <a:lnSpc>
                          <a:spcPts val="1400"/>
                        </a:lnSpc>
                        <a:spcBef>
                          <a:spcPts val="200"/>
                        </a:spcBef>
                        <a:spcAft>
                          <a:spcPts val="200"/>
                        </a:spcAft>
                      </a:pPr>
                      <a:r>
                        <a:rPr lang="en-US" sz="1000" kern="1050" dirty="0">
                          <a:effectLst/>
                          <a:latin typeface="+mn-ea"/>
                          <a:ea typeface="+mn-ea"/>
                        </a:rPr>
                        <a:t>Stacked</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algn="just">
                        <a:lnSpc>
                          <a:spcPts val="1400"/>
                        </a:lnSpc>
                        <a:spcBef>
                          <a:spcPts val="200"/>
                        </a:spcBef>
                        <a:spcAft>
                          <a:spcPts val="200"/>
                        </a:spcAft>
                      </a:pPr>
                      <a:r>
                        <a:rPr lang="zh-TW" sz="1000" kern="1050" dirty="0">
                          <a:effectLst/>
                          <a:latin typeface="+mn-ea"/>
                          <a:ea typeface="+mn-ea"/>
                        </a:rPr>
                        <a:t>当有多个数据时，是否需要将直方图呈堆叠摆放，默认水平摆放。</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559087631"/>
                  </a:ext>
                </a:extLst>
              </a:tr>
              <a:tr h="252213">
                <a:tc>
                  <a:txBody>
                    <a:bodyPr/>
                    <a:lstStyle/>
                    <a:p>
                      <a:pPr algn="ctr">
                        <a:lnSpc>
                          <a:spcPts val="1400"/>
                        </a:lnSpc>
                        <a:spcBef>
                          <a:spcPts val="200"/>
                        </a:spcBef>
                        <a:spcAft>
                          <a:spcPts val="200"/>
                        </a:spcAft>
                      </a:pPr>
                      <a:r>
                        <a:rPr lang="en-US" sz="1000" kern="1050" dirty="0">
                          <a:effectLst/>
                          <a:latin typeface="+mn-ea"/>
                          <a:ea typeface="+mn-ea"/>
                        </a:rPr>
                        <a:t>Normed</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algn="just">
                        <a:lnSpc>
                          <a:spcPts val="1400"/>
                        </a:lnSpc>
                        <a:spcBef>
                          <a:spcPts val="200"/>
                        </a:spcBef>
                        <a:spcAft>
                          <a:spcPts val="200"/>
                        </a:spcAft>
                      </a:pPr>
                      <a:r>
                        <a:rPr lang="zh-TW" sz="1000" kern="1050" dirty="0">
                          <a:effectLst/>
                          <a:latin typeface="+mn-ea"/>
                          <a:ea typeface="+mn-ea"/>
                        </a:rPr>
                        <a:t>已经弃用，改用</a:t>
                      </a:r>
                      <a:r>
                        <a:rPr lang="en-US" sz="1000" kern="1050" dirty="0">
                          <a:effectLst/>
                          <a:latin typeface="+mn-ea"/>
                          <a:ea typeface="+mn-ea"/>
                        </a:rPr>
                        <a:t>density</a:t>
                      </a:r>
                      <a:r>
                        <a:rPr lang="zh-TW" sz="1000" kern="1050" dirty="0">
                          <a:effectLst/>
                          <a:latin typeface="+mn-ea"/>
                          <a:ea typeface="+mn-ea"/>
                        </a:rPr>
                        <a:t>参数。</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628118953"/>
                  </a:ext>
                </a:extLst>
              </a:tr>
            </a:tbl>
          </a:graphicData>
        </a:graphic>
      </p:graphicFrame>
    </p:spTree>
    <p:extLst>
      <p:ext uri="{BB962C8B-B14F-4D97-AF65-F5344CB8AC3E}">
        <p14:creationId xmlns:p14="http://schemas.microsoft.com/office/powerpoint/2010/main" val="27655974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为了研究某企业的产品销售业绩情况，需要对每天的利润额进行分析，我们编写如下程序代码来绘制利润额分布的直方图。</a:t>
            </a:r>
          </a:p>
        </p:txBody>
      </p:sp>
      <p:sp>
        <p:nvSpPr>
          <p:cNvPr id="17412" name="内容占位符 2"/>
          <p:cNvSpPr>
            <a:spLocks noGrp="1"/>
          </p:cNvSpPr>
          <p:nvPr>
            <p:ph idx="10"/>
          </p:nvPr>
        </p:nvSpPr>
        <p:spPr>
          <a:xfrm>
            <a:off x="423863" y="1138238"/>
            <a:ext cx="11107737" cy="427037"/>
          </a:xfrm>
        </p:spPr>
        <p:txBody>
          <a:bodyPr/>
          <a:lstStyle/>
          <a:p>
            <a:r>
              <a:rPr lang="en-US" altLang="zh-CN" dirty="0"/>
              <a:t>6.1.2  </a:t>
            </a:r>
            <a:r>
              <a:rPr lang="zh-CN" altLang="en-US" dirty="0"/>
              <a:t>案例：每日利润额的数值分布</a:t>
            </a:r>
            <a:endParaRPr dirty="0"/>
          </a:p>
        </p:txBody>
      </p:sp>
      <p:pic>
        <p:nvPicPr>
          <p:cNvPr id="2" name="图片 1">
            <a:extLst>
              <a:ext uri="{FF2B5EF4-FFF2-40B4-BE49-F238E27FC236}">
                <a16:creationId xmlns:a16="http://schemas.microsoft.com/office/drawing/2014/main" id="{C90F6121-BD9C-2D17-DDF7-8C750F80FD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144836" y="2839762"/>
            <a:ext cx="5010522" cy="2880000"/>
          </a:xfrm>
          <a:prstGeom prst="rect">
            <a:avLst/>
          </a:prstGeom>
          <a:noFill/>
          <a:ln>
            <a:noFill/>
          </a:ln>
        </p:spPr>
      </p:pic>
    </p:spTree>
    <p:extLst>
      <p:ext uri="{BB962C8B-B14F-4D97-AF65-F5344CB8AC3E}">
        <p14:creationId xmlns:p14="http://schemas.microsoft.com/office/powerpoint/2010/main" val="1161526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0" cy="3313664"/>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zh-CN" altLang="zh-CN" sz="2200" dirty="0">
                <a:solidFill>
                  <a:schemeClr val="bg1"/>
                </a:solidFill>
                <a:latin typeface="微软雅黑" pitchFamily="34" charset="-122"/>
                <a:ea typeface="微软雅黑" pitchFamily="34" charset="-122"/>
              </a:rPr>
              <a:t>1</a:t>
            </a:r>
            <a:endParaRPr lang="en-US" altLang="zh-CN" sz="22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a:t>
            </a:r>
            <a:r>
              <a:rPr lang="zh-CN" altLang="en-US" sz="2400" dirty="0">
                <a:latin typeface="微软雅黑" pitchFamily="34" charset="-122"/>
                <a:ea typeface="微软雅黑" pitchFamily="34" charset="-122"/>
              </a:rPr>
              <a:t>折线图</a:t>
            </a:r>
          </a:p>
        </p:txBody>
      </p:sp>
      <p:sp>
        <p:nvSpPr>
          <p:cNvPr id="15370" name="标题 3"/>
          <p:cNvSpPr>
            <a:spLocks noGrp="1"/>
          </p:cNvSpPr>
          <p:nvPr>
            <p:ph type="title" idx="4294967295"/>
          </p:nvPr>
        </p:nvSpPr>
        <p:spPr>
          <a:xfrm>
            <a:off x="255588" y="358775"/>
            <a:ext cx="10972800" cy="528638"/>
          </a:xfrm>
          <a:prstGeom prst="rect">
            <a:avLst/>
          </a:prstGeom>
        </p:spPr>
        <p:txBody>
          <a:bodyPr/>
          <a:lstStyle/>
          <a:p>
            <a:r>
              <a:rPr lang="zh-CN" altLang="en-US"/>
              <a:t>目录</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绘制直方图</a:t>
            </a:r>
          </a:p>
        </p:txBody>
      </p:sp>
      <p:sp>
        <p:nvSpPr>
          <p:cNvPr id="15" name="Oval 15"/>
          <p:cNvSpPr>
            <a:spLocks noChangeArrowheads="1"/>
          </p:cNvSpPr>
          <p:nvPr/>
        </p:nvSpPr>
        <p:spPr bwMode="auto">
          <a:xfrm>
            <a:off x="2928857" y="2626672"/>
            <a:ext cx="684000" cy="648000"/>
          </a:xfrm>
          <a:prstGeom prst="ellipse">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a:t>
            </a:r>
            <a:r>
              <a:rPr lang="zh-CN" altLang="en-US" sz="2400" dirty="0">
                <a:latin typeface="微软雅黑" pitchFamily="34" charset="-122"/>
                <a:ea typeface="微软雅黑" pitchFamily="34" charset="-122"/>
                <a:sym typeface="微软雅黑" pitchFamily="34" charset="-122"/>
              </a:rPr>
              <a:t>条形图</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Tree>
    <p:extLst>
      <p:ext uri="{BB962C8B-B14F-4D97-AF65-F5344CB8AC3E}">
        <p14:creationId xmlns:p14="http://schemas.microsoft.com/office/powerpoint/2010/main" val="2458429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折线图是一种图表类型，通过在图表上绘制一系列连续的点和它们之间的线段来展示数据随时间或其他变量的变化趋势。它通常用于可视化连续变量的趋势，例如时间序列数据或某种变量随着另一个变量的变化而变化的情况。</a:t>
            </a:r>
            <a:endParaRPr lang="en-US" altLang="zh-CN" dirty="0"/>
          </a:p>
          <a:p>
            <a:pPr marL="361950" indent="-361950"/>
            <a:r>
              <a:rPr lang="en-US" altLang="zh-CN" dirty="0"/>
              <a:t>Matplotlib</a:t>
            </a:r>
            <a:r>
              <a:rPr lang="zh-CN" altLang="en-US" dirty="0"/>
              <a:t>绘制折线图，使用</a:t>
            </a:r>
            <a:r>
              <a:rPr lang="en-US" altLang="zh-CN" dirty="0" err="1"/>
              <a:t>plt.plot</a:t>
            </a:r>
            <a:r>
              <a:rPr lang="en-US" altLang="zh-CN" dirty="0"/>
              <a:t>()</a:t>
            </a:r>
            <a:r>
              <a:rPr lang="zh-CN" altLang="en-US" dirty="0"/>
              <a:t>这个函数，函数参数如下：</a:t>
            </a:r>
          </a:p>
          <a:p>
            <a:pPr marL="361950" indent="-361950"/>
            <a:r>
              <a:rPr lang="en-US" altLang="zh-CN" dirty="0"/>
              <a:t>plot([x], y, [</a:t>
            </a:r>
            <a:r>
              <a:rPr lang="en-US" altLang="zh-CN" dirty="0" err="1"/>
              <a:t>fmt</a:t>
            </a:r>
            <a:r>
              <a:rPr lang="en-US" altLang="zh-CN" dirty="0"/>
              <a:t>], data=None, **</a:t>
            </a:r>
            <a:r>
              <a:rPr lang="en-US" altLang="zh-CN" dirty="0" err="1"/>
              <a:t>kwargs</a:t>
            </a:r>
            <a:r>
              <a:rPr lang="en-US" altLang="zh-CN" dirty="0"/>
              <a:t>)</a:t>
            </a:r>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altLang="zh-CN" dirty="0"/>
              <a:t>6.2.1  </a:t>
            </a:r>
            <a:r>
              <a:rPr lang="zh-CN" altLang="en-US" dirty="0"/>
              <a:t>折线图的概念及参数说明</a:t>
            </a:r>
            <a:endParaRPr dirty="0"/>
          </a:p>
        </p:txBody>
      </p:sp>
      <p:graphicFrame>
        <p:nvGraphicFramePr>
          <p:cNvPr id="2" name="表格 1">
            <a:extLst>
              <a:ext uri="{FF2B5EF4-FFF2-40B4-BE49-F238E27FC236}">
                <a16:creationId xmlns:a16="http://schemas.microsoft.com/office/drawing/2014/main" id="{832A7CA6-5EF3-46DE-B13B-A74AF570BB8C}"/>
              </a:ext>
            </a:extLst>
          </p:cNvPr>
          <p:cNvGraphicFramePr>
            <a:graphicFrameLocks noGrp="1"/>
          </p:cNvGraphicFramePr>
          <p:nvPr>
            <p:extLst>
              <p:ext uri="{D42A27DB-BD31-4B8C-83A1-F6EECF244321}">
                <p14:modId xmlns:p14="http://schemas.microsoft.com/office/powerpoint/2010/main" val="3006370216"/>
              </p:ext>
            </p:extLst>
          </p:nvPr>
        </p:nvGraphicFramePr>
        <p:xfrm>
          <a:off x="3065462" y="4482248"/>
          <a:ext cx="5824538" cy="1085432"/>
        </p:xfrm>
        <a:graphic>
          <a:graphicData uri="http://schemas.openxmlformats.org/drawingml/2006/table">
            <a:tbl>
              <a:tblPr firstRow="1" firstCol="1" bandRow="1">
                <a:tableStyleId>{5C22544A-7EE6-4342-B048-85BDC9FD1C3A}</a:tableStyleId>
              </a:tblPr>
              <a:tblGrid>
                <a:gridCol w="1527927">
                  <a:extLst>
                    <a:ext uri="{9D8B030D-6E8A-4147-A177-3AD203B41FA5}">
                      <a16:colId xmlns:a16="http://schemas.microsoft.com/office/drawing/2014/main" val="3370048125"/>
                    </a:ext>
                  </a:extLst>
                </a:gridCol>
                <a:gridCol w="4296611">
                  <a:extLst>
                    <a:ext uri="{9D8B030D-6E8A-4147-A177-3AD203B41FA5}">
                      <a16:colId xmlns:a16="http://schemas.microsoft.com/office/drawing/2014/main" val="2060721419"/>
                    </a:ext>
                  </a:extLst>
                </a:gridCol>
              </a:tblGrid>
              <a:tr h="271358">
                <a:tc>
                  <a:txBody>
                    <a:bodyPr/>
                    <a:lstStyle/>
                    <a:p>
                      <a:pPr algn="ctr">
                        <a:lnSpc>
                          <a:spcPts val="1400"/>
                        </a:lnSpc>
                        <a:spcBef>
                          <a:spcPts val="200"/>
                        </a:spcBef>
                        <a:spcAft>
                          <a:spcPts val="200"/>
                        </a:spcAft>
                      </a:pPr>
                      <a:r>
                        <a:rPr lang="zh-TW" sz="1000" kern="1050" dirty="0">
                          <a:effectLst/>
                          <a:latin typeface="+mn-ea"/>
                          <a:ea typeface="+mn-ea"/>
                        </a:rPr>
                        <a:t>属性</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166753937"/>
                  </a:ext>
                </a:extLst>
              </a:tr>
              <a:tr h="271358">
                <a:tc>
                  <a:txBody>
                    <a:bodyPr/>
                    <a:lstStyle/>
                    <a:p>
                      <a:pPr algn="ctr">
                        <a:lnSpc>
                          <a:spcPts val="1400"/>
                        </a:lnSpc>
                        <a:spcBef>
                          <a:spcPts val="200"/>
                        </a:spcBef>
                        <a:spcAft>
                          <a:spcPts val="200"/>
                        </a:spcAft>
                      </a:pPr>
                      <a:r>
                        <a:rPr lang="en-US" sz="1000" kern="1050" dirty="0" err="1">
                          <a:effectLst/>
                          <a:latin typeface="+mn-ea"/>
                          <a:ea typeface="+mn-ea"/>
                        </a:rPr>
                        <a:t>x,y</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algn="just">
                        <a:lnSpc>
                          <a:spcPts val="1400"/>
                        </a:lnSpc>
                        <a:spcBef>
                          <a:spcPts val="200"/>
                        </a:spcBef>
                        <a:spcAft>
                          <a:spcPts val="200"/>
                        </a:spcAft>
                      </a:pPr>
                      <a:r>
                        <a:rPr lang="zh-TW" sz="1000" kern="1050" dirty="0">
                          <a:effectLst/>
                          <a:latin typeface="+mn-ea"/>
                          <a:ea typeface="+mn-ea"/>
                        </a:rPr>
                        <a:t>设置数据点的水平或垂直坐标。</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862720815"/>
                  </a:ext>
                </a:extLst>
              </a:tr>
              <a:tr h="271358">
                <a:tc>
                  <a:txBody>
                    <a:bodyPr/>
                    <a:lstStyle/>
                    <a:p>
                      <a:pPr algn="ctr">
                        <a:lnSpc>
                          <a:spcPts val="1400"/>
                        </a:lnSpc>
                        <a:spcBef>
                          <a:spcPts val="200"/>
                        </a:spcBef>
                        <a:spcAft>
                          <a:spcPts val="200"/>
                        </a:spcAft>
                      </a:pPr>
                      <a:r>
                        <a:rPr lang="en-US" sz="1000" kern="1050" dirty="0" err="1">
                          <a:effectLst/>
                          <a:latin typeface="+mn-ea"/>
                          <a:ea typeface="+mn-ea"/>
                        </a:rPr>
                        <a:t>Fmt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algn="just">
                        <a:lnSpc>
                          <a:spcPts val="1400"/>
                        </a:lnSpc>
                        <a:spcBef>
                          <a:spcPts val="200"/>
                        </a:spcBef>
                        <a:spcAft>
                          <a:spcPts val="200"/>
                        </a:spcAft>
                      </a:pPr>
                      <a:r>
                        <a:rPr lang="zh-TW" sz="1000" kern="1050" dirty="0">
                          <a:effectLst/>
                          <a:latin typeface="+mn-ea"/>
                          <a:ea typeface="+mn-ea"/>
                        </a:rPr>
                        <a:t>用一个字符串来定义图的基本属性如颜色，点型，线型。</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78974026"/>
                  </a:ext>
                </a:extLst>
              </a:tr>
              <a:tr h="271358">
                <a:tc>
                  <a:txBody>
                    <a:bodyPr/>
                    <a:lstStyle/>
                    <a:p>
                      <a:pPr algn="ctr">
                        <a:lnSpc>
                          <a:spcPts val="1400"/>
                        </a:lnSpc>
                        <a:spcBef>
                          <a:spcPts val="200"/>
                        </a:spcBef>
                        <a:spcAft>
                          <a:spcPts val="200"/>
                        </a:spcAft>
                      </a:pPr>
                      <a:r>
                        <a:rPr lang="en-US" sz="1000" kern="1050" dirty="0">
                          <a:effectLst/>
                          <a:latin typeface="+mn-ea"/>
                          <a:ea typeface="+mn-ea"/>
                        </a:rPr>
                        <a:t>Data</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algn="just">
                        <a:lnSpc>
                          <a:spcPts val="1400"/>
                        </a:lnSpc>
                        <a:spcBef>
                          <a:spcPts val="200"/>
                        </a:spcBef>
                        <a:spcAft>
                          <a:spcPts val="200"/>
                        </a:spcAft>
                      </a:pPr>
                      <a:r>
                        <a:rPr lang="zh-TW" sz="1000" kern="1050" dirty="0">
                          <a:effectLst/>
                          <a:latin typeface="+mn-ea"/>
                          <a:ea typeface="+mn-ea"/>
                        </a:rPr>
                        <a:t>带有标签的绘图数据。</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371759532"/>
                  </a:ext>
                </a:extLst>
              </a:tr>
            </a:tbl>
          </a:graphicData>
        </a:graphic>
      </p:graphicFrame>
    </p:spTree>
    <p:extLst>
      <p:ext uri="{BB962C8B-B14F-4D97-AF65-F5344CB8AC3E}">
        <p14:creationId xmlns:p14="http://schemas.microsoft.com/office/powerpoint/2010/main" val="4011214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zh-CN" dirty="0"/>
              <a:t>电商</a:t>
            </a:r>
            <a:r>
              <a:rPr lang="zh-CN" altLang="en-US" dirty="0"/>
              <a:t>企业的产品销售一般都具有周期性，为了深入研究该企业的销售额的变化情况，需要绘制企业每周的销售额折线图。</a:t>
            </a:r>
          </a:p>
        </p:txBody>
      </p:sp>
      <p:sp>
        <p:nvSpPr>
          <p:cNvPr id="17412" name="内容占位符 2"/>
          <p:cNvSpPr>
            <a:spLocks noGrp="1"/>
          </p:cNvSpPr>
          <p:nvPr>
            <p:ph idx="10"/>
          </p:nvPr>
        </p:nvSpPr>
        <p:spPr>
          <a:xfrm>
            <a:off x="423863" y="1138238"/>
            <a:ext cx="11107737" cy="427037"/>
          </a:xfrm>
        </p:spPr>
        <p:txBody>
          <a:bodyPr/>
          <a:lstStyle/>
          <a:p>
            <a:r>
              <a:rPr lang="en-US" altLang="zh-CN" dirty="0"/>
              <a:t>6.2.2  </a:t>
            </a:r>
            <a:r>
              <a:rPr lang="zh-CN" altLang="en-US" dirty="0"/>
              <a:t>案例：每周商品销售业绩分析</a:t>
            </a:r>
            <a:endParaRPr dirty="0"/>
          </a:p>
        </p:txBody>
      </p:sp>
      <p:pic>
        <p:nvPicPr>
          <p:cNvPr id="2" name="图片 1">
            <a:extLst>
              <a:ext uri="{FF2B5EF4-FFF2-40B4-BE49-F238E27FC236}">
                <a16:creationId xmlns:a16="http://schemas.microsoft.com/office/drawing/2014/main" id="{C15F7035-9D72-2EB6-5FF1-A1D692A580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312477" y="2841306"/>
            <a:ext cx="4828817" cy="2880000"/>
          </a:xfrm>
          <a:prstGeom prst="rect">
            <a:avLst/>
          </a:prstGeom>
          <a:noFill/>
          <a:ln>
            <a:noFill/>
          </a:ln>
        </p:spPr>
      </p:pic>
    </p:spTree>
    <p:extLst>
      <p:ext uri="{BB962C8B-B14F-4D97-AF65-F5344CB8AC3E}">
        <p14:creationId xmlns:p14="http://schemas.microsoft.com/office/powerpoint/2010/main" val="3049082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0" cy="3313664"/>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zh-CN" altLang="zh-CN" sz="2200" dirty="0">
                <a:solidFill>
                  <a:schemeClr val="bg1"/>
                </a:solidFill>
                <a:latin typeface="微软雅黑" pitchFamily="34" charset="-122"/>
                <a:ea typeface="微软雅黑" pitchFamily="34" charset="-122"/>
              </a:rPr>
              <a:t>1</a:t>
            </a:r>
            <a:endParaRPr lang="en-US" altLang="zh-CN" sz="22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a:t>
            </a:r>
            <a:r>
              <a:rPr lang="zh-CN" altLang="en-US" sz="2400" dirty="0">
                <a:latin typeface="微软雅黑" pitchFamily="34" charset="-122"/>
                <a:ea typeface="微软雅黑" pitchFamily="34" charset="-122"/>
              </a:rPr>
              <a:t>折线图</a:t>
            </a:r>
          </a:p>
        </p:txBody>
      </p:sp>
      <p:sp>
        <p:nvSpPr>
          <p:cNvPr id="15370" name="标题 3"/>
          <p:cNvSpPr>
            <a:spLocks noGrp="1"/>
          </p:cNvSpPr>
          <p:nvPr>
            <p:ph type="title" idx="4294967295"/>
          </p:nvPr>
        </p:nvSpPr>
        <p:spPr>
          <a:xfrm>
            <a:off x="255588" y="358775"/>
            <a:ext cx="10972800" cy="528638"/>
          </a:xfrm>
          <a:prstGeom prst="rect">
            <a:avLst/>
          </a:prstGeom>
        </p:spPr>
        <p:txBody>
          <a:bodyPr/>
          <a:lstStyle/>
          <a:p>
            <a:r>
              <a:rPr lang="zh-CN" altLang="en-US"/>
              <a:t>目录</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绘制直方图</a:t>
            </a: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a:t>
            </a:r>
            <a:r>
              <a:rPr lang="zh-CN" altLang="en-US" sz="2400" dirty="0">
                <a:latin typeface="微软雅黑" pitchFamily="34" charset="-122"/>
                <a:ea typeface="微软雅黑" pitchFamily="34" charset="-122"/>
                <a:sym typeface="微软雅黑" pitchFamily="34" charset="-122"/>
              </a:rPr>
              <a:t>条形图</a:t>
            </a:r>
          </a:p>
        </p:txBody>
      </p:sp>
      <p:sp>
        <p:nvSpPr>
          <p:cNvPr id="22" name="Oval 15"/>
          <p:cNvSpPr>
            <a:spLocks noChangeArrowheads="1"/>
          </p:cNvSpPr>
          <p:nvPr/>
        </p:nvSpPr>
        <p:spPr bwMode="auto">
          <a:xfrm>
            <a:off x="2928857" y="3678873"/>
            <a:ext cx="684000" cy="648000"/>
          </a:xfrm>
          <a:prstGeom prst="ellipse">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Tree>
    <p:extLst>
      <p:ext uri="{BB962C8B-B14F-4D97-AF65-F5344CB8AC3E}">
        <p14:creationId xmlns:p14="http://schemas.microsoft.com/office/powerpoint/2010/main" val="3609920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条形图使用水平或垂直的矩形条来比较不同的项目或类别之间的数据值。它通常用于可视化离散或分类数据，其中每个矩形代表一类或一项，并且该类别或项的长度与其相关联的数据值相对应。</a:t>
            </a:r>
            <a:endParaRPr lang="en-US" altLang="zh-CN" dirty="0"/>
          </a:p>
          <a:p>
            <a:pPr marL="361950" indent="-361950"/>
            <a:r>
              <a:rPr lang="en-US" altLang="zh-CN" dirty="0"/>
              <a:t>Matplotlib</a:t>
            </a:r>
            <a:r>
              <a:rPr lang="zh-CN" altLang="en-US" dirty="0"/>
              <a:t>绘制条形图，使用</a:t>
            </a:r>
            <a:r>
              <a:rPr lang="en-US" altLang="zh-CN" dirty="0" err="1"/>
              <a:t>plt.bar</a:t>
            </a:r>
            <a:r>
              <a:rPr lang="en-US" altLang="zh-CN" dirty="0"/>
              <a:t>()</a:t>
            </a:r>
            <a:r>
              <a:rPr lang="zh-CN" altLang="en-US" dirty="0"/>
              <a:t>函数，函数参数如下：</a:t>
            </a:r>
          </a:p>
          <a:p>
            <a:pPr marL="361950" indent="-361950"/>
            <a:r>
              <a:rPr lang="en-US" altLang="zh-CN" dirty="0" err="1"/>
              <a:t>Matplotlib.pyplot.bar</a:t>
            </a:r>
            <a:r>
              <a:rPr lang="en-US" altLang="zh-CN" dirty="0"/>
              <a:t>(x, height, width=0.8, bottom=None, *, align='center', data=None, **</a:t>
            </a:r>
            <a:r>
              <a:rPr lang="en-US" altLang="zh-CN" dirty="0" err="1"/>
              <a:t>kwargs</a:t>
            </a:r>
            <a:r>
              <a:rPr lang="en-US" altLang="zh-CN" dirty="0"/>
              <a:t>)</a:t>
            </a:r>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altLang="zh-CN" dirty="0"/>
              <a:t>6.3.1  </a:t>
            </a:r>
            <a:r>
              <a:rPr lang="zh-CN" altLang="en-US" dirty="0"/>
              <a:t>条形图的概念及参数说明</a:t>
            </a:r>
            <a:endParaRPr dirty="0"/>
          </a:p>
        </p:txBody>
      </p:sp>
    </p:spTree>
    <p:extLst>
      <p:ext uri="{BB962C8B-B14F-4D97-AF65-F5344CB8AC3E}">
        <p14:creationId xmlns:p14="http://schemas.microsoft.com/office/powerpoint/2010/main" val="931531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首先用一个简单的</a:t>
            </a:r>
            <a:r>
              <a:rPr lang="en-US" altLang="zh-CN" dirty="0"/>
              <a:t>Python</a:t>
            </a:r>
            <a:r>
              <a:rPr lang="zh-CN" altLang="en-US" dirty="0"/>
              <a:t>程序计算圆的面积，示例代码如下：</a:t>
            </a:r>
          </a:p>
          <a:p>
            <a:r>
              <a:rPr lang="en-US" altLang="zh-CN" dirty="0"/>
              <a:t>import math</a:t>
            </a:r>
          </a:p>
          <a:p>
            <a:r>
              <a:rPr lang="en-US" altLang="zh-CN" dirty="0"/>
              <a:t>r = float(input("</a:t>
            </a:r>
            <a:r>
              <a:rPr lang="zh-CN" altLang="en-US" dirty="0"/>
              <a:t>请输入圆的半径：</a:t>
            </a:r>
            <a:r>
              <a:rPr lang="en-US" altLang="zh-CN" dirty="0"/>
              <a:t>"))</a:t>
            </a:r>
          </a:p>
          <a:p>
            <a:r>
              <a:rPr lang="en-US" altLang="zh-CN" dirty="0"/>
              <a:t>area = </a:t>
            </a:r>
            <a:r>
              <a:rPr lang="en-US" altLang="zh-CN" dirty="0" err="1"/>
              <a:t>math.pi</a:t>
            </a:r>
            <a:r>
              <a:rPr lang="en-US" altLang="zh-CN" dirty="0"/>
              <a:t> * </a:t>
            </a:r>
            <a:r>
              <a:rPr lang="en-US" altLang="zh-CN" dirty="0" err="1"/>
              <a:t>math.pow</a:t>
            </a:r>
            <a:r>
              <a:rPr lang="en-US" altLang="zh-CN" dirty="0"/>
              <a:t>(r, 2)</a:t>
            </a:r>
          </a:p>
          <a:p>
            <a:r>
              <a:rPr lang="en-US" altLang="zh-CN" dirty="0"/>
              <a:t>print("</a:t>
            </a:r>
            <a:r>
              <a:rPr lang="zh-CN" altLang="en-US" dirty="0"/>
              <a:t>圆的面积为：</a:t>
            </a:r>
            <a:r>
              <a:rPr lang="en-US" altLang="zh-CN" dirty="0"/>
              <a:t>", area)</a:t>
            </a:r>
          </a:p>
          <a:p>
            <a:r>
              <a:rPr lang="zh-CN" altLang="en-US" dirty="0"/>
              <a:t>这个程序可以计算给定半径的圆的面积。程序首先使用</a:t>
            </a:r>
            <a:r>
              <a:rPr lang="en-US" altLang="zh-CN" dirty="0"/>
              <a:t>import</a:t>
            </a:r>
            <a:r>
              <a:rPr lang="zh-CN" altLang="en-US" dirty="0"/>
              <a:t>关键字导入</a:t>
            </a:r>
            <a:r>
              <a:rPr lang="en-US" altLang="zh-CN" dirty="0"/>
              <a:t>Python</a:t>
            </a:r>
            <a:r>
              <a:rPr lang="zh-CN" altLang="en-US" dirty="0"/>
              <a:t>的</a:t>
            </a:r>
            <a:r>
              <a:rPr lang="en-US" altLang="zh-CN" dirty="0"/>
              <a:t>math</a:t>
            </a:r>
            <a:r>
              <a:rPr lang="zh-CN" altLang="en-US" dirty="0"/>
              <a:t>模块，以便在程序中使用数学常量</a:t>
            </a:r>
            <a:r>
              <a:rPr lang="en-US" altLang="zh-CN" dirty="0"/>
              <a:t>pi</a:t>
            </a:r>
            <a:r>
              <a:rPr lang="zh-CN" altLang="en-US" dirty="0"/>
              <a:t>和</a:t>
            </a:r>
            <a:r>
              <a:rPr lang="en-US" altLang="zh-CN" dirty="0"/>
              <a:t>pow</a:t>
            </a:r>
            <a:r>
              <a:rPr lang="zh-CN" altLang="en-US" dirty="0"/>
              <a:t>函数，</a:t>
            </a:r>
            <a:r>
              <a:rPr lang="en-US" altLang="zh-CN" dirty="0"/>
              <a:t>pow</a:t>
            </a:r>
            <a:r>
              <a:rPr lang="zh-CN" altLang="en-US" dirty="0"/>
              <a:t>函数用来计算半径的平方</a:t>
            </a:r>
            <a:r>
              <a:rPr lang="zh-CN" altLang="zh-CN" dirty="0"/>
              <a:t>。</a:t>
            </a:r>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dirty="0"/>
              <a:t>1.3.1  </a:t>
            </a:r>
            <a:r>
              <a:rPr lang="zh-CN" altLang="en-US" dirty="0"/>
              <a:t>一个简单的</a:t>
            </a:r>
            <a:r>
              <a:rPr lang="en-US" altLang="zh-CN" dirty="0"/>
              <a:t>Python</a:t>
            </a:r>
            <a:r>
              <a:rPr lang="zh-CN" altLang="en-US" dirty="0"/>
              <a:t>程序</a:t>
            </a:r>
            <a:endParaRPr dirty="0"/>
          </a:p>
        </p:txBody>
      </p:sp>
    </p:spTree>
    <p:extLst>
      <p:ext uri="{BB962C8B-B14F-4D97-AF65-F5344CB8AC3E}">
        <p14:creationId xmlns:p14="http://schemas.microsoft.com/office/powerpoint/2010/main" val="3732317365"/>
      </p:ext>
    </p:extLst>
  </p:cSld>
  <p:clrMapOvr>
    <a:masterClrMapping/>
  </p:clrMapOvr>
  <p:transition spd="slow">
    <p:wheel spokes="1"/>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a:extLst>
              <a:ext uri="{FF2B5EF4-FFF2-40B4-BE49-F238E27FC236}">
                <a16:creationId xmlns:a16="http://schemas.microsoft.com/office/drawing/2014/main" id="{CC08064A-29D1-4EC7-BB21-0ECAB31F6B11}"/>
              </a:ext>
            </a:extLst>
          </p:cNvPr>
          <p:cNvGraphicFramePr>
            <a:graphicFrameLocks noGrp="1"/>
          </p:cNvGraphicFramePr>
          <p:nvPr>
            <p:ph idx="1"/>
            <p:extLst>
              <p:ext uri="{D42A27DB-BD31-4B8C-83A1-F6EECF244321}">
                <p14:modId xmlns:p14="http://schemas.microsoft.com/office/powerpoint/2010/main" val="2383367225"/>
              </p:ext>
            </p:extLst>
          </p:nvPr>
        </p:nvGraphicFramePr>
        <p:xfrm>
          <a:off x="2597266" y="1966422"/>
          <a:ext cx="6556894" cy="3469177"/>
        </p:xfrm>
        <a:graphic>
          <a:graphicData uri="http://schemas.openxmlformats.org/drawingml/2006/table">
            <a:tbl>
              <a:tblPr firstRow="1" firstCol="1" bandRow="1">
                <a:tableStyleId>{5C22544A-7EE6-4342-B048-85BDC9FD1C3A}</a:tableStyleId>
              </a:tblPr>
              <a:tblGrid>
                <a:gridCol w="1756031">
                  <a:extLst>
                    <a:ext uri="{9D8B030D-6E8A-4147-A177-3AD203B41FA5}">
                      <a16:colId xmlns:a16="http://schemas.microsoft.com/office/drawing/2014/main" val="1686164314"/>
                    </a:ext>
                  </a:extLst>
                </a:gridCol>
                <a:gridCol w="4800863">
                  <a:extLst>
                    <a:ext uri="{9D8B030D-6E8A-4147-A177-3AD203B41FA5}">
                      <a16:colId xmlns:a16="http://schemas.microsoft.com/office/drawing/2014/main" val="219002000"/>
                    </a:ext>
                  </a:extLst>
                </a:gridCol>
              </a:tblGrid>
              <a:tr h="365923">
                <a:tc>
                  <a:txBody>
                    <a:bodyPr/>
                    <a:lstStyle/>
                    <a:p>
                      <a:pPr marL="0" indent="0" algn="ctr">
                        <a:lnSpc>
                          <a:spcPts val="1400"/>
                        </a:lnSpc>
                        <a:spcBef>
                          <a:spcPts val="200"/>
                        </a:spcBef>
                        <a:spcAft>
                          <a:spcPts val="200"/>
                        </a:spcAft>
                      </a:pPr>
                      <a:r>
                        <a:rPr lang="zh-CN" sz="1000" kern="1050" dirty="0">
                          <a:effectLst/>
                          <a:latin typeface="+mn-ea"/>
                          <a:ea typeface="+mn-ea"/>
                        </a:rPr>
                        <a:t>属性</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184114257"/>
                  </a:ext>
                </a:extLst>
              </a:tr>
              <a:tr h="282114">
                <a:tc>
                  <a:txBody>
                    <a:bodyPr/>
                    <a:lstStyle/>
                    <a:p>
                      <a:pPr marL="0" indent="0" algn="ctr">
                        <a:lnSpc>
                          <a:spcPts val="1400"/>
                        </a:lnSpc>
                        <a:spcBef>
                          <a:spcPts val="200"/>
                        </a:spcBef>
                        <a:spcAft>
                          <a:spcPts val="200"/>
                        </a:spcAft>
                      </a:pPr>
                      <a:r>
                        <a:rPr lang="en-US" sz="1000" kern="1050" dirty="0">
                          <a:effectLst/>
                          <a:latin typeface="+mn-ea"/>
                          <a:ea typeface="+mn-ea"/>
                        </a:rPr>
                        <a:t>X</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设置横坐标。</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636917949"/>
                  </a:ext>
                </a:extLst>
              </a:tr>
              <a:tr h="282114">
                <a:tc>
                  <a:txBody>
                    <a:bodyPr/>
                    <a:lstStyle/>
                    <a:p>
                      <a:pPr marL="0" indent="0" algn="ctr">
                        <a:lnSpc>
                          <a:spcPts val="1400"/>
                        </a:lnSpc>
                        <a:spcBef>
                          <a:spcPts val="200"/>
                        </a:spcBef>
                        <a:spcAft>
                          <a:spcPts val="200"/>
                        </a:spcAft>
                      </a:pPr>
                      <a:r>
                        <a:rPr lang="en-US" sz="1000" kern="1050" dirty="0">
                          <a:effectLst/>
                          <a:latin typeface="+mn-ea"/>
                          <a:ea typeface="+mn-ea"/>
                        </a:rPr>
                        <a:t>Height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条形的高度。</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943204378"/>
                  </a:ext>
                </a:extLst>
              </a:tr>
              <a:tr h="282114">
                <a:tc>
                  <a:txBody>
                    <a:bodyPr/>
                    <a:lstStyle/>
                    <a:p>
                      <a:pPr marL="0" indent="0" algn="ctr">
                        <a:lnSpc>
                          <a:spcPts val="1400"/>
                        </a:lnSpc>
                        <a:spcBef>
                          <a:spcPts val="200"/>
                        </a:spcBef>
                        <a:spcAft>
                          <a:spcPts val="200"/>
                        </a:spcAft>
                      </a:pPr>
                      <a:r>
                        <a:rPr lang="en-US" sz="1000" kern="1050" dirty="0">
                          <a:effectLst/>
                          <a:latin typeface="+mn-ea"/>
                          <a:ea typeface="+mn-ea"/>
                        </a:rPr>
                        <a:t>Width</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直方图宽度，默认</a:t>
                      </a:r>
                      <a:r>
                        <a:rPr lang="en-US" sz="1000" kern="1050" dirty="0">
                          <a:effectLst/>
                          <a:latin typeface="+mn-ea"/>
                          <a:ea typeface="+mn-ea"/>
                        </a:rPr>
                        <a:t>0.8</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940239671"/>
                  </a:ext>
                </a:extLst>
              </a:tr>
              <a:tr h="282114">
                <a:tc>
                  <a:txBody>
                    <a:bodyPr/>
                    <a:lstStyle/>
                    <a:p>
                      <a:pPr marL="0" indent="0" algn="ctr">
                        <a:lnSpc>
                          <a:spcPts val="1400"/>
                        </a:lnSpc>
                        <a:spcBef>
                          <a:spcPts val="200"/>
                        </a:spcBef>
                        <a:spcAft>
                          <a:spcPts val="200"/>
                        </a:spcAft>
                      </a:pPr>
                      <a:r>
                        <a:rPr lang="en-US" sz="1000" kern="1050" dirty="0" err="1">
                          <a:effectLst/>
                          <a:latin typeface="+mn-ea"/>
                          <a:ea typeface="+mn-ea"/>
                        </a:rPr>
                        <a:t>Botton</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条形的起始位置。</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681869300"/>
                  </a:ext>
                </a:extLst>
              </a:tr>
              <a:tr h="282114">
                <a:tc>
                  <a:txBody>
                    <a:bodyPr/>
                    <a:lstStyle/>
                    <a:p>
                      <a:pPr marL="0" indent="0" algn="ctr">
                        <a:lnSpc>
                          <a:spcPts val="1400"/>
                        </a:lnSpc>
                        <a:spcBef>
                          <a:spcPts val="200"/>
                        </a:spcBef>
                        <a:spcAft>
                          <a:spcPts val="200"/>
                        </a:spcAft>
                      </a:pPr>
                      <a:r>
                        <a:rPr lang="en-US" sz="1000" kern="1050" dirty="0">
                          <a:effectLst/>
                          <a:latin typeface="+mn-ea"/>
                          <a:ea typeface="+mn-ea"/>
                        </a:rPr>
                        <a:t>Align</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条形的中心位置。</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127513632"/>
                  </a:ext>
                </a:extLst>
              </a:tr>
              <a:tr h="282114">
                <a:tc>
                  <a:txBody>
                    <a:bodyPr/>
                    <a:lstStyle/>
                    <a:p>
                      <a:pPr marL="0" indent="0" algn="ctr">
                        <a:lnSpc>
                          <a:spcPts val="1400"/>
                        </a:lnSpc>
                        <a:spcBef>
                          <a:spcPts val="200"/>
                        </a:spcBef>
                        <a:spcAft>
                          <a:spcPts val="200"/>
                        </a:spcAft>
                      </a:pPr>
                      <a:r>
                        <a:rPr lang="en-US" sz="1000" kern="1050" dirty="0">
                          <a:effectLst/>
                          <a:latin typeface="+mn-ea"/>
                          <a:ea typeface="+mn-ea"/>
                        </a:rPr>
                        <a:t>Color</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条形的颜色。</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8804013"/>
                  </a:ext>
                </a:extLst>
              </a:tr>
              <a:tr h="282114">
                <a:tc>
                  <a:txBody>
                    <a:bodyPr/>
                    <a:lstStyle/>
                    <a:p>
                      <a:pPr marL="0" indent="0" algn="ctr">
                        <a:lnSpc>
                          <a:spcPts val="1400"/>
                        </a:lnSpc>
                        <a:spcBef>
                          <a:spcPts val="200"/>
                        </a:spcBef>
                        <a:spcAft>
                          <a:spcPts val="200"/>
                        </a:spcAft>
                      </a:pPr>
                      <a:r>
                        <a:rPr lang="en-US" sz="1000" kern="1050" dirty="0" err="1">
                          <a:effectLst/>
                          <a:latin typeface="+mn-ea"/>
                          <a:ea typeface="+mn-ea"/>
                        </a:rPr>
                        <a:t>Edgecolor</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边框的颜色。</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808968100"/>
                  </a:ext>
                </a:extLst>
              </a:tr>
              <a:tr h="282114">
                <a:tc>
                  <a:txBody>
                    <a:bodyPr/>
                    <a:lstStyle/>
                    <a:p>
                      <a:pPr marL="0" indent="0" algn="ctr">
                        <a:lnSpc>
                          <a:spcPts val="1400"/>
                        </a:lnSpc>
                        <a:spcBef>
                          <a:spcPts val="200"/>
                        </a:spcBef>
                        <a:spcAft>
                          <a:spcPts val="200"/>
                        </a:spcAft>
                      </a:pPr>
                      <a:r>
                        <a:rPr lang="en-US" sz="1000" kern="1050" dirty="0">
                          <a:effectLst/>
                          <a:latin typeface="+mn-ea"/>
                          <a:ea typeface="+mn-ea"/>
                        </a:rPr>
                        <a:t>Linewidth</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边框的宽度。</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653326973"/>
                  </a:ext>
                </a:extLst>
              </a:tr>
              <a:tr h="282114">
                <a:tc>
                  <a:txBody>
                    <a:bodyPr/>
                    <a:lstStyle/>
                    <a:p>
                      <a:pPr marL="0" indent="0" algn="ctr">
                        <a:lnSpc>
                          <a:spcPts val="1400"/>
                        </a:lnSpc>
                        <a:spcBef>
                          <a:spcPts val="200"/>
                        </a:spcBef>
                        <a:spcAft>
                          <a:spcPts val="200"/>
                        </a:spcAft>
                      </a:pPr>
                      <a:r>
                        <a:rPr lang="en-US" sz="1000" kern="1050" dirty="0" err="1">
                          <a:effectLst/>
                          <a:latin typeface="+mn-ea"/>
                          <a:ea typeface="+mn-ea"/>
                        </a:rPr>
                        <a:t>tick_label</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下标的标签。</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576870877"/>
                  </a:ext>
                </a:extLst>
              </a:tr>
              <a:tr h="282114">
                <a:tc>
                  <a:txBody>
                    <a:bodyPr/>
                    <a:lstStyle/>
                    <a:p>
                      <a:pPr marL="0" indent="0" algn="ctr">
                        <a:lnSpc>
                          <a:spcPts val="1400"/>
                        </a:lnSpc>
                        <a:spcBef>
                          <a:spcPts val="200"/>
                        </a:spcBef>
                        <a:spcAft>
                          <a:spcPts val="200"/>
                        </a:spcAft>
                      </a:pPr>
                      <a:r>
                        <a:rPr lang="en-US" sz="1000" kern="1050" dirty="0">
                          <a:effectLst/>
                          <a:latin typeface="+mn-ea"/>
                          <a:ea typeface="+mn-ea"/>
                        </a:rPr>
                        <a:t>Log</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en-US" sz="1000" kern="1050" dirty="0">
                          <a:effectLst/>
                          <a:latin typeface="+mn-ea"/>
                          <a:ea typeface="+mn-ea"/>
                        </a:rPr>
                        <a:t>y</a:t>
                      </a:r>
                      <a:r>
                        <a:rPr lang="zh-TW" sz="1000" kern="1050" dirty="0">
                          <a:effectLst/>
                          <a:latin typeface="+mn-ea"/>
                          <a:ea typeface="+mn-ea"/>
                        </a:rPr>
                        <a:t>轴使用科学计算法表示。</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253288243"/>
                  </a:ext>
                </a:extLst>
              </a:tr>
              <a:tr h="282114">
                <a:tc>
                  <a:txBody>
                    <a:bodyPr/>
                    <a:lstStyle/>
                    <a:p>
                      <a:pPr marL="0" indent="0" algn="ctr">
                        <a:lnSpc>
                          <a:spcPts val="1400"/>
                        </a:lnSpc>
                        <a:spcBef>
                          <a:spcPts val="200"/>
                        </a:spcBef>
                        <a:spcAft>
                          <a:spcPts val="200"/>
                        </a:spcAft>
                      </a:pPr>
                      <a:r>
                        <a:rPr lang="en-US" sz="1000" kern="1050" dirty="0">
                          <a:effectLst/>
                          <a:latin typeface="+mn-ea"/>
                          <a:ea typeface="+mn-ea"/>
                        </a:rPr>
                        <a:t>Orientation</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是竖直条还是水平条。</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779252546"/>
                  </a:ext>
                </a:extLst>
              </a:tr>
            </a:tbl>
          </a:graphicData>
        </a:graphic>
      </p:graphicFrame>
    </p:spTree>
    <p:extLst>
      <p:ext uri="{BB962C8B-B14F-4D97-AF65-F5344CB8AC3E}">
        <p14:creationId xmlns:p14="http://schemas.microsoft.com/office/powerpoint/2010/main" val="12117528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企业的产品销售往往会呈现区域性差异，为了深入研究该企业的产品在</a:t>
            </a:r>
            <a:r>
              <a:rPr lang="en-US" altLang="zh-CN" dirty="0"/>
              <a:t>2022</a:t>
            </a:r>
            <a:r>
              <a:rPr lang="zh-CN" altLang="en-US" dirty="0"/>
              <a:t>年是否具有省份差异性，绘制区域利润额的条形图。</a:t>
            </a:r>
          </a:p>
        </p:txBody>
      </p:sp>
      <p:sp>
        <p:nvSpPr>
          <p:cNvPr id="17412" name="内容占位符 2"/>
          <p:cNvSpPr>
            <a:spLocks noGrp="1"/>
          </p:cNvSpPr>
          <p:nvPr>
            <p:ph idx="10"/>
          </p:nvPr>
        </p:nvSpPr>
        <p:spPr>
          <a:xfrm>
            <a:off x="423863" y="1138238"/>
            <a:ext cx="11107737" cy="427037"/>
          </a:xfrm>
        </p:spPr>
        <p:txBody>
          <a:bodyPr/>
          <a:lstStyle/>
          <a:p>
            <a:r>
              <a:rPr lang="en-US" altLang="zh-CN" dirty="0"/>
              <a:t>6.3.2  </a:t>
            </a:r>
            <a:r>
              <a:rPr lang="zh-CN" altLang="en-US" dirty="0"/>
              <a:t>案例：不同省份利润额的比较</a:t>
            </a:r>
            <a:endParaRPr dirty="0"/>
          </a:p>
        </p:txBody>
      </p:sp>
      <p:pic>
        <p:nvPicPr>
          <p:cNvPr id="2" name="图片 1">
            <a:extLst>
              <a:ext uri="{FF2B5EF4-FFF2-40B4-BE49-F238E27FC236}">
                <a16:creationId xmlns:a16="http://schemas.microsoft.com/office/drawing/2014/main" id="{EA9C1F98-AB63-1109-ADA5-5183B70AB3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111182" y="2884575"/>
            <a:ext cx="5219273" cy="3240000"/>
          </a:xfrm>
          <a:prstGeom prst="rect">
            <a:avLst/>
          </a:prstGeom>
          <a:noFill/>
          <a:ln>
            <a:noFill/>
          </a:ln>
        </p:spPr>
      </p:pic>
    </p:spTree>
    <p:extLst>
      <p:ext uri="{BB962C8B-B14F-4D97-AF65-F5344CB8AC3E}">
        <p14:creationId xmlns:p14="http://schemas.microsoft.com/office/powerpoint/2010/main" val="4006188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0" cy="3313664"/>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a:t>
            </a:r>
            <a:r>
              <a:rPr lang="zh-CN" altLang="en-US" sz="2400" dirty="0">
                <a:latin typeface="微软雅黑" pitchFamily="34" charset="-122"/>
                <a:ea typeface="微软雅黑" pitchFamily="34" charset="-122"/>
              </a:rPr>
              <a:t>散点图</a:t>
            </a:r>
          </a:p>
        </p:txBody>
      </p:sp>
      <p:sp>
        <p:nvSpPr>
          <p:cNvPr id="15370" name="标题 3"/>
          <p:cNvSpPr>
            <a:spLocks noGrp="1"/>
          </p:cNvSpPr>
          <p:nvPr>
            <p:ph type="title" idx="4294967295"/>
          </p:nvPr>
        </p:nvSpPr>
        <p:spPr>
          <a:xfrm>
            <a:off x="255588" y="358775"/>
            <a:ext cx="10972800" cy="528638"/>
          </a:xfrm>
          <a:prstGeom prst="rect">
            <a:avLst/>
          </a:prstGeom>
        </p:spPr>
        <p:txBody>
          <a:bodyPr/>
          <a:lstStyle/>
          <a:p>
            <a:r>
              <a:rPr lang="zh-CN" altLang="en-US"/>
              <a:t>目录</a:t>
            </a:r>
          </a:p>
        </p:txBody>
      </p:sp>
      <p:sp>
        <p:nvSpPr>
          <p:cNvPr id="13" name="AutoShape 17"/>
          <p:cNvSpPr>
            <a:spLocks noChangeArrowheads="1"/>
          </p:cNvSpPr>
          <p:nvPr/>
        </p:nvSpPr>
        <p:spPr bwMode="auto">
          <a:xfrm>
            <a:off x="4000531" y="1579743"/>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绘制饼图</a:t>
            </a: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5</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a:t>
            </a:r>
            <a:r>
              <a:rPr lang="zh-CN" altLang="en-US" sz="2400" dirty="0">
                <a:latin typeface="微软雅黑" pitchFamily="34" charset="-122"/>
                <a:ea typeface="微软雅黑" pitchFamily="34" charset="-122"/>
                <a:sym typeface="微软雅黑" pitchFamily="34" charset="-122"/>
              </a:rPr>
              <a:t>箱形图</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6</a:t>
            </a:r>
          </a:p>
        </p:txBody>
      </p:sp>
    </p:spTree>
    <p:extLst>
      <p:ext uri="{BB962C8B-B14F-4D97-AF65-F5344CB8AC3E}">
        <p14:creationId xmlns:p14="http://schemas.microsoft.com/office/powerpoint/2010/main" val="4035447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饼图在一个圆形的基础上将数据细分成不同的片段，常用于表达相对比例。饼图可以非常清晰地显示不同类别的项目在整体中的比例关系，特别是在用百分比展示数据时，它是一种常用的数据可视化手段。</a:t>
            </a:r>
            <a:endParaRPr lang="en-US" altLang="zh-CN" dirty="0"/>
          </a:p>
          <a:p>
            <a:pPr marL="361950" indent="-361950"/>
            <a:r>
              <a:rPr lang="en-US" altLang="zh-CN" dirty="0"/>
              <a:t>Matplotlib</a:t>
            </a:r>
            <a:r>
              <a:rPr lang="zh-CN" altLang="en-US" dirty="0"/>
              <a:t>绘制饼图，使用</a:t>
            </a:r>
            <a:r>
              <a:rPr lang="en-US" altLang="zh-CN" dirty="0" err="1"/>
              <a:t>plt.pie</a:t>
            </a:r>
            <a:r>
              <a:rPr lang="en-US" altLang="zh-CN" dirty="0"/>
              <a:t>()</a:t>
            </a:r>
            <a:r>
              <a:rPr lang="zh-CN" altLang="en-US" dirty="0"/>
              <a:t>这个函数，函数参数如下：</a:t>
            </a:r>
          </a:p>
          <a:p>
            <a:pPr marL="361950" indent="-361950"/>
            <a:r>
              <a:rPr lang="en-US" altLang="zh-CN" dirty="0" err="1"/>
              <a:t>matplotlib.pyplot.pie</a:t>
            </a:r>
            <a:r>
              <a:rPr lang="en-US" altLang="zh-CN" dirty="0"/>
              <a:t>(x, explode=None, labels=None, colors=None, </a:t>
            </a:r>
            <a:r>
              <a:rPr lang="en-US" altLang="zh-CN" dirty="0" err="1"/>
              <a:t>autopct</a:t>
            </a:r>
            <a:r>
              <a:rPr lang="en-US" altLang="zh-CN" dirty="0"/>
              <a:t>=None, </a:t>
            </a:r>
            <a:r>
              <a:rPr lang="en-US" altLang="zh-CN" dirty="0" err="1"/>
              <a:t>pctdistance</a:t>
            </a:r>
            <a:r>
              <a:rPr lang="en-US" altLang="zh-CN" dirty="0"/>
              <a:t>=0.6, shadow=False, </a:t>
            </a:r>
            <a:r>
              <a:rPr lang="en-US" altLang="zh-CN" dirty="0" err="1"/>
              <a:t>labeldistance</a:t>
            </a:r>
            <a:r>
              <a:rPr lang="en-US" altLang="zh-CN" dirty="0"/>
              <a:t>=1.1, </a:t>
            </a:r>
            <a:r>
              <a:rPr lang="en-US" altLang="zh-CN" dirty="0" err="1"/>
              <a:t>startangle</a:t>
            </a:r>
            <a:r>
              <a:rPr lang="en-US" altLang="zh-CN" dirty="0"/>
              <a:t>=None, radius=None, </a:t>
            </a:r>
            <a:r>
              <a:rPr lang="en-US" altLang="zh-CN" dirty="0" err="1"/>
              <a:t>counterclock</a:t>
            </a:r>
            <a:r>
              <a:rPr lang="en-US" altLang="zh-CN" dirty="0"/>
              <a:t>=True, </a:t>
            </a:r>
            <a:r>
              <a:rPr lang="en-US" altLang="zh-CN" dirty="0" err="1"/>
              <a:t>wedgeprops</a:t>
            </a:r>
            <a:r>
              <a:rPr lang="en-US" altLang="zh-CN" dirty="0"/>
              <a:t>=None, </a:t>
            </a:r>
            <a:r>
              <a:rPr lang="en-US" altLang="zh-CN" dirty="0" err="1"/>
              <a:t>textprops</a:t>
            </a:r>
            <a:r>
              <a:rPr lang="en-US" altLang="zh-CN" dirty="0"/>
              <a:t>=None, center=(0, 0), frame=False, </a:t>
            </a:r>
            <a:r>
              <a:rPr lang="en-US" altLang="zh-CN" dirty="0" err="1"/>
              <a:t>rotatelabels</a:t>
            </a:r>
            <a:r>
              <a:rPr lang="en-US" altLang="zh-CN" dirty="0"/>
              <a:t>=False, *, data=None)</a:t>
            </a:r>
          </a:p>
        </p:txBody>
      </p:sp>
      <p:sp>
        <p:nvSpPr>
          <p:cNvPr id="17412" name="内容占位符 2"/>
          <p:cNvSpPr>
            <a:spLocks noGrp="1"/>
          </p:cNvSpPr>
          <p:nvPr>
            <p:ph idx="10"/>
          </p:nvPr>
        </p:nvSpPr>
        <p:spPr>
          <a:xfrm>
            <a:off x="423863" y="1138238"/>
            <a:ext cx="11107737" cy="427037"/>
          </a:xfrm>
        </p:spPr>
        <p:txBody>
          <a:bodyPr/>
          <a:lstStyle/>
          <a:p>
            <a:r>
              <a:rPr lang="en-US" altLang="zh-CN" dirty="0"/>
              <a:t>6.4.1  </a:t>
            </a:r>
            <a:r>
              <a:rPr lang="zh-CN" altLang="en-US" dirty="0"/>
              <a:t>饼图的概念及参数说明</a:t>
            </a:r>
            <a:endParaRPr dirty="0"/>
          </a:p>
        </p:txBody>
      </p:sp>
    </p:spTree>
    <p:extLst>
      <p:ext uri="{BB962C8B-B14F-4D97-AF65-F5344CB8AC3E}">
        <p14:creationId xmlns:p14="http://schemas.microsoft.com/office/powerpoint/2010/main" val="104225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a:extLst>
              <a:ext uri="{FF2B5EF4-FFF2-40B4-BE49-F238E27FC236}">
                <a16:creationId xmlns:a16="http://schemas.microsoft.com/office/drawing/2014/main" id="{76362703-B94E-4CF3-8900-396476AC4276}"/>
              </a:ext>
            </a:extLst>
          </p:cNvPr>
          <p:cNvGraphicFramePr>
            <a:graphicFrameLocks noGrp="1"/>
          </p:cNvGraphicFramePr>
          <p:nvPr>
            <p:ph idx="1"/>
            <p:extLst>
              <p:ext uri="{D42A27DB-BD31-4B8C-83A1-F6EECF244321}">
                <p14:modId xmlns:p14="http://schemas.microsoft.com/office/powerpoint/2010/main" val="2495784217"/>
              </p:ext>
            </p:extLst>
          </p:nvPr>
        </p:nvGraphicFramePr>
        <p:xfrm>
          <a:off x="2699326" y="1658850"/>
          <a:ext cx="6962833" cy="4172996"/>
        </p:xfrm>
        <a:graphic>
          <a:graphicData uri="http://schemas.openxmlformats.org/drawingml/2006/table">
            <a:tbl>
              <a:tblPr firstRow="1" firstCol="1" bandRow="1">
                <a:tableStyleId>{5C22544A-7EE6-4342-B048-85BDC9FD1C3A}</a:tableStyleId>
              </a:tblPr>
              <a:tblGrid>
                <a:gridCol w="1538418">
                  <a:extLst>
                    <a:ext uri="{9D8B030D-6E8A-4147-A177-3AD203B41FA5}">
                      <a16:colId xmlns:a16="http://schemas.microsoft.com/office/drawing/2014/main" val="4036647416"/>
                    </a:ext>
                  </a:extLst>
                </a:gridCol>
                <a:gridCol w="5424415">
                  <a:extLst>
                    <a:ext uri="{9D8B030D-6E8A-4147-A177-3AD203B41FA5}">
                      <a16:colId xmlns:a16="http://schemas.microsoft.com/office/drawing/2014/main" val="1685391385"/>
                    </a:ext>
                  </a:extLst>
                </a:gridCol>
              </a:tblGrid>
              <a:tr h="414191">
                <a:tc>
                  <a:txBody>
                    <a:bodyPr/>
                    <a:lstStyle/>
                    <a:p>
                      <a:pPr marL="0" indent="0" algn="ctr">
                        <a:lnSpc>
                          <a:spcPts val="1400"/>
                        </a:lnSpc>
                        <a:spcBef>
                          <a:spcPts val="200"/>
                        </a:spcBef>
                        <a:spcAft>
                          <a:spcPts val="200"/>
                        </a:spcAft>
                      </a:pPr>
                      <a:r>
                        <a:rPr lang="zh-TW" sz="1000" kern="1050" dirty="0">
                          <a:effectLst/>
                          <a:latin typeface="+mn-ea"/>
                          <a:ea typeface="+mn-ea"/>
                        </a:rPr>
                        <a:t>属性</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432670640"/>
                  </a:ext>
                </a:extLst>
              </a:tr>
              <a:tr h="250587">
                <a:tc>
                  <a:txBody>
                    <a:bodyPr/>
                    <a:lstStyle/>
                    <a:p>
                      <a:pPr marL="0" indent="0" algn="ctr">
                        <a:lnSpc>
                          <a:spcPts val="1400"/>
                        </a:lnSpc>
                        <a:spcBef>
                          <a:spcPts val="200"/>
                        </a:spcBef>
                        <a:spcAft>
                          <a:spcPts val="200"/>
                        </a:spcAft>
                      </a:pPr>
                      <a:r>
                        <a:rPr lang="en-US" sz="1000" kern="1050" dirty="0">
                          <a:effectLst/>
                          <a:latin typeface="+mn-ea"/>
                          <a:ea typeface="+mn-ea"/>
                        </a:rPr>
                        <a:t>X</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每一块的比例，如果</a:t>
                      </a:r>
                      <a:r>
                        <a:rPr lang="en-US" sz="1000" kern="1050" dirty="0">
                          <a:effectLst/>
                          <a:latin typeface="+mn-ea"/>
                          <a:ea typeface="+mn-ea"/>
                        </a:rPr>
                        <a:t>sum(x) &gt; 1</a:t>
                      </a:r>
                      <a:r>
                        <a:rPr lang="zh-TW" sz="1000" kern="1050" dirty="0">
                          <a:effectLst/>
                          <a:latin typeface="+mn-ea"/>
                          <a:ea typeface="+mn-ea"/>
                        </a:rPr>
                        <a:t>则会进行归一化处理。</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22130618"/>
                  </a:ext>
                </a:extLst>
              </a:tr>
              <a:tr h="250587">
                <a:tc>
                  <a:txBody>
                    <a:bodyPr/>
                    <a:lstStyle/>
                    <a:p>
                      <a:pPr marL="0" indent="0" algn="ctr">
                        <a:lnSpc>
                          <a:spcPts val="1400"/>
                        </a:lnSpc>
                        <a:spcBef>
                          <a:spcPts val="200"/>
                        </a:spcBef>
                        <a:spcAft>
                          <a:spcPts val="200"/>
                        </a:spcAft>
                      </a:pPr>
                      <a:r>
                        <a:rPr lang="en-US" sz="1000" kern="1050" dirty="0">
                          <a:effectLst/>
                          <a:latin typeface="+mn-ea"/>
                          <a:ea typeface="+mn-ea"/>
                        </a:rPr>
                        <a:t>Labels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每一块饼图外侧显示的说明文字。</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531483222"/>
                  </a:ext>
                </a:extLst>
              </a:tr>
              <a:tr h="250587">
                <a:tc>
                  <a:txBody>
                    <a:bodyPr/>
                    <a:lstStyle/>
                    <a:p>
                      <a:pPr marL="0" indent="0" algn="ctr">
                        <a:lnSpc>
                          <a:spcPts val="1400"/>
                        </a:lnSpc>
                        <a:spcBef>
                          <a:spcPts val="200"/>
                        </a:spcBef>
                        <a:spcAft>
                          <a:spcPts val="200"/>
                        </a:spcAft>
                      </a:pPr>
                      <a:r>
                        <a:rPr lang="en-US" sz="1000" kern="1050" dirty="0">
                          <a:effectLst/>
                          <a:latin typeface="+mn-ea"/>
                          <a:ea typeface="+mn-ea"/>
                        </a:rPr>
                        <a:t>Explode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每一块离开中心的距离。</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73122612"/>
                  </a:ext>
                </a:extLst>
              </a:tr>
              <a:tr h="250587">
                <a:tc>
                  <a:txBody>
                    <a:bodyPr/>
                    <a:lstStyle/>
                    <a:p>
                      <a:pPr marL="0" indent="0" algn="ctr">
                        <a:lnSpc>
                          <a:spcPts val="1400"/>
                        </a:lnSpc>
                        <a:spcBef>
                          <a:spcPts val="200"/>
                        </a:spcBef>
                        <a:spcAft>
                          <a:spcPts val="200"/>
                        </a:spcAft>
                      </a:pPr>
                      <a:r>
                        <a:rPr lang="en-US" sz="1000" kern="1050" dirty="0" err="1">
                          <a:effectLst/>
                          <a:latin typeface="+mn-ea"/>
                          <a:ea typeface="+mn-ea"/>
                        </a:rPr>
                        <a:t>Startangle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起始绘制角度，默认图是从</a:t>
                      </a:r>
                      <a:r>
                        <a:rPr lang="en-US" sz="1000" kern="1050" dirty="0">
                          <a:effectLst/>
                          <a:latin typeface="+mn-ea"/>
                          <a:ea typeface="+mn-ea"/>
                        </a:rPr>
                        <a:t>x</a:t>
                      </a:r>
                      <a:r>
                        <a:rPr lang="zh-TW" sz="1000" kern="1050" dirty="0">
                          <a:effectLst/>
                          <a:latin typeface="+mn-ea"/>
                          <a:ea typeface="+mn-ea"/>
                        </a:rPr>
                        <a:t>轴正方向逆时针画起，如设定</a:t>
                      </a:r>
                      <a:r>
                        <a:rPr lang="en-US" sz="1000" kern="1050" dirty="0">
                          <a:effectLst/>
                          <a:latin typeface="+mn-ea"/>
                          <a:ea typeface="+mn-ea"/>
                        </a:rPr>
                        <a:t>=90</a:t>
                      </a:r>
                      <a:r>
                        <a:rPr lang="zh-TW" sz="1000" kern="1050" dirty="0">
                          <a:effectLst/>
                          <a:latin typeface="+mn-ea"/>
                          <a:ea typeface="+mn-ea"/>
                        </a:rPr>
                        <a:t>则从</a:t>
                      </a:r>
                      <a:r>
                        <a:rPr lang="en-US" sz="1000" kern="1050" dirty="0">
                          <a:effectLst/>
                          <a:latin typeface="+mn-ea"/>
                          <a:ea typeface="+mn-ea"/>
                        </a:rPr>
                        <a:t>y</a:t>
                      </a:r>
                      <a:r>
                        <a:rPr lang="zh-TW" sz="1000" kern="1050" dirty="0">
                          <a:effectLst/>
                          <a:latin typeface="+mn-ea"/>
                          <a:ea typeface="+mn-ea"/>
                        </a:rPr>
                        <a:t>轴正方向画起。</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73264438"/>
                  </a:ext>
                </a:extLst>
              </a:tr>
              <a:tr h="250587">
                <a:tc>
                  <a:txBody>
                    <a:bodyPr/>
                    <a:lstStyle/>
                    <a:p>
                      <a:pPr marL="0" indent="0" algn="ctr">
                        <a:lnSpc>
                          <a:spcPts val="1400"/>
                        </a:lnSpc>
                        <a:spcBef>
                          <a:spcPts val="200"/>
                        </a:spcBef>
                        <a:spcAft>
                          <a:spcPts val="200"/>
                        </a:spcAft>
                      </a:pPr>
                      <a:r>
                        <a:rPr lang="en-US" sz="1000" kern="1050" dirty="0">
                          <a:effectLst/>
                          <a:latin typeface="+mn-ea"/>
                          <a:ea typeface="+mn-ea"/>
                        </a:rPr>
                        <a:t>Shadow</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在饼图下面画一个阴影。默认为</a:t>
                      </a:r>
                      <a:r>
                        <a:rPr lang="en-US" sz="1000" kern="1050" dirty="0">
                          <a:effectLst/>
                          <a:latin typeface="+mn-ea"/>
                          <a:ea typeface="+mn-ea"/>
                        </a:rPr>
                        <a:t>False</a:t>
                      </a:r>
                      <a:r>
                        <a:rPr lang="zh-TW" sz="1000" kern="1050" dirty="0">
                          <a:effectLst/>
                          <a:latin typeface="+mn-ea"/>
                          <a:ea typeface="+mn-ea"/>
                        </a:rPr>
                        <a:t>，即不画阴影。</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543953826"/>
                  </a:ext>
                </a:extLst>
              </a:tr>
              <a:tr h="250587">
                <a:tc>
                  <a:txBody>
                    <a:bodyPr/>
                    <a:lstStyle/>
                    <a:p>
                      <a:pPr marL="0" indent="0" algn="ctr">
                        <a:lnSpc>
                          <a:spcPts val="1400"/>
                        </a:lnSpc>
                        <a:spcBef>
                          <a:spcPts val="200"/>
                        </a:spcBef>
                        <a:spcAft>
                          <a:spcPts val="200"/>
                        </a:spcAft>
                      </a:pPr>
                      <a:r>
                        <a:rPr lang="en-US" sz="1000" kern="1050" dirty="0" err="1">
                          <a:effectLst/>
                          <a:latin typeface="+mn-ea"/>
                          <a:ea typeface="+mn-ea"/>
                        </a:rPr>
                        <a:t>Labeldistance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en-US" sz="1000" kern="1050" dirty="0">
                          <a:effectLst/>
                          <a:latin typeface="+mn-ea"/>
                          <a:ea typeface="+mn-ea"/>
                        </a:rPr>
                        <a:t>label</a:t>
                      </a:r>
                      <a:r>
                        <a:rPr lang="zh-TW" sz="1000" kern="1050" dirty="0">
                          <a:effectLst/>
                          <a:latin typeface="+mn-ea"/>
                          <a:ea typeface="+mn-ea"/>
                        </a:rPr>
                        <a:t>标记的绘制位置，相对于半径的比例，默认值为</a:t>
                      </a:r>
                      <a:r>
                        <a:rPr lang="en-US" sz="1000" kern="1050" dirty="0">
                          <a:effectLst/>
                          <a:latin typeface="+mn-ea"/>
                          <a:ea typeface="+mn-ea"/>
                        </a:rPr>
                        <a:t>1.1</a:t>
                      </a:r>
                      <a:r>
                        <a:rPr lang="zh-TW" sz="1000" kern="1050" dirty="0">
                          <a:effectLst/>
                          <a:latin typeface="+mn-ea"/>
                          <a:ea typeface="+mn-ea"/>
                        </a:rPr>
                        <a:t>， 如</a:t>
                      </a:r>
                      <a:r>
                        <a:rPr lang="en-US" sz="1000" kern="1050" dirty="0">
                          <a:effectLst/>
                          <a:latin typeface="+mn-ea"/>
                          <a:ea typeface="+mn-ea"/>
                        </a:rPr>
                        <a:t>&lt;1</a:t>
                      </a:r>
                      <a:r>
                        <a:rPr lang="zh-TW" sz="1000" kern="1050" dirty="0">
                          <a:effectLst/>
                          <a:latin typeface="+mn-ea"/>
                          <a:ea typeface="+mn-ea"/>
                        </a:rPr>
                        <a:t>则绘制在饼图内侧。</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126967811"/>
                  </a:ext>
                </a:extLst>
              </a:tr>
              <a:tr h="250587">
                <a:tc>
                  <a:txBody>
                    <a:bodyPr/>
                    <a:lstStyle/>
                    <a:p>
                      <a:pPr marL="0" indent="0" algn="ctr">
                        <a:lnSpc>
                          <a:spcPts val="1400"/>
                        </a:lnSpc>
                        <a:spcBef>
                          <a:spcPts val="200"/>
                        </a:spcBef>
                        <a:spcAft>
                          <a:spcPts val="200"/>
                        </a:spcAft>
                      </a:pPr>
                      <a:r>
                        <a:rPr lang="en-US" sz="1000" kern="1050" dirty="0" err="1">
                          <a:effectLst/>
                          <a:latin typeface="+mn-ea"/>
                          <a:ea typeface="+mn-ea"/>
                        </a:rPr>
                        <a:t>Autopct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控制饼图内百分比设置。</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78279699"/>
                  </a:ext>
                </a:extLst>
              </a:tr>
              <a:tr h="250587">
                <a:tc>
                  <a:txBody>
                    <a:bodyPr/>
                    <a:lstStyle/>
                    <a:p>
                      <a:pPr marL="0" indent="0" algn="ctr">
                        <a:lnSpc>
                          <a:spcPts val="1400"/>
                        </a:lnSpc>
                        <a:spcBef>
                          <a:spcPts val="200"/>
                        </a:spcBef>
                        <a:spcAft>
                          <a:spcPts val="200"/>
                        </a:spcAft>
                      </a:pPr>
                      <a:r>
                        <a:rPr lang="en-US" sz="1000" kern="1050" dirty="0" err="1">
                          <a:effectLst/>
                          <a:latin typeface="+mn-ea"/>
                          <a:ea typeface="+mn-ea"/>
                        </a:rPr>
                        <a:t>Pctdistance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类似于</a:t>
                      </a:r>
                      <a:r>
                        <a:rPr lang="en-US" sz="1000" kern="1050" dirty="0" err="1">
                          <a:effectLst/>
                          <a:latin typeface="+mn-ea"/>
                          <a:ea typeface="+mn-ea"/>
                        </a:rPr>
                        <a:t>labeldistance</a:t>
                      </a:r>
                      <a:r>
                        <a:rPr lang="zh-TW" sz="1000" kern="1050" dirty="0">
                          <a:effectLst/>
                          <a:latin typeface="+mn-ea"/>
                          <a:ea typeface="+mn-ea"/>
                        </a:rPr>
                        <a:t>，指定</a:t>
                      </a:r>
                      <a:r>
                        <a:rPr lang="en-US" sz="1000" kern="1050" dirty="0" err="1">
                          <a:effectLst/>
                          <a:latin typeface="+mn-ea"/>
                          <a:ea typeface="+mn-ea"/>
                        </a:rPr>
                        <a:t>autopct</a:t>
                      </a:r>
                      <a:r>
                        <a:rPr lang="zh-TW" sz="1000" kern="1050" dirty="0">
                          <a:effectLst/>
                          <a:latin typeface="+mn-ea"/>
                          <a:ea typeface="+mn-ea"/>
                        </a:rPr>
                        <a:t>的位置刻度，默认值为</a:t>
                      </a:r>
                      <a:r>
                        <a:rPr lang="en-US" sz="1000" kern="1050" dirty="0">
                          <a:effectLst/>
                          <a:latin typeface="+mn-ea"/>
                          <a:ea typeface="+mn-ea"/>
                        </a:rPr>
                        <a:t>0.6</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649191800"/>
                  </a:ext>
                </a:extLst>
              </a:tr>
              <a:tr h="250587">
                <a:tc>
                  <a:txBody>
                    <a:bodyPr/>
                    <a:lstStyle/>
                    <a:p>
                      <a:pPr marL="0" indent="0" algn="ctr">
                        <a:lnSpc>
                          <a:spcPts val="1400"/>
                        </a:lnSpc>
                        <a:spcBef>
                          <a:spcPts val="200"/>
                        </a:spcBef>
                        <a:spcAft>
                          <a:spcPts val="200"/>
                        </a:spcAft>
                      </a:pPr>
                      <a:r>
                        <a:rPr lang="en-US" sz="1000" kern="1050" dirty="0">
                          <a:effectLst/>
                          <a:latin typeface="+mn-ea"/>
                          <a:ea typeface="+mn-ea"/>
                        </a:rPr>
                        <a:t>Radius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控制饼图半径，默认值为</a:t>
                      </a:r>
                      <a:r>
                        <a:rPr lang="en-US" sz="1000" kern="1050" dirty="0">
                          <a:effectLst/>
                          <a:latin typeface="+mn-ea"/>
                          <a:ea typeface="+mn-ea"/>
                        </a:rPr>
                        <a:t>1</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748863150"/>
                  </a:ext>
                </a:extLst>
              </a:tr>
              <a:tr h="250587">
                <a:tc>
                  <a:txBody>
                    <a:bodyPr/>
                    <a:lstStyle/>
                    <a:p>
                      <a:pPr marL="0" indent="0" algn="ctr">
                        <a:lnSpc>
                          <a:spcPts val="1400"/>
                        </a:lnSpc>
                        <a:spcBef>
                          <a:spcPts val="200"/>
                        </a:spcBef>
                        <a:spcAft>
                          <a:spcPts val="200"/>
                        </a:spcAft>
                      </a:pPr>
                      <a:r>
                        <a:rPr lang="en-US" sz="1000" kern="1050" dirty="0" err="1">
                          <a:effectLst/>
                          <a:latin typeface="+mn-ea"/>
                          <a:ea typeface="+mn-ea"/>
                        </a:rPr>
                        <a:t>Counterclock</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指定指针方向，可选，默认为</a:t>
                      </a:r>
                      <a:r>
                        <a:rPr lang="en-US" sz="1000" kern="1050" dirty="0">
                          <a:effectLst/>
                          <a:latin typeface="+mn-ea"/>
                          <a:ea typeface="+mn-ea"/>
                        </a:rPr>
                        <a:t>True</a:t>
                      </a:r>
                      <a:r>
                        <a:rPr lang="zh-TW" sz="1000" kern="1050" dirty="0">
                          <a:effectLst/>
                          <a:latin typeface="+mn-ea"/>
                          <a:ea typeface="+mn-ea"/>
                        </a:rPr>
                        <a:t>，即逆时针。</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640664245"/>
                  </a:ext>
                </a:extLst>
              </a:tr>
              <a:tr h="250587">
                <a:tc>
                  <a:txBody>
                    <a:bodyPr/>
                    <a:lstStyle/>
                    <a:p>
                      <a:pPr marL="0" indent="0" algn="ctr">
                        <a:lnSpc>
                          <a:spcPts val="1400"/>
                        </a:lnSpc>
                        <a:spcBef>
                          <a:spcPts val="200"/>
                        </a:spcBef>
                        <a:spcAft>
                          <a:spcPts val="200"/>
                        </a:spcAft>
                      </a:pPr>
                      <a:r>
                        <a:rPr lang="en-US" sz="1000" kern="1050" dirty="0" err="1">
                          <a:effectLst/>
                          <a:latin typeface="+mn-ea"/>
                          <a:ea typeface="+mn-ea"/>
                        </a:rPr>
                        <a:t>Wedgeprops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字典类型，可选，默认值</a:t>
                      </a:r>
                      <a:r>
                        <a:rPr lang="en-US" sz="1000" kern="1050" dirty="0">
                          <a:effectLst/>
                          <a:latin typeface="+mn-ea"/>
                          <a:ea typeface="+mn-ea"/>
                        </a:rPr>
                        <a:t>None</a:t>
                      </a:r>
                      <a:r>
                        <a:rPr lang="zh-TW" sz="1000" kern="1050" dirty="0">
                          <a:effectLst/>
                          <a:latin typeface="+mn-ea"/>
                          <a:ea typeface="+mn-ea"/>
                        </a:rPr>
                        <a:t>。参数字典传递给</a:t>
                      </a:r>
                      <a:r>
                        <a:rPr lang="en-US" sz="1000" kern="1050" dirty="0">
                          <a:effectLst/>
                          <a:latin typeface="+mn-ea"/>
                          <a:ea typeface="+mn-ea"/>
                        </a:rPr>
                        <a:t>wedge</a:t>
                      </a:r>
                      <a:r>
                        <a:rPr lang="zh-TW" sz="1000" kern="1050" dirty="0">
                          <a:effectLst/>
                          <a:latin typeface="+mn-ea"/>
                          <a:ea typeface="+mn-ea"/>
                        </a:rPr>
                        <a:t>对象用来画饼图。</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948269092"/>
                  </a:ext>
                </a:extLst>
              </a:tr>
              <a:tr h="250587">
                <a:tc>
                  <a:txBody>
                    <a:bodyPr/>
                    <a:lstStyle/>
                    <a:p>
                      <a:pPr marL="0" indent="0" algn="ctr">
                        <a:lnSpc>
                          <a:spcPts val="1400"/>
                        </a:lnSpc>
                        <a:spcBef>
                          <a:spcPts val="200"/>
                        </a:spcBef>
                        <a:spcAft>
                          <a:spcPts val="200"/>
                        </a:spcAft>
                      </a:pPr>
                      <a:r>
                        <a:rPr lang="en-US" sz="1000" kern="1050" dirty="0" err="1">
                          <a:effectLst/>
                          <a:latin typeface="+mn-ea"/>
                          <a:ea typeface="+mn-ea"/>
                        </a:rPr>
                        <a:t>Textprops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设置标签和比例文字的格式，字典类型，可选，默认值为</a:t>
                      </a:r>
                      <a:r>
                        <a:rPr lang="en-US" sz="1000" kern="1050" dirty="0">
                          <a:effectLst/>
                          <a:latin typeface="+mn-ea"/>
                          <a:ea typeface="+mn-ea"/>
                        </a:rPr>
                        <a:t>None</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123249111"/>
                  </a:ext>
                </a:extLst>
              </a:tr>
              <a:tr h="250587">
                <a:tc>
                  <a:txBody>
                    <a:bodyPr/>
                    <a:lstStyle/>
                    <a:p>
                      <a:pPr marL="0" indent="0" algn="ctr">
                        <a:lnSpc>
                          <a:spcPts val="1400"/>
                        </a:lnSpc>
                        <a:spcBef>
                          <a:spcPts val="200"/>
                        </a:spcBef>
                        <a:spcAft>
                          <a:spcPts val="200"/>
                        </a:spcAft>
                      </a:pPr>
                      <a:r>
                        <a:rPr lang="en-US" sz="1000" kern="1050" dirty="0">
                          <a:effectLst/>
                          <a:latin typeface="+mn-ea"/>
                          <a:ea typeface="+mn-ea"/>
                        </a:rPr>
                        <a:t>Center</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浮点类型的列表，可选，默认值</a:t>
                      </a:r>
                      <a:r>
                        <a:rPr lang="en-US" sz="1000" kern="1050" dirty="0">
                          <a:effectLst/>
                          <a:latin typeface="+mn-ea"/>
                          <a:ea typeface="+mn-ea"/>
                        </a:rPr>
                        <a:t>(0</a:t>
                      </a:r>
                      <a:r>
                        <a:rPr lang="zh-TW" sz="1000" kern="1050" dirty="0">
                          <a:effectLst/>
                          <a:latin typeface="+mn-ea"/>
                          <a:ea typeface="+mn-ea"/>
                        </a:rPr>
                        <a:t>，</a:t>
                      </a:r>
                      <a:r>
                        <a:rPr lang="en-US" sz="1000" kern="1050" dirty="0">
                          <a:effectLst/>
                          <a:latin typeface="+mn-ea"/>
                          <a:ea typeface="+mn-ea"/>
                        </a:rPr>
                        <a:t>0)</a:t>
                      </a:r>
                      <a:r>
                        <a:rPr lang="zh-TW" sz="1000" kern="1050" dirty="0">
                          <a:effectLst/>
                          <a:latin typeface="+mn-ea"/>
                          <a:ea typeface="+mn-ea"/>
                        </a:rPr>
                        <a:t>。图标中心位置。</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974440119"/>
                  </a:ext>
                </a:extLst>
              </a:tr>
              <a:tr h="250587">
                <a:tc>
                  <a:txBody>
                    <a:bodyPr/>
                    <a:lstStyle/>
                    <a:p>
                      <a:pPr marL="0" indent="0" algn="ctr">
                        <a:lnSpc>
                          <a:spcPts val="1400"/>
                        </a:lnSpc>
                        <a:spcBef>
                          <a:spcPts val="200"/>
                        </a:spcBef>
                        <a:spcAft>
                          <a:spcPts val="200"/>
                        </a:spcAft>
                      </a:pPr>
                      <a:r>
                        <a:rPr lang="en-US" sz="1000" kern="1050" dirty="0">
                          <a:effectLst/>
                          <a:latin typeface="+mn-ea"/>
                          <a:ea typeface="+mn-ea"/>
                        </a:rPr>
                        <a:t>Frame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布尔类型，可选，默认为</a:t>
                      </a:r>
                      <a:r>
                        <a:rPr lang="en-US" sz="1000" kern="1050" dirty="0">
                          <a:effectLst/>
                          <a:latin typeface="+mn-ea"/>
                          <a:ea typeface="+mn-ea"/>
                        </a:rPr>
                        <a:t>False</a:t>
                      </a:r>
                      <a:r>
                        <a:rPr lang="zh-TW" sz="1000" kern="1050" dirty="0">
                          <a:effectLst/>
                          <a:latin typeface="+mn-ea"/>
                          <a:ea typeface="+mn-ea"/>
                        </a:rPr>
                        <a:t>。如果是</a:t>
                      </a:r>
                      <a:r>
                        <a:rPr lang="en-US" sz="1000" kern="1050" dirty="0">
                          <a:effectLst/>
                          <a:latin typeface="+mn-ea"/>
                          <a:ea typeface="+mn-ea"/>
                        </a:rPr>
                        <a:t>True</a:t>
                      </a:r>
                      <a:r>
                        <a:rPr lang="zh-TW" sz="1000" kern="1050" dirty="0">
                          <a:effectLst/>
                          <a:latin typeface="+mn-ea"/>
                          <a:ea typeface="+mn-ea"/>
                        </a:rPr>
                        <a:t>，绘制带有表的轴框架。</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322311355"/>
                  </a:ext>
                </a:extLst>
              </a:tr>
              <a:tr h="250587">
                <a:tc>
                  <a:txBody>
                    <a:bodyPr/>
                    <a:lstStyle/>
                    <a:p>
                      <a:pPr marL="0" indent="0" algn="ctr">
                        <a:lnSpc>
                          <a:spcPts val="1400"/>
                        </a:lnSpc>
                        <a:spcBef>
                          <a:spcPts val="200"/>
                        </a:spcBef>
                        <a:spcAft>
                          <a:spcPts val="200"/>
                        </a:spcAft>
                      </a:pPr>
                      <a:r>
                        <a:rPr lang="en-US" sz="1000" kern="1050" dirty="0" err="1">
                          <a:effectLst/>
                          <a:latin typeface="+mn-ea"/>
                          <a:ea typeface="+mn-ea"/>
                        </a:rPr>
                        <a:t>Rotatelabels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布尔类型，可选，默认为</a:t>
                      </a:r>
                      <a:r>
                        <a:rPr lang="en-US" sz="1000" kern="1050" dirty="0">
                          <a:effectLst/>
                          <a:latin typeface="+mn-ea"/>
                          <a:ea typeface="+mn-ea"/>
                        </a:rPr>
                        <a:t>False</a:t>
                      </a:r>
                      <a:r>
                        <a:rPr lang="zh-TW" sz="1000" kern="1050" dirty="0">
                          <a:effectLst/>
                          <a:latin typeface="+mn-ea"/>
                          <a:ea typeface="+mn-ea"/>
                        </a:rPr>
                        <a:t>。如果为</a:t>
                      </a:r>
                      <a:r>
                        <a:rPr lang="en-US" sz="1000" kern="1050" dirty="0">
                          <a:effectLst/>
                          <a:latin typeface="+mn-ea"/>
                          <a:ea typeface="+mn-ea"/>
                        </a:rPr>
                        <a:t>True</a:t>
                      </a:r>
                      <a:r>
                        <a:rPr lang="zh-TW" sz="1000" kern="1050" dirty="0">
                          <a:effectLst/>
                          <a:latin typeface="+mn-ea"/>
                          <a:ea typeface="+mn-ea"/>
                        </a:rPr>
                        <a:t>，旋转每个</a:t>
                      </a:r>
                      <a:r>
                        <a:rPr lang="en-US" sz="1000" kern="1050" dirty="0">
                          <a:effectLst/>
                          <a:latin typeface="+mn-ea"/>
                          <a:ea typeface="+mn-ea"/>
                        </a:rPr>
                        <a:t>label</a:t>
                      </a:r>
                      <a:r>
                        <a:rPr lang="zh-TW" sz="1000" kern="1050" dirty="0">
                          <a:effectLst/>
                          <a:latin typeface="+mn-ea"/>
                          <a:ea typeface="+mn-ea"/>
                        </a:rPr>
                        <a:t>到指定的角度。</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67304755"/>
                  </a:ext>
                </a:extLst>
              </a:tr>
            </a:tbl>
          </a:graphicData>
        </a:graphic>
      </p:graphicFrame>
    </p:spTree>
    <p:extLst>
      <p:ext uri="{BB962C8B-B14F-4D97-AF65-F5344CB8AC3E}">
        <p14:creationId xmlns:p14="http://schemas.microsoft.com/office/powerpoint/2010/main" val="18288399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为了研究该企业不同类型商品的销售额是否存在一定的差异，绘制了不同类型商品的饼图。</a:t>
            </a:r>
          </a:p>
        </p:txBody>
      </p:sp>
      <p:sp>
        <p:nvSpPr>
          <p:cNvPr id="17412" name="内容占位符 2"/>
          <p:cNvSpPr>
            <a:spLocks noGrp="1"/>
          </p:cNvSpPr>
          <p:nvPr>
            <p:ph idx="10"/>
          </p:nvPr>
        </p:nvSpPr>
        <p:spPr>
          <a:xfrm>
            <a:off x="423863" y="1138238"/>
            <a:ext cx="11107737" cy="427037"/>
          </a:xfrm>
        </p:spPr>
        <p:txBody>
          <a:bodyPr/>
          <a:lstStyle/>
          <a:p>
            <a:r>
              <a:rPr lang="en-US" altLang="zh-CN" dirty="0"/>
              <a:t>6.4.2  </a:t>
            </a:r>
            <a:r>
              <a:rPr lang="zh-CN" altLang="en-US" dirty="0"/>
              <a:t>案例：不同类型商品销售额比较</a:t>
            </a:r>
            <a:endParaRPr dirty="0"/>
          </a:p>
        </p:txBody>
      </p:sp>
      <p:pic>
        <p:nvPicPr>
          <p:cNvPr id="2" name="图片 1">
            <a:extLst>
              <a:ext uri="{FF2B5EF4-FFF2-40B4-BE49-F238E27FC236}">
                <a16:creationId xmlns:a16="http://schemas.microsoft.com/office/drawing/2014/main" id="{7110DE0B-E520-750C-1902-5782AB70349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2526" y="2445067"/>
            <a:ext cx="3783440" cy="3600000"/>
          </a:xfrm>
          <a:prstGeom prst="rect">
            <a:avLst/>
          </a:prstGeom>
          <a:noFill/>
          <a:ln>
            <a:noFill/>
          </a:ln>
        </p:spPr>
      </p:pic>
    </p:spTree>
    <p:extLst>
      <p:ext uri="{BB962C8B-B14F-4D97-AF65-F5344CB8AC3E}">
        <p14:creationId xmlns:p14="http://schemas.microsoft.com/office/powerpoint/2010/main" val="674125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0" cy="3313664"/>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a:t>
            </a:r>
            <a:r>
              <a:rPr lang="zh-CN" altLang="en-US" sz="2400" dirty="0">
                <a:latin typeface="微软雅黑" pitchFamily="34" charset="-122"/>
                <a:ea typeface="微软雅黑" pitchFamily="34" charset="-122"/>
              </a:rPr>
              <a:t>散点图</a:t>
            </a:r>
          </a:p>
        </p:txBody>
      </p:sp>
      <p:sp>
        <p:nvSpPr>
          <p:cNvPr id="15370" name="标题 3"/>
          <p:cNvSpPr>
            <a:spLocks noGrp="1"/>
          </p:cNvSpPr>
          <p:nvPr>
            <p:ph type="title" idx="4294967295"/>
          </p:nvPr>
        </p:nvSpPr>
        <p:spPr>
          <a:xfrm>
            <a:off x="255588" y="358775"/>
            <a:ext cx="10972800" cy="528638"/>
          </a:xfrm>
          <a:prstGeom prst="rect">
            <a:avLst/>
          </a:prstGeom>
        </p:spPr>
        <p:txBody>
          <a:bodyPr/>
          <a:lstStyle/>
          <a:p>
            <a:r>
              <a:rPr lang="zh-CN" altLang="en-US"/>
              <a:t>目录</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绘制饼图</a:t>
            </a:r>
          </a:p>
        </p:txBody>
      </p:sp>
      <p:sp>
        <p:nvSpPr>
          <p:cNvPr id="15" name="Oval 15"/>
          <p:cNvSpPr>
            <a:spLocks noChangeArrowheads="1"/>
          </p:cNvSpPr>
          <p:nvPr/>
        </p:nvSpPr>
        <p:spPr bwMode="auto">
          <a:xfrm>
            <a:off x="2928857" y="2626672"/>
            <a:ext cx="684000" cy="648000"/>
          </a:xfrm>
          <a:prstGeom prst="ellipse">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5</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a:t>
            </a:r>
            <a:r>
              <a:rPr lang="zh-CN" altLang="en-US" sz="2400" dirty="0">
                <a:latin typeface="微软雅黑" pitchFamily="34" charset="-122"/>
                <a:ea typeface="微软雅黑" pitchFamily="34" charset="-122"/>
                <a:sym typeface="微软雅黑" pitchFamily="34" charset="-122"/>
              </a:rPr>
              <a:t>箱形图</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6</a:t>
            </a:r>
          </a:p>
        </p:txBody>
      </p:sp>
    </p:spTree>
    <p:extLst>
      <p:ext uri="{BB962C8B-B14F-4D97-AF65-F5344CB8AC3E}">
        <p14:creationId xmlns:p14="http://schemas.microsoft.com/office/powerpoint/2010/main" val="1917950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散点图是一种二维坐标图，用于表示两个变量之间的关系或相关性。它通常由两个数值变量组成，其中每个点代表一个单独的数据观测案例。 在散点图中，每个点的位置取决于相应的</a:t>
            </a:r>
            <a:r>
              <a:rPr lang="en-US" altLang="zh-CN" dirty="0"/>
              <a:t>X</a:t>
            </a:r>
            <a:r>
              <a:rPr lang="zh-CN" altLang="en-US" dirty="0"/>
              <a:t>和</a:t>
            </a:r>
            <a:r>
              <a:rPr lang="en-US" altLang="zh-CN" dirty="0"/>
              <a:t>Y</a:t>
            </a:r>
            <a:r>
              <a:rPr lang="zh-CN" altLang="en-US" dirty="0"/>
              <a:t>变量的值。</a:t>
            </a:r>
            <a:endParaRPr lang="en-US" altLang="zh-CN" dirty="0"/>
          </a:p>
          <a:p>
            <a:pPr marL="361950" indent="-361950"/>
            <a:r>
              <a:rPr lang="en-US" altLang="zh-CN" dirty="0"/>
              <a:t>Matplotlib</a:t>
            </a:r>
            <a:r>
              <a:rPr lang="zh-CN" altLang="en-US" dirty="0"/>
              <a:t>绘制散点图用到</a:t>
            </a:r>
            <a:r>
              <a:rPr lang="en-US" altLang="zh-CN" dirty="0" err="1"/>
              <a:t>plt.scatter</a:t>
            </a:r>
            <a:r>
              <a:rPr lang="en-US" altLang="zh-CN" dirty="0"/>
              <a:t>()</a:t>
            </a:r>
            <a:r>
              <a:rPr lang="zh-CN" altLang="en-US" dirty="0"/>
              <a:t>这个函数，函数参数如下：</a:t>
            </a:r>
          </a:p>
          <a:p>
            <a:pPr marL="361950" indent="-361950"/>
            <a:r>
              <a:rPr lang="en-US" altLang="zh-CN" dirty="0" err="1"/>
              <a:t>matplotlib.pyplot.scatter</a:t>
            </a:r>
            <a:r>
              <a:rPr lang="en-US" altLang="zh-CN" dirty="0"/>
              <a:t>(x, y, s=None, c=None, marker=None, </a:t>
            </a:r>
            <a:r>
              <a:rPr lang="en-US" altLang="zh-CN" dirty="0" err="1"/>
              <a:t>cmap</a:t>
            </a:r>
            <a:r>
              <a:rPr lang="en-US" altLang="zh-CN" dirty="0"/>
              <a:t>=None, norm=None, </a:t>
            </a:r>
            <a:r>
              <a:rPr lang="en-US" altLang="zh-CN" dirty="0" err="1"/>
              <a:t>vmin</a:t>
            </a:r>
            <a:r>
              <a:rPr lang="en-US" altLang="zh-CN" dirty="0"/>
              <a:t>=None, </a:t>
            </a:r>
            <a:r>
              <a:rPr lang="en-US" altLang="zh-CN" dirty="0" err="1"/>
              <a:t>vmax</a:t>
            </a:r>
            <a:r>
              <a:rPr lang="en-US" altLang="zh-CN" dirty="0"/>
              <a:t>=None, alpha=None, linewidths=None, verts=None, </a:t>
            </a:r>
            <a:r>
              <a:rPr lang="en-US" altLang="zh-CN" dirty="0" err="1"/>
              <a:t>edgecolors</a:t>
            </a:r>
            <a:r>
              <a:rPr lang="en-US" altLang="zh-CN" dirty="0"/>
              <a:t>=None, *, data=None, **</a:t>
            </a:r>
            <a:r>
              <a:rPr lang="en-US" altLang="zh-CN" dirty="0" err="1"/>
              <a:t>kwargs</a:t>
            </a:r>
            <a:r>
              <a:rPr lang="en-US" altLang="zh-CN" dirty="0"/>
              <a:t>)</a:t>
            </a:r>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altLang="zh-CN" dirty="0"/>
              <a:t>6.5.1  </a:t>
            </a:r>
            <a:r>
              <a:rPr lang="zh-CN" altLang="en-US" dirty="0"/>
              <a:t>散点图的概念及参数说明</a:t>
            </a:r>
            <a:endParaRPr dirty="0"/>
          </a:p>
        </p:txBody>
      </p:sp>
    </p:spTree>
    <p:extLst>
      <p:ext uri="{BB962C8B-B14F-4D97-AF65-F5344CB8AC3E}">
        <p14:creationId xmlns:p14="http://schemas.microsoft.com/office/powerpoint/2010/main" val="3720378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a:extLst>
              <a:ext uri="{FF2B5EF4-FFF2-40B4-BE49-F238E27FC236}">
                <a16:creationId xmlns:a16="http://schemas.microsoft.com/office/drawing/2014/main" id="{29F74243-2014-48E7-872F-E3F5F60036C5}"/>
              </a:ext>
            </a:extLst>
          </p:cNvPr>
          <p:cNvGraphicFramePr>
            <a:graphicFrameLocks noGrp="1"/>
          </p:cNvGraphicFramePr>
          <p:nvPr>
            <p:ph idx="1"/>
            <p:extLst>
              <p:ext uri="{D42A27DB-BD31-4B8C-83A1-F6EECF244321}">
                <p14:modId xmlns:p14="http://schemas.microsoft.com/office/powerpoint/2010/main" val="3308182436"/>
              </p:ext>
            </p:extLst>
          </p:nvPr>
        </p:nvGraphicFramePr>
        <p:xfrm>
          <a:off x="2654531" y="2131752"/>
          <a:ext cx="6347229" cy="3090487"/>
        </p:xfrm>
        <a:graphic>
          <a:graphicData uri="http://schemas.openxmlformats.org/drawingml/2006/table">
            <a:tbl>
              <a:tblPr firstRow="1" firstCol="1" bandRow="1">
                <a:tableStyleId>{5C22544A-7EE6-4342-B048-85BDC9FD1C3A}</a:tableStyleId>
              </a:tblPr>
              <a:tblGrid>
                <a:gridCol w="1699879">
                  <a:extLst>
                    <a:ext uri="{9D8B030D-6E8A-4147-A177-3AD203B41FA5}">
                      <a16:colId xmlns:a16="http://schemas.microsoft.com/office/drawing/2014/main" val="444494346"/>
                    </a:ext>
                  </a:extLst>
                </a:gridCol>
                <a:gridCol w="4647350">
                  <a:extLst>
                    <a:ext uri="{9D8B030D-6E8A-4147-A177-3AD203B41FA5}">
                      <a16:colId xmlns:a16="http://schemas.microsoft.com/office/drawing/2014/main" val="4112151076"/>
                    </a:ext>
                  </a:extLst>
                </a:gridCol>
              </a:tblGrid>
              <a:tr h="346157">
                <a:tc>
                  <a:txBody>
                    <a:bodyPr/>
                    <a:lstStyle/>
                    <a:p>
                      <a:pPr marL="0" indent="0" algn="ctr">
                        <a:lnSpc>
                          <a:spcPts val="1400"/>
                        </a:lnSpc>
                        <a:spcBef>
                          <a:spcPts val="200"/>
                        </a:spcBef>
                        <a:spcAft>
                          <a:spcPts val="200"/>
                        </a:spcAft>
                      </a:pPr>
                      <a:r>
                        <a:rPr lang="zh-TW" sz="1000" kern="1050" dirty="0">
                          <a:effectLst/>
                          <a:latin typeface="+mn-ea"/>
                          <a:ea typeface="+mn-ea"/>
                        </a:rPr>
                        <a:t>属性</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533826136"/>
                  </a:ext>
                </a:extLst>
              </a:tr>
              <a:tr h="274433">
                <a:tc>
                  <a:txBody>
                    <a:bodyPr/>
                    <a:lstStyle/>
                    <a:p>
                      <a:pPr marL="0" indent="0" algn="ctr">
                        <a:lnSpc>
                          <a:spcPts val="1400"/>
                        </a:lnSpc>
                        <a:spcBef>
                          <a:spcPts val="200"/>
                        </a:spcBef>
                        <a:spcAft>
                          <a:spcPts val="200"/>
                        </a:spcAft>
                      </a:pPr>
                      <a:r>
                        <a:rPr lang="en-US" sz="1000" kern="1050" dirty="0" err="1">
                          <a:effectLst/>
                          <a:latin typeface="+mn-ea"/>
                          <a:ea typeface="+mn-ea"/>
                        </a:rPr>
                        <a:t>x,y</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绘图的数据，都是向量且必须长度相等。</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992755694"/>
                  </a:ext>
                </a:extLst>
              </a:tr>
              <a:tr h="274433">
                <a:tc>
                  <a:txBody>
                    <a:bodyPr/>
                    <a:lstStyle/>
                    <a:p>
                      <a:pPr marL="0" indent="0" algn="ctr">
                        <a:lnSpc>
                          <a:spcPts val="1400"/>
                        </a:lnSpc>
                        <a:spcBef>
                          <a:spcPts val="200"/>
                        </a:spcBef>
                        <a:spcAft>
                          <a:spcPts val="200"/>
                        </a:spcAft>
                      </a:pPr>
                      <a:r>
                        <a:rPr lang="en-US" sz="1000" kern="1050" dirty="0">
                          <a:effectLst/>
                          <a:latin typeface="+mn-ea"/>
                          <a:ea typeface="+mn-ea"/>
                        </a:rPr>
                        <a:t>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设置标记大小。</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910110996"/>
                  </a:ext>
                </a:extLst>
              </a:tr>
              <a:tr h="274433">
                <a:tc>
                  <a:txBody>
                    <a:bodyPr/>
                    <a:lstStyle/>
                    <a:p>
                      <a:pPr marL="0" indent="0" algn="ctr">
                        <a:lnSpc>
                          <a:spcPts val="1400"/>
                        </a:lnSpc>
                        <a:spcBef>
                          <a:spcPts val="200"/>
                        </a:spcBef>
                        <a:spcAft>
                          <a:spcPts val="200"/>
                        </a:spcAft>
                      </a:pPr>
                      <a:r>
                        <a:rPr lang="en-US" sz="1000" kern="1050" dirty="0">
                          <a:effectLst/>
                          <a:latin typeface="+mn-ea"/>
                          <a:ea typeface="+mn-ea"/>
                        </a:rPr>
                        <a:t>C</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设置标记颜色。</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708326896"/>
                  </a:ext>
                </a:extLst>
              </a:tr>
              <a:tr h="274433">
                <a:tc>
                  <a:txBody>
                    <a:bodyPr/>
                    <a:lstStyle/>
                    <a:p>
                      <a:pPr marL="0" indent="0" algn="ctr">
                        <a:lnSpc>
                          <a:spcPts val="1400"/>
                        </a:lnSpc>
                        <a:spcBef>
                          <a:spcPts val="200"/>
                        </a:spcBef>
                        <a:spcAft>
                          <a:spcPts val="200"/>
                        </a:spcAft>
                      </a:pPr>
                      <a:r>
                        <a:rPr lang="en-US" sz="1000" kern="1050" dirty="0">
                          <a:effectLst/>
                          <a:latin typeface="+mn-ea"/>
                          <a:ea typeface="+mn-ea"/>
                        </a:rPr>
                        <a:t>marker</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设置标记样式。</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924391889"/>
                  </a:ext>
                </a:extLst>
              </a:tr>
              <a:tr h="274433">
                <a:tc>
                  <a:txBody>
                    <a:bodyPr/>
                    <a:lstStyle/>
                    <a:p>
                      <a:pPr marL="0" indent="0" algn="ctr">
                        <a:lnSpc>
                          <a:spcPts val="1400"/>
                        </a:lnSpc>
                        <a:spcBef>
                          <a:spcPts val="200"/>
                        </a:spcBef>
                        <a:spcAft>
                          <a:spcPts val="200"/>
                        </a:spcAft>
                      </a:pPr>
                      <a:r>
                        <a:rPr lang="en-US" sz="1000" kern="1050" dirty="0" err="1">
                          <a:effectLst/>
                          <a:latin typeface="+mn-ea"/>
                          <a:ea typeface="+mn-ea"/>
                        </a:rPr>
                        <a:t>cmap</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设置色彩盘。</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409613794"/>
                  </a:ext>
                </a:extLst>
              </a:tr>
              <a:tr h="274433">
                <a:tc>
                  <a:txBody>
                    <a:bodyPr/>
                    <a:lstStyle/>
                    <a:p>
                      <a:pPr marL="0" indent="0" algn="ctr">
                        <a:lnSpc>
                          <a:spcPts val="1400"/>
                        </a:lnSpc>
                        <a:spcBef>
                          <a:spcPts val="200"/>
                        </a:spcBef>
                        <a:spcAft>
                          <a:spcPts val="200"/>
                        </a:spcAft>
                      </a:pPr>
                      <a:r>
                        <a:rPr lang="en-US" sz="1000" kern="1050" dirty="0">
                          <a:effectLst/>
                          <a:latin typeface="+mn-ea"/>
                          <a:ea typeface="+mn-ea"/>
                        </a:rPr>
                        <a:t>norm</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设置亮度，为</a:t>
                      </a:r>
                      <a:r>
                        <a:rPr lang="en-US" sz="1000" kern="1050" dirty="0">
                          <a:effectLst/>
                          <a:latin typeface="+mn-ea"/>
                          <a:ea typeface="+mn-ea"/>
                        </a:rPr>
                        <a:t>0</a:t>
                      </a:r>
                      <a:r>
                        <a:rPr lang="zh-TW" sz="1000" kern="1050" dirty="0">
                          <a:effectLst/>
                          <a:latin typeface="+mn-ea"/>
                          <a:ea typeface="+mn-ea"/>
                        </a:rPr>
                        <a:t>到</a:t>
                      </a:r>
                      <a:r>
                        <a:rPr lang="en-US" sz="1000" kern="1050" dirty="0">
                          <a:effectLst/>
                          <a:latin typeface="+mn-ea"/>
                          <a:ea typeface="+mn-ea"/>
                        </a:rPr>
                        <a:t>1</a:t>
                      </a:r>
                      <a:r>
                        <a:rPr lang="zh-TW" sz="1000" kern="1050" dirty="0">
                          <a:effectLst/>
                          <a:latin typeface="+mn-ea"/>
                          <a:ea typeface="+mn-ea"/>
                        </a:rPr>
                        <a:t>之间。</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932301113"/>
                  </a:ext>
                </a:extLst>
              </a:tr>
              <a:tr h="274433">
                <a:tc>
                  <a:txBody>
                    <a:bodyPr/>
                    <a:lstStyle/>
                    <a:p>
                      <a:pPr marL="0" indent="0" algn="ctr">
                        <a:lnSpc>
                          <a:spcPts val="1400"/>
                        </a:lnSpc>
                        <a:spcBef>
                          <a:spcPts val="200"/>
                        </a:spcBef>
                        <a:spcAft>
                          <a:spcPts val="200"/>
                        </a:spcAft>
                      </a:pPr>
                      <a:r>
                        <a:rPr lang="en-US" sz="1000" kern="1050" dirty="0" err="1">
                          <a:effectLst/>
                          <a:latin typeface="+mn-ea"/>
                          <a:ea typeface="+mn-ea"/>
                        </a:rPr>
                        <a:t>vmin</a:t>
                      </a:r>
                      <a:r>
                        <a:rPr lang="zh-TW" sz="1000" kern="1050" dirty="0">
                          <a:effectLst/>
                          <a:latin typeface="+mn-ea"/>
                          <a:ea typeface="+mn-ea"/>
                        </a:rPr>
                        <a:t>，</a:t>
                      </a:r>
                      <a:r>
                        <a:rPr lang="en-US" sz="1000" kern="1050" dirty="0" err="1">
                          <a:effectLst/>
                          <a:latin typeface="+mn-ea"/>
                          <a:ea typeface="+mn-ea"/>
                        </a:rPr>
                        <a:t>vmax</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设置亮度，如果</a:t>
                      </a:r>
                      <a:r>
                        <a:rPr lang="en-US" sz="1000" kern="1050" dirty="0">
                          <a:effectLst/>
                          <a:latin typeface="+mn-ea"/>
                          <a:ea typeface="+mn-ea"/>
                        </a:rPr>
                        <a:t>norm</a:t>
                      </a:r>
                      <a:r>
                        <a:rPr lang="zh-TW" sz="1000" kern="1050" dirty="0">
                          <a:effectLst/>
                          <a:latin typeface="+mn-ea"/>
                          <a:ea typeface="+mn-ea"/>
                        </a:rPr>
                        <a:t>已设置，该参数无效。</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858379207"/>
                  </a:ext>
                </a:extLst>
              </a:tr>
              <a:tr h="274433">
                <a:tc>
                  <a:txBody>
                    <a:bodyPr/>
                    <a:lstStyle/>
                    <a:p>
                      <a:pPr marL="0" indent="0" algn="ctr">
                        <a:lnSpc>
                          <a:spcPts val="1400"/>
                        </a:lnSpc>
                        <a:spcBef>
                          <a:spcPts val="200"/>
                        </a:spcBef>
                        <a:spcAft>
                          <a:spcPts val="200"/>
                        </a:spcAft>
                      </a:pPr>
                      <a:r>
                        <a:rPr lang="en-US" sz="1000" kern="1050" dirty="0">
                          <a:effectLst/>
                          <a:latin typeface="+mn-ea"/>
                          <a:ea typeface="+mn-ea"/>
                        </a:rPr>
                        <a:t>alpha</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设置透明度，为</a:t>
                      </a:r>
                      <a:r>
                        <a:rPr lang="en-US" sz="1000" kern="1050" dirty="0">
                          <a:effectLst/>
                          <a:latin typeface="+mn-ea"/>
                          <a:ea typeface="+mn-ea"/>
                        </a:rPr>
                        <a:t>0</a:t>
                      </a:r>
                      <a:r>
                        <a:rPr lang="zh-TW" sz="1000" kern="1050" dirty="0">
                          <a:effectLst/>
                          <a:latin typeface="+mn-ea"/>
                          <a:ea typeface="+mn-ea"/>
                        </a:rPr>
                        <a:t>到</a:t>
                      </a:r>
                      <a:r>
                        <a:rPr lang="en-US" sz="1000" kern="1050" dirty="0">
                          <a:effectLst/>
                          <a:latin typeface="+mn-ea"/>
                          <a:ea typeface="+mn-ea"/>
                        </a:rPr>
                        <a:t>1</a:t>
                      </a:r>
                      <a:r>
                        <a:rPr lang="zh-TW" sz="1000" kern="1050" dirty="0">
                          <a:effectLst/>
                          <a:latin typeface="+mn-ea"/>
                          <a:ea typeface="+mn-ea"/>
                        </a:rPr>
                        <a:t>之间。</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469476733"/>
                  </a:ext>
                </a:extLst>
              </a:tr>
              <a:tr h="274433">
                <a:tc>
                  <a:txBody>
                    <a:bodyPr/>
                    <a:lstStyle/>
                    <a:p>
                      <a:pPr marL="0" indent="0" algn="ctr">
                        <a:lnSpc>
                          <a:spcPts val="1400"/>
                        </a:lnSpc>
                        <a:spcBef>
                          <a:spcPts val="200"/>
                        </a:spcBef>
                        <a:spcAft>
                          <a:spcPts val="200"/>
                        </a:spcAft>
                      </a:pPr>
                      <a:r>
                        <a:rPr lang="en-US" sz="1000" kern="1050" dirty="0">
                          <a:effectLst/>
                          <a:latin typeface="+mn-ea"/>
                          <a:ea typeface="+mn-ea"/>
                        </a:rPr>
                        <a:t>linewidths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设置线条的宽度。</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486088419"/>
                  </a:ext>
                </a:extLst>
              </a:tr>
              <a:tr h="274433">
                <a:tc>
                  <a:txBody>
                    <a:bodyPr/>
                    <a:lstStyle/>
                    <a:p>
                      <a:pPr marL="0" indent="0" algn="ctr">
                        <a:lnSpc>
                          <a:spcPts val="1400"/>
                        </a:lnSpc>
                        <a:spcBef>
                          <a:spcPts val="200"/>
                        </a:spcBef>
                        <a:spcAft>
                          <a:spcPts val="200"/>
                        </a:spcAft>
                      </a:pPr>
                      <a:r>
                        <a:rPr lang="en-US" sz="1000" kern="1050" dirty="0" err="1">
                          <a:effectLst/>
                          <a:latin typeface="+mn-ea"/>
                          <a:ea typeface="+mn-ea"/>
                        </a:rPr>
                        <a:t>edgecolors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设置轮廓颜色。</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167371294"/>
                  </a:ext>
                </a:extLst>
              </a:tr>
            </a:tbl>
          </a:graphicData>
        </a:graphic>
      </p:graphicFrame>
    </p:spTree>
    <p:extLst>
      <p:ext uri="{BB962C8B-B14F-4D97-AF65-F5344CB8AC3E}">
        <p14:creationId xmlns:p14="http://schemas.microsoft.com/office/powerpoint/2010/main" val="31925356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为了研究该企业每天的销售额与利润额两者之间的关系，可以绘制销售额与利润额的散点图。</a:t>
            </a:r>
          </a:p>
        </p:txBody>
      </p:sp>
      <p:sp>
        <p:nvSpPr>
          <p:cNvPr id="17412" name="内容占位符 2"/>
          <p:cNvSpPr>
            <a:spLocks noGrp="1"/>
          </p:cNvSpPr>
          <p:nvPr>
            <p:ph idx="10"/>
          </p:nvPr>
        </p:nvSpPr>
        <p:spPr>
          <a:xfrm>
            <a:off x="423863" y="1138238"/>
            <a:ext cx="11107737" cy="427037"/>
          </a:xfrm>
        </p:spPr>
        <p:txBody>
          <a:bodyPr/>
          <a:lstStyle/>
          <a:p>
            <a:r>
              <a:rPr lang="en-US" altLang="zh-CN" dirty="0"/>
              <a:t>6.5.2  </a:t>
            </a:r>
            <a:r>
              <a:rPr lang="zh-CN" altLang="en-US" dirty="0"/>
              <a:t>案例：销售额与利润额的关系</a:t>
            </a:r>
            <a:endParaRPr dirty="0"/>
          </a:p>
        </p:txBody>
      </p:sp>
      <p:pic>
        <p:nvPicPr>
          <p:cNvPr id="2" name="图片 1">
            <a:extLst>
              <a:ext uri="{FF2B5EF4-FFF2-40B4-BE49-F238E27FC236}">
                <a16:creationId xmlns:a16="http://schemas.microsoft.com/office/drawing/2014/main" id="{406EE0AD-FCB8-D448-A07D-675A7B1AF1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470785" y="2511716"/>
            <a:ext cx="6264461" cy="3600000"/>
          </a:xfrm>
          <a:prstGeom prst="rect">
            <a:avLst/>
          </a:prstGeom>
          <a:noFill/>
          <a:ln>
            <a:noFill/>
          </a:ln>
        </p:spPr>
      </p:pic>
    </p:spTree>
    <p:extLst>
      <p:ext uri="{BB962C8B-B14F-4D97-AF65-F5344CB8AC3E}">
        <p14:creationId xmlns:p14="http://schemas.microsoft.com/office/powerpoint/2010/main" val="99289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变量是在程序执行过程中可以改变值的标识符。在</a:t>
            </a:r>
            <a:r>
              <a:rPr lang="en-US" altLang="zh-CN" dirty="0"/>
              <a:t>Python</a:t>
            </a:r>
            <a:r>
              <a:rPr lang="zh-CN" altLang="en-US" dirty="0"/>
              <a:t>中，变量使用等号“</a:t>
            </a:r>
            <a:r>
              <a:rPr lang="en-US" altLang="zh-CN" dirty="0"/>
              <a:t>=”</a:t>
            </a:r>
            <a:r>
              <a:rPr lang="zh-CN" altLang="en-US" dirty="0"/>
              <a:t>进行赋值。例如：</a:t>
            </a:r>
          </a:p>
          <a:p>
            <a:r>
              <a:rPr lang="en-US" altLang="zh-CN" dirty="0"/>
              <a:t>x = 10                  #</a:t>
            </a:r>
            <a:r>
              <a:rPr lang="zh-CN" altLang="en-US" dirty="0"/>
              <a:t>把</a:t>
            </a:r>
            <a:r>
              <a:rPr lang="en-US" altLang="zh-CN" dirty="0"/>
              <a:t>10</a:t>
            </a:r>
            <a:r>
              <a:rPr lang="zh-CN" altLang="en-US" dirty="0"/>
              <a:t>赋值给变量</a:t>
            </a:r>
            <a:r>
              <a:rPr lang="en-US" altLang="zh-CN" dirty="0"/>
              <a:t>x</a:t>
            </a:r>
          </a:p>
          <a:p>
            <a:r>
              <a:rPr lang="en-US" altLang="zh-CN" dirty="0"/>
              <a:t>name = "ChatGPT"      #</a:t>
            </a:r>
            <a:r>
              <a:rPr lang="zh-CN" altLang="en-US" dirty="0"/>
              <a:t>把字符串</a:t>
            </a:r>
            <a:r>
              <a:rPr lang="en-US" altLang="zh-CN" dirty="0"/>
              <a:t>"ChatGPT"</a:t>
            </a:r>
            <a:r>
              <a:rPr lang="zh-CN" altLang="en-US" dirty="0"/>
              <a:t>赋值给变量</a:t>
            </a:r>
            <a:r>
              <a:rPr lang="en-US" altLang="zh-CN" dirty="0"/>
              <a:t>name</a:t>
            </a:r>
          </a:p>
          <a:p>
            <a:r>
              <a:rPr lang="zh-CN" altLang="en-US" dirty="0"/>
              <a:t>常量是指在程序中永远不会改变值的标识符。在</a:t>
            </a:r>
            <a:r>
              <a:rPr lang="en-US" altLang="zh-CN" dirty="0"/>
              <a:t>Python</a:t>
            </a:r>
            <a:r>
              <a:rPr lang="zh-CN" altLang="en-US" dirty="0"/>
              <a:t>中，常量通常使用全大写字母表示。</a:t>
            </a:r>
            <a:r>
              <a:rPr lang="en-US" altLang="zh-CN" dirty="0"/>
              <a:t>Python</a:t>
            </a:r>
            <a:r>
              <a:rPr lang="zh-CN" altLang="en-US" dirty="0"/>
              <a:t>并没有约定好如何定义常量，但约定俗成的是，使用全大写字母来表示常量，例如：</a:t>
            </a:r>
          </a:p>
          <a:p>
            <a:r>
              <a:rPr lang="en-US" altLang="zh-CN" dirty="0"/>
              <a:t>PI = 3.1415926        #</a:t>
            </a:r>
            <a:r>
              <a:rPr lang="zh-CN" altLang="en-US" dirty="0"/>
              <a:t>把浮点数</a:t>
            </a:r>
            <a:r>
              <a:rPr lang="en-US" altLang="zh-CN" dirty="0"/>
              <a:t>3.1415926</a:t>
            </a:r>
            <a:r>
              <a:rPr lang="zh-CN" altLang="en-US" dirty="0"/>
              <a:t>赋值给常量</a:t>
            </a:r>
            <a:r>
              <a:rPr lang="en-US" altLang="zh-CN" dirty="0"/>
              <a:t>PI</a:t>
            </a:r>
          </a:p>
          <a:p>
            <a:r>
              <a:rPr lang="en-US" altLang="zh-CN" dirty="0"/>
              <a:t>MAX_COUNT = 100       #</a:t>
            </a:r>
            <a:r>
              <a:rPr lang="zh-CN" altLang="en-US" dirty="0"/>
              <a:t>把整数</a:t>
            </a:r>
            <a:r>
              <a:rPr lang="en-US" altLang="zh-CN" dirty="0"/>
              <a:t>100</a:t>
            </a:r>
            <a:r>
              <a:rPr lang="zh-CN" altLang="en-US" dirty="0"/>
              <a:t>赋值给常量</a:t>
            </a:r>
            <a:r>
              <a:rPr lang="en-US" altLang="zh-CN" dirty="0"/>
              <a:t>MAX_COUNT</a:t>
            </a:r>
            <a:endParaRPr lang="zh-CN" altLang="zh-CN" dirty="0"/>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dirty="0"/>
              <a:t>1.3.2  Python</a:t>
            </a:r>
            <a:r>
              <a:rPr lang="zh-CN" altLang="en-US" dirty="0"/>
              <a:t>的常量和变量</a:t>
            </a:r>
            <a:endParaRPr dirty="0"/>
          </a:p>
        </p:txBody>
      </p:sp>
    </p:spTree>
    <p:extLst>
      <p:ext uri="{BB962C8B-B14F-4D97-AF65-F5344CB8AC3E}">
        <p14:creationId xmlns:p14="http://schemas.microsoft.com/office/powerpoint/2010/main" val="3691806445"/>
      </p:ext>
    </p:extLst>
  </p:cSld>
  <p:clrMapOvr>
    <a:masterClrMapping/>
  </p:clrMapOvr>
  <p:transition spd="slow">
    <p:wheel spokes="1"/>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0" cy="3313664"/>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a:t>
            </a:r>
            <a:r>
              <a:rPr lang="zh-CN" altLang="en-US" sz="2400" dirty="0">
                <a:latin typeface="微软雅黑" pitchFamily="34" charset="-122"/>
                <a:ea typeface="微软雅黑" pitchFamily="34" charset="-122"/>
              </a:rPr>
              <a:t>散点图</a:t>
            </a:r>
          </a:p>
        </p:txBody>
      </p:sp>
      <p:sp>
        <p:nvSpPr>
          <p:cNvPr id="15370" name="标题 3"/>
          <p:cNvSpPr>
            <a:spLocks noGrp="1"/>
          </p:cNvSpPr>
          <p:nvPr>
            <p:ph type="title" idx="4294967295"/>
          </p:nvPr>
        </p:nvSpPr>
        <p:spPr>
          <a:xfrm>
            <a:off x="255588" y="358775"/>
            <a:ext cx="10972800" cy="528638"/>
          </a:xfrm>
          <a:prstGeom prst="rect">
            <a:avLst/>
          </a:prstGeom>
        </p:spPr>
        <p:txBody>
          <a:bodyPr/>
          <a:lstStyle/>
          <a:p>
            <a:r>
              <a:rPr lang="zh-CN" altLang="en-US"/>
              <a:t>目录</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绘制饼图</a:t>
            </a: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5</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a:t>
            </a:r>
            <a:r>
              <a:rPr lang="zh-CN" altLang="en-US" sz="2400" dirty="0">
                <a:latin typeface="微软雅黑" pitchFamily="34" charset="-122"/>
                <a:ea typeface="微软雅黑" pitchFamily="34" charset="-122"/>
                <a:sym typeface="微软雅黑" pitchFamily="34" charset="-122"/>
              </a:rPr>
              <a:t>箱形图</a:t>
            </a:r>
          </a:p>
        </p:txBody>
      </p:sp>
      <p:sp>
        <p:nvSpPr>
          <p:cNvPr id="22" name="Oval 15"/>
          <p:cNvSpPr>
            <a:spLocks noChangeArrowheads="1"/>
          </p:cNvSpPr>
          <p:nvPr/>
        </p:nvSpPr>
        <p:spPr bwMode="auto">
          <a:xfrm>
            <a:off x="2928857" y="3678873"/>
            <a:ext cx="684000" cy="648000"/>
          </a:xfrm>
          <a:prstGeom prst="ellipse">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6</a:t>
            </a:r>
          </a:p>
        </p:txBody>
      </p:sp>
    </p:spTree>
    <p:extLst>
      <p:ext uri="{BB962C8B-B14F-4D97-AF65-F5344CB8AC3E}">
        <p14:creationId xmlns:p14="http://schemas.microsoft.com/office/powerpoint/2010/main" val="2592525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箱形图也称为盒须图，是一种用于展示数据分布情况的可视化图表，通常用于比较多组数据之间的差异。箱形图由</a:t>
            </a:r>
            <a:r>
              <a:rPr lang="en-US" altLang="zh-CN" dirty="0"/>
              <a:t>5</a:t>
            </a:r>
            <a:r>
              <a:rPr lang="zh-CN" altLang="en-US" dirty="0"/>
              <a:t>个数值点组成：上边缘、上四分位数、中位数、下四分位数和下边缘。</a:t>
            </a:r>
            <a:endParaRPr lang="en-US" altLang="zh-CN" dirty="0"/>
          </a:p>
          <a:p>
            <a:pPr marL="361950" indent="-361950"/>
            <a:r>
              <a:rPr lang="en-US" altLang="zh-CN" dirty="0"/>
              <a:t>Matplotlib</a:t>
            </a:r>
            <a:r>
              <a:rPr lang="zh-CN" altLang="en-US" dirty="0"/>
              <a:t>绘制箱线图用</a:t>
            </a:r>
            <a:r>
              <a:rPr lang="en-US" altLang="zh-CN" dirty="0" err="1"/>
              <a:t>plt.boxplot</a:t>
            </a:r>
            <a:r>
              <a:rPr lang="en-US" altLang="zh-CN" dirty="0"/>
              <a:t>()</a:t>
            </a:r>
            <a:r>
              <a:rPr lang="zh-CN" altLang="en-US" dirty="0"/>
              <a:t>这个函数，函数参数如下：</a:t>
            </a:r>
          </a:p>
          <a:p>
            <a:pPr marL="361950" indent="-361950"/>
            <a:r>
              <a:rPr lang="en-US" altLang="zh-CN" dirty="0" err="1"/>
              <a:t>plt.boxplot</a:t>
            </a:r>
            <a:r>
              <a:rPr lang="en-US" altLang="zh-CN" dirty="0"/>
              <a:t>(x, notch=None, </a:t>
            </a:r>
            <a:r>
              <a:rPr lang="en-US" altLang="zh-CN" dirty="0" err="1"/>
              <a:t>sym</a:t>
            </a:r>
            <a:r>
              <a:rPr lang="en-US" altLang="zh-CN" dirty="0"/>
              <a:t>=</a:t>
            </a:r>
            <a:r>
              <a:rPr lang="en-US" altLang="zh-CN" dirty="0" err="1"/>
              <a:t>None,vert</a:t>
            </a:r>
            <a:r>
              <a:rPr lang="en-US" altLang="zh-CN" dirty="0"/>
              <a:t>=</a:t>
            </a:r>
            <a:r>
              <a:rPr lang="en-US" altLang="zh-CN" dirty="0" err="1"/>
              <a:t>None,whis</a:t>
            </a:r>
            <a:r>
              <a:rPr lang="en-US" altLang="zh-CN" dirty="0"/>
              <a:t>=</a:t>
            </a:r>
            <a:r>
              <a:rPr lang="en-US" altLang="zh-CN" dirty="0" err="1"/>
              <a:t>None,positions</a:t>
            </a:r>
            <a:r>
              <a:rPr lang="en-US" altLang="zh-CN" dirty="0"/>
              <a:t>=</a:t>
            </a:r>
            <a:r>
              <a:rPr lang="en-US" altLang="zh-CN" dirty="0" err="1"/>
              <a:t>None,widths</a:t>
            </a:r>
            <a:r>
              <a:rPr lang="en-US" altLang="zh-CN" dirty="0"/>
              <a:t>=None, </a:t>
            </a:r>
            <a:r>
              <a:rPr lang="en-US" altLang="zh-CN" dirty="0" err="1"/>
              <a:t>patch_artist</a:t>
            </a:r>
            <a:r>
              <a:rPr lang="en-US" altLang="zh-CN" dirty="0"/>
              <a:t>=</a:t>
            </a:r>
            <a:r>
              <a:rPr lang="en-US" altLang="zh-CN" dirty="0" err="1"/>
              <a:t>None,meanline</a:t>
            </a:r>
            <a:r>
              <a:rPr lang="en-US" altLang="zh-CN" dirty="0"/>
              <a:t>=</a:t>
            </a:r>
            <a:r>
              <a:rPr lang="en-US" altLang="zh-CN" dirty="0" err="1"/>
              <a:t>None,showmeans</a:t>
            </a:r>
            <a:r>
              <a:rPr lang="en-US" altLang="zh-CN" dirty="0"/>
              <a:t>=</a:t>
            </a:r>
            <a:r>
              <a:rPr lang="en-US" altLang="zh-CN" dirty="0" err="1"/>
              <a:t>None,showcaps</a:t>
            </a:r>
            <a:r>
              <a:rPr lang="en-US" altLang="zh-CN" dirty="0"/>
              <a:t>=</a:t>
            </a:r>
            <a:r>
              <a:rPr lang="en-US" altLang="zh-CN" dirty="0" err="1"/>
              <a:t>None,showbox</a:t>
            </a:r>
            <a:r>
              <a:rPr lang="en-US" altLang="zh-CN" dirty="0"/>
              <a:t>=</a:t>
            </a:r>
            <a:r>
              <a:rPr lang="en-US" altLang="zh-CN" dirty="0" err="1"/>
              <a:t>None,showfliers</a:t>
            </a:r>
            <a:r>
              <a:rPr lang="en-US" altLang="zh-CN" dirty="0"/>
              <a:t>=</a:t>
            </a:r>
            <a:r>
              <a:rPr lang="en-US" altLang="zh-CN" dirty="0" err="1"/>
              <a:t>None,boxprops</a:t>
            </a:r>
            <a:r>
              <a:rPr lang="en-US" altLang="zh-CN" dirty="0"/>
              <a:t>=</a:t>
            </a:r>
            <a:r>
              <a:rPr lang="en-US" altLang="zh-CN" dirty="0" err="1"/>
              <a:t>None,labels</a:t>
            </a:r>
            <a:r>
              <a:rPr lang="en-US" altLang="zh-CN" dirty="0"/>
              <a:t>=</a:t>
            </a:r>
            <a:r>
              <a:rPr lang="en-US" altLang="zh-CN" dirty="0" err="1"/>
              <a:t>None,flierprops</a:t>
            </a:r>
            <a:r>
              <a:rPr lang="en-US" altLang="zh-CN" dirty="0"/>
              <a:t>=None</a:t>
            </a:r>
            <a:r>
              <a:rPr lang="zh-CN" altLang="en-US" dirty="0"/>
              <a:t>，</a:t>
            </a:r>
            <a:r>
              <a:rPr lang="en-US" altLang="zh-CN" dirty="0" err="1"/>
              <a:t>medianprops</a:t>
            </a:r>
            <a:r>
              <a:rPr lang="en-US" altLang="zh-CN" dirty="0"/>
              <a:t>=</a:t>
            </a:r>
            <a:r>
              <a:rPr lang="en-US" altLang="zh-CN" dirty="0" err="1"/>
              <a:t>None,meanprops</a:t>
            </a:r>
            <a:r>
              <a:rPr lang="en-US" altLang="zh-CN" dirty="0"/>
              <a:t>=None, </a:t>
            </a:r>
            <a:r>
              <a:rPr lang="en-US" altLang="zh-CN" dirty="0" err="1"/>
              <a:t>capprops</a:t>
            </a:r>
            <a:r>
              <a:rPr lang="en-US" altLang="zh-CN" dirty="0"/>
              <a:t>=</a:t>
            </a:r>
            <a:r>
              <a:rPr lang="en-US" altLang="zh-CN" dirty="0" err="1"/>
              <a:t>None,whiskerprops</a:t>
            </a:r>
            <a:r>
              <a:rPr lang="en-US" altLang="zh-CN" dirty="0"/>
              <a:t>=None)</a:t>
            </a:r>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altLang="zh-CN" dirty="0"/>
              <a:t>6.6.1  </a:t>
            </a:r>
            <a:r>
              <a:rPr lang="zh-CN" altLang="en-US" dirty="0"/>
              <a:t>箱形图的概念及参数说明</a:t>
            </a:r>
            <a:endParaRPr dirty="0"/>
          </a:p>
        </p:txBody>
      </p:sp>
    </p:spTree>
    <p:extLst>
      <p:ext uri="{BB962C8B-B14F-4D97-AF65-F5344CB8AC3E}">
        <p14:creationId xmlns:p14="http://schemas.microsoft.com/office/powerpoint/2010/main" val="2481388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a:extLst>
              <a:ext uri="{FF2B5EF4-FFF2-40B4-BE49-F238E27FC236}">
                <a16:creationId xmlns:a16="http://schemas.microsoft.com/office/drawing/2014/main" id="{4D68DC4A-1F64-424A-AC0C-08C88D59FEEA}"/>
              </a:ext>
            </a:extLst>
          </p:cNvPr>
          <p:cNvGraphicFramePr>
            <a:graphicFrameLocks noGrp="1"/>
          </p:cNvGraphicFramePr>
          <p:nvPr>
            <p:ph idx="1"/>
            <p:extLst>
              <p:ext uri="{D42A27DB-BD31-4B8C-83A1-F6EECF244321}">
                <p14:modId xmlns:p14="http://schemas.microsoft.com/office/powerpoint/2010/main" val="361134023"/>
              </p:ext>
            </p:extLst>
          </p:nvPr>
        </p:nvGraphicFramePr>
        <p:xfrm>
          <a:off x="2980033" y="1239520"/>
          <a:ext cx="6316367" cy="4998734"/>
        </p:xfrm>
        <a:graphic>
          <a:graphicData uri="http://schemas.openxmlformats.org/drawingml/2006/table">
            <a:tbl>
              <a:tblPr firstRow="1" firstCol="1" bandRow="1">
                <a:tableStyleId>{5C22544A-7EE6-4342-B048-85BDC9FD1C3A}</a:tableStyleId>
              </a:tblPr>
              <a:tblGrid>
                <a:gridCol w="1691616">
                  <a:extLst>
                    <a:ext uri="{9D8B030D-6E8A-4147-A177-3AD203B41FA5}">
                      <a16:colId xmlns:a16="http://schemas.microsoft.com/office/drawing/2014/main" val="110433741"/>
                    </a:ext>
                  </a:extLst>
                </a:gridCol>
                <a:gridCol w="4624751">
                  <a:extLst>
                    <a:ext uri="{9D8B030D-6E8A-4147-A177-3AD203B41FA5}">
                      <a16:colId xmlns:a16="http://schemas.microsoft.com/office/drawing/2014/main" val="2312267359"/>
                    </a:ext>
                  </a:extLst>
                </a:gridCol>
              </a:tblGrid>
              <a:tr h="361774">
                <a:tc>
                  <a:txBody>
                    <a:bodyPr/>
                    <a:lstStyle/>
                    <a:p>
                      <a:pPr marL="0" indent="0" algn="ctr">
                        <a:lnSpc>
                          <a:spcPts val="1400"/>
                        </a:lnSpc>
                        <a:spcBef>
                          <a:spcPts val="200"/>
                        </a:spcBef>
                        <a:spcAft>
                          <a:spcPts val="200"/>
                        </a:spcAft>
                      </a:pPr>
                      <a:r>
                        <a:rPr lang="zh-TW" sz="1000" kern="1050" dirty="0">
                          <a:effectLst/>
                          <a:latin typeface="+mn-ea"/>
                          <a:ea typeface="+mn-ea"/>
                        </a:rPr>
                        <a:t>属性</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779220745"/>
                  </a:ext>
                </a:extLst>
              </a:tr>
              <a:tr h="231848">
                <a:tc>
                  <a:txBody>
                    <a:bodyPr/>
                    <a:lstStyle/>
                    <a:p>
                      <a:pPr marL="0" indent="0" algn="ctr">
                        <a:lnSpc>
                          <a:spcPts val="1400"/>
                        </a:lnSpc>
                        <a:spcBef>
                          <a:spcPts val="200"/>
                        </a:spcBef>
                        <a:spcAft>
                          <a:spcPts val="200"/>
                        </a:spcAft>
                      </a:pPr>
                      <a:r>
                        <a:rPr lang="en-US" sz="1000" kern="1050" dirty="0">
                          <a:effectLst/>
                          <a:latin typeface="+mn-ea"/>
                          <a:ea typeface="+mn-ea"/>
                        </a:rPr>
                        <a:t>X</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指定要绘制箱线图的数据。</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498019329"/>
                  </a:ext>
                </a:extLst>
              </a:tr>
              <a:tr h="231848">
                <a:tc>
                  <a:txBody>
                    <a:bodyPr/>
                    <a:lstStyle/>
                    <a:p>
                      <a:pPr marL="0" indent="0" algn="ctr">
                        <a:lnSpc>
                          <a:spcPts val="1400"/>
                        </a:lnSpc>
                        <a:spcBef>
                          <a:spcPts val="200"/>
                        </a:spcBef>
                        <a:spcAft>
                          <a:spcPts val="200"/>
                        </a:spcAft>
                      </a:pPr>
                      <a:r>
                        <a:rPr lang="en-US" sz="1000" kern="1050" dirty="0">
                          <a:effectLst/>
                          <a:latin typeface="+mn-ea"/>
                          <a:ea typeface="+mn-ea"/>
                        </a:rPr>
                        <a:t>notch</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是否是凹口的形式展现箱线图，默认非凹口。</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132448977"/>
                  </a:ext>
                </a:extLst>
              </a:tr>
              <a:tr h="231848">
                <a:tc>
                  <a:txBody>
                    <a:bodyPr/>
                    <a:lstStyle/>
                    <a:p>
                      <a:pPr marL="0" indent="0" algn="ctr">
                        <a:lnSpc>
                          <a:spcPts val="1400"/>
                        </a:lnSpc>
                        <a:spcBef>
                          <a:spcPts val="200"/>
                        </a:spcBef>
                        <a:spcAft>
                          <a:spcPts val="200"/>
                        </a:spcAft>
                      </a:pPr>
                      <a:r>
                        <a:rPr lang="en-US" sz="1000" kern="1050" dirty="0" err="1">
                          <a:effectLst/>
                          <a:latin typeface="+mn-ea"/>
                          <a:ea typeface="+mn-ea"/>
                        </a:rPr>
                        <a:t>sym</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指定异常点的形状，默认为</a:t>
                      </a:r>
                      <a:r>
                        <a:rPr lang="en-US" sz="1000" kern="1050" dirty="0">
                          <a:effectLst/>
                          <a:latin typeface="+mn-ea"/>
                          <a:ea typeface="+mn-ea"/>
                        </a:rPr>
                        <a:t>+</a:t>
                      </a:r>
                      <a:r>
                        <a:rPr lang="zh-TW" sz="1000" kern="1050" dirty="0">
                          <a:effectLst/>
                          <a:latin typeface="+mn-ea"/>
                          <a:ea typeface="+mn-ea"/>
                        </a:rPr>
                        <a:t>号显示。</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715324959"/>
                  </a:ext>
                </a:extLst>
              </a:tr>
              <a:tr h="231848">
                <a:tc>
                  <a:txBody>
                    <a:bodyPr/>
                    <a:lstStyle/>
                    <a:p>
                      <a:pPr marL="0" indent="0" algn="ctr">
                        <a:lnSpc>
                          <a:spcPts val="1400"/>
                        </a:lnSpc>
                        <a:spcBef>
                          <a:spcPts val="200"/>
                        </a:spcBef>
                        <a:spcAft>
                          <a:spcPts val="200"/>
                        </a:spcAft>
                      </a:pPr>
                      <a:r>
                        <a:rPr lang="en-US" sz="1000" kern="1050" dirty="0">
                          <a:effectLst/>
                          <a:latin typeface="+mn-ea"/>
                          <a:ea typeface="+mn-ea"/>
                        </a:rPr>
                        <a:t>vert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是否需要将箱线图垂直摆放，默认垂直摆放。</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734377599"/>
                  </a:ext>
                </a:extLst>
              </a:tr>
              <a:tr h="231848">
                <a:tc>
                  <a:txBody>
                    <a:bodyPr/>
                    <a:lstStyle/>
                    <a:p>
                      <a:pPr marL="0" indent="0" algn="ctr">
                        <a:lnSpc>
                          <a:spcPts val="1400"/>
                        </a:lnSpc>
                        <a:spcBef>
                          <a:spcPts val="200"/>
                        </a:spcBef>
                        <a:spcAft>
                          <a:spcPts val="200"/>
                        </a:spcAft>
                      </a:pPr>
                      <a:r>
                        <a:rPr lang="en-US" sz="1000" kern="1050" dirty="0" err="1">
                          <a:effectLst/>
                          <a:latin typeface="+mn-ea"/>
                          <a:ea typeface="+mn-ea"/>
                        </a:rPr>
                        <a:t>whis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指定上下须与上下四分位的距离，默认为</a:t>
                      </a:r>
                      <a:r>
                        <a:rPr lang="en-US" sz="1000" kern="1050" dirty="0">
                          <a:effectLst/>
                          <a:latin typeface="+mn-ea"/>
                          <a:ea typeface="+mn-ea"/>
                        </a:rPr>
                        <a:t>1.5</a:t>
                      </a:r>
                      <a:r>
                        <a:rPr lang="zh-TW" sz="1000" kern="1050" dirty="0">
                          <a:effectLst/>
                          <a:latin typeface="+mn-ea"/>
                          <a:ea typeface="+mn-ea"/>
                        </a:rPr>
                        <a:t>倍的四分位差。</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972387172"/>
                  </a:ext>
                </a:extLst>
              </a:tr>
              <a:tr h="231848">
                <a:tc>
                  <a:txBody>
                    <a:bodyPr/>
                    <a:lstStyle/>
                    <a:p>
                      <a:pPr marL="0" indent="0" algn="ctr">
                        <a:lnSpc>
                          <a:spcPts val="1400"/>
                        </a:lnSpc>
                        <a:spcBef>
                          <a:spcPts val="200"/>
                        </a:spcBef>
                        <a:spcAft>
                          <a:spcPts val="200"/>
                        </a:spcAft>
                      </a:pPr>
                      <a:r>
                        <a:rPr lang="en-US" sz="1000" kern="1050" dirty="0">
                          <a:effectLst/>
                          <a:latin typeface="+mn-ea"/>
                          <a:ea typeface="+mn-ea"/>
                        </a:rPr>
                        <a:t>positions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指定箱线图的位置，默认为</a:t>
                      </a:r>
                      <a:r>
                        <a:rPr lang="en-US" sz="1000" kern="1050" dirty="0">
                          <a:effectLst/>
                          <a:latin typeface="+mn-ea"/>
                          <a:ea typeface="+mn-ea"/>
                        </a:rPr>
                        <a:t>[0</a:t>
                      </a:r>
                      <a:r>
                        <a:rPr lang="zh-TW" sz="1000" kern="1050" dirty="0">
                          <a:effectLst/>
                          <a:latin typeface="+mn-ea"/>
                          <a:ea typeface="+mn-ea"/>
                        </a:rPr>
                        <a:t>，</a:t>
                      </a:r>
                      <a:r>
                        <a:rPr lang="en-US" sz="1000" kern="1050" dirty="0">
                          <a:effectLst/>
                          <a:latin typeface="+mn-ea"/>
                          <a:ea typeface="+mn-ea"/>
                        </a:rPr>
                        <a:t>1</a:t>
                      </a:r>
                      <a:r>
                        <a:rPr lang="zh-TW" sz="1000" kern="1050" dirty="0">
                          <a:effectLst/>
                          <a:latin typeface="+mn-ea"/>
                          <a:ea typeface="+mn-ea"/>
                        </a:rPr>
                        <a:t>，</a:t>
                      </a:r>
                      <a:r>
                        <a:rPr lang="en-US" sz="1000" kern="1050" dirty="0">
                          <a:effectLst/>
                          <a:latin typeface="+mn-ea"/>
                          <a:ea typeface="+mn-ea"/>
                        </a:rPr>
                        <a:t>2</a:t>
                      </a:r>
                      <a:r>
                        <a:rPr lang="zh-TW" sz="1000" kern="1050" dirty="0">
                          <a:effectLst/>
                          <a:latin typeface="+mn-ea"/>
                          <a:ea typeface="+mn-ea"/>
                        </a:rPr>
                        <a:t>…</a:t>
                      </a:r>
                      <a:r>
                        <a:rPr lang="en-US" sz="1000" kern="1050" dirty="0">
                          <a:effectLst/>
                          <a:latin typeface="+mn-ea"/>
                          <a:ea typeface="+mn-ea"/>
                        </a:rPr>
                        <a:t>]</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225646296"/>
                  </a:ext>
                </a:extLst>
              </a:tr>
              <a:tr h="231848">
                <a:tc>
                  <a:txBody>
                    <a:bodyPr/>
                    <a:lstStyle/>
                    <a:p>
                      <a:pPr marL="0" indent="0" algn="ctr">
                        <a:lnSpc>
                          <a:spcPts val="1400"/>
                        </a:lnSpc>
                        <a:spcBef>
                          <a:spcPts val="200"/>
                        </a:spcBef>
                        <a:spcAft>
                          <a:spcPts val="200"/>
                        </a:spcAft>
                      </a:pPr>
                      <a:r>
                        <a:rPr lang="en-US" sz="1000" kern="1050" dirty="0">
                          <a:effectLst/>
                          <a:latin typeface="+mn-ea"/>
                          <a:ea typeface="+mn-ea"/>
                        </a:rPr>
                        <a:t>widths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指定箱线图的宽度，默认为</a:t>
                      </a:r>
                      <a:r>
                        <a:rPr lang="en-US" sz="1000" kern="1050" dirty="0">
                          <a:effectLst/>
                          <a:latin typeface="+mn-ea"/>
                          <a:ea typeface="+mn-ea"/>
                        </a:rPr>
                        <a:t>0.5</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687231067"/>
                  </a:ext>
                </a:extLst>
              </a:tr>
              <a:tr h="231848">
                <a:tc>
                  <a:txBody>
                    <a:bodyPr/>
                    <a:lstStyle/>
                    <a:p>
                      <a:pPr marL="0" indent="0" algn="ctr">
                        <a:lnSpc>
                          <a:spcPts val="1400"/>
                        </a:lnSpc>
                        <a:spcBef>
                          <a:spcPts val="200"/>
                        </a:spcBef>
                        <a:spcAft>
                          <a:spcPts val="200"/>
                        </a:spcAft>
                      </a:pPr>
                      <a:r>
                        <a:rPr lang="en-US" sz="1000" kern="1050" dirty="0" err="1">
                          <a:effectLst/>
                          <a:latin typeface="+mn-ea"/>
                          <a:ea typeface="+mn-ea"/>
                        </a:rPr>
                        <a:t>patch_artist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是否填充箱体的颜色。</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457233975"/>
                  </a:ext>
                </a:extLst>
              </a:tr>
              <a:tr h="231848">
                <a:tc>
                  <a:txBody>
                    <a:bodyPr/>
                    <a:lstStyle/>
                    <a:p>
                      <a:pPr marL="0" indent="0" algn="ctr">
                        <a:lnSpc>
                          <a:spcPts val="1400"/>
                        </a:lnSpc>
                        <a:spcBef>
                          <a:spcPts val="200"/>
                        </a:spcBef>
                        <a:spcAft>
                          <a:spcPts val="200"/>
                        </a:spcAft>
                      </a:pPr>
                      <a:r>
                        <a:rPr lang="en-US" sz="1000" kern="1050" dirty="0" err="1">
                          <a:effectLst/>
                          <a:latin typeface="+mn-ea"/>
                          <a:ea typeface="+mn-ea"/>
                        </a:rPr>
                        <a:t>meanline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是否用线的形式表示均值，默认用点来表示。</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508344220"/>
                  </a:ext>
                </a:extLst>
              </a:tr>
              <a:tr h="231848">
                <a:tc>
                  <a:txBody>
                    <a:bodyPr/>
                    <a:lstStyle/>
                    <a:p>
                      <a:pPr marL="0" indent="0" algn="ctr">
                        <a:lnSpc>
                          <a:spcPts val="1400"/>
                        </a:lnSpc>
                        <a:spcBef>
                          <a:spcPts val="200"/>
                        </a:spcBef>
                        <a:spcAft>
                          <a:spcPts val="200"/>
                        </a:spcAft>
                      </a:pPr>
                      <a:r>
                        <a:rPr lang="en-US" sz="1000" kern="1050" dirty="0" err="1">
                          <a:effectLst/>
                          <a:latin typeface="+mn-ea"/>
                          <a:ea typeface="+mn-ea"/>
                        </a:rPr>
                        <a:t>showmeans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是否显示均值，默认不显示。</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984474026"/>
                  </a:ext>
                </a:extLst>
              </a:tr>
              <a:tr h="231848">
                <a:tc>
                  <a:txBody>
                    <a:bodyPr/>
                    <a:lstStyle/>
                    <a:p>
                      <a:pPr marL="0" indent="0" algn="ctr">
                        <a:lnSpc>
                          <a:spcPts val="1400"/>
                        </a:lnSpc>
                        <a:spcBef>
                          <a:spcPts val="200"/>
                        </a:spcBef>
                        <a:spcAft>
                          <a:spcPts val="200"/>
                        </a:spcAft>
                      </a:pPr>
                      <a:r>
                        <a:rPr lang="en-US" sz="1000" kern="1050" dirty="0" err="1">
                          <a:effectLst/>
                          <a:latin typeface="+mn-ea"/>
                          <a:ea typeface="+mn-ea"/>
                        </a:rPr>
                        <a:t>showcaps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是否显示箱线图顶端和末端的两条线，默认显示。</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318012572"/>
                  </a:ext>
                </a:extLst>
              </a:tr>
              <a:tr h="231848">
                <a:tc>
                  <a:txBody>
                    <a:bodyPr/>
                    <a:lstStyle/>
                    <a:p>
                      <a:pPr marL="0" indent="0" algn="ctr">
                        <a:lnSpc>
                          <a:spcPts val="1400"/>
                        </a:lnSpc>
                        <a:spcBef>
                          <a:spcPts val="200"/>
                        </a:spcBef>
                        <a:spcAft>
                          <a:spcPts val="200"/>
                        </a:spcAft>
                      </a:pPr>
                      <a:r>
                        <a:rPr lang="en-US" sz="1000" kern="1050" dirty="0" err="1">
                          <a:effectLst/>
                          <a:latin typeface="+mn-ea"/>
                          <a:ea typeface="+mn-ea"/>
                        </a:rPr>
                        <a:t>showbox</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是否显示箱线图的箱体，默认显示。</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315364134"/>
                  </a:ext>
                </a:extLst>
              </a:tr>
              <a:tr h="231848">
                <a:tc>
                  <a:txBody>
                    <a:bodyPr/>
                    <a:lstStyle/>
                    <a:p>
                      <a:pPr marL="0" indent="0" algn="ctr">
                        <a:lnSpc>
                          <a:spcPts val="1400"/>
                        </a:lnSpc>
                        <a:spcBef>
                          <a:spcPts val="200"/>
                        </a:spcBef>
                        <a:spcAft>
                          <a:spcPts val="200"/>
                        </a:spcAft>
                      </a:pPr>
                      <a:r>
                        <a:rPr lang="en-US" sz="1000" kern="1050" dirty="0" err="1">
                          <a:effectLst/>
                          <a:latin typeface="+mn-ea"/>
                          <a:ea typeface="+mn-ea"/>
                        </a:rPr>
                        <a:t>showfliers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是否显示异常值，默认显示。</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212280347"/>
                  </a:ext>
                </a:extLst>
              </a:tr>
              <a:tr h="231848">
                <a:tc>
                  <a:txBody>
                    <a:bodyPr/>
                    <a:lstStyle/>
                    <a:p>
                      <a:pPr marL="0" indent="0" algn="ctr">
                        <a:lnSpc>
                          <a:spcPts val="1400"/>
                        </a:lnSpc>
                        <a:spcBef>
                          <a:spcPts val="200"/>
                        </a:spcBef>
                        <a:spcAft>
                          <a:spcPts val="200"/>
                        </a:spcAft>
                      </a:pPr>
                      <a:r>
                        <a:rPr lang="en-US" sz="1000" kern="1050" dirty="0" err="1">
                          <a:effectLst/>
                          <a:latin typeface="+mn-ea"/>
                          <a:ea typeface="+mn-ea"/>
                        </a:rPr>
                        <a:t>boxprops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设置箱体的属性，如边框色，填充色等。</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294026783"/>
                  </a:ext>
                </a:extLst>
              </a:tr>
              <a:tr h="231848">
                <a:tc>
                  <a:txBody>
                    <a:bodyPr/>
                    <a:lstStyle/>
                    <a:p>
                      <a:pPr marL="0" indent="0" algn="ctr">
                        <a:lnSpc>
                          <a:spcPts val="1400"/>
                        </a:lnSpc>
                        <a:spcBef>
                          <a:spcPts val="200"/>
                        </a:spcBef>
                        <a:spcAft>
                          <a:spcPts val="200"/>
                        </a:spcAft>
                      </a:pPr>
                      <a:r>
                        <a:rPr lang="en-US" sz="1000" kern="1050" dirty="0">
                          <a:effectLst/>
                          <a:latin typeface="+mn-ea"/>
                          <a:ea typeface="+mn-ea"/>
                        </a:rPr>
                        <a:t>labels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为箱线图添加标签，类似于图例的作用。</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453868232"/>
                  </a:ext>
                </a:extLst>
              </a:tr>
              <a:tr h="231848">
                <a:tc>
                  <a:txBody>
                    <a:bodyPr/>
                    <a:lstStyle/>
                    <a:p>
                      <a:pPr marL="0" indent="0" algn="ctr">
                        <a:lnSpc>
                          <a:spcPts val="1400"/>
                        </a:lnSpc>
                        <a:spcBef>
                          <a:spcPts val="200"/>
                        </a:spcBef>
                        <a:spcAft>
                          <a:spcPts val="200"/>
                        </a:spcAft>
                      </a:pPr>
                      <a:r>
                        <a:rPr lang="en-US" sz="1000" kern="1050" dirty="0" err="1">
                          <a:effectLst/>
                          <a:latin typeface="+mn-ea"/>
                          <a:ea typeface="+mn-ea"/>
                        </a:rPr>
                        <a:t>filerprops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设置异常值的属性，如异常点的形状、大小、填充色等。</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65272935"/>
                  </a:ext>
                </a:extLst>
              </a:tr>
              <a:tr h="231848">
                <a:tc>
                  <a:txBody>
                    <a:bodyPr/>
                    <a:lstStyle/>
                    <a:p>
                      <a:pPr marL="0" indent="0" algn="ctr">
                        <a:lnSpc>
                          <a:spcPts val="1400"/>
                        </a:lnSpc>
                        <a:spcBef>
                          <a:spcPts val="200"/>
                        </a:spcBef>
                        <a:spcAft>
                          <a:spcPts val="200"/>
                        </a:spcAft>
                      </a:pPr>
                      <a:r>
                        <a:rPr lang="en-US" sz="1000" kern="1050" dirty="0" err="1">
                          <a:effectLst/>
                          <a:latin typeface="+mn-ea"/>
                          <a:ea typeface="+mn-ea"/>
                        </a:rPr>
                        <a:t>medianprops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设置中位数的属性，如线的类型、粗细等。</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392670856"/>
                  </a:ext>
                </a:extLst>
              </a:tr>
              <a:tr h="231848">
                <a:tc>
                  <a:txBody>
                    <a:bodyPr/>
                    <a:lstStyle/>
                    <a:p>
                      <a:pPr marL="0" indent="0" algn="ctr">
                        <a:lnSpc>
                          <a:spcPts val="1400"/>
                        </a:lnSpc>
                        <a:spcBef>
                          <a:spcPts val="200"/>
                        </a:spcBef>
                        <a:spcAft>
                          <a:spcPts val="200"/>
                        </a:spcAft>
                      </a:pPr>
                      <a:r>
                        <a:rPr lang="en-US" sz="1000" kern="1050" dirty="0" err="1">
                          <a:effectLst/>
                          <a:latin typeface="+mn-ea"/>
                          <a:ea typeface="+mn-ea"/>
                        </a:rPr>
                        <a:t>meanprops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设置均值的属性，如点的大小、颜色等。</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488066707"/>
                  </a:ext>
                </a:extLst>
              </a:tr>
              <a:tr h="231848">
                <a:tc>
                  <a:txBody>
                    <a:bodyPr/>
                    <a:lstStyle/>
                    <a:p>
                      <a:pPr marL="0" indent="0" algn="ctr">
                        <a:lnSpc>
                          <a:spcPts val="1400"/>
                        </a:lnSpc>
                        <a:spcBef>
                          <a:spcPts val="200"/>
                        </a:spcBef>
                        <a:spcAft>
                          <a:spcPts val="200"/>
                        </a:spcAft>
                      </a:pPr>
                      <a:r>
                        <a:rPr lang="en-US" sz="1000" kern="1050" dirty="0" err="1">
                          <a:effectLst/>
                          <a:latin typeface="+mn-ea"/>
                          <a:ea typeface="+mn-ea"/>
                        </a:rPr>
                        <a:t>capprops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设置箱线图顶端和末端线条的属性，如颜色、粗细等。</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219216686"/>
                  </a:ext>
                </a:extLst>
              </a:tr>
              <a:tr h="231848">
                <a:tc>
                  <a:txBody>
                    <a:bodyPr/>
                    <a:lstStyle/>
                    <a:p>
                      <a:pPr marL="0" indent="0" algn="ctr">
                        <a:lnSpc>
                          <a:spcPts val="1400"/>
                        </a:lnSpc>
                        <a:spcBef>
                          <a:spcPts val="200"/>
                        </a:spcBef>
                        <a:spcAft>
                          <a:spcPts val="200"/>
                        </a:spcAft>
                      </a:pPr>
                      <a:r>
                        <a:rPr lang="en-US" sz="1000" kern="1050" dirty="0" err="1">
                          <a:effectLst/>
                          <a:latin typeface="+mn-ea"/>
                          <a:ea typeface="+mn-ea"/>
                        </a:rPr>
                        <a:t>whiskerprops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设置须的属性，如颜色、粗细、线的类型等。</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030562208"/>
                  </a:ext>
                </a:extLst>
              </a:tr>
            </a:tbl>
          </a:graphicData>
        </a:graphic>
      </p:graphicFrame>
    </p:spTree>
    <p:extLst>
      <p:ext uri="{BB962C8B-B14F-4D97-AF65-F5344CB8AC3E}">
        <p14:creationId xmlns:p14="http://schemas.microsoft.com/office/powerpoint/2010/main" val="4519784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为了客观地评价每个区域的业绩情况，可以绘制每个区域在</a:t>
            </a:r>
            <a:r>
              <a:rPr lang="en-US" altLang="zh-CN" dirty="0"/>
              <a:t>2022</a:t>
            </a:r>
            <a:r>
              <a:rPr lang="zh-CN" altLang="en-US" dirty="0"/>
              <a:t>年销售业绩情况的箱形图进行分析。</a:t>
            </a:r>
          </a:p>
        </p:txBody>
      </p:sp>
      <p:sp>
        <p:nvSpPr>
          <p:cNvPr id="17412" name="内容占位符 2"/>
          <p:cNvSpPr>
            <a:spLocks noGrp="1"/>
          </p:cNvSpPr>
          <p:nvPr>
            <p:ph idx="10"/>
          </p:nvPr>
        </p:nvSpPr>
        <p:spPr>
          <a:xfrm>
            <a:off x="423863" y="1138238"/>
            <a:ext cx="11107737" cy="427037"/>
          </a:xfrm>
        </p:spPr>
        <p:txBody>
          <a:bodyPr/>
          <a:lstStyle/>
          <a:p>
            <a:r>
              <a:rPr lang="en-US" altLang="zh-CN" dirty="0"/>
              <a:t>6.6.2  </a:t>
            </a:r>
            <a:r>
              <a:rPr lang="zh-CN" altLang="en-US" dirty="0"/>
              <a:t>案例：区域销售业绩比较分析</a:t>
            </a:r>
            <a:endParaRPr dirty="0"/>
          </a:p>
        </p:txBody>
      </p:sp>
      <p:pic>
        <p:nvPicPr>
          <p:cNvPr id="2" name="图片 1">
            <a:extLst>
              <a:ext uri="{FF2B5EF4-FFF2-40B4-BE49-F238E27FC236}">
                <a16:creationId xmlns:a16="http://schemas.microsoft.com/office/drawing/2014/main" id="{5DC4E65B-BF8B-7892-089C-6E4E8A9C33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264727" y="2459355"/>
            <a:ext cx="6936817" cy="3600000"/>
          </a:xfrm>
          <a:prstGeom prst="rect">
            <a:avLst/>
          </a:prstGeom>
          <a:noFill/>
          <a:ln>
            <a:noFill/>
          </a:ln>
        </p:spPr>
      </p:pic>
    </p:spTree>
    <p:extLst>
      <p:ext uri="{BB962C8B-B14F-4D97-AF65-F5344CB8AC3E}">
        <p14:creationId xmlns:p14="http://schemas.microsoft.com/office/powerpoint/2010/main" val="1231358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gray">
          <a:xfrm>
            <a:off x="1524000" y="-319088"/>
            <a:ext cx="184150" cy="239713"/>
          </a:xfrm>
          <a:prstGeom prst="rect">
            <a:avLst/>
          </a:prstGeom>
          <a:noFill/>
          <a:ln>
            <a:noFill/>
          </a:ln>
          <a:effectLst>
            <a:outerShdw dist="107763"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defRPr sz="900">
                <a:solidFill>
                  <a:srgbClr val="000000"/>
                </a:solidFill>
                <a:latin typeface="Arial" panose="020B0604020202020204" pitchFamily="34" charset="0"/>
                <a:ea typeface="宋体" panose="02010600030101010101" pitchFamily="2" charset="-122"/>
              </a:defRPr>
            </a:lvl1pPr>
            <a:lvl2pPr marL="742950" indent="-285750" eaLnBrk="0" hangingPunct="0">
              <a:defRPr sz="900">
                <a:solidFill>
                  <a:srgbClr val="000000"/>
                </a:solidFill>
                <a:latin typeface="Arial" panose="020B0604020202020204" pitchFamily="34" charset="0"/>
                <a:ea typeface="宋体" panose="02010600030101010101" pitchFamily="2" charset="-122"/>
              </a:defRPr>
            </a:lvl2pPr>
            <a:lvl3pPr marL="1143000" indent="-228600" eaLnBrk="0" hangingPunct="0">
              <a:defRPr sz="900">
                <a:solidFill>
                  <a:srgbClr val="000000"/>
                </a:solidFill>
                <a:latin typeface="Arial" panose="020B0604020202020204" pitchFamily="34" charset="0"/>
                <a:ea typeface="宋体" panose="02010600030101010101" pitchFamily="2" charset="-122"/>
              </a:defRPr>
            </a:lvl3pPr>
            <a:lvl4pPr marL="1600200" indent="-228600" eaLnBrk="0" hangingPunct="0">
              <a:defRPr sz="900">
                <a:solidFill>
                  <a:srgbClr val="000000"/>
                </a:solidFill>
                <a:latin typeface="Arial" panose="020B0604020202020204" pitchFamily="34" charset="0"/>
                <a:ea typeface="宋体" panose="02010600030101010101" pitchFamily="2" charset="-122"/>
              </a:defRPr>
            </a:lvl4pPr>
            <a:lvl5pPr marL="2057400" indent="-228600" eaLnBrk="0" hangingPunct="0">
              <a:defRPr sz="9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endParaRPr lang="zh-CN" altLang="en-US" sz="952"/>
          </a:p>
        </p:txBody>
      </p:sp>
      <p:sp>
        <p:nvSpPr>
          <p:cNvPr id="10246" name="Rectangle 6"/>
          <p:cNvSpPr>
            <a:spLocks noChangeArrowheads="1"/>
          </p:cNvSpPr>
          <p:nvPr/>
        </p:nvSpPr>
        <p:spPr bwMode="auto">
          <a:xfrm>
            <a:off x="1524000" y="-392113"/>
            <a:ext cx="184150" cy="38576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fontAlgn="auto">
              <a:spcBef>
                <a:spcPts val="0"/>
              </a:spcBef>
              <a:spcAft>
                <a:spcPts val="0"/>
              </a:spcAft>
              <a:defRPr/>
            </a:pPr>
            <a:endParaRPr lang="zh-CN" altLang="en-US" sz="1905">
              <a:solidFill>
                <a:srgbClr val="000000"/>
              </a:solidFill>
              <a:latin typeface="Arial" charset="0"/>
              <a:ea typeface="+mn-ea"/>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261" y="2327030"/>
            <a:ext cx="2754924" cy="2754924"/>
          </a:xfrm>
          <a:prstGeom prst="rect">
            <a:avLst/>
          </a:prstGeom>
        </p:spPr>
      </p:pic>
    </p:spTree>
    <p:extLst>
      <p:ext uri="{BB962C8B-B14F-4D97-AF65-F5344CB8AC3E}">
        <p14:creationId xmlns:p14="http://schemas.microsoft.com/office/powerpoint/2010/main" val="3316961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4"/>
          <p:cNvSpPr>
            <a:spLocks noGrp="1"/>
          </p:cNvSpPr>
          <p:nvPr>
            <p:ph type="title"/>
          </p:nvPr>
        </p:nvSpPr>
        <p:spPr>
          <a:xfrm>
            <a:off x="2792657" y="3080544"/>
            <a:ext cx="6543675" cy="692150"/>
          </a:xfrm>
        </p:spPr>
        <p:txBody>
          <a:bodyPr/>
          <a:lstStyle/>
          <a:p>
            <a:r>
              <a:rPr lang="zh-CN" altLang="en-US" dirty="0">
                <a:solidFill>
                  <a:schemeClr val="tx1"/>
                </a:solidFill>
              </a:rPr>
              <a:t>第</a:t>
            </a:r>
            <a:r>
              <a:rPr lang="en-US" altLang="zh-CN" dirty="0">
                <a:solidFill>
                  <a:schemeClr val="tx1"/>
                </a:solidFill>
              </a:rPr>
              <a:t>7</a:t>
            </a:r>
            <a:r>
              <a:rPr lang="zh-CN" altLang="en-US" dirty="0">
                <a:solidFill>
                  <a:schemeClr val="tx1"/>
                </a:solidFill>
              </a:rPr>
              <a:t>章  </a:t>
            </a:r>
            <a:r>
              <a:rPr lang="en-US" altLang="zh-CN" dirty="0">
                <a:solidFill>
                  <a:schemeClr val="tx1"/>
                </a:solidFill>
              </a:rPr>
              <a:t>Matplotlib</a:t>
            </a:r>
            <a:r>
              <a:rPr lang="zh-CN" altLang="en-US" dirty="0">
                <a:solidFill>
                  <a:schemeClr val="tx1"/>
                </a:solidFill>
              </a:rPr>
              <a:t>高级绘图</a:t>
            </a:r>
            <a:endParaRPr lang="zh-CN" altLang="en-US" b="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19359387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a:xfrm>
            <a:off x="423863" y="1123950"/>
            <a:ext cx="11107737" cy="4987925"/>
          </a:xfrm>
        </p:spPr>
        <p:txBody>
          <a:bodyPr/>
          <a:lstStyle/>
          <a:p>
            <a:pPr marL="271463" indent="-271463"/>
            <a:r>
              <a:rPr lang="zh-CN" altLang="en-US" dirty="0"/>
              <a:t>本章通过使用存储在集群中的实际案例数据介绍</a:t>
            </a:r>
            <a:r>
              <a:rPr lang="en-US" altLang="zh-CN" dirty="0"/>
              <a:t>Matplotlib</a:t>
            </a:r>
            <a:r>
              <a:rPr lang="zh-CN" altLang="en-US" dirty="0"/>
              <a:t>绘制一些高级图形，包括树形图、误差条形图、火柴杆图、甘特图、自相关图、图形整合等。</a:t>
            </a:r>
          </a:p>
        </p:txBody>
      </p:sp>
    </p:spTree>
    <p:extLst>
      <p:ext uri="{BB962C8B-B14F-4D97-AF65-F5344CB8AC3E}">
        <p14:creationId xmlns:p14="http://schemas.microsoft.com/office/powerpoint/2010/main" val="15835628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0" cy="3313664"/>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zh-CN" altLang="zh-CN" sz="2200" dirty="0">
                <a:solidFill>
                  <a:schemeClr val="bg1"/>
                </a:solidFill>
                <a:latin typeface="微软雅黑" pitchFamily="34" charset="-122"/>
                <a:ea typeface="微软雅黑" pitchFamily="34" charset="-122"/>
              </a:rPr>
              <a:t>1</a:t>
            </a:r>
            <a:endParaRPr lang="en-US" altLang="zh-CN" sz="22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误差条形图及应用案例</a:t>
            </a:r>
          </a:p>
        </p:txBody>
      </p:sp>
      <p:sp>
        <p:nvSpPr>
          <p:cNvPr id="15370" name="标题 3"/>
          <p:cNvSpPr>
            <a:spLocks noGrp="1"/>
          </p:cNvSpPr>
          <p:nvPr>
            <p:ph type="title" idx="4294967295"/>
          </p:nvPr>
        </p:nvSpPr>
        <p:spPr>
          <a:xfrm>
            <a:off x="255588" y="358775"/>
            <a:ext cx="10972800" cy="528638"/>
          </a:xfrm>
          <a:prstGeom prst="rect">
            <a:avLst/>
          </a:prstGeom>
        </p:spPr>
        <p:txBody>
          <a:bodyPr/>
          <a:lstStyle/>
          <a:p>
            <a:r>
              <a:rPr lang="zh-CN" altLang="en-US"/>
              <a:t>目录</a:t>
            </a:r>
          </a:p>
        </p:txBody>
      </p:sp>
      <p:sp>
        <p:nvSpPr>
          <p:cNvPr id="13" name="AutoShape 17"/>
          <p:cNvSpPr>
            <a:spLocks noChangeArrowheads="1"/>
          </p:cNvSpPr>
          <p:nvPr/>
        </p:nvSpPr>
        <p:spPr bwMode="auto">
          <a:xfrm>
            <a:off x="4000531" y="1579743"/>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树形图及应用案例</a:t>
            </a: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火柴杆图及应用案例</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Tree>
    <p:extLst>
      <p:ext uri="{BB962C8B-B14F-4D97-AF65-F5344CB8AC3E}">
        <p14:creationId xmlns:p14="http://schemas.microsoft.com/office/powerpoint/2010/main" val="33814072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0" cy="3313664"/>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自相关图及应用案例</a:t>
            </a:r>
          </a:p>
        </p:txBody>
      </p:sp>
      <p:sp>
        <p:nvSpPr>
          <p:cNvPr id="15370" name="标题 3"/>
          <p:cNvSpPr>
            <a:spLocks noGrp="1"/>
          </p:cNvSpPr>
          <p:nvPr>
            <p:ph type="title" idx="4294967295"/>
          </p:nvPr>
        </p:nvSpPr>
        <p:spPr>
          <a:xfrm>
            <a:off x="255588" y="358775"/>
            <a:ext cx="10972800" cy="528638"/>
          </a:xfrm>
          <a:prstGeom prst="rect">
            <a:avLst/>
          </a:prstGeom>
        </p:spPr>
        <p:txBody>
          <a:bodyPr/>
          <a:lstStyle/>
          <a:p>
            <a:r>
              <a:rPr lang="zh-CN" altLang="en-US"/>
              <a:t>目录</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甘特图及应用案例</a:t>
            </a: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5</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图形整合及应用案例</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6</a:t>
            </a:r>
          </a:p>
        </p:txBody>
      </p:sp>
    </p:spTree>
    <p:extLst>
      <p:ext uri="{BB962C8B-B14F-4D97-AF65-F5344CB8AC3E}">
        <p14:creationId xmlns:p14="http://schemas.microsoft.com/office/powerpoint/2010/main" val="36557409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树形图采用矩形表示层次结构的节点，父子层次关系用矩阵间的相互嵌套来表达。从根节点开始，空间根据相应的子节点数目被分为多个矩形，矩形面积大小对应节点属性。每个矩形又按照相应节点的子节点递归地进行分割，直到叶子节点为止。</a:t>
            </a:r>
          </a:p>
          <a:p>
            <a:pPr marL="361950" indent="-361950"/>
            <a:r>
              <a:rPr lang="zh-CN" altLang="en-US" dirty="0"/>
              <a:t>树形图图形紧凑，同样大小的画布可以展现更多信息，以及成员间的权重。但是，它也存在一些缺点，比如不够直观、明确，不像树图那么清晰，分类占比太小时不容易排布等缺点。</a:t>
            </a:r>
          </a:p>
          <a:p>
            <a:pPr marL="361950" indent="-361950"/>
            <a:r>
              <a:rPr lang="zh-CN" altLang="en-US" dirty="0"/>
              <a:t>应用场景：</a:t>
            </a:r>
          </a:p>
          <a:p>
            <a:pPr marL="361950" indent="-361950"/>
            <a:r>
              <a:rPr lang="zh-CN" altLang="en-US" dirty="0"/>
              <a:t>适合展现具有层级关系的数据，能够直观体现同级之间的数据比较。</a:t>
            </a:r>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altLang="zh-CN" dirty="0"/>
              <a:t>7.1.1  </a:t>
            </a:r>
            <a:r>
              <a:rPr lang="zh-CN" altLang="en-US" dirty="0"/>
              <a:t>树形图的概念及其应用场景</a:t>
            </a:r>
            <a:endParaRPr dirty="0"/>
          </a:p>
        </p:txBody>
      </p:sp>
    </p:spTree>
    <p:extLst>
      <p:ext uri="{BB962C8B-B14F-4D97-AF65-F5344CB8AC3E}">
        <p14:creationId xmlns:p14="http://schemas.microsoft.com/office/powerpoint/2010/main" val="2423473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编写</a:t>
            </a:r>
            <a:r>
              <a:rPr lang="en-US" altLang="zh-CN" dirty="0"/>
              <a:t>Python</a:t>
            </a:r>
            <a:r>
              <a:rPr lang="zh-CN" altLang="en-US" dirty="0"/>
              <a:t>程序时，有以下几个常见的注意事项。</a:t>
            </a:r>
            <a:endParaRPr lang="en-US" altLang="zh-CN" dirty="0"/>
          </a:p>
          <a:p>
            <a:pPr marL="361950" indent="-361950"/>
            <a:r>
              <a:rPr lang="zh-CN" altLang="zh-CN" dirty="0"/>
              <a:t>（</a:t>
            </a:r>
            <a:r>
              <a:rPr lang="en-US" altLang="zh-CN" dirty="0"/>
              <a:t>1</a:t>
            </a:r>
            <a:r>
              <a:rPr lang="zh-CN" altLang="zh-CN" dirty="0"/>
              <a:t>）注意缩进：在</a:t>
            </a:r>
            <a:r>
              <a:rPr lang="en-US" altLang="zh-CN" dirty="0"/>
              <a:t>Python</a:t>
            </a:r>
            <a:r>
              <a:rPr lang="zh-CN" altLang="zh-CN" dirty="0"/>
              <a:t>中，缩进非常重要。程序中的每个语句块必须使用相同数量的空格，否则会出现语法错误。建议在每个缩进层次中使用</a:t>
            </a:r>
            <a:r>
              <a:rPr lang="en-US" altLang="zh-CN" dirty="0"/>
              <a:t>4</a:t>
            </a:r>
            <a:r>
              <a:rPr lang="zh-CN" altLang="zh-CN" dirty="0"/>
              <a:t>个空格。</a:t>
            </a:r>
          </a:p>
          <a:p>
            <a:pPr marL="361950" indent="-361950"/>
            <a:r>
              <a:rPr lang="zh-CN" altLang="zh-CN" dirty="0"/>
              <a:t>（</a:t>
            </a:r>
            <a:r>
              <a:rPr lang="en-US" altLang="zh-CN" dirty="0"/>
              <a:t>2</a:t>
            </a:r>
            <a:r>
              <a:rPr lang="zh-CN" altLang="zh-CN" dirty="0"/>
              <a:t>）导入模块：</a:t>
            </a:r>
            <a:r>
              <a:rPr lang="en-US" altLang="zh-CN" dirty="0"/>
              <a:t>Python</a:t>
            </a:r>
            <a:r>
              <a:rPr lang="zh-CN" altLang="zh-CN" dirty="0"/>
              <a:t>提供了许多内置模块和第三方库。在程序中导入所需的模块可以使代码更加简洁和易于维护。通常，</a:t>
            </a:r>
            <a:r>
              <a:rPr lang="en-US" altLang="zh-CN" dirty="0"/>
              <a:t>import</a:t>
            </a:r>
            <a:r>
              <a:rPr lang="zh-CN" altLang="zh-CN" dirty="0"/>
              <a:t>语句应该放在程序的开头。</a:t>
            </a:r>
          </a:p>
          <a:p>
            <a:pPr marL="361950" indent="-361950"/>
            <a:r>
              <a:rPr lang="zh-CN" altLang="zh-CN" dirty="0"/>
              <a:t>（</a:t>
            </a:r>
            <a:r>
              <a:rPr lang="en-US" altLang="zh-CN" dirty="0"/>
              <a:t>3</a:t>
            </a:r>
            <a:r>
              <a:rPr lang="zh-CN" altLang="zh-CN" dirty="0"/>
              <a:t>）变量命名规范：</a:t>
            </a:r>
            <a:r>
              <a:rPr lang="en-US" altLang="zh-CN" dirty="0"/>
              <a:t>Python</a:t>
            </a:r>
            <a:r>
              <a:rPr lang="zh-CN" altLang="zh-CN" dirty="0"/>
              <a:t>中的变量名应该清晰、简洁和易于理解。建议使用有意义的名称来描述变量的用途，并使用小写字母、下画线和数字。变量名应该以字母或下画线开头，不能以数字开头。函数名同样按照这个规则。</a:t>
            </a:r>
          </a:p>
          <a:p>
            <a:pPr marL="361950" indent="-361950"/>
            <a:r>
              <a:rPr lang="zh-CN" altLang="zh-CN" dirty="0"/>
              <a:t>（</a:t>
            </a:r>
            <a:r>
              <a:rPr lang="en-US" altLang="zh-CN" dirty="0"/>
              <a:t>4</a:t>
            </a:r>
            <a:r>
              <a:rPr lang="zh-CN" altLang="zh-CN" dirty="0"/>
              <a:t>）注释：</a:t>
            </a:r>
            <a:r>
              <a:rPr lang="en-US" altLang="zh-CN" dirty="0"/>
              <a:t>Python</a:t>
            </a:r>
            <a:r>
              <a:rPr lang="zh-CN" altLang="zh-CN" dirty="0"/>
              <a:t>中的注释可以提高代码的可读性。单行注释可以使用井号（</a:t>
            </a:r>
            <a:r>
              <a:rPr lang="en-US" altLang="zh-CN" dirty="0"/>
              <a:t>#</a:t>
            </a:r>
            <a:r>
              <a:rPr lang="zh-CN" altLang="zh-CN" dirty="0"/>
              <a:t>），多行注释可以使用三引号（</a:t>
            </a:r>
            <a:r>
              <a:rPr lang="en-US" altLang="zh-CN" dirty="0"/>
              <a:t>'''...'''</a:t>
            </a:r>
            <a:r>
              <a:rPr lang="zh-CN" altLang="zh-CN" dirty="0"/>
              <a:t>）。</a:t>
            </a:r>
          </a:p>
        </p:txBody>
      </p:sp>
      <p:sp>
        <p:nvSpPr>
          <p:cNvPr id="17412" name="内容占位符 2"/>
          <p:cNvSpPr>
            <a:spLocks noGrp="1"/>
          </p:cNvSpPr>
          <p:nvPr>
            <p:ph idx="10"/>
          </p:nvPr>
        </p:nvSpPr>
        <p:spPr>
          <a:xfrm>
            <a:off x="423863" y="1138238"/>
            <a:ext cx="11107737" cy="427037"/>
          </a:xfrm>
        </p:spPr>
        <p:txBody>
          <a:bodyPr/>
          <a:lstStyle/>
          <a:p>
            <a:r>
              <a:rPr lang="en-US" dirty="0"/>
              <a:t>1.3.3  </a:t>
            </a:r>
            <a:r>
              <a:rPr lang="zh-CN" altLang="en-US" dirty="0"/>
              <a:t>编写</a:t>
            </a:r>
            <a:r>
              <a:rPr lang="en-US" altLang="zh-CN" dirty="0"/>
              <a:t>Python</a:t>
            </a:r>
            <a:r>
              <a:rPr lang="zh-CN" altLang="en-US" dirty="0"/>
              <a:t>程序的注意事项</a:t>
            </a:r>
            <a:endParaRPr dirty="0"/>
          </a:p>
        </p:txBody>
      </p:sp>
    </p:spTree>
    <p:extLst>
      <p:ext uri="{BB962C8B-B14F-4D97-AF65-F5344CB8AC3E}">
        <p14:creationId xmlns:p14="http://schemas.microsoft.com/office/powerpoint/2010/main" val="319302803"/>
      </p:ext>
    </p:extLst>
  </p:cSld>
  <p:clrMapOvr>
    <a:masterClrMapping/>
  </p:clrMapOvr>
  <p:transition spd="slow">
    <p:wheel spokes="1"/>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为了深入研究某企业的产品是否具有区域差异性，可以绘制一个该企业销售额的矩形树图。</a:t>
            </a:r>
          </a:p>
        </p:txBody>
      </p:sp>
      <p:sp>
        <p:nvSpPr>
          <p:cNvPr id="17412" name="内容占位符 2"/>
          <p:cNvSpPr>
            <a:spLocks noGrp="1"/>
          </p:cNvSpPr>
          <p:nvPr>
            <p:ph idx="10"/>
          </p:nvPr>
        </p:nvSpPr>
        <p:spPr>
          <a:xfrm>
            <a:off x="423863" y="1138238"/>
            <a:ext cx="11107737" cy="427037"/>
          </a:xfrm>
        </p:spPr>
        <p:txBody>
          <a:bodyPr/>
          <a:lstStyle/>
          <a:p>
            <a:r>
              <a:rPr lang="en-US" altLang="zh-CN" dirty="0"/>
              <a:t>7.1.2  </a:t>
            </a:r>
            <a:r>
              <a:rPr lang="zh-CN" altLang="en-US" dirty="0"/>
              <a:t>案例：不同省份销售额的比较分析</a:t>
            </a:r>
            <a:endParaRPr dirty="0"/>
          </a:p>
        </p:txBody>
      </p:sp>
      <p:pic>
        <p:nvPicPr>
          <p:cNvPr id="2" name="图片 1">
            <a:extLst>
              <a:ext uri="{FF2B5EF4-FFF2-40B4-BE49-F238E27FC236}">
                <a16:creationId xmlns:a16="http://schemas.microsoft.com/office/drawing/2014/main" id="{A1ACF6EB-E43A-CB0B-8B19-431447B96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884346" y="2581362"/>
            <a:ext cx="5699089" cy="3240000"/>
          </a:xfrm>
          <a:prstGeom prst="rect">
            <a:avLst/>
          </a:prstGeom>
          <a:noFill/>
          <a:ln>
            <a:noFill/>
          </a:ln>
        </p:spPr>
      </p:pic>
    </p:spTree>
    <p:extLst>
      <p:ext uri="{BB962C8B-B14F-4D97-AF65-F5344CB8AC3E}">
        <p14:creationId xmlns:p14="http://schemas.microsoft.com/office/powerpoint/2010/main" val="33160952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a:xfrm>
            <a:off x="423863" y="1123950"/>
            <a:ext cx="11107737" cy="4987925"/>
          </a:xfrm>
        </p:spPr>
        <p:txBody>
          <a:bodyPr/>
          <a:lstStyle/>
          <a:p>
            <a:pPr marL="271463" indent="-271463"/>
            <a:r>
              <a:rPr lang="en-US" altLang="zh-CN" dirty="0" err="1"/>
              <a:t>plt.figure</a:t>
            </a:r>
            <a:r>
              <a:rPr lang="en-US" altLang="zh-CN" dirty="0"/>
              <a:t>(</a:t>
            </a:r>
            <a:r>
              <a:rPr lang="en-US" altLang="zh-CN" dirty="0" err="1"/>
              <a:t>figsize</a:t>
            </a:r>
            <a:r>
              <a:rPr lang="en-US" altLang="zh-CN" dirty="0"/>
              <a:t>=(15,8))</a:t>
            </a:r>
          </a:p>
          <a:p>
            <a:pPr marL="271463" indent="-271463"/>
            <a:r>
              <a:rPr lang="en-US" altLang="zh-CN" dirty="0"/>
              <a:t>colors = ['</a:t>
            </a:r>
            <a:r>
              <a:rPr lang="en-US" altLang="zh-CN" dirty="0" err="1"/>
              <a:t>steelblue</a:t>
            </a:r>
            <a:r>
              <a:rPr lang="en-US" altLang="zh-CN" dirty="0"/>
              <a:t>','red','</a:t>
            </a:r>
            <a:r>
              <a:rPr lang="en-US" altLang="zh-CN" dirty="0" err="1"/>
              <a:t>indianred</a:t>
            </a:r>
            <a:r>
              <a:rPr lang="en-US" altLang="zh-CN" dirty="0"/>
              <a:t>','</a:t>
            </a:r>
            <a:r>
              <a:rPr lang="en-US" altLang="zh-CN" dirty="0" err="1"/>
              <a:t>green','yellow','orange</a:t>
            </a:r>
            <a:r>
              <a:rPr lang="en-US" altLang="zh-CN" dirty="0"/>
              <a:t>'] #</a:t>
            </a:r>
            <a:r>
              <a:rPr lang="zh-CN" altLang="en-US" dirty="0"/>
              <a:t>设置颜色数据</a:t>
            </a:r>
          </a:p>
          <a:p>
            <a:pPr marL="271463" indent="-271463"/>
            <a:r>
              <a:rPr lang="en-US" altLang="zh-CN" dirty="0"/>
              <a:t>plot=</a:t>
            </a:r>
            <a:r>
              <a:rPr lang="en-US" altLang="zh-CN" dirty="0" err="1"/>
              <a:t>squarify.plot</a:t>
            </a:r>
            <a:r>
              <a:rPr lang="en-US" altLang="zh-CN" dirty="0"/>
              <a:t>(</a:t>
            </a:r>
          </a:p>
          <a:p>
            <a:pPr marL="271463" indent="-271463"/>
            <a:r>
              <a:rPr lang="en-US" altLang="zh-CN" dirty="0"/>
              <a:t>    sizes=v2,            	 #</a:t>
            </a:r>
            <a:r>
              <a:rPr lang="zh-CN" altLang="en-US" dirty="0"/>
              <a:t>指定绘图数据</a:t>
            </a:r>
          </a:p>
          <a:p>
            <a:pPr marL="271463" indent="-271463"/>
            <a:r>
              <a:rPr lang="zh-CN" altLang="en-US" dirty="0"/>
              <a:t>    </a:t>
            </a:r>
            <a:r>
              <a:rPr lang="en-US" altLang="zh-CN" dirty="0"/>
              <a:t>label=v1,            	 #</a:t>
            </a:r>
            <a:r>
              <a:rPr lang="zh-CN" altLang="en-US" dirty="0"/>
              <a:t>标签</a:t>
            </a:r>
          </a:p>
          <a:p>
            <a:pPr marL="271463" indent="-271463"/>
            <a:r>
              <a:rPr lang="zh-CN" altLang="en-US" dirty="0"/>
              <a:t>    </a:t>
            </a:r>
            <a:r>
              <a:rPr lang="en-US" altLang="zh-CN" dirty="0"/>
              <a:t>color=colors,        	 #</a:t>
            </a:r>
            <a:r>
              <a:rPr lang="zh-CN" altLang="en-US" dirty="0"/>
              <a:t>指定自定义颜色</a:t>
            </a:r>
          </a:p>
          <a:p>
            <a:pPr marL="271463" indent="-271463"/>
            <a:r>
              <a:rPr lang="zh-CN" altLang="en-US" dirty="0"/>
              <a:t>    </a:t>
            </a:r>
            <a:r>
              <a:rPr lang="en-US" altLang="zh-CN" dirty="0"/>
              <a:t>alpha=0.6,           	 #</a:t>
            </a:r>
            <a:r>
              <a:rPr lang="zh-CN" altLang="en-US" dirty="0"/>
              <a:t>指定透明度</a:t>
            </a:r>
          </a:p>
          <a:p>
            <a:pPr marL="271463" indent="-271463"/>
            <a:r>
              <a:rPr lang="zh-CN" altLang="en-US" dirty="0"/>
              <a:t>    </a:t>
            </a:r>
            <a:r>
              <a:rPr lang="en-US" altLang="zh-CN" dirty="0"/>
              <a:t>value=v2,            	 #</a:t>
            </a:r>
            <a:r>
              <a:rPr lang="zh-CN" altLang="en-US" dirty="0"/>
              <a:t>添加数值标签</a:t>
            </a:r>
          </a:p>
          <a:p>
            <a:pPr marL="271463" indent="-271463"/>
            <a:r>
              <a:rPr lang="zh-CN" altLang="en-US" dirty="0"/>
              <a:t>    </a:t>
            </a:r>
            <a:r>
              <a:rPr lang="en-US" altLang="zh-CN" dirty="0" err="1"/>
              <a:t>edgecolor</a:t>
            </a:r>
            <a:r>
              <a:rPr lang="en-US" altLang="zh-CN" dirty="0"/>
              <a:t>='white',   #</a:t>
            </a:r>
            <a:r>
              <a:rPr lang="zh-CN" altLang="en-US" dirty="0"/>
              <a:t>设置边界框为白色</a:t>
            </a:r>
          </a:p>
          <a:p>
            <a:pPr marL="271463" indent="-271463"/>
            <a:r>
              <a:rPr lang="zh-CN" altLang="en-US" dirty="0"/>
              <a:t>    </a:t>
            </a:r>
            <a:r>
              <a:rPr lang="en-US" altLang="zh-CN" dirty="0"/>
              <a:t>linewidth=6          	 #</a:t>
            </a:r>
            <a:r>
              <a:rPr lang="zh-CN" altLang="en-US" dirty="0"/>
              <a:t>设置边框宽度</a:t>
            </a:r>
          </a:p>
          <a:p>
            <a:pPr marL="271463" indent="-271463"/>
            <a:r>
              <a:rPr lang="en-US" altLang="zh-CN" dirty="0"/>
              <a:t>)</a:t>
            </a:r>
          </a:p>
        </p:txBody>
      </p:sp>
    </p:spTree>
    <p:extLst>
      <p:ext uri="{BB962C8B-B14F-4D97-AF65-F5344CB8AC3E}">
        <p14:creationId xmlns:p14="http://schemas.microsoft.com/office/powerpoint/2010/main" val="6909614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0" cy="3313664"/>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zh-CN" altLang="zh-CN" sz="2200" dirty="0">
                <a:solidFill>
                  <a:schemeClr val="bg1"/>
                </a:solidFill>
                <a:latin typeface="微软雅黑" pitchFamily="34" charset="-122"/>
                <a:ea typeface="微软雅黑" pitchFamily="34" charset="-122"/>
              </a:rPr>
              <a:t>1</a:t>
            </a:r>
            <a:endParaRPr lang="en-US" altLang="zh-CN" sz="22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误差条形图</a:t>
            </a:r>
            <a:r>
              <a:rPr lang="zh-CN" altLang="en-US" sz="2400" dirty="0">
                <a:latin typeface="微软雅黑" pitchFamily="34" charset="-122"/>
                <a:ea typeface="微软雅黑" pitchFamily="34" charset="-122"/>
                <a:sym typeface="微软雅黑" pitchFamily="34" charset="-122"/>
              </a:rPr>
              <a:t>及应用案例</a:t>
            </a:r>
            <a:endParaRPr lang="zh-CN" altLang="en-US" sz="2400" dirty="0">
              <a:latin typeface="微软雅黑" pitchFamily="34" charset="-122"/>
              <a:ea typeface="微软雅黑" pitchFamily="34" charset="-122"/>
            </a:endParaRPr>
          </a:p>
        </p:txBody>
      </p:sp>
      <p:sp>
        <p:nvSpPr>
          <p:cNvPr id="15370" name="标题 3"/>
          <p:cNvSpPr>
            <a:spLocks noGrp="1"/>
          </p:cNvSpPr>
          <p:nvPr>
            <p:ph type="title" idx="4294967295"/>
          </p:nvPr>
        </p:nvSpPr>
        <p:spPr>
          <a:xfrm>
            <a:off x="255588" y="358775"/>
            <a:ext cx="10972800" cy="528638"/>
          </a:xfrm>
          <a:prstGeom prst="rect">
            <a:avLst/>
          </a:prstGeom>
        </p:spPr>
        <p:txBody>
          <a:bodyPr/>
          <a:lstStyle/>
          <a:p>
            <a:r>
              <a:rPr lang="zh-CN" altLang="en-US"/>
              <a:t>目录</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树形图</a:t>
            </a:r>
            <a:r>
              <a:rPr lang="zh-CN" altLang="en-US" sz="2400" dirty="0">
                <a:latin typeface="微软雅黑" pitchFamily="34" charset="-122"/>
                <a:ea typeface="微软雅黑" pitchFamily="34" charset="-122"/>
                <a:sym typeface="微软雅黑" pitchFamily="34" charset="-122"/>
              </a:rPr>
              <a:t>及应用案例</a:t>
            </a:r>
            <a:endParaRPr lang="zh-CN" altLang="en-US" sz="2400" dirty="0">
              <a:solidFill>
                <a:schemeClr val="bg1"/>
              </a:solidFill>
              <a:latin typeface="微软雅黑" pitchFamily="34" charset="-122"/>
              <a:ea typeface="微软雅黑" pitchFamily="34" charset="-122"/>
            </a:endParaRPr>
          </a:p>
        </p:txBody>
      </p:sp>
      <p:sp>
        <p:nvSpPr>
          <p:cNvPr id="15" name="Oval 15"/>
          <p:cNvSpPr>
            <a:spLocks noChangeArrowheads="1"/>
          </p:cNvSpPr>
          <p:nvPr/>
        </p:nvSpPr>
        <p:spPr bwMode="auto">
          <a:xfrm>
            <a:off x="2928857" y="2626672"/>
            <a:ext cx="684000" cy="648000"/>
          </a:xfrm>
          <a:prstGeom prst="ellipse">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火柴杆图及应用案例</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Tree>
    <p:extLst>
      <p:ext uri="{BB962C8B-B14F-4D97-AF65-F5344CB8AC3E}">
        <p14:creationId xmlns:p14="http://schemas.microsoft.com/office/powerpoint/2010/main" val="21714273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zh-CN" dirty="0"/>
              <a:t>误差条形图</a:t>
            </a:r>
            <a:r>
              <a:rPr lang="zh-CN" altLang="en-US" dirty="0"/>
              <a:t>的构建需要指定两个数值：一个是每个条形或数据点的中心值；另一个是误差范围，通常使用标准差或标准误差来表示。这些误差值通常被绘制为两条垂直线，连接每个数据点和误差范围</a:t>
            </a:r>
            <a:r>
              <a:rPr lang="zh-CN" altLang="zh-CN" dirty="0"/>
              <a:t>。</a:t>
            </a:r>
          </a:p>
          <a:p>
            <a:r>
              <a:rPr lang="zh-CN" altLang="zh-CN" dirty="0"/>
              <a:t>应用场景：</a:t>
            </a:r>
          </a:p>
          <a:p>
            <a:r>
              <a:rPr lang="zh-CN" altLang="en-US" dirty="0"/>
              <a:t>误差条形图在许多领域都有应用，如科学、工程、制造、医疗和社会科学等。例如，在医学研究中，误差条形图常用于显示药物或其他治疗的有效性和可靠性</a:t>
            </a:r>
            <a:r>
              <a:rPr lang="zh-CN" altLang="zh-CN" dirty="0"/>
              <a:t>。</a:t>
            </a:r>
          </a:p>
        </p:txBody>
      </p:sp>
      <p:sp>
        <p:nvSpPr>
          <p:cNvPr id="17412" name="内容占位符 2"/>
          <p:cNvSpPr>
            <a:spLocks noGrp="1"/>
          </p:cNvSpPr>
          <p:nvPr>
            <p:ph idx="10"/>
          </p:nvPr>
        </p:nvSpPr>
        <p:spPr>
          <a:xfrm>
            <a:off x="423863" y="1138238"/>
            <a:ext cx="11107737" cy="427037"/>
          </a:xfrm>
        </p:spPr>
        <p:txBody>
          <a:bodyPr/>
          <a:lstStyle/>
          <a:p>
            <a:r>
              <a:rPr lang="en-US" altLang="zh-CN" dirty="0"/>
              <a:t>7.2.1  </a:t>
            </a:r>
            <a:r>
              <a:rPr lang="zh-CN" altLang="en-US" dirty="0"/>
              <a:t>误差条形图的概念及其应用场景</a:t>
            </a:r>
            <a:endParaRPr dirty="0"/>
          </a:p>
        </p:txBody>
      </p:sp>
    </p:spTree>
    <p:extLst>
      <p:ext uri="{BB962C8B-B14F-4D97-AF65-F5344CB8AC3E}">
        <p14:creationId xmlns:p14="http://schemas.microsoft.com/office/powerpoint/2010/main" val="31877612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zh-CN" dirty="0"/>
              <a:t>为了</a:t>
            </a:r>
            <a:r>
              <a:rPr lang="zh-CN" altLang="en-US" dirty="0"/>
              <a:t>深入研究某企业各个门店的销售业绩是否达标，可绘制销售额的误差条形图来进行分析。</a:t>
            </a:r>
          </a:p>
        </p:txBody>
      </p:sp>
      <p:sp>
        <p:nvSpPr>
          <p:cNvPr id="17412" name="内容占位符 2"/>
          <p:cNvSpPr>
            <a:spLocks noGrp="1"/>
          </p:cNvSpPr>
          <p:nvPr>
            <p:ph idx="10"/>
          </p:nvPr>
        </p:nvSpPr>
        <p:spPr>
          <a:xfrm>
            <a:off x="423863" y="1138238"/>
            <a:ext cx="11107737" cy="427037"/>
          </a:xfrm>
        </p:spPr>
        <p:txBody>
          <a:bodyPr/>
          <a:lstStyle/>
          <a:p>
            <a:r>
              <a:rPr lang="en-US" altLang="zh-CN" dirty="0"/>
              <a:t>7.2.2  </a:t>
            </a:r>
            <a:r>
              <a:rPr lang="zh-CN" altLang="en-US" dirty="0"/>
              <a:t>案例：门店业绩考核达标情况分析</a:t>
            </a:r>
            <a:endParaRPr dirty="0"/>
          </a:p>
        </p:txBody>
      </p:sp>
      <p:pic>
        <p:nvPicPr>
          <p:cNvPr id="2" name="图片 1">
            <a:extLst>
              <a:ext uri="{FF2B5EF4-FFF2-40B4-BE49-F238E27FC236}">
                <a16:creationId xmlns:a16="http://schemas.microsoft.com/office/drawing/2014/main" id="{F4A6D580-A01C-0926-EB99-4771543909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338830" y="2557780"/>
            <a:ext cx="4852193" cy="3240000"/>
          </a:xfrm>
          <a:prstGeom prst="rect">
            <a:avLst/>
          </a:prstGeom>
          <a:noFill/>
          <a:ln>
            <a:noFill/>
          </a:ln>
        </p:spPr>
      </p:pic>
    </p:spTree>
    <p:extLst>
      <p:ext uri="{BB962C8B-B14F-4D97-AF65-F5344CB8AC3E}">
        <p14:creationId xmlns:p14="http://schemas.microsoft.com/office/powerpoint/2010/main" val="26979874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a:xfrm>
            <a:off x="423863" y="1123950"/>
            <a:ext cx="11107737" cy="4987925"/>
          </a:xfrm>
        </p:spPr>
        <p:txBody>
          <a:bodyPr/>
          <a:lstStyle/>
          <a:p>
            <a:pPr marL="271463" indent="-271463"/>
            <a:r>
              <a:rPr lang="en-US" altLang="zh-CN" dirty="0" err="1"/>
              <a:t>plt.figure</a:t>
            </a:r>
            <a:r>
              <a:rPr lang="en-US" altLang="zh-CN" dirty="0"/>
              <a:t>(</a:t>
            </a:r>
            <a:r>
              <a:rPr lang="en-US" altLang="zh-CN" dirty="0" err="1"/>
              <a:t>figsize</a:t>
            </a:r>
            <a:r>
              <a:rPr lang="en-US" altLang="zh-CN" dirty="0"/>
              <a:t>=(10,6))      #</a:t>
            </a:r>
            <a:r>
              <a:rPr lang="zh-CN" altLang="en-US" dirty="0"/>
              <a:t>设置图形大小</a:t>
            </a:r>
          </a:p>
          <a:p>
            <a:pPr marL="271463" indent="-271463"/>
            <a:r>
              <a:rPr lang="en-US" altLang="zh-CN" dirty="0" err="1"/>
              <a:t>plt.bar</a:t>
            </a:r>
            <a:r>
              <a:rPr lang="en-US" altLang="zh-CN" dirty="0"/>
              <a:t>(v1, v2, </a:t>
            </a:r>
            <a:r>
              <a:rPr lang="en-US" altLang="zh-CN" dirty="0" err="1"/>
              <a:t>yerr</a:t>
            </a:r>
            <a:r>
              <a:rPr lang="en-US" altLang="zh-CN" dirty="0"/>
              <a:t>=v3, width=0.4, align='center', </a:t>
            </a:r>
            <a:r>
              <a:rPr lang="en-US" altLang="zh-CN" dirty="0" err="1"/>
              <a:t>ecolor</a:t>
            </a:r>
            <a:r>
              <a:rPr lang="en-US" altLang="zh-CN" dirty="0"/>
              <a:t>='r', color='green', label='</a:t>
            </a:r>
            <a:r>
              <a:rPr lang="zh-CN" altLang="en-US" dirty="0"/>
              <a:t>门店销售额</a:t>
            </a:r>
            <a:r>
              <a:rPr lang="en-US" altLang="zh-CN" dirty="0"/>
              <a:t>');</a:t>
            </a:r>
          </a:p>
          <a:p>
            <a:pPr marL="271463" indent="-271463"/>
            <a:endParaRPr lang="en-US" altLang="zh-CN" dirty="0"/>
          </a:p>
          <a:p>
            <a:pPr marL="271463" indent="-271463"/>
            <a:r>
              <a:rPr lang="en-US" altLang="zh-CN" dirty="0"/>
              <a:t>#</a:t>
            </a:r>
            <a:r>
              <a:rPr lang="zh-CN" altLang="en-US" dirty="0"/>
              <a:t>添加坐标标签</a:t>
            </a:r>
          </a:p>
          <a:p>
            <a:pPr marL="271463" indent="-271463"/>
            <a:r>
              <a:rPr lang="en-US" altLang="zh-CN" dirty="0" err="1"/>
              <a:t>plt.xlabel</a:t>
            </a:r>
            <a:r>
              <a:rPr lang="en-US" altLang="zh-CN" dirty="0"/>
              <a:t>('</a:t>
            </a:r>
            <a:r>
              <a:rPr lang="zh-CN" altLang="en-US" dirty="0"/>
              <a:t>门店名称</a:t>
            </a:r>
            <a:r>
              <a:rPr lang="en-US" altLang="zh-CN" dirty="0"/>
              <a:t>', </a:t>
            </a:r>
            <a:r>
              <a:rPr lang="en-US" altLang="zh-CN" dirty="0" err="1"/>
              <a:t>fontsize</a:t>
            </a:r>
            <a:r>
              <a:rPr lang="en-US" altLang="zh-CN" dirty="0"/>
              <a:t>=20)</a:t>
            </a:r>
          </a:p>
          <a:p>
            <a:pPr marL="271463" indent="-271463"/>
            <a:r>
              <a:rPr lang="en-US" altLang="zh-CN" dirty="0" err="1"/>
              <a:t>plt.xticks</a:t>
            </a:r>
            <a:r>
              <a:rPr lang="en-US" altLang="zh-CN" dirty="0"/>
              <a:t>(</a:t>
            </a:r>
            <a:r>
              <a:rPr lang="en-US" altLang="zh-CN" dirty="0" err="1"/>
              <a:t>fontproperties</a:t>
            </a:r>
            <a:r>
              <a:rPr lang="en-US" altLang="zh-CN" dirty="0"/>
              <a:t>='</a:t>
            </a:r>
            <a:r>
              <a:rPr lang="en-US" altLang="zh-CN" dirty="0" err="1"/>
              <a:t>SimHei</a:t>
            </a:r>
            <a:r>
              <a:rPr lang="en-US" altLang="zh-CN" dirty="0"/>
              <a:t>',size=15)</a:t>
            </a:r>
          </a:p>
          <a:p>
            <a:pPr marL="271463" indent="-271463"/>
            <a:r>
              <a:rPr lang="en-US" altLang="zh-CN" dirty="0" err="1"/>
              <a:t>plt.ylabel</a:t>
            </a:r>
            <a:r>
              <a:rPr lang="en-US" altLang="zh-CN" dirty="0"/>
              <a:t>('</a:t>
            </a:r>
            <a:r>
              <a:rPr lang="zh-CN" altLang="en-US" dirty="0"/>
              <a:t>销售额</a:t>
            </a:r>
            <a:r>
              <a:rPr lang="en-US" altLang="zh-CN" dirty="0"/>
              <a:t>', </a:t>
            </a:r>
            <a:r>
              <a:rPr lang="en-US" altLang="zh-CN" dirty="0" err="1"/>
              <a:t>fontsize</a:t>
            </a:r>
            <a:r>
              <a:rPr lang="en-US" altLang="zh-CN" dirty="0"/>
              <a:t>=20)</a:t>
            </a:r>
          </a:p>
          <a:p>
            <a:pPr marL="271463" indent="-271463"/>
            <a:r>
              <a:rPr lang="en-US" altLang="zh-CN" dirty="0" err="1"/>
              <a:t>plt.yticks</a:t>
            </a:r>
            <a:r>
              <a:rPr lang="en-US" altLang="zh-CN" dirty="0"/>
              <a:t>(</a:t>
            </a:r>
            <a:r>
              <a:rPr lang="en-US" altLang="zh-CN" dirty="0" err="1"/>
              <a:t>fontproperties</a:t>
            </a:r>
            <a:r>
              <a:rPr lang="en-US" altLang="zh-CN" dirty="0"/>
              <a:t>='Times New </a:t>
            </a:r>
            <a:r>
              <a:rPr lang="en-US" altLang="zh-CN" dirty="0" err="1"/>
              <a:t>Roman',size</a:t>
            </a:r>
            <a:r>
              <a:rPr lang="en-US" altLang="zh-CN" dirty="0"/>
              <a:t>=15)</a:t>
            </a:r>
          </a:p>
          <a:p>
            <a:pPr marL="271463" indent="-271463"/>
            <a:r>
              <a:rPr lang="en-US" altLang="zh-CN" dirty="0" err="1"/>
              <a:t>plt.title</a:t>
            </a:r>
            <a:r>
              <a:rPr lang="en-US" altLang="zh-CN" dirty="0"/>
              <a:t>('2022</a:t>
            </a:r>
            <a:r>
              <a:rPr lang="zh-CN" altLang="en-US" dirty="0"/>
              <a:t>年门店业绩考核达标情况</a:t>
            </a:r>
            <a:r>
              <a:rPr lang="en-US" altLang="zh-CN" dirty="0"/>
              <a:t>', </a:t>
            </a:r>
            <a:r>
              <a:rPr lang="en-US" altLang="zh-CN" dirty="0" err="1"/>
              <a:t>fontsize</a:t>
            </a:r>
            <a:r>
              <a:rPr lang="en-US" altLang="zh-CN" dirty="0"/>
              <a:t>=25)</a:t>
            </a:r>
          </a:p>
          <a:p>
            <a:pPr marL="271463" indent="-271463"/>
            <a:r>
              <a:rPr lang="en-US" altLang="zh-CN" dirty="0" err="1"/>
              <a:t>plt.legend</a:t>
            </a:r>
            <a:r>
              <a:rPr lang="en-US" altLang="zh-CN" dirty="0"/>
              <a:t>(loc='upper right',</a:t>
            </a:r>
            <a:r>
              <a:rPr lang="en-US" altLang="zh-CN" dirty="0" err="1"/>
              <a:t>fontsize</a:t>
            </a:r>
            <a:r>
              <a:rPr lang="en-US" altLang="zh-CN" dirty="0"/>
              <a:t>=20)</a:t>
            </a:r>
          </a:p>
          <a:p>
            <a:pPr marL="271463" indent="-271463"/>
            <a:r>
              <a:rPr lang="en-US" altLang="zh-CN" dirty="0" err="1"/>
              <a:t>plt.show</a:t>
            </a:r>
            <a:r>
              <a:rPr lang="en-US" altLang="zh-CN" dirty="0"/>
              <a:t>()</a:t>
            </a:r>
          </a:p>
        </p:txBody>
      </p:sp>
    </p:spTree>
    <p:extLst>
      <p:ext uri="{BB962C8B-B14F-4D97-AF65-F5344CB8AC3E}">
        <p14:creationId xmlns:p14="http://schemas.microsoft.com/office/powerpoint/2010/main" val="18106479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0" cy="3313664"/>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zh-CN" altLang="zh-CN" sz="2200" dirty="0">
                <a:solidFill>
                  <a:schemeClr val="bg1"/>
                </a:solidFill>
                <a:latin typeface="微软雅黑" pitchFamily="34" charset="-122"/>
                <a:ea typeface="微软雅黑" pitchFamily="34" charset="-122"/>
              </a:rPr>
              <a:t>1</a:t>
            </a:r>
            <a:endParaRPr lang="en-US" altLang="zh-CN" sz="22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误差条形图</a:t>
            </a:r>
            <a:r>
              <a:rPr lang="zh-CN" altLang="en-US" sz="2400" dirty="0">
                <a:latin typeface="微软雅黑" pitchFamily="34" charset="-122"/>
                <a:ea typeface="微软雅黑" pitchFamily="34" charset="-122"/>
                <a:sym typeface="微软雅黑" pitchFamily="34" charset="-122"/>
              </a:rPr>
              <a:t>及应用案例</a:t>
            </a:r>
            <a:endParaRPr lang="zh-CN" altLang="en-US" sz="2400" dirty="0">
              <a:latin typeface="微软雅黑" pitchFamily="34" charset="-122"/>
              <a:ea typeface="微软雅黑" pitchFamily="34" charset="-122"/>
            </a:endParaRPr>
          </a:p>
        </p:txBody>
      </p:sp>
      <p:sp>
        <p:nvSpPr>
          <p:cNvPr id="15370" name="标题 3"/>
          <p:cNvSpPr>
            <a:spLocks noGrp="1"/>
          </p:cNvSpPr>
          <p:nvPr>
            <p:ph type="title" idx="4294967295"/>
          </p:nvPr>
        </p:nvSpPr>
        <p:spPr>
          <a:xfrm>
            <a:off x="255588" y="358775"/>
            <a:ext cx="10972800" cy="528638"/>
          </a:xfrm>
          <a:prstGeom prst="rect">
            <a:avLst/>
          </a:prstGeom>
        </p:spPr>
        <p:txBody>
          <a:bodyPr/>
          <a:lstStyle/>
          <a:p>
            <a:r>
              <a:rPr lang="zh-CN" altLang="en-US"/>
              <a:t>目录</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树形图</a:t>
            </a:r>
            <a:r>
              <a:rPr lang="zh-CN" altLang="en-US" sz="2400" dirty="0">
                <a:latin typeface="微软雅黑" pitchFamily="34" charset="-122"/>
                <a:ea typeface="微软雅黑" pitchFamily="34" charset="-122"/>
                <a:sym typeface="微软雅黑" pitchFamily="34" charset="-122"/>
              </a:rPr>
              <a:t>及应用案例</a:t>
            </a:r>
            <a:endParaRPr lang="zh-CN" altLang="en-US" sz="2400" dirty="0">
              <a:solidFill>
                <a:schemeClr val="bg1"/>
              </a:solidFill>
              <a:latin typeface="微软雅黑" pitchFamily="34" charset="-122"/>
              <a:ea typeface="微软雅黑" pitchFamily="34" charset="-122"/>
            </a:endParaRP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火柴杆图及应用案例</a:t>
            </a:r>
          </a:p>
        </p:txBody>
      </p:sp>
      <p:sp>
        <p:nvSpPr>
          <p:cNvPr id="22" name="Oval 15"/>
          <p:cNvSpPr>
            <a:spLocks noChangeArrowheads="1"/>
          </p:cNvSpPr>
          <p:nvPr/>
        </p:nvSpPr>
        <p:spPr bwMode="auto">
          <a:xfrm>
            <a:off x="2928857" y="3678873"/>
            <a:ext cx="684000" cy="648000"/>
          </a:xfrm>
          <a:prstGeom prst="ellipse">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Tree>
    <p:extLst>
      <p:ext uri="{BB962C8B-B14F-4D97-AF65-F5344CB8AC3E}">
        <p14:creationId xmlns:p14="http://schemas.microsoft.com/office/powerpoint/2010/main" val="28065829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火柴杆图是用线条显示数据与</a:t>
            </a:r>
            <a:r>
              <a:rPr lang="en-US" altLang="zh-CN" dirty="0"/>
              <a:t>x</a:t>
            </a:r>
            <a:r>
              <a:rPr lang="zh-CN" altLang="en-US" dirty="0"/>
              <a:t>轴的距离，用一个小圆圈或者其他标记符号与线条相互连接，并在</a:t>
            </a:r>
            <a:r>
              <a:rPr lang="en-US" altLang="zh-CN" dirty="0"/>
              <a:t>y</a:t>
            </a:r>
            <a:r>
              <a:rPr lang="zh-CN" altLang="en-US" dirty="0"/>
              <a:t>轴上标记数据的的值。</a:t>
            </a:r>
          </a:p>
          <a:p>
            <a:pPr marL="361950" indent="-361950"/>
            <a:r>
              <a:rPr lang="en-US" altLang="zh-CN" dirty="0"/>
              <a:t>Matplotlib</a:t>
            </a:r>
            <a:r>
              <a:rPr lang="zh-CN" altLang="en-US" dirty="0"/>
              <a:t>绘制火柴杆图用</a:t>
            </a:r>
            <a:r>
              <a:rPr lang="en-US" altLang="zh-CN" dirty="0" err="1"/>
              <a:t>plt.step</a:t>
            </a:r>
            <a:r>
              <a:rPr lang="en-US" altLang="zh-CN" dirty="0"/>
              <a:t>()</a:t>
            </a:r>
            <a:r>
              <a:rPr lang="zh-CN" altLang="en-US" dirty="0"/>
              <a:t>这个函数，函数参数如下：</a:t>
            </a:r>
          </a:p>
          <a:p>
            <a:pPr marL="361950" indent="-361950"/>
            <a:r>
              <a:rPr lang="en-US" altLang="zh-CN" dirty="0" err="1"/>
              <a:t>Matplotlib.plt.step</a:t>
            </a:r>
            <a:r>
              <a:rPr lang="en-US" altLang="zh-CN" dirty="0"/>
              <a:t>(x, y, color, where, *)</a:t>
            </a:r>
          </a:p>
          <a:p>
            <a:pPr marL="361950" indent="-361950"/>
            <a:r>
              <a:rPr lang="zh-CN" altLang="en-US" dirty="0"/>
              <a:t>应用场景：</a:t>
            </a:r>
          </a:p>
          <a:p>
            <a:pPr marL="361950" indent="-361950"/>
            <a:r>
              <a:rPr lang="zh-CN" altLang="en-US" dirty="0"/>
              <a:t>需要美观的显示各种类型下的数值到</a:t>
            </a:r>
            <a:r>
              <a:rPr lang="en-US" altLang="zh-CN" dirty="0"/>
              <a:t>x</a:t>
            </a:r>
            <a:r>
              <a:rPr lang="zh-CN" altLang="en-US" dirty="0"/>
              <a:t>轴的距离。</a:t>
            </a:r>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altLang="zh-CN" dirty="0"/>
              <a:t>7.3.1  </a:t>
            </a:r>
            <a:r>
              <a:rPr lang="zh-CN" altLang="en-US" dirty="0"/>
              <a:t>火柴杆图的概念及其应用场景</a:t>
            </a:r>
            <a:endParaRPr dirty="0"/>
          </a:p>
        </p:txBody>
      </p:sp>
    </p:spTree>
    <p:extLst>
      <p:ext uri="{BB962C8B-B14F-4D97-AF65-F5344CB8AC3E}">
        <p14:creationId xmlns:p14="http://schemas.microsoft.com/office/powerpoint/2010/main" val="19676214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为了深入研究某企业的产品送货准时性情况，可通过绘制送货延迟时间的火柴杆图来进行送货准时性分析。</a:t>
            </a:r>
          </a:p>
        </p:txBody>
      </p:sp>
      <p:sp>
        <p:nvSpPr>
          <p:cNvPr id="17412" name="内容占位符 2"/>
          <p:cNvSpPr>
            <a:spLocks noGrp="1"/>
          </p:cNvSpPr>
          <p:nvPr>
            <p:ph idx="10"/>
          </p:nvPr>
        </p:nvSpPr>
        <p:spPr>
          <a:xfrm>
            <a:off x="423863" y="1138238"/>
            <a:ext cx="11107737" cy="427037"/>
          </a:xfrm>
        </p:spPr>
        <p:txBody>
          <a:bodyPr/>
          <a:lstStyle/>
          <a:p>
            <a:r>
              <a:rPr lang="en-US" altLang="zh-CN" dirty="0"/>
              <a:t>7.3.2  </a:t>
            </a:r>
            <a:r>
              <a:rPr lang="zh-CN" altLang="en-US" dirty="0"/>
              <a:t>案例：不同省份送货准时性分析</a:t>
            </a:r>
            <a:endParaRPr dirty="0"/>
          </a:p>
        </p:txBody>
      </p:sp>
      <p:pic>
        <p:nvPicPr>
          <p:cNvPr id="2" name="图片 1">
            <a:extLst>
              <a:ext uri="{FF2B5EF4-FFF2-40B4-BE49-F238E27FC236}">
                <a16:creationId xmlns:a16="http://schemas.microsoft.com/office/drawing/2014/main" id="{714DEBA5-319F-14CB-2661-51E351B11A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879407" y="2561042"/>
            <a:ext cx="5821249" cy="3240000"/>
          </a:xfrm>
          <a:prstGeom prst="rect">
            <a:avLst/>
          </a:prstGeom>
          <a:noFill/>
          <a:ln>
            <a:noFill/>
          </a:ln>
        </p:spPr>
      </p:pic>
    </p:spTree>
    <p:extLst>
      <p:ext uri="{BB962C8B-B14F-4D97-AF65-F5344CB8AC3E}">
        <p14:creationId xmlns:p14="http://schemas.microsoft.com/office/powerpoint/2010/main" val="21535165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a:xfrm>
            <a:off x="423863" y="1123950"/>
            <a:ext cx="11107737" cy="4987925"/>
          </a:xfrm>
        </p:spPr>
        <p:txBody>
          <a:bodyPr/>
          <a:lstStyle/>
          <a:p>
            <a:pPr marL="271463" indent="-271463"/>
            <a:r>
              <a:rPr lang="en-US" altLang="zh-CN" dirty="0" err="1"/>
              <a:t>plt.figure</a:t>
            </a:r>
            <a:r>
              <a:rPr lang="en-US" altLang="zh-CN" dirty="0"/>
              <a:t>(</a:t>
            </a:r>
            <a:r>
              <a:rPr lang="en-US" altLang="zh-CN" dirty="0" err="1"/>
              <a:t>figsize</a:t>
            </a:r>
            <a:r>
              <a:rPr lang="en-US" altLang="zh-CN" dirty="0"/>
              <a:t>=(15,7))       #</a:t>
            </a:r>
            <a:r>
              <a:rPr lang="zh-CN" altLang="en-US" dirty="0"/>
              <a:t>设置图形大小</a:t>
            </a:r>
            <a:endParaRPr lang="en-US" altLang="zh-CN" dirty="0"/>
          </a:p>
          <a:p>
            <a:pPr marL="271463" indent="-271463"/>
            <a:r>
              <a:rPr lang="en-US" altLang="zh-CN" dirty="0"/>
              <a:t>label = "</a:t>
            </a:r>
            <a:r>
              <a:rPr lang="zh-CN" altLang="en-US" dirty="0"/>
              <a:t>平均延迟天数</a:t>
            </a:r>
            <a:r>
              <a:rPr lang="en-US" altLang="zh-CN" dirty="0"/>
              <a:t>"</a:t>
            </a:r>
          </a:p>
          <a:p>
            <a:pPr marL="271463" indent="-271463"/>
            <a:r>
              <a:rPr lang="en-US" altLang="zh-CN" dirty="0" err="1"/>
              <a:t>markerline</a:t>
            </a:r>
            <a:r>
              <a:rPr lang="en-US" altLang="zh-CN" dirty="0"/>
              <a:t>, </a:t>
            </a:r>
            <a:r>
              <a:rPr lang="en-US" altLang="zh-CN" dirty="0" err="1"/>
              <a:t>stemlines</a:t>
            </a:r>
            <a:r>
              <a:rPr lang="en-US" altLang="zh-CN" dirty="0"/>
              <a:t>, baseline = </a:t>
            </a:r>
            <a:r>
              <a:rPr lang="en-US" altLang="zh-CN" dirty="0" err="1"/>
              <a:t>plt.stem</a:t>
            </a:r>
            <a:r>
              <a:rPr lang="en-US" altLang="zh-CN" dirty="0"/>
              <a:t>(v1, v2, label=label)</a:t>
            </a:r>
          </a:p>
          <a:p>
            <a:pPr marL="271463" indent="-271463"/>
            <a:r>
              <a:rPr lang="en-US" altLang="zh-CN" dirty="0" err="1"/>
              <a:t>plt.setp</a:t>
            </a:r>
            <a:r>
              <a:rPr lang="en-US" altLang="zh-CN" dirty="0"/>
              <a:t>(</a:t>
            </a:r>
            <a:r>
              <a:rPr lang="en-US" altLang="zh-CN" dirty="0" err="1"/>
              <a:t>markerline</a:t>
            </a:r>
            <a:r>
              <a:rPr lang="en-US" altLang="zh-CN" dirty="0"/>
              <a:t>, color='red', marker='o')</a:t>
            </a:r>
          </a:p>
          <a:p>
            <a:pPr marL="271463" indent="-271463"/>
            <a:r>
              <a:rPr lang="en-US" altLang="zh-CN" dirty="0" err="1"/>
              <a:t>plt.setp</a:t>
            </a:r>
            <a:r>
              <a:rPr lang="en-US" altLang="zh-CN" dirty="0"/>
              <a:t>(</a:t>
            </a:r>
            <a:r>
              <a:rPr lang="en-US" altLang="zh-CN" dirty="0" err="1"/>
              <a:t>stemlines</a:t>
            </a:r>
            <a:r>
              <a:rPr lang="en-US" altLang="zh-CN" dirty="0"/>
              <a:t>, color='blue', </a:t>
            </a:r>
            <a:r>
              <a:rPr lang="en-US" altLang="zh-CN" dirty="0" err="1"/>
              <a:t>linestyle</a:t>
            </a:r>
            <a:r>
              <a:rPr lang="en-US" altLang="zh-CN" dirty="0"/>
              <a:t>=':')</a:t>
            </a:r>
          </a:p>
          <a:p>
            <a:pPr marL="271463" indent="-271463"/>
            <a:r>
              <a:rPr lang="en-US" altLang="zh-CN" dirty="0" err="1"/>
              <a:t>plt.setp</a:t>
            </a:r>
            <a:r>
              <a:rPr lang="en-US" altLang="zh-CN" dirty="0"/>
              <a:t>(baseline, color='grey', linewidth=3, </a:t>
            </a:r>
            <a:r>
              <a:rPr lang="en-US" altLang="zh-CN" dirty="0" err="1"/>
              <a:t>linestyle</a:t>
            </a:r>
            <a:r>
              <a:rPr lang="en-US" altLang="zh-CN" dirty="0"/>
              <a:t>='-')</a:t>
            </a:r>
          </a:p>
          <a:p>
            <a:pPr marL="271463" indent="-271463"/>
            <a:r>
              <a:rPr lang="en-US" altLang="zh-CN" dirty="0" err="1"/>
              <a:t>plt.xlabel</a:t>
            </a:r>
            <a:r>
              <a:rPr lang="en-US" altLang="zh-CN" dirty="0"/>
              <a:t>('</a:t>
            </a:r>
            <a:r>
              <a:rPr lang="zh-CN" altLang="en-US" dirty="0"/>
              <a:t>省份</a:t>
            </a:r>
            <a:r>
              <a:rPr lang="en-US" altLang="zh-CN" dirty="0"/>
              <a:t>', </a:t>
            </a:r>
            <a:r>
              <a:rPr lang="en-US" altLang="zh-CN" dirty="0" err="1"/>
              <a:t>fontsize</a:t>
            </a:r>
            <a:r>
              <a:rPr lang="en-US" altLang="zh-CN" dirty="0"/>
              <a:t>=20)</a:t>
            </a:r>
          </a:p>
          <a:p>
            <a:pPr marL="271463" indent="-271463"/>
            <a:r>
              <a:rPr lang="en-US" altLang="zh-CN" dirty="0" err="1"/>
              <a:t>plt.xticks</a:t>
            </a:r>
            <a:r>
              <a:rPr lang="en-US" altLang="zh-CN" dirty="0"/>
              <a:t>(</a:t>
            </a:r>
            <a:r>
              <a:rPr lang="en-US" altLang="zh-CN" dirty="0" err="1"/>
              <a:t>fontproperties</a:t>
            </a:r>
            <a:r>
              <a:rPr lang="en-US" altLang="zh-CN" dirty="0"/>
              <a:t>='</a:t>
            </a:r>
            <a:r>
              <a:rPr lang="en-US" altLang="zh-CN" dirty="0" err="1"/>
              <a:t>SimHei</a:t>
            </a:r>
            <a:r>
              <a:rPr lang="en-US" altLang="zh-CN" dirty="0"/>
              <a:t>',rotation=90,size=15)</a:t>
            </a:r>
          </a:p>
          <a:p>
            <a:pPr marL="271463" indent="-271463"/>
            <a:r>
              <a:rPr lang="en-US" altLang="zh-CN" dirty="0" err="1"/>
              <a:t>plt.ylabel</a:t>
            </a:r>
            <a:r>
              <a:rPr lang="en-US" altLang="zh-CN" dirty="0"/>
              <a:t>('</a:t>
            </a:r>
            <a:r>
              <a:rPr lang="zh-CN" altLang="en-US" dirty="0"/>
              <a:t>平均延迟天数</a:t>
            </a:r>
            <a:r>
              <a:rPr lang="en-US" altLang="zh-CN" dirty="0"/>
              <a:t>', </a:t>
            </a:r>
            <a:r>
              <a:rPr lang="en-US" altLang="zh-CN" dirty="0" err="1"/>
              <a:t>fontsize</a:t>
            </a:r>
            <a:r>
              <a:rPr lang="en-US" altLang="zh-CN" dirty="0"/>
              <a:t>=20)</a:t>
            </a:r>
          </a:p>
          <a:p>
            <a:pPr marL="271463" indent="-271463"/>
            <a:r>
              <a:rPr lang="en-US" altLang="zh-CN" dirty="0" err="1"/>
              <a:t>plt.yticks</a:t>
            </a:r>
            <a:r>
              <a:rPr lang="en-US" altLang="zh-CN" dirty="0"/>
              <a:t>(</a:t>
            </a:r>
            <a:r>
              <a:rPr lang="en-US" altLang="zh-CN" dirty="0" err="1"/>
              <a:t>fontproperties</a:t>
            </a:r>
            <a:r>
              <a:rPr lang="en-US" altLang="zh-CN" dirty="0"/>
              <a:t>='Times New </a:t>
            </a:r>
            <a:r>
              <a:rPr lang="en-US" altLang="zh-CN" dirty="0" err="1"/>
              <a:t>Roman',size</a:t>
            </a:r>
            <a:r>
              <a:rPr lang="en-US" altLang="zh-CN" dirty="0"/>
              <a:t>=15)</a:t>
            </a:r>
          </a:p>
          <a:p>
            <a:pPr marL="271463" indent="-271463"/>
            <a:r>
              <a:rPr lang="en-US" altLang="zh-CN" dirty="0" err="1"/>
              <a:t>plt.title</a:t>
            </a:r>
            <a:r>
              <a:rPr lang="en-US" altLang="zh-CN" dirty="0"/>
              <a:t>('2022</a:t>
            </a:r>
            <a:r>
              <a:rPr lang="zh-CN" altLang="en-US" dirty="0"/>
              <a:t>年各省份平均延迟天数</a:t>
            </a:r>
            <a:r>
              <a:rPr lang="en-US" altLang="zh-CN" dirty="0"/>
              <a:t>', </a:t>
            </a:r>
            <a:r>
              <a:rPr lang="en-US" altLang="zh-CN" dirty="0" err="1"/>
              <a:t>fontsize</a:t>
            </a:r>
            <a:r>
              <a:rPr lang="en-US" altLang="zh-CN" dirty="0"/>
              <a:t>=25)</a:t>
            </a:r>
          </a:p>
        </p:txBody>
      </p:sp>
    </p:spTree>
    <p:extLst>
      <p:ext uri="{BB962C8B-B14F-4D97-AF65-F5344CB8AC3E}">
        <p14:creationId xmlns:p14="http://schemas.microsoft.com/office/powerpoint/2010/main" val="22217889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4762" cy="4354512"/>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zh-CN" altLang="zh-CN" sz="2400" dirty="0">
                <a:solidFill>
                  <a:schemeClr val="bg1"/>
                </a:solidFill>
                <a:latin typeface="微软雅黑" pitchFamily="34" charset="-122"/>
                <a:ea typeface="微软雅黑" pitchFamily="34" charset="-122"/>
              </a:rPr>
              <a:t>1</a:t>
            </a:r>
            <a:endParaRPr lang="en-US" altLang="zh-CN" sz="24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常用的代码开发工具</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latin typeface="微软雅黑" pitchFamily="34" charset="-122"/>
                <a:ea typeface="微软雅黑" pitchFamily="34" charset="-122"/>
              </a:rPr>
              <a:t>集成</a:t>
            </a:r>
            <a:r>
              <a:rPr lang="zh-CN" altLang="en-US" sz="2400">
                <a:latin typeface="微软雅黑" pitchFamily="34" charset="-122"/>
                <a:ea typeface="微软雅黑" pitchFamily="34" charset="-122"/>
              </a:rPr>
              <a:t>开发工具</a:t>
            </a:r>
            <a:r>
              <a:rPr lang="en-US" altLang="zh-CN" sz="2400" dirty="0">
                <a:latin typeface="微软雅黑" pitchFamily="34" charset="-122"/>
                <a:ea typeface="微软雅黑" pitchFamily="34" charset="-122"/>
              </a:rPr>
              <a:t>Anaconda</a:t>
            </a:r>
            <a:endParaRPr lang="zh-CN" altLang="en-US" sz="2400" dirty="0">
              <a:latin typeface="微软雅黑" pitchFamily="34" charset="-122"/>
              <a:ea typeface="微软雅黑" pitchFamily="34" charset="-122"/>
            </a:endParaRP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认识</a:t>
            </a:r>
            <a:r>
              <a:rPr lang="en-US" altLang="zh-CN" sz="2400" dirty="0">
                <a:latin typeface="微软雅黑" pitchFamily="34" charset="-122"/>
                <a:ea typeface="微软雅黑" pitchFamily="34" charset="-122"/>
                <a:sym typeface="微软雅黑" pitchFamily="34" charset="-122"/>
              </a:rPr>
              <a:t>Python</a:t>
            </a:r>
            <a:r>
              <a:rPr lang="zh-CN" altLang="en-US" sz="2400" dirty="0">
                <a:latin typeface="微软雅黑" pitchFamily="34" charset="-122"/>
                <a:ea typeface="微软雅黑" pitchFamily="34" charset="-122"/>
                <a:sym typeface="微软雅黑" pitchFamily="34" charset="-122"/>
              </a:rPr>
              <a:t>程序</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715497"/>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solidFill>
                  <a:schemeClr val="bg1"/>
                </a:solidFill>
                <a:latin typeface="微软雅黑" pitchFamily="34" charset="-122"/>
                <a:ea typeface="微软雅黑" pitchFamily="34" charset="-122"/>
              </a:rPr>
              <a:t>包管</a:t>
            </a:r>
            <a:r>
              <a:rPr lang="zh-CN" altLang="en-US" sz="2400">
                <a:solidFill>
                  <a:schemeClr val="bg1"/>
                </a:solidFill>
                <a:latin typeface="微软雅黑" pitchFamily="34" charset="-122"/>
                <a:ea typeface="微软雅黑" pitchFamily="34" charset="-122"/>
              </a:rPr>
              <a:t>理工具</a:t>
            </a:r>
            <a:r>
              <a:rPr lang="en-US" altLang="zh-CN" sz="2400" dirty="0">
                <a:solidFill>
                  <a:schemeClr val="bg1"/>
                </a:solidFill>
                <a:latin typeface="微软雅黑" pitchFamily="34" charset="-122"/>
                <a:ea typeface="微软雅黑" pitchFamily="34" charset="-122"/>
              </a:rPr>
              <a:t>pip</a:t>
            </a:r>
            <a:endParaRPr lang="zh-CN" altLang="en-US" sz="2400" dirty="0">
              <a:solidFill>
                <a:schemeClr val="bg1"/>
              </a:solidFill>
              <a:latin typeface="微软雅黑" pitchFamily="34" charset="-122"/>
              <a:ea typeface="微软雅黑" pitchFamily="34" charset="-122"/>
            </a:endParaRPr>
          </a:p>
        </p:txBody>
      </p:sp>
      <p:sp>
        <p:nvSpPr>
          <p:cNvPr id="29" name="Oval 15"/>
          <p:cNvSpPr>
            <a:spLocks noChangeArrowheads="1"/>
          </p:cNvSpPr>
          <p:nvPr/>
        </p:nvSpPr>
        <p:spPr bwMode="auto">
          <a:xfrm>
            <a:off x="2904947" y="4733497"/>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4</a:t>
            </a:r>
          </a:p>
        </p:txBody>
      </p:sp>
    </p:spTree>
    <p:extLst>
      <p:ext uri="{BB962C8B-B14F-4D97-AF65-F5344CB8AC3E}">
        <p14:creationId xmlns:p14="http://schemas.microsoft.com/office/powerpoint/2010/main" val="31561621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0" cy="3313664"/>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自相关图</a:t>
            </a:r>
            <a:r>
              <a:rPr lang="zh-CN" altLang="en-US" sz="2400" dirty="0">
                <a:latin typeface="微软雅黑" pitchFamily="34" charset="-122"/>
                <a:ea typeface="微软雅黑" pitchFamily="34" charset="-122"/>
                <a:sym typeface="微软雅黑" pitchFamily="34" charset="-122"/>
              </a:rPr>
              <a:t>及应用案例</a:t>
            </a:r>
            <a:endParaRPr lang="zh-CN" altLang="en-US" sz="2400" dirty="0">
              <a:latin typeface="微软雅黑" pitchFamily="34" charset="-122"/>
              <a:ea typeface="微软雅黑" pitchFamily="34" charset="-122"/>
            </a:endParaRPr>
          </a:p>
        </p:txBody>
      </p:sp>
      <p:sp>
        <p:nvSpPr>
          <p:cNvPr id="15370" name="标题 3"/>
          <p:cNvSpPr>
            <a:spLocks noGrp="1"/>
          </p:cNvSpPr>
          <p:nvPr>
            <p:ph type="title" idx="4294967295"/>
          </p:nvPr>
        </p:nvSpPr>
        <p:spPr>
          <a:xfrm>
            <a:off x="255588" y="358775"/>
            <a:ext cx="10972800" cy="528638"/>
          </a:xfrm>
          <a:prstGeom prst="rect">
            <a:avLst/>
          </a:prstGeom>
        </p:spPr>
        <p:txBody>
          <a:bodyPr/>
          <a:lstStyle/>
          <a:p>
            <a:r>
              <a:rPr lang="zh-CN" altLang="en-US"/>
              <a:t>目录</a:t>
            </a:r>
          </a:p>
        </p:txBody>
      </p:sp>
      <p:sp>
        <p:nvSpPr>
          <p:cNvPr id="13" name="AutoShape 17"/>
          <p:cNvSpPr>
            <a:spLocks noChangeArrowheads="1"/>
          </p:cNvSpPr>
          <p:nvPr/>
        </p:nvSpPr>
        <p:spPr bwMode="auto">
          <a:xfrm>
            <a:off x="4000531" y="1579743"/>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甘特图</a:t>
            </a:r>
            <a:r>
              <a:rPr lang="zh-CN" altLang="en-US" sz="2400" dirty="0">
                <a:latin typeface="微软雅黑" pitchFamily="34" charset="-122"/>
                <a:ea typeface="微软雅黑" pitchFamily="34" charset="-122"/>
                <a:sym typeface="微软雅黑" pitchFamily="34" charset="-122"/>
              </a:rPr>
              <a:t>及应用案例</a:t>
            </a:r>
            <a:endParaRPr lang="zh-CN" altLang="en-US" sz="2400" dirty="0">
              <a:solidFill>
                <a:schemeClr val="bg1"/>
              </a:solidFill>
              <a:latin typeface="微软雅黑" pitchFamily="34" charset="-122"/>
              <a:ea typeface="微软雅黑" pitchFamily="34" charset="-122"/>
            </a:endParaRP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5</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图形整合及应用案例</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6</a:t>
            </a:r>
          </a:p>
        </p:txBody>
      </p:sp>
    </p:spTree>
    <p:extLst>
      <p:ext uri="{BB962C8B-B14F-4D97-AF65-F5344CB8AC3E}">
        <p14:creationId xmlns:p14="http://schemas.microsoft.com/office/powerpoint/2010/main" val="39972949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甘特图是一种项目计划管理工具，通过可视化的方式展示项目的时间进度和任务完成情况。它将项目划分为若干个任务，每个任务对应一个条形，任务的开始时间和结束时间分别对应条形的左右两端，这样一来，每个任务的长度就对应着完成任务所需要的时间长短，整个甘特图就像一个时间轴。</a:t>
            </a:r>
          </a:p>
          <a:p>
            <a:pPr marL="361950" indent="-361950"/>
            <a:r>
              <a:rPr lang="zh-CN" altLang="en-US" dirty="0"/>
              <a:t>应用场景：</a:t>
            </a:r>
          </a:p>
          <a:p>
            <a:pPr marL="361950" indent="-361950"/>
            <a:r>
              <a:rPr lang="zh-CN" altLang="en-US" dirty="0"/>
              <a:t>甘特图可以应用于各种项目，包括建筑工程、软件开发、市场营销等领域。通过使用甘特图，项目管理者可以更加清晰地了解项目的进展和风险，及时做出调整和安排。甘特图也可以与其他工具集成，例如项目管理软件、数据分析工具等。</a:t>
            </a:r>
          </a:p>
        </p:txBody>
      </p:sp>
      <p:sp>
        <p:nvSpPr>
          <p:cNvPr id="17412" name="内容占位符 2"/>
          <p:cNvSpPr>
            <a:spLocks noGrp="1"/>
          </p:cNvSpPr>
          <p:nvPr>
            <p:ph idx="10"/>
          </p:nvPr>
        </p:nvSpPr>
        <p:spPr>
          <a:xfrm>
            <a:off x="423863" y="1138238"/>
            <a:ext cx="11107737" cy="427037"/>
          </a:xfrm>
        </p:spPr>
        <p:txBody>
          <a:bodyPr/>
          <a:lstStyle/>
          <a:p>
            <a:r>
              <a:rPr lang="en-US" altLang="zh-CN" dirty="0"/>
              <a:t>7.4.1  </a:t>
            </a:r>
            <a:r>
              <a:rPr lang="zh-CN" altLang="en-US" dirty="0"/>
              <a:t>甘特图的概念及其应用场景</a:t>
            </a:r>
            <a:endParaRPr dirty="0"/>
          </a:p>
        </p:txBody>
      </p:sp>
    </p:spTree>
    <p:extLst>
      <p:ext uri="{BB962C8B-B14F-4D97-AF65-F5344CB8AC3E}">
        <p14:creationId xmlns:p14="http://schemas.microsoft.com/office/powerpoint/2010/main" val="18730516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通过绘制项目进度的甘特图来分析某企业信息化项目的进度情况。</a:t>
            </a:r>
          </a:p>
        </p:txBody>
      </p:sp>
      <p:sp>
        <p:nvSpPr>
          <p:cNvPr id="17412" name="内容占位符 2"/>
          <p:cNvSpPr>
            <a:spLocks noGrp="1"/>
          </p:cNvSpPr>
          <p:nvPr>
            <p:ph idx="10"/>
          </p:nvPr>
        </p:nvSpPr>
        <p:spPr>
          <a:xfrm>
            <a:off x="423863" y="1138238"/>
            <a:ext cx="11107737" cy="427037"/>
          </a:xfrm>
        </p:spPr>
        <p:txBody>
          <a:bodyPr/>
          <a:lstStyle/>
          <a:p>
            <a:r>
              <a:rPr lang="en-US" altLang="zh-CN" dirty="0"/>
              <a:t>7.4.2  </a:t>
            </a:r>
            <a:r>
              <a:rPr lang="zh-CN" altLang="en-US" dirty="0"/>
              <a:t>案例：企业信息化项目进度管理</a:t>
            </a:r>
            <a:endParaRPr dirty="0"/>
          </a:p>
        </p:txBody>
      </p:sp>
      <p:pic>
        <p:nvPicPr>
          <p:cNvPr id="2" name="图片 1">
            <a:extLst>
              <a:ext uri="{FF2B5EF4-FFF2-40B4-BE49-F238E27FC236}">
                <a16:creationId xmlns:a16="http://schemas.microsoft.com/office/drawing/2014/main" id="{9F7BDF74-4645-C81E-BDEE-7E37701319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393631" y="2479762"/>
            <a:ext cx="6364412" cy="3240000"/>
          </a:xfrm>
          <a:prstGeom prst="rect">
            <a:avLst/>
          </a:prstGeom>
          <a:noFill/>
          <a:ln>
            <a:noFill/>
          </a:ln>
        </p:spPr>
      </p:pic>
    </p:spTree>
    <p:extLst>
      <p:ext uri="{BB962C8B-B14F-4D97-AF65-F5344CB8AC3E}">
        <p14:creationId xmlns:p14="http://schemas.microsoft.com/office/powerpoint/2010/main" val="37790245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a:xfrm>
            <a:off x="423863" y="1123950"/>
            <a:ext cx="11107737" cy="4987925"/>
          </a:xfrm>
        </p:spPr>
        <p:txBody>
          <a:bodyPr/>
          <a:lstStyle/>
          <a:p>
            <a:pPr marL="271463" indent="-271463"/>
            <a:r>
              <a:rPr lang="en-US" altLang="zh-CN" dirty="0"/>
              <a:t>TEST_DATA = (</a:t>
            </a:r>
          </a:p>
          <a:p>
            <a:pPr marL="271463" indent="-271463"/>
            <a:r>
              <a:rPr lang="en-US" altLang="zh-CN" dirty="0"/>
              <a:t>          { 'label': '</a:t>
            </a:r>
            <a:r>
              <a:rPr lang="zh-CN" altLang="en-US" dirty="0"/>
              <a:t>项目调研</a:t>
            </a:r>
            <a:r>
              <a:rPr lang="en-US" altLang="zh-CN" dirty="0"/>
              <a:t>', 'start':'2023-02-01 12:00:00', 'end': '2023-03-15 18:00:00'},</a:t>
            </a:r>
          </a:p>
          <a:p>
            <a:pPr marL="271463" indent="-271463"/>
            <a:r>
              <a:rPr lang="en-US" altLang="zh-CN" dirty="0"/>
              <a:t>          { 'label': '</a:t>
            </a:r>
            <a:r>
              <a:rPr lang="zh-CN" altLang="en-US" dirty="0"/>
              <a:t>项目准备</a:t>
            </a:r>
            <a:r>
              <a:rPr lang="en-US" altLang="zh-CN" dirty="0"/>
              <a:t>', 'start':'2023-03-16 09:00:00', 'end': '2023-04-09 12:00:00'},</a:t>
            </a:r>
          </a:p>
          <a:p>
            <a:pPr marL="271463" indent="-271463"/>
            <a:r>
              <a:rPr lang="en-US" altLang="zh-CN" dirty="0"/>
              <a:t>          { 'label': '</a:t>
            </a:r>
            <a:r>
              <a:rPr lang="zh-CN" altLang="en-US" dirty="0"/>
              <a:t>制定方案</a:t>
            </a:r>
            <a:r>
              <a:rPr lang="en-US" altLang="zh-CN" dirty="0"/>
              <a:t>', 'start':'2023-04-10 12:00:00', 'end': '2023-06-01 18:00:00'},</a:t>
            </a:r>
          </a:p>
          <a:p>
            <a:pPr marL="271463" indent="-271463"/>
            <a:r>
              <a:rPr lang="en-US" altLang="zh-CN" dirty="0"/>
              <a:t>          { 'label': '</a:t>
            </a:r>
            <a:r>
              <a:rPr lang="zh-CN" altLang="en-US" dirty="0"/>
              <a:t>项目实施</a:t>
            </a:r>
            <a:r>
              <a:rPr lang="en-US" altLang="zh-CN" dirty="0"/>
              <a:t>', 'start':'2023-06-01 09:00:00', 'end': '2023-11-01 13:00:00'},</a:t>
            </a:r>
          </a:p>
          <a:p>
            <a:pPr marL="271463" indent="-271463"/>
            <a:r>
              <a:rPr lang="en-US" altLang="zh-CN" dirty="0"/>
              <a:t>          { 'label': '</a:t>
            </a:r>
            <a:r>
              <a:rPr lang="zh-CN" altLang="en-US" dirty="0"/>
              <a:t>项目培训</a:t>
            </a:r>
            <a:r>
              <a:rPr lang="en-US" altLang="zh-CN" dirty="0"/>
              <a:t>', 'start':'2023-11-01 09:00:00', 'end': '2023-11-21 13:00:00'},</a:t>
            </a:r>
          </a:p>
          <a:p>
            <a:pPr marL="271463" indent="-271463"/>
            <a:r>
              <a:rPr lang="en-US" altLang="zh-CN" dirty="0"/>
              <a:t>          { 'label': '</a:t>
            </a:r>
            <a:r>
              <a:rPr lang="zh-CN" altLang="en-US" dirty="0"/>
              <a:t>项目验收</a:t>
            </a:r>
            <a:r>
              <a:rPr lang="en-US" altLang="zh-CN" dirty="0"/>
              <a:t>', 'start':'2023-11-22 09:00:00', 'end': '2023-12-25 13:00:00'},</a:t>
            </a:r>
          </a:p>
          <a:p>
            <a:pPr marL="271463" indent="-271463"/>
            <a:r>
              <a:rPr lang="en-US" altLang="zh-CN" dirty="0"/>
              <a:t>          { 'label': '</a:t>
            </a:r>
            <a:r>
              <a:rPr lang="zh-CN" altLang="en-US" dirty="0"/>
              <a:t>项目竣工</a:t>
            </a:r>
            <a:r>
              <a:rPr lang="en-US" altLang="zh-CN" dirty="0"/>
              <a:t>', 'start':'2023-12-25 09:00:00', 'end': '2023-12-29 13:00:00'},</a:t>
            </a:r>
          </a:p>
          <a:p>
            <a:pPr marL="271463" indent="-271463"/>
            <a:r>
              <a:rPr lang="en-US" altLang="zh-CN" dirty="0"/>
              <a:t>)</a:t>
            </a:r>
          </a:p>
        </p:txBody>
      </p:sp>
    </p:spTree>
    <p:extLst>
      <p:ext uri="{BB962C8B-B14F-4D97-AF65-F5344CB8AC3E}">
        <p14:creationId xmlns:p14="http://schemas.microsoft.com/office/powerpoint/2010/main" val="7200022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0" cy="3313664"/>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自相关图</a:t>
            </a:r>
            <a:r>
              <a:rPr lang="zh-CN" altLang="en-US" sz="2400" dirty="0">
                <a:latin typeface="微软雅黑" pitchFamily="34" charset="-122"/>
                <a:ea typeface="微软雅黑" pitchFamily="34" charset="-122"/>
                <a:sym typeface="微软雅黑" pitchFamily="34" charset="-122"/>
              </a:rPr>
              <a:t>及应用案例</a:t>
            </a:r>
            <a:endParaRPr lang="zh-CN" altLang="en-US" sz="2400" dirty="0">
              <a:latin typeface="微软雅黑" pitchFamily="34" charset="-122"/>
              <a:ea typeface="微软雅黑" pitchFamily="34" charset="-122"/>
            </a:endParaRPr>
          </a:p>
        </p:txBody>
      </p:sp>
      <p:sp>
        <p:nvSpPr>
          <p:cNvPr id="15370" name="标题 3"/>
          <p:cNvSpPr>
            <a:spLocks noGrp="1"/>
          </p:cNvSpPr>
          <p:nvPr>
            <p:ph type="title" idx="4294967295"/>
          </p:nvPr>
        </p:nvSpPr>
        <p:spPr>
          <a:xfrm>
            <a:off x="255588" y="358775"/>
            <a:ext cx="10972800" cy="528638"/>
          </a:xfrm>
          <a:prstGeom prst="rect">
            <a:avLst/>
          </a:prstGeom>
        </p:spPr>
        <p:txBody>
          <a:bodyPr/>
          <a:lstStyle/>
          <a:p>
            <a:r>
              <a:rPr lang="zh-CN" altLang="en-US"/>
              <a:t>目录</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甘特图</a:t>
            </a:r>
            <a:r>
              <a:rPr lang="zh-CN" altLang="en-US" sz="2400" dirty="0">
                <a:latin typeface="微软雅黑" pitchFamily="34" charset="-122"/>
                <a:ea typeface="微软雅黑" pitchFamily="34" charset="-122"/>
                <a:sym typeface="微软雅黑" pitchFamily="34" charset="-122"/>
              </a:rPr>
              <a:t>及应用案例</a:t>
            </a:r>
            <a:endParaRPr lang="zh-CN" altLang="en-US" sz="2400" dirty="0">
              <a:solidFill>
                <a:schemeClr val="bg1"/>
              </a:solidFill>
              <a:latin typeface="微软雅黑" pitchFamily="34" charset="-122"/>
              <a:ea typeface="微软雅黑" pitchFamily="34" charset="-122"/>
            </a:endParaRPr>
          </a:p>
        </p:txBody>
      </p:sp>
      <p:sp>
        <p:nvSpPr>
          <p:cNvPr id="15" name="Oval 15"/>
          <p:cNvSpPr>
            <a:spLocks noChangeArrowheads="1"/>
          </p:cNvSpPr>
          <p:nvPr/>
        </p:nvSpPr>
        <p:spPr bwMode="auto">
          <a:xfrm>
            <a:off x="2928857" y="2626672"/>
            <a:ext cx="684000" cy="648000"/>
          </a:xfrm>
          <a:prstGeom prst="ellipse">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5</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图形整合及应用案例</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6</a:t>
            </a:r>
          </a:p>
        </p:txBody>
      </p:sp>
    </p:spTree>
    <p:extLst>
      <p:ext uri="{BB962C8B-B14F-4D97-AF65-F5344CB8AC3E}">
        <p14:creationId xmlns:p14="http://schemas.microsoft.com/office/powerpoint/2010/main" val="26906939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自相关图是一种用于分析时间序列数据的可视化工具，也称为自相关函数图（</a:t>
            </a:r>
            <a:r>
              <a:rPr lang="en-US" altLang="zh-CN" dirty="0"/>
              <a:t>ACF</a:t>
            </a:r>
            <a:r>
              <a:rPr lang="zh-CN" altLang="en-US" dirty="0"/>
              <a:t>图）。它以滞后时间为自变量，显示随着滞后时间的增加，自变量和其自身滞后值之间的相关性</a:t>
            </a:r>
            <a:r>
              <a:rPr lang="zh-CN" altLang="zh-CN" dirty="0"/>
              <a:t>。</a:t>
            </a:r>
          </a:p>
          <a:p>
            <a:r>
              <a:rPr lang="zh-CN" altLang="en-US" dirty="0"/>
              <a:t>在自相关图中，</a:t>
            </a:r>
            <a:r>
              <a:rPr lang="en-US" altLang="zh-CN" dirty="0"/>
              <a:t>x</a:t>
            </a:r>
            <a:r>
              <a:rPr lang="zh-CN" altLang="en-US" dirty="0"/>
              <a:t>轴代表滞后时间，</a:t>
            </a:r>
            <a:r>
              <a:rPr lang="en-US" altLang="zh-CN" dirty="0"/>
              <a:t>y</a:t>
            </a:r>
            <a:r>
              <a:rPr lang="zh-CN" altLang="en-US" dirty="0"/>
              <a:t>轴代表自相关系数，也称为自相关函数</a:t>
            </a:r>
            <a:r>
              <a:rPr lang="zh-CN" altLang="zh-CN" dirty="0"/>
              <a:t>。</a:t>
            </a:r>
            <a:r>
              <a:rPr lang="zh-CN" altLang="en-US" dirty="0"/>
              <a:t>自相关系数是一个介于−</a:t>
            </a:r>
            <a:r>
              <a:rPr lang="en-US" altLang="zh-CN" dirty="0"/>
              <a:t>1</a:t>
            </a:r>
            <a:r>
              <a:rPr lang="zh-CN" altLang="en-US" dirty="0"/>
              <a:t>和</a:t>
            </a:r>
            <a:r>
              <a:rPr lang="en-US" altLang="zh-CN" dirty="0"/>
              <a:t>1</a:t>
            </a:r>
            <a:r>
              <a:rPr lang="zh-CN" altLang="en-US" dirty="0"/>
              <a:t>之间的值，用来衡量一个时间序列中当前值与不同滞后时间的值之间的相关程度。</a:t>
            </a:r>
            <a:endParaRPr lang="zh-CN" altLang="zh-CN" dirty="0"/>
          </a:p>
          <a:p>
            <a:r>
              <a:rPr lang="zh-CN" altLang="zh-CN" dirty="0"/>
              <a:t>应用场景：</a:t>
            </a:r>
          </a:p>
          <a:p>
            <a:r>
              <a:rPr lang="zh-CN" altLang="en-US" dirty="0"/>
              <a:t>时间序列分析、信号处理、经济学、地理学等。</a:t>
            </a:r>
          </a:p>
        </p:txBody>
      </p:sp>
      <p:sp>
        <p:nvSpPr>
          <p:cNvPr id="17412" name="内容占位符 2"/>
          <p:cNvSpPr>
            <a:spLocks noGrp="1"/>
          </p:cNvSpPr>
          <p:nvPr>
            <p:ph idx="10"/>
          </p:nvPr>
        </p:nvSpPr>
        <p:spPr>
          <a:xfrm>
            <a:off x="423863" y="1138238"/>
            <a:ext cx="11107737" cy="427037"/>
          </a:xfrm>
        </p:spPr>
        <p:txBody>
          <a:bodyPr/>
          <a:lstStyle/>
          <a:p>
            <a:r>
              <a:rPr lang="en-US" altLang="zh-CN" dirty="0"/>
              <a:t>7.5.1  </a:t>
            </a:r>
            <a:r>
              <a:rPr lang="zh-CN" altLang="en-US" dirty="0"/>
              <a:t>自相关图的概念及其应用场景</a:t>
            </a:r>
            <a:endParaRPr dirty="0"/>
          </a:p>
        </p:txBody>
      </p:sp>
    </p:spTree>
    <p:extLst>
      <p:ext uri="{BB962C8B-B14F-4D97-AF65-F5344CB8AC3E}">
        <p14:creationId xmlns:p14="http://schemas.microsoft.com/office/powerpoint/2010/main" val="9241075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zh-CN" dirty="0"/>
              <a:t>为了</a:t>
            </a:r>
            <a:r>
              <a:rPr lang="zh-CN" altLang="en-US" dirty="0"/>
              <a:t>深入分析某企业的股票价格趋势，可以绘制股价的自相关图来进行分析。</a:t>
            </a:r>
          </a:p>
        </p:txBody>
      </p:sp>
      <p:sp>
        <p:nvSpPr>
          <p:cNvPr id="17412" name="内容占位符 2"/>
          <p:cNvSpPr>
            <a:spLocks noGrp="1"/>
          </p:cNvSpPr>
          <p:nvPr>
            <p:ph idx="10"/>
          </p:nvPr>
        </p:nvSpPr>
        <p:spPr>
          <a:xfrm>
            <a:off x="423863" y="1138238"/>
            <a:ext cx="11107737" cy="427037"/>
          </a:xfrm>
        </p:spPr>
        <p:txBody>
          <a:bodyPr/>
          <a:lstStyle/>
          <a:p>
            <a:r>
              <a:rPr lang="en-US" altLang="zh-CN" dirty="0"/>
              <a:t>7.5.2  </a:t>
            </a:r>
            <a:r>
              <a:rPr lang="zh-CN" altLang="en-US" dirty="0"/>
              <a:t>案例：股票价格的自相关分析</a:t>
            </a:r>
            <a:endParaRPr dirty="0"/>
          </a:p>
        </p:txBody>
      </p:sp>
      <p:pic>
        <p:nvPicPr>
          <p:cNvPr id="2" name="图片 1">
            <a:extLst>
              <a:ext uri="{FF2B5EF4-FFF2-40B4-BE49-F238E27FC236}">
                <a16:creationId xmlns:a16="http://schemas.microsoft.com/office/drawing/2014/main" id="{BDF99EC9-2F5C-4790-8996-6949C985D6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195" y="2886550"/>
            <a:ext cx="2666779" cy="2160000"/>
          </a:xfrm>
          <a:prstGeom prst="rect">
            <a:avLst/>
          </a:prstGeom>
          <a:noFill/>
          <a:ln>
            <a:noFill/>
          </a:ln>
        </p:spPr>
      </p:pic>
      <p:pic>
        <p:nvPicPr>
          <p:cNvPr id="3" name="图片 2">
            <a:extLst>
              <a:ext uri="{FF2B5EF4-FFF2-40B4-BE49-F238E27FC236}">
                <a16:creationId xmlns:a16="http://schemas.microsoft.com/office/drawing/2014/main" id="{A06D20AC-15D7-050F-38D8-39DFE6CAFF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0727" y="2886550"/>
            <a:ext cx="2699837" cy="2160000"/>
          </a:xfrm>
          <a:prstGeom prst="rect">
            <a:avLst/>
          </a:prstGeom>
          <a:noFill/>
          <a:ln>
            <a:noFill/>
          </a:ln>
        </p:spPr>
      </p:pic>
      <p:pic>
        <p:nvPicPr>
          <p:cNvPr id="7" name="图片 6">
            <a:extLst>
              <a:ext uri="{FF2B5EF4-FFF2-40B4-BE49-F238E27FC236}">
                <a16:creationId xmlns:a16="http://schemas.microsoft.com/office/drawing/2014/main" id="{6CCDD95A-FAAD-0401-1644-B5B7E0B991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01317" y="2859381"/>
            <a:ext cx="2694908" cy="2160000"/>
          </a:xfrm>
          <a:prstGeom prst="rect">
            <a:avLst/>
          </a:prstGeom>
          <a:noFill/>
          <a:ln>
            <a:noFill/>
          </a:ln>
        </p:spPr>
      </p:pic>
    </p:spTree>
    <p:extLst>
      <p:ext uri="{BB962C8B-B14F-4D97-AF65-F5344CB8AC3E}">
        <p14:creationId xmlns:p14="http://schemas.microsoft.com/office/powerpoint/2010/main" val="3926033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a:xfrm>
            <a:off x="423863" y="1123950"/>
            <a:ext cx="11107737" cy="4987925"/>
          </a:xfrm>
        </p:spPr>
        <p:txBody>
          <a:bodyPr/>
          <a:lstStyle/>
          <a:p>
            <a:pPr marL="271463" indent="-271463"/>
            <a:r>
              <a:rPr lang="en-US" altLang="zh-CN" dirty="0"/>
              <a:t>#</a:t>
            </a:r>
            <a:r>
              <a:rPr lang="zh-CN" altLang="en-US" dirty="0"/>
              <a:t>绘制时序图</a:t>
            </a:r>
          </a:p>
          <a:p>
            <a:pPr marL="271463" indent="-271463"/>
            <a:r>
              <a:rPr lang="en-US" altLang="zh-CN" dirty="0" err="1"/>
              <a:t>data.plot</a:t>
            </a:r>
            <a:r>
              <a:rPr lang="en-US" altLang="zh-CN" dirty="0"/>
              <a:t>()</a:t>
            </a:r>
          </a:p>
          <a:p>
            <a:pPr marL="271463" indent="-271463"/>
            <a:r>
              <a:rPr lang="en-US" altLang="zh-CN" dirty="0" err="1"/>
              <a:t>plt.title</a:t>
            </a:r>
            <a:r>
              <a:rPr lang="en-US" altLang="zh-CN" dirty="0"/>
              <a:t>("</a:t>
            </a:r>
            <a:r>
              <a:rPr lang="zh-CN" altLang="en-US" dirty="0"/>
              <a:t>股票收盘价的时序图</a:t>
            </a:r>
            <a:r>
              <a:rPr lang="en-US" altLang="zh-CN" dirty="0"/>
              <a:t>", </a:t>
            </a:r>
            <a:r>
              <a:rPr lang="en-US" altLang="zh-CN" dirty="0" err="1"/>
              <a:t>fontsize</a:t>
            </a:r>
            <a:r>
              <a:rPr lang="en-US" altLang="zh-CN" dirty="0"/>
              <a:t>=25)</a:t>
            </a:r>
          </a:p>
          <a:p>
            <a:pPr marL="271463" indent="-271463"/>
            <a:r>
              <a:rPr lang="en-US" altLang="zh-CN" dirty="0" err="1"/>
              <a:t>plt.legend</a:t>
            </a:r>
            <a:r>
              <a:rPr lang="en-US" altLang="zh-CN" dirty="0"/>
              <a:t>(labels=['</a:t>
            </a:r>
            <a:r>
              <a:rPr lang="zh-CN" altLang="en-US" dirty="0"/>
              <a:t>股价</a:t>
            </a:r>
            <a:r>
              <a:rPr lang="en-US" altLang="zh-CN" dirty="0"/>
              <a:t>'],loc="upper left",</a:t>
            </a:r>
            <a:r>
              <a:rPr lang="en-US" altLang="zh-CN" dirty="0" err="1"/>
              <a:t>fontsize</a:t>
            </a:r>
            <a:r>
              <a:rPr lang="en-US" altLang="zh-CN" dirty="0"/>
              <a:t>=15)</a:t>
            </a:r>
          </a:p>
          <a:p>
            <a:pPr marL="271463" indent="-271463"/>
            <a:r>
              <a:rPr lang="en-US" altLang="zh-CN" dirty="0"/>
              <a:t>#</a:t>
            </a:r>
            <a:r>
              <a:rPr lang="zh-CN" altLang="en-US" dirty="0"/>
              <a:t>绘制自相关图</a:t>
            </a:r>
          </a:p>
          <a:p>
            <a:pPr marL="271463" indent="-271463"/>
            <a:r>
              <a:rPr lang="en-US" altLang="zh-CN" dirty="0" err="1"/>
              <a:t>plot_acf</a:t>
            </a:r>
            <a:r>
              <a:rPr lang="en-US" altLang="zh-CN" dirty="0"/>
              <a:t>(data)</a:t>
            </a:r>
          </a:p>
          <a:p>
            <a:pPr marL="271463" indent="-271463"/>
            <a:r>
              <a:rPr lang="en-US" altLang="zh-CN" dirty="0" err="1"/>
              <a:t>plt.title</a:t>
            </a:r>
            <a:r>
              <a:rPr lang="en-US" altLang="zh-CN" dirty="0"/>
              <a:t>("</a:t>
            </a:r>
            <a:r>
              <a:rPr lang="zh-CN" altLang="en-US" dirty="0"/>
              <a:t>股票收盘价的自相关图</a:t>
            </a:r>
            <a:r>
              <a:rPr lang="en-US" altLang="zh-CN" dirty="0"/>
              <a:t>", </a:t>
            </a:r>
            <a:r>
              <a:rPr lang="en-US" altLang="zh-CN" dirty="0" err="1"/>
              <a:t>fontsize</a:t>
            </a:r>
            <a:r>
              <a:rPr lang="en-US" altLang="zh-CN" dirty="0"/>
              <a:t>=25)</a:t>
            </a:r>
          </a:p>
          <a:p>
            <a:pPr marL="271463" indent="-271463"/>
            <a:r>
              <a:rPr lang="en-US" altLang="zh-CN" dirty="0"/>
              <a:t>#</a:t>
            </a:r>
            <a:r>
              <a:rPr lang="zh-CN" altLang="en-US" dirty="0"/>
              <a:t>绘制偏自相关图</a:t>
            </a:r>
          </a:p>
          <a:p>
            <a:pPr marL="271463" indent="-271463"/>
            <a:r>
              <a:rPr lang="en-US" altLang="zh-CN" dirty="0" err="1"/>
              <a:t>plot_pacf</a:t>
            </a:r>
            <a:r>
              <a:rPr lang="en-US" altLang="zh-CN" dirty="0"/>
              <a:t>(data)</a:t>
            </a:r>
          </a:p>
          <a:p>
            <a:pPr marL="271463" indent="-271463"/>
            <a:r>
              <a:rPr lang="en-US" altLang="zh-CN" dirty="0" err="1"/>
              <a:t>plt.title</a:t>
            </a:r>
            <a:r>
              <a:rPr lang="en-US" altLang="zh-CN" dirty="0"/>
              <a:t>("</a:t>
            </a:r>
            <a:r>
              <a:rPr lang="zh-CN" altLang="en-US" dirty="0"/>
              <a:t>股票收盘价的偏自相关图</a:t>
            </a:r>
            <a:r>
              <a:rPr lang="en-US" altLang="zh-CN" dirty="0"/>
              <a:t>", </a:t>
            </a:r>
            <a:r>
              <a:rPr lang="en-US" altLang="zh-CN" dirty="0" err="1"/>
              <a:t>fontsize</a:t>
            </a:r>
            <a:r>
              <a:rPr lang="en-US" altLang="zh-CN" dirty="0"/>
              <a:t>=25)</a:t>
            </a:r>
          </a:p>
        </p:txBody>
      </p:sp>
    </p:spTree>
    <p:extLst>
      <p:ext uri="{BB962C8B-B14F-4D97-AF65-F5344CB8AC3E}">
        <p14:creationId xmlns:p14="http://schemas.microsoft.com/office/powerpoint/2010/main" val="9056663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0" cy="3313664"/>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自相关图</a:t>
            </a:r>
            <a:r>
              <a:rPr lang="zh-CN" altLang="en-US" sz="2400" dirty="0">
                <a:latin typeface="微软雅黑" pitchFamily="34" charset="-122"/>
                <a:ea typeface="微软雅黑" pitchFamily="34" charset="-122"/>
                <a:sym typeface="微软雅黑" pitchFamily="34" charset="-122"/>
              </a:rPr>
              <a:t>及应用案例</a:t>
            </a:r>
            <a:endParaRPr lang="zh-CN" altLang="en-US" sz="2400" dirty="0">
              <a:latin typeface="微软雅黑" pitchFamily="34" charset="-122"/>
              <a:ea typeface="微软雅黑" pitchFamily="34" charset="-122"/>
            </a:endParaRPr>
          </a:p>
        </p:txBody>
      </p:sp>
      <p:sp>
        <p:nvSpPr>
          <p:cNvPr id="15370" name="标题 3"/>
          <p:cNvSpPr>
            <a:spLocks noGrp="1"/>
          </p:cNvSpPr>
          <p:nvPr>
            <p:ph type="title" idx="4294967295"/>
          </p:nvPr>
        </p:nvSpPr>
        <p:spPr>
          <a:xfrm>
            <a:off x="255588" y="358775"/>
            <a:ext cx="10972800" cy="528638"/>
          </a:xfrm>
          <a:prstGeom prst="rect">
            <a:avLst/>
          </a:prstGeom>
        </p:spPr>
        <p:txBody>
          <a:bodyPr/>
          <a:lstStyle/>
          <a:p>
            <a:r>
              <a:rPr lang="zh-CN" altLang="en-US"/>
              <a:t>目录</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甘特图</a:t>
            </a:r>
            <a:r>
              <a:rPr lang="zh-CN" altLang="en-US" sz="2400" dirty="0">
                <a:latin typeface="微软雅黑" pitchFamily="34" charset="-122"/>
                <a:ea typeface="微软雅黑" pitchFamily="34" charset="-122"/>
                <a:sym typeface="微软雅黑" pitchFamily="34" charset="-122"/>
              </a:rPr>
              <a:t>及应用案例</a:t>
            </a:r>
            <a:endParaRPr lang="zh-CN" altLang="en-US" sz="2400" dirty="0">
              <a:solidFill>
                <a:schemeClr val="bg1"/>
              </a:solidFill>
              <a:latin typeface="微软雅黑" pitchFamily="34" charset="-122"/>
              <a:ea typeface="微软雅黑" pitchFamily="34" charset="-122"/>
            </a:endParaRP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5</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图形整合及应用案例</a:t>
            </a:r>
          </a:p>
        </p:txBody>
      </p:sp>
      <p:sp>
        <p:nvSpPr>
          <p:cNvPr id="22" name="Oval 15"/>
          <p:cNvSpPr>
            <a:spLocks noChangeArrowheads="1"/>
          </p:cNvSpPr>
          <p:nvPr/>
        </p:nvSpPr>
        <p:spPr bwMode="auto">
          <a:xfrm>
            <a:off x="2928857" y="3678873"/>
            <a:ext cx="684000" cy="648000"/>
          </a:xfrm>
          <a:prstGeom prst="ellipse">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6</a:t>
            </a:r>
          </a:p>
        </p:txBody>
      </p:sp>
    </p:spTree>
    <p:extLst>
      <p:ext uri="{BB962C8B-B14F-4D97-AF65-F5344CB8AC3E}">
        <p14:creationId xmlns:p14="http://schemas.microsoft.com/office/powerpoint/2010/main" val="12952860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en-US" altLang="zh-CN" dirty="0"/>
              <a:t>Matplotlib</a:t>
            </a:r>
            <a:r>
              <a:rPr lang="zh-CN" altLang="en-US" dirty="0"/>
              <a:t>的可以把很多张图画到一个显示界面，这就设计到面板切分成一个一个子图。这是怎么做到的呢。</a:t>
            </a:r>
            <a:r>
              <a:rPr lang="en-US" altLang="zh-CN" dirty="0"/>
              <a:t>Matplotlib</a:t>
            </a:r>
            <a:r>
              <a:rPr lang="zh-CN" altLang="en-US" dirty="0"/>
              <a:t>提供了两种方法：直接指定划分方式（方法一）和按位置进行绘图（方法二）。</a:t>
            </a:r>
          </a:p>
          <a:p>
            <a:pPr marL="361950" indent="-361950"/>
            <a:r>
              <a:rPr lang="zh-CN" altLang="en-US" dirty="0"/>
              <a:t>方法一：</a:t>
            </a:r>
            <a:r>
              <a:rPr lang="en-US" altLang="zh-CN" dirty="0"/>
              <a:t>subplot</a:t>
            </a:r>
            <a:r>
              <a:rPr lang="zh-CN" altLang="en-US" dirty="0"/>
              <a:t>函数</a:t>
            </a:r>
          </a:p>
          <a:p>
            <a:pPr marL="361950" indent="-361950"/>
            <a:r>
              <a:rPr lang="zh-CN" altLang="zh-CN" dirty="0"/>
              <a:t>方法</a:t>
            </a:r>
            <a:r>
              <a:rPr lang="zh-CN" altLang="en-US" dirty="0"/>
              <a:t>二</a:t>
            </a:r>
            <a:r>
              <a:rPr lang="zh-CN" altLang="zh-CN" dirty="0"/>
              <a:t>：</a:t>
            </a:r>
            <a:r>
              <a:rPr lang="en-US" altLang="zh-CN" dirty="0"/>
              <a:t>subplots</a:t>
            </a:r>
            <a:r>
              <a:rPr lang="zh-CN" altLang="zh-CN" dirty="0"/>
              <a:t>函数</a:t>
            </a:r>
            <a:endParaRPr lang="en-US" altLang="zh-CN" dirty="0"/>
          </a:p>
          <a:p>
            <a:r>
              <a:rPr lang="zh-CN" altLang="zh-CN" dirty="0"/>
              <a:t>应用场景：</a:t>
            </a:r>
          </a:p>
          <a:p>
            <a:r>
              <a:rPr lang="zh-CN" altLang="zh-CN" dirty="0"/>
              <a:t>需要将多个图形有机的整合为一张图形，便于后续进行深入的比较分析。</a:t>
            </a:r>
          </a:p>
          <a:p>
            <a:pPr marL="361950" indent="-361950"/>
            <a:endParaRPr lang="zh-CN" altLang="zh-CN" dirty="0"/>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altLang="zh-CN" dirty="0"/>
              <a:t>7.6.1  </a:t>
            </a:r>
            <a:r>
              <a:rPr lang="zh-CN" altLang="en-US" dirty="0"/>
              <a:t>图形整合函数</a:t>
            </a:r>
            <a:endParaRPr dirty="0"/>
          </a:p>
        </p:txBody>
      </p:sp>
    </p:spTree>
    <p:extLst>
      <p:ext uri="{BB962C8B-B14F-4D97-AF65-F5344CB8AC3E}">
        <p14:creationId xmlns:p14="http://schemas.microsoft.com/office/powerpoint/2010/main" val="32224582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227909"/>
            <a:ext cx="11107737" cy="4896667"/>
          </a:xfrm>
        </p:spPr>
        <p:txBody>
          <a:bodyPr/>
          <a:lstStyle/>
          <a:p>
            <a:r>
              <a:rPr lang="zh-CN" altLang="en-US" dirty="0"/>
              <a:t>在实际编程工作中，会用到很多模块和开发工具或第三方包，此时可以使用</a:t>
            </a:r>
            <a:r>
              <a:rPr lang="en-US" altLang="zh-CN" dirty="0"/>
              <a:t>pip</a:t>
            </a:r>
            <a:r>
              <a:rPr lang="zh-CN" altLang="en-US" dirty="0"/>
              <a:t>来安装它们，</a:t>
            </a:r>
            <a:r>
              <a:rPr lang="en-US" altLang="zh-CN" dirty="0"/>
              <a:t>pip</a:t>
            </a:r>
            <a:r>
              <a:rPr lang="zh-CN" altLang="en-US" dirty="0"/>
              <a:t>是最常用的</a:t>
            </a:r>
            <a:r>
              <a:rPr lang="en-US" altLang="zh-CN" dirty="0"/>
              <a:t>Python</a:t>
            </a:r>
            <a:r>
              <a:rPr lang="zh-CN" altLang="en-US" dirty="0"/>
              <a:t>第三方包管理工具。下面介绍如何通过</a:t>
            </a:r>
            <a:r>
              <a:rPr lang="en-US" altLang="zh-CN" dirty="0"/>
              <a:t>pip</a:t>
            </a:r>
            <a:r>
              <a:rPr lang="zh-CN" altLang="en-US" dirty="0"/>
              <a:t>进行第三方包的安装、更新、卸载等操作。</a:t>
            </a:r>
          </a:p>
          <a:p>
            <a:r>
              <a:rPr lang="zh-CN" altLang="en-US" dirty="0"/>
              <a:t>安装单个第三方包的命令如下：</a:t>
            </a:r>
          </a:p>
          <a:p>
            <a:r>
              <a:rPr lang="en-US" altLang="zh-CN" dirty="0"/>
              <a:t>pip install packages</a:t>
            </a:r>
          </a:p>
          <a:p>
            <a:r>
              <a:rPr lang="zh-CN" altLang="en-US" dirty="0"/>
              <a:t>安装多个库包，需要将包的名字用空格隔开，命令如下：</a:t>
            </a:r>
          </a:p>
          <a:p>
            <a:r>
              <a:rPr lang="en-US" altLang="zh-CN" dirty="0"/>
              <a:t>pip install package_name1 package_name2 package_name3</a:t>
            </a:r>
          </a:p>
          <a:p>
            <a:r>
              <a:rPr lang="zh-CN" altLang="en-US" dirty="0"/>
              <a:t>安装指定版本的包，命令如下：</a:t>
            </a:r>
          </a:p>
          <a:p>
            <a:r>
              <a:rPr lang="en-US" altLang="zh-CN" dirty="0"/>
              <a:t>pip install </a:t>
            </a:r>
            <a:r>
              <a:rPr lang="en-US" altLang="zh-CN" dirty="0" err="1"/>
              <a:t>package_name</a:t>
            </a:r>
            <a:r>
              <a:rPr lang="en-US" altLang="zh-CN" dirty="0"/>
              <a:t>==</a:t>
            </a:r>
            <a:r>
              <a:rPr lang="zh-CN" altLang="en-US" dirty="0"/>
              <a:t>版本号</a:t>
            </a:r>
            <a:endParaRPr lang="en-US" altLang="zh-CN" dirty="0"/>
          </a:p>
          <a:p>
            <a:r>
              <a:rPr lang="zh-CN" altLang="en-US" dirty="0"/>
              <a:t>使用</a:t>
            </a:r>
            <a:r>
              <a:rPr lang="en-US" altLang="zh-CN" dirty="0"/>
              <a:t>pip</a:t>
            </a:r>
            <a:r>
              <a:rPr lang="zh-CN" altLang="en-US" dirty="0"/>
              <a:t>工具可以很方便地卸载第三方包，卸载单个包的命令如下：</a:t>
            </a:r>
          </a:p>
          <a:p>
            <a:r>
              <a:rPr lang="en-US" altLang="zh-CN" dirty="0"/>
              <a:t>pip uninstall </a:t>
            </a:r>
            <a:r>
              <a:rPr lang="en-US" altLang="zh-CN" dirty="0" err="1"/>
              <a:t>package_name</a:t>
            </a:r>
            <a:endParaRPr lang="en-US" altLang="zh-CN" dirty="0"/>
          </a:p>
        </p:txBody>
      </p:sp>
    </p:spTree>
    <p:extLst>
      <p:ext uri="{BB962C8B-B14F-4D97-AF65-F5344CB8AC3E}">
        <p14:creationId xmlns:p14="http://schemas.microsoft.com/office/powerpoint/2010/main" val="2306865705"/>
      </p:ext>
    </p:extLst>
  </p:cSld>
  <p:clrMapOvr>
    <a:masterClrMapping/>
  </p:clrMapOvr>
  <p:transition spd="slow">
    <p:wheel spokes="1"/>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由于受区域经济环境、生活环境、文化环境等影响，电商企业的产品销售往往会呈现区域性差异，为了深入研究某企业的产品是否在</a:t>
            </a:r>
            <a:r>
              <a:rPr lang="en-US" altLang="zh-CN" dirty="0"/>
              <a:t>2022</a:t>
            </a:r>
            <a:r>
              <a:rPr lang="zh-CN" altLang="en-US" dirty="0"/>
              <a:t>年具有区域性差异，这里使用</a:t>
            </a:r>
            <a:r>
              <a:rPr lang="en-US" altLang="zh-CN" dirty="0"/>
              <a:t>subplot</a:t>
            </a:r>
            <a:r>
              <a:rPr lang="zh-CN" altLang="en-US" dirty="0"/>
              <a:t>函数进行可视化分析。</a:t>
            </a:r>
          </a:p>
        </p:txBody>
      </p:sp>
      <p:sp>
        <p:nvSpPr>
          <p:cNvPr id="17412" name="内容占位符 2"/>
          <p:cNvSpPr>
            <a:spLocks noGrp="1"/>
          </p:cNvSpPr>
          <p:nvPr>
            <p:ph idx="10"/>
          </p:nvPr>
        </p:nvSpPr>
        <p:spPr>
          <a:xfrm>
            <a:off x="423863" y="1138238"/>
            <a:ext cx="11107737" cy="427037"/>
          </a:xfrm>
        </p:spPr>
        <p:txBody>
          <a:bodyPr/>
          <a:lstStyle/>
          <a:p>
            <a:r>
              <a:rPr lang="en-US" altLang="zh-CN" dirty="0"/>
              <a:t>7.6.2  </a:t>
            </a:r>
            <a:r>
              <a:rPr lang="zh-CN" altLang="en-US" dirty="0"/>
              <a:t>案例：区域销售额与利润额分析</a:t>
            </a:r>
            <a:endParaRPr dirty="0"/>
          </a:p>
        </p:txBody>
      </p:sp>
      <p:pic>
        <p:nvPicPr>
          <p:cNvPr id="2" name="图片 1">
            <a:extLst>
              <a:ext uri="{FF2B5EF4-FFF2-40B4-BE49-F238E27FC236}">
                <a16:creationId xmlns:a16="http://schemas.microsoft.com/office/drawing/2014/main" id="{8859A958-E683-12F8-DB6D-E6875EB6F2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311557" y="2794952"/>
            <a:ext cx="5332348" cy="3240000"/>
          </a:xfrm>
          <a:prstGeom prst="rect">
            <a:avLst/>
          </a:prstGeom>
          <a:noFill/>
          <a:ln>
            <a:noFill/>
          </a:ln>
        </p:spPr>
      </p:pic>
    </p:spTree>
    <p:extLst>
      <p:ext uri="{BB962C8B-B14F-4D97-AF65-F5344CB8AC3E}">
        <p14:creationId xmlns:p14="http://schemas.microsoft.com/office/powerpoint/2010/main" val="35313367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a:xfrm>
            <a:off x="423863" y="932874"/>
            <a:ext cx="11107737" cy="5560290"/>
          </a:xfrm>
        </p:spPr>
        <p:txBody>
          <a:bodyPr/>
          <a:lstStyle/>
          <a:p>
            <a:pPr marL="271463" indent="-271463"/>
            <a:r>
              <a:rPr lang="en-US" altLang="zh-CN" dirty="0"/>
              <a:t>subplot(231)</a:t>
            </a:r>
          </a:p>
          <a:p>
            <a:pPr marL="271463" indent="-271463"/>
            <a:r>
              <a:rPr lang="en-US" altLang="zh-CN" dirty="0" err="1"/>
              <a:t>plt.plot</a:t>
            </a:r>
            <a:r>
              <a:rPr lang="en-US" altLang="zh-CN" dirty="0"/>
              <a:t>(v1, v2)   #v1</a:t>
            </a:r>
            <a:r>
              <a:rPr lang="zh-CN" altLang="en-US" dirty="0"/>
              <a:t>、</a:t>
            </a:r>
            <a:r>
              <a:rPr lang="en-US" altLang="zh-CN" dirty="0"/>
              <a:t>v2</a:t>
            </a:r>
            <a:r>
              <a:rPr lang="zh-CN" altLang="en-US" dirty="0"/>
              <a:t>的折线图</a:t>
            </a:r>
          </a:p>
          <a:p>
            <a:pPr marL="271463" indent="-271463"/>
            <a:r>
              <a:rPr lang="en-US" altLang="zh-CN" dirty="0"/>
              <a:t>subplot(232)</a:t>
            </a:r>
          </a:p>
          <a:p>
            <a:pPr marL="271463" indent="-271463"/>
            <a:r>
              <a:rPr lang="en-US" altLang="zh-CN" dirty="0" err="1"/>
              <a:t>plt.bar</a:t>
            </a:r>
            <a:r>
              <a:rPr lang="en-US" altLang="zh-CN" dirty="0"/>
              <a:t>(v1, v3)    #v1</a:t>
            </a:r>
            <a:r>
              <a:rPr lang="zh-CN" altLang="en-US" dirty="0"/>
              <a:t>、</a:t>
            </a:r>
            <a:r>
              <a:rPr lang="en-US" altLang="zh-CN" dirty="0"/>
              <a:t>v3</a:t>
            </a:r>
            <a:r>
              <a:rPr lang="zh-CN" altLang="en-US" dirty="0"/>
              <a:t>的条形图</a:t>
            </a:r>
          </a:p>
          <a:p>
            <a:pPr marL="271463" indent="-271463"/>
            <a:r>
              <a:rPr lang="en-US" altLang="zh-CN" dirty="0"/>
              <a:t>subplot(233)</a:t>
            </a:r>
          </a:p>
          <a:p>
            <a:pPr marL="271463" indent="-271463"/>
            <a:r>
              <a:rPr lang="en-US" altLang="zh-CN" dirty="0" err="1"/>
              <a:t>plt.barh</a:t>
            </a:r>
            <a:r>
              <a:rPr lang="en-US" altLang="zh-CN" dirty="0"/>
              <a:t>(v2, v3, alpha=0.8, color='red', </a:t>
            </a:r>
            <a:r>
              <a:rPr lang="en-US" altLang="zh-CN" dirty="0" err="1"/>
              <a:t>edgecolor</a:t>
            </a:r>
            <a:r>
              <a:rPr lang="en-US" altLang="zh-CN" dirty="0"/>
              <a:t>='red', </a:t>
            </a:r>
            <a:r>
              <a:rPr lang="en-US" altLang="zh-CN" dirty="0" err="1"/>
              <a:t>lw</a:t>
            </a:r>
            <a:r>
              <a:rPr lang="en-US" altLang="zh-CN" dirty="0"/>
              <a:t>=3)   #v2</a:t>
            </a:r>
            <a:r>
              <a:rPr lang="zh-CN" altLang="en-US" dirty="0"/>
              <a:t>、</a:t>
            </a:r>
            <a:r>
              <a:rPr lang="en-US" altLang="zh-CN" dirty="0"/>
              <a:t>v3</a:t>
            </a:r>
            <a:r>
              <a:rPr lang="zh-CN" altLang="en-US" dirty="0"/>
              <a:t>的水平条形图</a:t>
            </a:r>
          </a:p>
          <a:p>
            <a:pPr marL="271463" indent="-271463"/>
            <a:r>
              <a:rPr lang="en-US" altLang="zh-CN" dirty="0"/>
              <a:t>subplot(234)</a:t>
            </a:r>
          </a:p>
          <a:p>
            <a:pPr marL="271463" indent="-271463"/>
            <a:r>
              <a:rPr lang="en-US" altLang="zh-CN" dirty="0" err="1"/>
              <a:t>plt.bar</a:t>
            </a:r>
            <a:r>
              <a:rPr lang="en-US" altLang="zh-CN" dirty="0"/>
              <a:t>(v2, v3, alpha=0.8, width=1.6, color='yellow', </a:t>
            </a:r>
            <a:r>
              <a:rPr lang="en-US" altLang="zh-CN" dirty="0" err="1"/>
              <a:t>edgecolor</a:t>
            </a:r>
            <a:r>
              <a:rPr lang="en-US" altLang="zh-CN" dirty="0"/>
              <a:t>='red', </a:t>
            </a:r>
            <a:r>
              <a:rPr lang="en-US" altLang="zh-CN" dirty="0" err="1"/>
              <a:t>lw</a:t>
            </a:r>
            <a:r>
              <a:rPr lang="en-US" altLang="zh-CN" dirty="0"/>
              <a:t>=1)  #v2</a:t>
            </a:r>
            <a:r>
              <a:rPr lang="zh-CN" altLang="en-US" dirty="0"/>
              <a:t>、</a:t>
            </a:r>
            <a:r>
              <a:rPr lang="en-US" altLang="zh-CN" dirty="0"/>
              <a:t>v3</a:t>
            </a:r>
            <a:r>
              <a:rPr lang="zh-CN" altLang="en-US" dirty="0"/>
              <a:t>的条形图</a:t>
            </a:r>
          </a:p>
          <a:p>
            <a:pPr marL="271463" indent="-271463"/>
            <a:r>
              <a:rPr lang="en-US" altLang="zh-CN" dirty="0"/>
              <a:t>subplot(235)</a:t>
            </a:r>
          </a:p>
          <a:p>
            <a:pPr marL="271463" indent="-271463"/>
            <a:r>
              <a:rPr lang="en-US" altLang="zh-CN" dirty="0" err="1"/>
              <a:t>plt.boxplot</a:t>
            </a:r>
            <a:r>
              <a:rPr lang="en-US" altLang="zh-CN" dirty="0"/>
              <a:t>(v2)    #v2</a:t>
            </a:r>
            <a:r>
              <a:rPr lang="zh-CN" altLang="en-US" dirty="0"/>
              <a:t>的箱线图</a:t>
            </a:r>
          </a:p>
          <a:p>
            <a:pPr marL="271463" indent="-271463"/>
            <a:r>
              <a:rPr lang="en-US" altLang="zh-CN" dirty="0"/>
              <a:t>subplot(236)</a:t>
            </a:r>
          </a:p>
          <a:p>
            <a:pPr marL="271463" indent="-271463"/>
            <a:r>
              <a:rPr lang="en-US" altLang="zh-CN" dirty="0" err="1"/>
              <a:t>plt.scatter</a:t>
            </a:r>
            <a:r>
              <a:rPr lang="en-US" altLang="zh-CN" dirty="0"/>
              <a:t>(v2, v3)   #v2</a:t>
            </a:r>
            <a:r>
              <a:rPr lang="zh-CN" altLang="en-US" dirty="0"/>
              <a:t>、</a:t>
            </a:r>
            <a:r>
              <a:rPr lang="en-US" altLang="zh-CN" dirty="0"/>
              <a:t>v3</a:t>
            </a:r>
            <a:r>
              <a:rPr lang="zh-CN" altLang="en-US" dirty="0"/>
              <a:t>的散点图</a:t>
            </a:r>
          </a:p>
        </p:txBody>
      </p:sp>
    </p:spTree>
    <p:extLst>
      <p:ext uri="{BB962C8B-B14F-4D97-AF65-F5344CB8AC3E}">
        <p14:creationId xmlns:p14="http://schemas.microsoft.com/office/powerpoint/2010/main" val="8335338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gray">
          <a:xfrm>
            <a:off x="1524000" y="-319088"/>
            <a:ext cx="184150" cy="239713"/>
          </a:xfrm>
          <a:prstGeom prst="rect">
            <a:avLst/>
          </a:prstGeom>
          <a:noFill/>
          <a:ln>
            <a:noFill/>
          </a:ln>
          <a:effectLst>
            <a:outerShdw dist="107763"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defRPr sz="900">
                <a:solidFill>
                  <a:srgbClr val="000000"/>
                </a:solidFill>
                <a:latin typeface="Arial" panose="020B0604020202020204" pitchFamily="34" charset="0"/>
                <a:ea typeface="宋体" panose="02010600030101010101" pitchFamily="2" charset="-122"/>
              </a:defRPr>
            </a:lvl1pPr>
            <a:lvl2pPr marL="742950" indent="-285750" eaLnBrk="0" hangingPunct="0">
              <a:defRPr sz="900">
                <a:solidFill>
                  <a:srgbClr val="000000"/>
                </a:solidFill>
                <a:latin typeface="Arial" panose="020B0604020202020204" pitchFamily="34" charset="0"/>
                <a:ea typeface="宋体" panose="02010600030101010101" pitchFamily="2" charset="-122"/>
              </a:defRPr>
            </a:lvl2pPr>
            <a:lvl3pPr marL="1143000" indent="-228600" eaLnBrk="0" hangingPunct="0">
              <a:defRPr sz="900">
                <a:solidFill>
                  <a:srgbClr val="000000"/>
                </a:solidFill>
                <a:latin typeface="Arial" panose="020B0604020202020204" pitchFamily="34" charset="0"/>
                <a:ea typeface="宋体" panose="02010600030101010101" pitchFamily="2" charset="-122"/>
              </a:defRPr>
            </a:lvl3pPr>
            <a:lvl4pPr marL="1600200" indent="-228600" eaLnBrk="0" hangingPunct="0">
              <a:defRPr sz="900">
                <a:solidFill>
                  <a:srgbClr val="000000"/>
                </a:solidFill>
                <a:latin typeface="Arial" panose="020B0604020202020204" pitchFamily="34" charset="0"/>
                <a:ea typeface="宋体" panose="02010600030101010101" pitchFamily="2" charset="-122"/>
              </a:defRPr>
            </a:lvl4pPr>
            <a:lvl5pPr marL="2057400" indent="-228600" eaLnBrk="0" hangingPunct="0">
              <a:defRPr sz="9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endParaRPr lang="zh-CN" altLang="en-US" sz="952"/>
          </a:p>
        </p:txBody>
      </p:sp>
      <p:sp>
        <p:nvSpPr>
          <p:cNvPr id="10246" name="Rectangle 6"/>
          <p:cNvSpPr>
            <a:spLocks noChangeArrowheads="1"/>
          </p:cNvSpPr>
          <p:nvPr/>
        </p:nvSpPr>
        <p:spPr bwMode="auto">
          <a:xfrm>
            <a:off x="1524000" y="-392113"/>
            <a:ext cx="184150" cy="38576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fontAlgn="auto">
              <a:spcBef>
                <a:spcPts val="0"/>
              </a:spcBef>
              <a:spcAft>
                <a:spcPts val="0"/>
              </a:spcAft>
              <a:defRPr/>
            </a:pPr>
            <a:endParaRPr lang="zh-CN" altLang="en-US" sz="1905">
              <a:solidFill>
                <a:srgbClr val="000000"/>
              </a:solidFill>
              <a:latin typeface="Arial" charset="0"/>
              <a:ea typeface="+mn-ea"/>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261" y="2327030"/>
            <a:ext cx="2754924" cy="2754924"/>
          </a:xfrm>
          <a:prstGeom prst="rect">
            <a:avLst/>
          </a:prstGeom>
        </p:spPr>
      </p:pic>
    </p:spTree>
    <p:extLst>
      <p:ext uri="{BB962C8B-B14F-4D97-AF65-F5344CB8AC3E}">
        <p14:creationId xmlns:p14="http://schemas.microsoft.com/office/powerpoint/2010/main" val="9710579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4"/>
          <p:cNvSpPr>
            <a:spLocks noGrp="1"/>
          </p:cNvSpPr>
          <p:nvPr>
            <p:ph type="title"/>
          </p:nvPr>
        </p:nvSpPr>
        <p:spPr>
          <a:xfrm>
            <a:off x="2792657" y="3080544"/>
            <a:ext cx="6543675" cy="692150"/>
          </a:xfrm>
        </p:spPr>
        <p:txBody>
          <a:bodyPr/>
          <a:lstStyle/>
          <a:p>
            <a:r>
              <a:rPr lang="zh-CN" altLang="en-US" dirty="0">
                <a:solidFill>
                  <a:schemeClr val="tx1"/>
                </a:solidFill>
              </a:rPr>
              <a:t>第</a:t>
            </a:r>
            <a:r>
              <a:rPr lang="en-US" altLang="zh-CN" dirty="0">
                <a:solidFill>
                  <a:schemeClr val="tx1"/>
                </a:solidFill>
              </a:rPr>
              <a:t>8</a:t>
            </a:r>
            <a:r>
              <a:rPr lang="zh-CN" altLang="en-US" dirty="0">
                <a:solidFill>
                  <a:schemeClr val="tx1"/>
                </a:solidFill>
              </a:rPr>
              <a:t>章  </a:t>
            </a:r>
            <a:r>
              <a:rPr lang="en-US" altLang="zh-CN" dirty="0" err="1">
                <a:solidFill>
                  <a:schemeClr val="tx1"/>
                </a:solidFill>
              </a:rPr>
              <a:t>PyEcharts</a:t>
            </a:r>
            <a:r>
              <a:rPr lang="zh-CN" altLang="en-US" dirty="0">
                <a:solidFill>
                  <a:schemeClr val="tx1"/>
                </a:solidFill>
              </a:rPr>
              <a:t>图形参数配置</a:t>
            </a:r>
            <a:endParaRPr lang="zh-CN" altLang="en-US" b="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2762126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a:xfrm>
            <a:off x="423863" y="1123950"/>
            <a:ext cx="11107737" cy="4987925"/>
          </a:xfrm>
        </p:spPr>
        <p:txBody>
          <a:bodyPr/>
          <a:lstStyle/>
          <a:p>
            <a:pPr marL="271463" indent="-271463"/>
            <a:r>
              <a:rPr lang="en-US" altLang="zh-CN" dirty="0" err="1"/>
              <a:t>PyEcharts</a:t>
            </a:r>
            <a:r>
              <a:rPr lang="zh-CN" altLang="en-US" dirty="0"/>
              <a:t>是一个</a:t>
            </a:r>
            <a:r>
              <a:rPr lang="en-US" altLang="zh-CN" dirty="0"/>
              <a:t>Python</a:t>
            </a:r>
            <a:r>
              <a:rPr lang="zh-CN" altLang="en-US" dirty="0"/>
              <a:t>第三方数据可视化库，可以使用它来创建各种交互式图形。在使用</a:t>
            </a:r>
            <a:r>
              <a:rPr lang="en-US" altLang="zh-CN" dirty="0" err="1"/>
              <a:t>PyEcharts</a:t>
            </a:r>
            <a:r>
              <a:rPr lang="zh-CN" altLang="en-US" dirty="0"/>
              <a:t>进行数据可视化分析时，会涉及很多参数，学会这些图形的参数配置是数据可视化的基础。</a:t>
            </a:r>
            <a:endParaRPr lang="en-US" altLang="zh-CN" dirty="0"/>
          </a:p>
          <a:p>
            <a:pPr marL="271463" indent="-271463"/>
            <a:r>
              <a:rPr lang="en-US" altLang="zh-CN" dirty="0" err="1"/>
              <a:t>PyEcharts</a:t>
            </a:r>
            <a:r>
              <a:rPr lang="zh-CN" altLang="en-US" dirty="0"/>
              <a:t>中的参数配置比较简单，可以分为全局配置项和系列配置项，本章将深入细致地列出每种配置，同时还会简单介绍</a:t>
            </a:r>
            <a:r>
              <a:rPr lang="en-US" altLang="zh-CN" dirty="0" err="1"/>
              <a:t>PyEcharts</a:t>
            </a:r>
            <a:r>
              <a:rPr lang="zh-CN" altLang="en-US" dirty="0"/>
              <a:t>的几种运行环境，读者可以根据实际工作需求选择适合自己的程序运行环境。</a:t>
            </a:r>
          </a:p>
        </p:txBody>
      </p:sp>
    </p:spTree>
    <p:extLst>
      <p:ext uri="{BB962C8B-B14F-4D97-AF65-F5344CB8AC3E}">
        <p14:creationId xmlns:p14="http://schemas.microsoft.com/office/powerpoint/2010/main" val="1905780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0" cy="3313664"/>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zh-CN" altLang="zh-CN" sz="2200" dirty="0">
                <a:solidFill>
                  <a:schemeClr val="bg1"/>
                </a:solidFill>
                <a:latin typeface="微软雅黑" pitchFamily="34" charset="-122"/>
                <a:ea typeface="微软雅黑" pitchFamily="34" charset="-122"/>
              </a:rPr>
              <a:t>1</a:t>
            </a:r>
            <a:endParaRPr lang="en-US" altLang="zh-CN" sz="22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系列配置项</a:t>
            </a:r>
          </a:p>
        </p:txBody>
      </p:sp>
      <p:sp>
        <p:nvSpPr>
          <p:cNvPr id="15370" name="标题 3"/>
          <p:cNvSpPr>
            <a:spLocks noGrp="1"/>
          </p:cNvSpPr>
          <p:nvPr>
            <p:ph type="title" idx="4294967295"/>
          </p:nvPr>
        </p:nvSpPr>
        <p:spPr>
          <a:xfrm>
            <a:off x="255588" y="358775"/>
            <a:ext cx="10972800" cy="528638"/>
          </a:xfrm>
          <a:prstGeom prst="rect">
            <a:avLst/>
          </a:prstGeom>
        </p:spPr>
        <p:txBody>
          <a:bodyPr/>
          <a:lstStyle/>
          <a:p>
            <a:r>
              <a:rPr lang="zh-CN" altLang="en-US"/>
              <a:t>目录</a:t>
            </a:r>
          </a:p>
        </p:txBody>
      </p:sp>
      <p:sp>
        <p:nvSpPr>
          <p:cNvPr id="13" name="AutoShape 17"/>
          <p:cNvSpPr>
            <a:spLocks noChangeArrowheads="1"/>
          </p:cNvSpPr>
          <p:nvPr/>
        </p:nvSpPr>
        <p:spPr bwMode="auto">
          <a:xfrm>
            <a:off x="4000531" y="1579743"/>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全局配置项</a:t>
            </a: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多样化的视图呈现</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Tree>
    <p:extLst>
      <p:ext uri="{BB962C8B-B14F-4D97-AF65-F5344CB8AC3E}">
        <p14:creationId xmlns:p14="http://schemas.microsoft.com/office/powerpoint/2010/main" val="2802354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en-US" altLang="zh-CN" dirty="0" err="1"/>
              <a:t>PyEcharts</a:t>
            </a:r>
            <a:r>
              <a:rPr lang="zh-CN" altLang="en-US" dirty="0"/>
              <a:t>的基本元素配置项主要包括</a:t>
            </a:r>
            <a:r>
              <a:rPr lang="en-US" altLang="zh-CN" dirty="0" err="1"/>
              <a:t>InitOpts</a:t>
            </a:r>
            <a:r>
              <a:rPr lang="zh-CN" altLang="en-US" dirty="0"/>
              <a:t>、</a:t>
            </a:r>
            <a:r>
              <a:rPr lang="en-US" altLang="zh-CN" dirty="0" err="1"/>
              <a:t>ToolBoxFeatureOpts</a:t>
            </a:r>
            <a:r>
              <a:rPr lang="zh-CN" altLang="en-US" dirty="0"/>
              <a:t>、</a:t>
            </a:r>
            <a:r>
              <a:rPr lang="en-US" altLang="zh-CN" dirty="0" err="1"/>
              <a:t>ToolboxOpts</a:t>
            </a:r>
            <a:r>
              <a:rPr lang="zh-CN" altLang="en-US" dirty="0"/>
              <a:t>、</a:t>
            </a:r>
            <a:r>
              <a:rPr lang="en-US" altLang="zh-CN" dirty="0" err="1"/>
              <a:t>TitleOpts</a:t>
            </a:r>
            <a:r>
              <a:rPr lang="zh-CN" altLang="en-US" dirty="0"/>
              <a:t>、</a:t>
            </a:r>
            <a:r>
              <a:rPr lang="en-US" altLang="zh-CN" dirty="0" err="1"/>
              <a:t>DataZoomOpts</a:t>
            </a:r>
            <a:r>
              <a:rPr lang="zh-CN" altLang="en-US" dirty="0"/>
              <a:t>、</a:t>
            </a:r>
            <a:r>
              <a:rPr lang="en-US" altLang="zh-CN" dirty="0" err="1"/>
              <a:t>LegendOpts</a:t>
            </a:r>
            <a:r>
              <a:rPr lang="zh-CN" altLang="en-US" dirty="0"/>
              <a:t>、</a:t>
            </a:r>
            <a:r>
              <a:rPr lang="en-US" altLang="zh-CN" dirty="0" err="1"/>
              <a:t>VisualMapOpts</a:t>
            </a:r>
            <a:r>
              <a:rPr lang="zh-CN" altLang="en-US" dirty="0"/>
              <a:t>、</a:t>
            </a:r>
            <a:r>
              <a:rPr lang="en-US" altLang="zh-CN" dirty="0" err="1"/>
              <a:t>TooltipOpts</a:t>
            </a:r>
            <a:r>
              <a:rPr lang="zh-CN" altLang="en-US" dirty="0"/>
              <a:t>等</a:t>
            </a:r>
            <a:r>
              <a:rPr lang="en-US" altLang="zh-CN" dirty="0"/>
              <a:t>8</a:t>
            </a:r>
            <a:r>
              <a:rPr lang="zh-CN" altLang="en-US" dirty="0"/>
              <a:t>个配置。</a:t>
            </a:r>
          </a:p>
        </p:txBody>
      </p:sp>
      <p:sp>
        <p:nvSpPr>
          <p:cNvPr id="17412" name="内容占位符 2"/>
          <p:cNvSpPr>
            <a:spLocks noGrp="1"/>
          </p:cNvSpPr>
          <p:nvPr>
            <p:ph idx="10"/>
          </p:nvPr>
        </p:nvSpPr>
        <p:spPr>
          <a:xfrm>
            <a:off x="423863" y="1138238"/>
            <a:ext cx="11107737" cy="427037"/>
          </a:xfrm>
        </p:spPr>
        <p:txBody>
          <a:bodyPr/>
          <a:lstStyle/>
          <a:p>
            <a:r>
              <a:rPr lang="en-US" altLang="zh-CN" dirty="0"/>
              <a:t>8.1.1  </a:t>
            </a:r>
            <a:r>
              <a:rPr lang="zh-CN" altLang="en-US" dirty="0"/>
              <a:t>基本元素配置项</a:t>
            </a:r>
            <a:endParaRPr dirty="0"/>
          </a:p>
        </p:txBody>
      </p:sp>
    </p:spTree>
    <p:extLst>
      <p:ext uri="{BB962C8B-B14F-4D97-AF65-F5344CB8AC3E}">
        <p14:creationId xmlns:p14="http://schemas.microsoft.com/office/powerpoint/2010/main" val="1578633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9A8671ED-D256-41CA-ACD3-5739EAA84725}"/>
              </a:ext>
            </a:extLst>
          </p:cNvPr>
          <p:cNvGraphicFramePr>
            <a:graphicFrameLocks noGrp="1"/>
          </p:cNvGraphicFramePr>
          <p:nvPr>
            <p:ph idx="1"/>
            <p:extLst>
              <p:ext uri="{D42A27DB-BD31-4B8C-83A1-F6EECF244321}">
                <p14:modId xmlns:p14="http://schemas.microsoft.com/office/powerpoint/2010/main" val="3730036113"/>
              </p:ext>
            </p:extLst>
          </p:nvPr>
        </p:nvGraphicFramePr>
        <p:xfrm>
          <a:off x="2720960" y="2942099"/>
          <a:ext cx="6047120" cy="2937706"/>
        </p:xfrm>
        <a:graphic>
          <a:graphicData uri="http://schemas.openxmlformats.org/drawingml/2006/table">
            <a:tbl>
              <a:tblPr firstRow="1" firstCol="1" bandRow="1">
                <a:tableStyleId>{5C22544A-7EE6-4342-B048-85BDC9FD1C3A}</a:tableStyleId>
              </a:tblPr>
              <a:tblGrid>
                <a:gridCol w="1095640">
                  <a:extLst>
                    <a:ext uri="{9D8B030D-6E8A-4147-A177-3AD203B41FA5}">
                      <a16:colId xmlns:a16="http://schemas.microsoft.com/office/drawing/2014/main" val="4233357418"/>
                    </a:ext>
                  </a:extLst>
                </a:gridCol>
                <a:gridCol w="4951480">
                  <a:extLst>
                    <a:ext uri="{9D8B030D-6E8A-4147-A177-3AD203B41FA5}">
                      <a16:colId xmlns:a16="http://schemas.microsoft.com/office/drawing/2014/main" val="3696503384"/>
                    </a:ext>
                  </a:extLst>
                </a:gridCol>
              </a:tblGrid>
              <a:tr h="307949">
                <a:tc>
                  <a:txBody>
                    <a:bodyPr/>
                    <a:lstStyle/>
                    <a:p>
                      <a:pPr marL="0" indent="0" algn="ctr">
                        <a:lnSpc>
                          <a:spcPts val="1400"/>
                        </a:lnSpc>
                        <a:spcBef>
                          <a:spcPts val="200"/>
                        </a:spcBef>
                        <a:spcAft>
                          <a:spcPts val="200"/>
                        </a:spcAft>
                      </a:pPr>
                      <a:r>
                        <a:rPr lang="zh-TW" sz="1000" kern="1050" dirty="0">
                          <a:effectLst/>
                          <a:latin typeface="+mn-ea"/>
                          <a:ea typeface="+mn-ea"/>
                        </a:rPr>
                        <a:t>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308767446"/>
                  </a:ext>
                </a:extLst>
              </a:tr>
              <a:tr h="307949">
                <a:tc>
                  <a:txBody>
                    <a:bodyPr/>
                    <a:lstStyle/>
                    <a:p>
                      <a:pPr marL="0" indent="0" algn="ctr">
                        <a:lnSpc>
                          <a:spcPts val="1400"/>
                        </a:lnSpc>
                        <a:spcBef>
                          <a:spcPts val="200"/>
                        </a:spcBef>
                        <a:spcAft>
                          <a:spcPts val="200"/>
                        </a:spcAft>
                      </a:pPr>
                      <a:r>
                        <a:rPr lang="en-US" sz="1000" kern="1050" dirty="0">
                          <a:effectLst/>
                          <a:latin typeface="+mn-ea"/>
                          <a:ea typeface="+mn-ea"/>
                        </a:rPr>
                        <a:t>width</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l" defTabSz="967527" rtl="0" eaLnBrk="1" latinLnBrk="0" hangingPunct="1">
                        <a:lnSpc>
                          <a:spcPts val="1400"/>
                        </a:lnSpc>
                        <a:spcBef>
                          <a:spcPts val="200"/>
                        </a:spcBef>
                        <a:spcAft>
                          <a:spcPts val="200"/>
                        </a:spcAft>
                      </a:pPr>
                      <a:r>
                        <a:rPr lang="zh-TW" altLang="en-US" sz="1000" kern="1050" dirty="0">
                          <a:solidFill>
                            <a:schemeClr val="dk1"/>
                          </a:solidFill>
                          <a:effectLst/>
                          <a:latin typeface="+mn-ea"/>
                          <a:ea typeface="+mn-ea"/>
                          <a:cs typeface="+mn-cs"/>
                        </a:rPr>
                        <a:t>图表画布宽度。</a:t>
                      </a:r>
                      <a:endParaRPr lang="zh-CN" altLang="en-US" sz="1000" kern="1050" dirty="0">
                        <a:solidFill>
                          <a:schemeClr val="dk1"/>
                        </a:solidFill>
                        <a:effectLst/>
                        <a:latin typeface="+mn-ea"/>
                        <a:ea typeface="+mn-ea"/>
                        <a:cs typeface="+mn-cs"/>
                      </a:endParaRPr>
                    </a:p>
                  </a:txBody>
                  <a:tcPr marL="68580" marR="68580" marT="0" marB="0" anchor="ctr"/>
                </a:tc>
                <a:extLst>
                  <a:ext uri="{0D108BD9-81ED-4DB2-BD59-A6C34878D82A}">
                    <a16:rowId xmlns:a16="http://schemas.microsoft.com/office/drawing/2014/main" val="3410309945"/>
                  </a:ext>
                </a:extLst>
              </a:tr>
              <a:tr h="307949">
                <a:tc>
                  <a:txBody>
                    <a:bodyPr/>
                    <a:lstStyle/>
                    <a:p>
                      <a:pPr marL="0" indent="0" algn="ctr">
                        <a:lnSpc>
                          <a:spcPts val="1400"/>
                        </a:lnSpc>
                        <a:spcBef>
                          <a:spcPts val="200"/>
                        </a:spcBef>
                        <a:spcAft>
                          <a:spcPts val="200"/>
                        </a:spcAft>
                      </a:pPr>
                      <a:r>
                        <a:rPr lang="en-US" sz="1000" kern="1050" dirty="0">
                          <a:effectLst/>
                          <a:latin typeface="+mn-ea"/>
                          <a:ea typeface="+mn-ea"/>
                        </a:rPr>
                        <a:t>height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l" defTabSz="967527" rtl="0" eaLnBrk="1" latinLnBrk="0" hangingPunct="1">
                        <a:lnSpc>
                          <a:spcPts val="1400"/>
                        </a:lnSpc>
                        <a:spcBef>
                          <a:spcPts val="200"/>
                        </a:spcBef>
                        <a:spcAft>
                          <a:spcPts val="200"/>
                        </a:spcAft>
                      </a:pPr>
                      <a:r>
                        <a:rPr lang="zh-TW" altLang="en-US" sz="1000" kern="1050" dirty="0">
                          <a:solidFill>
                            <a:schemeClr val="dk1"/>
                          </a:solidFill>
                          <a:effectLst/>
                          <a:latin typeface="+mn-ea"/>
                          <a:ea typeface="+mn-ea"/>
                          <a:cs typeface="+mn-cs"/>
                        </a:rPr>
                        <a:t>图表画布高度。</a:t>
                      </a:r>
                      <a:endParaRPr lang="zh-CN" altLang="en-US" sz="1000" kern="1050" dirty="0">
                        <a:solidFill>
                          <a:schemeClr val="dk1"/>
                        </a:solidFill>
                        <a:effectLst/>
                        <a:latin typeface="+mn-ea"/>
                        <a:ea typeface="+mn-ea"/>
                        <a:cs typeface="+mn-cs"/>
                      </a:endParaRPr>
                    </a:p>
                  </a:txBody>
                  <a:tcPr marL="68580" marR="68580" marT="0" marB="0" anchor="ctr"/>
                </a:tc>
                <a:extLst>
                  <a:ext uri="{0D108BD9-81ED-4DB2-BD59-A6C34878D82A}">
                    <a16:rowId xmlns:a16="http://schemas.microsoft.com/office/drawing/2014/main" val="3841959683"/>
                  </a:ext>
                </a:extLst>
              </a:tr>
              <a:tr h="307949">
                <a:tc>
                  <a:txBody>
                    <a:bodyPr/>
                    <a:lstStyle/>
                    <a:p>
                      <a:pPr marL="0" indent="0" algn="ctr">
                        <a:lnSpc>
                          <a:spcPts val="1400"/>
                        </a:lnSpc>
                        <a:spcBef>
                          <a:spcPts val="200"/>
                        </a:spcBef>
                        <a:spcAft>
                          <a:spcPts val="200"/>
                        </a:spcAft>
                      </a:pPr>
                      <a:r>
                        <a:rPr lang="en-US" sz="1000" kern="1050" dirty="0" err="1">
                          <a:effectLst/>
                          <a:latin typeface="+mn-ea"/>
                          <a:ea typeface="+mn-ea"/>
                        </a:rPr>
                        <a:t>chart_id</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l" defTabSz="967527" rtl="0" eaLnBrk="1" latinLnBrk="0" hangingPunct="1">
                        <a:lnSpc>
                          <a:spcPts val="1400"/>
                        </a:lnSpc>
                        <a:spcBef>
                          <a:spcPts val="200"/>
                        </a:spcBef>
                        <a:spcAft>
                          <a:spcPts val="200"/>
                        </a:spcAft>
                      </a:pPr>
                      <a:r>
                        <a:rPr lang="zh-TW" altLang="en-US" sz="1000" kern="1050" dirty="0">
                          <a:solidFill>
                            <a:schemeClr val="dk1"/>
                          </a:solidFill>
                          <a:effectLst/>
                          <a:latin typeface="+mn-ea"/>
                          <a:ea typeface="+mn-ea"/>
                          <a:cs typeface="+mn-cs"/>
                        </a:rPr>
                        <a:t>图表</a:t>
                      </a:r>
                      <a:r>
                        <a:rPr lang="en-US" sz="1000" kern="1050" dirty="0">
                          <a:solidFill>
                            <a:schemeClr val="dk1"/>
                          </a:solidFill>
                          <a:effectLst/>
                          <a:latin typeface="+mn-ea"/>
                          <a:ea typeface="+mn-ea"/>
                          <a:cs typeface="+mn-cs"/>
                        </a:rPr>
                        <a:t> ID</a:t>
                      </a:r>
                      <a:r>
                        <a:rPr lang="zh-TW" altLang="en-US" sz="1000" kern="1050" dirty="0">
                          <a:solidFill>
                            <a:schemeClr val="dk1"/>
                          </a:solidFill>
                          <a:effectLst/>
                          <a:latin typeface="+mn-ea"/>
                          <a:ea typeface="+mn-ea"/>
                          <a:cs typeface="+mn-cs"/>
                        </a:rPr>
                        <a:t>，图表唯一标识，用于在多图表时区分。</a:t>
                      </a:r>
                      <a:endParaRPr lang="zh-CN" altLang="en-US" sz="1000" kern="1050" dirty="0">
                        <a:solidFill>
                          <a:schemeClr val="dk1"/>
                        </a:solidFill>
                        <a:effectLst/>
                        <a:latin typeface="+mn-ea"/>
                        <a:ea typeface="+mn-ea"/>
                        <a:cs typeface="+mn-cs"/>
                      </a:endParaRPr>
                    </a:p>
                  </a:txBody>
                  <a:tcPr marL="68580" marR="68580" marT="0" marB="0" anchor="ctr"/>
                </a:tc>
                <a:extLst>
                  <a:ext uri="{0D108BD9-81ED-4DB2-BD59-A6C34878D82A}">
                    <a16:rowId xmlns:a16="http://schemas.microsoft.com/office/drawing/2014/main" val="4094603183"/>
                  </a:ext>
                </a:extLst>
              </a:tr>
              <a:tr h="307949">
                <a:tc>
                  <a:txBody>
                    <a:bodyPr/>
                    <a:lstStyle/>
                    <a:p>
                      <a:pPr marL="0" indent="0" algn="ctr">
                        <a:lnSpc>
                          <a:spcPts val="1400"/>
                        </a:lnSpc>
                        <a:spcBef>
                          <a:spcPts val="200"/>
                        </a:spcBef>
                        <a:spcAft>
                          <a:spcPts val="200"/>
                        </a:spcAft>
                      </a:pPr>
                      <a:r>
                        <a:rPr lang="en-US" sz="1000" kern="1050" dirty="0">
                          <a:effectLst/>
                          <a:latin typeface="+mn-ea"/>
                          <a:ea typeface="+mn-ea"/>
                        </a:rPr>
                        <a:t>renderer</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l" defTabSz="967527" rtl="0" eaLnBrk="1" latinLnBrk="0" hangingPunct="1">
                        <a:lnSpc>
                          <a:spcPts val="1400"/>
                        </a:lnSpc>
                        <a:spcBef>
                          <a:spcPts val="200"/>
                        </a:spcBef>
                        <a:spcAft>
                          <a:spcPts val="200"/>
                        </a:spcAft>
                      </a:pPr>
                      <a:r>
                        <a:rPr lang="zh-TW" altLang="en-US" sz="1000" kern="1050" dirty="0">
                          <a:solidFill>
                            <a:schemeClr val="dk1"/>
                          </a:solidFill>
                          <a:effectLst/>
                          <a:latin typeface="+mn-ea"/>
                          <a:ea typeface="+mn-ea"/>
                          <a:cs typeface="+mn-cs"/>
                        </a:rPr>
                        <a:t>渲染风格，可选</a:t>
                      </a:r>
                      <a:r>
                        <a:rPr lang="en-US" sz="1000" kern="1050" dirty="0">
                          <a:solidFill>
                            <a:schemeClr val="dk1"/>
                          </a:solidFill>
                          <a:effectLst/>
                          <a:latin typeface="+mn-ea"/>
                          <a:ea typeface="+mn-ea"/>
                          <a:cs typeface="+mn-cs"/>
                        </a:rPr>
                        <a:t> "canvas", "</a:t>
                      </a:r>
                      <a:r>
                        <a:rPr lang="en-US" sz="1000" kern="1050" dirty="0" err="1">
                          <a:solidFill>
                            <a:schemeClr val="dk1"/>
                          </a:solidFill>
                          <a:effectLst/>
                          <a:latin typeface="+mn-ea"/>
                          <a:ea typeface="+mn-ea"/>
                          <a:cs typeface="+mn-cs"/>
                        </a:rPr>
                        <a:t>svg</a:t>
                      </a:r>
                      <a:r>
                        <a:rPr lang="en-US" sz="1000" kern="1050" dirty="0">
                          <a:solidFill>
                            <a:schemeClr val="dk1"/>
                          </a:solidFill>
                          <a:effectLst/>
                          <a:latin typeface="+mn-ea"/>
                          <a:ea typeface="+mn-ea"/>
                          <a:cs typeface="+mn-cs"/>
                        </a:rPr>
                        <a:t>"</a:t>
                      </a:r>
                      <a:r>
                        <a:rPr lang="zh-TW" altLang="en-US" sz="1000" kern="1050" dirty="0">
                          <a:solidFill>
                            <a:schemeClr val="dk1"/>
                          </a:solidFill>
                          <a:effectLst/>
                          <a:latin typeface="+mn-ea"/>
                          <a:ea typeface="+mn-ea"/>
                          <a:cs typeface="+mn-cs"/>
                        </a:rPr>
                        <a:t>。</a:t>
                      </a:r>
                      <a:endParaRPr lang="zh-CN" altLang="en-US" sz="1000" kern="1050" dirty="0">
                        <a:solidFill>
                          <a:schemeClr val="dk1"/>
                        </a:solidFill>
                        <a:effectLst/>
                        <a:latin typeface="+mn-ea"/>
                        <a:ea typeface="+mn-ea"/>
                        <a:cs typeface="+mn-cs"/>
                      </a:endParaRPr>
                    </a:p>
                  </a:txBody>
                  <a:tcPr marL="68580" marR="68580" marT="0" marB="0" anchor="ctr"/>
                </a:tc>
                <a:extLst>
                  <a:ext uri="{0D108BD9-81ED-4DB2-BD59-A6C34878D82A}">
                    <a16:rowId xmlns:a16="http://schemas.microsoft.com/office/drawing/2014/main" val="1780386894"/>
                  </a:ext>
                </a:extLst>
              </a:tr>
              <a:tr h="474114">
                <a:tc>
                  <a:txBody>
                    <a:bodyPr/>
                    <a:lstStyle/>
                    <a:p>
                      <a:pPr marL="0" indent="0" algn="ctr">
                        <a:lnSpc>
                          <a:spcPts val="1400"/>
                        </a:lnSpc>
                        <a:spcBef>
                          <a:spcPts val="200"/>
                        </a:spcBef>
                        <a:spcAft>
                          <a:spcPts val="200"/>
                        </a:spcAft>
                      </a:pPr>
                      <a:r>
                        <a:rPr lang="en-US" sz="1000" kern="1050" dirty="0" err="1">
                          <a:effectLst/>
                          <a:latin typeface="+mn-ea"/>
                          <a:ea typeface="+mn-ea"/>
                        </a:rPr>
                        <a:t>page_title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l" defTabSz="967527" rtl="0" eaLnBrk="1" latinLnBrk="0" hangingPunct="1">
                        <a:lnSpc>
                          <a:spcPts val="1400"/>
                        </a:lnSpc>
                        <a:spcBef>
                          <a:spcPts val="200"/>
                        </a:spcBef>
                        <a:spcAft>
                          <a:spcPts val="200"/>
                        </a:spcAft>
                      </a:pPr>
                      <a:r>
                        <a:rPr lang="zh-TW" altLang="en-US" sz="1000" kern="1050" dirty="0">
                          <a:solidFill>
                            <a:schemeClr val="dk1"/>
                          </a:solidFill>
                          <a:effectLst/>
                          <a:latin typeface="+mn-ea"/>
                          <a:ea typeface="+mn-ea"/>
                          <a:cs typeface="+mn-cs"/>
                        </a:rPr>
                        <a:t>网页标题。</a:t>
                      </a:r>
                      <a:endParaRPr lang="zh-CN" altLang="en-US" sz="1000" kern="1050" dirty="0">
                        <a:solidFill>
                          <a:schemeClr val="dk1"/>
                        </a:solidFill>
                        <a:effectLst/>
                        <a:latin typeface="+mn-ea"/>
                        <a:ea typeface="+mn-ea"/>
                        <a:cs typeface="+mn-cs"/>
                      </a:endParaRPr>
                    </a:p>
                  </a:txBody>
                  <a:tcPr marL="68580" marR="68580" marT="0" marB="0" anchor="ctr"/>
                </a:tc>
                <a:extLst>
                  <a:ext uri="{0D108BD9-81ED-4DB2-BD59-A6C34878D82A}">
                    <a16:rowId xmlns:a16="http://schemas.microsoft.com/office/drawing/2014/main" val="753878825"/>
                  </a:ext>
                </a:extLst>
              </a:tr>
              <a:tr h="307949">
                <a:tc>
                  <a:txBody>
                    <a:bodyPr/>
                    <a:lstStyle/>
                    <a:p>
                      <a:pPr marL="0" indent="0" algn="ctr">
                        <a:lnSpc>
                          <a:spcPts val="1400"/>
                        </a:lnSpc>
                        <a:spcBef>
                          <a:spcPts val="200"/>
                        </a:spcBef>
                        <a:spcAft>
                          <a:spcPts val="200"/>
                        </a:spcAft>
                      </a:pPr>
                      <a:r>
                        <a:rPr lang="en-US" sz="1000" kern="1050" dirty="0">
                          <a:effectLst/>
                          <a:latin typeface="+mn-ea"/>
                          <a:ea typeface="+mn-ea"/>
                        </a:rPr>
                        <a:t>theme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l" defTabSz="967527" rtl="0" eaLnBrk="1" latinLnBrk="0" hangingPunct="1">
                        <a:lnSpc>
                          <a:spcPts val="1400"/>
                        </a:lnSpc>
                        <a:spcBef>
                          <a:spcPts val="200"/>
                        </a:spcBef>
                        <a:spcAft>
                          <a:spcPts val="200"/>
                        </a:spcAft>
                      </a:pPr>
                      <a:r>
                        <a:rPr lang="zh-TW" altLang="en-US" sz="1000" kern="1050" dirty="0">
                          <a:solidFill>
                            <a:schemeClr val="dk1"/>
                          </a:solidFill>
                          <a:effectLst/>
                          <a:latin typeface="+mn-ea"/>
                          <a:ea typeface="+mn-ea"/>
                          <a:cs typeface="+mn-cs"/>
                        </a:rPr>
                        <a:t>图表主题。</a:t>
                      </a:r>
                      <a:endParaRPr lang="zh-CN" altLang="en-US" sz="1000" kern="1050" dirty="0">
                        <a:solidFill>
                          <a:schemeClr val="dk1"/>
                        </a:solidFill>
                        <a:effectLst/>
                        <a:latin typeface="+mn-ea"/>
                        <a:ea typeface="+mn-ea"/>
                        <a:cs typeface="+mn-cs"/>
                      </a:endParaRPr>
                    </a:p>
                  </a:txBody>
                  <a:tcPr marL="68580" marR="68580" marT="0" marB="0" anchor="ctr"/>
                </a:tc>
                <a:extLst>
                  <a:ext uri="{0D108BD9-81ED-4DB2-BD59-A6C34878D82A}">
                    <a16:rowId xmlns:a16="http://schemas.microsoft.com/office/drawing/2014/main" val="734135821"/>
                  </a:ext>
                </a:extLst>
              </a:tr>
              <a:tr h="307949">
                <a:tc>
                  <a:txBody>
                    <a:bodyPr/>
                    <a:lstStyle/>
                    <a:p>
                      <a:pPr marL="0" indent="0" algn="ctr">
                        <a:lnSpc>
                          <a:spcPts val="1400"/>
                        </a:lnSpc>
                        <a:spcBef>
                          <a:spcPts val="200"/>
                        </a:spcBef>
                        <a:spcAft>
                          <a:spcPts val="200"/>
                        </a:spcAft>
                      </a:pPr>
                      <a:r>
                        <a:rPr lang="en-US" sz="1000" kern="1050" dirty="0" err="1">
                          <a:effectLst/>
                          <a:latin typeface="+mn-ea"/>
                          <a:ea typeface="+mn-ea"/>
                        </a:rPr>
                        <a:t>bg_color</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l" defTabSz="967527" rtl="0" eaLnBrk="1" latinLnBrk="0" hangingPunct="1">
                        <a:lnSpc>
                          <a:spcPts val="1400"/>
                        </a:lnSpc>
                        <a:spcBef>
                          <a:spcPts val="200"/>
                        </a:spcBef>
                        <a:spcAft>
                          <a:spcPts val="200"/>
                        </a:spcAft>
                      </a:pPr>
                      <a:r>
                        <a:rPr lang="zh-TW" altLang="en-US" sz="1000" kern="1050" dirty="0">
                          <a:solidFill>
                            <a:schemeClr val="dk1"/>
                          </a:solidFill>
                          <a:effectLst/>
                          <a:latin typeface="+mn-ea"/>
                          <a:ea typeface="+mn-ea"/>
                          <a:cs typeface="+mn-cs"/>
                        </a:rPr>
                        <a:t>图表背景颜色。</a:t>
                      </a:r>
                      <a:endParaRPr lang="zh-CN" altLang="en-US" sz="1000" kern="1050" dirty="0">
                        <a:solidFill>
                          <a:schemeClr val="dk1"/>
                        </a:solidFill>
                        <a:effectLst/>
                        <a:latin typeface="+mn-ea"/>
                        <a:ea typeface="+mn-ea"/>
                        <a:cs typeface="+mn-cs"/>
                      </a:endParaRPr>
                    </a:p>
                  </a:txBody>
                  <a:tcPr marL="68580" marR="68580" marT="0" marB="0" anchor="ctr"/>
                </a:tc>
                <a:extLst>
                  <a:ext uri="{0D108BD9-81ED-4DB2-BD59-A6C34878D82A}">
                    <a16:rowId xmlns:a16="http://schemas.microsoft.com/office/drawing/2014/main" val="1960298995"/>
                  </a:ext>
                </a:extLst>
              </a:tr>
              <a:tr h="307949">
                <a:tc>
                  <a:txBody>
                    <a:bodyPr/>
                    <a:lstStyle/>
                    <a:p>
                      <a:pPr marL="0" indent="0" algn="ctr">
                        <a:lnSpc>
                          <a:spcPts val="1400"/>
                        </a:lnSpc>
                        <a:spcBef>
                          <a:spcPts val="200"/>
                        </a:spcBef>
                        <a:spcAft>
                          <a:spcPts val="200"/>
                        </a:spcAft>
                      </a:pPr>
                      <a:r>
                        <a:rPr lang="en-US" sz="1000" kern="1050" dirty="0" err="1">
                          <a:effectLst/>
                          <a:latin typeface="+mn-ea"/>
                          <a:ea typeface="+mn-ea"/>
                        </a:rPr>
                        <a:t>js_host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l" defTabSz="967527" rtl="0" eaLnBrk="1" latinLnBrk="0" hangingPunct="1">
                        <a:lnSpc>
                          <a:spcPts val="1400"/>
                        </a:lnSpc>
                        <a:spcBef>
                          <a:spcPts val="200"/>
                        </a:spcBef>
                        <a:spcAft>
                          <a:spcPts val="200"/>
                        </a:spcAft>
                      </a:pPr>
                      <a:r>
                        <a:rPr lang="zh-TW" altLang="en-US" sz="1000" kern="1050" dirty="0">
                          <a:solidFill>
                            <a:schemeClr val="dk1"/>
                          </a:solidFill>
                          <a:effectLst/>
                          <a:latin typeface="+mn-ea"/>
                          <a:ea typeface="+mn-ea"/>
                          <a:cs typeface="+mn-cs"/>
                        </a:rPr>
                        <a:t>远程</a:t>
                      </a:r>
                      <a:r>
                        <a:rPr lang="en-US" sz="1000" kern="1050" dirty="0">
                          <a:solidFill>
                            <a:schemeClr val="dk1"/>
                          </a:solidFill>
                          <a:effectLst/>
                          <a:latin typeface="+mn-ea"/>
                          <a:ea typeface="+mn-ea"/>
                          <a:cs typeface="+mn-cs"/>
                        </a:rPr>
                        <a:t> </a:t>
                      </a:r>
                      <a:r>
                        <a:rPr lang="en-US" sz="1000" kern="1050" dirty="0" err="1">
                          <a:solidFill>
                            <a:schemeClr val="dk1"/>
                          </a:solidFill>
                          <a:effectLst/>
                          <a:latin typeface="+mn-ea"/>
                          <a:ea typeface="+mn-ea"/>
                          <a:cs typeface="+mn-cs"/>
                        </a:rPr>
                        <a:t>js</a:t>
                      </a:r>
                      <a:r>
                        <a:rPr lang="en-US" sz="1000" kern="1050" dirty="0">
                          <a:solidFill>
                            <a:schemeClr val="dk1"/>
                          </a:solidFill>
                          <a:effectLst/>
                          <a:latin typeface="+mn-ea"/>
                          <a:ea typeface="+mn-ea"/>
                          <a:cs typeface="+mn-cs"/>
                        </a:rPr>
                        <a:t> host</a:t>
                      </a:r>
                      <a:r>
                        <a:rPr lang="zh-TW" altLang="en-US" sz="1000" kern="1050" dirty="0">
                          <a:solidFill>
                            <a:schemeClr val="dk1"/>
                          </a:solidFill>
                          <a:effectLst/>
                          <a:latin typeface="+mn-ea"/>
                          <a:ea typeface="+mn-ea"/>
                          <a:cs typeface="+mn-cs"/>
                        </a:rPr>
                        <a:t>。</a:t>
                      </a:r>
                      <a:endParaRPr lang="zh-CN" altLang="en-US" sz="1000" kern="1050" dirty="0">
                        <a:solidFill>
                          <a:schemeClr val="dk1"/>
                        </a:solidFill>
                        <a:effectLst/>
                        <a:latin typeface="+mn-ea"/>
                        <a:ea typeface="+mn-ea"/>
                        <a:cs typeface="+mn-cs"/>
                      </a:endParaRPr>
                    </a:p>
                  </a:txBody>
                  <a:tcPr marL="68580" marR="68580" marT="0" marB="0" anchor="ctr"/>
                </a:tc>
                <a:extLst>
                  <a:ext uri="{0D108BD9-81ED-4DB2-BD59-A6C34878D82A}">
                    <a16:rowId xmlns:a16="http://schemas.microsoft.com/office/drawing/2014/main" val="1404290026"/>
                  </a:ext>
                </a:extLst>
              </a:tr>
            </a:tbl>
          </a:graphicData>
        </a:graphic>
      </p:graphicFrame>
      <p:sp>
        <p:nvSpPr>
          <p:cNvPr id="3" name="内容占位符 2">
            <a:extLst>
              <a:ext uri="{FF2B5EF4-FFF2-40B4-BE49-F238E27FC236}">
                <a16:creationId xmlns:a16="http://schemas.microsoft.com/office/drawing/2014/main" id="{607EDBFC-328E-4D67-9DCA-B8A3A8199B8A}"/>
              </a:ext>
            </a:extLst>
          </p:cNvPr>
          <p:cNvSpPr>
            <a:spLocks noGrp="1"/>
          </p:cNvSpPr>
          <p:nvPr>
            <p:ph idx="10"/>
          </p:nvPr>
        </p:nvSpPr>
        <p:spPr/>
        <p:txBody>
          <a:bodyPr/>
          <a:lstStyle/>
          <a:p>
            <a:r>
              <a:rPr lang="zh-CN" altLang="zh-CN" dirty="0"/>
              <a:t>（</a:t>
            </a:r>
            <a:r>
              <a:rPr lang="en-US" altLang="zh-CN" dirty="0"/>
              <a:t>1</a:t>
            </a:r>
            <a:r>
              <a:rPr lang="zh-CN" altLang="zh-CN" dirty="0"/>
              <a:t>）</a:t>
            </a:r>
            <a:r>
              <a:rPr lang="en-US" altLang="zh-CN" dirty="0"/>
              <a:t>InitOpts</a:t>
            </a:r>
            <a:r>
              <a:rPr lang="zh-CN" altLang="zh-CN" dirty="0"/>
              <a:t>：</a:t>
            </a:r>
            <a:endParaRPr lang="zh-CN" altLang="en-US" dirty="0"/>
          </a:p>
        </p:txBody>
      </p:sp>
      <p:sp>
        <p:nvSpPr>
          <p:cNvPr id="2" name="内容占位符 1">
            <a:extLst>
              <a:ext uri="{FF2B5EF4-FFF2-40B4-BE49-F238E27FC236}">
                <a16:creationId xmlns:a16="http://schemas.microsoft.com/office/drawing/2014/main" id="{BDFEA07F-CD13-D6F7-4B95-CF2C1C2EEF6C}"/>
              </a:ext>
            </a:extLst>
          </p:cNvPr>
          <p:cNvSpPr txBox="1">
            <a:spLocks/>
          </p:cNvSpPr>
          <p:nvPr/>
        </p:nvSpPr>
        <p:spPr bwMode="auto">
          <a:xfrm>
            <a:off x="423863" y="1754188"/>
            <a:ext cx="11107737" cy="99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init_opts</a:t>
            </a:r>
            <a:r>
              <a:rPr lang="zh-CN" altLang="en-US" kern="0" dirty="0"/>
              <a:t>是</a:t>
            </a:r>
            <a:r>
              <a:rPr lang="en-US" altLang="zh-CN" kern="0" dirty="0" err="1"/>
              <a:t>PyEcharts</a:t>
            </a:r>
            <a:r>
              <a:rPr lang="zh-CN" altLang="en-US" kern="0" dirty="0"/>
              <a:t>中的一个初始化参数，用于设置图形的全局配置，其作用是将全局配置信息保存在图形对象的属性中。</a:t>
            </a:r>
          </a:p>
        </p:txBody>
      </p:sp>
    </p:spTree>
    <p:extLst>
      <p:ext uri="{BB962C8B-B14F-4D97-AF65-F5344CB8AC3E}">
        <p14:creationId xmlns:p14="http://schemas.microsoft.com/office/powerpoint/2010/main" val="14697448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9666BCD5-CF4B-45F5-BAF7-203F14E0F42B}"/>
              </a:ext>
            </a:extLst>
          </p:cNvPr>
          <p:cNvGraphicFramePr>
            <a:graphicFrameLocks noGrp="1"/>
          </p:cNvGraphicFramePr>
          <p:nvPr>
            <p:ph idx="1"/>
            <p:extLst>
              <p:ext uri="{D42A27DB-BD31-4B8C-83A1-F6EECF244321}">
                <p14:modId xmlns:p14="http://schemas.microsoft.com/office/powerpoint/2010/main" val="1956720932"/>
              </p:ext>
            </p:extLst>
          </p:nvPr>
        </p:nvGraphicFramePr>
        <p:xfrm>
          <a:off x="2624730" y="2844799"/>
          <a:ext cx="5984485" cy="1748465"/>
        </p:xfrm>
        <a:graphic>
          <a:graphicData uri="http://schemas.openxmlformats.org/drawingml/2006/table">
            <a:tbl>
              <a:tblPr firstRow="1" firstCol="1" bandRow="1">
                <a:tableStyleId>{5C22544A-7EE6-4342-B048-85BDC9FD1C3A}</a:tableStyleId>
              </a:tblPr>
              <a:tblGrid>
                <a:gridCol w="1376539">
                  <a:extLst>
                    <a:ext uri="{9D8B030D-6E8A-4147-A177-3AD203B41FA5}">
                      <a16:colId xmlns:a16="http://schemas.microsoft.com/office/drawing/2014/main" val="1665126323"/>
                    </a:ext>
                  </a:extLst>
                </a:gridCol>
                <a:gridCol w="4607946">
                  <a:extLst>
                    <a:ext uri="{9D8B030D-6E8A-4147-A177-3AD203B41FA5}">
                      <a16:colId xmlns:a16="http://schemas.microsoft.com/office/drawing/2014/main" val="3620075952"/>
                    </a:ext>
                  </a:extLst>
                </a:gridCol>
              </a:tblGrid>
              <a:tr h="349693">
                <a:tc>
                  <a:txBody>
                    <a:bodyPr/>
                    <a:lstStyle/>
                    <a:p>
                      <a:pPr marL="0" indent="0" algn="ctr">
                        <a:lnSpc>
                          <a:spcPts val="1400"/>
                        </a:lnSpc>
                        <a:spcBef>
                          <a:spcPts val="200"/>
                        </a:spcBef>
                        <a:spcAft>
                          <a:spcPts val="200"/>
                        </a:spcAft>
                      </a:pPr>
                      <a:r>
                        <a:rPr lang="zh-TW" sz="1000" kern="1050" dirty="0">
                          <a:effectLst/>
                          <a:latin typeface="+mn-ea"/>
                          <a:ea typeface="+mn-ea"/>
                        </a:rPr>
                        <a:t>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38237078"/>
                  </a:ext>
                </a:extLst>
              </a:tr>
              <a:tr h="349693">
                <a:tc>
                  <a:txBody>
                    <a:bodyPr/>
                    <a:lstStyle/>
                    <a:p>
                      <a:pPr marL="0" indent="0" algn="ctr">
                        <a:lnSpc>
                          <a:spcPts val="1400"/>
                        </a:lnSpc>
                        <a:spcBef>
                          <a:spcPts val="200"/>
                        </a:spcBef>
                        <a:spcAft>
                          <a:spcPts val="200"/>
                        </a:spcAft>
                      </a:pPr>
                      <a:r>
                        <a:rPr lang="en-US" sz="1000" kern="1050" dirty="0" err="1">
                          <a:effectLst/>
                          <a:latin typeface="+mn-ea"/>
                          <a:ea typeface="+mn-ea"/>
                        </a:rPr>
                        <a:t>save_as_image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保存为图片。</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585249751"/>
                  </a:ext>
                </a:extLst>
              </a:tr>
              <a:tr h="349693">
                <a:tc>
                  <a:txBody>
                    <a:bodyPr/>
                    <a:lstStyle/>
                    <a:p>
                      <a:pPr marL="0" indent="0" algn="ctr">
                        <a:lnSpc>
                          <a:spcPts val="1400"/>
                        </a:lnSpc>
                        <a:spcBef>
                          <a:spcPts val="200"/>
                        </a:spcBef>
                        <a:spcAft>
                          <a:spcPts val="200"/>
                        </a:spcAft>
                      </a:pPr>
                      <a:r>
                        <a:rPr lang="en-US" sz="1000" kern="1050" dirty="0">
                          <a:effectLst/>
                          <a:latin typeface="+mn-ea"/>
                          <a:ea typeface="+mn-ea"/>
                        </a:rPr>
                        <a:t>restore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配置项还原。</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839924456"/>
                  </a:ext>
                </a:extLst>
              </a:tr>
              <a:tr h="349693">
                <a:tc>
                  <a:txBody>
                    <a:bodyPr/>
                    <a:lstStyle/>
                    <a:p>
                      <a:pPr marL="0" indent="0" algn="ctr">
                        <a:lnSpc>
                          <a:spcPts val="1400"/>
                        </a:lnSpc>
                        <a:spcBef>
                          <a:spcPts val="200"/>
                        </a:spcBef>
                        <a:spcAft>
                          <a:spcPts val="200"/>
                        </a:spcAft>
                      </a:pPr>
                      <a:r>
                        <a:rPr lang="en-US" sz="1000" kern="1050" dirty="0" err="1">
                          <a:effectLst/>
                          <a:latin typeface="+mn-ea"/>
                          <a:ea typeface="+mn-ea"/>
                        </a:rPr>
                        <a:t>data_view</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数据视图工具，可以展现当前图表所用的数据，编辑后可以动态更新。</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901318196"/>
                  </a:ext>
                </a:extLst>
              </a:tr>
              <a:tr h="349693">
                <a:tc>
                  <a:txBody>
                    <a:bodyPr/>
                    <a:lstStyle/>
                    <a:p>
                      <a:pPr marL="0" indent="0" algn="ctr">
                        <a:lnSpc>
                          <a:spcPts val="1400"/>
                        </a:lnSpc>
                        <a:spcBef>
                          <a:spcPts val="200"/>
                        </a:spcBef>
                        <a:spcAft>
                          <a:spcPts val="200"/>
                        </a:spcAft>
                      </a:pPr>
                      <a:r>
                        <a:rPr lang="en-US" sz="1000" kern="1050" dirty="0" err="1">
                          <a:effectLst/>
                          <a:latin typeface="+mn-ea"/>
                          <a:ea typeface="+mn-ea"/>
                        </a:rPr>
                        <a:t>data_zoom</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数据区域缩放，目前只支持直角坐标系的缩放。</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885753645"/>
                  </a:ext>
                </a:extLst>
              </a:tr>
            </a:tbl>
          </a:graphicData>
        </a:graphic>
      </p:graphicFrame>
      <p:sp>
        <p:nvSpPr>
          <p:cNvPr id="3" name="内容占位符 2">
            <a:extLst>
              <a:ext uri="{FF2B5EF4-FFF2-40B4-BE49-F238E27FC236}">
                <a16:creationId xmlns:a16="http://schemas.microsoft.com/office/drawing/2014/main" id="{607EDBFC-328E-4D67-9DCA-B8A3A8199B8A}"/>
              </a:ext>
            </a:extLst>
          </p:cNvPr>
          <p:cNvSpPr>
            <a:spLocks noGrp="1"/>
          </p:cNvSpPr>
          <p:nvPr>
            <p:ph idx="10"/>
          </p:nvPr>
        </p:nvSpPr>
        <p:spPr/>
        <p:txBody>
          <a:bodyPr/>
          <a:lstStyle/>
          <a:p>
            <a:r>
              <a:rPr lang="zh-CN" altLang="zh-CN" dirty="0"/>
              <a:t>（</a:t>
            </a:r>
            <a:r>
              <a:rPr lang="en-US" altLang="zh-CN" dirty="0"/>
              <a:t>2</a:t>
            </a:r>
            <a:r>
              <a:rPr lang="zh-CN" altLang="zh-CN" dirty="0"/>
              <a:t>）</a:t>
            </a:r>
            <a:r>
              <a:rPr lang="en-US" altLang="zh-CN" dirty="0"/>
              <a:t>ToolBoxFeatureOpts</a:t>
            </a:r>
            <a:r>
              <a:rPr lang="zh-CN" altLang="zh-CN" dirty="0"/>
              <a:t>：</a:t>
            </a:r>
            <a:endParaRPr lang="zh-CN" altLang="en-US" dirty="0"/>
          </a:p>
        </p:txBody>
      </p:sp>
      <p:sp>
        <p:nvSpPr>
          <p:cNvPr id="2" name="内容占位符 1">
            <a:extLst>
              <a:ext uri="{FF2B5EF4-FFF2-40B4-BE49-F238E27FC236}">
                <a16:creationId xmlns:a16="http://schemas.microsoft.com/office/drawing/2014/main" id="{355AA395-2963-9240-022C-06A4A2D7E581}"/>
              </a:ext>
            </a:extLst>
          </p:cNvPr>
          <p:cNvSpPr txBox="1">
            <a:spLocks/>
          </p:cNvSpPr>
          <p:nvPr/>
        </p:nvSpPr>
        <p:spPr bwMode="auto">
          <a:xfrm>
            <a:off x="423863" y="1754188"/>
            <a:ext cx="11107737" cy="59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ToolBoxFeatureOpts</a:t>
            </a:r>
            <a:r>
              <a:rPr lang="zh-CN" altLang="en-US" kern="0" dirty="0"/>
              <a:t>用于控制工具条中的某些功能项是否启用以及是否显示。</a:t>
            </a:r>
          </a:p>
        </p:txBody>
      </p:sp>
    </p:spTree>
    <p:extLst>
      <p:ext uri="{BB962C8B-B14F-4D97-AF65-F5344CB8AC3E}">
        <p14:creationId xmlns:p14="http://schemas.microsoft.com/office/powerpoint/2010/main" val="18285635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5F1C9642-BB46-4EDD-A1EB-5A8205A34E78}"/>
              </a:ext>
            </a:extLst>
          </p:cNvPr>
          <p:cNvGraphicFramePr>
            <a:graphicFrameLocks noGrp="1"/>
          </p:cNvGraphicFramePr>
          <p:nvPr>
            <p:ph idx="1"/>
            <p:extLst>
              <p:ext uri="{D42A27DB-BD31-4B8C-83A1-F6EECF244321}">
                <p14:modId xmlns:p14="http://schemas.microsoft.com/office/powerpoint/2010/main" val="376547025"/>
              </p:ext>
            </p:extLst>
          </p:nvPr>
        </p:nvGraphicFramePr>
        <p:xfrm>
          <a:off x="2761674" y="2753359"/>
          <a:ext cx="5874326" cy="2605448"/>
        </p:xfrm>
        <a:graphic>
          <a:graphicData uri="http://schemas.openxmlformats.org/drawingml/2006/table">
            <a:tbl>
              <a:tblPr firstRow="1" firstCol="1" bandRow="1">
                <a:tableStyleId>{5C22544A-7EE6-4342-B048-85BDC9FD1C3A}</a:tableStyleId>
              </a:tblPr>
              <a:tblGrid>
                <a:gridCol w="1398648">
                  <a:extLst>
                    <a:ext uri="{9D8B030D-6E8A-4147-A177-3AD203B41FA5}">
                      <a16:colId xmlns:a16="http://schemas.microsoft.com/office/drawing/2014/main" val="297230883"/>
                    </a:ext>
                  </a:extLst>
                </a:gridCol>
                <a:gridCol w="4475678">
                  <a:extLst>
                    <a:ext uri="{9D8B030D-6E8A-4147-A177-3AD203B41FA5}">
                      <a16:colId xmlns:a16="http://schemas.microsoft.com/office/drawing/2014/main" val="411923445"/>
                    </a:ext>
                  </a:extLst>
                </a:gridCol>
              </a:tblGrid>
              <a:tr h="325681">
                <a:tc>
                  <a:txBody>
                    <a:bodyPr/>
                    <a:lstStyle/>
                    <a:p>
                      <a:pPr marL="0" indent="0" algn="ctr">
                        <a:lnSpc>
                          <a:spcPts val="1400"/>
                        </a:lnSpc>
                        <a:spcBef>
                          <a:spcPts val="200"/>
                        </a:spcBef>
                        <a:spcAft>
                          <a:spcPts val="200"/>
                        </a:spcAft>
                      </a:pPr>
                      <a:r>
                        <a:rPr lang="zh-TW" sz="1000" kern="1050" dirty="0">
                          <a:effectLst/>
                          <a:latin typeface="+mn-ea"/>
                          <a:ea typeface="+mn-ea"/>
                        </a:rPr>
                        <a:t>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723194326"/>
                  </a:ext>
                </a:extLst>
              </a:tr>
              <a:tr h="325681">
                <a:tc>
                  <a:txBody>
                    <a:bodyPr/>
                    <a:lstStyle/>
                    <a:p>
                      <a:pPr marL="0" indent="0" algn="ctr">
                        <a:lnSpc>
                          <a:spcPts val="1400"/>
                        </a:lnSpc>
                        <a:spcBef>
                          <a:spcPts val="200"/>
                        </a:spcBef>
                        <a:spcAft>
                          <a:spcPts val="200"/>
                        </a:spcAft>
                      </a:pPr>
                      <a:r>
                        <a:rPr lang="en-US" sz="1000" kern="1050" dirty="0" err="1">
                          <a:effectLst/>
                          <a:latin typeface="+mn-ea"/>
                          <a:ea typeface="+mn-ea"/>
                        </a:rPr>
                        <a:t>is_show</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是否显示工具栏组件。</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243976358"/>
                  </a:ext>
                </a:extLst>
              </a:tr>
              <a:tr h="325681">
                <a:tc>
                  <a:txBody>
                    <a:bodyPr/>
                    <a:lstStyle/>
                    <a:p>
                      <a:pPr marL="0" indent="0" algn="ctr">
                        <a:lnSpc>
                          <a:spcPts val="1400"/>
                        </a:lnSpc>
                        <a:spcBef>
                          <a:spcPts val="200"/>
                        </a:spcBef>
                        <a:spcAft>
                          <a:spcPts val="200"/>
                        </a:spcAft>
                      </a:pPr>
                      <a:r>
                        <a:rPr lang="en-US" sz="1000" kern="1050" dirty="0">
                          <a:effectLst/>
                          <a:latin typeface="+mn-ea"/>
                          <a:ea typeface="+mn-ea"/>
                        </a:rPr>
                        <a:t>orient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工具栏</a:t>
                      </a:r>
                      <a:r>
                        <a:rPr lang="en-US" sz="1000" kern="1050" dirty="0">
                          <a:effectLst/>
                          <a:latin typeface="+mn-ea"/>
                          <a:ea typeface="+mn-ea"/>
                        </a:rPr>
                        <a:t> icon </a:t>
                      </a:r>
                      <a:r>
                        <a:rPr lang="zh-TW" sz="1000" kern="1050" dirty="0">
                          <a:effectLst/>
                          <a:latin typeface="+mn-ea"/>
                          <a:ea typeface="+mn-ea"/>
                        </a:rPr>
                        <a:t>的布局朝向。可选：</a:t>
                      </a:r>
                      <a:r>
                        <a:rPr lang="en-US" sz="1000" kern="1050" dirty="0">
                          <a:effectLst/>
                          <a:latin typeface="+mn-ea"/>
                          <a:ea typeface="+mn-ea"/>
                        </a:rPr>
                        <a:t>'horizontal', 'vertical'</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4079113934"/>
                  </a:ext>
                </a:extLst>
              </a:tr>
              <a:tr h="325681">
                <a:tc>
                  <a:txBody>
                    <a:bodyPr/>
                    <a:lstStyle/>
                    <a:p>
                      <a:pPr marL="0" indent="0" algn="ctr">
                        <a:lnSpc>
                          <a:spcPts val="1400"/>
                        </a:lnSpc>
                        <a:spcBef>
                          <a:spcPts val="200"/>
                        </a:spcBef>
                        <a:spcAft>
                          <a:spcPts val="200"/>
                        </a:spcAft>
                      </a:pPr>
                      <a:r>
                        <a:rPr lang="en-US" sz="1000" kern="1050" dirty="0" err="1">
                          <a:effectLst/>
                          <a:latin typeface="+mn-ea"/>
                          <a:ea typeface="+mn-ea"/>
                        </a:rPr>
                        <a:t>pos_left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工具栏组件离容器左侧的距离。</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607083327"/>
                  </a:ext>
                </a:extLst>
              </a:tr>
              <a:tr h="325681">
                <a:tc>
                  <a:txBody>
                    <a:bodyPr/>
                    <a:lstStyle/>
                    <a:p>
                      <a:pPr marL="0" indent="0" algn="ctr">
                        <a:lnSpc>
                          <a:spcPts val="1400"/>
                        </a:lnSpc>
                        <a:spcBef>
                          <a:spcPts val="200"/>
                        </a:spcBef>
                        <a:spcAft>
                          <a:spcPts val="200"/>
                        </a:spcAft>
                      </a:pPr>
                      <a:r>
                        <a:rPr lang="en-US" sz="1000" kern="1050" dirty="0" err="1">
                          <a:effectLst/>
                          <a:latin typeface="+mn-ea"/>
                          <a:ea typeface="+mn-ea"/>
                        </a:rPr>
                        <a:t>pos_right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工具栏组件离容器右侧的距离。</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551890850"/>
                  </a:ext>
                </a:extLst>
              </a:tr>
              <a:tr h="325681">
                <a:tc>
                  <a:txBody>
                    <a:bodyPr/>
                    <a:lstStyle/>
                    <a:p>
                      <a:pPr marL="0" indent="0" algn="ctr">
                        <a:lnSpc>
                          <a:spcPts val="1400"/>
                        </a:lnSpc>
                        <a:spcBef>
                          <a:spcPts val="200"/>
                        </a:spcBef>
                        <a:spcAft>
                          <a:spcPts val="200"/>
                        </a:spcAft>
                      </a:pPr>
                      <a:r>
                        <a:rPr lang="en-US" sz="1000" kern="1050" dirty="0" err="1">
                          <a:effectLst/>
                          <a:latin typeface="+mn-ea"/>
                          <a:ea typeface="+mn-ea"/>
                        </a:rPr>
                        <a:t>pos_top</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工具栏组件离容器上侧的距离。</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337659643"/>
                  </a:ext>
                </a:extLst>
              </a:tr>
              <a:tr h="325681">
                <a:tc>
                  <a:txBody>
                    <a:bodyPr/>
                    <a:lstStyle/>
                    <a:p>
                      <a:pPr marL="0" indent="0" algn="ctr">
                        <a:lnSpc>
                          <a:spcPts val="1400"/>
                        </a:lnSpc>
                        <a:spcBef>
                          <a:spcPts val="200"/>
                        </a:spcBef>
                        <a:spcAft>
                          <a:spcPts val="200"/>
                        </a:spcAft>
                      </a:pPr>
                      <a:r>
                        <a:rPr lang="en-US" sz="1000" kern="1050" dirty="0" err="1">
                          <a:effectLst/>
                          <a:latin typeface="+mn-ea"/>
                          <a:ea typeface="+mn-ea"/>
                        </a:rPr>
                        <a:t>pos_bottom</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工具栏组件离容器下侧的距离。</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099963089"/>
                  </a:ext>
                </a:extLst>
              </a:tr>
              <a:tr h="325681">
                <a:tc>
                  <a:txBody>
                    <a:bodyPr/>
                    <a:lstStyle/>
                    <a:p>
                      <a:pPr marL="0" indent="0" algn="ctr">
                        <a:lnSpc>
                          <a:spcPts val="1400"/>
                        </a:lnSpc>
                        <a:spcBef>
                          <a:spcPts val="200"/>
                        </a:spcBef>
                        <a:spcAft>
                          <a:spcPts val="200"/>
                        </a:spcAft>
                      </a:pPr>
                      <a:r>
                        <a:rPr lang="en-US" sz="1000" kern="1050" dirty="0">
                          <a:effectLst/>
                          <a:latin typeface="+mn-ea"/>
                          <a:ea typeface="+mn-ea"/>
                        </a:rPr>
                        <a:t>feature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各工具配置项。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491944669"/>
                  </a:ext>
                </a:extLst>
              </a:tr>
            </a:tbl>
          </a:graphicData>
        </a:graphic>
      </p:graphicFrame>
      <p:sp>
        <p:nvSpPr>
          <p:cNvPr id="3" name="内容占位符 2">
            <a:extLst>
              <a:ext uri="{FF2B5EF4-FFF2-40B4-BE49-F238E27FC236}">
                <a16:creationId xmlns:a16="http://schemas.microsoft.com/office/drawing/2014/main" id="{607EDBFC-328E-4D67-9DCA-B8A3A8199B8A}"/>
              </a:ext>
            </a:extLst>
          </p:cNvPr>
          <p:cNvSpPr>
            <a:spLocks noGrp="1"/>
          </p:cNvSpPr>
          <p:nvPr>
            <p:ph idx="10"/>
          </p:nvPr>
        </p:nvSpPr>
        <p:spPr/>
        <p:txBody>
          <a:bodyPr/>
          <a:lstStyle/>
          <a:p>
            <a:r>
              <a:rPr lang="zh-CN" altLang="zh-CN" dirty="0"/>
              <a:t>（</a:t>
            </a:r>
            <a:r>
              <a:rPr lang="en-US" altLang="zh-CN" dirty="0"/>
              <a:t>3</a:t>
            </a:r>
            <a:r>
              <a:rPr lang="zh-CN" altLang="zh-CN" dirty="0"/>
              <a:t>）</a:t>
            </a:r>
            <a:r>
              <a:rPr lang="en-US" altLang="zh-CN" dirty="0"/>
              <a:t>ToolboxOpts</a:t>
            </a:r>
            <a:r>
              <a:rPr lang="zh-CN" altLang="zh-CN" dirty="0"/>
              <a:t>：</a:t>
            </a:r>
            <a:endParaRPr lang="zh-CN" altLang="en-US" dirty="0"/>
          </a:p>
        </p:txBody>
      </p:sp>
      <p:sp>
        <p:nvSpPr>
          <p:cNvPr id="2" name="内容占位符 1">
            <a:extLst>
              <a:ext uri="{FF2B5EF4-FFF2-40B4-BE49-F238E27FC236}">
                <a16:creationId xmlns:a16="http://schemas.microsoft.com/office/drawing/2014/main" id="{FAC0B7EC-6477-E00E-675E-CF827464E1D3}"/>
              </a:ext>
            </a:extLst>
          </p:cNvPr>
          <p:cNvSpPr txBox="1">
            <a:spLocks/>
          </p:cNvSpPr>
          <p:nvPr/>
        </p:nvSpPr>
        <p:spPr bwMode="auto">
          <a:xfrm>
            <a:off x="423863" y="1754188"/>
            <a:ext cx="11107737" cy="99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ToolboxOpts</a:t>
            </a:r>
            <a:r>
              <a:rPr lang="zh-CN" altLang="en-US" kern="0" dirty="0"/>
              <a:t>可以用于配置图表工具箱的具体行为和外观。</a:t>
            </a:r>
          </a:p>
        </p:txBody>
      </p:sp>
    </p:spTree>
    <p:extLst>
      <p:ext uri="{BB962C8B-B14F-4D97-AF65-F5344CB8AC3E}">
        <p14:creationId xmlns:p14="http://schemas.microsoft.com/office/powerpoint/2010/main" val="4629743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gray">
          <a:xfrm>
            <a:off x="1524000" y="-319088"/>
            <a:ext cx="184150" cy="239713"/>
          </a:xfrm>
          <a:prstGeom prst="rect">
            <a:avLst/>
          </a:prstGeom>
          <a:noFill/>
          <a:ln>
            <a:noFill/>
          </a:ln>
          <a:effectLst>
            <a:outerShdw dist="107763"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defRPr sz="900">
                <a:solidFill>
                  <a:srgbClr val="000000"/>
                </a:solidFill>
                <a:latin typeface="Arial" panose="020B0604020202020204" pitchFamily="34" charset="0"/>
                <a:ea typeface="宋体" panose="02010600030101010101" pitchFamily="2" charset="-122"/>
              </a:defRPr>
            </a:lvl1pPr>
            <a:lvl2pPr marL="742950" indent="-285750" eaLnBrk="0" hangingPunct="0">
              <a:defRPr sz="900">
                <a:solidFill>
                  <a:srgbClr val="000000"/>
                </a:solidFill>
                <a:latin typeface="Arial" panose="020B0604020202020204" pitchFamily="34" charset="0"/>
                <a:ea typeface="宋体" panose="02010600030101010101" pitchFamily="2" charset="-122"/>
              </a:defRPr>
            </a:lvl2pPr>
            <a:lvl3pPr marL="1143000" indent="-228600" eaLnBrk="0" hangingPunct="0">
              <a:defRPr sz="900">
                <a:solidFill>
                  <a:srgbClr val="000000"/>
                </a:solidFill>
                <a:latin typeface="Arial" panose="020B0604020202020204" pitchFamily="34" charset="0"/>
                <a:ea typeface="宋体" panose="02010600030101010101" pitchFamily="2" charset="-122"/>
              </a:defRPr>
            </a:lvl3pPr>
            <a:lvl4pPr marL="1600200" indent="-228600" eaLnBrk="0" hangingPunct="0">
              <a:defRPr sz="900">
                <a:solidFill>
                  <a:srgbClr val="000000"/>
                </a:solidFill>
                <a:latin typeface="Arial" panose="020B0604020202020204" pitchFamily="34" charset="0"/>
                <a:ea typeface="宋体" panose="02010600030101010101" pitchFamily="2" charset="-122"/>
              </a:defRPr>
            </a:lvl4pPr>
            <a:lvl5pPr marL="2057400" indent="-228600" eaLnBrk="0" hangingPunct="0">
              <a:defRPr sz="9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endParaRPr lang="zh-CN" altLang="en-US" sz="952"/>
          </a:p>
        </p:txBody>
      </p:sp>
      <p:sp>
        <p:nvSpPr>
          <p:cNvPr id="10246" name="Rectangle 6"/>
          <p:cNvSpPr>
            <a:spLocks noChangeArrowheads="1"/>
          </p:cNvSpPr>
          <p:nvPr/>
        </p:nvSpPr>
        <p:spPr bwMode="auto">
          <a:xfrm>
            <a:off x="1524000" y="-392113"/>
            <a:ext cx="184150" cy="38576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fontAlgn="auto">
              <a:spcBef>
                <a:spcPts val="0"/>
              </a:spcBef>
              <a:spcAft>
                <a:spcPts val="0"/>
              </a:spcAft>
              <a:defRPr/>
            </a:pPr>
            <a:endParaRPr lang="zh-CN" altLang="en-US" sz="1905">
              <a:solidFill>
                <a:srgbClr val="000000"/>
              </a:solidFill>
              <a:latin typeface="Arial" charset="0"/>
              <a:ea typeface="+mn-ea"/>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261" y="2327030"/>
            <a:ext cx="2754924" cy="2754924"/>
          </a:xfrm>
          <a:prstGeom prst="rect">
            <a:avLst/>
          </a:prstGeom>
        </p:spPr>
      </p:pic>
    </p:spTree>
    <p:extLst>
      <p:ext uri="{BB962C8B-B14F-4D97-AF65-F5344CB8AC3E}">
        <p14:creationId xmlns:p14="http://schemas.microsoft.com/office/powerpoint/2010/main" val="173963853"/>
      </p:ext>
    </p:extLst>
  </p:cSld>
  <p:clrMapOvr>
    <a:masterClrMapping/>
  </p:clrMapOvr>
  <p:transition spd="slow">
    <p:wheel spokes="1"/>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DA8F68D9-FB15-4C41-98C6-8929248C8C97}"/>
              </a:ext>
            </a:extLst>
          </p:cNvPr>
          <p:cNvGraphicFramePr>
            <a:graphicFrameLocks noGrp="1"/>
          </p:cNvGraphicFramePr>
          <p:nvPr>
            <p:ph idx="1"/>
            <p:extLst>
              <p:ext uri="{D42A27DB-BD31-4B8C-83A1-F6EECF244321}">
                <p14:modId xmlns:p14="http://schemas.microsoft.com/office/powerpoint/2010/main" val="4254926257"/>
              </p:ext>
            </p:extLst>
          </p:nvPr>
        </p:nvGraphicFramePr>
        <p:xfrm>
          <a:off x="2244436" y="2479040"/>
          <a:ext cx="7536873" cy="3677213"/>
        </p:xfrm>
        <a:graphic>
          <a:graphicData uri="http://schemas.openxmlformats.org/drawingml/2006/table">
            <a:tbl>
              <a:tblPr firstRow="1" firstCol="1" bandRow="1">
                <a:tableStyleId>{5C22544A-7EE6-4342-B048-85BDC9FD1C3A}</a:tableStyleId>
              </a:tblPr>
              <a:tblGrid>
                <a:gridCol w="1690254">
                  <a:extLst>
                    <a:ext uri="{9D8B030D-6E8A-4147-A177-3AD203B41FA5}">
                      <a16:colId xmlns:a16="http://schemas.microsoft.com/office/drawing/2014/main" val="3861189329"/>
                    </a:ext>
                  </a:extLst>
                </a:gridCol>
                <a:gridCol w="5846619">
                  <a:extLst>
                    <a:ext uri="{9D8B030D-6E8A-4147-A177-3AD203B41FA5}">
                      <a16:colId xmlns:a16="http://schemas.microsoft.com/office/drawing/2014/main" val="1516014225"/>
                    </a:ext>
                  </a:extLst>
                </a:gridCol>
              </a:tblGrid>
              <a:tr h="269781">
                <a:tc>
                  <a:txBody>
                    <a:bodyPr/>
                    <a:lstStyle/>
                    <a:p>
                      <a:pPr marL="0" indent="0" algn="ctr">
                        <a:lnSpc>
                          <a:spcPts val="1400"/>
                        </a:lnSpc>
                        <a:spcBef>
                          <a:spcPts val="200"/>
                        </a:spcBef>
                        <a:spcAft>
                          <a:spcPts val="200"/>
                        </a:spcAft>
                      </a:pPr>
                      <a:r>
                        <a:rPr lang="zh-TW" sz="1000" kern="1050" dirty="0">
                          <a:effectLst/>
                          <a:latin typeface="+mn-ea"/>
                          <a:ea typeface="+mn-ea"/>
                        </a:rPr>
                        <a:t>配置项</a:t>
                      </a:r>
                      <a:endParaRPr lang="zh-CN" sz="1000" kern="1050" dirty="0">
                        <a:solidFill>
                          <a:srgbClr val="000000"/>
                        </a:solidFill>
                        <a:effectLst/>
                        <a:latin typeface="+mn-ea"/>
                        <a:ea typeface="+mn-ea"/>
                        <a:cs typeface="宋体" panose="02010600030101010101" pitchFamily="2" charset="-122"/>
                      </a:endParaRPr>
                    </a:p>
                  </a:txBody>
                  <a:tcPr marL="65587" marR="65587"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5587" marR="65587" marT="0" marB="0" anchor="ctr"/>
                </a:tc>
                <a:extLst>
                  <a:ext uri="{0D108BD9-81ED-4DB2-BD59-A6C34878D82A}">
                    <a16:rowId xmlns:a16="http://schemas.microsoft.com/office/drawing/2014/main" val="742293103"/>
                  </a:ext>
                </a:extLst>
              </a:tr>
              <a:tr h="269781">
                <a:tc>
                  <a:txBody>
                    <a:bodyPr/>
                    <a:lstStyle/>
                    <a:p>
                      <a:pPr marL="0" indent="0" algn="ctr">
                        <a:lnSpc>
                          <a:spcPts val="1400"/>
                        </a:lnSpc>
                        <a:spcBef>
                          <a:spcPts val="200"/>
                        </a:spcBef>
                        <a:spcAft>
                          <a:spcPts val="200"/>
                        </a:spcAft>
                      </a:pPr>
                      <a:r>
                        <a:rPr lang="en-US" sz="1000" kern="1050" dirty="0">
                          <a:effectLst/>
                          <a:latin typeface="+mn-ea"/>
                          <a:ea typeface="+mn-ea"/>
                        </a:rPr>
                        <a:t>title</a:t>
                      </a:r>
                      <a:endParaRPr lang="zh-CN" sz="1000" kern="1050" dirty="0">
                        <a:solidFill>
                          <a:srgbClr val="000000"/>
                        </a:solidFill>
                        <a:effectLst/>
                        <a:latin typeface="+mn-ea"/>
                        <a:ea typeface="+mn-ea"/>
                        <a:cs typeface="宋体" panose="02010600030101010101" pitchFamily="2" charset="-122"/>
                      </a:endParaRPr>
                    </a:p>
                  </a:txBody>
                  <a:tcPr marL="65587" marR="65587"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主标题文本，支持使用</a:t>
                      </a:r>
                      <a:r>
                        <a:rPr lang="en-US" sz="1000" kern="1050" dirty="0">
                          <a:effectLst/>
                          <a:latin typeface="+mn-ea"/>
                          <a:ea typeface="+mn-ea"/>
                        </a:rPr>
                        <a:t> \n </a:t>
                      </a:r>
                      <a:r>
                        <a:rPr lang="zh-TW" sz="1000" kern="1050" dirty="0">
                          <a:effectLst/>
                          <a:latin typeface="+mn-ea"/>
                          <a:ea typeface="+mn-ea"/>
                        </a:rPr>
                        <a:t>换行。</a:t>
                      </a:r>
                      <a:endParaRPr lang="zh-CN" sz="1000" kern="1050" dirty="0">
                        <a:solidFill>
                          <a:srgbClr val="000000"/>
                        </a:solidFill>
                        <a:effectLst/>
                        <a:latin typeface="+mn-ea"/>
                        <a:ea typeface="+mn-ea"/>
                        <a:cs typeface="宋体" panose="02010600030101010101" pitchFamily="2" charset="-122"/>
                      </a:endParaRPr>
                    </a:p>
                  </a:txBody>
                  <a:tcPr marL="65587" marR="65587" marT="0" marB="0" anchor="ctr"/>
                </a:tc>
                <a:extLst>
                  <a:ext uri="{0D108BD9-81ED-4DB2-BD59-A6C34878D82A}">
                    <a16:rowId xmlns:a16="http://schemas.microsoft.com/office/drawing/2014/main" val="692638695"/>
                  </a:ext>
                </a:extLst>
              </a:tr>
              <a:tr h="269781">
                <a:tc>
                  <a:txBody>
                    <a:bodyPr/>
                    <a:lstStyle/>
                    <a:p>
                      <a:pPr marL="0" indent="0" algn="ctr">
                        <a:lnSpc>
                          <a:spcPts val="1400"/>
                        </a:lnSpc>
                        <a:spcBef>
                          <a:spcPts val="200"/>
                        </a:spcBef>
                        <a:spcAft>
                          <a:spcPts val="200"/>
                        </a:spcAft>
                      </a:pPr>
                      <a:r>
                        <a:rPr lang="en-US" sz="1000" kern="1050" dirty="0" err="1">
                          <a:effectLst/>
                          <a:latin typeface="+mn-ea"/>
                          <a:ea typeface="+mn-ea"/>
                        </a:rPr>
                        <a:t>title_link</a:t>
                      </a:r>
                      <a:endParaRPr lang="zh-CN" sz="1000" kern="1050" dirty="0">
                        <a:solidFill>
                          <a:srgbClr val="000000"/>
                        </a:solidFill>
                        <a:effectLst/>
                        <a:latin typeface="+mn-ea"/>
                        <a:ea typeface="+mn-ea"/>
                        <a:cs typeface="宋体" panose="02010600030101010101" pitchFamily="2" charset="-122"/>
                      </a:endParaRPr>
                    </a:p>
                  </a:txBody>
                  <a:tcPr marL="65587" marR="65587"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主标题跳转</a:t>
                      </a:r>
                      <a:r>
                        <a:rPr lang="en-US" sz="1000" kern="1050" dirty="0">
                          <a:effectLst/>
                          <a:latin typeface="+mn-ea"/>
                          <a:ea typeface="+mn-ea"/>
                        </a:rPr>
                        <a:t> URL </a:t>
                      </a:r>
                      <a:r>
                        <a:rPr lang="zh-TW" sz="1000" kern="1050" dirty="0">
                          <a:effectLst/>
                          <a:latin typeface="+mn-ea"/>
                          <a:ea typeface="+mn-ea"/>
                        </a:rPr>
                        <a:t>链接。</a:t>
                      </a:r>
                      <a:endParaRPr lang="zh-CN" sz="1000" kern="1050" dirty="0">
                        <a:solidFill>
                          <a:srgbClr val="000000"/>
                        </a:solidFill>
                        <a:effectLst/>
                        <a:latin typeface="+mn-ea"/>
                        <a:ea typeface="+mn-ea"/>
                        <a:cs typeface="宋体" panose="02010600030101010101" pitchFamily="2" charset="-122"/>
                      </a:endParaRPr>
                    </a:p>
                  </a:txBody>
                  <a:tcPr marL="65587" marR="65587" marT="0" marB="0" anchor="ctr"/>
                </a:tc>
                <a:extLst>
                  <a:ext uri="{0D108BD9-81ED-4DB2-BD59-A6C34878D82A}">
                    <a16:rowId xmlns:a16="http://schemas.microsoft.com/office/drawing/2014/main" val="2694072839"/>
                  </a:ext>
                </a:extLst>
              </a:tr>
              <a:tr h="354811">
                <a:tc>
                  <a:txBody>
                    <a:bodyPr/>
                    <a:lstStyle/>
                    <a:p>
                      <a:pPr marL="0" indent="0" algn="ctr">
                        <a:lnSpc>
                          <a:spcPts val="1400"/>
                        </a:lnSpc>
                        <a:spcBef>
                          <a:spcPts val="200"/>
                        </a:spcBef>
                        <a:spcAft>
                          <a:spcPts val="200"/>
                        </a:spcAft>
                      </a:pPr>
                      <a:r>
                        <a:rPr lang="en-US" sz="1000" kern="1050" dirty="0" err="1">
                          <a:effectLst/>
                          <a:latin typeface="+mn-ea"/>
                          <a:ea typeface="+mn-ea"/>
                        </a:rPr>
                        <a:t>title_target</a:t>
                      </a:r>
                      <a:endParaRPr lang="zh-CN" sz="1000" kern="1050" dirty="0">
                        <a:solidFill>
                          <a:srgbClr val="000000"/>
                        </a:solidFill>
                        <a:effectLst/>
                        <a:latin typeface="+mn-ea"/>
                        <a:ea typeface="+mn-ea"/>
                        <a:cs typeface="宋体" panose="02010600030101010101" pitchFamily="2" charset="-122"/>
                      </a:endParaRPr>
                    </a:p>
                  </a:txBody>
                  <a:tcPr marL="65587" marR="65587"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主标题跳转链接方式默认值是</a:t>
                      </a:r>
                      <a:r>
                        <a:rPr lang="en-US" sz="1000" kern="1050" dirty="0">
                          <a:effectLst/>
                          <a:latin typeface="+mn-ea"/>
                          <a:ea typeface="+mn-ea"/>
                        </a:rPr>
                        <a:t>blank</a:t>
                      </a:r>
                      <a:r>
                        <a:rPr lang="zh-TW" sz="1000" kern="1050" dirty="0">
                          <a:effectLst/>
                          <a:latin typeface="+mn-ea"/>
                          <a:ea typeface="+mn-ea"/>
                        </a:rPr>
                        <a:t>可选参数</a:t>
                      </a:r>
                      <a:r>
                        <a:rPr lang="en-US" sz="1000" kern="1050" dirty="0">
                          <a:effectLst/>
                          <a:latin typeface="+mn-ea"/>
                          <a:ea typeface="+mn-ea"/>
                        </a:rPr>
                        <a:t>'self', 'blank'</a:t>
                      </a:r>
                      <a:r>
                        <a:rPr lang="zh-TW" sz="1000" kern="1050" dirty="0">
                          <a:effectLst/>
                          <a:latin typeface="+mn-ea"/>
                          <a:ea typeface="+mn-ea"/>
                        </a:rPr>
                        <a:t>，</a:t>
                      </a:r>
                      <a:r>
                        <a:rPr lang="en-US" sz="1000" kern="1050" dirty="0">
                          <a:effectLst/>
                          <a:latin typeface="+mn-ea"/>
                          <a:ea typeface="+mn-ea"/>
                        </a:rPr>
                        <a:t>'self' </a:t>
                      </a:r>
                      <a:r>
                        <a:rPr lang="zh-TW" sz="1000" kern="1050" dirty="0">
                          <a:effectLst/>
                          <a:latin typeface="+mn-ea"/>
                          <a:ea typeface="+mn-ea"/>
                        </a:rPr>
                        <a:t>当前窗口打开</a:t>
                      </a:r>
                      <a:r>
                        <a:rPr lang="en-US" sz="1000" kern="1050" dirty="0">
                          <a:effectLst/>
                          <a:latin typeface="+mn-ea"/>
                          <a:ea typeface="+mn-ea"/>
                        </a:rPr>
                        <a:t>; 'blank' </a:t>
                      </a:r>
                      <a:r>
                        <a:rPr lang="zh-TW" sz="1000" kern="1050" dirty="0">
                          <a:effectLst/>
                          <a:latin typeface="+mn-ea"/>
                          <a:ea typeface="+mn-ea"/>
                        </a:rPr>
                        <a:t>新窗口打开。</a:t>
                      </a:r>
                      <a:endParaRPr lang="zh-CN" sz="1000" kern="1050" dirty="0">
                        <a:solidFill>
                          <a:srgbClr val="000000"/>
                        </a:solidFill>
                        <a:effectLst/>
                        <a:latin typeface="+mn-ea"/>
                        <a:ea typeface="+mn-ea"/>
                        <a:cs typeface="宋体" panose="02010600030101010101" pitchFamily="2" charset="-122"/>
                      </a:endParaRPr>
                    </a:p>
                  </a:txBody>
                  <a:tcPr marL="65587" marR="65587" marT="0" marB="0" anchor="ctr"/>
                </a:tc>
                <a:extLst>
                  <a:ext uri="{0D108BD9-81ED-4DB2-BD59-A6C34878D82A}">
                    <a16:rowId xmlns:a16="http://schemas.microsoft.com/office/drawing/2014/main" val="2792475884"/>
                  </a:ext>
                </a:extLst>
              </a:tr>
              <a:tr h="269781">
                <a:tc>
                  <a:txBody>
                    <a:bodyPr/>
                    <a:lstStyle/>
                    <a:p>
                      <a:pPr marL="0" indent="0" algn="ctr">
                        <a:lnSpc>
                          <a:spcPts val="1400"/>
                        </a:lnSpc>
                        <a:spcBef>
                          <a:spcPts val="200"/>
                        </a:spcBef>
                        <a:spcAft>
                          <a:spcPts val="200"/>
                        </a:spcAft>
                      </a:pPr>
                      <a:r>
                        <a:rPr lang="en-US" sz="1000" kern="1050" dirty="0">
                          <a:effectLst/>
                          <a:latin typeface="+mn-ea"/>
                          <a:ea typeface="+mn-ea"/>
                        </a:rPr>
                        <a:t>subtitle</a:t>
                      </a:r>
                      <a:endParaRPr lang="zh-CN" sz="1000" kern="1050" dirty="0">
                        <a:solidFill>
                          <a:srgbClr val="000000"/>
                        </a:solidFill>
                        <a:effectLst/>
                        <a:latin typeface="+mn-ea"/>
                        <a:ea typeface="+mn-ea"/>
                        <a:cs typeface="宋体" panose="02010600030101010101" pitchFamily="2" charset="-122"/>
                      </a:endParaRPr>
                    </a:p>
                  </a:txBody>
                  <a:tcPr marL="65587" marR="65587"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副标题文本，支持使用</a:t>
                      </a:r>
                      <a:r>
                        <a:rPr lang="en-US" sz="1000" kern="1050" dirty="0">
                          <a:effectLst/>
                          <a:latin typeface="+mn-ea"/>
                          <a:ea typeface="+mn-ea"/>
                        </a:rPr>
                        <a:t> \n </a:t>
                      </a:r>
                      <a:r>
                        <a:rPr lang="zh-TW" sz="1000" kern="1050" dirty="0">
                          <a:effectLst/>
                          <a:latin typeface="+mn-ea"/>
                          <a:ea typeface="+mn-ea"/>
                        </a:rPr>
                        <a:t>换行。</a:t>
                      </a:r>
                      <a:endParaRPr lang="zh-CN" sz="1000" kern="1050" dirty="0">
                        <a:solidFill>
                          <a:srgbClr val="000000"/>
                        </a:solidFill>
                        <a:effectLst/>
                        <a:latin typeface="+mn-ea"/>
                        <a:ea typeface="+mn-ea"/>
                        <a:cs typeface="宋体" panose="02010600030101010101" pitchFamily="2" charset="-122"/>
                      </a:endParaRPr>
                    </a:p>
                  </a:txBody>
                  <a:tcPr marL="65587" marR="65587" marT="0" marB="0" anchor="ctr"/>
                </a:tc>
                <a:extLst>
                  <a:ext uri="{0D108BD9-81ED-4DB2-BD59-A6C34878D82A}">
                    <a16:rowId xmlns:a16="http://schemas.microsoft.com/office/drawing/2014/main" val="443355904"/>
                  </a:ext>
                </a:extLst>
              </a:tr>
              <a:tr h="269781">
                <a:tc>
                  <a:txBody>
                    <a:bodyPr/>
                    <a:lstStyle/>
                    <a:p>
                      <a:pPr marL="0" indent="0" algn="ctr">
                        <a:lnSpc>
                          <a:spcPts val="1400"/>
                        </a:lnSpc>
                        <a:spcBef>
                          <a:spcPts val="200"/>
                        </a:spcBef>
                        <a:spcAft>
                          <a:spcPts val="200"/>
                        </a:spcAft>
                      </a:pPr>
                      <a:r>
                        <a:rPr lang="en-US" sz="1000" kern="1050" dirty="0" err="1">
                          <a:effectLst/>
                          <a:latin typeface="+mn-ea"/>
                          <a:ea typeface="+mn-ea"/>
                        </a:rPr>
                        <a:t>subtitle_link</a:t>
                      </a:r>
                      <a:endParaRPr lang="zh-CN" sz="1000" kern="1050" dirty="0">
                        <a:solidFill>
                          <a:srgbClr val="000000"/>
                        </a:solidFill>
                        <a:effectLst/>
                        <a:latin typeface="+mn-ea"/>
                        <a:ea typeface="+mn-ea"/>
                        <a:cs typeface="宋体" panose="02010600030101010101" pitchFamily="2" charset="-122"/>
                      </a:endParaRPr>
                    </a:p>
                  </a:txBody>
                  <a:tcPr marL="65587" marR="65587"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副标题跳转</a:t>
                      </a:r>
                      <a:r>
                        <a:rPr lang="en-US" sz="1000" kern="1050" dirty="0">
                          <a:effectLst/>
                          <a:latin typeface="+mn-ea"/>
                          <a:ea typeface="+mn-ea"/>
                        </a:rPr>
                        <a:t> URL </a:t>
                      </a:r>
                      <a:r>
                        <a:rPr lang="zh-TW" sz="1000" kern="1050" dirty="0">
                          <a:effectLst/>
                          <a:latin typeface="+mn-ea"/>
                          <a:ea typeface="+mn-ea"/>
                        </a:rPr>
                        <a:t>链接。</a:t>
                      </a:r>
                      <a:endParaRPr lang="zh-CN" sz="1000" kern="1050" dirty="0">
                        <a:solidFill>
                          <a:srgbClr val="000000"/>
                        </a:solidFill>
                        <a:effectLst/>
                        <a:latin typeface="+mn-ea"/>
                        <a:ea typeface="+mn-ea"/>
                        <a:cs typeface="宋体" panose="02010600030101010101" pitchFamily="2" charset="-122"/>
                      </a:endParaRPr>
                    </a:p>
                  </a:txBody>
                  <a:tcPr marL="65587" marR="65587" marT="0" marB="0" anchor="ctr"/>
                </a:tc>
                <a:extLst>
                  <a:ext uri="{0D108BD9-81ED-4DB2-BD59-A6C34878D82A}">
                    <a16:rowId xmlns:a16="http://schemas.microsoft.com/office/drawing/2014/main" val="1513039673"/>
                  </a:ext>
                </a:extLst>
              </a:tr>
              <a:tr h="354811">
                <a:tc>
                  <a:txBody>
                    <a:bodyPr/>
                    <a:lstStyle/>
                    <a:p>
                      <a:pPr marL="0" indent="0" algn="ctr">
                        <a:lnSpc>
                          <a:spcPts val="1400"/>
                        </a:lnSpc>
                        <a:spcBef>
                          <a:spcPts val="200"/>
                        </a:spcBef>
                        <a:spcAft>
                          <a:spcPts val="200"/>
                        </a:spcAft>
                      </a:pPr>
                      <a:r>
                        <a:rPr lang="en-US" sz="1000" kern="1050" dirty="0" err="1">
                          <a:effectLst/>
                          <a:latin typeface="+mn-ea"/>
                          <a:ea typeface="+mn-ea"/>
                        </a:rPr>
                        <a:t>subtitle_target</a:t>
                      </a:r>
                      <a:endParaRPr lang="zh-CN" sz="1000" kern="1050" dirty="0">
                        <a:solidFill>
                          <a:srgbClr val="000000"/>
                        </a:solidFill>
                        <a:effectLst/>
                        <a:latin typeface="+mn-ea"/>
                        <a:ea typeface="+mn-ea"/>
                        <a:cs typeface="宋体" panose="02010600030101010101" pitchFamily="2" charset="-122"/>
                      </a:endParaRPr>
                    </a:p>
                  </a:txBody>
                  <a:tcPr marL="65587" marR="65587"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副标题跳转链接方式默认值是</a:t>
                      </a:r>
                      <a:r>
                        <a:rPr lang="en-US" sz="1000" kern="1050" dirty="0">
                          <a:effectLst/>
                          <a:latin typeface="+mn-ea"/>
                          <a:ea typeface="+mn-ea"/>
                        </a:rPr>
                        <a:t>blank</a:t>
                      </a:r>
                      <a:r>
                        <a:rPr lang="zh-TW" sz="1000" kern="1050" dirty="0">
                          <a:effectLst/>
                          <a:latin typeface="+mn-ea"/>
                          <a:ea typeface="+mn-ea"/>
                        </a:rPr>
                        <a:t>可选参数</a:t>
                      </a:r>
                      <a:r>
                        <a:rPr lang="en-US" sz="1000" kern="1050" dirty="0">
                          <a:effectLst/>
                          <a:latin typeface="+mn-ea"/>
                          <a:ea typeface="+mn-ea"/>
                        </a:rPr>
                        <a:t>'self', 'blank'</a:t>
                      </a:r>
                      <a:r>
                        <a:rPr lang="zh-TW" sz="1000" kern="1050" dirty="0">
                          <a:effectLst/>
                          <a:latin typeface="+mn-ea"/>
                          <a:ea typeface="+mn-ea"/>
                        </a:rPr>
                        <a:t>，</a:t>
                      </a:r>
                      <a:r>
                        <a:rPr lang="en-US" sz="1000" kern="1050" dirty="0">
                          <a:effectLst/>
                          <a:latin typeface="+mn-ea"/>
                          <a:ea typeface="+mn-ea"/>
                        </a:rPr>
                        <a:t>'self' </a:t>
                      </a:r>
                      <a:r>
                        <a:rPr lang="zh-TW" sz="1000" kern="1050" dirty="0">
                          <a:effectLst/>
                          <a:latin typeface="+mn-ea"/>
                          <a:ea typeface="+mn-ea"/>
                        </a:rPr>
                        <a:t>当前窗口打开</a:t>
                      </a:r>
                      <a:r>
                        <a:rPr lang="en-US" sz="1000" kern="1050" dirty="0">
                          <a:effectLst/>
                          <a:latin typeface="+mn-ea"/>
                          <a:ea typeface="+mn-ea"/>
                        </a:rPr>
                        <a:t>; 'blank' </a:t>
                      </a:r>
                      <a:r>
                        <a:rPr lang="zh-TW" sz="1000" kern="1050" dirty="0">
                          <a:effectLst/>
                          <a:latin typeface="+mn-ea"/>
                          <a:ea typeface="+mn-ea"/>
                        </a:rPr>
                        <a:t>新窗口打开。</a:t>
                      </a:r>
                      <a:endParaRPr lang="zh-CN" sz="1000" kern="1050" dirty="0">
                        <a:solidFill>
                          <a:srgbClr val="000000"/>
                        </a:solidFill>
                        <a:effectLst/>
                        <a:latin typeface="+mn-ea"/>
                        <a:ea typeface="+mn-ea"/>
                        <a:cs typeface="宋体" panose="02010600030101010101" pitchFamily="2" charset="-122"/>
                      </a:endParaRPr>
                    </a:p>
                  </a:txBody>
                  <a:tcPr marL="65587" marR="65587" marT="0" marB="0" anchor="ctr"/>
                </a:tc>
                <a:extLst>
                  <a:ext uri="{0D108BD9-81ED-4DB2-BD59-A6C34878D82A}">
                    <a16:rowId xmlns:a16="http://schemas.microsoft.com/office/drawing/2014/main" val="493910068"/>
                  </a:ext>
                </a:extLst>
              </a:tr>
              <a:tr h="269781">
                <a:tc>
                  <a:txBody>
                    <a:bodyPr/>
                    <a:lstStyle/>
                    <a:p>
                      <a:pPr marL="0" indent="0" algn="ctr">
                        <a:lnSpc>
                          <a:spcPts val="1400"/>
                        </a:lnSpc>
                        <a:spcBef>
                          <a:spcPts val="200"/>
                        </a:spcBef>
                        <a:spcAft>
                          <a:spcPts val="200"/>
                        </a:spcAft>
                      </a:pPr>
                      <a:r>
                        <a:rPr lang="en-US" sz="1000" kern="1050" dirty="0" err="1">
                          <a:effectLst/>
                          <a:latin typeface="+mn-ea"/>
                          <a:ea typeface="+mn-ea"/>
                        </a:rPr>
                        <a:t>pos_left</a:t>
                      </a:r>
                      <a:endParaRPr lang="zh-CN" sz="1000" kern="1050" dirty="0">
                        <a:solidFill>
                          <a:srgbClr val="000000"/>
                        </a:solidFill>
                        <a:effectLst/>
                        <a:latin typeface="+mn-ea"/>
                        <a:ea typeface="+mn-ea"/>
                        <a:cs typeface="宋体" panose="02010600030101010101" pitchFamily="2" charset="-122"/>
                      </a:endParaRPr>
                    </a:p>
                  </a:txBody>
                  <a:tcPr marL="65587" marR="65587" marT="0" marB="0" anchor="ctr"/>
                </a:tc>
                <a:tc>
                  <a:txBody>
                    <a:bodyPr/>
                    <a:lstStyle/>
                    <a:p>
                      <a:pPr marL="0" indent="0" algn="just">
                        <a:lnSpc>
                          <a:spcPts val="1400"/>
                        </a:lnSpc>
                        <a:spcBef>
                          <a:spcPts val="200"/>
                        </a:spcBef>
                        <a:spcAft>
                          <a:spcPts val="200"/>
                        </a:spcAft>
                      </a:pPr>
                      <a:r>
                        <a:rPr lang="en-US" sz="1000" kern="1050" dirty="0">
                          <a:effectLst/>
                          <a:latin typeface="+mn-ea"/>
                          <a:ea typeface="+mn-ea"/>
                        </a:rPr>
                        <a:t>title </a:t>
                      </a:r>
                      <a:r>
                        <a:rPr lang="zh-TW" sz="1000" kern="1050" dirty="0">
                          <a:effectLst/>
                          <a:latin typeface="+mn-ea"/>
                          <a:ea typeface="+mn-ea"/>
                        </a:rPr>
                        <a:t>组件离容器左侧的距离。</a:t>
                      </a:r>
                      <a:endParaRPr lang="zh-CN" sz="1000" kern="1050" dirty="0">
                        <a:solidFill>
                          <a:srgbClr val="000000"/>
                        </a:solidFill>
                        <a:effectLst/>
                        <a:latin typeface="+mn-ea"/>
                        <a:ea typeface="+mn-ea"/>
                        <a:cs typeface="宋体" panose="02010600030101010101" pitchFamily="2" charset="-122"/>
                      </a:endParaRPr>
                    </a:p>
                  </a:txBody>
                  <a:tcPr marL="65587" marR="65587" marT="0" marB="0" anchor="ctr"/>
                </a:tc>
                <a:extLst>
                  <a:ext uri="{0D108BD9-81ED-4DB2-BD59-A6C34878D82A}">
                    <a16:rowId xmlns:a16="http://schemas.microsoft.com/office/drawing/2014/main" val="4216677315"/>
                  </a:ext>
                </a:extLst>
              </a:tr>
              <a:tr h="269781">
                <a:tc>
                  <a:txBody>
                    <a:bodyPr/>
                    <a:lstStyle/>
                    <a:p>
                      <a:pPr marL="0" indent="0" algn="ctr">
                        <a:lnSpc>
                          <a:spcPts val="1400"/>
                        </a:lnSpc>
                        <a:spcBef>
                          <a:spcPts val="200"/>
                        </a:spcBef>
                        <a:spcAft>
                          <a:spcPts val="200"/>
                        </a:spcAft>
                      </a:pPr>
                      <a:r>
                        <a:rPr lang="en-US" sz="1000" kern="1050" dirty="0" err="1">
                          <a:effectLst/>
                          <a:latin typeface="+mn-ea"/>
                          <a:ea typeface="+mn-ea"/>
                        </a:rPr>
                        <a:t>pos_right</a:t>
                      </a:r>
                      <a:endParaRPr lang="zh-CN" sz="1000" kern="1050" dirty="0">
                        <a:solidFill>
                          <a:srgbClr val="000000"/>
                        </a:solidFill>
                        <a:effectLst/>
                        <a:latin typeface="+mn-ea"/>
                        <a:ea typeface="+mn-ea"/>
                        <a:cs typeface="宋体" panose="02010600030101010101" pitchFamily="2" charset="-122"/>
                      </a:endParaRPr>
                    </a:p>
                  </a:txBody>
                  <a:tcPr marL="65587" marR="65587" marT="0" marB="0" anchor="ctr"/>
                </a:tc>
                <a:tc>
                  <a:txBody>
                    <a:bodyPr/>
                    <a:lstStyle/>
                    <a:p>
                      <a:pPr marL="0" indent="0" algn="just">
                        <a:lnSpc>
                          <a:spcPts val="1400"/>
                        </a:lnSpc>
                        <a:spcBef>
                          <a:spcPts val="200"/>
                        </a:spcBef>
                        <a:spcAft>
                          <a:spcPts val="200"/>
                        </a:spcAft>
                      </a:pPr>
                      <a:r>
                        <a:rPr lang="en-US" sz="1000" kern="1050" dirty="0">
                          <a:effectLst/>
                          <a:latin typeface="+mn-ea"/>
                          <a:ea typeface="+mn-ea"/>
                        </a:rPr>
                        <a:t>title </a:t>
                      </a:r>
                      <a:r>
                        <a:rPr lang="zh-TW" sz="1000" kern="1050" dirty="0">
                          <a:effectLst/>
                          <a:latin typeface="+mn-ea"/>
                          <a:ea typeface="+mn-ea"/>
                        </a:rPr>
                        <a:t>组件离容器右侧的距离。</a:t>
                      </a:r>
                      <a:endParaRPr lang="zh-CN" sz="1000" kern="1050" dirty="0">
                        <a:solidFill>
                          <a:srgbClr val="000000"/>
                        </a:solidFill>
                        <a:effectLst/>
                        <a:latin typeface="+mn-ea"/>
                        <a:ea typeface="+mn-ea"/>
                        <a:cs typeface="宋体" panose="02010600030101010101" pitchFamily="2" charset="-122"/>
                      </a:endParaRPr>
                    </a:p>
                  </a:txBody>
                  <a:tcPr marL="65587" marR="65587" marT="0" marB="0" anchor="ctr"/>
                </a:tc>
                <a:extLst>
                  <a:ext uri="{0D108BD9-81ED-4DB2-BD59-A6C34878D82A}">
                    <a16:rowId xmlns:a16="http://schemas.microsoft.com/office/drawing/2014/main" val="2093924708"/>
                  </a:ext>
                </a:extLst>
              </a:tr>
              <a:tr h="269781">
                <a:tc>
                  <a:txBody>
                    <a:bodyPr/>
                    <a:lstStyle/>
                    <a:p>
                      <a:pPr marL="0" indent="0" algn="ctr">
                        <a:lnSpc>
                          <a:spcPts val="1400"/>
                        </a:lnSpc>
                        <a:spcBef>
                          <a:spcPts val="200"/>
                        </a:spcBef>
                        <a:spcAft>
                          <a:spcPts val="200"/>
                        </a:spcAft>
                      </a:pPr>
                      <a:r>
                        <a:rPr lang="en-US" sz="1000" kern="1050" dirty="0" err="1">
                          <a:effectLst/>
                          <a:latin typeface="+mn-ea"/>
                          <a:ea typeface="+mn-ea"/>
                        </a:rPr>
                        <a:t>pos_top</a:t>
                      </a:r>
                      <a:endParaRPr lang="zh-CN" sz="1000" kern="1050" dirty="0">
                        <a:solidFill>
                          <a:srgbClr val="000000"/>
                        </a:solidFill>
                        <a:effectLst/>
                        <a:latin typeface="+mn-ea"/>
                        <a:ea typeface="+mn-ea"/>
                        <a:cs typeface="宋体" panose="02010600030101010101" pitchFamily="2" charset="-122"/>
                      </a:endParaRPr>
                    </a:p>
                  </a:txBody>
                  <a:tcPr marL="65587" marR="65587" marT="0" marB="0" anchor="ctr"/>
                </a:tc>
                <a:tc>
                  <a:txBody>
                    <a:bodyPr/>
                    <a:lstStyle/>
                    <a:p>
                      <a:pPr marL="0" indent="0" algn="just">
                        <a:lnSpc>
                          <a:spcPts val="1400"/>
                        </a:lnSpc>
                        <a:spcBef>
                          <a:spcPts val="200"/>
                        </a:spcBef>
                        <a:spcAft>
                          <a:spcPts val="200"/>
                        </a:spcAft>
                      </a:pPr>
                      <a:r>
                        <a:rPr lang="en-US" sz="1000" kern="1050" dirty="0">
                          <a:effectLst/>
                          <a:latin typeface="+mn-ea"/>
                          <a:ea typeface="+mn-ea"/>
                        </a:rPr>
                        <a:t>title </a:t>
                      </a:r>
                      <a:r>
                        <a:rPr lang="zh-TW" sz="1000" kern="1050" dirty="0">
                          <a:effectLst/>
                          <a:latin typeface="+mn-ea"/>
                          <a:ea typeface="+mn-ea"/>
                        </a:rPr>
                        <a:t>组件离容器上侧的距离。</a:t>
                      </a:r>
                      <a:endParaRPr lang="zh-CN" sz="1000" kern="1050" dirty="0">
                        <a:solidFill>
                          <a:srgbClr val="000000"/>
                        </a:solidFill>
                        <a:effectLst/>
                        <a:latin typeface="+mn-ea"/>
                        <a:ea typeface="+mn-ea"/>
                        <a:cs typeface="宋体" panose="02010600030101010101" pitchFamily="2" charset="-122"/>
                      </a:endParaRPr>
                    </a:p>
                  </a:txBody>
                  <a:tcPr marL="65587" marR="65587" marT="0" marB="0" anchor="ctr"/>
                </a:tc>
                <a:extLst>
                  <a:ext uri="{0D108BD9-81ED-4DB2-BD59-A6C34878D82A}">
                    <a16:rowId xmlns:a16="http://schemas.microsoft.com/office/drawing/2014/main" val="1227528461"/>
                  </a:ext>
                </a:extLst>
              </a:tr>
              <a:tr h="269781">
                <a:tc>
                  <a:txBody>
                    <a:bodyPr/>
                    <a:lstStyle/>
                    <a:p>
                      <a:pPr marL="0" indent="0" algn="ctr">
                        <a:lnSpc>
                          <a:spcPts val="1400"/>
                        </a:lnSpc>
                        <a:spcBef>
                          <a:spcPts val="200"/>
                        </a:spcBef>
                        <a:spcAft>
                          <a:spcPts val="200"/>
                        </a:spcAft>
                      </a:pPr>
                      <a:r>
                        <a:rPr lang="en-US" sz="1000" kern="1050" dirty="0" err="1">
                          <a:effectLst/>
                          <a:latin typeface="+mn-ea"/>
                          <a:ea typeface="+mn-ea"/>
                        </a:rPr>
                        <a:t>pos_bottom</a:t>
                      </a:r>
                      <a:endParaRPr lang="zh-CN" sz="1000" kern="1050" dirty="0">
                        <a:solidFill>
                          <a:srgbClr val="000000"/>
                        </a:solidFill>
                        <a:effectLst/>
                        <a:latin typeface="+mn-ea"/>
                        <a:ea typeface="+mn-ea"/>
                        <a:cs typeface="宋体" panose="02010600030101010101" pitchFamily="2" charset="-122"/>
                      </a:endParaRPr>
                    </a:p>
                  </a:txBody>
                  <a:tcPr marL="65587" marR="65587" marT="0" marB="0" anchor="ctr"/>
                </a:tc>
                <a:tc>
                  <a:txBody>
                    <a:bodyPr/>
                    <a:lstStyle/>
                    <a:p>
                      <a:pPr marL="0" indent="0" algn="just">
                        <a:lnSpc>
                          <a:spcPts val="1400"/>
                        </a:lnSpc>
                        <a:spcBef>
                          <a:spcPts val="200"/>
                        </a:spcBef>
                        <a:spcAft>
                          <a:spcPts val="200"/>
                        </a:spcAft>
                      </a:pPr>
                      <a:r>
                        <a:rPr lang="en-US" sz="1000" kern="1050" dirty="0">
                          <a:effectLst/>
                          <a:latin typeface="+mn-ea"/>
                          <a:ea typeface="+mn-ea"/>
                        </a:rPr>
                        <a:t>title </a:t>
                      </a:r>
                      <a:r>
                        <a:rPr lang="zh-TW" sz="1000" kern="1050" dirty="0">
                          <a:effectLst/>
                          <a:latin typeface="+mn-ea"/>
                          <a:ea typeface="+mn-ea"/>
                        </a:rPr>
                        <a:t>组件离容器下侧的距离。</a:t>
                      </a:r>
                      <a:endParaRPr lang="zh-CN" sz="1000" kern="1050" dirty="0">
                        <a:solidFill>
                          <a:srgbClr val="000000"/>
                        </a:solidFill>
                        <a:effectLst/>
                        <a:latin typeface="+mn-ea"/>
                        <a:ea typeface="+mn-ea"/>
                        <a:cs typeface="宋体" panose="02010600030101010101" pitchFamily="2" charset="-122"/>
                      </a:endParaRPr>
                    </a:p>
                  </a:txBody>
                  <a:tcPr marL="65587" marR="65587" marT="0" marB="0" anchor="ctr"/>
                </a:tc>
                <a:extLst>
                  <a:ext uri="{0D108BD9-81ED-4DB2-BD59-A6C34878D82A}">
                    <a16:rowId xmlns:a16="http://schemas.microsoft.com/office/drawing/2014/main" val="4226445023"/>
                  </a:ext>
                </a:extLst>
              </a:tr>
              <a:tr h="269781">
                <a:tc>
                  <a:txBody>
                    <a:bodyPr/>
                    <a:lstStyle/>
                    <a:p>
                      <a:pPr marL="0" indent="0" algn="ctr">
                        <a:lnSpc>
                          <a:spcPts val="1400"/>
                        </a:lnSpc>
                        <a:spcBef>
                          <a:spcPts val="200"/>
                        </a:spcBef>
                        <a:spcAft>
                          <a:spcPts val="200"/>
                        </a:spcAft>
                      </a:pPr>
                      <a:r>
                        <a:rPr lang="en-US" sz="1000" kern="1050" dirty="0" err="1">
                          <a:effectLst/>
                          <a:latin typeface="+mn-ea"/>
                          <a:ea typeface="+mn-ea"/>
                        </a:rPr>
                        <a:t>title_textstyle_opts</a:t>
                      </a:r>
                      <a:endParaRPr lang="zh-CN" sz="1000" kern="1050" dirty="0">
                        <a:solidFill>
                          <a:srgbClr val="000000"/>
                        </a:solidFill>
                        <a:effectLst/>
                        <a:latin typeface="+mn-ea"/>
                        <a:ea typeface="+mn-ea"/>
                        <a:cs typeface="宋体" panose="02010600030101010101" pitchFamily="2" charset="-122"/>
                      </a:endParaRPr>
                    </a:p>
                  </a:txBody>
                  <a:tcPr marL="65587" marR="65587"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主标题字体样式配置项。</a:t>
                      </a:r>
                      <a:endParaRPr lang="zh-CN" sz="1000" kern="1050" dirty="0">
                        <a:solidFill>
                          <a:srgbClr val="000000"/>
                        </a:solidFill>
                        <a:effectLst/>
                        <a:latin typeface="+mn-ea"/>
                        <a:ea typeface="+mn-ea"/>
                        <a:cs typeface="宋体" panose="02010600030101010101" pitchFamily="2" charset="-122"/>
                      </a:endParaRPr>
                    </a:p>
                  </a:txBody>
                  <a:tcPr marL="65587" marR="65587" marT="0" marB="0" anchor="ctr"/>
                </a:tc>
                <a:extLst>
                  <a:ext uri="{0D108BD9-81ED-4DB2-BD59-A6C34878D82A}">
                    <a16:rowId xmlns:a16="http://schemas.microsoft.com/office/drawing/2014/main" val="3539050338"/>
                  </a:ext>
                </a:extLst>
              </a:tr>
              <a:tr h="269781">
                <a:tc>
                  <a:txBody>
                    <a:bodyPr/>
                    <a:lstStyle/>
                    <a:p>
                      <a:pPr marL="0" indent="0" algn="ctr">
                        <a:lnSpc>
                          <a:spcPts val="1400"/>
                        </a:lnSpc>
                        <a:spcBef>
                          <a:spcPts val="200"/>
                        </a:spcBef>
                        <a:spcAft>
                          <a:spcPts val="200"/>
                        </a:spcAft>
                      </a:pPr>
                      <a:r>
                        <a:rPr lang="en-US" sz="1000" kern="1050" dirty="0" err="1">
                          <a:effectLst/>
                          <a:latin typeface="+mn-ea"/>
                          <a:ea typeface="+mn-ea"/>
                        </a:rPr>
                        <a:t>subtitle_textstyle_opts</a:t>
                      </a:r>
                      <a:endParaRPr lang="zh-CN" sz="1000" kern="1050" dirty="0">
                        <a:solidFill>
                          <a:srgbClr val="000000"/>
                        </a:solidFill>
                        <a:effectLst/>
                        <a:latin typeface="+mn-ea"/>
                        <a:ea typeface="+mn-ea"/>
                        <a:cs typeface="宋体" panose="02010600030101010101" pitchFamily="2" charset="-122"/>
                      </a:endParaRPr>
                    </a:p>
                  </a:txBody>
                  <a:tcPr marL="65587" marR="65587"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副标题字体样式配置项。</a:t>
                      </a:r>
                      <a:endParaRPr lang="zh-CN" sz="1000" kern="1050" dirty="0">
                        <a:solidFill>
                          <a:srgbClr val="000000"/>
                        </a:solidFill>
                        <a:effectLst/>
                        <a:latin typeface="+mn-ea"/>
                        <a:ea typeface="+mn-ea"/>
                        <a:cs typeface="宋体" panose="02010600030101010101" pitchFamily="2" charset="-122"/>
                      </a:endParaRPr>
                    </a:p>
                  </a:txBody>
                  <a:tcPr marL="65587" marR="65587" marT="0" marB="0" anchor="ctr"/>
                </a:tc>
                <a:extLst>
                  <a:ext uri="{0D108BD9-81ED-4DB2-BD59-A6C34878D82A}">
                    <a16:rowId xmlns:a16="http://schemas.microsoft.com/office/drawing/2014/main" val="2119731915"/>
                  </a:ext>
                </a:extLst>
              </a:tr>
            </a:tbl>
          </a:graphicData>
        </a:graphic>
      </p:graphicFrame>
      <p:sp>
        <p:nvSpPr>
          <p:cNvPr id="3" name="内容占位符 2">
            <a:extLst>
              <a:ext uri="{FF2B5EF4-FFF2-40B4-BE49-F238E27FC236}">
                <a16:creationId xmlns:a16="http://schemas.microsoft.com/office/drawing/2014/main" id="{607EDBFC-328E-4D67-9DCA-B8A3A8199B8A}"/>
              </a:ext>
            </a:extLst>
          </p:cNvPr>
          <p:cNvSpPr>
            <a:spLocks noGrp="1"/>
          </p:cNvSpPr>
          <p:nvPr>
            <p:ph idx="10"/>
          </p:nvPr>
        </p:nvSpPr>
        <p:spPr/>
        <p:txBody>
          <a:bodyPr/>
          <a:lstStyle/>
          <a:p>
            <a:r>
              <a:rPr lang="zh-CN" altLang="zh-CN" dirty="0"/>
              <a:t>（</a:t>
            </a:r>
            <a:r>
              <a:rPr lang="en-US" altLang="zh-CN" dirty="0"/>
              <a:t>4</a:t>
            </a:r>
            <a:r>
              <a:rPr lang="zh-CN" altLang="zh-CN" dirty="0"/>
              <a:t>）</a:t>
            </a:r>
            <a:r>
              <a:rPr lang="en-US" altLang="zh-CN" dirty="0"/>
              <a:t>TitleOpts</a:t>
            </a:r>
            <a:r>
              <a:rPr lang="zh-CN" altLang="zh-CN" dirty="0"/>
              <a:t>：</a:t>
            </a:r>
            <a:endParaRPr lang="zh-CN" altLang="en-US" dirty="0"/>
          </a:p>
        </p:txBody>
      </p:sp>
      <p:sp>
        <p:nvSpPr>
          <p:cNvPr id="2" name="内容占位符 1">
            <a:extLst>
              <a:ext uri="{FF2B5EF4-FFF2-40B4-BE49-F238E27FC236}">
                <a16:creationId xmlns:a16="http://schemas.microsoft.com/office/drawing/2014/main" id="{A22F37ED-B372-5D5B-A250-84D5769D6E78}"/>
              </a:ext>
            </a:extLst>
          </p:cNvPr>
          <p:cNvSpPr txBox="1">
            <a:spLocks/>
          </p:cNvSpPr>
          <p:nvPr/>
        </p:nvSpPr>
        <p:spPr bwMode="auto">
          <a:xfrm>
            <a:off x="423863" y="1754188"/>
            <a:ext cx="11107737" cy="724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TitleOpts</a:t>
            </a:r>
            <a:r>
              <a:rPr lang="zh-CN" altLang="en-US" kern="0" dirty="0"/>
              <a:t>可以用于配置图表标题的具体行为和外观，它通过传递不同的参数调整标题的行为和样式。</a:t>
            </a:r>
          </a:p>
        </p:txBody>
      </p:sp>
    </p:spTree>
    <p:extLst>
      <p:ext uri="{BB962C8B-B14F-4D97-AF65-F5344CB8AC3E}">
        <p14:creationId xmlns:p14="http://schemas.microsoft.com/office/powerpoint/2010/main" val="23688945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E939BFC0-1ABD-43F4-A8A2-A0F7B77077A9}"/>
              </a:ext>
            </a:extLst>
          </p:cNvPr>
          <p:cNvGraphicFramePr>
            <a:graphicFrameLocks noGrp="1"/>
          </p:cNvGraphicFramePr>
          <p:nvPr>
            <p:ph idx="1"/>
            <p:extLst>
              <p:ext uri="{D42A27DB-BD31-4B8C-83A1-F6EECF244321}">
                <p14:modId xmlns:p14="http://schemas.microsoft.com/office/powerpoint/2010/main" val="2804244694"/>
              </p:ext>
            </p:extLst>
          </p:nvPr>
        </p:nvGraphicFramePr>
        <p:xfrm>
          <a:off x="2248132" y="2326641"/>
          <a:ext cx="7149868" cy="4031636"/>
        </p:xfrm>
        <a:graphic>
          <a:graphicData uri="http://schemas.openxmlformats.org/drawingml/2006/table">
            <a:tbl>
              <a:tblPr firstRow="1" firstCol="1" bandRow="1">
                <a:tableStyleId>{5C22544A-7EE6-4342-B048-85BDC9FD1C3A}</a:tableStyleId>
              </a:tblPr>
              <a:tblGrid>
                <a:gridCol w="1286781">
                  <a:extLst>
                    <a:ext uri="{9D8B030D-6E8A-4147-A177-3AD203B41FA5}">
                      <a16:colId xmlns:a16="http://schemas.microsoft.com/office/drawing/2014/main" val="1566663435"/>
                    </a:ext>
                  </a:extLst>
                </a:gridCol>
                <a:gridCol w="5863087">
                  <a:extLst>
                    <a:ext uri="{9D8B030D-6E8A-4147-A177-3AD203B41FA5}">
                      <a16:colId xmlns:a16="http://schemas.microsoft.com/office/drawing/2014/main" val="3500671990"/>
                    </a:ext>
                  </a:extLst>
                </a:gridCol>
              </a:tblGrid>
              <a:tr h="408326">
                <a:tc>
                  <a:txBody>
                    <a:bodyPr/>
                    <a:lstStyle/>
                    <a:p>
                      <a:pPr marL="0" indent="0" algn="ctr">
                        <a:lnSpc>
                          <a:spcPts val="1400"/>
                        </a:lnSpc>
                        <a:spcBef>
                          <a:spcPts val="200"/>
                        </a:spcBef>
                        <a:spcAft>
                          <a:spcPts val="200"/>
                        </a:spcAft>
                      </a:pPr>
                      <a:r>
                        <a:rPr lang="zh-TW" sz="1000" kern="1050" dirty="0">
                          <a:effectLst/>
                          <a:latin typeface="+mn-ea"/>
                          <a:ea typeface="+mn-ea"/>
                        </a:rPr>
                        <a:t>配置项</a:t>
                      </a:r>
                      <a:endParaRPr lang="zh-CN" sz="1000" kern="1050" dirty="0">
                        <a:solidFill>
                          <a:srgbClr val="000000"/>
                        </a:solidFill>
                        <a:effectLst/>
                        <a:latin typeface="+mn-ea"/>
                        <a:ea typeface="+mn-ea"/>
                        <a:cs typeface="宋体" panose="02010600030101010101" pitchFamily="2" charset="-122"/>
                      </a:endParaRPr>
                    </a:p>
                  </a:txBody>
                  <a:tcPr marL="53139" marR="53139"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53139" marR="53139" marT="0" marB="0" anchor="ctr"/>
                </a:tc>
                <a:extLst>
                  <a:ext uri="{0D108BD9-81ED-4DB2-BD59-A6C34878D82A}">
                    <a16:rowId xmlns:a16="http://schemas.microsoft.com/office/drawing/2014/main" val="976271384"/>
                  </a:ext>
                </a:extLst>
              </a:tr>
              <a:tr h="241554">
                <a:tc>
                  <a:txBody>
                    <a:bodyPr/>
                    <a:lstStyle/>
                    <a:p>
                      <a:pPr marL="0" indent="0" algn="ctr">
                        <a:lnSpc>
                          <a:spcPts val="1400"/>
                        </a:lnSpc>
                        <a:spcBef>
                          <a:spcPts val="200"/>
                        </a:spcBef>
                        <a:spcAft>
                          <a:spcPts val="200"/>
                        </a:spcAft>
                      </a:pPr>
                      <a:r>
                        <a:rPr lang="en-US" sz="1000" kern="1050" dirty="0" err="1">
                          <a:effectLst/>
                          <a:latin typeface="+mn-ea"/>
                          <a:ea typeface="+mn-ea"/>
                        </a:rPr>
                        <a:t>is_show</a:t>
                      </a:r>
                      <a:endParaRPr lang="zh-CN" sz="1000" kern="1050" dirty="0">
                        <a:solidFill>
                          <a:srgbClr val="000000"/>
                        </a:solidFill>
                        <a:effectLst/>
                        <a:latin typeface="+mn-ea"/>
                        <a:ea typeface="+mn-ea"/>
                        <a:cs typeface="宋体" panose="02010600030101010101" pitchFamily="2" charset="-122"/>
                      </a:endParaRPr>
                    </a:p>
                  </a:txBody>
                  <a:tcPr marL="53139" marR="53139"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是否显示 组件。如果设置为</a:t>
                      </a:r>
                      <a:r>
                        <a:rPr lang="en-US" sz="1000" kern="1050" dirty="0">
                          <a:effectLst/>
                          <a:latin typeface="+mn-ea"/>
                          <a:ea typeface="+mn-ea"/>
                        </a:rPr>
                        <a:t> false</a:t>
                      </a:r>
                      <a:r>
                        <a:rPr lang="zh-TW" sz="1000" kern="1050" dirty="0">
                          <a:effectLst/>
                          <a:latin typeface="+mn-ea"/>
                          <a:ea typeface="+mn-ea"/>
                        </a:rPr>
                        <a:t>，不会显示，但是数据过滤的功能还存在。</a:t>
                      </a:r>
                      <a:endParaRPr lang="zh-CN" sz="1000" kern="1050" dirty="0">
                        <a:solidFill>
                          <a:srgbClr val="000000"/>
                        </a:solidFill>
                        <a:effectLst/>
                        <a:latin typeface="+mn-ea"/>
                        <a:ea typeface="+mn-ea"/>
                        <a:cs typeface="宋体" panose="02010600030101010101" pitchFamily="2" charset="-122"/>
                      </a:endParaRPr>
                    </a:p>
                  </a:txBody>
                  <a:tcPr marL="53139" marR="53139" marT="0" marB="0" anchor="ctr"/>
                </a:tc>
                <a:extLst>
                  <a:ext uri="{0D108BD9-81ED-4DB2-BD59-A6C34878D82A}">
                    <a16:rowId xmlns:a16="http://schemas.microsoft.com/office/drawing/2014/main" val="74601320"/>
                  </a:ext>
                </a:extLst>
              </a:tr>
              <a:tr h="241554">
                <a:tc>
                  <a:txBody>
                    <a:bodyPr/>
                    <a:lstStyle/>
                    <a:p>
                      <a:pPr marL="0" indent="0" algn="ctr">
                        <a:lnSpc>
                          <a:spcPts val="1400"/>
                        </a:lnSpc>
                        <a:spcBef>
                          <a:spcPts val="200"/>
                        </a:spcBef>
                        <a:spcAft>
                          <a:spcPts val="200"/>
                        </a:spcAft>
                      </a:pPr>
                      <a:r>
                        <a:rPr lang="en-US" sz="1000" kern="1050" dirty="0">
                          <a:effectLst/>
                          <a:latin typeface="+mn-ea"/>
                          <a:ea typeface="+mn-ea"/>
                        </a:rPr>
                        <a:t>type_</a:t>
                      </a:r>
                      <a:endParaRPr lang="zh-CN" sz="1000" kern="1050" dirty="0">
                        <a:solidFill>
                          <a:srgbClr val="000000"/>
                        </a:solidFill>
                        <a:effectLst/>
                        <a:latin typeface="+mn-ea"/>
                        <a:ea typeface="+mn-ea"/>
                        <a:cs typeface="宋体" panose="02010600030101010101" pitchFamily="2" charset="-122"/>
                      </a:endParaRPr>
                    </a:p>
                  </a:txBody>
                  <a:tcPr marL="53139" marR="53139"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组件类型，可选</a:t>
                      </a:r>
                      <a:r>
                        <a:rPr lang="en-US" sz="1000" kern="1050" dirty="0">
                          <a:effectLst/>
                          <a:latin typeface="+mn-ea"/>
                          <a:ea typeface="+mn-ea"/>
                        </a:rPr>
                        <a:t> "slider", "inside"</a:t>
                      </a:r>
                      <a:endParaRPr lang="zh-CN" sz="1000" kern="1050" dirty="0">
                        <a:solidFill>
                          <a:srgbClr val="000000"/>
                        </a:solidFill>
                        <a:effectLst/>
                        <a:latin typeface="+mn-ea"/>
                        <a:ea typeface="+mn-ea"/>
                        <a:cs typeface="宋体" panose="02010600030101010101" pitchFamily="2" charset="-122"/>
                      </a:endParaRPr>
                    </a:p>
                  </a:txBody>
                  <a:tcPr marL="53139" marR="53139" marT="0" marB="0" anchor="ctr"/>
                </a:tc>
                <a:extLst>
                  <a:ext uri="{0D108BD9-81ED-4DB2-BD59-A6C34878D82A}">
                    <a16:rowId xmlns:a16="http://schemas.microsoft.com/office/drawing/2014/main" val="1003868866"/>
                  </a:ext>
                </a:extLst>
              </a:tr>
              <a:tr h="241554">
                <a:tc>
                  <a:txBody>
                    <a:bodyPr/>
                    <a:lstStyle/>
                    <a:p>
                      <a:pPr marL="0" indent="0" algn="ctr">
                        <a:lnSpc>
                          <a:spcPts val="1400"/>
                        </a:lnSpc>
                        <a:spcBef>
                          <a:spcPts val="200"/>
                        </a:spcBef>
                        <a:spcAft>
                          <a:spcPts val="200"/>
                        </a:spcAft>
                      </a:pPr>
                      <a:r>
                        <a:rPr lang="en-US" sz="1000" kern="1050" dirty="0" err="1">
                          <a:effectLst/>
                          <a:latin typeface="+mn-ea"/>
                          <a:ea typeface="+mn-ea"/>
                        </a:rPr>
                        <a:t>is_realtime</a:t>
                      </a:r>
                      <a:endParaRPr lang="zh-CN" sz="1000" kern="1050" dirty="0">
                        <a:solidFill>
                          <a:srgbClr val="000000"/>
                        </a:solidFill>
                        <a:effectLst/>
                        <a:latin typeface="+mn-ea"/>
                        <a:ea typeface="+mn-ea"/>
                        <a:cs typeface="宋体" panose="02010600030101010101" pitchFamily="2" charset="-122"/>
                      </a:endParaRPr>
                    </a:p>
                  </a:txBody>
                  <a:tcPr marL="53139" marR="53139"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拖动时，是否实时更新系列的视图。如果设置为</a:t>
                      </a:r>
                      <a:r>
                        <a:rPr lang="en-US" sz="1000" kern="1050" dirty="0">
                          <a:effectLst/>
                          <a:latin typeface="+mn-ea"/>
                          <a:ea typeface="+mn-ea"/>
                        </a:rPr>
                        <a:t> false</a:t>
                      </a:r>
                      <a:r>
                        <a:rPr lang="zh-TW" sz="1000" kern="1050" dirty="0">
                          <a:effectLst/>
                          <a:latin typeface="+mn-ea"/>
                          <a:ea typeface="+mn-ea"/>
                        </a:rPr>
                        <a:t>，则只在拖拽结束的时候更新。</a:t>
                      </a:r>
                      <a:endParaRPr lang="zh-CN" sz="1000" kern="1050" dirty="0">
                        <a:solidFill>
                          <a:srgbClr val="000000"/>
                        </a:solidFill>
                        <a:effectLst/>
                        <a:latin typeface="+mn-ea"/>
                        <a:ea typeface="+mn-ea"/>
                        <a:cs typeface="宋体" panose="02010600030101010101" pitchFamily="2" charset="-122"/>
                      </a:endParaRPr>
                    </a:p>
                  </a:txBody>
                  <a:tcPr marL="53139" marR="53139" marT="0" marB="0" anchor="ctr"/>
                </a:tc>
                <a:extLst>
                  <a:ext uri="{0D108BD9-81ED-4DB2-BD59-A6C34878D82A}">
                    <a16:rowId xmlns:a16="http://schemas.microsoft.com/office/drawing/2014/main" val="3893394955"/>
                  </a:ext>
                </a:extLst>
              </a:tr>
              <a:tr h="241554">
                <a:tc>
                  <a:txBody>
                    <a:bodyPr/>
                    <a:lstStyle/>
                    <a:p>
                      <a:pPr marL="0" indent="0" algn="ctr">
                        <a:lnSpc>
                          <a:spcPts val="1400"/>
                        </a:lnSpc>
                        <a:spcBef>
                          <a:spcPts val="200"/>
                        </a:spcBef>
                        <a:spcAft>
                          <a:spcPts val="200"/>
                        </a:spcAft>
                      </a:pPr>
                      <a:r>
                        <a:rPr lang="en-US" sz="1000" kern="1050" dirty="0" err="1">
                          <a:effectLst/>
                          <a:latin typeface="+mn-ea"/>
                          <a:ea typeface="+mn-ea"/>
                        </a:rPr>
                        <a:t>range_start</a:t>
                      </a:r>
                      <a:endParaRPr lang="zh-CN" sz="1000" kern="1050" dirty="0">
                        <a:solidFill>
                          <a:srgbClr val="000000"/>
                        </a:solidFill>
                        <a:effectLst/>
                        <a:latin typeface="+mn-ea"/>
                        <a:ea typeface="+mn-ea"/>
                        <a:cs typeface="宋体" panose="02010600030101010101" pitchFamily="2" charset="-122"/>
                      </a:endParaRPr>
                    </a:p>
                  </a:txBody>
                  <a:tcPr marL="53139" marR="53139"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数据窗口范围的起始百分比。范围是：</a:t>
                      </a:r>
                      <a:r>
                        <a:rPr lang="en-US" sz="1000" kern="1050" dirty="0">
                          <a:effectLst/>
                          <a:latin typeface="+mn-ea"/>
                          <a:ea typeface="+mn-ea"/>
                        </a:rPr>
                        <a:t>0 ~ 100</a:t>
                      </a:r>
                      <a:r>
                        <a:rPr lang="zh-TW" sz="1000" kern="1050" dirty="0">
                          <a:effectLst/>
                          <a:latin typeface="+mn-ea"/>
                          <a:ea typeface="+mn-ea"/>
                        </a:rPr>
                        <a:t>。表示</a:t>
                      </a:r>
                      <a:r>
                        <a:rPr lang="en-US" sz="1000" kern="1050" dirty="0">
                          <a:effectLst/>
                          <a:latin typeface="+mn-ea"/>
                          <a:ea typeface="+mn-ea"/>
                        </a:rPr>
                        <a:t> 0% ~ 100%</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53139" marR="53139" marT="0" marB="0" anchor="ctr"/>
                </a:tc>
                <a:extLst>
                  <a:ext uri="{0D108BD9-81ED-4DB2-BD59-A6C34878D82A}">
                    <a16:rowId xmlns:a16="http://schemas.microsoft.com/office/drawing/2014/main" val="1701034202"/>
                  </a:ext>
                </a:extLst>
              </a:tr>
              <a:tr h="241554">
                <a:tc>
                  <a:txBody>
                    <a:bodyPr/>
                    <a:lstStyle/>
                    <a:p>
                      <a:pPr marL="0" indent="0" algn="ctr">
                        <a:lnSpc>
                          <a:spcPts val="1400"/>
                        </a:lnSpc>
                        <a:spcBef>
                          <a:spcPts val="200"/>
                        </a:spcBef>
                        <a:spcAft>
                          <a:spcPts val="200"/>
                        </a:spcAft>
                      </a:pPr>
                      <a:r>
                        <a:rPr lang="en-US" sz="1000" kern="1050" dirty="0" err="1">
                          <a:effectLst/>
                          <a:latin typeface="+mn-ea"/>
                          <a:ea typeface="+mn-ea"/>
                        </a:rPr>
                        <a:t>range_end</a:t>
                      </a:r>
                      <a:endParaRPr lang="zh-CN" sz="1000" kern="1050" dirty="0">
                        <a:solidFill>
                          <a:srgbClr val="000000"/>
                        </a:solidFill>
                        <a:effectLst/>
                        <a:latin typeface="+mn-ea"/>
                        <a:ea typeface="+mn-ea"/>
                        <a:cs typeface="宋体" panose="02010600030101010101" pitchFamily="2" charset="-122"/>
                      </a:endParaRPr>
                    </a:p>
                  </a:txBody>
                  <a:tcPr marL="53139" marR="53139"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数据窗口范围的结束百分比。范围是：</a:t>
                      </a:r>
                      <a:r>
                        <a:rPr lang="en-US" sz="1000" kern="1050" dirty="0">
                          <a:effectLst/>
                          <a:latin typeface="+mn-ea"/>
                          <a:ea typeface="+mn-ea"/>
                        </a:rPr>
                        <a:t>0 ~ 100</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53139" marR="53139" marT="0" marB="0" anchor="ctr"/>
                </a:tc>
                <a:extLst>
                  <a:ext uri="{0D108BD9-81ED-4DB2-BD59-A6C34878D82A}">
                    <a16:rowId xmlns:a16="http://schemas.microsoft.com/office/drawing/2014/main" val="214770068"/>
                  </a:ext>
                </a:extLst>
              </a:tr>
              <a:tr h="241554">
                <a:tc>
                  <a:txBody>
                    <a:bodyPr/>
                    <a:lstStyle/>
                    <a:p>
                      <a:pPr marL="0" indent="0" algn="ctr">
                        <a:lnSpc>
                          <a:spcPts val="1400"/>
                        </a:lnSpc>
                        <a:spcBef>
                          <a:spcPts val="200"/>
                        </a:spcBef>
                        <a:spcAft>
                          <a:spcPts val="200"/>
                        </a:spcAft>
                      </a:pPr>
                      <a:r>
                        <a:rPr lang="en-US" sz="1000" kern="1050" dirty="0" err="1">
                          <a:effectLst/>
                          <a:latin typeface="+mn-ea"/>
                          <a:ea typeface="+mn-ea"/>
                        </a:rPr>
                        <a:t>start_value</a:t>
                      </a:r>
                      <a:endParaRPr lang="zh-CN" sz="1000" kern="1050" dirty="0">
                        <a:solidFill>
                          <a:srgbClr val="000000"/>
                        </a:solidFill>
                        <a:effectLst/>
                        <a:latin typeface="+mn-ea"/>
                        <a:ea typeface="+mn-ea"/>
                        <a:cs typeface="宋体" panose="02010600030101010101" pitchFamily="2" charset="-122"/>
                      </a:endParaRPr>
                    </a:p>
                  </a:txBody>
                  <a:tcPr marL="53139" marR="53139"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数据窗口范围的起始数值。如果设置了</a:t>
                      </a:r>
                      <a:r>
                        <a:rPr lang="en-US" sz="1000" kern="1050" dirty="0">
                          <a:effectLst/>
                          <a:latin typeface="+mn-ea"/>
                          <a:ea typeface="+mn-ea"/>
                        </a:rPr>
                        <a:t> start </a:t>
                      </a:r>
                      <a:r>
                        <a:rPr lang="zh-TW" sz="1000" kern="1050" dirty="0">
                          <a:effectLst/>
                          <a:latin typeface="+mn-ea"/>
                          <a:ea typeface="+mn-ea"/>
                        </a:rPr>
                        <a:t>则</a:t>
                      </a:r>
                      <a:r>
                        <a:rPr lang="en-US" sz="1000" kern="1050" dirty="0">
                          <a:effectLst/>
                          <a:latin typeface="+mn-ea"/>
                          <a:ea typeface="+mn-ea"/>
                        </a:rPr>
                        <a:t> </a:t>
                      </a:r>
                      <a:r>
                        <a:rPr lang="en-US" sz="1000" kern="1050" dirty="0" err="1">
                          <a:effectLst/>
                          <a:latin typeface="+mn-ea"/>
                          <a:ea typeface="+mn-ea"/>
                        </a:rPr>
                        <a:t>startValue</a:t>
                      </a:r>
                      <a:r>
                        <a:rPr lang="en-US" sz="1000" kern="1050" dirty="0">
                          <a:effectLst/>
                          <a:latin typeface="+mn-ea"/>
                          <a:ea typeface="+mn-ea"/>
                        </a:rPr>
                        <a:t> </a:t>
                      </a:r>
                      <a:r>
                        <a:rPr lang="zh-TW" sz="1000" kern="1050" dirty="0">
                          <a:effectLst/>
                          <a:latin typeface="+mn-ea"/>
                          <a:ea typeface="+mn-ea"/>
                        </a:rPr>
                        <a:t>失效。</a:t>
                      </a:r>
                      <a:endParaRPr lang="zh-CN" sz="1000" kern="1050" dirty="0">
                        <a:solidFill>
                          <a:srgbClr val="000000"/>
                        </a:solidFill>
                        <a:effectLst/>
                        <a:latin typeface="+mn-ea"/>
                        <a:ea typeface="+mn-ea"/>
                        <a:cs typeface="宋体" panose="02010600030101010101" pitchFamily="2" charset="-122"/>
                      </a:endParaRPr>
                    </a:p>
                  </a:txBody>
                  <a:tcPr marL="53139" marR="53139" marT="0" marB="0" anchor="ctr"/>
                </a:tc>
                <a:extLst>
                  <a:ext uri="{0D108BD9-81ED-4DB2-BD59-A6C34878D82A}">
                    <a16:rowId xmlns:a16="http://schemas.microsoft.com/office/drawing/2014/main" val="3626441718"/>
                  </a:ext>
                </a:extLst>
              </a:tr>
              <a:tr h="241554">
                <a:tc>
                  <a:txBody>
                    <a:bodyPr/>
                    <a:lstStyle/>
                    <a:p>
                      <a:pPr marL="0" indent="0" algn="ctr">
                        <a:lnSpc>
                          <a:spcPts val="1400"/>
                        </a:lnSpc>
                        <a:spcBef>
                          <a:spcPts val="200"/>
                        </a:spcBef>
                        <a:spcAft>
                          <a:spcPts val="200"/>
                        </a:spcAft>
                      </a:pPr>
                      <a:r>
                        <a:rPr lang="en-US" sz="1000" kern="1050" dirty="0" err="1">
                          <a:effectLst/>
                          <a:latin typeface="+mn-ea"/>
                          <a:ea typeface="+mn-ea"/>
                        </a:rPr>
                        <a:t>end_value</a:t>
                      </a:r>
                      <a:endParaRPr lang="zh-CN" sz="1000" kern="1050" dirty="0">
                        <a:solidFill>
                          <a:srgbClr val="000000"/>
                        </a:solidFill>
                        <a:effectLst/>
                        <a:latin typeface="+mn-ea"/>
                        <a:ea typeface="+mn-ea"/>
                        <a:cs typeface="宋体" panose="02010600030101010101" pitchFamily="2" charset="-122"/>
                      </a:endParaRPr>
                    </a:p>
                  </a:txBody>
                  <a:tcPr marL="53139" marR="53139"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数据窗口范围的结束数值。如果设置了</a:t>
                      </a:r>
                      <a:r>
                        <a:rPr lang="en-US" sz="1000" kern="1050" dirty="0">
                          <a:effectLst/>
                          <a:latin typeface="+mn-ea"/>
                          <a:ea typeface="+mn-ea"/>
                        </a:rPr>
                        <a:t> end </a:t>
                      </a:r>
                      <a:r>
                        <a:rPr lang="zh-TW" sz="1000" kern="1050" dirty="0">
                          <a:effectLst/>
                          <a:latin typeface="+mn-ea"/>
                          <a:ea typeface="+mn-ea"/>
                        </a:rPr>
                        <a:t>则</a:t>
                      </a:r>
                      <a:r>
                        <a:rPr lang="en-US" sz="1000" kern="1050" dirty="0">
                          <a:effectLst/>
                          <a:latin typeface="+mn-ea"/>
                          <a:ea typeface="+mn-ea"/>
                        </a:rPr>
                        <a:t> </a:t>
                      </a:r>
                      <a:r>
                        <a:rPr lang="en-US" sz="1000" kern="1050" dirty="0" err="1">
                          <a:effectLst/>
                          <a:latin typeface="+mn-ea"/>
                          <a:ea typeface="+mn-ea"/>
                        </a:rPr>
                        <a:t>endValue</a:t>
                      </a:r>
                      <a:r>
                        <a:rPr lang="en-US" sz="1000" kern="1050" dirty="0">
                          <a:effectLst/>
                          <a:latin typeface="+mn-ea"/>
                          <a:ea typeface="+mn-ea"/>
                        </a:rPr>
                        <a:t> </a:t>
                      </a:r>
                      <a:r>
                        <a:rPr lang="zh-TW" sz="1000" kern="1050" dirty="0">
                          <a:effectLst/>
                          <a:latin typeface="+mn-ea"/>
                          <a:ea typeface="+mn-ea"/>
                        </a:rPr>
                        <a:t>失效。</a:t>
                      </a:r>
                      <a:endParaRPr lang="zh-CN" sz="1000" kern="1050" dirty="0">
                        <a:solidFill>
                          <a:srgbClr val="000000"/>
                        </a:solidFill>
                        <a:effectLst/>
                        <a:latin typeface="+mn-ea"/>
                        <a:ea typeface="+mn-ea"/>
                        <a:cs typeface="宋体" panose="02010600030101010101" pitchFamily="2" charset="-122"/>
                      </a:endParaRPr>
                    </a:p>
                  </a:txBody>
                  <a:tcPr marL="53139" marR="53139" marT="0" marB="0" anchor="ctr"/>
                </a:tc>
                <a:extLst>
                  <a:ext uri="{0D108BD9-81ED-4DB2-BD59-A6C34878D82A}">
                    <a16:rowId xmlns:a16="http://schemas.microsoft.com/office/drawing/2014/main" val="2518907922"/>
                  </a:ext>
                </a:extLst>
              </a:tr>
              <a:tr h="241554">
                <a:tc>
                  <a:txBody>
                    <a:bodyPr/>
                    <a:lstStyle/>
                    <a:p>
                      <a:pPr marL="0" indent="0" algn="ctr">
                        <a:lnSpc>
                          <a:spcPts val="1400"/>
                        </a:lnSpc>
                        <a:spcBef>
                          <a:spcPts val="200"/>
                        </a:spcBef>
                        <a:spcAft>
                          <a:spcPts val="200"/>
                        </a:spcAft>
                      </a:pPr>
                      <a:r>
                        <a:rPr lang="en-US" sz="1000" kern="1050" dirty="0">
                          <a:effectLst/>
                          <a:latin typeface="+mn-ea"/>
                          <a:ea typeface="+mn-ea"/>
                        </a:rPr>
                        <a:t>orient</a:t>
                      </a:r>
                      <a:endParaRPr lang="zh-CN" sz="1000" kern="1050" dirty="0">
                        <a:solidFill>
                          <a:srgbClr val="000000"/>
                        </a:solidFill>
                        <a:effectLst/>
                        <a:latin typeface="+mn-ea"/>
                        <a:ea typeface="+mn-ea"/>
                        <a:cs typeface="宋体" panose="02010600030101010101" pitchFamily="2" charset="-122"/>
                      </a:endParaRPr>
                    </a:p>
                  </a:txBody>
                  <a:tcPr marL="53139" marR="53139"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布局方式是横还是竖。</a:t>
                      </a:r>
                      <a:endParaRPr lang="zh-CN" sz="1000" kern="1050" dirty="0">
                        <a:solidFill>
                          <a:srgbClr val="000000"/>
                        </a:solidFill>
                        <a:effectLst/>
                        <a:latin typeface="+mn-ea"/>
                        <a:ea typeface="+mn-ea"/>
                        <a:cs typeface="宋体" panose="02010600030101010101" pitchFamily="2" charset="-122"/>
                      </a:endParaRPr>
                    </a:p>
                  </a:txBody>
                  <a:tcPr marL="53139" marR="53139" marT="0" marB="0" anchor="ctr"/>
                </a:tc>
                <a:extLst>
                  <a:ext uri="{0D108BD9-81ED-4DB2-BD59-A6C34878D82A}">
                    <a16:rowId xmlns:a16="http://schemas.microsoft.com/office/drawing/2014/main" val="2455018716"/>
                  </a:ext>
                </a:extLst>
              </a:tr>
              <a:tr h="241554">
                <a:tc>
                  <a:txBody>
                    <a:bodyPr/>
                    <a:lstStyle/>
                    <a:p>
                      <a:pPr marL="0" indent="0" algn="ctr">
                        <a:lnSpc>
                          <a:spcPts val="1400"/>
                        </a:lnSpc>
                        <a:spcBef>
                          <a:spcPts val="200"/>
                        </a:spcBef>
                        <a:spcAft>
                          <a:spcPts val="200"/>
                        </a:spcAft>
                      </a:pPr>
                      <a:r>
                        <a:rPr lang="en-US" sz="1000" kern="1050" dirty="0" err="1">
                          <a:effectLst/>
                          <a:latin typeface="+mn-ea"/>
                          <a:ea typeface="+mn-ea"/>
                        </a:rPr>
                        <a:t>xaxis_index</a:t>
                      </a:r>
                      <a:endParaRPr lang="zh-CN" sz="1000" kern="1050" dirty="0">
                        <a:solidFill>
                          <a:srgbClr val="000000"/>
                        </a:solidFill>
                        <a:effectLst/>
                        <a:latin typeface="+mn-ea"/>
                        <a:ea typeface="+mn-ea"/>
                        <a:cs typeface="宋体" panose="02010600030101010101" pitchFamily="2" charset="-122"/>
                      </a:endParaRPr>
                    </a:p>
                  </a:txBody>
                  <a:tcPr marL="53139" marR="53139"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设置 </a:t>
                      </a:r>
                      <a:r>
                        <a:rPr lang="en-US" sz="1000" kern="1050" dirty="0" err="1">
                          <a:effectLst/>
                          <a:latin typeface="+mn-ea"/>
                          <a:ea typeface="+mn-ea"/>
                        </a:rPr>
                        <a:t>dataZoom</a:t>
                      </a:r>
                      <a:r>
                        <a:rPr lang="en-US" sz="1000" kern="1050" dirty="0">
                          <a:effectLst/>
                          <a:latin typeface="+mn-ea"/>
                          <a:ea typeface="+mn-ea"/>
                        </a:rPr>
                        <a:t>-inside </a:t>
                      </a:r>
                      <a:r>
                        <a:rPr lang="zh-TW" sz="1000" kern="1050" dirty="0">
                          <a:effectLst/>
                          <a:latin typeface="+mn-ea"/>
                          <a:ea typeface="+mn-ea"/>
                        </a:rPr>
                        <a:t>组件控制的</a:t>
                      </a:r>
                      <a:r>
                        <a:rPr lang="en-US" sz="1000" kern="1050" dirty="0">
                          <a:effectLst/>
                          <a:latin typeface="+mn-ea"/>
                          <a:ea typeface="+mn-ea"/>
                        </a:rPr>
                        <a:t> x </a:t>
                      </a:r>
                      <a:r>
                        <a:rPr lang="zh-TW" sz="1000" kern="1050" dirty="0">
                          <a:effectLst/>
                          <a:latin typeface="+mn-ea"/>
                          <a:ea typeface="+mn-ea"/>
                        </a:rPr>
                        <a:t>轴（即</a:t>
                      </a:r>
                      <a:r>
                        <a:rPr lang="en-US" sz="1000" kern="1050" dirty="0">
                          <a:effectLst/>
                          <a:latin typeface="+mn-ea"/>
                          <a:ea typeface="+mn-ea"/>
                        </a:rPr>
                        <a:t> </a:t>
                      </a:r>
                      <a:r>
                        <a:rPr lang="en-US" sz="1000" kern="1050" dirty="0" err="1">
                          <a:effectLst/>
                          <a:latin typeface="+mn-ea"/>
                          <a:ea typeface="+mn-ea"/>
                        </a:rPr>
                        <a:t>xAxis</a:t>
                      </a:r>
                      <a:r>
                        <a:rPr lang="zh-TW" sz="1000" kern="1050" dirty="0">
                          <a:effectLst/>
                          <a:latin typeface="+mn-ea"/>
                          <a:ea typeface="+mn-ea"/>
                        </a:rPr>
                        <a:t>，是直角坐标系中的概念，参见</a:t>
                      </a:r>
                      <a:r>
                        <a:rPr lang="en-US" sz="1000" kern="1050" dirty="0">
                          <a:effectLst/>
                          <a:latin typeface="+mn-ea"/>
                          <a:ea typeface="+mn-ea"/>
                        </a:rPr>
                        <a:t> grid</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53139" marR="53139" marT="0" marB="0" anchor="ctr"/>
                </a:tc>
                <a:extLst>
                  <a:ext uri="{0D108BD9-81ED-4DB2-BD59-A6C34878D82A}">
                    <a16:rowId xmlns:a16="http://schemas.microsoft.com/office/drawing/2014/main" val="2338239087"/>
                  </a:ext>
                </a:extLst>
              </a:tr>
              <a:tr h="241554">
                <a:tc>
                  <a:txBody>
                    <a:bodyPr/>
                    <a:lstStyle/>
                    <a:p>
                      <a:pPr marL="0" indent="0" algn="ctr">
                        <a:lnSpc>
                          <a:spcPts val="1400"/>
                        </a:lnSpc>
                        <a:spcBef>
                          <a:spcPts val="200"/>
                        </a:spcBef>
                        <a:spcAft>
                          <a:spcPts val="200"/>
                        </a:spcAft>
                      </a:pPr>
                      <a:r>
                        <a:rPr lang="en-US" sz="1000" kern="1050" dirty="0" err="1">
                          <a:effectLst/>
                          <a:latin typeface="+mn-ea"/>
                          <a:ea typeface="+mn-ea"/>
                        </a:rPr>
                        <a:t>yaxis_index</a:t>
                      </a:r>
                      <a:endParaRPr lang="zh-CN" sz="1000" kern="1050" dirty="0">
                        <a:solidFill>
                          <a:srgbClr val="000000"/>
                        </a:solidFill>
                        <a:effectLst/>
                        <a:latin typeface="+mn-ea"/>
                        <a:ea typeface="+mn-ea"/>
                        <a:cs typeface="宋体" panose="02010600030101010101" pitchFamily="2" charset="-122"/>
                      </a:endParaRPr>
                    </a:p>
                  </a:txBody>
                  <a:tcPr marL="53139" marR="53139"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设置</a:t>
                      </a:r>
                      <a:r>
                        <a:rPr lang="en-US" sz="1000" kern="1050" dirty="0">
                          <a:effectLst/>
                          <a:latin typeface="+mn-ea"/>
                          <a:ea typeface="+mn-ea"/>
                        </a:rPr>
                        <a:t> </a:t>
                      </a:r>
                      <a:r>
                        <a:rPr lang="en-US" sz="1000" kern="1050" dirty="0" err="1">
                          <a:effectLst/>
                          <a:latin typeface="+mn-ea"/>
                          <a:ea typeface="+mn-ea"/>
                        </a:rPr>
                        <a:t>dataZoom</a:t>
                      </a:r>
                      <a:r>
                        <a:rPr lang="en-US" sz="1000" kern="1050" dirty="0">
                          <a:effectLst/>
                          <a:latin typeface="+mn-ea"/>
                          <a:ea typeface="+mn-ea"/>
                        </a:rPr>
                        <a:t>-inside </a:t>
                      </a:r>
                      <a:r>
                        <a:rPr lang="zh-TW" sz="1000" kern="1050" dirty="0">
                          <a:effectLst/>
                          <a:latin typeface="+mn-ea"/>
                          <a:ea typeface="+mn-ea"/>
                        </a:rPr>
                        <a:t>组件控制的</a:t>
                      </a:r>
                      <a:r>
                        <a:rPr lang="en-US" sz="1000" kern="1050" dirty="0">
                          <a:effectLst/>
                          <a:latin typeface="+mn-ea"/>
                          <a:ea typeface="+mn-ea"/>
                        </a:rPr>
                        <a:t> y </a:t>
                      </a:r>
                      <a:r>
                        <a:rPr lang="zh-TW" sz="1000" kern="1050" dirty="0">
                          <a:effectLst/>
                          <a:latin typeface="+mn-ea"/>
                          <a:ea typeface="+mn-ea"/>
                        </a:rPr>
                        <a:t>轴（即</a:t>
                      </a:r>
                      <a:r>
                        <a:rPr lang="en-US" sz="1000" kern="1050" dirty="0">
                          <a:effectLst/>
                          <a:latin typeface="+mn-ea"/>
                          <a:ea typeface="+mn-ea"/>
                        </a:rPr>
                        <a:t> </a:t>
                      </a:r>
                      <a:r>
                        <a:rPr lang="en-US" sz="1000" kern="1050" dirty="0" err="1">
                          <a:effectLst/>
                          <a:latin typeface="+mn-ea"/>
                          <a:ea typeface="+mn-ea"/>
                        </a:rPr>
                        <a:t>yAxis</a:t>
                      </a:r>
                      <a:r>
                        <a:rPr lang="zh-TW" sz="1000" kern="1050" dirty="0">
                          <a:effectLst/>
                          <a:latin typeface="+mn-ea"/>
                          <a:ea typeface="+mn-ea"/>
                        </a:rPr>
                        <a:t>，是直角坐标系中的概念）。</a:t>
                      </a:r>
                      <a:endParaRPr lang="zh-CN" sz="1000" kern="1050" dirty="0">
                        <a:solidFill>
                          <a:srgbClr val="000000"/>
                        </a:solidFill>
                        <a:effectLst/>
                        <a:latin typeface="+mn-ea"/>
                        <a:ea typeface="+mn-ea"/>
                        <a:cs typeface="宋体" panose="02010600030101010101" pitchFamily="2" charset="-122"/>
                      </a:endParaRPr>
                    </a:p>
                  </a:txBody>
                  <a:tcPr marL="53139" marR="53139" marT="0" marB="0" anchor="ctr"/>
                </a:tc>
                <a:extLst>
                  <a:ext uri="{0D108BD9-81ED-4DB2-BD59-A6C34878D82A}">
                    <a16:rowId xmlns:a16="http://schemas.microsoft.com/office/drawing/2014/main" val="1920448826"/>
                  </a:ext>
                </a:extLst>
              </a:tr>
              <a:tr h="241554">
                <a:tc>
                  <a:txBody>
                    <a:bodyPr/>
                    <a:lstStyle/>
                    <a:p>
                      <a:pPr marL="0" indent="0" algn="ctr">
                        <a:lnSpc>
                          <a:spcPts val="1400"/>
                        </a:lnSpc>
                        <a:spcBef>
                          <a:spcPts val="200"/>
                        </a:spcBef>
                        <a:spcAft>
                          <a:spcPts val="200"/>
                        </a:spcAft>
                      </a:pPr>
                      <a:r>
                        <a:rPr lang="en-US" sz="1000" kern="1050" dirty="0" err="1">
                          <a:effectLst/>
                          <a:latin typeface="+mn-ea"/>
                          <a:ea typeface="+mn-ea"/>
                        </a:rPr>
                        <a:t>is_zoom_lock</a:t>
                      </a:r>
                      <a:endParaRPr lang="zh-CN" sz="1000" kern="1050" dirty="0">
                        <a:solidFill>
                          <a:srgbClr val="000000"/>
                        </a:solidFill>
                        <a:effectLst/>
                        <a:latin typeface="+mn-ea"/>
                        <a:ea typeface="+mn-ea"/>
                        <a:cs typeface="宋体" panose="02010600030101010101" pitchFamily="2" charset="-122"/>
                      </a:endParaRPr>
                    </a:p>
                  </a:txBody>
                  <a:tcPr marL="53139" marR="53139"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是否锁定选择区域（或叫做数据窗口）的大小。</a:t>
                      </a:r>
                      <a:endParaRPr lang="zh-CN" sz="1000" kern="1050" dirty="0">
                        <a:solidFill>
                          <a:srgbClr val="000000"/>
                        </a:solidFill>
                        <a:effectLst/>
                        <a:latin typeface="+mn-ea"/>
                        <a:ea typeface="+mn-ea"/>
                        <a:cs typeface="宋体" panose="02010600030101010101" pitchFamily="2" charset="-122"/>
                      </a:endParaRPr>
                    </a:p>
                  </a:txBody>
                  <a:tcPr marL="53139" marR="53139" marT="0" marB="0" anchor="ctr"/>
                </a:tc>
                <a:extLst>
                  <a:ext uri="{0D108BD9-81ED-4DB2-BD59-A6C34878D82A}">
                    <a16:rowId xmlns:a16="http://schemas.microsoft.com/office/drawing/2014/main" val="1549449665"/>
                  </a:ext>
                </a:extLst>
              </a:tr>
              <a:tr h="241554">
                <a:tc>
                  <a:txBody>
                    <a:bodyPr/>
                    <a:lstStyle/>
                    <a:p>
                      <a:pPr marL="0" indent="0" algn="ctr">
                        <a:lnSpc>
                          <a:spcPts val="1400"/>
                        </a:lnSpc>
                        <a:spcBef>
                          <a:spcPts val="200"/>
                        </a:spcBef>
                        <a:spcAft>
                          <a:spcPts val="200"/>
                        </a:spcAft>
                      </a:pPr>
                      <a:r>
                        <a:rPr lang="en-US" sz="1000" kern="1050" dirty="0" err="1">
                          <a:effectLst/>
                          <a:latin typeface="+mn-ea"/>
                          <a:ea typeface="+mn-ea"/>
                        </a:rPr>
                        <a:t>pos_left</a:t>
                      </a:r>
                      <a:endParaRPr lang="zh-CN" sz="1000" kern="1050" dirty="0">
                        <a:solidFill>
                          <a:srgbClr val="000000"/>
                        </a:solidFill>
                        <a:effectLst/>
                        <a:latin typeface="+mn-ea"/>
                        <a:ea typeface="+mn-ea"/>
                        <a:cs typeface="宋体" panose="02010600030101010101" pitchFamily="2" charset="-122"/>
                      </a:endParaRPr>
                    </a:p>
                  </a:txBody>
                  <a:tcPr marL="53139" marR="53139" marT="0" marB="0" anchor="ctr"/>
                </a:tc>
                <a:tc>
                  <a:txBody>
                    <a:bodyPr/>
                    <a:lstStyle/>
                    <a:p>
                      <a:pPr marL="0" indent="0" algn="just">
                        <a:lnSpc>
                          <a:spcPts val="1400"/>
                        </a:lnSpc>
                        <a:spcBef>
                          <a:spcPts val="200"/>
                        </a:spcBef>
                        <a:spcAft>
                          <a:spcPts val="200"/>
                        </a:spcAft>
                      </a:pPr>
                      <a:r>
                        <a:rPr lang="en-US" sz="1000" kern="1050" dirty="0" err="1">
                          <a:effectLst/>
                          <a:latin typeface="+mn-ea"/>
                          <a:ea typeface="+mn-ea"/>
                        </a:rPr>
                        <a:t>dataZoom</a:t>
                      </a:r>
                      <a:r>
                        <a:rPr lang="en-US" sz="1000" kern="1050" dirty="0">
                          <a:effectLst/>
                          <a:latin typeface="+mn-ea"/>
                          <a:ea typeface="+mn-ea"/>
                        </a:rPr>
                        <a:t>-slider </a:t>
                      </a:r>
                      <a:r>
                        <a:rPr lang="zh-TW" sz="1000" kern="1050" dirty="0">
                          <a:effectLst/>
                          <a:latin typeface="+mn-ea"/>
                          <a:ea typeface="+mn-ea"/>
                        </a:rPr>
                        <a:t>组件离容器左侧的距离。</a:t>
                      </a:r>
                      <a:endParaRPr lang="zh-CN" sz="1000" kern="1050" dirty="0">
                        <a:solidFill>
                          <a:srgbClr val="000000"/>
                        </a:solidFill>
                        <a:effectLst/>
                        <a:latin typeface="+mn-ea"/>
                        <a:ea typeface="+mn-ea"/>
                        <a:cs typeface="宋体" panose="02010600030101010101" pitchFamily="2" charset="-122"/>
                      </a:endParaRPr>
                    </a:p>
                  </a:txBody>
                  <a:tcPr marL="53139" marR="53139" marT="0" marB="0" anchor="ctr"/>
                </a:tc>
                <a:extLst>
                  <a:ext uri="{0D108BD9-81ED-4DB2-BD59-A6C34878D82A}">
                    <a16:rowId xmlns:a16="http://schemas.microsoft.com/office/drawing/2014/main" val="1627231008"/>
                  </a:ext>
                </a:extLst>
              </a:tr>
              <a:tr h="241554">
                <a:tc>
                  <a:txBody>
                    <a:bodyPr/>
                    <a:lstStyle/>
                    <a:p>
                      <a:pPr marL="0" indent="0" algn="ctr">
                        <a:lnSpc>
                          <a:spcPts val="1400"/>
                        </a:lnSpc>
                        <a:spcBef>
                          <a:spcPts val="200"/>
                        </a:spcBef>
                        <a:spcAft>
                          <a:spcPts val="200"/>
                        </a:spcAft>
                      </a:pPr>
                      <a:r>
                        <a:rPr lang="en-US" sz="1000" kern="1050" dirty="0" err="1">
                          <a:effectLst/>
                          <a:latin typeface="+mn-ea"/>
                          <a:ea typeface="+mn-ea"/>
                        </a:rPr>
                        <a:t>pos_top</a:t>
                      </a:r>
                      <a:endParaRPr lang="zh-CN" sz="1000" kern="1050" dirty="0">
                        <a:solidFill>
                          <a:srgbClr val="000000"/>
                        </a:solidFill>
                        <a:effectLst/>
                        <a:latin typeface="+mn-ea"/>
                        <a:ea typeface="+mn-ea"/>
                        <a:cs typeface="宋体" panose="02010600030101010101" pitchFamily="2" charset="-122"/>
                      </a:endParaRPr>
                    </a:p>
                  </a:txBody>
                  <a:tcPr marL="53139" marR="53139" marT="0" marB="0" anchor="ctr"/>
                </a:tc>
                <a:tc>
                  <a:txBody>
                    <a:bodyPr/>
                    <a:lstStyle/>
                    <a:p>
                      <a:pPr marL="0" indent="0" algn="just">
                        <a:lnSpc>
                          <a:spcPts val="1400"/>
                        </a:lnSpc>
                        <a:spcBef>
                          <a:spcPts val="200"/>
                        </a:spcBef>
                        <a:spcAft>
                          <a:spcPts val="200"/>
                        </a:spcAft>
                      </a:pPr>
                      <a:r>
                        <a:rPr lang="en-US" sz="1000" kern="1050" dirty="0" err="1">
                          <a:effectLst/>
                          <a:latin typeface="+mn-ea"/>
                          <a:ea typeface="+mn-ea"/>
                        </a:rPr>
                        <a:t>dataZoom</a:t>
                      </a:r>
                      <a:r>
                        <a:rPr lang="en-US" sz="1000" kern="1050" dirty="0">
                          <a:effectLst/>
                          <a:latin typeface="+mn-ea"/>
                          <a:ea typeface="+mn-ea"/>
                        </a:rPr>
                        <a:t>-slider </a:t>
                      </a:r>
                      <a:r>
                        <a:rPr lang="zh-TW" sz="1000" kern="1050" dirty="0">
                          <a:effectLst/>
                          <a:latin typeface="+mn-ea"/>
                          <a:ea typeface="+mn-ea"/>
                        </a:rPr>
                        <a:t>组件离容器上侧的距离。</a:t>
                      </a:r>
                      <a:endParaRPr lang="zh-CN" sz="1000" kern="1050" dirty="0">
                        <a:solidFill>
                          <a:srgbClr val="000000"/>
                        </a:solidFill>
                        <a:effectLst/>
                        <a:latin typeface="+mn-ea"/>
                        <a:ea typeface="+mn-ea"/>
                        <a:cs typeface="宋体" panose="02010600030101010101" pitchFamily="2" charset="-122"/>
                      </a:endParaRPr>
                    </a:p>
                  </a:txBody>
                  <a:tcPr marL="53139" marR="53139" marT="0" marB="0" anchor="ctr"/>
                </a:tc>
                <a:extLst>
                  <a:ext uri="{0D108BD9-81ED-4DB2-BD59-A6C34878D82A}">
                    <a16:rowId xmlns:a16="http://schemas.microsoft.com/office/drawing/2014/main" val="3470008642"/>
                  </a:ext>
                </a:extLst>
              </a:tr>
              <a:tr h="241554">
                <a:tc>
                  <a:txBody>
                    <a:bodyPr/>
                    <a:lstStyle/>
                    <a:p>
                      <a:pPr marL="0" indent="0" algn="ctr">
                        <a:lnSpc>
                          <a:spcPts val="1400"/>
                        </a:lnSpc>
                        <a:spcBef>
                          <a:spcPts val="200"/>
                        </a:spcBef>
                        <a:spcAft>
                          <a:spcPts val="200"/>
                        </a:spcAft>
                      </a:pPr>
                      <a:r>
                        <a:rPr lang="en-US" sz="1000" kern="1050" dirty="0" err="1">
                          <a:effectLst/>
                          <a:latin typeface="+mn-ea"/>
                          <a:ea typeface="+mn-ea"/>
                        </a:rPr>
                        <a:t>pos_right</a:t>
                      </a:r>
                      <a:endParaRPr lang="zh-CN" sz="1000" kern="1050" dirty="0">
                        <a:solidFill>
                          <a:srgbClr val="000000"/>
                        </a:solidFill>
                        <a:effectLst/>
                        <a:latin typeface="+mn-ea"/>
                        <a:ea typeface="+mn-ea"/>
                        <a:cs typeface="宋体" panose="02010600030101010101" pitchFamily="2" charset="-122"/>
                      </a:endParaRPr>
                    </a:p>
                  </a:txBody>
                  <a:tcPr marL="53139" marR="53139" marT="0" marB="0" anchor="ctr"/>
                </a:tc>
                <a:tc>
                  <a:txBody>
                    <a:bodyPr/>
                    <a:lstStyle/>
                    <a:p>
                      <a:pPr marL="0" indent="0" algn="just">
                        <a:lnSpc>
                          <a:spcPts val="1400"/>
                        </a:lnSpc>
                        <a:spcBef>
                          <a:spcPts val="200"/>
                        </a:spcBef>
                        <a:spcAft>
                          <a:spcPts val="200"/>
                        </a:spcAft>
                      </a:pPr>
                      <a:r>
                        <a:rPr lang="en-US" sz="1000" kern="1050" dirty="0" err="1">
                          <a:effectLst/>
                          <a:latin typeface="+mn-ea"/>
                          <a:ea typeface="+mn-ea"/>
                        </a:rPr>
                        <a:t>dataZoom</a:t>
                      </a:r>
                      <a:r>
                        <a:rPr lang="en-US" sz="1000" kern="1050" dirty="0">
                          <a:effectLst/>
                          <a:latin typeface="+mn-ea"/>
                          <a:ea typeface="+mn-ea"/>
                        </a:rPr>
                        <a:t>-slider </a:t>
                      </a:r>
                      <a:r>
                        <a:rPr lang="zh-TW" sz="1000" kern="1050" dirty="0">
                          <a:effectLst/>
                          <a:latin typeface="+mn-ea"/>
                          <a:ea typeface="+mn-ea"/>
                        </a:rPr>
                        <a:t>组件离容器右侧的距离。</a:t>
                      </a:r>
                      <a:endParaRPr lang="zh-CN" sz="1000" kern="1050" dirty="0">
                        <a:solidFill>
                          <a:srgbClr val="000000"/>
                        </a:solidFill>
                        <a:effectLst/>
                        <a:latin typeface="+mn-ea"/>
                        <a:ea typeface="+mn-ea"/>
                        <a:cs typeface="宋体" panose="02010600030101010101" pitchFamily="2" charset="-122"/>
                      </a:endParaRPr>
                    </a:p>
                  </a:txBody>
                  <a:tcPr marL="53139" marR="53139" marT="0" marB="0" anchor="ctr"/>
                </a:tc>
                <a:extLst>
                  <a:ext uri="{0D108BD9-81ED-4DB2-BD59-A6C34878D82A}">
                    <a16:rowId xmlns:a16="http://schemas.microsoft.com/office/drawing/2014/main" val="3324250593"/>
                  </a:ext>
                </a:extLst>
              </a:tr>
              <a:tr h="241554">
                <a:tc>
                  <a:txBody>
                    <a:bodyPr/>
                    <a:lstStyle/>
                    <a:p>
                      <a:pPr marL="0" indent="0" algn="ctr">
                        <a:lnSpc>
                          <a:spcPts val="1400"/>
                        </a:lnSpc>
                        <a:spcBef>
                          <a:spcPts val="200"/>
                        </a:spcBef>
                        <a:spcAft>
                          <a:spcPts val="200"/>
                        </a:spcAft>
                      </a:pPr>
                      <a:r>
                        <a:rPr lang="en-US" sz="1000" kern="1050" dirty="0" err="1">
                          <a:effectLst/>
                          <a:latin typeface="+mn-ea"/>
                          <a:ea typeface="+mn-ea"/>
                        </a:rPr>
                        <a:t>pos_bottom</a:t>
                      </a:r>
                      <a:endParaRPr lang="zh-CN" sz="1000" kern="1050" dirty="0">
                        <a:solidFill>
                          <a:srgbClr val="000000"/>
                        </a:solidFill>
                        <a:effectLst/>
                        <a:latin typeface="+mn-ea"/>
                        <a:ea typeface="+mn-ea"/>
                        <a:cs typeface="宋体" panose="02010600030101010101" pitchFamily="2" charset="-122"/>
                      </a:endParaRPr>
                    </a:p>
                  </a:txBody>
                  <a:tcPr marL="53139" marR="53139" marT="0" marB="0" anchor="ctr"/>
                </a:tc>
                <a:tc>
                  <a:txBody>
                    <a:bodyPr/>
                    <a:lstStyle/>
                    <a:p>
                      <a:pPr marL="0" indent="0" algn="just">
                        <a:lnSpc>
                          <a:spcPts val="1400"/>
                        </a:lnSpc>
                        <a:spcBef>
                          <a:spcPts val="200"/>
                        </a:spcBef>
                        <a:spcAft>
                          <a:spcPts val="200"/>
                        </a:spcAft>
                      </a:pPr>
                      <a:r>
                        <a:rPr lang="en-US" sz="1000" kern="1050" dirty="0" err="1">
                          <a:effectLst/>
                          <a:latin typeface="+mn-ea"/>
                          <a:ea typeface="+mn-ea"/>
                        </a:rPr>
                        <a:t>dataZoom</a:t>
                      </a:r>
                      <a:r>
                        <a:rPr lang="en-US" sz="1000" kern="1050" dirty="0">
                          <a:effectLst/>
                          <a:latin typeface="+mn-ea"/>
                          <a:ea typeface="+mn-ea"/>
                        </a:rPr>
                        <a:t>-slider</a:t>
                      </a:r>
                      <a:r>
                        <a:rPr lang="zh-TW" sz="1000" kern="1050" dirty="0">
                          <a:effectLst/>
                          <a:latin typeface="+mn-ea"/>
                          <a:ea typeface="+mn-ea"/>
                        </a:rPr>
                        <a:t>组件离容器下侧的距离。</a:t>
                      </a:r>
                      <a:endParaRPr lang="zh-CN" sz="1000" kern="1050" dirty="0">
                        <a:solidFill>
                          <a:srgbClr val="000000"/>
                        </a:solidFill>
                        <a:effectLst/>
                        <a:latin typeface="+mn-ea"/>
                        <a:ea typeface="+mn-ea"/>
                        <a:cs typeface="宋体" panose="02010600030101010101" pitchFamily="2" charset="-122"/>
                      </a:endParaRPr>
                    </a:p>
                  </a:txBody>
                  <a:tcPr marL="53139" marR="53139" marT="0" marB="0" anchor="ctr"/>
                </a:tc>
                <a:extLst>
                  <a:ext uri="{0D108BD9-81ED-4DB2-BD59-A6C34878D82A}">
                    <a16:rowId xmlns:a16="http://schemas.microsoft.com/office/drawing/2014/main" val="434811022"/>
                  </a:ext>
                </a:extLst>
              </a:tr>
            </a:tbl>
          </a:graphicData>
        </a:graphic>
      </p:graphicFrame>
      <p:sp>
        <p:nvSpPr>
          <p:cNvPr id="3" name="内容占位符 2">
            <a:extLst>
              <a:ext uri="{FF2B5EF4-FFF2-40B4-BE49-F238E27FC236}">
                <a16:creationId xmlns:a16="http://schemas.microsoft.com/office/drawing/2014/main" id="{607EDBFC-328E-4D67-9DCA-B8A3A8199B8A}"/>
              </a:ext>
            </a:extLst>
          </p:cNvPr>
          <p:cNvSpPr>
            <a:spLocks noGrp="1"/>
          </p:cNvSpPr>
          <p:nvPr>
            <p:ph idx="10"/>
          </p:nvPr>
        </p:nvSpPr>
        <p:spPr/>
        <p:txBody>
          <a:bodyPr/>
          <a:lstStyle/>
          <a:p>
            <a:r>
              <a:rPr lang="zh-CN" altLang="zh-CN" dirty="0"/>
              <a:t>（</a:t>
            </a:r>
            <a:r>
              <a:rPr lang="en-US" altLang="zh-CN" dirty="0"/>
              <a:t>5</a:t>
            </a:r>
            <a:r>
              <a:rPr lang="zh-CN" altLang="zh-CN" dirty="0"/>
              <a:t>）</a:t>
            </a:r>
            <a:r>
              <a:rPr lang="en-US" altLang="zh-CN" dirty="0"/>
              <a:t>DataZoomOpts</a:t>
            </a:r>
            <a:r>
              <a:rPr lang="zh-CN" altLang="zh-CN" dirty="0"/>
              <a:t>：</a:t>
            </a:r>
            <a:endParaRPr lang="zh-CN" altLang="en-US" dirty="0"/>
          </a:p>
        </p:txBody>
      </p:sp>
      <p:sp>
        <p:nvSpPr>
          <p:cNvPr id="2" name="内容占位符 1">
            <a:extLst>
              <a:ext uri="{FF2B5EF4-FFF2-40B4-BE49-F238E27FC236}">
                <a16:creationId xmlns:a16="http://schemas.microsoft.com/office/drawing/2014/main" id="{0165BF49-8933-7D1C-7E4C-AD467D10D7E8}"/>
              </a:ext>
            </a:extLst>
          </p:cNvPr>
          <p:cNvSpPr txBox="1">
            <a:spLocks/>
          </p:cNvSpPr>
          <p:nvPr/>
        </p:nvSpPr>
        <p:spPr bwMode="auto">
          <a:xfrm>
            <a:off x="423863" y="1754188"/>
            <a:ext cx="11107737" cy="57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DataZoomOpts</a:t>
            </a:r>
            <a:r>
              <a:rPr lang="zh-CN" altLang="en-US" kern="0" dirty="0"/>
              <a:t>可用于在图表中添加数据的缩放和漫游功能。</a:t>
            </a:r>
          </a:p>
        </p:txBody>
      </p:sp>
    </p:spTree>
    <p:extLst>
      <p:ext uri="{BB962C8B-B14F-4D97-AF65-F5344CB8AC3E}">
        <p14:creationId xmlns:p14="http://schemas.microsoft.com/office/powerpoint/2010/main" val="40143161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E788D6CD-88A7-4032-957D-ADFC131D4701}"/>
              </a:ext>
            </a:extLst>
          </p:cNvPr>
          <p:cNvGraphicFramePr>
            <a:graphicFrameLocks noGrp="1"/>
          </p:cNvGraphicFramePr>
          <p:nvPr>
            <p:ph idx="1"/>
            <p:extLst>
              <p:ext uri="{D42A27DB-BD31-4B8C-83A1-F6EECF244321}">
                <p14:modId xmlns:p14="http://schemas.microsoft.com/office/powerpoint/2010/main" val="1400742588"/>
              </p:ext>
            </p:extLst>
          </p:nvPr>
        </p:nvGraphicFramePr>
        <p:xfrm>
          <a:off x="2478116" y="2583712"/>
          <a:ext cx="6716684" cy="3135310"/>
        </p:xfrm>
        <a:graphic>
          <a:graphicData uri="http://schemas.openxmlformats.org/drawingml/2006/table">
            <a:tbl>
              <a:tblPr firstRow="1" firstCol="1" bandRow="1">
                <a:tableStyleId>{5C22544A-7EE6-4342-B048-85BDC9FD1C3A}</a:tableStyleId>
              </a:tblPr>
              <a:tblGrid>
                <a:gridCol w="1578623">
                  <a:extLst>
                    <a:ext uri="{9D8B030D-6E8A-4147-A177-3AD203B41FA5}">
                      <a16:colId xmlns:a16="http://schemas.microsoft.com/office/drawing/2014/main" val="3996391154"/>
                    </a:ext>
                  </a:extLst>
                </a:gridCol>
                <a:gridCol w="5138061">
                  <a:extLst>
                    <a:ext uri="{9D8B030D-6E8A-4147-A177-3AD203B41FA5}">
                      <a16:colId xmlns:a16="http://schemas.microsoft.com/office/drawing/2014/main" val="3548242668"/>
                    </a:ext>
                  </a:extLst>
                </a:gridCol>
              </a:tblGrid>
              <a:tr h="313531">
                <a:tc>
                  <a:txBody>
                    <a:bodyPr/>
                    <a:lstStyle/>
                    <a:p>
                      <a:pPr marL="0" indent="0" algn="ctr">
                        <a:lnSpc>
                          <a:spcPts val="1400"/>
                        </a:lnSpc>
                        <a:spcBef>
                          <a:spcPts val="200"/>
                        </a:spcBef>
                        <a:spcAft>
                          <a:spcPts val="200"/>
                        </a:spcAft>
                      </a:pPr>
                      <a:r>
                        <a:rPr lang="zh-TW" sz="1000" kern="1050" dirty="0">
                          <a:effectLst/>
                          <a:latin typeface="+mn-ea"/>
                          <a:ea typeface="+mn-ea"/>
                        </a:rPr>
                        <a:t>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662235845"/>
                  </a:ext>
                </a:extLst>
              </a:tr>
              <a:tr h="313531">
                <a:tc>
                  <a:txBody>
                    <a:bodyPr/>
                    <a:lstStyle/>
                    <a:p>
                      <a:pPr marL="0" indent="0" algn="ctr">
                        <a:lnSpc>
                          <a:spcPts val="1400"/>
                        </a:lnSpc>
                        <a:spcBef>
                          <a:spcPts val="200"/>
                        </a:spcBef>
                        <a:spcAft>
                          <a:spcPts val="200"/>
                        </a:spcAft>
                      </a:pPr>
                      <a:r>
                        <a:rPr lang="en-US" sz="1000" kern="1050" dirty="0">
                          <a:effectLst/>
                          <a:latin typeface="+mn-ea"/>
                          <a:ea typeface="+mn-ea"/>
                        </a:rPr>
                        <a:t>type_</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图例的类型。</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153416818"/>
                  </a:ext>
                </a:extLst>
              </a:tr>
              <a:tr h="313531">
                <a:tc>
                  <a:txBody>
                    <a:bodyPr/>
                    <a:lstStyle/>
                    <a:p>
                      <a:pPr marL="0" indent="0" algn="ctr">
                        <a:lnSpc>
                          <a:spcPts val="1400"/>
                        </a:lnSpc>
                        <a:spcBef>
                          <a:spcPts val="200"/>
                        </a:spcBef>
                        <a:spcAft>
                          <a:spcPts val="200"/>
                        </a:spcAft>
                      </a:pPr>
                      <a:r>
                        <a:rPr lang="en-US" sz="1000" kern="1050" dirty="0" err="1">
                          <a:effectLst/>
                          <a:latin typeface="+mn-ea"/>
                          <a:ea typeface="+mn-ea"/>
                        </a:rPr>
                        <a:t>selected_mode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图例选择的模式，控制是否可以通过点击图例改变系列的显示状态。</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246397673"/>
                  </a:ext>
                </a:extLst>
              </a:tr>
              <a:tr h="313531">
                <a:tc>
                  <a:txBody>
                    <a:bodyPr/>
                    <a:lstStyle/>
                    <a:p>
                      <a:pPr marL="0" indent="0" algn="ctr">
                        <a:lnSpc>
                          <a:spcPts val="1400"/>
                        </a:lnSpc>
                        <a:spcBef>
                          <a:spcPts val="200"/>
                        </a:spcBef>
                        <a:spcAft>
                          <a:spcPts val="200"/>
                        </a:spcAft>
                      </a:pPr>
                      <a:r>
                        <a:rPr lang="en-US" sz="1000" kern="1050" dirty="0" err="1">
                          <a:effectLst/>
                          <a:latin typeface="+mn-ea"/>
                          <a:ea typeface="+mn-ea"/>
                        </a:rPr>
                        <a:t>is_show</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是否显示图例组件</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960843835"/>
                  </a:ext>
                </a:extLst>
              </a:tr>
              <a:tr h="313531">
                <a:tc>
                  <a:txBody>
                    <a:bodyPr/>
                    <a:lstStyle/>
                    <a:p>
                      <a:pPr marL="0" indent="0" algn="ctr">
                        <a:lnSpc>
                          <a:spcPts val="1400"/>
                        </a:lnSpc>
                        <a:spcBef>
                          <a:spcPts val="200"/>
                        </a:spcBef>
                        <a:spcAft>
                          <a:spcPts val="200"/>
                        </a:spcAft>
                      </a:pPr>
                      <a:r>
                        <a:rPr lang="en-US" sz="1000" kern="1050" dirty="0" err="1">
                          <a:effectLst/>
                          <a:latin typeface="+mn-ea"/>
                          <a:ea typeface="+mn-ea"/>
                        </a:rPr>
                        <a:t>pos_left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图例组件离容器左侧的距离。</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077511704"/>
                  </a:ext>
                </a:extLst>
              </a:tr>
              <a:tr h="313531">
                <a:tc>
                  <a:txBody>
                    <a:bodyPr/>
                    <a:lstStyle/>
                    <a:p>
                      <a:pPr marL="0" indent="0" algn="ctr">
                        <a:lnSpc>
                          <a:spcPts val="1400"/>
                        </a:lnSpc>
                        <a:spcBef>
                          <a:spcPts val="200"/>
                        </a:spcBef>
                        <a:spcAft>
                          <a:spcPts val="200"/>
                        </a:spcAft>
                      </a:pPr>
                      <a:r>
                        <a:rPr lang="en-US" sz="1000" kern="1050" dirty="0" err="1">
                          <a:effectLst/>
                          <a:latin typeface="+mn-ea"/>
                          <a:ea typeface="+mn-ea"/>
                        </a:rPr>
                        <a:t>pos_right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图例组件离容器右侧的距离。</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825327575"/>
                  </a:ext>
                </a:extLst>
              </a:tr>
              <a:tr h="313531">
                <a:tc>
                  <a:txBody>
                    <a:bodyPr/>
                    <a:lstStyle/>
                    <a:p>
                      <a:pPr marL="0" indent="0" algn="ctr">
                        <a:lnSpc>
                          <a:spcPts val="1400"/>
                        </a:lnSpc>
                        <a:spcBef>
                          <a:spcPts val="200"/>
                        </a:spcBef>
                        <a:spcAft>
                          <a:spcPts val="200"/>
                        </a:spcAft>
                      </a:pPr>
                      <a:r>
                        <a:rPr lang="en-US" sz="1000" kern="1050" dirty="0" err="1">
                          <a:effectLst/>
                          <a:latin typeface="+mn-ea"/>
                          <a:ea typeface="+mn-ea"/>
                        </a:rPr>
                        <a:t>pos_top</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图例组件离容器上侧的距离。</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324744719"/>
                  </a:ext>
                </a:extLst>
              </a:tr>
              <a:tr h="313531">
                <a:tc>
                  <a:txBody>
                    <a:bodyPr/>
                    <a:lstStyle/>
                    <a:p>
                      <a:pPr marL="0" indent="0" algn="ctr">
                        <a:lnSpc>
                          <a:spcPts val="1400"/>
                        </a:lnSpc>
                        <a:spcBef>
                          <a:spcPts val="200"/>
                        </a:spcBef>
                        <a:spcAft>
                          <a:spcPts val="200"/>
                        </a:spcAft>
                      </a:pPr>
                      <a:r>
                        <a:rPr lang="en-US" sz="1000" kern="1050" dirty="0" err="1">
                          <a:effectLst/>
                          <a:latin typeface="+mn-ea"/>
                          <a:ea typeface="+mn-ea"/>
                        </a:rPr>
                        <a:t>pos_bottom</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图例组件离容器下侧的距离。</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396520819"/>
                  </a:ext>
                </a:extLst>
              </a:tr>
              <a:tr h="313531">
                <a:tc>
                  <a:txBody>
                    <a:bodyPr/>
                    <a:lstStyle/>
                    <a:p>
                      <a:pPr marL="0" indent="0" algn="ctr">
                        <a:lnSpc>
                          <a:spcPts val="1400"/>
                        </a:lnSpc>
                        <a:spcBef>
                          <a:spcPts val="200"/>
                        </a:spcBef>
                        <a:spcAft>
                          <a:spcPts val="200"/>
                        </a:spcAft>
                      </a:pPr>
                      <a:r>
                        <a:rPr lang="en-US" sz="1000" kern="1050" dirty="0">
                          <a:effectLst/>
                          <a:latin typeface="+mn-ea"/>
                          <a:ea typeface="+mn-ea"/>
                        </a:rPr>
                        <a:t>orient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图例列表的布局朝向。可选：</a:t>
                      </a:r>
                      <a:r>
                        <a:rPr lang="en-US" sz="1000" kern="1050" dirty="0">
                          <a:effectLst/>
                          <a:latin typeface="+mn-ea"/>
                          <a:ea typeface="+mn-ea"/>
                        </a:rPr>
                        <a:t>'horizontal', 'vertical'</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580626108"/>
                  </a:ext>
                </a:extLst>
              </a:tr>
              <a:tr h="313531">
                <a:tc>
                  <a:txBody>
                    <a:bodyPr/>
                    <a:lstStyle/>
                    <a:p>
                      <a:pPr marL="0" indent="0" algn="ctr">
                        <a:lnSpc>
                          <a:spcPts val="1400"/>
                        </a:lnSpc>
                        <a:spcBef>
                          <a:spcPts val="200"/>
                        </a:spcBef>
                        <a:spcAft>
                          <a:spcPts val="200"/>
                        </a:spcAft>
                      </a:pPr>
                      <a:r>
                        <a:rPr lang="en-US" sz="1000" kern="1050" dirty="0" err="1">
                          <a:effectLst/>
                          <a:latin typeface="+mn-ea"/>
                          <a:ea typeface="+mn-ea"/>
                        </a:rPr>
                        <a:t>textstyle_opts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图例组件字体样式。</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410247528"/>
                  </a:ext>
                </a:extLst>
              </a:tr>
            </a:tbl>
          </a:graphicData>
        </a:graphic>
      </p:graphicFrame>
      <p:sp>
        <p:nvSpPr>
          <p:cNvPr id="3" name="内容占位符 2">
            <a:extLst>
              <a:ext uri="{FF2B5EF4-FFF2-40B4-BE49-F238E27FC236}">
                <a16:creationId xmlns:a16="http://schemas.microsoft.com/office/drawing/2014/main" id="{607EDBFC-328E-4D67-9DCA-B8A3A8199B8A}"/>
              </a:ext>
            </a:extLst>
          </p:cNvPr>
          <p:cNvSpPr>
            <a:spLocks noGrp="1"/>
          </p:cNvSpPr>
          <p:nvPr>
            <p:ph idx="10"/>
          </p:nvPr>
        </p:nvSpPr>
        <p:spPr/>
        <p:txBody>
          <a:bodyPr/>
          <a:lstStyle/>
          <a:p>
            <a:r>
              <a:rPr lang="zh-CN" altLang="zh-CN" dirty="0"/>
              <a:t>（</a:t>
            </a:r>
            <a:r>
              <a:rPr lang="en-US" altLang="zh-CN" dirty="0"/>
              <a:t>6</a:t>
            </a:r>
            <a:r>
              <a:rPr lang="zh-CN" altLang="zh-CN" dirty="0"/>
              <a:t>）</a:t>
            </a:r>
            <a:r>
              <a:rPr lang="en-US" altLang="zh-CN" dirty="0"/>
              <a:t>LegendOpts</a:t>
            </a:r>
            <a:r>
              <a:rPr lang="zh-CN" altLang="zh-CN" dirty="0"/>
              <a:t>：</a:t>
            </a:r>
            <a:endParaRPr lang="zh-CN" altLang="en-US" dirty="0"/>
          </a:p>
        </p:txBody>
      </p:sp>
      <p:sp>
        <p:nvSpPr>
          <p:cNvPr id="2" name="内容占位符 1">
            <a:extLst>
              <a:ext uri="{FF2B5EF4-FFF2-40B4-BE49-F238E27FC236}">
                <a16:creationId xmlns:a16="http://schemas.microsoft.com/office/drawing/2014/main" id="{68A58AB7-FD6F-2F06-26F1-2557B39D78E3}"/>
              </a:ext>
            </a:extLst>
          </p:cNvPr>
          <p:cNvSpPr txBox="1">
            <a:spLocks/>
          </p:cNvSpPr>
          <p:nvPr/>
        </p:nvSpPr>
        <p:spPr bwMode="auto">
          <a:xfrm>
            <a:off x="423863" y="1754188"/>
            <a:ext cx="11107737"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LegendOpts</a:t>
            </a:r>
            <a:r>
              <a:rPr lang="zh-CN" altLang="en-US" kern="0" dirty="0"/>
              <a:t>可以用于配置图例的具体行为和外观，它通过传递不同的参数调整图例的行为和样式。</a:t>
            </a:r>
          </a:p>
        </p:txBody>
      </p:sp>
    </p:spTree>
    <p:extLst>
      <p:ext uri="{BB962C8B-B14F-4D97-AF65-F5344CB8AC3E}">
        <p14:creationId xmlns:p14="http://schemas.microsoft.com/office/powerpoint/2010/main" val="26802745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44FCFC50-042A-46E0-82DA-A5BF052BFFAA}"/>
              </a:ext>
            </a:extLst>
          </p:cNvPr>
          <p:cNvGraphicFramePr>
            <a:graphicFrameLocks noGrp="1"/>
          </p:cNvGraphicFramePr>
          <p:nvPr>
            <p:ph idx="1"/>
            <p:extLst>
              <p:ext uri="{D42A27DB-BD31-4B8C-83A1-F6EECF244321}">
                <p14:modId xmlns:p14="http://schemas.microsoft.com/office/powerpoint/2010/main" val="2928256818"/>
              </p:ext>
            </p:extLst>
          </p:nvPr>
        </p:nvGraphicFramePr>
        <p:xfrm>
          <a:off x="2204564" y="2621280"/>
          <a:ext cx="7546109" cy="4141905"/>
        </p:xfrm>
        <a:graphic>
          <a:graphicData uri="http://schemas.openxmlformats.org/drawingml/2006/table">
            <a:tbl>
              <a:tblPr firstRow="1" firstCol="1" bandRow="1">
                <a:tableStyleId>{5C22544A-7EE6-4342-B048-85BDC9FD1C3A}</a:tableStyleId>
              </a:tblPr>
              <a:tblGrid>
                <a:gridCol w="1173326">
                  <a:extLst>
                    <a:ext uri="{9D8B030D-6E8A-4147-A177-3AD203B41FA5}">
                      <a16:colId xmlns:a16="http://schemas.microsoft.com/office/drawing/2014/main" val="53588873"/>
                    </a:ext>
                  </a:extLst>
                </a:gridCol>
                <a:gridCol w="6372783">
                  <a:extLst>
                    <a:ext uri="{9D8B030D-6E8A-4147-A177-3AD203B41FA5}">
                      <a16:colId xmlns:a16="http://schemas.microsoft.com/office/drawing/2014/main" val="2219876935"/>
                    </a:ext>
                  </a:extLst>
                </a:gridCol>
              </a:tblGrid>
              <a:tr h="217995">
                <a:tc>
                  <a:txBody>
                    <a:bodyPr/>
                    <a:lstStyle/>
                    <a:p>
                      <a:pPr marL="0" indent="0" algn="ctr">
                        <a:lnSpc>
                          <a:spcPts val="1400"/>
                        </a:lnSpc>
                        <a:spcBef>
                          <a:spcPts val="200"/>
                        </a:spcBef>
                        <a:spcAft>
                          <a:spcPts val="200"/>
                        </a:spcAft>
                      </a:pPr>
                      <a:r>
                        <a:rPr lang="zh-TW" sz="1000" kern="1050" dirty="0">
                          <a:effectLst/>
                          <a:latin typeface="+mn-ea"/>
                          <a:ea typeface="+mn-ea"/>
                        </a:rPr>
                        <a:t>配置项</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extLst>
                  <a:ext uri="{0D108BD9-81ED-4DB2-BD59-A6C34878D82A}">
                    <a16:rowId xmlns:a16="http://schemas.microsoft.com/office/drawing/2014/main" val="2485204006"/>
                  </a:ext>
                </a:extLst>
              </a:tr>
              <a:tr h="217995">
                <a:tc>
                  <a:txBody>
                    <a:bodyPr/>
                    <a:lstStyle/>
                    <a:p>
                      <a:pPr marL="0" indent="0" algn="ctr">
                        <a:lnSpc>
                          <a:spcPts val="1400"/>
                        </a:lnSpc>
                        <a:spcBef>
                          <a:spcPts val="200"/>
                        </a:spcBef>
                        <a:spcAft>
                          <a:spcPts val="200"/>
                        </a:spcAft>
                      </a:pPr>
                      <a:r>
                        <a:rPr lang="en-US" sz="1000" kern="1050" dirty="0">
                          <a:effectLst/>
                          <a:latin typeface="+mn-ea"/>
                          <a:ea typeface="+mn-ea"/>
                        </a:rPr>
                        <a:t>type_</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映射过渡类型，可选，</a:t>
                      </a:r>
                      <a:r>
                        <a:rPr lang="en-US" sz="1000" kern="1050" dirty="0">
                          <a:effectLst/>
                          <a:latin typeface="+mn-ea"/>
                          <a:ea typeface="+mn-ea"/>
                        </a:rPr>
                        <a:t>"color", "size"</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extLst>
                  <a:ext uri="{0D108BD9-81ED-4DB2-BD59-A6C34878D82A}">
                    <a16:rowId xmlns:a16="http://schemas.microsoft.com/office/drawing/2014/main" val="620431253"/>
                  </a:ext>
                </a:extLst>
              </a:tr>
              <a:tr h="217995">
                <a:tc>
                  <a:txBody>
                    <a:bodyPr/>
                    <a:lstStyle/>
                    <a:p>
                      <a:pPr marL="0" indent="0" algn="ctr">
                        <a:lnSpc>
                          <a:spcPts val="1400"/>
                        </a:lnSpc>
                        <a:spcBef>
                          <a:spcPts val="200"/>
                        </a:spcBef>
                        <a:spcAft>
                          <a:spcPts val="200"/>
                        </a:spcAft>
                      </a:pPr>
                      <a:r>
                        <a:rPr lang="en-US" sz="1000" kern="1050" dirty="0">
                          <a:effectLst/>
                          <a:latin typeface="+mn-ea"/>
                          <a:ea typeface="+mn-ea"/>
                        </a:rPr>
                        <a:t>min_</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指定</a:t>
                      </a:r>
                      <a:r>
                        <a:rPr lang="en-US" sz="1000" kern="1050" dirty="0">
                          <a:effectLst/>
                          <a:latin typeface="+mn-ea"/>
                          <a:ea typeface="+mn-ea"/>
                        </a:rPr>
                        <a:t> </a:t>
                      </a:r>
                      <a:r>
                        <a:rPr lang="en-US" sz="1000" kern="1050" dirty="0" err="1">
                          <a:effectLst/>
                          <a:latin typeface="+mn-ea"/>
                          <a:ea typeface="+mn-ea"/>
                        </a:rPr>
                        <a:t>visualMapPiecewise</a:t>
                      </a:r>
                      <a:r>
                        <a:rPr lang="en-US" sz="1000" kern="1050" dirty="0">
                          <a:effectLst/>
                          <a:latin typeface="+mn-ea"/>
                          <a:ea typeface="+mn-ea"/>
                        </a:rPr>
                        <a:t> </a:t>
                      </a:r>
                      <a:r>
                        <a:rPr lang="zh-TW" sz="1000" kern="1050" dirty="0">
                          <a:effectLst/>
                          <a:latin typeface="+mn-ea"/>
                          <a:ea typeface="+mn-ea"/>
                        </a:rPr>
                        <a:t>组件的最小值。</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extLst>
                  <a:ext uri="{0D108BD9-81ED-4DB2-BD59-A6C34878D82A}">
                    <a16:rowId xmlns:a16="http://schemas.microsoft.com/office/drawing/2014/main" val="4201970972"/>
                  </a:ext>
                </a:extLst>
              </a:tr>
              <a:tr h="217995">
                <a:tc>
                  <a:txBody>
                    <a:bodyPr/>
                    <a:lstStyle/>
                    <a:p>
                      <a:pPr marL="0" indent="0" algn="ctr">
                        <a:lnSpc>
                          <a:spcPts val="1400"/>
                        </a:lnSpc>
                        <a:spcBef>
                          <a:spcPts val="200"/>
                        </a:spcBef>
                        <a:spcAft>
                          <a:spcPts val="200"/>
                        </a:spcAft>
                      </a:pPr>
                      <a:r>
                        <a:rPr lang="en-US" sz="1000" kern="1050" dirty="0">
                          <a:effectLst/>
                          <a:latin typeface="+mn-ea"/>
                          <a:ea typeface="+mn-ea"/>
                        </a:rPr>
                        <a:t>max_</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指定</a:t>
                      </a:r>
                      <a:r>
                        <a:rPr lang="en-US" sz="1000" kern="1050" dirty="0">
                          <a:effectLst/>
                          <a:latin typeface="+mn-ea"/>
                          <a:ea typeface="+mn-ea"/>
                        </a:rPr>
                        <a:t> </a:t>
                      </a:r>
                      <a:r>
                        <a:rPr lang="en-US" sz="1000" kern="1050" dirty="0" err="1">
                          <a:effectLst/>
                          <a:latin typeface="+mn-ea"/>
                          <a:ea typeface="+mn-ea"/>
                        </a:rPr>
                        <a:t>visualMapPiecewise</a:t>
                      </a:r>
                      <a:r>
                        <a:rPr lang="en-US" sz="1000" kern="1050" dirty="0">
                          <a:effectLst/>
                          <a:latin typeface="+mn-ea"/>
                          <a:ea typeface="+mn-ea"/>
                        </a:rPr>
                        <a:t> </a:t>
                      </a:r>
                      <a:r>
                        <a:rPr lang="zh-TW" sz="1000" kern="1050" dirty="0">
                          <a:effectLst/>
                          <a:latin typeface="+mn-ea"/>
                          <a:ea typeface="+mn-ea"/>
                        </a:rPr>
                        <a:t>组件的最大值。</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extLst>
                  <a:ext uri="{0D108BD9-81ED-4DB2-BD59-A6C34878D82A}">
                    <a16:rowId xmlns:a16="http://schemas.microsoft.com/office/drawing/2014/main" val="3187049765"/>
                  </a:ext>
                </a:extLst>
              </a:tr>
              <a:tr h="217995">
                <a:tc>
                  <a:txBody>
                    <a:bodyPr/>
                    <a:lstStyle/>
                    <a:p>
                      <a:pPr marL="0" indent="0" algn="ctr">
                        <a:lnSpc>
                          <a:spcPts val="1400"/>
                        </a:lnSpc>
                        <a:spcBef>
                          <a:spcPts val="200"/>
                        </a:spcBef>
                        <a:spcAft>
                          <a:spcPts val="200"/>
                        </a:spcAft>
                      </a:pPr>
                      <a:r>
                        <a:rPr lang="en-US" sz="1000" kern="1050" dirty="0" err="1">
                          <a:effectLst/>
                          <a:latin typeface="+mn-ea"/>
                          <a:ea typeface="+mn-ea"/>
                        </a:rPr>
                        <a:t>range_text</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两端的文本，如</a:t>
                      </a:r>
                      <a:r>
                        <a:rPr lang="en-US" sz="1000" kern="1050" dirty="0">
                          <a:effectLst/>
                          <a:latin typeface="+mn-ea"/>
                          <a:ea typeface="+mn-ea"/>
                        </a:rPr>
                        <a:t>['High', 'Low']</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extLst>
                  <a:ext uri="{0D108BD9-81ED-4DB2-BD59-A6C34878D82A}">
                    <a16:rowId xmlns:a16="http://schemas.microsoft.com/office/drawing/2014/main" val="2371701410"/>
                  </a:ext>
                </a:extLst>
              </a:tr>
              <a:tr h="217995">
                <a:tc>
                  <a:txBody>
                    <a:bodyPr/>
                    <a:lstStyle/>
                    <a:p>
                      <a:pPr marL="0" indent="0" algn="ctr">
                        <a:lnSpc>
                          <a:spcPts val="1400"/>
                        </a:lnSpc>
                        <a:spcBef>
                          <a:spcPts val="200"/>
                        </a:spcBef>
                        <a:spcAft>
                          <a:spcPts val="200"/>
                        </a:spcAft>
                      </a:pPr>
                      <a:r>
                        <a:rPr lang="en-US" sz="1000" kern="1050" dirty="0" err="1">
                          <a:effectLst/>
                          <a:latin typeface="+mn-ea"/>
                          <a:ea typeface="+mn-ea"/>
                        </a:rPr>
                        <a:t>range_color</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tc>
                  <a:txBody>
                    <a:bodyPr/>
                    <a:lstStyle/>
                    <a:p>
                      <a:pPr marL="0" indent="0" algn="just">
                        <a:lnSpc>
                          <a:spcPts val="1400"/>
                        </a:lnSpc>
                        <a:spcBef>
                          <a:spcPts val="200"/>
                        </a:spcBef>
                        <a:spcAft>
                          <a:spcPts val="200"/>
                        </a:spcAft>
                      </a:pPr>
                      <a:r>
                        <a:rPr lang="en-US" sz="1000" kern="1050" dirty="0" err="1">
                          <a:effectLst/>
                          <a:latin typeface="+mn-ea"/>
                          <a:ea typeface="+mn-ea"/>
                        </a:rPr>
                        <a:t>visualMap</a:t>
                      </a:r>
                      <a:r>
                        <a:rPr lang="en-US" sz="1000" kern="1050" dirty="0">
                          <a:effectLst/>
                          <a:latin typeface="+mn-ea"/>
                          <a:ea typeface="+mn-ea"/>
                        </a:rPr>
                        <a:t> </a:t>
                      </a:r>
                      <a:r>
                        <a:rPr lang="zh-TW" sz="1000" kern="1050" dirty="0">
                          <a:effectLst/>
                          <a:latin typeface="+mn-ea"/>
                          <a:ea typeface="+mn-ea"/>
                        </a:rPr>
                        <a:t>组件过渡颜色。</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extLst>
                  <a:ext uri="{0D108BD9-81ED-4DB2-BD59-A6C34878D82A}">
                    <a16:rowId xmlns:a16="http://schemas.microsoft.com/office/drawing/2014/main" val="2851738754"/>
                  </a:ext>
                </a:extLst>
              </a:tr>
              <a:tr h="217995">
                <a:tc>
                  <a:txBody>
                    <a:bodyPr/>
                    <a:lstStyle/>
                    <a:p>
                      <a:pPr marL="0" indent="0" algn="ctr">
                        <a:lnSpc>
                          <a:spcPts val="1400"/>
                        </a:lnSpc>
                        <a:spcBef>
                          <a:spcPts val="200"/>
                        </a:spcBef>
                        <a:spcAft>
                          <a:spcPts val="200"/>
                        </a:spcAft>
                      </a:pPr>
                      <a:r>
                        <a:rPr lang="en-US" sz="1000" kern="1050" dirty="0" err="1">
                          <a:effectLst/>
                          <a:latin typeface="+mn-ea"/>
                          <a:ea typeface="+mn-ea"/>
                        </a:rPr>
                        <a:t>range_size</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tc>
                  <a:txBody>
                    <a:bodyPr/>
                    <a:lstStyle/>
                    <a:p>
                      <a:pPr marL="0" indent="0" algn="just">
                        <a:lnSpc>
                          <a:spcPts val="1400"/>
                        </a:lnSpc>
                        <a:spcBef>
                          <a:spcPts val="200"/>
                        </a:spcBef>
                        <a:spcAft>
                          <a:spcPts val="200"/>
                        </a:spcAft>
                      </a:pPr>
                      <a:r>
                        <a:rPr lang="en-US" sz="1000" kern="1050" dirty="0" err="1">
                          <a:effectLst/>
                          <a:latin typeface="+mn-ea"/>
                          <a:ea typeface="+mn-ea"/>
                        </a:rPr>
                        <a:t>visualMap</a:t>
                      </a:r>
                      <a:r>
                        <a:rPr lang="en-US" sz="1000" kern="1050" dirty="0">
                          <a:effectLst/>
                          <a:latin typeface="+mn-ea"/>
                          <a:ea typeface="+mn-ea"/>
                        </a:rPr>
                        <a:t> </a:t>
                      </a:r>
                      <a:r>
                        <a:rPr lang="zh-TW" sz="1000" kern="1050" dirty="0">
                          <a:effectLst/>
                          <a:latin typeface="+mn-ea"/>
                          <a:ea typeface="+mn-ea"/>
                        </a:rPr>
                        <a:t>组件过渡</a:t>
                      </a:r>
                      <a:r>
                        <a:rPr lang="en-US" sz="1000" kern="1050" dirty="0">
                          <a:effectLst/>
                          <a:latin typeface="+mn-ea"/>
                          <a:ea typeface="+mn-ea"/>
                        </a:rPr>
                        <a:t> symbol </a:t>
                      </a:r>
                      <a:r>
                        <a:rPr lang="zh-TW" sz="1000" kern="1050" dirty="0">
                          <a:effectLst/>
                          <a:latin typeface="+mn-ea"/>
                          <a:ea typeface="+mn-ea"/>
                        </a:rPr>
                        <a:t>大小。</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extLst>
                  <a:ext uri="{0D108BD9-81ED-4DB2-BD59-A6C34878D82A}">
                    <a16:rowId xmlns:a16="http://schemas.microsoft.com/office/drawing/2014/main" val="880783377"/>
                  </a:ext>
                </a:extLst>
              </a:tr>
              <a:tr h="217995">
                <a:tc>
                  <a:txBody>
                    <a:bodyPr/>
                    <a:lstStyle/>
                    <a:p>
                      <a:pPr marL="0" indent="0" algn="ctr">
                        <a:lnSpc>
                          <a:spcPts val="1400"/>
                        </a:lnSpc>
                        <a:spcBef>
                          <a:spcPts val="200"/>
                        </a:spcBef>
                        <a:spcAft>
                          <a:spcPts val="200"/>
                        </a:spcAft>
                      </a:pPr>
                      <a:r>
                        <a:rPr lang="en-US" sz="1000" kern="1050" dirty="0">
                          <a:effectLst/>
                          <a:latin typeface="+mn-ea"/>
                          <a:ea typeface="+mn-ea"/>
                        </a:rPr>
                        <a:t>orient</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如何放置</a:t>
                      </a:r>
                      <a:r>
                        <a:rPr lang="en-US" sz="1000" kern="1050" dirty="0" err="1">
                          <a:effectLst/>
                          <a:latin typeface="+mn-ea"/>
                          <a:ea typeface="+mn-ea"/>
                        </a:rPr>
                        <a:t>visualMap</a:t>
                      </a:r>
                      <a:r>
                        <a:rPr lang="zh-TW" sz="1000" kern="1050" dirty="0">
                          <a:effectLst/>
                          <a:latin typeface="+mn-ea"/>
                          <a:ea typeface="+mn-ea"/>
                        </a:rPr>
                        <a:t>组件，水平</a:t>
                      </a:r>
                      <a:r>
                        <a:rPr lang="en-US" sz="1000" kern="1050" dirty="0">
                          <a:effectLst/>
                          <a:latin typeface="+mn-ea"/>
                          <a:ea typeface="+mn-ea"/>
                        </a:rPr>
                        <a:t>'horizontal'</a:t>
                      </a:r>
                      <a:r>
                        <a:rPr lang="zh-TW" sz="1000" kern="1050" dirty="0">
                          <a:effectLst/>
                          <a:latin typeface="+mn-ea"/>
                          <a:ea typeface="+mn-ea"/>
                        </a:rPr>
                        <a:t>或竖直</a:t>
                      </a:r>
                      <a:r>
                        <a:rPr lang="en-US" sz="1000" kern="1050" dirty="0">
                          <a:effectLst/>
                          <a:latin typeface="+mn-ea"/>
                          <a:ea typeface="+mn-ea"/>
                        </a:rPr>
                        <a:t>'vertical'</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extLst>
                  <a:ext uri="{0D108BD9-81ED-4DB2-BD59-A6C34878D82A}">
                    <a16:rowId xmlns:a16="http://schemas.microsoft.com/office/drawing/2014/main" val="3572537455"/>
                  </a:ext>
                </a:extLst>
              </a:tr>
              <a:tr h="217995">
                <a:tc>
                  <a:txBody>
                    <a:bodyPr/>
                    <a:lstStyle/>
                    <a:p>
                      <a:pPr marL="0" indent="0" algn="ctr">
                        <a:lnSpc>
                          <a:spcPts val="1400"/>
                        </a:lnSpc>
                        <a:spcBef>
                          <a:spcPts val="200"/>
                        </a:spcBef>
                        <a:spcAft>
                          <a:spcPts val="200"/>
                        </a:spcAft>
                      </a:pPr>
                      <a:r>
                        <a:rPr lang="en-US" sz="1000" kern="1050" dirty="0" err="1">
                          <a:effectLst/>
                          <a:latin typeface="+mn-ea"/>
                          <a:ea typeface="+mn-ea"/>
                        </a:rPr>
                        <a:t>pos_left</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tc>
                  <a:txBody>
                    <a:bodyPr/>
                    <a:lstStyle/>
                    <a:p>
                      <a:pPr marL="0" indent="0" algn="just">
                        <a:lnSpc>
                          <a:spcPts val="1400"/>
                        </a:lnSpc>
                        <a:spcBef>
                          <a:spcPts val="200"/>
                        </a:spcBef>
                        <a:spcAft>
                          <a:spcPts val="200"/>
                        </a:spcAft>
                      </a:pPr>
                      <a:r>
                        <a:rPr lang="en-US" sz="1000" kern="1050" dirty="0" err="1">
                          <a:effectLst/>
                          <a:latin typeface="+mn-ea"/>
                          <a:ea typeface="+mn-ea"/>
                        </a:rPr>
                        <a:t>visualMap</a:t>
                      </a:r>
                      <a:r>
                        <a:rPr lang="en-US" sz="1000" kern="1050" dirty="0">
                          <a:effectLst/>
                          <a:latin typeface="+mn-ea"/>
                          <a:ea typeface="+mn-ea"/>
                        </a:rPr>
                        <a:t> </a:t>
                      </a:r>
                      <a:r>
                        <a:rPr lang="zh-TW" sz="1000" kern="1050" dirty="0">
                          <a:effectLst/>
                          <a:latin typeface="+mn-ea"/>
                          <a:ea typeface="+mn-ea"/>
                        </a:rPr>
                        <a:t>组件离容器左侧的距离。</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extLst>
                  <a:ext uri="{0D108BD9-81ED-4DB2-BD59-A6C34878D82A}">
                    <a16:rowId xmlns:a16="http://schemas.microsoft.com/office/drawing/2014/main" val="1449425481"/>
                  </a:ext>
                </a:extLst>
              </a:tr>
              <a:tr h="217995">
                <a:tc>
                  <a:txBody>
                    <a:bodyPr/>
                    <a:lstStyle/>
                    <a:p>
                      <a:pPr marL="0" indent="0" algn="ctr">
                        <a:lnSpc>
                          <a:spcPts val="1400"/>
                        </a:lnSpc>
                        <a:spcBef>
                          <a:spcPts val="200"/>
                        </a:spcBef>
                        <a:spcAft>
                          <a:spcPts val="200"/>
                        </a:spcAft>
                      </a:pPr>
                      <a:r>
                        <a:rPr lang="en-US" sz="1000" kern="1050" dirty="0" err="1">
                          <a:effectLst/>
                          <a:latin typeface="+mn-ea"/>
                          <a:ea typeface="+mn-ea"/>
                        </a:rPr>
                        <a:t>pos_right</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tc>
                  <a:txBody>
                    <a:bodyPr/>
                    <a:lstStyle/>
                    <a:p>
                      <a:pPr marL="0" indent="0" algn="just">
                        <a:lnSpc>
                          <a:spcPts val="1400"/>
                        </a:lnSpc>
                        <a:spcBef>
                          <a:spcPts val="200"/>
                        </a:spcBef>
                        <a:spcAft>
                          <a:spcPts val="200"/>
                        </a:spcAft>
                      </a:pPr>
                      <a:r>
                        <a:rPr lang="en-US" sz="1000" kern="1050" dirty="0" err="1">
                          <a:effectLst/>
                          <a:latin typeface="+mn-ea"/>
                          <a:ea typeface="+mn-ea"/>
                        </a:rPr>
                        <a:t>visualMap</a:t>
                      </a:r>
                      <a:r>
                        <a:rPr lang="en-US" sz="1000" kern="1050" dirty="0">
                          <a:effectLst/>
                          <a:latin typeface="+mn-ea"/>
                          <a:ea typeface="+mn-ea"/>
                        </a:rPr>
                        <a:t> </a:t>
                      </a:r>
                      <a:r>
                        <a:rPr lang="zh-TW" sz="1000" kern="1050" dirty="0">
                          <a:effectLst/>
                          <a:latin typeface="+mn-ea"/>
                          <a:ea typeface="+mn-ea"/>
                        </a:rPr>
                        <a:t>组件离容器右侧的距离。</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extLst>
                  <a:ext uri="{0D108BD9-81ED-4DB2-BD59-A6C34878D82A}">
                    <a16:rowId xmlns:a16="http://schemas.microsoft.com/office/drawing/2014/main" val="2176286000"/>
                  </a:ext>
                </a:extLst>
              </a:tr>
              <a:tr h="217995">
                <a:tc>
                  <a:txBody>
                    <a:bodyPr/>
                    <a:lstStyle/>
                    <a:p>
                      <a:pPr marL="0" indent="0" algn="ctr">
                        <a:lnSpc>
                          <a:spcPts val="1400"/>
                        </a:lnSpc>
                        <a:spcBef>
                          <a:spcPts val="200"/>
                        </a:spcBef>
                        <a:spcAft>
                          <a:spcPts val="200"/>
                        </a:spcAft>
                      </a:pPr>
                      <a:r>
                        <a:rPr lang="en-US" sz="1000" kern="1050" dirty="0" err="1">
                          <a:effectLst/>
                          <a:latin typeface="+mn-ea"/>
                          <a:ea typeface="+mn-ea"/>
                        </a:rPr>
                        <a:t>pos_top</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tc>
                  <a:txBody>
                    <a:bodyPr/>
                    <a:lstStyle/>
                    <a:p>
                      <a:pPr marL="0" indent="0" algn="just">
                        <a:lnSpc>
                          <a:spcPts val="1400"/>
                        </a:lnSpc>
                        <a:spcBef>
                          <a:spcPts val="200"/>
                        </a:spcBef>
                        <a:spcAft>
                          <a:spcPts val="200"/>
                        </a:spcAft>
                      </a:pPr>
                      <a:r>
                        <a:rPr lang="en-US" sz="1000" kern="1050" dirty="0" err="1">
                          <a:effectLst/>
                          <a:latin typeface="+mn-ea"/>
                          <a:ea typeface="+mn-ea"/>
                        </a:rPr>
                        <a:t>visualMap</a:t>
                      </a:r>
                      <a:r>
                        <a:rPr lang="en-US" sz="1000" kern="1050" dirty="0">
                          <a:effectLst/>
                          <a:latin typeface="+mn-ea"/>
                          <a:ea typeface="+mn-ea"/>
                        </a:rPr>
                        <a:t> </a:t>
                      </a:r>
                      <a:r>
                        <a:rPr lang="zh-TW" sz="1000" kern="1050" dirty="0">
                          <a:effectLst/>
                          <a:latin typeface="+mn-ea"/>
                          <a:ea typeface="+mn-ea"/>
                        </a:rPr>
                        <a:t>组件离容器上侧的距离。</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extLst>
                  <a:ext uri="{0D108BD9-81ED-4DB2-BD59-A6C34878D82A}">
                    <a16:rowId xmlns:a16="http://schemas.microsoft.com/office/drawing/2014/main" val="1625942138"/>
                  </a:ext>
                </a:extLst>
              </a:tr>
              <a:tr h="217995">
                <a:tc>
                  <a:txBody>
                    <a:bodyPr/>
                    <a:lstStyle/>
                    <a:p>
                      <a:pPr marL="0" indent="0" algn="ctr">
                        <a:lnSpc>
                          <a:spcPts val="1400"/>
                        </a:lnSpc>
                        <a:spcBef>
                          <a:spcPts val="200"/>
                        </a:spcBef>
                        <a:spcAft>
                          <a:spcPts val="200"/>
                        </a:spcAft>
                      </a:pPr>
                      <a:r>
                        <a:rPr lang="en-US" sz="1000" kern="1050" dirty="0" err="1">
                          <a:effectLst/>
                          <a:latin typeface="+mn-ea"/>
                          <a:ea typeface="+mn-ea"/>
                        </a:rPr>
                        <a:t>pos_bottom</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tc>
                  <a:txBody>
                    <a:bodyPr/>
                    <a:lstStyle/>
                    <a:p>
                      <a:pPr marL="0" indent="0" algn="just">
                        <a:lnSpc>
                          <a:spcPts val="1400"/>
                        </a:lnSpc>
                        <a:spcBef>
                          <a:spcPts val="200"/>
                        </a:spcBef>
                        <a:spcAft>
                          <a:spcPts val="200"/>
                        </a:spcAft>
                      </a:pPr>
                      <a:r>
                        <a:rPr lang="en-US" sz="1000" kern="1050" dirty="0" err="1">
                          <a:effectLst/>
                          <a:latin typeface="+mn-ea"/>
                          <a:ea typeface="+mn-ea"/>
                        </a:rPr>
                        <a:t>visualMap</a:t>
                      </a:r>
                      <a:r>
                        <a:rPr lang="en-US" sz="1000" kern="1050" dirty="0">
                          <a:effectLst/>
                          <a:latin typeface="+mn-ea"/>
                          <a:ea typeface="+mn-ea"/>
                        </a:rPr>
                        <a:t> </a:t>
                      </a:r>
                      <a:r>
                        <a:rPr lang="zh-TW" sz="1000" kern="1050" dirty="0">
                          <a:effectLst/>
                          <a:latin typeface="+mn-ea"/>
                          <a:ea typeface="+mn-ea"/>
                        </a:rPr>
                        <a:t>组件离容器下侧的距离。</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extLst>
                  <a:ext uri="{0D108BD9-81ED-4DB2-BD59-A6C34878D82A}">
                    <a16:rowId xmlns:a16="http://schemas.microsoft.com/office/drawing/2014/main" val="3547958794"/>
                  </a:ext>
                </a:extLst>
              </a:tr>
              <a:tr h="217995">
                <a:tc>
                  <a:txBody>
                    <a:bodyPr/>
                    <a:lstStyle/>
                    <a:p>
                      <a:pPr marL="0" indent="0" algn="ctr">
                        <a:lnSpc>
                          <a:spcPts val="1400"/>
                        </a:lnSpc>
                        <a:spcBef>
                          <a:spcPts val="200"/>
                        </a:spcBef>
                        <a:spcAft>
                          <a:spcPts val="200"/>
                        </a:spcAft>
                      </a:pPr>
                      <a:r>
                        <a:rPr lang="en-US" sz="1000" kern="1050" dirty="0" err="1">
                          <a:effectLst/>
                          <a:latin typeface="+mn-ea"/>
                          <a:ea typeface="+mn-ea"/>
                        </a:rPr>
                        <a:t>split_number</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对于连续型数据，自动平均切分成几段。默认为</a:t>
                      </a:r>
                      <a:r>
                        <a:rPr lang="en-US" sz="1000" kern="1050" dirty="0">
                          <a:effectLst/>
                          <a:latin typeface="+mn-ea"/>
                          <a:ea typeface="+mn-ea"/>
                        </a:rPr>
                        <a:t>5</a:t>
                      </a:r>
                      <a:r>
                        <a:rPr lang="zh-TW" sz="1000" kern="1050" dirty="0">
                          <a:effectLst/>
                          <a:latin typeface="+mn-ea"/>
                          <a:ea typeface="+mn-ea"/>
                        </a:rPr>
                        <a:t>段。连续数据的范围需要</a:t>
                      </a:r>
                      <a:r>
                        <a:rPr lang="en-US" sz="1000" kern="1050" dirty="0">
                          <a:effectLst/>
                          <a:latin typeface="+mn-ea"/>
                          <a:ea typeface="+mn-ea"/>
                        </a:rPr>
                        <a:t> max </a:t>
                      </a:r>
                      <a:r>
                        <a:rPr lang="zh-TW" sz="1000" kern="1050" dirty="0">
                          <a:effectLst/>
                          <a:latin typeface="+mn-ea"/>
                          <a:ea typeface="+mn-ea"/>
                        </a:rPr>
                        <a:t>和</a:t>
                      </a:r>
                      <a:r>
                        <a:rPr lang="en-US" sz="1000" kern="1050" dirty="0">
                          <a:effectLst/>
                          <a:latin typeface="+mn-ea"/>
                          <a:ea typeface="+mn-ea"/>
                        </a:rPr>
                        <a:t> min </a:t>
                      </a:r>
                      <a:r>
                        <a:rPr lang="zh-TW" sz="1000" kern="1050" dirty="0">
                          <a:effectLst/>
                          <a:latin typeface="+mn-ea"/>
                          <a:ea typeface="+mn-ea"/>
                        </a:rPr>
                        <a:t>来指定。</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extLst>
                  <a:ext uri="{0D108BD9-81ED-4DB2-BD59-A6C34878D82A}">
                    <a16:rowId xmlns:a16="http://schemas.microsoft.com/office/drawing/2014/main" val="2079337470"/>
                  </a:ext>
                </a:extLst>
              </a:tr>
              <a:tr h="217995">
                <a:tc>
                  <a:txBody>
                    <a:bodyPr/>
                    <a:lstStyle/>
                    <a:p>
                      <a:pPr marL="0" indent="0" algn="ctr">
                        <a:lnSpc>
                          <a:spcPts val="1400"/>
                        </a:lnSpc>
                        <a:spcBef>
                          <a:spcPts val="200"/>
                        </a:spcBef>
                        <a:spcAft>
                          <a:spcPts val="200"/>
                        </a:spcAft>
                      </a:pPr>
                      <a:r>
                        <a:rPr lang="en-US" sz="1000" kern="1050" dirty="0">
                          <a:effectLst/>
                          <a:latin typeface="+mn-ea"/>
                          <a:ea typeface="+mn-ea"/>
                        </a:rPr>
                        <a:t>dimension</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组件映射维度。</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extLst>
                  <a:ext uri="{0D108BD9-81ED-4DB2-BD59-A6C34878D82A}">
                    <a16:rowId xmlns:a16="http://schemas.microsoft.com/office/drawing/2014/main" val="579469876"/>
                  </a:ext>
                </a:extLst>
              </a:tr>
              <a:tr h="217995">
                <a:tc>
                  <a:txBody>
                    <a:bodyPr/>
                    <a:lstStyle/>
                    <a:p>
                      <a:pPr marL="0" indent="0" algn="ctr">
                        <a:lnSpc>
                          <a:spcPts val="1400"/>
                        </a:lnSpc>
                        <a:spcBef>
                          <a:spcPts val="200"/>
                        </a:spcBef>
                        <a:spcAft>
                          <a:spcPts val="200"/>
                        </a:spcAft>
                      </a:pPr>
                      <a:r>
                        <a:rPr lang="en-US" sz="1000" kern="1050" dirty="0" err="1">
                          <a:effectLst/>
                          <a:latin typeface="+mn-ea"/>
                          <a:ea typeface="+mn-ea"/>
                        </a:rPr>
                        <a:t>is_calculable</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是否显示拖拽用的手柄（手柄能拖拽调整选中范围）。</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extLst>
                  <a:ext uri="{0D108BD9-81ED-4DB2-BD59-A6C34878D82A}">
                    <a16:rowId xmlns:a16="http://schemas.microsoft.com/office/drawing/2014/main" val="4184084286"/>
                  </a:ext>
                </a:extLst>
              </a:tr>
              <a:tr h="217995">
                <a:tc>
                  <a:txBody>
                    <a:bodyPr/>
                    <a:lstStyle/>
                    <a:p>
                      <a:pPr marL="0" indent="0" algn="ctr">
                        <a:lnSpc>
                          <a:spcPts val="1400"/>
                        </a:lnSpc>
                        <a:spcBef>
                          <a:spcPts val="200"/>
                        </a:spcBef>
                        <a:spcAft>
                          <a:spcPts val="200"/>
                        </a:spcAft>
                      </a:pPr>
                      <a:r>
                        <a:rPr lang="en-US" sz="1000" kern="1050" dirty="0" err="1">
                          <a:effectLst/>
                          <a:latin typeface="+mn-ea"/>
                          <a:ea typeface="+mn-ea"/>
                        </a:rPr>
                        <a:t>is_piecewise</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是否为分段型。</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extLst>
                  <a:ext uri="{0D108BD9-81ED-4DB2-BD59-A6C34878D82A}">
                    <a16:rowId xmlns:a16="http://schemas.microsoft.com/office/drawing/2014/main" val="3638117439"/>
                  </a:ext>
                </a:extLst>
              </a:tr>
              <a:tr h="217995">
                <a:tc>
                  <a:txBody>
                    <a:bodyPr/>
                    <a:lstStyle/>
                    <a:p>
                      <a:pPr marL="0" indent="0" algn="ctr">
                        <a:lnSpc>
                          <a:spcPts val="1400"/>
                        </a:lnSpc>
                        <a:spcBef>
                          <a:spcPts val="200"/>
                        </a:spcBef>
                        <a:spcAft>
                          <a:spcPts val="200"/>
                        </a:spcAft>
                      </a:pPr>
                      <a:r>
                        <a:rPr lang="en-US" sz="1000" kern="1050" dirty="0">
                          <a:effectLst/>
                          <a:latin typeface="+mn-ea"/>
                          <a:ea typeface="+mn-ea"/>
                        </a:rPr>
                        <a:t>pieces</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自定义的每一段的范围，以及每一段的文字，以及每一段的特别样式。</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extLst>
                  <a:ext uri="{0D108BD9-81ED-4DB2-BD59-A6C34878D82A}">
                    <a16:rowId xmlns:a16="http://schemas.microsoft.com/office/drawing/2014/main" val="2158558059"/>
                  </a:ext>
                </a:extLst>
              </a:tr>
              <a:tr h="217995">
                <a:tc>
                  <a:txBody>
                    <a:bodyPr/>
                    <a:lstStyle/>
                    <a:p>
                      <a:pPr marL="0" indent="0" algn="ctr">
                        <a:lnSpc>
                          <a:spcPts val="1400"/>
                        </a:lnSpc>
                        <a:spcBef>
                          <a:spcPts val="200"/>
                        </a:spcBef>
                        <a:spcAft>
                          <a:spcPts val="200"/>
                        </a:spcAft>
                      </a:pPr>
                      <a:r>
                        <a:rPr lang="en-US" sz="1000" kern="1050" dirty="0" err="1">
                          <a:effectLst/>
                          <a:latin typeface="+mn-ea"/>
                          <a:ea typeface="+mn-ea"/>
                        </a:rPr>
                        <a:t>out_of_range</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定义 在选中范围外 的视觉元素。（用户可以和</a:t>
                      </a:r>
                      <a:r>
                        <a:rPr lang="en-US" sz="1000" kern="1050" dirty="0">
                          <a:effectLst/>
                          <a:latin typeface="+mn-ea"/>
                          <a:ea typeface="+mn-ea"/>
                        </a:rPr>
                        <a:t> </a:t>
                      </a:r>
                      <a:r>
                        <a:rPr lang="en-US" sz="1000" kern="1050" dirty="0" err="1">
                          <a:effectLst/>
                          <a:latin typeface="+mn-ea"/>
                          <a:ea typeface="+mn-ea"/>
                        </a:rPr>
                        <a:t>visualMap</a:t>
                      </a:r>
                      <a:r>
                        <a:rPr lang="en-US" sz="1000" kern="1050" dirty="0">
                          <a:effectLst/>
                          <a:latin typeface="+mn-ea"/>
                          <a:ea typeface="+mn-ea"/>
                        </a:rPr>
                        <a:t> </a:t>
                      </a:r>
                      <a:r>
                        <a:rPr lang="zh-TW" sz="1000" kern="1050" dirty="0">
                          <a:effectLst/>
                          <a:latin typeface="+mn-ea"/>
                          <a:ea typeface="+mn-ea"/>
                        </a:rPr>
                        <a:t>组件交互，用鼠标或触摸选择范围）。</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extLst>
                  <a:ext uri="{0D108BD9-81ED-4DB2-BD59-A6C34878D82A}">
                    <a16:rowId xmlns:a16="http://schemas.microsoft.com/office/drawing/2014/main" val="3566729887"/>
                  </a:ext>
                </a:extLst>
              </a:tr>
              <a:tr h="217995">
                <a:tc>
                  <a:txBody>
                    <a:bodyPr/>
                    <a:lstStyle/>
                    <a:p>
                      <a:pPr marL="0" indent="0" algn="ctr">
                        <a:lnSpc>
                          <a:spcPts val="1400"/>
                        </a:lnSpc>
                        <a:spcBef>
                          <a:spcPts val="200"/>
                        </a:spcBef>
                        <a:spcAft>
                          <a:spcPts val="200"/>
                        </a:spcAft>
                      </a:pPr>
                      <a:r>
                        <a:rPr lang="en-US" sz="1000" kern="1050" dirty="0" err="1">
                          <a:effectLst/>
                          <a:latin typeface="+mn-ea"/>
                          <a:ea typeface="+mn-ea"/>
                        </a:rPr>
                        <a:t>textstyle_opts</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文字样式配置项。</a:t>
                      </a:r>
                      <a:endParaRPr lang="zh-CN" sz="1000" kern="1050" dirty="0">
                        <a:solidFill>
                          <a:srgbClr val="000000"/>
                        </a:solidFill>
                        <a:effectLst/>
                        <a:latin typeface="+mn-ea"/>
                        <a:ea typeface="+mn-ea"/>
                        <a:cs typeface="宋体" panose="02010600030101010101" pitchFamily="2" charset="-122"/>
                      </a:endParaRPr>
                    </a:p>
                  </a:txBody>
                  <a:tcPr marL="51057" marR="51057" marT="0" marB="0" anchor="ctr"/>
                </a:tc>
                <a:extLst>
                  <a:ext uri="{0D108BD9-81ED-4DB2-BD59-A6C34878D82A}">
                    <a16:rowId xmlns:a16="http://schemas.microsoft.com/office/drawing/2014/main" val="2542432664"/>
                  </a:ext>
                </a:extLst>
              </a:tr>
            </a:tbl>
          </a:graphicData>
        </a:graphic>
      </p:graphicFrame>
      <p:sp>
        <p:nvSpPr>
          <p:cNvPr id="3" name="内容占位符 2">
            <a:extLst>
              <a:ext uri="{FF2B5EF4-FFF2-40B4-BE49-F238E27FC236}">
                <a16:creationId xmlns:a16="http://schemas.microsoft.com/office/drawing/2014/main" id="{607EDBFC-328E-4D67-9DCA-B8A3A8199B8A}"/>
              </a:ext>
            </a:extLst>
          </p:cNvPr>
          <p:cNvSpPr>
            <a:spLocks noGrp="1"/>
          </p:cNvSpPr>
          <p:nvPr>
            <p:ph idx="10"/>
          </p:nvPr>
        </p:nvSpPr>
        <p:spPr/>
        <p:txBody>
          <a:bodyPr/>
          <a:lstStyle/>
          <a:p>
            <a:r>
              <a:rPr lang="zh-CN" altLang="zh-CN" dirty="0"/>
              <a:t>（</a:t>
            </a:r>
            <a:r>
              <a:rPr lang="en-US" altLang="zh-CN" dirty="0"/>
              <a:t>7</a:t>
            </a:r>
            <a:r>
              <a:rPr lang="zh-CN" altLang="zh-CN" dirty="0"/>
              <a:t>）</a:t>
            </a:r>
            <a:r>
              <a:rPr lang="en-US" altLang="zh-CN" dirty="0"/>
              <a:t>VisualMapOpts</a:t>
            </a:r>
            <a:r>
              <a:rPr lang="zh-CN" altLang="zh-CN" dirty="0"/>
              <a:t>：</a:t>
            </a:r>
            <a:endParaRPr lang="zh-CN" altLang="en-US" dirty="0"/>
          </a:p>
        </p:txBody>
      </p:sp>
      <p:sp>
        <p:nvSpPr>
          <p:cNvPr id="2" name="内容占位符 1">
            <a:extLst>
              <a:ext uri="{FF2B5EF4-FFF2-40B4-BE49-F238E27FC236}">
                <a16:creationId xmlns:a16="http://schemas.microsoft.com/office/drawing/2014/main" id="{D99BB080-2B00-121B-E1BD-DE067F7CBB21}"/>
              </a:ext>
            </a:extLst>
          </p:cNvPr>
          <p:cNvSpPr txBox="1">
            <a:spLocks/>
          </p:cNvSpPr>
          <p:nvPr/>
        </p:nvSpPr>
        <p:spPr bwMode="auto">
          <a:xfrm>
            <a:off x="423863" y="1754188"/>
            <a:ext cx="11107737" cy="867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VisualMapOpts</a:t>
            </a:r>
            <a:r>
              <a:rPr lang="zh-CN" altLang="en-US" kern="0" dirty="0"/>
              <a:t>是</a:t>
            </a:r>
            <a:r>
              <a:rPr lang="en-US" altLang="zh-CN" kern="0" dirty="0" err="1"/>
              <a:t>PyEcharts</a:t>
            </a:r>
            <a:r>
              <a:rPr lang="zh-CN" altLang="en-US" kern="0" dirty="0"/>
              <a:t>中的一个选项，可以用于配置视觉映射组件的具体行为和外观，可以通过传递不同的参数调整视觉映射组件的行为和样式。</a:t>
            </a:r>
          </a:p>
        </p:txBody>
      </p:sp>
    </p:spTree>
    <p:extLst>
      <p:ext uri="{BB962C8B-B14F-4D97-AF65-F5344CB8AC3E}">
        <p14:creationId xmlns:p14="http://schemas.microsoft.com/office/powerpoint/2010/main" val="2244636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8C0F77B9-F90D-4427-AC66-5F93F4296432}"/>
              </a:ext>
            </a:extLst>
          </p:cNvPr>
          <p:cNvGraphicFramePr>
            <a:graphicFrameLocks noGrp="1"/>
          </p:cNvGraphicFramePr>
          <p:nvPr>
            <p:ph idx="1"/>
            <p:extLst>
              <p:ext uri="{D42A27DB-BD31-4B8C-83A1-F6EECF244321}">
                <p14:modId xmlns:p14="http://schemas.microsoft.com/office/powerpoint/2010/main" val="4182366555"/>
              </p:ext>
            </p:extLst>
          </p:nvPr>
        </p:nvGraphicFramePr>
        <p:xfrm>
          <a:off x="2320174" y="2942099"/>
          <a:ext cx="6722225" cy="3033402"/>
        </p:xfrm>
        <a:graphic>
          <a:graphicData uri="http://schemas.openxmlformats.org/drawingml/2006/table">
            <a:tbl>
              <a:tblPr firstRow="1" firstCol="1" bandRow="1">
                <a:tableStyleId>{5C22544A-7EE6-4342-B048-85BDC9FD1C3A}</a:tableStyleId>
              </a:tblPr>
              <a:tblGrid>
                <a:gridCol w="1517260">
                  <a:extLst>
                    <a:ext uri="{9D8B030D-6E8A-4147-A177-3AD203B41FA5}">
                      <a16:colId xmlns:a16="http://schemas.microsoft.com/office/drawing/2014/main" val="2172162208"/>
                    </a:ext>
                  </a:extLst>
                </a:gridCol>
                <a:gridCol w="5204965">
                  <a:extLst>
                    <a:ext uri="{9D8B030D-6E8A-4147-A177-3AD203B41FA5}">
                      <a16:colId xmlns:a16="http://schemas.microsoft.com/office/drawing/2014/main" val="3470929815"/>
                    </a:ext>
                  </a:extLst>
                </a:gridCol>
              </a:tblGrid>
              <a:tr h="300958">
                <a:tc>
                  <a:txBody>
                    <a:bodyPr/>
                    <a:lstStyle/>
                    <a:p>
                      <a:pPr marL="0" indent="0" algn="ctr">
                        <a:lnSpc>
                          <a:spcPts val="1400"/>
                        </a:lnSpc>
                        <a:spcBef>
                          <a:spcPts val="200"/>
                        </a:spcBef>
                        <a:spcAft>
                          <a:spcPts val="200"/>
                        </a:spcAft>
                      </a:pPr>
                      <a:r>
                        <a:rPr lang="zh-TW" sz="1000" kern="1050" dirty="0">
                          <a:effectLst/>
                          <a:latin typeface="+mn-ea"/>
                          <a:ea typeface="+mn-ea"/>
                        </a:rPr>
                        <a:t>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543700064"/>
                  </a:ext>
                </a:extLst>
              </a:tr>
              <a:tr h="300958">
                <a:tc>
                  <a:txBody>
                    <a:bodyPr/>
                    <a:lstStyle/>
                    <a:p>
                      <a:pPr marL="0" indent="0" algn="ctr">
                        <a:lnSpc>
                          <a:spcPts val="1400"/>
                        </a:lnSpc>
                        <a:spcBef>
                          <a:spcPts val="200"/>
                        </a:spcBef>
                        <a:spcAft>
                          <a:spcPts val="200"/>
                        </a:spcAft>
                      </a:pPr>
                      <a:r>
                        <a:rPr lang="en-US" sz="1000" kern="1050" dirty="0" err="1">
                          <a:effectLst/>
                          <a:latin typeface="+mn-ea"/>
                          <a:ea typeface="+mn-ea"/>
                        </a:rPr>
                        <a:t>is_show</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是否显示提示框组件，包括提示框浮层和</a:t>
                      </a:r>
                      <a:r>
                        <a:rPr lang="en-US" sz="1000" kern="1050" dirty="0">
                          <a:effectLst/>
                          <a:latin typeface="+mn-ea"/>
                          <a:ea typeface="+mn-ea"/>
                        </a:rPr>
                        <a:t> </a:t>
                      </a:r>
                      <a:r>
                        <a:rPr lang="en-US" sz="1000" kern="1050" dirty="0" err="1">
                          <a:effectLst/>
                          <a:latin typeface="+mn-ea"/>
                          <a:ea typeface="+mn-ea"/>
                        </a:rPr>
                        <a:t>axisPointer</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285306381"/>
                  </a:ext>
                </a:extLst>
              </a:tr>
              <a:tr h="300958">
                <a:tc>
                  <a:txBody>
                    <a:bodyPr/>
                    <a:lstStyle/>
                    <a:p>
                      <a:pPr marL="0" indent="0" algn="ctr">
                        <a:lnSpc>
                          <a:spcPts val="1400"/>
                        </a:lnSpc>
                        <a:spcBef>
                          <a:spcPts val="200"/>
                        </a:spcBef>
                        <a:spcAft>
                          <a:spcPts val="200"/>
                        </a:spcAft>
                      </a:pPr>
                      <a:r>
                        <a:rPr lang="en-US" sz="1000" kern="1050" dirty="0">
                          <a:effectLst/>
                          <a:latin typeface="+mn-ea"/>
                          <a:ea typeface="+mn-ea"/>
                        </a:rPr>
                        <a:t>trigger</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触发类型。</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691851619"/>
                  </a:ext>
                </a:extLst>
              </a:tr>
              <a:tr h="300958">
                <a:tc>
                  <a:txBody>
                    <a:bodyPr/>
                    <a:lstStyle/>
                    <a:p>
                      <a:pPr marL="0" indent="0" algn="ctr">
                        <a:lnSpc>
                          <a:spcPts val="1400"/>
                        </a:lnSpc>
                        <a:spcBef>
                          <a:spcPts val="200"/>
                        </a:spcBef>
                        <a:spcAft>
                          <a:spcPts val="200"/>
                        </a:spcAft>
                      </a:pPr>
                      <a:r>
                        <a:rPr lang="en-US" sz="1000" kern="1050" dirty="0" err="1">
                          <a:effectLst/>
                          <a:latin typeface="+mn-ea"/>
                          <a:ea typeface="+mn-ea"/>
                        </a:rPr>
                        <a:t>trigger_on</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提示框触发的条件。</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376651811"/>
                  </a:ext>
                </a:extLst>
              </a:tr>
              <a:tr h="463348">
                <a:tc>
                  <a:txBody>
                    <a:bodyPr/>
                    <a:lstStyle/>
                    <a:p>
                      <a:pPr marL="0" indent="0" algn="ctr">
                        <a:lnSpc>
                          <a:spcPts val="1400"/>
                        </a:lnSpc>
                        <a:spcBef>
                          <a:spcPts val="200"/>
                        </a:spcBef>
                        <a:spcAft>
                          <a:spcPts val="200"/>
                        </a:spcAft>
                      </a:pPr>
                      <a:r>
                        <a:rPr lang="en-US" sz="1000" kern="1050" dirty="0" err="1">
                          <a:effectLst/>
                          <a:latin typeface="+mn-ea"/>
                          <a:ea typeface="+mn-ea"/>
                        </a:rPr>
                        <a:t>axis_pointer_type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指示器类型。</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964003729"/>
                  </a:ext>
                </a:extLst>
              </a:tr>
              <a:tr h="463348">
                <a:tc>
                  <a:txBody>
                    <a:bodyPr/>
                    <a:lstStyle/>
                    <a:p>
                      <a:pPr marL="0" indent="0" algn="ctr">
                        <a:lnSpc>
                          <a:spcPts val="1400"/>
                        </a:lnSpc>
                        <a:spcBef>
                          <a:spcPts val="200"/>
                        </a:spcBef>
                        <a:spcAft>
                          <a:spcPts val="200"/>
                        </a:spcAft>
                      </a:pPr>
                      <a:r>
                        <a:rPr lang="en-US" sz="1000" kern="1050" dirty="0" err="1">
                          <a:effectLst/>
                          <a:latin typeface="+mn-ea"/>
                          <a:ea typeface="+mn-ea"/>
                        </a:rPr>
                        <a:t>background_color</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提示框浮层的背景颜色。</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827815486"/>
                  </a:ext>
                </a:extLst>
              </a:tr>
              <a:tr h="300958">
                <a:tc>
                  <a:txBody>
                    <a:bodyPr/>
                    <a:lstStyle/>
                    <a:p>
                      <a:pPr marL="0" indent="0" algn="ctr">
                        <a:lnSpc>
                          <a:spcPts val="1400"/>
                        </a:lnSpc>
                        <a:spcBef>
                          <a:spcPts val="200"/>
                        </a:spcBef>
                        <a:spcAft>
                          <a:spcPts val="200"/>
                        </a:spcAft>
                      </a:pPr>
                      <a:r>
                        <a:rPr lang="en-US" sz="1000" kern="1050" dirty="0" err="1">
                          <a:effectLst/>
                          <a:latin typeface="+mn-ea"/>
                          <a:ea typeface="+mn-ea"/>
                        </a:rPr>
                        <a:t>border_color</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提示框浮层的边框颜色。</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477338241"/>
                  </a:ext>
                </a:extLst>
              </a:tr>
              <a:tr h="300958">
                <a:tc>
                  <a:txBody>
                    <a:bodyPr/>
                    <a:lstStyle/>
                    <a:p>
                      <a:pPr marL="0" indent="0" algn="ctr">
                        <a:lnSpc>
                          <a:spcPts val="1400"/>
                        </a:lnSpc>
                        <a:spcBef>
                          <a:spcPts val="200"/>
                        </a:spcBef>
                        <a:spcAft>
                          <a:spcPts val="200"/>
                        </a:spcAft>
                      </a:pPr>
                      <a:r>
                        <a:rPr lang="en-US" sz="1000" kern="1050" dirty="0" err="1">
                          <a:effectLst/>
                          <a:latin typeface="+mn-ea"/>
                          <a:ea typeface="+mn-ea"/>
                        </a:rPr>
                        <a:t>border_width</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提示框浮层的边框宽。</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995815133"/>
                  </a:ext>
                </a:extLst>
              </a:tr>
              <a:tr h="300958">
                <a:tc>
                  <a:txBody>
                    <a:bodyPr/>
                    <a:lstStyle/>
                    <a:p>
                      <a:pPr marL="0" indent="0" algn="ctr">
                        <a:lnSpc>
                          <a:spcPts val="1400"/>
                        </a:lnSpc>
                        <a:spcBef>
                          <a:spcPts val="200"/>
                        </a:spcBef>
                        <a:spcAft>
                          <a:spcPts val="200"/>
                        </a:spcAft>
                      </a:pPr>
                      <a:r>
                        <a:rPr lang="en-US" sz="1000" kern="1050" dirty="0" err="1">
                          <a:effectLst/>
                          <a:latin typeface="+mn-ea"/>
                          <a:ea typeface="+mn-ea"/>
                        </a:rPr>
                        <a:t>textstyle_opts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文字样式配置项。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438915270"/>
                  </a:ext>
                </a:extLst>
              </a:tr>
            </a:tbl>
          </a:graphicData>
        </a:graphic>
      </p:graphicFrame>
      <p:sp>
        <p:nvSpPr>
          <p:cNvPr id="3" name="内容占位符 2">
            <a:extLst>
              <a:ext uri="{FF2B5EF4-FFF2-40B4-BE49-F238E27FC236}">
                <a16:creationId xmlns:a16="http://schemas.microsoft.com/office/drawing/2014/main" id="{607EDBFC-328E-4D67-9DCA-B8A3A8199B8A}"/>
              </a:ext>
            </a:extLst>
          </p:cNvPr>
          <p:cNvSpPr>
            <a:spLocks noGrp="1"/>
          </p:cNvSpPr>
          <p:nvPr>
            <p:ph idx="10"/>
          </p:nvPr>
        </p:nvSpPr>
        <p:spPr/>
        <p:txBody>
          <a:bodyPr/>
          <a:lstStyle/>
          <a:p>
            <a:r>
              <a:rPr lang="zh-CN" altLang="zh-CN" dirty="0"/>
              <a:t>（</a:t>
            </a:r>
            <a:r>
              <a:rPr lang="en-US" altLang="zh-CN" dirty="0"/>
              <a:t>8</a:t>
            </a:r>
            <a:r>
              <a:rPr lang="zh-CN" altLang="zh-CN" dirty="0"/>
              <a:t>）</a:t>
            </a:r>
            <a:r>
              <a:rPr lang="en-US" altLang="zh-CN" dirty="0"/>
              <a:t>TooltipOpts</a:t>
            </a:r>
            <a:r>
              <a:rPr lang="zh-CN" altLang="zh-CN" dirty="0"/>
              <a:t>：</a:t>
            </a:r>
            <a:endParaRPr lang="zh-CN" altLang="en-US" dirty="0"/>
          </a:p>
        </p:txBody>
      </p:sp>
      <p:sp>
        <p:nvSpPr>
          <p:cNvPr id="2" name="内容占位符 1">
            <a:extLst>
              <a:ext uri="{FF2B5EF4-FFF2-40B4-BE49-F238E27FC236}">
                <a16:creationId xmlns:a16="http://schemas.microsoft.com/office/drawing/2014/main" id="{06DD729A-54A4-EA17-617A-83FE2D3D8D37}"/>
              </a:ext>
            </a:extLst>
          </p:cNvPr>
          <p:cNvSpPr txBox="1">
            <a:spLocks/>
          </p:cNvSpPr>
          <p:nvPr/>
        </p:nvSpPr>
        <p:spPr bwMode="auto">
          <a:xfrm>
            <a:off x="423863" y="1754188"/>
            <a:ext cx="11107737" cy="99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TooltipOpts</a:t>
            </a:r>
            <a:r>
              <a:rPr lang="zh-CN" altLang="en-US" kern="0" dirty="0"/>
              <a:t>是一个选项类，用于控制图表中的提示框的行为和样式。它定义了图表中的提示框组件并且控制着提示框的显示方式、显示内容和样式等。</a:t>
            </a:r>
          </a:p>
        </p:txBody>
      </p:sp>
    </p:spTree>
    <p:extLst>
      <p:ext uri="{BB962C8B-B14F-4D97-AF65-F5344CB8AC3E}">
        <p14:creationId xmlns:p14="http://schemas.microsoft.com/office/powerpoint/2010/main" val="27951857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en-US" altLang="zh-CN" dirty="0" err="1"/>
              <a:t>PyEcharts</a:t>
            </a:r>
            <a:r>
              <a:rPr lang="zh-CN" altLang="en-US" dirty="0"/>
              <a:t>的坐标轴配置项主要包括</a:t>
            </a:r>
            <a:r>
              <a:rPr lang="en-US" altLang="zh-CN" dirty="0" err="1"/>
              <a:t>AxisLineOpts</a:t>
            </a:r>
            <a:r>
              <a:rPr lang="zh-CN" altLang="en-US" dirty="0"/>
              <a:t>、</a:t>
            </a:r>
            <a:r>
              <a:rPr lang="en-US" altLang="zh-CN" dirty="0" err="1"/>
              <a:t>AxisTickOpts</a:t>
            </a:r>
            <a:r>
              <a:rPr lang="zh-CN" altLang="en-US" dirty="0"/>
              <a:t>、</a:t>
            </a:r>
            <a:r>
              <a:rPr lang="en-US" altLang="zh-CN" dirty="0" err="1"/>
              <a:t>AxisPointerOpts</a:t>
            </a:r>
            <a:r>
              <a:rPr lang="zh-CN" altLang="en-US" dirty="0"/>
              <a:t>、</a:t>
            </a:r>
            <a:r>
              <a:rPr lang="en-US" altLang="zh-CN" dirty="0" err="1"/>
              <a:t>AxisOpts</a:t>
            </a:r>
            <a:r>
              <a:rPr lang="zh-CN" altLang="en-US" dirty="0"/>
              <a:t>、</a:t>
            </a:r>
            <a:r>
              <a:rPr lang="en-US" altLang="zh-CN" dirty="0" err="1"/>
              <a:t>SingleAxisOpts</a:t>
            </a:r>
            <a:r>
              <a:rPr lang="zh-CN" altLang="en-US" dirty="0"/>
              <a:t>等</a:t>
            </a:r>
            <a:r>
              <a:rPr lang="en-US" altLang="zh-CN" dirty="0"/>
              <a:t>5</a:t>
            </a:r>
            <a:r>
              <a:rPr lang="zh-CN" altLang="en-US" dirty="0"/>
              <a:t>个配置。</a:t>
            </a:r>
            <a:endParaRPr lang="zh-CN" altLang="zh-CN" dirty="0"/>
          </a:p>
        </p:txBody>
      </p:sp>
      <p:sp>
        <p:nvSpPr>
          <p:cNvPr id="17412" name="内容占位符 2"/>
          <p:cNvSpPr>
            <a:spLocks noGrp="1"/>
          </p:cNvSpPr>
          <p:nvPr>
            <p:ph idx="10"/>
          </p:nvPr>
        </p:nvSpPr>
        <p:spPr>
          <a:xfrm>
            <a:off x="423863" y="1138238"/>
            <a:ext cx="11107737" cy="427037"/>
          </a:xfrm>
        </p:spPr>
        <p:txBody>
          <a:bodyPr/>
          <a:lstStyle/>
          <a:p>
            <a:r>
              <a:rPr lang="en-US" altLang="zh-CN" dirty="0"/>
              <a:t>8.1.2  </a:t>
            </a:r>
            <a:r>
              <a:rPr lang="zh-CN" altLang="en-US" dirty="0"/>
              <a:t>坐标轴配置项</a:t>
            </a:r>
            <a:endParaRPr dirty="0"/>
          </a:p>
        </p:txBody>
      </p:sp>
    </p:spTree>
    <p:extLst>
      <p:ext uri="{BB962C8B-B14F-4D97-AF65-F5344CB8AC3E}">
        <p14:creationId xmlns:p14="http://schemas.microsoft.com/office/powerpoint/2010/main" val="482942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49D0C90C-5E52-4AE3-B2C0-C3E600AF7E62}"/>
              </a:ext>
            </a:extLst>
          </p:cNvPr>
          <p:cNvGraphicFramePr>
            <a:graphicFrameLocks noGrp="1"/>
          </p:cNvGraphicFramePr>
          <p:nvPr>
            <p:ph idx="1"/>
            <p:extLst>
              <p:ext uri="{D42A27DB-BD31-4B8C-83A1-F6EECF244321}">
                <p14:modId xmlns:p14="http://schemas.microsoft.com/office/powerpoint/2010/main" val="2937301102"/>
              </p:ext>
            </p:extLst>
          </p:nvPr>
        </p:nvGraphicFramePr>
        <p:xfrm>
          <a:off x="2062480" y="3019647"/>
          <a:ext cx="7721600" cy="1956390"/>
        </p:xfrm>
        <a:graphic>
          <a:graphicData uri="http://schemas.openxmlformats.org/drawingml/2006/table">
            <a:tbl>
              <a:tblPr firstRow="1" firstCol="1" bandRow="1">
                <a:tableStyleId>{5C22544A-7EE6-4342-B048-85BDC9FD1C3A}</a:tableStyleId>
              </a:tblPr>
              <a:tblGrid>
                <a:gridCol w="1573459">
                  <a:extLst>
                    <a:ext uri="{9D8B030D-6E8A-4147-A177-3AD203B41FA5}">
                      <a16:colId xmlns:a16="http://schemas.microsoft.com/office/drawing/2014/main" val="4143414993"/>
                    </a:ext>
                  </a:extLst>
                </a:gridCol>
                <a:gridCol w="6148141">
                  <a:extLst>
                    <a:ext uri="{9D8B030D-6E8A-4147-A177-3AD203B41FA5}">
                      <a16:colId xmlns:a16="http://schemas.microsoft.com/office/drawing/2014/main" val="1082487981"/>
                    </a:ext>
                  </a:extLst>
                </a:gridCol>
              </a:tblGrid>
              <a:tr h="326065">
                <a:tc>
                  <a:txBody>
                    <a:bodyPr/>
                    <a:lstStyle/>
                    <a:p>
                      <a:pPr marL="0" indent="0" algn="ctr">
                        <a:lnSpc>
                          <a:spcPts val="1400"/>
                        </a:lnSpc>
                        <a:spcBef>
                          <a:spcPts val="200"/>
                        </a:spcBef>
                        <a:spcAft>
                          <a:spcPts val="200"/>
                        </a:spcAft>
                      </a:pPr>
                      <a:r>
                        <a:rPr lang="zh-TW" sz="1000" kern="1050" dirty="0">
                          <a:effectLst/>
                          <a:latin typeface="+mn-ea"/>
                          <a:ea typeface="+mn-ea"/>
                        </a:rPr>
                        <a:t>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962825676"/>
                  </a:ext>
                </a:extLst>
              </a:tr>
              <a:tr h="326065">
                <a:tc>
                  <a:txBody>
                    <a:bodyPr/>
                    <a:lstStyle/>
                    <a:p>
                      <a:pPr marL="0" indent="0" algn="ctr">
                        <a:lnSpc>
                          <a:spcPts val="1400"/>
                        </a:lnSpc>
                        <a:spcBef>
                          <a:spcPts val="200"/>
                        </a:spcBef>
                        <a:spcAft>
                          <a:spcPts val="200"/>
                        </a:spcAft>
                      </a:pPr>
                      <a:r>
                        <a:rPr lang="en-US" sz="1000" kern="1050" dirty="0" err="1">
                          <a:effectLst/>
                          <a:latin typeface="+mn-ea"/>
                          <a:ea typeface="+mn-ea"/>
                        </a:rPr>
                        <a:t>is_show</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是否显示坐标轴轴线。</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191436971"/>
                  </a:ext>
                </a:extLst>
              </a:tr>
              <a:tr h="326065">
                <a:tc>
                  <a:txBody>
                    <a:bodyPr/>
                    <a:lstStyle/>
                    <a:p>
                      <a:pPr marL="0" indent="0" algn="ctr">
                        <a:lnSpc>
                          <a:spcPts val="1400"/>
                        </a:lnSpc>
                        <a:spcBef>
                          <a:spcPts val="200"/>
                        </a:spcBef>
                        <a:spcAft>
                          <a:spcPts val="200"/>
                        </a:spcAft>
                      </a:pPr>
                      <a:r>
                        <a:rPr lang="en-US" sz="1000" kern="1050" dirty="0" err="1">
                          <a:effectLst/>
                          <a:latin typeface="+mn-ea"/>
                          <a:ea typeface="+mn-ea"/>
                        </a:rPr>
                        <a:t>is_on_zero</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en-US" sz="1000" kern="1050" dirty="0">
                          <a:effectLst/>
                          <a:latin typeface="+mn-ea"/>
                          <a:ea typeface="+mn-ea"/>
                        </a:rPr>
                        <a:t>X </a:t>
                      </a:r>
                      <a:r>
                        <a:rPr lang="zh-TW" sz="1000" kern="1050" dirty="0">
                          <a:effectLst/>
                          <a:latin typeface="+mn-ea"/>
                          <a:ea typeface="+mn-ea"/>
                        </a:rPr>
                        <a:t>轴或者</a:t>
                      </a:r>
                      <a:r>
                        <a:rPr lang="en-US" sz="1000" kern="1050" dirty="0">
                          <a:effectLst/>
                          <a:latin typeface="+mn-ea"/>
                          <a:ea typeface="+mn-ea"/>
                        </a:rPr>
                        <a:t> Y </a:t>
                      </a:r>
                      <a:r>
                        <a:rPr lang="zh-TW" sz="1000" kern="1050" dirty="0">
                          <a:effectLst/>
                          <a:latin typeface="+mn-ea"/>
                          <a:ea typeface="+mn-ea"/>
                        </a:rPr>
                        <a:t>轴的轴线是否在另一个轴的</a:t>
                      </a:r>
                      <a:r>
                        <a:rPr lang="en-US" sz="1000" kern="1050" dirty="0">
                          <a:effectLst/>
                          <a:latin typeface="+mn-ea"/>
                          <a:ea typeface="+mn-ea"/>
                        </a:rPr>
                        <a:t> 0 </a:t>
                      </a:r>
                      <a:r>
                        <a:rPr lang="zh-TW" sz="1000" kern="1050" dirty="0">
                          <a:effectLst/>
                          <a:latin typeface="+mn-ea"/>
                          <a:ea typeface="+mn-ea"/>
                        </a:rPr>
                        <a:t>刻度上，只有在另一个轴为数值轴且包含</a:t>
                      </a:r>
                      <a:r>
                        <a:rPr lang="en-US" sz="1000" kern="1050" dirty="0">
                          <a:effectLst/>
                          <a:latin typeface="+mn-ea"/>
                          <a:ea typeface="+mn-ea"/>
                        </a:rPr>
                        <a:t> 0 </a:t>
                      </a:r>
                      <a:r>
                        <a:rPr lang="zh-TW" sz="1000" kern="1050" dirty="0">
                          <a:effectLst/>
                          <a:latin typeface="+mn-ea"/>
                          <a:ea typeface="+mn-ea"/>
                        </a:rPr>
                        <a:t>刻度时有效。</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874901646"/>
                  </a:ext>
                </a:extLst>
              </a:tr>
              <a:tr h="326065">
                <a:tc>
                  <a:txBody>
                    <a:bodyPr/>
                    <a:lstStyle/>
                    <a:p>
                      <a:pPr marL="0" indent="0" algn="ctr">
                        <a:lnSpc>
                          <a:spcPts val="1400"/>
                        </a:lnSpc>
                        <a:spcBef>
                          <a:spcPts val="200"/>
                        </a:spcBef>
                        <a:spcAft>
                          <a:spcPts val="200"/>
                        </a:spcAft>
                      </a:pPr>
                      <a:r>
                        <a:rPr lang="en-US" sz="1000" kern="1050" dirty="0" err="1">
                          <a:effectLst/>
                          <a:latin typeface="+mn-ea"/>
                          <a:ea typeface="+mn-ea"/>
                        </a:rPr>
                        <a:t>on_zero_axis_index</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当有双轴时，可以用这个属性手动指定，在哪个轴的</a:t>
                      </a:r>
                      <a:r>
                        <a:rPr lang="en-US" sz="1000" kern="1050" dirty="0">
                          <a:effectLst/>
                          <a:latin typeface="+mn-ea"/>
                          <a:ea typeface="+mn-ea"/>
                        </a:rPr>
                        <a:t> 0 </a:t>
                      </a:r>
                      <a:r>
                        <a:rPr lang="zh-TW" sz="1000" kern="1050" dirty="0">
                          <a:effectLst/>
                          <a:latin typeface="+mn-ea"/>
                          <a:ea typeface="+mn-ea"/>
                        </a:rPr>
                        <a:t>刻度上。</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526871878"/>
                  </a:ext>
                </a:extLst>
              </a:tr>
              <a:tr h="326065">
                <a:tc>
                  <a:txBody>
                    <a:bodyPr/>
                    <a:lstStyle/>
                    <a:p>
                      <a:pPr marL="0" indent="0" algn="ctr">
                        <a:lnSpc>
                          <a:spcPts val="1400"/>
                        </a:lnSpc>
                        <a:spcBef>
                          <a:spcPts val="200"/>
                        </a:spcBef>
                        <a:spcAft>
                          <a:spcPts val="200"/>
                        </a:spcAft>
                      </a:pPr>
                      <a:r>
                        <a:rPr lang="en-US" sz="1000" kern="1050" dirty="0">
                          <a:effectLst/>
                          <a:latin typeface="+mn-ea"/>
                          <a:ea typeface="+mn-ea"/>
                        </a:rPr>
                        <a:t>symbol</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轴线两边的箭头。</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540987442"/>
                  </a:ext>
                </a:extLst>
              </a:tr>
              <a:tr h="326065">
                <a:tc>
                  <a:txBody>
                    <a:bodyPr/>
                    <a:lstStyle/>
                    <a:p>
                      <a:pPr marL="0" indent="0" algn="ctr">
                        <a:lnSpc>
                          <a:spcPts val="1400"/>
                        </a:lnSpc>
                        <a:spcBef>
                          <a:spcPts val="200"/>
                        </a:spcBef>
                        <a:spcAft>
                          <a:spcPts val="200"/>
                        </a:spcAft>
                      </a:pPr>
                      <a:r>
                        <a:rPr lang="en-US" sz="1000" kern="1050" dirty="0" err="1">
                          <a:effectLst/>
                          <a:latin typeface="+mn-ea"/>
                          <a:ea typeface="+mn-ea"/>
                        </a:rPr>
                        <a:t>linestyle_opts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坐标轴线风格配置项。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585462018"/>
                  </a:ext>
                </a:extLst>
              </a:tr>
            </a:tbl>
          </a:graphicData>
        </a:graphic>
      </p:graphicFrame>
      <p:sp>
        <p:nvSpPr>
          <p:cNvPr id="3" name="内容占位符 2">
            <a:extLst>
              <a:ext uri="{FF2B5EF4-FFF2-40B4-BE49-F238E27FC236}">
                <a16:creationId xmlns:a16="http://schemas.microsoft.com/office/drawing/2014/main" id="{3BE60F69-CBF0-49C6-B70C-651B025C335A}"/>
              </a:ext>
            </a:extLst>
          </p:cNvPr>
          <p:cNvSpPr>
            <a:spLocks noGrp="1"/>
          </p:cNvSpPr>
          <p:nvPr>
            <p:ph idx="10"/>
          </p:nvPr>
        </p:nvSpPr>
        <p:spPr/>
        <p:txBody>
          <a:bodyPr/>
          <a:lstStyle/>
          <a:p>
            <a:r>
              <a:rPr lang="zh-CN" altLang="zh-CN" dirty="0"/>
              <a:t>（</a:t>
            </a:r>
            <a:r>
              <a:rPr lang="en-US" altLang="zh-CN" dirty="0"/>
              <a:t>1</a:t>
            </a:r>
            <a:r>
              <a:rPr lang="zh-CN" altLang="zh-CN" dirty="0"/>
              <a:t>）</a:t>
            </a:r>
            <a:r>
              <a:rPr lang="en-US" altLang="zh-CN" dirty="0"/>
              <a:t>AxisLineOpts: </a:t>
            </a:r>
            <a:endParaRPr lang="zh-CN" altLang="en-US" dirty="0"/>
          </a:p>
        </p:txBody>
      </p:sp>
      <p:sp>
        <p:nvSpPr>
          <p:cNvPr id="2" name="内容占位符 1">
            <a:extLst>
              <a:ext uri="{FF2B5EF4-FFF2-40B4-BE49-F238E27FC236}">
                <a16:creationId xmlns:a16="http://schemas.microsoft.com/office/drawing/2014/main" id="{A8DF9D1E-4657-93AC-DB3B-506CF9EBF7B1}"/>
              </a:ext>
            </a:extLst>
          </p:cNvPr>
          <p:cNvSpPr txBox="1">
            <a:spLocks/>
          </p:cNvSpPr>
          <p:nvPr/>
        </p:nvSpPr>
        <p:spPr bwMode="auto">
          <a:xfrm>
            <a:off x="423863" y="1754188"/>
            <a:ext cx="11107737" cy="99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AxisLineOpts</a:t>
            </a:r>
            <a:r>
              <a:rPr lang="zh-CN" altLang="en-US" kern="0" dirty="0"/>
              <a:t>用于控制坐标轴线的行为和样式。它允许用户设置坐标轴线的显示和隐藏，并且可定义轴线的宽度、颜色、类型等方面的样式设置。</a:t>
            </a:r>
          </a:p>
        </p:txBody>
      </p:sp>
    </p:spTree>
    <p:extLst>
      <p:ext uri="{BB962C8B-B14F-4D97-AF65-F5344CB8AC3E}">
        <p14:creationId xmlns:p14="http://schemas.microsoft.com/office/powerpoint/2010/main" val="31302506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1C384FCA-2EB0-4F0A-962A-E1C70134EDA3}"/>
              </a:ext>
            </a:extLst>
          </p:cNvPr>
          <p:cNvGraphicFramePr>
            <a:graphicFrameLocks noGrp="1"/>
          </p:cNvGraphicFramePr>
          <p:nvPr>
            <p:ph idx="1"/>
            <p:extLst>
              <p:ext uri="{D42A27DB-BD31-4B8C-83A1-F6EECF244321}">
                <p14:modId xmlns:p14="http://schemas.microsoft.com/office/powerpoint/2010/main" val="2754105120"/>
              </p:ext>
            </p:extLst>
          </p:nvPr>
        </p:nvGraphicFramePr>
        <p:xfrm>
          <a:off x="2540000" y="3203473"/>
          <a:ext cx="6160655" cy="1889520"/>
        </p:xfrm>
        <a:graphic>
          <a:graphicData uri="http://schemas.openxmlformats.org/drawingml/2006/table">
            <a:tbl>
              <a:tblPr firstRow="1" firstCol="1" bandRow="1">
                <a:tableStyleId>{5C22544A-7EE6-4342-B048-85BDC9FD1C3A}</a:tableStyleId>
              </a:tblPr>
              <a:tblGrid>
                <a:gridCol w="1440873">
                  <a:extLst>
                    <a:ext uri="{9D8B030D-6E8A-4147-A177-3AD203B41FA5}">
                      <a16:colId xmlns:a16="http://schemas.microsoft.com/office/drawing/2014/main" val="1277136390"/>
                    </a:ext>
                  </a:extLst>
                </a:gridCol>
                <a:gridCol w="4719782">
                  <a:extLst>
                    <a:ext uri="{9D8B030D-6E8A-4147-A177-3AD203B41FA5}">
                      <a16:colId xmlns:a16="http://schemas.microsoft.com/office/drawing/2014/main" val="2647706571"/>
                    </a:ext>
                  </a:extLst>
                </a:gridCol>
              </a:tblGrid>
              <a:tr h="314920">
                <a:tc>
                  <a:txBody>
                    <a:bodyPr/>
                    <a:lstStyle/>
                    <a:p>
                      <a:pPr marL="0" indent="0" algn="ctr">
                        <a:lnSpc>
                          <a:spcPts val="1400"/>
                        </a:lnSpc>
                        <a:spcBef>
                          <a:spcPts val="200"/>
                        </a:spcBef>
                        <a:spcAft>
                          <a:spcPts val="200"/>
                        </a:spcAft>
                      </a:pPr>
                      <a:r>
                        <a:rPr lang="zh-TW" sz="1000" kern="1050" dirty="0">
                          <a:effectLst/>
                          <a:latin typeface="+mn-ea"/>
                          <a:ea typeface="+mn-ea"/>
                        </a:rPr>
                        <a:t>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13876016"/>
                  </a:ext>
                </a:extLst>
              </a:tr>
              <a:tr h="314920">
                <a:tc>
                  <a:txBody>
                    <a:bodyPr/>
                    <a:lstStyle/>
                    <a:p>
                      <a:pPr marL="0" indent="0" algn="ctr">
                        <a:lnSpc>
                          <a:spcPts val="1400"/>
                        </a:lnSpc>
                        <a:spcBef>
                          <a:spcPts val="200"/>
                        </a:spcBef>
                        <a:spcAft>
                          <a:spcPts val="200"/>
                        </a:spcAft>
                      </a:pPr>
                      <a:r>
                        <a:rPr lang="en-US" sz="1000" kern="1050" dirty="0" err="1">
                          <a:effectLst/>
                          <a:latin typeface="+mn-ea"/>
                          <a:ea typeface="+mn-ea"/>
                        </a:rPr>
                        <a:t>is_show</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是否显示坐标轴刻度。</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825233704"/>
                  </a:ext>
                </a:extLst>
              </a:tr>
              <a:tr h="314920">
                <a:tc>
                  <a:txBody>
                    <a:bodyPr/>
                    <a:lstStyle/>
                    <a:p>
                      <a:pPr marL="0" indent="0" algn="ctr">
                        <a:lnSpc>
                          <a:spcPts val="1400"/>
                        </a:lnSpc>
                        <a:spcBef>
                          <a:spcPts val="200"/>
                        </a:spcBef>
                        <a:spcAft>
                          <a:spcPts val="200"/>
                        </a:spcAft>
                      </a:pPr>
                      <a:r>
                        <a:rPr lang="en-US" sz="1000" kern="1050" dirty="0" err="1">
                          <a:effectLst/>
                          <a:latin typeface="+mn-ea"/>
                          <a:ea typeface="+mn-ea"/>
                        </a:rPr>
                        <a:t>is_align_with_label</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类目轴中在</a:t>
                      </a:r>
                      <a:r>
                        <a:rPr lang="en-US" sz="1000" kern="1050" dirty="0">
                          <a:effectLst/>
                          <a:latin typeface="+mn-ea"/>
                          <a:ea typeface="+mn-ea"/>
                        </a:rPr>
                        <a:t> </a:t>
                      </a:r>
                      <a:r>
                        <a:rPr lang="en-US" sz="1000" kern="1050" dirty="0" err="1">
                          <a:effectLst/>
                          <a:latin typeface="+mn-ea"/>
                          <a:ea typeface="+mn-ea"/>
                        </a:rPr>
                        <a:t>boundaryGap</a:t>
                      </a:r>
                      <a:r>
                        <a:rPr lang="en-US" sz="1000" kern="1050" dirty="0">
                          <a:effectLst/>
                          <a:latin typeface="+mn-ea"/>
                          <a:ea typeface="+mn-ea"/>
                        </a:rPr>
                        <a:t> </a:t>
                      </a:r>
                      <a:r>
                        <a:rPr lang="zh-TW" sz="1000" kern="1050" dirty="0">
                          <a:effectLst/>
                          <a:latin typeface="+mn-ea"/>
                          <a:ea typeface="+mn-ea"/>
                        </a:rPr>
                        <a:t>为</a:t>
                      </a:r>
                      <a:r>
                        <a:rPr lang="en-US" sz="1000" kern="1050" dirty="0">
                          <a:effectLst/>
                          <a:latin typeface="+mn-ea"/>
                          <a:ea typeface="+mn-ea"/>
                        </a:rPr>
                        <a:t> true </a:t>
                      </a:r>
                      <a:r>
                        <a:rPr lang="zh-TW" sz="1000" kern="1050" dirty="0">
                          <a:effectLst/>
                          <a:latin typeface="+mn-ea"/>
                          <a:ea typeface="+mn-ea"/>
                        </a:rPr>
                        <a:t>的时候有效，可以保证刻度线和标签对齐。</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211384228"/>
                  </a:ext>
                </a:extLst>
              </a:tr>
              <a:tr h="314920">
                <a:tc>
                  <a:txBody>
                    <a:bodyPr/>
                    <a:lstStyle/>
                    <a:p>
                      <a:pPr marL="0" indent="0" algn="ctr">
                        <a:lnSpc>
                          <a:spcPts val="1400"/>
                        </a:lnSpc>
                        <a:spcBef>
                          <a:spcPts val="200"/>
                        </a:spcBef>
                        <a:spcAft>
                          <a:spcPts val="200"/>
                        </a:spcAft>
                      </a:pPr>
                      <a:r>
                        <a:rPr lang="en-US" sz="1000" kern="1050" dirty="0" err="1">
                          <a:effectLst/>
                          <a:latin typeface="+mn-ea"/>
                          <a:ea typeface="+mn-ea"/>
                        </a:rPr>
                        <a:t>is_inside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坐标轴刻度是否朝内，默认朝外。</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960853288"/>
                  </a:ext>
                </a:extLst>
              </a:tr>
              <a:tr h="314920">
                <a:tc>
                  <a:txBody>
                    <a:bodyPr/>
                    <a:lstStyle/>
                    <a:p>
                      <a:pPr marL="0" indent="0" algn="ctr">
                        <a:lnSpc>
                          <a:spcPts val="1400"/>
                        </a:lnSpc>
                        <a:spcBef>
                          <a:spcPts val="200"/>
                        </a:spcBef>
                        <a:spcAft>
                          <a:spcPts val="200"/>
                        </a:spcAft>
                      </a:pPr>
                      <a:r>
                        <a:rPr lang="en-US" sz="1000" kern="1050" dirty="0">
                          <a:effectLst/>
                          <a:latin typeface="+mn-ea"/>
                          <a:ea typeface="+mn-ea"/>
                        </a:rPr>
                        <a:t>length</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坐标轴刻度的长度。</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4156756287"/>
                  </a:ext>
                </a:extLst>
              </a:tr>
              <a:tr h="314920">
                <a:tc>
                  <a:txBody>
                    <a:bodyPr/>
                    <a:lstStyle/>
                    <a:p>
                      <a:pPr marL="0" indent="0" algn="ctr">
                        <a:lnSpc>
                          <a:spcPts val="1400"/>
                        </a:lnSpc>
                        <a:spcBef>
                          <a:spcPts val="200"/>
                        </a:spcBef>
                        <a:spcAft>
                          <a:spcPts val="200"/>
                        </a:spcAft>
                      </a:pPr>
                      <a:r>
                        <a:rPr lang="en-US" sz="1000" kern="1050" dirty="0" err="1">
                          <a:effectLst/>
                          <a:latin typeface="+mn-ea"/>
                          <a:ea typeface="+mn-ea"/>
                        </a:rPr>
                        <a:t>linestyle_opts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坐标轴线风格配置项。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44173014"/>
                  </a:ext>
                </a:extLst>
              </a:tr>
            </a:tbl>
          </a:graphicData>
        </a:graphic>
      </p:graphicFrame>
      <p:sp>
        <p:nvSpPr>
          <p:cNvPr id="3" name="内容占位符 2">
            <a:extLst>
              <a:ext uri="{FF2B5EF4-FFF2-40B4-BE49-F238E27FC236}">
                <a16:creationId xmlns:a16="http://schemas.microsoft.com/office/drawing/2014/main" id="{3BE60F69-CBF0-49C6-B70C-651B025C335A}"/>
              </a:ext>
            </a:extLst>
          </p:cNvPr>
          <p:cNvSpPr>
            <a:spLocks noGrp="1"/>
          </p:cNvSpPr>
          <p:nvPr>
            <p:ph idx="10"/>
          </p:nvPr>
        </p:nvSpPr>
        <p:spPr/>
        <p:txBody>
          <a:bodyPr/>
          <a:lstStyle/>
          <a:p>
            <a:r>
              <a:rPr lang="zh-CN" altLang="zh-CN" dirty="0"/>
              <a:t>（</a:t>
            </a:r>
            <a:r>
              <a:rPr lang="en-US" altLang="zh-CN" dirty="0"/>
              <a:t>2</a:t>
            </a:r>
            <a:r>
              <a:rPr lang="zh-CN" altLang="zh-CN" dirty="0"/>
              <a:t>）</a:t>
            </a:r>
            <a:r>
              <a:rPr lang="en-US" altLang="zh-CN" dirty="0"/>
              <a:t>AxisTickOpts: </a:t>
            </a:r>
            <a:endParaRPr lang="zh-CN" altLang="en-US" dirty="0"/>
          </a:p>
        </p:txBody>
      </p:sp>
      <p:sp>
        <p:nvSpPr>
          <p:cNvPr id="2" name="内容占位符 1">
            <a:extLst>
              <a:ext uri="{FF2B5EF4-FFF2-40B4-BE49-F238E27FC236}">
                <a16:creationId xmlns:a16="http://schemas.microsoft.com/office/drawing/2014/main" id="{E5B6CF76-19E1-1852-DAE7-F04EB5018492}"/>
              </a:ext>
            </a:extLst>
          </p:cNvPr>
          <p:cNvSpPr txBox="1">
            <a:spLocks/>
          </p:cNvSpPr>
          <p:nvPr/>
        </p:nvSpPr>
        <p:spPr bwMode="auto">
          <a:xfrm>
            <a:off x="423863" y="1754188"/>
            <a:ext cx="11107737" cy="99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AxisTickOpts</a:t>
            </a:r>
            <a:r>
              <a:rPr lang="zh-CN" altLang="en-US" kern="0" dirty="0"/>
              <a:t>用于控制坐标轴刻度线的行为和样式。它允许用户设置坐标轴线的刻度显示和隐藏，并且可定义刻度线的长度、颜色、宽度等方面的样式设置。</a:t>
            </a:r>
          </a:p>
        </p:txBody>
      </p:sp>
    </p:spTree>
    <p:extLst>
      <p:ext uri="{BB962C8B-B14F-4D97-AF65-F5344CB8AC3E}">
        <p14:creationId xmlns:p14="http://schemas.microsoft.com/office/powerpoint/2010/main" val="39181091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01767815-2D7B-477F-AD2B-4CEBA0C20056}"/>
              </a:ext>
            </a:extLst>
          </p:cNvPr>
          <p:cNvGraphicFramePr>
            <a:graphicFrameLocks noGrp="1"/>
          </p:cNvGraphicFramePr>
          <p:nvPr>
            <p:ph idx="1"/>
            <p:extLst>
              <p:ext uri="{D42A27DB-BD31-4B8C-83A1-F6EECF244321}">
                <p14:modId xmlns:p14="http://schemas.microsoft.com/office/powerpoint/2010/main" val="953951396"/>
              </p:ext>
            </p:extLst>
          </p:nvPr>
        </p:nvGraphicFramePr>
        <p:xfrm>
          <a:off x="2499360" y="3083442"/>
          <a:ext cx="6187440" cy="1860697"/>
        </p:xfrm>
        <a:graphic>
          <a:graphicData uri="http://schemas.openxmlformats.org/drawingml/2006/table">
            <a:tbl>
              <a:tblPr firstRow="1" firstCol="1" bandRow="1">
                <a:tableStyleId>{5C22544A-7EE6-4342-B048-85BDC9FD1C3A}</a:tableStyleId>
              </a:tblPr>
              <a:tblGrid>
                <a:gridCol w="1294959">
                  <a:extLst>
                    <a:ext uri="{9D8B030D-6E8A-4147-A177-3AD203B41FA5}">
                      <a16:colId xmlns:a16="http://schemas.microsoft.com/office/drawing/2014/main" val="885326798"/>
                    </a:ext>
                  </a:extLst>
                </a:gridCol>
                <a:gridCol w="4892481">
                  <a:extLst>
                    <a:ext uri="{9D8B030D-6E8A-4147-A177-3AD203B41FA5}">
                      <a16:colId xmlns:a16="http://schemas.microsoft.com/office/drawing/2014/main" val="1120665231"/>
                    </a:ext>
                  </a:extLst>
                </a:gridCol>
              </a:tblGrid>
              <a:tr h="449721">
                <a:tc>
                  <a:txBody>
                    <a:bodyPr/>
                    <a:lstStyle/>
                    <a:p>
                      <a:pPr marL="0" indent="0" algn="ctr">
                        <a:lnSpc>
                          <a:spcPts val="1400"/>
                        </a:lnSpc>
                        <a:spcBef>
                          <a:spcPts val="200"/>
                        </a:spcBef>
                        <a:spcAft>
                          <a:spcPts val="200"/>
                        </a:spcAft>
                      </a:pPr>
                      <a:r>
                        <a:rPr lang="zh-TW" sz="1000" kern="1050" dirty="0">
                          <a:effectLst/>
                          <a:latin typeface="+mn-ea"/>
                          <a:ea typeface="+mn-ea"/>
                        </a:rPr>
                        <a:t>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323601246"/>
                  </a:ext>
                </a:extLst>
              </a:tr>
              <a:tr h="310816">
                <a:tc>
                  <a:txBody>
                    <a:bodyPr/>
                    <a:lstStyle/>
                    <a:p>
                      <a:pPr marL="0" indent="0" algn="ctr">
                        <a:lnSpc>
                          <a:spcPts val="1400"/>
                        </a:lnSpc>
                        <a:spcBef>
                          <a:spcPts val="200"/>
                        </a:spcBef>
                        <a:spcAft>
                          <a:spcPts val="200"/>
                        </a:spcAft>
                      </a:pPr>
                      <a:r>
                        <a:rPr lang="en-US" sz="1000" kern="1050" dirty="0" err="1">
                          <a:effectLst/>
                          <a:latin typeface="+mn-ea"/>
                          <a:ea typeface="+mn-ea"/>
                        </a:rPr>
                        <a:t>is_show</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默认显示坐标轴指示器。</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453028563"/>
                  </a:ext>
                </a:extLst>
              </a:tr>
              <a:tr h="310816">
                <a:tc>
                  <a:txBody>
                    <a:bodyPr/>
                    <a:lstStyle/>
                    <a:p>
                      <a:pPr marL="0" indent="0" algn="ctr">
                        <a:lnSpc>
                          <a:spcPts val="1400"/>
                        </a:lnSpc>
                        <a:spcBef>
                          <a:spcPts val="200"/>
                        </a:spcBef>
                        <a:spcAft>
                          <a:spcPts val="200"/>
                        </a:spcAft>
                      </a:pPr>
                      <a:r>
                        <a:rPr lang="en-US" sz="1000" kern="1050" dirty="0">
                          <a:effectLst/>
                          <a:latin typeface="+mn-ea"/>
                          <a:ea typeface="+mn-ea"/>
                        </a:rPr>
                        <a:t>type_</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指示器类型</a:t>
                      </a:r>
                      <a:r>
                        <a:rPr lang="zh-CN" altLang="en-US" sz="1000" kern="1050" dirty="0">
                          <a:effectLst/>
                          <a:latin typeface="+mn-ea"/>
                          <a:ea typeface="+mn-ea"/>
                        </a:rPr>
                        <a:t>，</a:t>
                      </a:r>
                      <a:r>
                        <a:rPr lang="zh-TW" sz="1000" kern="1050" dirty="0">
                          <a:effectLst/>
                          <a:latin typeface="+mn-ea"/>
                          <a:ea typeface="+mn-ea"/>
                        </a:rPr>
                        <a:t>可选参数如下。</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632659448"/>
                  </a:ext>
                </a:extLst>
              </a:tr>
              <a:tr h="310816">
                <a:tc>
                  <a:txBody>
                    <a:bodyPr/>
                    <a:lstStyle/>
                    <a:p>
                      <a:pPr marL="0" indent="0" algn="ctr">
                        <a:lnSpc>
                          <a:spcPts val="1400"/>
                        </a:lnSpc>
                        <a:spcBef>
                          <a:spcPts val="200"/>
                        </a:spcBef>
                        <a:spcAft>
                          <a:spcPts val="200"/>
                        </a:spcAft>
                      </a:pPr>
                      <a:r>
                        <a:rPr lang="en-US" sz="1000" kern="1050" dirty="0">
                          <a:effectLst/>
                          <a:latin typeface="+mn-ea"/>
                          <a:ea typeface="+mn-ea"/>
                        </a:rPr>
                        <a:t>label</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坐标轴指示器的文本标签，坐标轴标签配置项。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604177541"/>
                  </a:ext>
                </a:extLst>
              </a:tr>
              <a:tr h="478528">
                <a:tc>
                  <a:txBody>
                    <a:bodyPr/>
                    <a:lstStyle/>
                    <a:p>
                      <a:pPr marL="0" indent="0" algn="ctr">
                        <a:lnSpc>
                          <a:spcPts val="1400"/>
                        </a:lnSpc>
                        <a:spcBef>
                          <a:spcPts val="200"/>
                        </a:spcBef>
                        <a:spcAft>
                          <a:spcPts val="200"/>
                        </a:spcAft>
                      </a:pPr>
                      <a:r>
                        <a:rPr lang="en-US" sz="1000" kern="1050" dirty="0" err="1">
                          <a:effectLst/>
                          <a:latin typeface="+mn-ea"/>
                          <a:ea typeface="+mn-ea"/>
                        </a:rPr>
                        <a:t>linestyle_opts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坐标轴线风格配置项。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507818295"/>
                  </a:ext>
                </a:extLst>
              </a:tr>
            </a:tbl>
          </a:graphicData>
        </a:graphic>
      </p:graphicFrame>
      <p:sp>
        <p:nvSpPr>
          <p:cNvPr id="3" name="内容占位符 2">
            <a:extLst>
              <a:ext uri="{FF2B5EF4-FFF2-40B4-BE49-F238E27FC236}">
                <a16:creationId xmlns:a16="http://schemas.microsoft.com/office/drawing/2014/main" id="{3BE60F69-CBF0-49C6-B70C-651B025C335A}"/>
              </a:ext>
            </a:extLst>
          </p:cNvPr>
          <p:cNvSpPr>
            <a:spLocks noGrp="1"/>
          </p:cNvSpPr>
          <p:nvPr>
            <p:ph idx="10"/>
          </p:nvPr>
        </p:nvSpPr>
        <p:spPr/>
        <p:txBody>
          <a:bodyPr/>
          <a:lstStyle/>
          <a:p>
            <a:r>
              <a:rPr lang="zh-CN" altLang="zh-CN" dirty="0"/>
              <a:t>（</a:t>
            </a:r>
            <a:r>
              <a:rPr lang="en-US" altLang="zh-CN" dirty="0"/>
              <a:t>3</a:t>
            </a:r>
            <a:r>
              <a:rPr lang="zh-CN" altLang="zh-CN" dirty="0"/>
              <a:t>）</a:t>
            </a:r>
            <a:r>
              <a:rPr lang="en-US" altLang="zh-CN" dirty="0"/>
              <a:t>AxisPointerOpts: </a:t>
            </a:r>
            <a:endParaRPr lang="zh-CN" altLang="en-US" dirty="0"/>
          </a:p>
        </p:txBody>
      </p:sp>
      <p:sp>
        <p:nvSpPr>
          <p:cNvPr id="2" name="内容占位符 1">
            <a:extLst>
              <a:ext uri="{FF2B5EF4-FFF2-40B4-BE49-F238E27FC236}">
                <a16:creationId xmlns:a16="http://schemas.microsoft.com/office/drawing/2014/main" id="{CA867DC8-25C4-ACCD-489D-D0CAC5505491}"/>
              </a:ext>
            </a:extLst>
          </p:cNvPr>
          <p:cNvSpPr txBox="1">
            <a:spLocks/>
          </p:cNvSpPr>
          <p:nvPr/>
        </p:nvSpPr>
        <p:spPr bwMode="auto">
          <a:xfrm>
            <a:off x="423863" y="1754188"/>
            <a:ext cx="11107737" cy="99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AxisPointerOpts</a:t>
            </a:r>
            <a:r>
              <a:rPr lang="zh-CN" altLang="en-US" kern="0" dirty="0"/>
              <a:t>用于控制鼠标指针移动到图表上时的提示框（</a:t>
            </a:r>
            <a:r>
              <a:rPr lang="en-US" altLang="zh-CN" kern="0" dirty="0"/>
              <a:t>tooltip</a:t>
            </a:r>
            <a:r>
              <a:rPr lang="zh-CN" altLang="en-US" kern="0" dirty="0"/>
              <a:t>）的样式。它允许用户设置提示框的显示内容、背景色、边框等方面的样式。</a:t>
            </a:r>
          </a:p>
        </p:txBody>
      </p:sp>
    </p:spTree>
    <p:extLst>
      <p:ext uri="{BB962C8B-B14F-4D97-AF65-F5344CB8AC3E}">
        <p14:creationId xmlns:p14="http://schemas.microsoft.com/office/powerpoint/2010/main" val="26573903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F2229C45-B139-4C8B-9FB6-6E1CEE8C374D}"/>
              </a:ext>
            </a:extLst>
          </p:cNvPr>
          <p:cNvGraphicFramePr>
            <a:graphicFrameLocks noGrp="1"/>
          </p:cNvGraphicFramePr>
          <p:nvPr>
            <p:ph idx="1"/>
            <p:extLst>
              <p:ext uri="{D42A27DB-BD31-4B8C-83A1-F6EECF244321}">
                <p14:modId xmlns:p14="http://schemas.microsoft.com/office/powerpoint/2010/main" val="66801080"/>
              </p:ext>
            </p:extLst>
          </p:nvPr>
        </p:nvGraphicFramePr>
        <p:xfrm>
          <a:off x="1496291" y="1985252"/>
          <a:ext cx="9494982" cy="4856020"/>
        </p:xfrm>
        <a:graphic>
          <a:graphicData uri="http://schemas.openxmlformats.org/drawingml/2006/table">
            <a:tbl>
              <a:tblPr firstRow="1" firstCol="1" bandRow="1">
                <a:tableStyleId>{5C22544A-7EE6-4342-B048-85BDC9FD1C3A}</a:tableStyleId>
              </a:tblPr>
              <a:tblGrid>
                <a:gridCol w="1700327">
                  <a:extLst>
                    <a:ext uri="{9D8B030D-6E8A-4147-A177-3AD203B41FA5}">
                      <a16:colId xmlns:a16="http://schemas.microsoft.com/office/drawing/2014/main" val="412175024"/>
                    </a:ext>
                  </a:extLst>
                </a:gridCol>
                <a:gridCol w="7794655">
                  <a:extLst>
                    <a:ext uri="{9D8B030D-6E8A-4147-A177-3AD203B41FA5}">
                      <a16:colId xmlns:a16="http://schemas.microsoft.com/office/drawing/2014/main" val="769298329"/>
                    </a:ext>
                  </a:extLst>
                </a:gridCol>
              </a:tblGrid>
              <a:tr h="186770">
                <a:tc>
                  <a:txBody>
                    <a:bodyPr/>
                    <a:lstStyle/>
                    <a:p>
                      <a:pPr marL="0" indent="0" algn="ctr">
                        <a:lnSpc>
                          <a:spcPts val="1400"/>
                        </a:lnSpc>
                        <a:spcBef>
                          <a:spcPts val="200"/>
                        </a:spcBef>
                        <a:spcAft>
                          <a:spcPts val="200"/>
                        </a:spcAft>
                      </a:pPr>
                      <a:r>
                        <a:rPr lang="zh-TW" sz="1000" kern="1050" dirty="0">
                          <a:effectLst/>
                        </a:rPr>
                        <a:t>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tc>
                  <a:txBody>
                    <a:bodyPr/>
                    <a:lstStyle/>
                    <a:p>
                      <a:pPr marL="0" indent="0" algn="ctr">
                        <a:lnSpc>
                          <a:spcPts val="1400"/>
                        </a:lnSpc>
                        <a:spcBef>
                          <a:spcPts val="200"/>
                        </a:spcBef>
                        <a:spcAft>
                          <a:spcPts val="200"/>
                        </a:spcAft>
                      </a:pPr>
                      <a:r>
                        <a:rPr lang="zh-TW" sz="1000" kern="1050" dirty="0">
                          <a:effectLst/>
                        </a:rPr>
                        <a:t>说明</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extLst>
                  <a:ext uri="{0D108BD9-81ED-4DB2-BD59-A6C34878D82A}">
                    <a16:rowId xmlns:a16="http://schemas.microsoft.com/office/drawing/2014/main" val="3284229617"/>
                  </a:ext>
                </a:extLst>
              </a:tr>
              <a:tr h="186770">
                <a:tc>
                  <a:txBody>
                    <a:bodyPr/>
                    <a:lstStyle/>
                    <a:p>
                      <a:pPr marL="0" indent="0" algn="ctr">
                        <a:lnSpc>
                          <a:spcPts val="1400"/>
                        </a:lnSpc>
                        <a:spcBef>
                          <a:spcPts val="200"/>
                        </a:spcBef>
                        <a:spcAft>
                          <a:spcPts val="200"/>
                        </a:spcAft>
                      </a:pPr>
                      <a:r>
                        <a:rPr lang="en-US" sz="1000" kern="1050" dirty="0">
                          <a:effectLst/>
                        </a:rPr>
                        <a:t>type_</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tc>
                  <a:txBody>
                    <a:bodyPr/>
                    <a:lstStyle/>
                    <a:p>
                      <a:pPr marL="0" indent="0" algn="just">
                        <a:lnSpc>
                          <a:spcPts val="1400"/>
                        </a:lnSpc>
                        <a:spcBef>
                          <a:spcPts val="200"/>
                        </a:spcBef>
                        <a:spcAft>
                          <a:spcPts val="200"/>
                        </a:spcAft>
                      </a:pPr>
                      <a:r>
                        <a:rPr lang="zh-TW" sz="1000" kern="1050" dirty="0">
                          <a:effectLst/>
                        </a:rPr>
                        <a:t>坐标轴类型。</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extLst>
                  <a:ext uri="{0D108BD9-81ED-4DB2-BD59-A6C34878D82A}">
                    <a16:rowId xmlns:a16="http://schemas.microsoft.com/office/drawing/2014/main" val="3950812090"/>
                  </a:ext>
                </a:extLst>
              </a:tr>
              <a:tr h="186770">
                <a:tc>
                  <a:txBody>
                    <a:bodyPr/>
                    <a:lstStyle/>
                    <a:p>
                      <a:pPr marL="0" indent="0" algn="ctr">
                        <a:lnSpc>
                          <a:spcPts val="1400"/>
                        </a:lnSpc>
                        <a:spcBef>
                          <a:spcPts val="200"/>
                        </a:spcBef>
                        <a:spcAft>
                          <a:spcPts val="200"/>
                        </a:spcAft>
                      </a:pPr>
                      <a:r>
                        <a:rPr lang="en-US" sz="1000" kern="1050" dirty="0">
                          <a:effectLst/>
                        </a:rPr>
                        <a:t>name</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tc>
                  <a:txBody>
                    <a:bodyPr/>
                    <a:lstStyle/>
                    <a:p>
                      <a:pPr marL="0" indent="0" algn="just">
                        <a:lnSpc>
                          <a:spcPts val="1400"/>
                        </a:lnSpc>
                        <a:spcBef>
                          <a:spcPts val="200"/>
                        </a:spcBef>
                        <a:spcAft>
                          <a:spcPts val="200"/>
                        </a:spcAft>
                      </a:pPr>
                      <a:r>
                        <a:rPr lang="zh-TW" sz="1000" kern="1050" dirty="0">
                          <a:effectLst/>
                        </a:rPr>
                        <a:t>坐标轴名称。</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extLst>
                  <a:ext uri="{0D108BD9-81ED-4DB2-BD59-A6C34878D82A}">
                    <a16:rowId xmlns:a16="http://schemas.microsoft.com/office/drawing/2014/main" val="2560712430"/>
                  </a:ext>
                </a:extLst>
              </a:tr>
              <a:tr h="186770">
                <a:tc>
                  <a:txBody>
                    <a:bodyPr/>
                    <a:lstStyle/>
                    <a:p>
                      <a:pPr marL="0" indent="0" algn="ctr">
                        <a:lnSpc>
                          <a:spcPts val="1400"/>
                        </a:lnSpc>
                        <a:spcBef>
                          <a:spcPts val="200"/>
                        </a:spcBef>
                        <a:spcAft>
                          <a:spcPts val="200"/>
                        </a:spcAft>
                      </a:pPr>
                      <a:r>
                        <a:rPr lang="en-US" sz="1000" kern="1050" dirty="0" err="1">
                          <a:effectLst/>
                        </a:rPr>
                        <a:t>is_show</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tc>
                  <a:txBody>
                    <a:bodyPr/>
                    <a:lstStyle/>
                    <a:p>
                      <a:pPr marL="0" indent="0" algn="just">
                        <a:lnSpc>
                          <a:spcPts val="1400"/>
                        </a:lnSpc>
                        <a:spcBef>
                          <a:spcPts val="200"/>
                        </a:spcBef>
                        <a:spcAft>
                          <a:spcPts val="200"/>
                        </a:spcAft>
                      </a:pPr>
                      <a:r>
                        <a:rPr lang="zh-TW" sz="1000" kern="1050" dirty="0">
                          <a:effectLst/>
                        </a:rPr>
                        <a:t>是否显示</a:t>
                      </a:r>
                      <a:r>
                        <a:rPr lang="en-US" sz="1000" kern="1050" dirty="0">
                          <a:effectLst/>
                        </a:rPr>
                        <a:t> x </a:t>
                      </a:r>
                      <a:r>
                        <a:rPr lang="zh-TW" sz="1000" kern="1050" dirty="0">
                          <a:effectLst/>
                        </a:rPr>
                        <a:t>轴。</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extLst>
                  <a:ext uri="{0D108BD9-81ED-4DB2-BD59-A6C34878D82A}">
                    <a16:rowId xmlns:a16="http://schemas.microsoft.com/office/drawing/2014/main" val="1198892979"/>
                  </a:ext>
                </a:extLst>
              </a:tr>
              <a:tr h="186770">
                <a:tc>
                  <a:txBody>
                    <a:bodyPr/>
                    <a:lstStyle/>
                    <a:p>
                      <a:pPr marL="0" indent="0" algn="ctr">
                        <a:lnSpc>
                          <a:spcPts val="1400"/>
                        </a:lnSpc>
                        <a:spcBef>
                          <a:spcPts val="200"/>
                        </a:spcBef>
                        <a:spcAft>
                          <a:spcPts val="200"/>
                        </a:spcAft>
                      </a:pPr>
                      <a:r>
                        <a:rPr lang="en-US" sz="1000" kern="1050" dirty="0" err="1">
                          <a:effectLst/>
                        </a:rPr>
                        <a:t>is_scale</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tc>
                  <a:txBody>
                    <a:bodyPr/>
                    <a:lstStyle/>
                    <a:p>
                      <a:pPr marL="0" indent="0" algn="just">
                        <a:lnSpc>
                          <a:spcPts val="1400"/>
                        </a:lnSpc>
                        <a:spcBef>
                          <a:spcPts val="200"/>
                        </a:spcBef>
                        <a:spcAft>
                          <a:spcPts val="200"/>
                        </a:spcAft>
                      </a:pPr>
                      <a:r>
                        <a:rPr lang="zh-TW" sz="1000" kern="1050" dirty="0">
                          <a:effectLst/>
                        </a:rPr>
                        <a:t>只在数值轴中（</a:t>
                      </a:r>
                      <a:r>
                        <a:rPr lang="en-US" sz="1000" kern="1050" dirty="0">
                          <a:effectLst/>
                        </a:rPr>
                        <a:t>type : 'value'</a:t>
                      </a:r>
                      <a:r>
                        <a:rPr lang="zh-TW" sz="1000" kern="1050" dirty="0">
                          <a:effectLst/>
                        </a:rPr>
                        <a:t>）有效。设置成</a:t>
                      </a:r>
                      <a:r>
                        <a:rPr lang="en-US" sz="1000" kern="1050" dirty="0">
                          <a:effectLst/>
                        </a:rPr>
                        <a:t> true </a:t>
                      </a:r>
                      <a:r>
                        <a:rPr lang="zh-TW" sz="1000" kern="1050" dirty="0">
                          <a:effectLst/>
                        </a:rPr>
                        <a:t>后坐标刻度不会强制包含零刻度。在双数值轴的散点图中比较有用。</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extLst>
                  <a:ext uri="{0D108BD9-81ED-4DB2-BD59-A6C34878D82A}">
                    <a16:rowId xmlns:a16="http://schemas.microsoft.com/office/drawing/2014/main" val="1536828762"/>
                  </a:ext>
                </a:extLst>
              </a:tr>
              <a:tr h="186770">
                <a:tc>
                  <a:txBody>
                    <a:bodyPr/>
                    <a:lstStyle/>
                    <a:p>
                      <a:pPr marL="0" indent="0" algn="ctr">
                        <a:lnSpc>
                          <a:spcPts val="1400"/>
                        </a:lnSpc>
                        <a:spcBef>
                          <a:spcPts val="200"/>
                        </a:spcBef>
                        <a:spcAft>
                          <a:spcPts val="200"/>
                        </a:spcAft>
                      </a:pPr>
                      <a:r>
                        <a:rPr lang="en-US" sz="1000" kern="1050" dirty="0" err="1">
                          <a:effectLst/>
                        </a:rPr>
                        <a:t>is_inverse</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tc>
                  <a:txBody>
                    <a:bodyPr/>
                    <a:lstStyle/>
                    <a:p>
                      <a:pPr marL="0" indent="0" algn="just">
                        <a:lnSpc>
                          <a:spcPts val="1400"/>
                        </a:lnSpc>
                        <a:spcBef>
                          <a:spcPts val="200"/>
                        </a:spcBef>
                        <a:spcAft>
                          <a:spcPts val="200"/>
                        </a:spcAft>
                      </a:pPr>
                      <a:r>
                        <a:rPr lang="zh-TW" sz="1000" kern="1050" dirty="0">
                          <a:effectLst/>
                        </a:rPr>
                        <a:t>是否强制设置坐标轴分割间隔。</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extLst>
                  <a:ext uri="{0D108BD9-81ED-4DB2-BD59-A6C34878D82A}">
                    <a16:rowId xmlns:a16="http://schemas.microsoft.com/office/drawing/2014/main" val="1990184021"/>
                  </a:ext>
                </a:extLst>
              </a:tr>
              <a:tr h="186770">
                <a:tc>
                  <a:txBody>
                    <a:bodyPr/>
                    <a:lstStyle/>
                    <a:p>
                      <a:pPr marL="0" indent="0" algn="ctr">
                        <a:lnSpc>
                          <a:spcPts val="1400"/>
                        </a:lnSpc>
                        <a:spcBef>
                          <a:spcPts val="200"/>
                        </a:spcBef>
                        <a:spcAft>
                          <a:spcPts val="200"/>
                        </a:spcAft>
                      </a:pPr>
                      <a:r>
                        <a:rPr lang="en-US" sz="1000" kern="1050" dirty="0" err="1">
                          <a:effectLst/>
                        </a:rPr>
                        <a:t>name_location</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tc>
                  <a:txBody>
                    <a:bodyPr/>
                    <a:lstStyle/>
                    <a:p>
                      <a:pPr marL="0" indent="0" algn="just">
                        <a:lnSpc>
                          <a:spcPts val="1400"/>
                        </a:lnSpc>
                        <a:spcBef>
                          <a:spcPts val="200"/>
                        </a:spcBef>
                        <a:spcAft>
                          <a:spcPts val="200"/>
                        </a:spcAft>
                      </a:pPr>
                      <a:r>
                        <a:rPr lang="zh-TW" sz="1000" kern="1050" dirty="0">
                          <a:effectLst/>
                        </a:rPr>
                        <a:t>坐标轴名称显示位置。可选：</a:t>
                      </a:r>
                      <a:r>
                        <a:rPr lang="en-US" sz="1000" kern="1050" dirty="0">
                          <a:effectLst/>
                        </a:rPr>
                        <a:t>'start', 'middle' </a:t>
                      </a:r>
                      <a:r>
                        <a:rPr lang="zh-TW" sz="1000" kern="1050" dirty="0">
                          <a:effectLst/>
                        </a:rPr>
                        <a:t>或者</a:t>
                      </a:r>
                      <a:r>
                        <a:rPr lang="en-US" sz="1000" kern="1050" dirty="0">
                          <a:effectLst/>
                        </a:rPr>
                        <a:t> '</a:t>
                      </a:r>
                      <a:r>
                        <a:rPr lang="en-US" sz="1000" kern="1050" dirty="0" err="1">
                          <a:effectLst/>
                        </a:rPr>
                        <a:t>center','end</a:t>
                      </a:r>
                      <a:r>
                        <a:rPr lang="en-US" sz="1000" kern="1050" dirty="0">
                          <a:effectLst/>
                        </a:rPr>
                        <a:t>'</a:t>
                      </a:r>
                      <a:r>
                        <a:rPr lang="zh-TW" sz="1000" kern="1050" dirty="0">
                          <a:effectLst/>
                        </a:rPr>
                        <a:t>。</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extLst>
                  <a:ext uri="{0D108BD9-81ED-4DB2-BD59-A6C34878D82A}">
                    <a16:rowId xmlns:a16="http://schemas.microsoft.com/office/drawing/2014/main" val="390955541"/>
                  </a:ext>
                </a:extLst>
              </a:tr>
              <a:tr h="186770">
                <a:tc>
                  <a:txBody>
                    <a:bodyPr/>
                    <a:lstStyle/>
                    <a:p>
                      <a:pPr marL="0" indent="0" algn="ctr">
                        <a:lnSpc>
                          <a:spcPts val="1400"/>
                        </a:lnSpc>
                        <a:spcBef>
                          <a:spcPts val="200"/>
                        </a:spcBef>
                        <a:spcAft>
                          <a:spcPts val="200"/>
                        </a:spcAft>
                      </a:pPr>
                      <a:r>
                        <a:rPr lang="en-US" sz="1000" kern="1050" dirty="0" err="1">
                          <a:effectLst/>
                        </a:rPr>
                        <a:t>name_gap</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tc>
                  <a:txBody>
                    <a:bodyPr/>
                    <a:lstStyle/>
                    <a:p>
                      <a:pPr marL="0" indent="0" algn="just">
                        <a:lnSpc>
                          <a:spcPts val="1400"/>
                        </a:lnSpc>
                        <a:spcBef>
                          <a:spcPts val="200"/>
                        </a:spcBef>
                        <a:spcAft>
                          <a:spcPts val="200"/>
                        </a:spcAft>
                      </a:pPr>
                      <a:r>
                        <a:rPr lang="zh-TW" sz="1000" kern="1050" dirty="0">
                          <a:effectLst/>
                        </a:rPr>
                        <a:t>坐标轴名称与轴线之间的距离。</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extLst>
                  <a:ext uri="{0D108BD9-81ED-4DB2-BD59-A6C34878D82A}">
                    <a16:rowId xmlns:a16="http://schemas.microsoft.com/office/drawing/2014/main" val="64514527"/>
                  </a:ext>
                </a:extLst>
              </a:tr>
              <a:tr h="186770">
                <a:tc>
                  <a:txBody>
                    <a:bodyPr/>
                    <a:lstStyle/>
                    <a:p>
                      <a:pPr marL="0" indent="0" algn="ctr">
                        <a:lnSpc>
                          <a:spcPts val="1400"/>
                        </a:lnSpc>
                        <a:spcBef>
                          <a:spcPts val="200"/>
                        </a:spcBef>
                        <a:spcAft>
                          <a:spcPts val="200"/>
                        </a:spcAft>
                      </a:pPr>
                      <a:r>
                        <a:rPr lang="en-US" sz="1000" kern="1050" dirty="0" err="1">
                          <a:effectLst/>
                        </a:rPr>
                        <a:t>name_rotate</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tc>
                  <a:txBody>
                    <a:bodyPr/>
                    <a:lstStyle/>
                    <a:p>
                      <a:pPr marL="0" indent="0" algn="just">
                        <a:lnSpc>
                          <a:spcPts val="1400"/>
                        </a:lnSpc>
                        <a:spcBef>
                          <a:spcPts val="200"/>
                        </a:spcBef>
                        <a:spcAft>
                          <a:spcPts val="200"/>
                        </a:spcAft>
                      </a:pPr>
                      <a:r>
                        <a:rPr lang="zh-TW" sz="1000" kern="1050" dirty="0">
                          <a:effectLst/>
                        </a:rPr>
                        <a:t>坐标轴名字旋转，角度值。</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extLst>
                  <a:ext uri="{0D108BD9-81ED-4DB2-BD59-A6C34878D82A}">
                    <a16:rowId xmlns:a16="http://schemas.microsoft.com/office/drawing/2014/main" val="2799237960"/>
                  </a:ext>
                </a:extLst>
              </a:tr>
              <a:tr h="186770">
                <a:tc>
                  <a:txBody>
                    <a:bodyPr/>
                    <a:lstStyle/>
                    <a:p>
                      <a:pPr marL="0" indent="0" algn="ctr">
                        <a:lnSpc>
                          <a:spcPts val="1400"/>
                        </a:lnSpc>
                        <a:spcBef>
                          <a:spcPts val="200"/>
                        </a:spcBef>
                        <a:spcAft>
                          <a:spcPts val="200"/>
                        </a:spcAft>
                      </a:pPr>
                      <a:r>
                        <a:rPr lang="en-US" sz="1000" kern="1050" dirty="0">
                          <a:effectLst/>
                        </a:rPr>
                        <a:t>interval</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tc>
                  <a:txBody>
                    <a:bodyPr/>
                    <a:lstStyle/>
                    <a:p>
                      <a:pPr marL="0" indent="0" algn="just">
                        <a:lnSpc>
                          <a:spcPts val="1400"/>
                        </a:lnSpc>
                        <a:spcBef>
                          <a:spcPts val="200"/>
                        </a:spcBef>
                        <a:spcAft>
                          <a:spcPts val="200"/>
                        </a:spcAft>
                      </a:pPr>
                      <a:r>
                        <a:rPr lang="zh-TW" sz="1000" kern="1050" dirty="0">
                          <a:effectLst/>
                        </a:rPr>
                        <a:t>设置坐标轴分割间隔。</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extLst>
                  <a:ext uri="{0D108BD9-81ED-4DB2-BD59-A6C34878D82A}">
                    <a16:rowId xmlns:a16="http://schemas.microsoft.com/office/drawing/2014/main" val="1632154331"/>
                  </a:ext>
                </a:extLst>
              </a:tr>
              <a:tr h="186770">
                <a:tc>
                  <a:txBody>
                    <a:bodyPr/>
                    <a:lstStyle/>
                    <a:p>
                      <a:pPr marL="0" indent="0" algn="ctr">
                        <a:lnSpc>
                          <a:spcPts val="1400"/>
                        </a:lnSpc>
                        <a:spcBef>
                          <a:spcPts val="200"/>
                        </a:spcBef>
                        <a:spcAft>
                          <a:spcPts val="200"/>
                        </a:spcAft>
                      </a:pPr>
                      <a:r>
                        <a:rPr lang="en-US" sz="1000" kern="1050" dirty="0" err="1">
                          <a:effectLst/>
                        </a:rPr>
                        <a:t>grid_index</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tc>
                  <a:txBody>
                    <a:bodyPr/>
                    <a:lstStyle/>
                    <a:p>
                      <a:pPr marL="0" indent="0" algn="just">
                        <a:lnSpc>
                          <a:spcPts val="1400"/>
                        </a:lnSpc>
                        <a:spcBef>
                          <a:spcPts val="200"/>
                        </a:spcBef>
                        <a:spcAft>
                          <a:spcPts val="200"/>
                        </a:spcAft>
                      </a:pPr>
                      <a:r>
                        <a:rPr lang="en-US" sz="1000" kern="1050" dirty="0">
                          <a:effectLst/>
                        </a:rPr>
                        <a:t>x </a:t>
                      </a:r>
                      <a:r>
                        <a:rPr lang="zh-TW" sz="1000" kern="1050" dirty="0">
                          <a:effectLst/>
                        </a:rPr>
                        <a:t>轴所在的</a:t>
                      </a:r>
                      <a:r>
                        <a:rPr lang="en-US" sz="1000" kern="1050" dirty="0">
                          <a:effectLst/>
                        </a:rPr>
                        <a:t> grid </a:t>
                      </a:r>
                      <a:r>
                        <a:rPr lang="zh-TW" sz="1000" kern="1050" dirty="0">
                          <a:effectLst/>
                        </a:rPr>
                        <a:t>的索引，默认位于第一个</a:t>
                      </a:r>
                      <a:r>
                        <a:rPr lang="en-US" sz="1000" kern="1050" dirty="0">
                          <a:effectLst/>
                        </a:rPr>
                        <a:t> grid</a:t>
                      </a:r>
                      <a:r>
                        <a:rPr lang="zh-TW" sz="1000" kern="1050" dirty="0">
                          <a:effectLst/>
                        </a:rPr>
                        <a:t>。</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extLst>
                  <a:ext uri="{0D108BD9-81ED-4DB2-BD59-A6C34878D82A}">
                    <a16:rowId xmlns:a16="http://schemas.microsoft.com/office/drawing/2014/main" val="3714479760"/>
                  </a:ext>
                </a:extLst>
              </a:tr>
              <a:tr h="186770">
                <a:tc>
                  <a:txBody>
                    <a:bodyPr/>
                    <a:lstStyle/>
                    <a:p>
                      <a:pPr marL="0" indent="0" algn="ctr">
                        <a:lnSpc>
                          <a:spcPts val="1400"/>
                        </a:lnSpc>
                        <a:spcBef>
                          <a:spcPts val="200"/>
                        </a:spcBef>
                        <a:spcAft>
                          <a:spcPts val="200"/>
                        </a:spcAft>
                      </a:pPr>
                      <a:r>
                        <a:rPr lang="en-US" sz="1000" kern="1050" dirty="0">
                          <a:effectLst/>
                        </a:rPr>
                        <a:t>position</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tc>
                  <a:txBody>
                    <a:bodyPr/>
                    <a:lstStyle/>
                    <a:p>
                      <a:pPr marL="0" indent="0" algn="just">
                        <a:lnSpc>
                          <a:spcPts val="1400"/>
                        </a:lnSpc>
                        <a:spcBef>
                          <a:spcPts val="200"/>
                        </a:spcBef>
                        <a:spcAft>
                          <a:spcPts val="200"/>
                        </a:spcAft>
                      </a:pPr>
                      <a:r>
                        <a:rPr lang="en-US" sz="1000" kern="1050" dirty="0">
                          <a:effectLst/>
                        </a:rPr>
                        <a:t>x </a:t>
                      </a:r>
                      <a:r>
                        <a:rPr lang="zh-TW" sz="1000" kern="1050" dirty="0">
                          <a:effectLst/>
                        </a:rPr>
                        <a:t>轴的位置。可选：</a:t>
                      </a:r>
                      <a:r>
                        <a:rPr lang="en-US" sz="1000" kern="1050" dirty="0">
                          <a:effectLst/>
                        </a:rPr>
                        <a:t>'top', 'bottom'</a:t>
                      </a:r>
                      <a:r>
                        <a:rPr lang="zh-TW" sz="1000" kern="1050" dirty="0">
                          <a:effectLst/>
                        </a:rPr>
                        <a:t>默认</a:t>
                      </a:r>
                      <a:r>
                        <a:rPr lang="en-US" sz="1000" kern="1050" dirty="0">
                          <a:effectLst/>
                        </a:rPr>
                        <a:t> grid </a:t>
                      </a:r>
                      <a:r>
                        <a:rPr lang="zh-TW" sz="1000" kern="1050" dirty="0">
                          <a:effectLst/>
                        </a:rPr>
                        <a:t>中的第一个</a:t>
                      </a:r>
                      <a:r>
                        <a:rPr lang="en-US" sz="1000" kern="1050" dirty="0">
                          <a:effectLst/>
                        </a:rPr>
                        <a:t> x </a:t>
                      </a:r>
                      <a:r>
                        <a:rPr lang="zh-TW" sz="1000" kern="1050" dirty="0">
                          <a:effectLst/>
                        </a:rPr>
                        <a:t>轴在</a:t>
                      </a:r>
                      <a:r>
                        <a:rPr lang="en-US" sz="1000" kern="1050" dirty="0">
                          <a:effectLst/>
                        </a:rPr>
                        <a:t> grid </a:t>
                      </a:r>
                      <a:r>
                        <a:rPr lang="zh-TW" sz="1000" kern="1050" dirty="0">
                          <a:effectLst/>
                        </a:rPr>
                        <a:t>的下方（</a:t>
                      </a:r>
                      <a:r>
                        <a:rPr lang="en-US" sz="1000" kern="1050" dirty="0">
                          <a:effectLst/>
                        </a:rPr>
                        <a:t>'bottom'</a:t>
                      </a:r>
                      <a:r>
                        <a:rPr lang="zh-TW" sz="1000" kern="1050" dirty="0">
                          <a:effectLst/>
                        </a:rPr>
                        <a:t>），第二个</a:t>
                      </a:r>
                      <a:r>
                        <a:rPr lang="en-US" sz="1000" kern="1050" dirty="0">
                          <a:effectLst/>
                        </a:rPr>
                        <a:t> x </a:t>
                      </a:r>
                      <a:r>
                        <a:rPr lang="zh-TW" sz="1000" kern="1050" dirty="0">
                          <a:effectLst/>
                        </a:rPr>
                        <a:t>轴视第一个</a:t>
                      </a:r>
                      <a:r>
                        <a:rPr lang="en-US" sz="1000" kern="1050" dirty="0">
                          <a:effectLst/>
                        </a:rPr>
                        <a:t> x </a:t>
                      </a:r>
                      <a:r>
                        <a:rPr lang="zh-TW" sz="1000" kern="1050" dirty="0">
                          <a:effectLst/>
                        </a:rPr>
                        <a:t>轴的位置放在另一侧。</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extLst>
                  <a:ext uri="{0D108BD9-81ED-4DB2-BD59-A6C34878D82A}">
                    <a16:rowId xmlns:a16="http://schemas.microsoft.com/office/drawing/2014/main" val="1189188435"/>
                  </a:ext>
                </a:extLst>
              </a:tr>
              <a:tr h="186770">
                <a:tc>
                  <a:txBody>
                    <a:bodyPr/>
                    <a:lstStyle/>
                    <a:p>
                      <a:pPr marL="0" indent="0" algn="ctr">
                        <a:lnSpc>
                          <a:spcPts val="1400"/>
                        </a:lnSpc>
                        <a:spcBef>
                          <a:spcPts val="200"/>
                        </a:spcBef>
                        <a:spcAft>
                          <a:spcPts val="200"/>
                        </a:spcAft>
                      </a:pPr>
                      <a:r>
                        <a:rPr lang="en-US" sz="1000" kern="1050" dirty="0">
                          <a:effectLst/>
                        </a:rPr>
                        <a:t>offset</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tc>
                  <a:txBody>
                    <a:bodyPr/>
                    <a:lstStyle/>
                    <a:p>
                      <a:pPr marL="0" indent="0" algn="just">
                        <a:lnSpc>
                          <a:spcPts val="1400"/>
                        </a:lnSpc>
                        <a:spcBef>
                          <a:spcPts val="200"/>
                        </a:spcBef>
                        <a:spcAft>
                          <a:spcPts val="200"/>
                        </a:spcAft>
                      </a:pPr>
                      <a:r>
                        <a:rPr lang="en-US" sz="1000" kern="1050" dirty="0">
                          <a:effectLst/>
                        </a:rPr>
                        <a:t>Y </a:t>
                      </a:r>
                      <a:r>
                        <a:rPr lang="zh-TW" sz="1000" kern="1050" dirty="0">
                          <a:effectLst/>
                        </a:rPr>
                        <a:t>轴相对于默认位置的偏移，在相同的</a:t>
                      </a:r>
                      <a:r>
                        <a:rPr lang="en-US" sz="1000" kern="1050" dirty="0">
                          <a:effectLst/>
                        </a:rPr>
                        <a:t> position </a:t>
                      </a:r>
                      <a:r>
                        <a:rPr lang="zh-TW" sz="1000" kern="1050" dirty="0">
                          <a:effectLst/>
                        </a:rPr>
                        <a:t>上有多个</a:t>
                      </a:r>
                      <a:r>
                        <a:rPr lang="en-US" sz="1000" kern="1050" dirty="0">
                          <a:effectLst/>
                        </a:rPr>
                        <a:t> Y </a:t>
                      </a:r>
                      <a:r>
                        <a:rPr lang="zh-TW" sz="1000" kern="1050" dirty="0">
                          <a:effectLst/>
                        </a:rPr>
                        <a:t>轴的时候有用。</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extLst>
                  <a:ext uri="{0D108BD9-81ED-4DB2-BD59-A6C34878D82A}">
                    <a16:rowId xmlns:a16="http://schemas.microsoft.com/office/drawing/2014/main" val="3976762452"/>
                  </a:ext>
                </a:extLst>
              </a:tr>
              <a:tr h="186770">
                <a:tc>
                  <a:txBody>
                    <a:bodyPr/>
                    <a:lstStyle/>
                    <a:p>
                      <a:pPr marL="0" indent="0" algn="ctr">
                        <a:lnSpc>
                          <a:spcPts val="1400"/>
                        </a:lnSpc>
                        <a:spcBef>
                          <a:spcPts val="200"/>
                        </a:spcBef>
                        <a:spcAft>
                          <a:spcPts val="200"/>
                        </a:spcAft>
                      </a:pPr>
                      <a:r>
                        <a:rPr lang="en-US" sz="1000" kern="1050" dirty="0" err="1">
                          <a:effectLst/>
                        </a:rPr>
                        <a:t>split_number</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tc>
                  <a:txBody>
                    <a:bodyPr/>
                    <a:lstStyle/>
                    <a:p>
                      <a:pPr marL="0" indent="0" algn="just">
                        <a:lnSpc>
                          <a:spcPts val="1400"/>
                        </a:lnSpc>
                        <a:spcBef>
                          <a:spcPts val="200"/>
                        </a:spcBef>
                        <a:spcAft>
                          <a:spcPts val="200"/>
                        </a:spcAft>
                      </a:pPr>
                      <a:r>
                        <a:rPr lang="zh-TW" sz="1000" kern="1050" dirty="0">
                          <a:effectLst/>
                        </a:rPr>
                        <a:t>坐标轴的分割段数</a:t>
                      </a:r>
                      <a:r>
                        <a:rPr lang="zh-CN" altLang="en-US" sz="1000" kern="1050" dirty="0">
                          <a:effectLst/>
                        </a:rPr>
                        <a:t>，</a:t>
                      </a:r>
                      <a:r>
                        <a:rPr lang="zh-TW" sz="1000" kern="1050" dirty="0">
                          <a:effectLst/>
                        </a:rPr>
                        <a:t>默认值是</a:t>
                      </a:r>
                      <a:r>
                        <a:rPr lang="en-US" sz="1000" kern="1050" dirty="0">
                          <a:effectLst/>
                        </a:rPr>
                        <a:t> 5</a:t>
                      </a:r>
                      <a:r>
                        <a:rPr lang="zh-TW" sz="1000" kern="1050" dirty="0">
                          <a:effectLst/>
                        </a:rPr>
                        <a:t>。</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extLst>
                  <a:ext uri="{0D108BD9-81ED-4DB2-BD59-A6C34878D82A}">
                    <a16:rowId xmlns:a16="http://schemas.microsoft.com/office/drawing/2014/main" val="2171591236"/>
                  </a:ext>
                </a:extLst>
              </a:tr>
              <a:tr h="186770">
                <a:tc>
                  <a:txBody>
                    <a:bodyPr/>
                    <a:lstStyle/>
                    <a:p>
                      <a:pPr marL="0" indent="0" algn="ctr">
                        <a:lnSpc>
                          <a:spcPts val="1400"/>
                        </a:lnSpc>
                        <a:spcBef>
                          <a:spcPts val="200"/>
                        </a:spcBef>
                        <a:spcAft>
                          <a:spcPts val="200"/>
                        </a:spcAft>
                      </a:pPr>
                      <a:r>
                        <a:rPr lang="en-US" sz="1000" kern="1050" dirty="0" err="1">
                          <a:effectLst/>
                        </a:rPr>
                        <a:t>boundary_gap</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tc>
                  <a:txBody>
                    <a:bodyPr/>
                    <a:lstStyle/>
                    <a:p>
                      <a:pPr marL="0" indent="0" algn="just">
                        <a:lnSpc>
                          <a:spcPts val="1400"/>
                        </a:lnSpc>
                        <a:spcBef>
                          <a:spcPts val="200"/>
                        </a:spcBef>
                        <a:spcAft>
                          <a:spcPts val="200"/>
                        </a:spcAft>
                      </a:pPr>
                      <a:r>
                        <a:rPr lang="zh-TW" sz="1000" kern="1050" dirty="0">
                          <a:effectLst/>
                        </a:rPr>
                        <a:t>坐标轴两边留白策略，类目轴和非类目轴的设置和表现不一样。类目轴中</a:t>
                      </a:r>
                      <a:r>
                        <a:rPr lang="en-US" sz="1000" kern="1050" dirty="0">
                          <a:effectLst/>
                        </a:rPr>
                        <a:t> </a:t>
                      </a:r>
                      <a:r>
                        <a:rPr lang="en-US" sz="1000" kern="1050" dirty="0" err="1">
                          <a:effectLst/>
                        </a:rPr>
                        <a:t>boundaryGap</a:t>
                      </a:r>
                      <a:r>
                        <a:rPr lang="en-US" sz="1000" kern="1050" dirty="0">
                          <a:effectLst/>
                        </a:rPr>
                        <a:t> </a:t>
                      </a:r>
                      <a:r>
                        <a:rPr lang="zh-TW" sz="1000" kern="1050" dirty="0">
                          <a:effectLst/>
                        </a:rPr>
                        <a:t>可以配置为</a:t>
                      </a:r>
                      <a:r>
                        <a:rPr lang="en-US" sz="1000" kern="1050" dirty="0">
                          <a:effectLst/>
                        </a:rPr>
                        <a:t> true </a:t>
                      </a:r>
                      <a:r>
                        <a:rPr lang="zh-TW" sz="1000" kern="1050" dirty="0">
                          <a:effectLst/>
                        </a:rPr>
                        <a:t>和</a:t>
                      </a:r>
                      <a:r>
                        <a:rPr lang="en-US" sz="1000" kern="1050" dirty="0">
                          <a:effectLst/>
                        </a:rPr>
                        <a:t> false</a:t>
                      </a:r>
                      <a:r>
                        <a:rPr lang="zh-TW" sz="1000" kern="1050" dirty="0">
                          <a:effectLst/>
                        </a:rPr>
                        <a:t>。 </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extLst>
                  <a:ext uri="{0D108BD9-81ED-4DB2-BD59-A6C34878D82A}">
                    <a16:rowId xmlns:a16="http://schemas.microsoft.com/office/drawing/2014/main" val="4109094304"/>
                  </a:ext>
                </a:extLst>
              </a:tr>
              <a:tr h="186770">
                <a:tc>
                  <a:txBody>
                    <a:bodyPr/>
                    <a:lstStyle/>
                    <a:p>
                      <a:pPr marL="0" indent="0" algn="ctr">
                        <a:lnSpc>
                          <a:spcPts val="1400"/>
                        </a:lnSpc>
                        <a:spcBef>
                          <a:spcPts val="200"/>
                        </a:spcBef>
                        <a:spcAft>
                          <a:spcPts val="200"/>
                        </a:spcAft>
                      </a:pPr>
                      <a:r>
                        <a:rPr lang="en-US" sz="1000" kern="1050" dirty="0">
                          <a:effectLst/>
                        </a:rPr>
                        <a:t>min_</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tc>
                  <a:txBody>
                    <a:bodyPr/>
                    <a:lstStyle/>
                    <a:p>
                      <a:pPr marL="0" indent="0" algn="just">
                        <a:lnSpc>
                          <a:spcPts val="1400"/>
                        </a:lnSpc>
                        <a:spcBef>
                          <a:spcPts val="200"/>
                        </a:spcBef>
                        <a:spcAft>
                          <a:spcPts val="200"/>
                        </a:spcAft>
                      </a:pPr>
                      <a:r>
                        <a:rPr lang="zh-TW" sz="1000" kern="1050" dirty="0">
                          <a:effectLst/>
                        </a:rPr>
                        <a:t>坐标轴刻度最小值。可以设置成特殊值</a:t>
                      </a:r>
                      <a:r>
                        <a:rPr lang="en-US" sz="1000" kern="1050" dirty="0">
                          <a:effectLst/>
                        </a:rPr>
                        <a:t> '</a:t>
                      </a:r>
                      <a:r>
                        <a:rPr lang="en-US" sz="1000" kern="1050" dirty="0" err="1">
                          <a:effectLst/>
                        </a:rPr>
                        <a:t>dataMin</a:t>
                      </a:r>
                      <a:r>
                        <a:rPr lang="en-US" sz="1000" kern="1050" dirty="0">
                          <a:effectLst/>
                        </a:rPr>
                        <a:t>'</a:t>
                      </a:r>
                      <a:r>
                        <a:rPr lang="zh-TW" sz="1000" kern="1050" dirty="0">
                          <a:effectLst/>
                        </a:rPr>
                        <a:t>，此时取数据在该轴上的最小值作为最小刻度。</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extLst>
                  <a:ext uri="{0D108BD9-81ED-4DB2-BD59-A6C34878D82A}">
                    <a16:rowId xmlns:a16="http://schemas.microsoft.com/office/drawing/2014/main" val="2181521991"/>
                  </a:ext>
                </a:extLst>
              </a:tr>
              <a:tr h="186770">
                <a:tc>
                  <a:txBody>
                    <a:bodyPr/>
                    <a:lstStyle/>
                    <a:p>
                      <a:pPr marL="0" indent="0" algn="ctr">
                        <a:lnSpc>
                          <a:spcPts val="1400"/>
                        </a:lnSpc>
                        <a:spcBef>
                          <a:spcPts val="200"/>
                        </a:spcBef>
                        <a:spcAft>
                          <a:spcPts val="200"/>
                        </a:spcAft>
                      </a:pPr>
                      <a:r>
                        <a:rPr lang="en-US" sz="1000" kern="1050" dirty="0">
                          <a:effectLst/>
                        </a:rPr>
                        <a:t>max_</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tc>
                  <a:txBody>
                    <a:bodyPr/>
                    <a:lstStyle/>
                    <a:p>
                      <a:pPr marL="0" indent="0" algn="just">
                        <a:lnSpc>
                          <a:spcPts val="1400"/>
                        </a:lnSpc>
                        <a:spcBef>
                          <a:spcPts val="200"/>
                        </a:spcBef>
                        <a:spcAft>
                          <a:spcPts val="200"/>
                        </a:spcAft>
                      </a:pPr>
                      <a:r>
                        <a:rPr lang="zh-TW" sz="1000" kern="1050" dirty="0">
                          <a:effectLst/>
                        </a:rPr>
                        <a:t>坐标轴刻度最大值。可以设置成特殊值</a:t>
                      </a:r>
                      <a:r>
                        <a:rPr lang="en-US" sz="1000" kern="1050" dirty="0">
                          <a:effectLst/>
                        </a:rPr>
                        <a:t> '</a:t>
                      </a:r>
                      <a:r>
                        <a:rPr lang="en-US" sz="1000" kern="1050" dirty="0" err="1">
                          <a:effectLst/>
                        </a:rPr>
                        <a:t>dataMax</a:t>
                      </a:r>
                      <a:r>
                        <a:rPr lang="en-US" sz="1000" kern="1050" dirty="0">
                          <a:effectLst/>
                        </a:rPr>
                        <a:t>'</a:t>
                      </a:r>
                      <a:r>
                        <a:rPr lang="zh-TW" sz="1000" kern="1050" dirty="0">
                          <a:effectLst/>
                        </a:rPr>
                        <a:t>，此时取数据在该轴上的最大值作为最大刻度。</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extLst>
                  <a:ext uri="{0D108BD9-81ED-4DB2-BD59-A6C34878D82A}">
                    <a16:rowId xmlns:a16="http://schemas.microsoft.com/office/drawing/2014/main" val="873394517"/>
                  </a:ext>
                </a:extLst>
              </a:tr>
              <a:tr h="186770">
                <a:tc>
                  <a:txBody>
                    <a:bodyPr/>
                    <a:lstStyle/>
                    <a:p>
                      <a:pPr marL="0" indent="0" algn="ctr">
                        <a:lnSpc>
                          <a:spcPts val="1400"/>
                        </a:lnSpc>
                        <a:spcBef>
                          <a:spcPts val="200"/>
                        </a:spcBef>
                        <a:spcAft>
                          <a:spcPts val="200"/>
                        </a:spcAft>
                      </a:pPr>
                      <a:r>
                        <a:rPr lang="en-US" sz="1000" kern="1050" dirty="0" err="1">
                          <a:effectLst/>
                        </a:rPr>
                        <a:t>min_interval</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tc>
                  <a:txBody>
                    <a:bodyPr/>
                    <a:lstStyle/>
                    <a:p>
                      <a:pPr marL="0" indent="0" algn="just">
                        <a:lnSpc>
                          <a:spcPts val="1400"/>
                        </a:lnSpc>
                        <a:spcBef>
                          <a:spcPts val="200"/>
                        </a:spcBef>
                        <a:spcAft>
                          <a:spcPts val="200"/>
                        </a:spcAft>
                      </a:pPr>
                      <a:r>
                        <a:rPr lang="zh-TW" sz="1000" kern="1050" dirty="0">
                          <a:effectLst/>
                        </a:rPr>
                        <a:t>自动计算的坐标轴最小间隔大小。例如可以设置成</a:t>
                      </a:r>
                      <a:r>
                        <a:rPr lang="en-US" sz="1000" kern="1050" dirty="0">
                          <a:effectLst/>
                        </a:rPr>
                        <a:t>1</a:t>
                      </a:r>
                      <a:r>
                        <a:rPr lang="zh-TW" sz="1000" kern="1050" dirty="0">
                          <a:effectLst/>
                        </a:rPr>
                        <a:t>保证坐标轴分割刻度显示成整数。默认值是</a:t>
                      </a:r>
                      <a:r>
                        <a:rPr lang="en-US" sz="1000" kern="1050" dirty="0">
                          <a:effectLst/>
                        </a:rPr>
                        <a:t> 0</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extLst>
                  <a:ext uri="{0D108BD9-81ED-4DB2-BD59-A6C34878D82A}">
                    <a16:rowId xmlns:a16="http://schemas.microsoft.com/office/drawing/2014/main" val="3343757380"/>
                  </a:ext>
                </a:extLst>
              </a:tr>
              <a:tr h="186770">
                <a:tc>
                  <a:txBody>
                    <a:bodyPr/>
                    <a:lstStyle/>
                    <a:p>
                      <a:pPr marL="0" indent="0" algn="ctr">
                        <a:lnSpc>
                          <a:spcPts val="1400"/>
                        </a:lnSpc>
                        <a:spcBef>
                          <a:spcPts val="200"/>
                        </a:spcBef>
                        <a:spcAft>
                          <a:spcPts val="200"/>
                        </a:spcAft>
                      </a:pPr>
                      <a:r>
                        <a:rPr lang="en-US" sz="1000" kern="1050" dirty="0" err="1">
                          <a:effectLst/>
                        </a:rPr>
                        <a:t>max_interval</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tc>
                  <a:txBody>
                    <a:bodyPr/>
                    <a:lstStyle/>
                    <a:p>
                      <a:pPr marL="0" indent="0" algn="just">
                        <a:lnSpc>
                          <a:spcPts val="1400"/>
                        </a:lnSpc>
                        <a:spcBef>
                          <a:spcPts val="200"/>
                        </a:spcBef>
                        <a:spcAft>
                          <a:spcPts val="200"/>
                        </a:spcAft>
                      </a:pPr>
                      <a:r>
                        <a:rPr lang="zh-TW" sz="1000" kern="1050" dirty="0">
                          <a:effectLst/>
                        </a:rPr>
                        <a:t>自动计算的坐标轴最大间隔大小。例如，在时间轴（</a:t>
                      </a:r>
                      <a:r>
                        <a:rPr lang="en-US" sz="1000" kern="1050" dirty="0">
                          <a:effectLst/>
                        </a:rPr>
                        <a:t>type: 'time'</a:t>
                      </a:r>
                      <a:r>
                        <a:rPr lang="zh-TW" sz="1000" kern="1050" dirty="0">
                          <a:effectLst/>
                        </a:rPr>
                        <a:t>）可以设置成</a:t>
                      </a:r>
                      <a:r>
                        <a:rPr lang="en-US" sz="1000" kern="1050" dirty="0">
                          <a:effectLst/>
                        </a:rPr>
                        <a:t> 3600 * 24 * 1000 </a:t>
                      </a:r>
                      <a:r>
                        <a:rPr lang="zh-TW" sz="1000" kern="1050" dirty="0">
                          <a:effectLst/>
                        </a:rPr>
                        <a:t>保证坐标轴分割刻度最大为一天。</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extLst>
                  <a:ext uri="{0D108BD9-81ED-4DB2-BD59-A6C34878D82A}">
                    <a16:rowId xmlns:a16="http://schemas.microsoft.com/office/drawing/2014/main" val="192288492"/>
                  </a:ext>
                </a:extLst>
              </a:tr>
              <a:tr h="186770">
                <a:tc>
                  <a:txBody>
                    <a:bodyPr/>
                    <a:lstStyle/>
                    <a:p>
                      <a:pPr marL="0" indent="0" algn="ctr">
                        <a:lnSpc>
                          <a:spcPts val="1400"/>
                        </a:lnSpc>
                        <a:spcBef>
                          <a:spcPts val="200"/>
                        </a:spcBef>
                        <a:spcAft>
                          <a:spcPts val="200"/>
                        </a:spcAft>
                      </a:pPr>
                      <a:r>
                        <a:rPr lang="en-US" sz="1000" kern="1050" dirty="0" err="1">
                          <a:effectLst/>
                        </a:rPr>
                        <a:t>axisline_opts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tc>
                  <a:txBody>
                    <a:bodyPr/>
                    <a:lstStyle/>
                    <a:p>
                      <a:pPr marL="0" indent="0" algn="just">
                        <a:lnSpc>
                          <a:spcPts val="1400"/>
                        </a:lnSpc>
                        <a:spcBef>
                          <a:spcPts val="200"/>
                        </a:spcBef>
                        <a:spcAft>
                          <a:spcPts val="200"/>
                        </a:spcAft>
                      </a:pPr>
                      <a:r>
                        <a:rPr lang="zh-TW" sz="1000" kern="1050" dirty="0">
                          <a:effectLst/>
                        </a:rPr>
                        <a:t>坐标轴刻度线配置项。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extLst>
                  <a:ext uri="{0D108BD9-81ED-4DB2-BD59-A6C34878D82A}">
                    <a16:rowId xmlns:a16="http://schemas.microsoft.com/office/drawing/2014/main" val="1392950776"/>
                  </a:ext>
                </a:extLst>
              </a:tr>
              <a:tr h="186770">
                <a:tc>
                  <a:txBody>
                    <a:bodyPr/>
                    <a:lstStyle/>
                    <a:p>
                      <a:pPr marL="0" indent="0" algn="ctr">
                        <a:lnSpc>
                          <a:spcPts val="1400"/>
                        </a:lnSpc>
                        <a:spcBef>
                          <a:spcPts val="200"/>
                        </a:spcBef>
                        <a:spcAft>
                          <a:spcPts val="200"/>
                        </a:spcAft>
                      </a:pPr>
                      <a:r>
                        <a:rPr lang="en-US" sz="1000" kern="1050" dirty="0" err="1">
                          <a:effectLst/>
                        </a:rPr>
                        <a:t>axistick_opts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tc>
                  <a:txBody>
                    <a:bodyPr/>
                    <a:lstStyle/>
                    <a:p>
                      <a:pPr marL="0" indent="0" algn="just">
                        <a:lnSpc>
                          <a:spcPts val="1400"/>
                        </a:lnSpc>
                        <a:spcBef>
                          <a:spcPts val="200"/>
                        </a:spcBef>
                        <a:spcAft>
                          <a:spcPts val="200"/>
                        </a:spcAft>
                      </a:pPr>
                      <a:r>
                        <a:rPr lang="zh-TW" sz="1000" kern="1050" dirty="0">
                          <a:effectLst/>
                        </a:rPr>
                        <a:t>坐标轴刻度配置项。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extLst>
                  <a:ext uri="{0D108BD9-81ED-4DB2-BD59-A6C34878D82A}">
                    <a16:rowId xmlns:a16="http://schemas.microsoft.com/office/drawing/2014/main" val="2751453392"/>
                  </a:ext>
                </a:extLst>
              </a:tr>
              <a:tr h="186770">
                <a:tc>
                  <a:txBody>
                    <a:bodyPr/>
                    <a:lstStyle/>
                    <a:p>
                      <a:pPr marL="0" indent="0" algn="ctr">
                        <a:lnSpc>
                          <a:spcPts val="1400"/>
                        </a:lnSpc>
                        <a:spcBef>
                          <a:spcPts val="200"/>
                        </a:spcBef>
                        <a:spcAft>
                          <a:spcPts val="200"/>
                        </a:spcAft>
                      </a:pPr>
                      <a:r>
                        <a:rPr lang="en-US" sz="1000" kern="1050" dirty="0" err="1">
                          <a:effectLst/>
                        </a:rPr>
                        <a:t>axislabel_opts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tc>
                  <a:txBody>
                    <a:bodyPr/>
                    <a:lstStyle/>
                    <a:p>
                      <a:pPr marL="0" indent="0" algn="just">
                        <a:lnSpc>
                          <a:spcPts val="1400"/>
                        </a:lnSpc>
                        <a:spcBef>
                          <a:spcPts val="200"/>
                        </a:spcBef>
                        <a:spcAft>
                          <a:spcPts val="200"/>
                        </a:spcAft>
                      </a:pPr>
                      <a:r>
                        <a:rPr lang="zh-TW" sz="1000" kern="1050" dirty="0">
                          <a:effectLst/>
                        </a:rPr>
                        <a:t>坐标轴标签配置项。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extLst>
                  <a:ext uri="{0D108BD9-81ED-4DB2-BD59-A6C34878D82A}">
                    <a16:rowId xmlns:a16="http://schemas.microsoft.com/office/drawing/2014/main" val="3404004108"/>
                  </a:ext>
                </a:extLst>
              </a:tr>
              <a:tr h="186770">
                <a:tc>
                  <a:txBody>
                    <a:bodyPr/>
                    <a:lstStyle/>
                    <a:p>
                      <a:pPr marL="0" indent="0" algn="ctr">
                        <a:lnSpc>
                          <a:spcPts val="1400"/>
                        </a:lnSpc>
                        <a:spcBef>
                          <a:spcPts val="200"/>
                        </a:spcBef>
                        <a:spcAft>
                          <a:spcPts val="200"/>
                        </a:spcAft>
                      </a:pPr>
                      <a:r>
                        <a:rPr lang="en-US" sz="1000" kern="1050" dirty="0" err="1">
                          <a:effectLst/>
                        </a:rPr>
                        <a:t>axispointer_opts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tc>
                  <a:txBody>
                    <a:bodyPr/>
                    <a:lstStyle/>
                    <a:p>
                      <a:pPr marL="0" indent="0" algn="just">
                        <a:lnSpc>
                          <a:spcPts val="1400"/>
                        </a:lnSpc>
                        <a:spcBef>
                          <a:spcPts val="200"/>
                        </a:spcBef>
                        <a:spcAft>
                          <a:spcPts val="200"/>
                        </a:spcAft>
                      </a:pPr>
                      <a:r>
                        <a:rPr lang="zh-TW" sz="1000" kern="1050" dirty="0">
                          <a:effectLst/>
                        </a:rPr>
                        <a:t>坐标轴指示器配置项。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extLst>
                  <a:ext uri="{0D108BD9-81ED-4DB2-BD59-A6C34878D82A}">
                    <a16:rowId xmlns:a16="http://schemas.microsoft.com/office/drawing/2014/main" val="135624509"/>
                  </a:ext>
                </a:extLst>
              </a:tr>
              <a:tr h="186770">
                <a:tc>
                  <a:txBody>
                    <a:bodyPr/>
                    <a:lstStyle/>
                    <a:p>
                      <a:pPr marL="0" indent="0" algn="ctr">
                        <a:lnSpc>
                          <a:spcPts val="1400"/>
                        </a:lnSpc>
                        <a:spcBef>
                          <a:spcPts val="200"/>
                        </a:spcBef>
                        <a:spcAft>
                          <a:spcPts val="200"/>
                        </a:spcAft>
                      </a:pPr>
                      <a:r>
                        <a:rPr lang="en-US" sz="1000" kern="1050" dirty="0" err="1">
                          <a:effectLst/>
                        </a:rPr>
                        <a:t>name_textstyle_opts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tc>
                  <a:txBody>
                    <a:bodyPr/>
                    <a:lstStyle/>
                    <a:p>
                      <a:pPr marL="0" indent="0" algn="just">
                        <a:lnSpc>
                          <a:spcPts val="1400"/>
                        </a:lnSpc>
                        <a:spcBef>
                          <a:spcPts val="200"/>
                        </a:spcBef>
                        <a:spcAft>
                          <a:spcPts val="200"/>
                        </a:spcAft>
                      </a:pPr>
                      <a:r>
                        <a:rPr lang="zh-TW" sz="1000" kern="1050" dirty="0">
                          <a:effectLst/>
                        </a:rPr>
                        <a:t>坐标轴名称的文字样式，</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extLst>
                  <a:ext uri="{0D108BD9-81ED-4DB2-BD59-A6C34878D82A}">
                    <a16:rowId xmlns:a16="http://schemas.microsoft.com/office/drawing/2014/main" val="358909231"/>
                  </a:ext>
                </a:extLst>
              </a:tr>
              <a:tr h="186770">
                <a:tc>
                  <a:txBody>
                    <a:bodyPr/>
                    <a:lstStyle/>
                    <a:p>
                      <a:pPr marL="0" indent="0" algn="ctr">
                        <a:lnSpc>
                          <a:spcPts val="1400"/>
                        </a:lnSpc>
                        <a:spcBef>
                          <a:spcPts val="200"/>
                        </a:spcBef>
                        <a:spcAft>
                          <a:spcPts val="200"/>
                        </a:spcAft>
                      </a:pPr>
                      <a:r>
                        <a:rPr lang="en-US" sz="1000" kern="1050" dirty="0" err="1">
                          <a:effectLst/>
                        </a:rPr>
                        <a:t>splitarea_opts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tc>
                  <a:txBody>
                    <a:bodyPr/>
                    <a:lstStyle/>
                    <a:p>
                      <a:pPr marL="0" indent="0" algn="just">
                        <a:lnSpc>
                          <a:spcPts val="1400"/>
                        </a:lnSpc>
                        <a:spcBef>
                          <a:spcPts val="200"/>
                        </a:spcBef>
                        <a:spcAft>
                          <a:spcPts val="200"/>
                        </a:spcAft>
                      </a:pPr>
                      <a:r>
                        <a:rPr lang="zh-TW" sz="1000" kern="1050" dirty="0">
                          <a:effectLst/>
                        </a:rPr>
                        <a:t>分割区域配置项。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extLst>
                  <a:ext uri="{0D108BD9-81ED-4DB2-BD59-A6C34878D82A}">
                    <a16:rowId xmlns:a16="http://schemas.microsoft.com/office/drawing/2014/main" val="2586405293"/>
                  </a:ext>
                </a:extLst>
              </a:tr>
              <a:tr h="186770">
                <a:tc>
                  <a:txBody>
                    <a:bodyPr/>
                    <a:lstStyle/>
                    <a:p>
                      <a:pPr marL="0" indent="0" algn="ctr">
                        <a:lnSpc>
                          <a:spcPts val="1400"/>
                        </a:lnSpc>
                        <a:spcBef>
                          <a:spcPts val="200"/>
                        </a:spcBef>
                        <a:spcAft>
                          <a:spcPts val="200"/>
                        </a:spcAft>
                      </a:pPr>
                      <a:r>
                        <a:rPr lang="en-US" sz="1000" kern="1050" dirty="0" err="1">
                          <a:effectLst/>
                        </a:rPr>
                        <a:t>splitline_opts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tc>
                  <a:txBody>
                    <a:bodyPr/>
                    <a:lstStyle/>
                    <a:p>
                      <a:pPr marL="0" indent="0" algn="just">
                        <a:lnSpc>
                          <a:spcPts val="1400"/>
                        </a:lnSpc>
                        <a:spcBef>
                          <a:spcPts val="200"/>
                        </a:spcBef>
                        <a:spcAft>
                          <a:spcPts val="200"/>
                        </a:spcAft>
                      </a:pPr>
                      <a:r>
                        <a:rPr lang="zh-TW" sz="1000" kern="1050" dirty="0">
                          <a:effectLst/>
                        </a:rPr>
                        <a:t>分割线配置项。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7559" marR="37559" marT="0" marB="0" anchor="ctr"/>
                </a:tc>
                <a:extLst>
                  <a:ext uri="{0D108BD9-81ED-4DB2-BD59-A6C34878D82A}">
                    <a16:rowId xmlns:a16="http://schemas.microsoft.com/office/drawing/2014/main" val="2344371166"/>
                  </a:ext>
                </a:extLst>
              </a:tr>
            </a:tbl>
          </a:graphicData>
        </a:graphic>
      </p:graphicFrame>
      <p:sp>
        <p:nvSpPr>
          <p:cNvPr id="3" name="内容占位符 2">
            <a:extLst>
              <a:ext uri="{FF2B5EF4-FFF2-40B4-BE49-F238E27FC236}">
                <a16:creationId xmlns:a16="http://schemas.microsoft.com/office/drawing/2014/main" id="{3BE60F69-CBF0-49C6-B70C-651B025C335A}"/>
              </a:ext>
            </a:extLst>
          </p:cNvPr>
          <p:cNvSpPr>
            <a:spLocks noGrp="1"/>
          </p:cNvSpPr>
          <p:nvPr>
            <p:ph idx="10"/>
          </p:nvPr>
        </p:nvSpPr>
        <p:spPr/>
        <p:txBody>
          <a:bodyPr/>
          <a:lstStyle/>
          <a:p>
            <a:r>
              <a:rPr lang="zh-CN" altLang="zh-CN" dirty="0"/>
              <a:t>（</a:t>
            </a:r>
            <a:r>
              <a:rPr lang="en-US" altLang="zh-CN" dirty="0"/>
              <a:t>4</a:t>
            </a:r>
            <a:r>
              <a:rPr lang="zh-CN" altLang="zh-CN" dirty="0"/>
              <a:t>）</a:t>
            </a:r>
            <a:r>
              <a:rPr lang="en-US" altLang="zh-CN" dirty="0"/>
              <a:t>AxisOpts</a:t>
            </a:r>
            <a:r>
              <a:rPr lang="zh-CN" altLang="zh-CN" dirty="0"/>
              <a:t>：</a:t>
            </a:r>
            <a:endParaRPr lang="zh-CN" altLang="en-US" dirty="0"/>
          </a:p>
        </p:txBody>
      </p:sp>
      <p:sp>
        <p:nvSpPr>
          <p:cNvPr id="2" name="内容占位符 1">
            <a:extLst>
              <a:ext uri="{FF2B5EF4-FFF2-40B4-BE49-F238E27FC236}">
                <a16:creationId xmlns:a16="http://schemas.microsoft.com/office/drawing/2014/main" id="{254B1C60-2FB2-1335-0BA8-B4D0441B5387}"/>
              </a:ext>
            </a:extLst>
          </p:cNvPr>
          <p:cNvSpPr txBox="1">
            <a:spLocks/>
          </p:cNvSpPr>
          <p:nvPr/>
        </p:nvSpPr>
        <p:spPr bwMode="auto">
          <a:xfrm>
            <a:off x="423863" y="1505618"/>
            <a:ext cx="11107737" cy="426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AxisOpts</a:t>
            </a:r>
            <a:r>
              <a:rPr lang="zh-CN" altLang="en-US" kern="0" dirty="0"/>
              <a:t>可用来设置坐标轴的类型、名称、刻度标签、坐标轴线和刻度线的样式等。</a:t>
            </a:r>
          </a:p>
        </p:txBody>
      </p:sp>
    </p:spTree>
    <p:extLst>
      <p:ext uri="{BB962C8B-B14F-4D97-AF65-F5344CB8AC3E}">
        <p14:creationId xmlns:p14="http://schemas.microsoft.com/office/powerpoint/2010/main" val="17271902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4"/>
          <p:cNvSpPr>
            <a:spLocks noGrp="1"/>
          </p:cNvSpPr>
          <p:nvPr>
            <p:ph type="title"/>
          </p:nvPr>
        </p:nvSpPr>
        <p:spPr>
          <a:xfrm>
            <a:off x="2792657" y="3080544"/>
            <a:ext cx="6543675" cy="692150"/>
          </a:xfrm>
        </p:spPr>
        <p:txBody>
          <a:bodyPr/>
          <a:lstStyle/>
          <a:p>
            <a:r>
              <a:rPr lang="zh-CN" altLang="en-US" dirty="0">
                <a:solidFill>
                  <a:schemeClr val="tx1"/>
                </a:solidFill>
              </a:rPr>
              <a:t>第</a:t>
            </a:r>
            <a:r>
              <a:rPr lang="en-US" altLang="zh-CN" dirty="0">
                <a:solidFill>
                  <a:schemeClr val="tx1"/>
                </a:solidFill>
              </a:rPr>
              <a:t>2</a:t>
            </a:r>
            <a:r>
              <a:rPr lang="zh-CN" altLang="en-US" dirty="0">
                <a:solidFill>
                  <a:schemeClr val="tx1"/>
                </a:solidFill>
              </a:rPr>
              <a:t>章  </a:t>
            </a:r>
            <a:r>
              <a:rPr lang="en-US" altLang="zh-CN" dirty="0">
                <a:solidFill>
                  <a:schemeClr val="tx1"/>
                </a:solidFill>
              </a:rPr>
              <a:t>Python</a:t>
            </a:r>
            <a:r>
              <a:rPr lang="zh-CN" altLang="en-US" dirty="0">
                <a:solidFill>
                  <a:schemeClr val="tx1"/>
                </a:solidFill>
              </a:rPr>
              <a:t>编程基础</a:t>
            </a:r>
            <a:endParaRPr lang="zh-CN" altLang="en-US" b="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3854387741"/>
      </p:ext>
    </p:extLst>
  </p:cSld>
  <p:clrMapOvr>
    <a:masterClrMapping/>
  </p:clrMapOvr>
  <p:transition spd="slow">
    <p:wheel spokes="1"/>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3B94C32F-41FF-49E5-B858-F4CF6E4DF652}"/>
              </a:ext>
            </a:extLst>
          </p:cNvPr>
          <p:cNvGraphicFramePr>
            <a:graphicFrameLocks noGrp="1"/>
          </p:cNvGraphicFramePr>
          <p:nvPr>
            <p:ph idx="1"/>
            <p:extLst>
              <p:ext uri="{D42A27DB-BD31-4B8C-83A1-F6EECF244321}">
                <p14:modId xmlns:p14="http://schemas.microsoft.com/office/powerpoint/2010/main" val="2802335717"/>
              </p:ext>
            </p:extLst>
          </p:nvPr>
        </p:nvGraphicFramePr>
        <p:xfrm>
          <a:off x="2050474" y="2407920"/>
          <a:ext cx="8081818" cy="3596640"/>
        </p:xfrm>
        <a:graphic>
          <a:graphicData uri="http://schemas.openxmlformats.org/drawingml/2006/table">
            <a:tbl>
              <a:tblPr firstRow="1" firstCol="1" bandRow="1">
                <a:tableStyleId>{5C22544A-7EE6-4342-B048-85BDC9FD1C3A}</a:tableStyleId>
              </a:tblPr>
              <a:tblGrid>
                <a:gridCol w="1112107">
                  <a:extLst>
                    <a:ext uri="{9D8B030D-6E8A-4147-A177-3AD203B41FA5}">
                      <a16:colId xmlns:a16="http://schemas.microsoft.com/office/drawing/2014/main" val="3877792339"/>
                    </a:ext>
                  </a:extLst>
                </a:gridCol>
                <a:gridCol w="6969711">
                  <a:extLst>
                    <a:ext uri="{9D8B030D-6E8A-4147-A177-3AD203B41FA5}">
                      <a16:colId xmlns:a16="http://schemas.microsoft.com/office/drawing/2014/main" val="1611753274"/>
                    </a:ext>
                  </a:extLst>
                </a:gridCol>
              </a:tblGrid>
              <a:tr h="299720">
                <a:tc>
                  <a:txBody>
                    <a:bodyPr/>
                    <a:lstStyle/>
                    <a:p>
                      <a:pPr marL="0" indent="0" algn="ctr">
                        <a:lnSpc>
                          <a:spcPts val="1400"/>
                        </a:lnSpc>
                        <a:spcBef>
                          <a:spcPts val="200"/>
                        </a:spcBef>
                        <a:spcAft>
                          <a:spcPts val="200"/>
                        </a:spcAft>
                      </a:pPr>
                      <a:r>
                        <a:rPr lang="zh-TW" sz="1000" kern="1050" dirty="0">
                          <a:effectLst/>
                          <a:latin typeface="+mn-ea"/>
                          <a:ea typeface="+mn-ea"/>
                        </a:rPr>
                        <a:t>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15348154"/>
                  </a:ext>
                </a:extLst>
              </a:tr>
              <a:tr h="299720">
                <a:tc>
                  <a:txBody>
                    <a:bodyPr/>
                    <a:lstStyle/>
                    <a:p>
                      <a:pPr marL="0" indent="0" algn="ctr">
                        <a:lnSpc>
                          <a:spcPts val="1400"/>
                        </a:lnSpc>
                        <a:spcBef>
                          <a:spcPts val="200"/>
                        </a:spcBef>
                        <a:spcAft>
                          <a:spcPts val="200"/>
                        </a:spcAft>
                      </a:pPr>
                      <a:r>
                        <a:rPr lang="en-US" sz="1000" kern="1050" dirty="0">
                          <a:effectLst/>
                          <a:latin typeface="+mn-ea"/>
                          <a:ea typeface="+mn-ea"/>
                        </a:rPr>
                        <a:t>name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坐标轴名称。</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672196881"/>
                  </a:ext>
                </a:extLst>
              </a:tr>
              <a:tr h="299720">
                <a:tc>
                  <a:txBody>
                    <a:bodyPr/>
                    <a:lstStyle/>
                    <a:p>
                      <a:pPr marL="0" indent="0" algn="ctr">
                        <a:lnSpc>
                          <a:spcPts val="1400"/>
                        </a:lnSpc>
                        <a:spcBef>
                          <a:spcPts val="200"/>
                        </a:spcBef>
                        <a:spcAft>
                          <a:spcPts val="200"/>
                        </a:spcAft>
                      </a:pPr>
                      <a:r>
                        <a:rPr lang="en-US" sz="1000" kern="1050" dirty="0">
                          <a:effectLst/>
                          <a:latin typeface="+mn-ea"/>
                          <a:ea typeface="+mn-ea"/>
                        </a:rPr>
                        <a:t>max_</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坐标轴刻度最大值。可以设置成特殊值</a:t>
                      </a:r>
                      <a:r>
                        <a:rPr lang="en-US" sz="1000" kern="1050" dirty="0">
                          <a:effectLst/>
                          <a:latin typeface="+mn-ea"/>
                          <a:ea typeface="+mn-ea"/>
                        </a:rPr>
                        <a:t> '</a:t>
                      </a:r>
                      <a:r>
                        <a:rPr lang="en-US" sz="1000" kern="1050" dirty="0" err="1">
                          <a:effectLst/>
                          <a:latin typeface="+mn-ea"/>
                          <a:ea typeface="+mn-ea"/>
                        </a:rPr>
                        <a:t>dataMax</a:t>
                      </a:r>
                      <a:r>
                        <a:rPr lang="en-US" sz="1000" kern="1050" dirty="0">
                          <a:effectLst/>
                          <a:latin typeface="+mn-ea"/>
                          <a:ea typeface="+mn-ea"/>
                        </a:rPr>
                        <a:t>'</a:t>
                      </a:r>
                      <a:r>
                        <a:rPr lang="zh-TW" sz="1000" kern="1050" dirty="0">
                          <a:effectLst/>
                          <a:latin typeface="+mn-ea"/>
                          <a:ea typeface="+mn-ea"/>
                        </a:rPr>
                        <a:t>，此时取数据在该轴上的最大值作为最大刻度。。</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818613703"/>
                  </a:ext>
                </a:extLst>
              </a:tr>
              <a:tr h="299720">
                <a:tc>
                  <a:txBody>
                    <a:bodyPr/>
                    <a:lstStyle/>
                    <a:p>
                      <a:pPr marL="0" indent="0" algn="ctr">
                        <a:lnSpc>
                          <a:spcPts val="1400"/>
                        </a:lnSpc>
                        <a:spcBef>
                          <a:spcPts val="200"/>
                        </a:spcBef>
                        <a:spcAft>
                          <a:spcPts val="200"/>
                        </a:spcAft>
                      </a:pPr>
                      <a:r>
                        <a:rPr lang="en-US" sz="1000" kern="1050" dirty="0">
                          <a:effectLst/>
                          <a:latin typeface="+mn-ea"/>
                          <a:ea typeface="+mn-ea"/>
                        </a:rPr>
                        <a:t>min_</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坐标轴刻度最小值。可以设置成特殊值</a:t>
                      </a:r>
                      <a:r>
                        <a:rPr lang="en-US" sz="1000" kern="1050" dirty="0">
                          <a:effectLst/>
                          <a:latin typeface="+mn-ea"/>
                          <a:ea typeface="+mn-ea"/>
                        </a:rPr>
                        <a:t> '</a:t>
                      </a:r>
                      <a:r>
                        <a:rPr lang="en-US" sz="1000" kern="1050" dirty="0" err="1">
                          <a:effectLst/>
                          <a:latin typeface="+mn-ea"/>
                          <a:ea typeface="+mn-ea"/>
                        </a:rPr>
                        <a:t>dataMin</a:t>
                      </a:r>
                      <a:r>
                        <a:rPr lang="en-US" sz="1000" kern="1050" dirty="0">
                          <a:effectLst/>
                          <a:latin typeface="+mn-ea"/>
                          <a:ea typeface="+mn-ea"/>
                        </a:rPr>
                        <a:t>'</a:t>
                      </a:r>
                      <a:r>
                        <a:rPr lang="zh-TW" sz="1000" kern="1050" dirty="0">
                          <a:effectLst/>
                          <a:latin typeface="+mn-ea"/>
                          <a:ea typeface="+mn-ea"/>
                        </a:rPr>
                        <a:t>，此时取数据在该轴上的最小值作为最小刻度。。</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723442758"/>
                  </a:ext>
                </a:extLst>
              </a:tr>
              <a:tr h="299720">
                <a:tc>
                  <a:txBody>
                    <a:bodyPr/>
                    <a:lstStyle/>
                    <a:p>
                      <a:pPr marL="0" indent="0" algn="ctr">
                        <a:lnSpc>
                          <a:spcPts val="1400"/>
                        </a:lnSpc>
                        <a:spcBef>
                          <a:spcPts val="200"/>
                        </a:spcBef>
                        <a:spcAft>
                          <a:spcPts val="200"/>
                        </a:spcAft>
                      </a:pPr>
                      <a:r>
                        <a:rPr lang="en-US" sz="1000" kern="1050" dirty="0" err="1">
                          <a:effectLst/>
                          <a:latin typeface="+mn-ea"/>
                          <a:ea typeface="+mn-ea"/>
                        </a:rPr>
                        <a:t>pos_left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en-US" sz="1000" kern="1050" dirty="0">
                          <a:effectLst/>
                          <a:latin typeface="+mn-ea"/>
                          <a:ea typeface="+mn-ea"/>
                        </a:rPr>
                        <a:t>single </a:t>
                      </a:r>
                      <a:r>
                        <a:rPr lang="zh-TW" sz="1000" kern="1050" dirty="0">
                          <a:effectLst/>
                          <a:latin typeface="+mn-ea"/>
                          <a:ea typeface="+mn-ea"/>
                        </a:rPr>
                        <a:t>组件离容器左侧的距离。</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880894959"/>
                  </a:ext>
                </a:extLst>
              </a:tr>
              <a:tr h="299720">
                <a:tc>
                  <a:txBody>
                    <a:bodyPr/>
                    <a:lstStyle/>
                    <a:p>
                      <a:pPr marL="0" indent="0" algn="ctr">
                        <a:lnSpc>
                          <a:spcPts val="1400"/>
                        </a:lnSpc>
                        <a:spcBef>
                          <a:spcPts val="200"/>
                        </a:spcBef>
                        <a:spcAft>
                          <a:spcPts val="200"/>
                        </a:spcAft>
                      </a:pPr>
                      <a:r>
                        <a:rPr lang="en-US" sz="1000" kern="1050" dirty="0" err="1">
                          <a:effectLst/>
                          <a:latin typeface="+mn-ea"/>
                          <a:ea typeface="+mn-ea"/>
                        </a:rPr>
                        <a:t>pos_right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en-US" sz="1000" kern="1050" dirty="0">
                          <a:effectLst/>
                          <a:latin typeface="+mn-ea"/>
                          <a:ea typeface="+mn-ea"/>
                        </a:rPr>
                        <a:t>single</a:t>
                      </a:r>
                      <a:r>
                        <a:rPr lang="zh-TW" sz="1000" kern="1050" dirty="0">
                          <a:effectLst/>
                          <a:latin typeface="+mn-ea"/>
                          <a:ea typeface="+mn-ea"/>
                        </a:rPr>
                        <a:t>组件离容器右侧的距离。</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569408846"/>
                  </a:ext>
                </a:extLst>
              </a:tr>
              <a:tr h="299720">
                <a:tc>
                  <a:txBody>
                    <a:bodyPr/>
                    <a:lstStyle/>
                    <a:p>
                      <a:pPr marL="0" indent="0" algn="ctr">
                        <a:lnSpc>
                          <a:spcPts val="1400"/>
                        </a:lnSpc>
                        <a:spcBef>
                          <a:spcPts val="200"/>
                        </a:spcBef>
                        <a:spcAft>
                          <a:spcPts val="200"/>
                        </a:spcAft>
                      </a:pPr>
                      <a:r>
                        <a:rPr lang="en-US" sz="1000" kern="1050" dirty="0" err="1">
                          <a:effectLst/>
                          <a:latin typeface="+mn-ea"/>
                          <a:ea typeface="+mn-ea"/>
                        </a:rPr>
                        <a:t>pos_top</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en-US" sz="1000" kern="1050" dirty="0">
                          <a:effectLst/>
                          <a:latin typeface="+mn-ea"/>
                          <a:ea typeface="+mn-ea"/>
                        </a:rPr>
                        <a:t>single</a:t>
                      </a:r>
                      <a:r>
                        <a:rPr lang="zh-TW" sz="1000" kern="1050" dirty="0">
                          <a:effectLst/>
                          <a:latin typeface="+mn-ea"/>
                          <a:ea typeface="+mn-ea"/>
                        </a:rPr>
                        <a:t>组件离容器上侧的距离。</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441780087"/>
                  </a:ext>
                </a:extLst>
              </a:tr>
              <a:tr h="299720">
                <a:tc>
                  <a:txBody>
                    <a:bodyPr/>
                    <a:lstStyle/>
                    <a:p>
                      <a:pPr marL="0" indent="0" algn="ctr">
                        <a:lnSpc>
                          <a:spcPts val="1400"/>
                        </a:lnSpc>
                        <a:spcBef>
                          <a:spcPts val="200"/>
                        </a:spcBef>
                        <a:spcAft>
                          <a:spcPts val="200"/>
                        </a:spcAft>
                      </a:pPr>
                      <a:r>
                        <a:rPr lang="en-US" sz="1000" kern="1050" dirty="0" err="1">
                          <a:effectLst/>
                          <a:latin typeface="+mn-ea"/>
                          <a:ea typeface="+mn-ea"/>
                        </a:rPr>
                        <a:t>pos_bottom</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en-US" sz="1000" kern="1050" dirty="0">
                          <a:effectLst/>
                          <a:latin typeface="+mn-ea"/>
                          <a:ea typeface="+mn-ea"/>
                        </a:rPr>
                        <a:t>single</a:t>
                      </a:r>
                      <a:r>
                        <a:rPr lang="zh-TW" sz="1000" kern="1050" dirty="0">
                          <a:effectLst/>
                          <a:latin typeface="+mn-ea"/>
                          <a:ea typeface="+mn-ea"/>
                        </a:rPr>
                        <a:t>组件离容器下侧的距离。</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794519880"/>
                  </a:ext>
                </a:extLst>
              </a:tr>
              <a:tr h="299720">
                <a:tc>
                  <a:txBody>
                    <a:bodyPr/>
                    <a:lstStyle/>
                    <a:p>
                      <a:pPr marL="0" indent="0" algn="ctr">
                        <a:lnSpc>
                          <a:spcPts val="1400"/>
                        </a:lnSpc>
                        <a:spcBef>
                          <a:spcPts val="200"/>
                        </a:spcBef>
                        <a:spcAft>
                          <a:spcPts val="200"/>
                        </a:spcAft>
                      </a:pPr>
                      <a:r>
                        <a:rPr lang="en-US" sz="1000" kern="1050" dirty="0">
                          <a:effectLst/>
                          <a:latin typeface="+mn-ea"/>
                          <a:ea typeface="+mn-ea"/>
                        </a:rPr>
                        <a:t>width</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en-US" sz="1000" kern="1050" dirty="0">
                          <a:effectLst/>
                          <a:latin typeface="+mn-ea"/>
                          <a:ea typeface="+mn-ea"/>
                        </a:rPr>
                        <a:t>single </a:t>
                      </a:r>
                      <a:r>
                        <a:rPr lang="zh-TW" sz="1000" kern="1050" dirty="0">
                          <a:effectLst/>
                          <a:latin typeface="+mn-ea"/>
                          <a:ea typeface="+mn-ea"/>
                        </a:rPr>
                        <a:t>组件的宽度。默认自适应。</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445016459"/>
                  </a:ext>
                </a:extLst>
              </a:tr>
              <a:tr h="299720">
                <a:tc>
                  <a:txBody>
                    <a:bodyPr/>
                    <a:lstStyle/>
                    <a:p>
                      <a:pPr marL="0" indent="0" algn="ctr">
                        <a:lnSpc>
                          <a:spcPts val="1400"/>
                        </a:lnSpc>
                        <a:spcBef>
                          <a:spcPts val="200"/>
                        </a:spcBef>
                        <a:spcAft>
                          <a:spcPts val="200"/>
                        </a:spcAft>
                      </a:pPr>
                      <a:r>
                        <a:rPr lang="en-US" sz="1000" kern="1050" dirty="0">
                          <a:effectLst/>
                          <a:latin typeface="+mn-ea"/>
                          <a:ea typeface="+mn-ea"/>
                        </a:rPr>
                        <a:t>height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en-US" sz="1000" kern="1050" dirty="0">
                          <a:effectLst/>
                          <a:latin typeface="+mn-ea"/>
                          <a:ea typeface="+mn-ea"/>
                        </a:rPr>
                        <a:t>single </a:t>
                      </a:r>
                      <a:r>
                        <a:rPr lang="zh-TW" sz="1000" kern="1050" dirty="0">
                          <a:effectLst/>
                          <a:latin typeface="+mn-ea"/>
                          <a:ea typeface="+mn-ea"/>
                        </a:rPr>
                        <a:t>组件的高度。默认自适应。</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358806064"/>
                  </a:ext>
                </a:extLst>
              </a:tr>
              <a:tr h="299720">
                <a:tc>
                  <a:txBody>
                    <a:bodyPr/>
                    <a:lstStyle/>
                    <a:p>
                      <a:pPr marL="0" indent="0" algn="ctr">
                        <a:lnSpc>
                          <a:spcPts val="1400"/>
                        </a:lnSpc>
                        <a:spcBef>
                          <a:spcPts val="200"/>
                        </a:spcBef>
                        <a:spcAft>
                          <a:spcPts val="200"/>
                        </a:spcAft>
                      </a:pPr>
                      <a:r>
                        <a:rPr lang="en-US" sz="1000" kern="1050" dirty="0">
                          <a:effectLst/>
                          <a:latin typeface="+mn-ea"/>
                          <a:ea typeface="+mn-ea"/>
                        </a:rPr>
                        <a:t>orient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轴的朝向，默认水平朝向，可以设置成</a:t>
                      </a:r>
                      <a:r>
                        <a:rPr lang="en-US" sz="1000" kern="1050" dirty="0">
                          <a:effectLst/>
                          <a:latin typeface="+mn-ea"/>
                          <a:ea typeface="+mn-ea"/>
                        </a:rPr>
                        <a:t> 'vertical' </a:t>
                      </a:r>
                      <a:r>
                        <a:rPr lang="zh-TW" sz="1000" kern="1050" dirty="0">
                          <a:effectLst/>
                          <a:latin typeface="+mn-ea"/>
                          <a:ea typeface="+mn-ea"/>
                        </a:rPr>
                        <a:t>垂直朝向。</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118921095"/>
                  </a:ext>
                </a:extLst>
              </a:tr>
              <a:tr h="299720">
                <a:tc>
                  <a:txBody>
                    <a:bodyPr/>
                    <a:lstStyle/>
                    <a:p>
                      <a:pPr marL="0" indent="0" algn="ctr">
                        <a:lnSpc>
                          <a:spcPts val="1400"/>
                        </a:lnSpc>
                        <a:spcBef>
                          <a:spcPts val="200"/>
                        </a:spcBef>
                        <a:spcAft>
                          <a:spcPts val="200"/>
                        </a:spcAft>
                      </a:pPr>
                      <a:r>
                        <a:rPr lang="en-US" sz="1000" kern="1050" dirty="0">
                          <a:effectLst/>
                          <a:latin typeface="+mn-ea"/>
                          <a:ea typeface="+mn-ea"/>
                        </a:rPr>
                        <a:t>type_</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坐标轴类型。可选：</a:t>
                      </a:r>
                      <a:r>
                        <a:rPr lang="en-US" sz="1000" kern="1050" dirty="0">
                          <a:effectLst/>
                          <a:latin typeface="+mn-ea"/>
                          <a:ea typeface="+mn-ea"/>
                        </a:rPr>
                        <a:t>'</a:t>
                      </a:r>
                      <a:r>
                        <a:rPr lang="en-US" sz="1000" kern="1050" dirty="0" err="1">
                          <a:effectLst/>
                          <a:latin typeface="+mn-ea"/>
                          <a:ea typeface="+mn-ea"/>
                        </a:rPr>
                        <a:t>value''category''time</a:t>
                      </a:r>
                      <a:r>
                        <a:rPr lang="en-US" sz="1000" kern="1050" dirty="0">
                          <a:effectLst/>
                          <a:latin typeface="+mn-ea"/>
                          <a:ea typeface="+mn-ea"/>
                        </a:rPr>
                        <a:t>'</a:t>
                      </a:r>
                      <a:r>
                        <a:rPr lang="zh-TW" sz="1000" kern="1050" dirty="0">
                          <a:effectLst/>
                          <a:latin typeface="+mn-ea"/>
                          <a:ea typeface="+mn-ea"/>
                        </a:rPr>
                        <a:t>例如会根据跨度的范围来决定使用月，星期，日还是小时范围的刻度。</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345023645"/>
                  </a:ext>
                </a:extLst>
              </a:tr>
            </a:tbl>
          </a:graphicData>
        </a:graphic>
      </p:graphicFrame>
      <p:sp>
        <p:nvSpPr>
          <p:cNvPr id="3" name="内容占位符 2">
            <a:extLst>
              <a:ext uri="{FF2B5EF4-FFF2-40B4-BE49-F238E27FC236}">
                <a16:creationId xmlns:a16="http://schemas.microsoft.com/office/drawing/2014/main" id="{7BE442AC-0FEF-4999-9ECF-04A06B4F202B}"/>
              </a:ext>
            </a:extLst>
          </p:cNvPr>
          <p:cNvSpPr>
            <a:spLocks noGrp="1"/>
          </p:cNvSpPr>
          <p:nvPr>
            <p:ph idx="10"/>
          </p:nvPr>
        </p:nvSpPr>
        <p:spPr/>
        <p:txBody>
          <a:bodyPr/>
          <a:lstStyle/>
          <a:p>
            <a:r>
              <a:rPr lang="zh-CN" altLang="zh-CN" dirty="0"/>
              <a:t>（</a:t>
            </a:r>
            <a:r>
              <a:rPr lang="en-US" altLang="zh-CN" dirty="0"/>
              <a:t>5</a:t>
            </a:r>
            <a:r>
              <a:rPr lang="zh-CN" altLang="zh-CN" dirty="0"/>
              <a:t>）</a:t>
            </a:r>
            <a:r>
              <a:rPr lang="en-US" altLang="zh-CN" dirty="0"/>
              <a:t>SingleAxisOpts</a:t>
            </a:r>
            <a:r>
              <a:rPr lang="zh-CN" altLang="zh-CN" dirty="0"/>
              <a:t>：</a:t>
            </a:r>
            <a:endParaRPr lang="zh-CN" altLang="en-US" dirty="0"/>
          </a:p>
        </p:txBody>
      </p:sp>
      <p:sp>
        <p:nvSpPr>
          <p:cNvPr id="2" name="内容占位符 1">
            <a:extLst>
              <a:ext uri="{FF2B5EF4-FFF2-40B4-BE49-F238E27FC236}">
                <a16:creationId xmlns:a16="http://schemas.microsoft.com/office/drawing/2014/main" id="{DF9D9CEA-A06D-C0A2-A0A4-96FF607C7938}"/>
              </a:ext>
            </a:extLst>
          </p:cNvPr>
          <p:cNvSpPr txBox="1">
            <a:spLocks/>
          </p:cNvSpPr>
          <p:nvPr/>
        </p:nvSpPr>
        <p:spPr bwMode="auto">
          <a:xfrm>
            <a:off x="423863" y="1754188"/>
            <a:ext cx="11107737"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SingleAxisOpts</a:t>
            </a:r>
            <a:r>
              <a:rPr lang="zh-CN" altLang="en-US" kern="0" dirty="0"/>
              <a:t>可用来设置坐标轴的类型、名称、名称位置、轴线和标签样式等。</a:t>
            </a:r>
          </a:p>
        </p:txBody>
      </p:sp>
    </p:spTree>
    <p:extLst>
      <p:ext uri="{BB962C8B-B14F-4D97-AF65-F5344CB8AC3E}">
        <p14:creationId xmlns:p14="http://schemas.microsoft.com/office/powerpoint/2010/main" val="10372588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en-US" altLang="zh-CN" dirty="0" err="1"/>
              <a:t>PyEcharts</a:t>
            </a:r>
            <a:r>
              <a:rPr lang="zh-CN" altLang="en-US" dirty="0"/>
              <a:t>的原生图形配置项包括：</a:t>
            </a:r>
            <a:r>
              <a:rPr lang="en-US" altLang="zh-CN" dirty="0" err="1"/>
              <a:t>GraphicGroup</a:t>
            </a:r>
            <a:r>
              <a:rPr lang="zh-CN" altLang="en-US" dirty="0"/>
              <a:t>、</a:t>
            </a:r>
            <a:r>
              <a:rPr lang="en-US" altLang="zh-CN" dirty="0" err="1"/>
              <a:t>GraphicItem</a:t>
            </a:r>
            <a:r>
              <a:rPr lang="zh-CN" altLang="en-US" dirty="0"/>
              <a:t>、</a:t>
            </a:r>
            <a:r>
              <a:rPr lang="en-US" altLang="zh-CN" dirty="0" err="1"/>
              <a:t>GraphicBasicStyleOpts</a:t>
            </a:r>
            <a:r>
              <a:rPr lang="zh-CN" altLang="en-US" dirty="0"/>
              <a:t>、</a:t>
            </a:r>
            <a:r>
              <a:rPr lang="en-US" altLang="zh-CN" dirty="0" err="1"/>
              <a:t>GraphicShapeOpts</a:t>
            </a:r>
            <a:r>
              <a:rPr lang="zh-CN" altLang="en-US" dirty="0"/>
              <a:t>、</a:t>
            </a:r>
            <a:r>
              <a:rPr lang="en-US" altLang="zh-CN" dirty="0" err="1"/>
              <a:t>GraphicImage</a:t>
            </a:r>
            <a:r>
              <a:rPr lang="zh-CN" altLang="en-US" dirty="0"/>
              <a:t>、</a:t>
            </a:r>
            <a:r>
              <a:rPr lang="en-US" altLang="zh-CN" dirty="0" err="1"/>
              <a:t>GraphicImageStyleOpts</a:t>
            </a:r>
            <a:r>
              <a:rPr lang="zh-CN" altLang="en-US" dirty="0"/>
              <a:t>、</a:t>
            </a:r>
            <a:r>
              <a:rPr lang="en-US" altLang="zh-CN" dirty="0" err="1"/>
              <a:t>GraphicText</a:t>
            </a:r>
            <a:r>
              <a:rPr lang="zh-CN" altLang="en-US" dirty="0"/>
              <a:t>、</a:t>
            </a:r>
            <a:r>
              <a:rPr lang="en-US" altLang="zh-CN" dirty="0" err="1"/>
              <a:t>GraphicTextStyleOpts</a:t>
            </a:r>
            <a:r>
              <a:rPr lang="zh-CN" altLang="en-US" dirty="0"/>
              <a:t>、</a:t>
            </a:r>
            <a:r>
              <a:rPr lang="en-US" altLang="zh-CN" dirty="0" err="1"/>
              <a:t>GraphicRect</a:t>
            </a:r>
            <a:r>
              <a:rPr lang="en-US" altLang="zh-CN" dirty="0"/>
              <a:t> </a:t>
            </a:r>
            <a:r>
              <a:rPr lang="zh-CN" altLang="en-US" dirty="0"/>
              <a:t>等</a:t>
            </a:r>
            <a:r>
              <a:rPr lang="en-US" altLang="zh-CN" dirty="0"/>
              <a:t>9</a:t>
            </a:r>
            <a:r>
              <a:rPr lang="zh-CN" altLang="en-US" dirty="0"/>
              <a:t>个配置。</a:t>
            </a:r>
          </a:p>
        </p:txBody>
      </p:sp>
      <p:sp>
        <p:nvSpPr>
          <p:cNvPr id="17412" name="内容占位符 2"/>
          <p:cNvSpPr>
            <a:spLocks noGrp="1"/>
          </p:cNvSpPr>
          <p:nvPr>
            <p:ph idx="10"/>
          </p:nvPr>
        </p:nvSpPr>
        <p:spPr>
          <a:xfrm>
            <a:off x="423863" y="1138238"/>
            <a:ext cx="11107737" cy="427037"/>
          </a:xfrm>
        </p:spPr>
        <p:txBody>
          <a:bodyPr/>
          <a:lstStyle/>
          <a:p>
            <a:r>
              <a:rPr lang="en-US" altLang="zh-CN" dirty="0"/>
              <a:t>8.1.3  </a:t>
            </a:r>
            <a:r>
              <a:rPr lang="zh-CN" altLang="en-US" dirty="0"/>
              <a:t>原生图形配置项</a:t>
            </a:r>
            <a:endParaRPr dirty="0"/>
          </a:p>
        </p:txBody>
      </p:sp>
    </p:spTree>
    <p:extLst>
      <p:ext uri="{BB962C8B-B14F-4D97-AF65-F5344CB8AC3E}">
        <p14:creationId xmlns:p14="http://schemas.microsoft.com/office/powerpoint/2010/main" val="1761154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D4A84EC4-50AA-4E73-AD96-C8C4C0C67B3A}"/>
              </a:ext>
            </a:extLst>
          </p:cNvPr>
          <p:cNvGraphicFramePr>
            <a:graphicFrameLocks noGrp="1"/>
          </p:cNvGraphicFramePr>
          <p:nvPr>
            <p:ph idx="1"/>
            <p:extLst>
              <p:ext uri="{D42A27DB-BD31-4B8C-83A1-F6EECF244321}">
                <p14:modId xmlns:p14="http://schemas.microsoft.com/office/powerpoint/2010/main" val="2926849340"/>
              </p:ext>
            </p:extLst>
          </p:nvPr>
        </p:nvGraphicFramePr>
        <p:xfrm>
          <a:off x="2734297" y="3102883"/>
          <a:ext cx="6161508" cy="1233988"/>
        </p:xfrm>
        <a:graphic>
          <a:graphicData uri="http://schemas.openxmlformats.org/drawingml/2006/table">
            <a:tbl>
              <a:tblPr firstRow="1" firstCol="1" bandRow="1">
                <a:tableStyleId>{5C22544A-7EE6-4342-B048-85BDC9FD1C3A}</a:tableStyleId>
              </a:tblPr>
              <a:tblGrid>
                <a:gridCol w="2084807">
                  <a:extLst>
                    <a:ext uri="{9D8B030D-6E8A-4147-A177-3AD203B41FA5}">
                      <a16:colId xmlns:a16="http://schemas.microsoft.com/office/drawing/2014/main" val="2884957361"/>
                    </a:ext>
                  </a:extLst>
                </a:gridCol>
                <a:gridCol w="4076701">
                  <a:extLst>
                    <a:ext uri="{9D8B030D-6E8A-4147-A177-3AD203B41FA5}">
                      <a16:colId xmlns:a16="http://schemas.microsoft.com/office/drawing/2014/main" val="1517751831"/>
                    </a:ext>
                  </a:extLst>
                </a:gridCol>
              </a:tblGrid>
              <a:tr h="308497">
                <a:tc>
                  <a:txBody>
                    <a:bodyPr/>
                    <a:lstStyle/>
                    <a:p>
                      <a:pPr marL="0" indent="0" algn="ctr">
                        <a:lnSpc>
                          <a:spcPts val="1400"/>
                        </a:lnSpc>
                        <a:spcBef>
                          <a:spcPts val="200"/>
                        </a:spcBef>
                        <a:spcAft>
                          <a:spcPts val="200"/>
                        </a:spcAft>
                      </a:pPr>
                      <a:r>
                        <a:rPr lang="zh-TW" sz="1000" kern="1050" dirty="0">
                          <a:effectLst/>
                          <a:latin typeface="+mn-ea"/>
                          <a:ea typeface="+mn-ea"/>
                        </a:rPr>
                        <a:t>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129967663"/>
                  </a:ext>
                </a:extLst>
              </a:tr>
              <a:tr h="308497">
                <a:tc>
                  <a:txBody>
                    <a:bodyPr/>
                    <a:lstStyle/>
                    <a:p>
                      <a:pPr marL="0" indent="0" algn="ctr">
                        <a:lnSpc>
                          <a:spcPts val="1400"/>
                        </a:lnSpc>
                        <a:spcBef>
                          <a:spcPts val="200"/>
                        </a:spcBef>
                        <a:spcAft>
                          <a:spcPts val="200"/>
                        </a:spcAft>
                      </a:pPr>
                      <a:r>
                        <a:rPr lang="en-US" sz="1000" kern="1050" dirty="0" err="1">
                          <a:effectLst/>
                          <a:latin typeface="+mn-ea"/>
                          <a:ea typeface="+mn-ea"/>
                        </a:rPr>
                        <a:t>graphic_item</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图形的配置项</a:t>
                      </a:r>
                      <a:r>
                        <a:rPr lang="zh-CN" altLang="en-US"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406521700"/>
                  </a:ext>
                </a:extLst>
              </a:tr>
              <a:tr h="308497">
                <a:tc>
                  <a:txBody>
                    <a:bodyPr/>
                    <a:lstStyle/>
                    <a:p>
                      <a:pPr marL="0" indent="0" algn="ctr">
                        <a:lnSpc>
                          <a:spcPts val="1400"/>
                        </a:lnSpc>
                        <a:spcBef>
                          <a:spcPts val="200"/>
                        </a:spcBef>
                        <a:spcAft>
                          <a:spcPts val="200"/>
                        </a:spcAft>
                      </a:pPr>
                      <a:r>
                        <a:rPr lang="en-US" sz="1000" kern="1050" dirty="0" err="1">
                          <a:effectLst/>
                          <a:latin typeface="+mn-ea"/>
                          <a:ea typeface="+mn-ea"/>
                        </a:rPr>
                        <a:t>is_diff_children_by_name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根据其</a:t>
                      </a:r>
                      <a:r>
                        <a:rPr lang="en-US" sz="1000" kern="1050" dirty="0">
                          <a:effectLst/>
                          <a:latin typeface="+mn-ea"/>
                          <a:ea typeface="+mn-ea"/>
                        </a:rPr>
                        <a:t> children </a:t>
                      </a:r>
                      <a:r>
                        <a:rPr lang="zh-TW" sz="1000" kern="1050" dirty="0">
                          <a:effectLst/>
                          <a:latin typeface="+mn-ea"/>
                          <a:ea typeface="+mn-ea"/>
                        </a:rPr>
                        <a:t>中每个图形元素的</a:t>
                      </a:r>
                      <a:r>
                        <a:rPr lang="en-US" sz="1000" kern="1050" dirty="0">
                          <a:effectLst/>
                          <a:latin typeface="+mn-ea"/>
                          <a:ea typeface="+mn-ea"/>
                        </a:rPr>
                        <a:t> name </a:t>
                      </a:r>
                      <a:r>
                        <a:rPr lang="zh-TW" sz="1000" kern="1050" dirty="0">
                          <a:effectLst/>
                          <a:latin typeface="+mn-ea"/>
                          <a:ea typeface="+mn-ea"/>
                        </a:rPr>
                        <a:t>属性进行重绘</a:t>
                      </a:r>
                      <a:r>
                        <a:rPr lang="zh-CN" altLang="en-US"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524907020"/>
                  </a:ext>
                </a:extLst>
              </a:tr>
              <a:tr h="308497">
                <a:tc>
                  <a:txBody>
                    <a:bodyPr/>
                    <a:lstStyle/>
                    <a:p>
                      <a:pPr marL="0" indent="0" algn="ctr">
                        <a:lnSpc>
                          <a:spcPts val="1400"/>
                        </a:lnSpc>
                        <a:spcBef>
                          <a:spcPts val="200"/>
                        </a:spcBef>
                        <a:spcAft>
                          <a:spcPts val="200"/>
                        </a:spcAft>
                      </a:pPr>
                      <a:r>
                        <a:rPr lang="en-US" sz="1000" kern="1050" dirty="0">
                          <a:effectLst/>
                          <a:latin typeface="+mn-ea"/>
                          <a:ea typeface="+mn-ea"/>
                        </a:rPr>
                        <a:t>children</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子节点列表，其中项都是一个图形元素定义。</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281065374"/>
                  </a:ext>
                </a:extLst>
              </a:tr>
            </a:tbl>
          </a:graphicData>
        </a:graphic>
      </p:graphicFrame>
      <p:sp>
        <p:nvSpPr>
          <p:cNvPr id="3" name="内容占位符 2">
            <a:extLst>
              <a:ext uri="{FF2B5EF4-FFF2-40B4-BE49-F238E27FC236}">
                <a16:creationId xmlns:a16="http://schemas.microsoft.com/office/drawing/2014/main" id="{03FE3008-708B-4E45-8DD1-23FD4B8F1209}"/>
              </a:ext>
            </a:extLst>
          </p:cNvPr>
          <p:cNvSpPr>
            <a:spLocks noGrp="1"/>
          </p:cNvSpPr>
          <p:nvPr>
            <p:ph idx="10"/>
          </p:nvPr>
        </p:nvSpPr>
        <p:spPr/>
        <p:txBody>
          <a:bodyPr/>
          <a:lstStyle/>
          <a:p>
            <a:r>
              <a:rPr lang="zh-CN" altLang="zh-CN" dirty="0"/>
              <a:t>（</a:t>
            </a:r>
            <a:r>
              <a:rPr lang="en-US" altLang="zh-CN" dirty="0"/>
              <a:t>1</a:t>
            </a:r>
            <a:r>
              <a:rPr lang="zh-CN" altLang="zh-CN" dirty="0"/>
              <a:t>）</a:t>
            </a:r>
            <a:r>
              <a:rPr lang="en-US" altLang="zh-CN" dirty="0"/>
              <a:t>GraphicGroup</a:t>
            </a:r>
            <a:r>
              <a:rPr lang="zh-CN" altLang="zh-CN" dirty="0"/>
              <a:t>：</a:t>
            </a:r>
            <a:endParaRPr lang="zh-CN" altLang="en-US" dirty="0"/>
          </a:p>
        </p:txBody>
      </p:sp>
      <p:sp>
        <p:nvSpPr>
          <p:cNvPr id="2" name="内容占位符 1">
            <a:extLst>
              <a:ext uri="{FF2B5EF4-FFF2-40B4-BE49-F238E27FC236}">
                <a16:creationId xmlns:a16="http://schemas.microsoft.com/office/drawing/2014/main" id="{26E0ACD1-BDE1-1B04-8CEB-95511DB73D8E}"/>
              </a:ext>
            </a:extLst>
          </p:cNvPr>
          <p:cNvSpPr txBox="1">
            <a:spLocks/>
          </p:cNvSpPr>
          <p:nvPr/>
        </p:nvSpPr>
        <p:spPr bwMode="auto">
          <a:xfrm>
            <a:off x="423863" y="1754188"/>
            <a:ext cx="11107737" cy="99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GraphicGroup</a:t>
            </a:r>
            <a:r>
              <a:rPr lang="zh-CN" altLang="en-US" kern="0" dirty="0"/>
              <a:t>是一个用于在</a:t>
            </a:r>
            <a:r>
              <a:rPr lang="en-US" altLang="zh-CN" kern="0" dirty="0" err="1"/>
              <a:t>ECharts</a:t>
            </a:r>
            <a:r>
              <a:rPr lang="zh-CN" altLang="en-US" kern="0" dirty="0"/>
              <a:t>中绘制多个图形元素的容器。它允许用户将多个图形元素组合在一起，形成复杂的图形展示效果。</a:t>
            </a:r>
          </a:p>
        </p:txBody>
      </p:sp>
    </p:spTree>
    <p:extLst>
      <p:ext uri="{BB962C8B-B14F-4D97-AF65-F5344CB8AC3E}">
        <p14:creationId xmlns:p14="http://schemas.microsoft.com/office/powerpoint/2010/main" val="34745746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8B6157D9-918F-4CE6-8B3F-DBDB8A1F8416}"/>
              </a:ext>
            </a:extLst>
          </p:cNvPr>
          <p:cNvGraphicFramePr>
            <a:graphicFrameLocks noGrp="1"/>
          </p:cNvGraphicFramePr>
          <p:nvPr>
            <p:ph idx="1"/>
            <p:extLst>
              <p:ext uri="{D42A27DB-BD31-4B8C-83A1-F6EECF244321}">
                <p14:modId xmlns:p14="http://schemas.microsoft.com/office/powerpoint/2010/main" val="4082209782"/>
              </p:ext>
            </p:extLst>
          </p:nvPr>
        </p:nvGraphicFramePr>
        <p:xfrm>
          <a:off x="2032000" y="2060322"/>
          <a:ext cx="7878618" cy="4752000"/>
        </p:xfrm>
        <a:graphic>
          <a:graphicData uri="http://schemas.openxmlformats.org/drawingml/2006/table">
            <a:tbl>
              <a:tblPr firstRow="1" firstCol="1" bandRow="1">
                <a:tableStyleId>{5C22544A-7EE6-4342-B048-85BDC9FD1C3A}</a:tableStyleId>
              </a:tblPr>
              <a:tblGrid>
                <a:gridCol w="1326367">
                  <a:extLst>
                    <a:ext uri="{9D8B030D-6E8A-4147-A177-3AD203B41FA5}">
                      <a16:colId xmlns:a16="http://schemas.microsoft.com/office/drawing/2014/main" val="2191734724"/>
                    </a:ext>
                  </a:extLst>
                </a:gridCol>
                <a:gridCol w="6552251">
                  <a:extLst>
                    <a:ext uri="{9D8B030D-6E8A-4147-A177-3AD203B41FA5}">
                      <a16:colId xmlns:a16="http://schemas.microsoft.com/office/drawing/2014/main" val="1370658293"/>
                    </a:ext>
                  </a:extLst>
                </a:gridCol>
              </a:tblGrid>
              <a:tr h="216000">
                <a:tc>
                  <a:txBody>
                    <a:bodyPr/>
                    <a:lstStyle/>
                    <a:p>
                      <a:pPr marL="0" indent="0" algn="ctr">
                        <a:lnSpc>
                          <a:spcPts val="1400"/>
                        </a:lnSpc>
                        <a:spcBef>
                          <a:spcPts val="200"/>
                        </a:spcBef>
                        <a:spcAft>
                          <a:spcPts val="200"/>
                        </a:spcAft>
                      </a:pPr>
                      <a:r>
                        <a:rPr lang="zh-TW" sz="1000" kern="1050" dirty="0">
                          <a:effectLst/>
                          <a:latin typeface="+mn-ea"/>
                          <a:ea typeface="+mn-ea"/>
                        </a:rPr>
                        <a:t>配置项</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extLst>
                  <a:ext uri="{0D108BD9-81ED-4DB2-BD59-A6C34878D82A}">
                    <a16:rowId xmlns:a16="http://schemas.microsoft.com/office/drawing/2014/main" val="2555852117"/>
                  </a:ext>
                </a:extLst>
              </a:tr>
              <a:tr h="216000">
                <a:tc>
                  <a:txBody>
                    <a:bodyPr/>
                    <a:lstStyle/>
                    <a:p>
                      <a:pPr marL="0" indent="0" algn="ctr">
                        <a:lnSpc>
                          <a:spcPts val="1400"/>
                        </a:lnSpc>
                        <a:spcBef>
                          <a:spcPts val="200"/>
                        </a:spcBef>
                        <a:spcAft>
                          <a:spcPts val="200"/>
                        </a:spcAft>
                      </a:pPr>
                      <a:r>
                        <a:rPr lang="en-US" sz="1000" kern="1050" dirty="0">
                          <a:effectLst/>
                          <a:latin typeface="+mn-ea"/>
                          <a:ea typeface="+mn-ea"/>
                        </a:rPr>
                        <a:t>id_</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tc>
                  <a:txBody>
                    <a:bodyPr/>
                    <a:lstStyle/>
                    <a:p>
                      <a:pPr marL="0" indent="0" algn="just">
                        <a:lnSpc>
                          <a:spcPts val="1400"/>
                        </a:lnSpc>
                        <a:spcBef>
                          <a:spcPts val="200"/>
                        </a:spcBef>
                        <a:spcAft>
                          <a:spcPts val="200"/>
                        </a:spcAft>
                      </a:pPr>
                      <a:r>
                        <a:rPr lang="en-US" sz="1000" kern="1050" dirty="0">
                          <a:effectLst/>
                          <a:latin typeface="+mn-ea"/>
                          <a:ea typeface="+mn-ea"/>
                        </a:rPr>
                        <a:t>id </a:t>
                      </a:r>
                      <a:r>
                        <a:rPr lang="zh-TW" sz="1000" kern="1050" dirty="0">
                          <a:effectLst/>
                          <a:latin typeface="+mn-ea"/>
                          <a:ea typeface="+mn-ea"/>
                        </a:rPr>
                        <a:t>用于在更新或删除图形元素时指定更新哪个图形元素，如果不需要用可以忽略。</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extLst>
                  <a:ext uri="{0D108BD9-81ED-4DB2-BD59-A6C34878D82A}">
                    <a16:rowId xmlns:a16="http://schemas.microsoft.com/office/drawing/2014/main" val="3228305130"/>
                  </a:ext>
                </a:extLst>
              </a:tr>
              <a:tr h="216000">
                <a:tc>
                  <a:txBody>
                    <a:bodyPr/>
                    <a:lstStyle/>
                    <a:p>
                      <a:pPr marL="0" indent="0" algn="ctr">
                        <a:lnSpc>
                          <a:spcPts val="1400"/>
                        </a:lnSpc>
                        <a:spcBef>
                          <a:spcPts val="200"/>
                        </a:spcBef>
                        <a:spcAft>
                          <a:spcPts val="200"/>
                        </a:spcAft>
                      </a:pPr>
                      <a:r>
                        <a:rPr lang="en-US" sz="1000" kern="1050" dirty="0">
                          <a:effectLst/>
                          <a:latin typeface="+mn-ea"/>
                          <a:ea typeface="+mn-ea"/>
                        </a:rPr>
                        <a:t>action</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指定对图形元素的操作行为。</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extLst>
                  <a:ext uri="{0D108BD9-81ED-4DB2-BD59-A6C34878D82A}">
                    <a16:rowId xmlns:a16="http://schemas.microsoft.com/office/drawing/2014/main" val="1759841770"/>
                  </a:ext>
                </a:extLst>
              </a:tr>
              <a:tr h="216000">
                <a:tc>
                  <a:txBody>
                    <a:bodyPr/>
                    <a:lstStyle/>
                    <a:p>
                      <a:pPr marL="0" indent="0" algn="ctr">
                        <a:lnSpc>
                          <a:spcPts val="1400"/>
                        </a:lnSpc>
                        <a:spcBef>
                          <a:spcPts val="200"/>
                        </a:spcBef>
                        <a:spcAft>
                          <a:spcPts val="200"/>
                        </a:spcAft>
                      </a:pPr>
                      <a:r>
                        <a:rPr lang="en-US" sz="1000" kern="1050" dirty="0">
                          <a:effectLst/>
                          <a:latin typeface="+mn-ea"/>
                          <a:ea typeface="+mn-ea"/>
                        </a:rPr>
                        <a:t>position</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平移（</a:t>
                      </a:r>
                      <a:r>
                        <a:rPr lang="en-US" sz="1000" kern="1050" dirty="0">
                          <a:effectLst/>
                          <a:latin typeface="+mn-ea"/>
                          <a:ea typeface="+mn-ea"/>
                        </a:rPr>
                        <a:t>position</a:t>
                      </a:r>
                      <a:r>
                        <a:rPr lang="zh-TW" sz="1000" kern="1050" dirty="0">
                          <a:effectLst/>
                          <a:latin typeface="+mn-ea"/>
                          <a:ea typeface="+mn-ea"/>
                        </a:rPr>
                        <a:t>）：默认值是</a:t>
                      </a:r>
                      <a:r>
                        <a:rPr lang="en-US" sz="1000" kern="1050" dirty="0">
                          <a:effectLst/>
                          <a:latin typeface="+mn-ea"/>
                          <a:ea typeface="+mn-ea"/>
                        </a:rPr>
                        <a:t> [0, 0]</a:t>
                      </a:r>
                      <a:r>
                        <a:rPr lang="zh-TW" sz="1000" kern="1050" dirty="0">
                          <a:effectLst/>
                          <a:latin typeface="+mn-ea"/>
                          <a:ea typeface="+mn-ea"/>
                        </a:rPr>
                        <a:t>。表示</a:t>
                      </a:r>
                      <a:r>
                        <a:rPr lang="en-US" sz="1000" kern="1050" dirty="0">
                          <a:effectLst/>
                          <a:latin typeface="+mn-ea"/>
                          <a:ea typeface="+mn-ea"/>
                        </a:rPr>
                        <a:t> [</a:t>
                      </a:r>
                      <a:r>
                        <a:rPr lang="zh-TW" sz="1000" kern="1050" dirty="0">
                          <a:effectLst/>
                          <a:latin typeface="+mn-ea"/>
                          <a:ea typeface="+mn-ea"/>
                        </a:rPr>
                        <a:t>横向平移的距离</a:t>
                      </a:r>
                      <a:r>
                        <a:rPr lang="en-US" sz="1000" kern="1050" dirty="0">
                          <a:effectLst/>
                          <a:latin typeface="+mn-ea"/>
                          <a:ea typeface="+mn-ea"/>
                        </a:rPr>
                        <a:t>, </a:t>
                      </a:r>
                      <a:r>
                        <a:rPr lang="zh-TW" sz="1000" kern="1050" dirty="0">
                          <a:effectLst/>
                          <a:latin typeface="+mn-ea"/>
                          <a:ea typeface="+mn-ea"/>
                        </a:rPr>
                        <a:t>纵向平移的距离</a:t>
                      </a:r>
                      <a:r>
                        <a:rPr lang="en-US" sz="1000" kern="1050" dirty="0">
                          <a:effectLst/>
                          <a:latin typeface="+mn-ea"/>
                          <a:ea typeface="+mn-ea"/>
                        </a:rPr>
                        <a:t>]</a:t>
                      </a:r>
                      <a:r>
                        <a:rPr lang="zh-TW" sz="1000" kern="1050" dirty="0">
                          <a:effectLst/>
                          <a:latin typeface="+mn-ea"/>
                          <a:ea typeface="+mn-ea"/>
                        </a:rPr>
                        <a:t>。右和下为正值。</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extLst>
                  <a:ext uri="{0D108BD9-81ED-4DB2-BD59-A6C34878D82A}">
                    <a16:rowId xmlns:a16="http://schemas.microsoft.com/office/drawing/2014/main" val="3530809985"/>
                  </a:ext>
                </a:extLst>
              </a:tr>
              <a:tr h="216000">
                <a:tc>
                  <a:txBody>
                    <a:bodyPr/>
                    <a:lstStyle/>
                    <a:p>
                      <a:pPr marL="0" indent="0" algn="ctr">
                        <a:lnSpc>
                          <a:spcPts val="1400"/>
                        </a:lnSpc>
                        <a:spcBef>
                          <a:spcPts val="200"/>
                        </a:spcBef>
                        <a:spcAft>
                          <a:spcPts val="200"/>
                        </a:spcAft>
                      </a:pPr>
                      <a:r>
                        <a:rPr lang="en-US" sz="1000" kern="1050" dirty="0">
                          <a:effectLst/>
                          <a:latin typeface="+mn-ea"/>
                          <a:ea typeface="+mn-ea"/>
                        </a:rPr>
                        <a:t>rotation</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旋转（</a:t>
                      </a:r>
                      <a:r>
                        <a:rPr lang="en-US" sz="1000" kern="1050" dirty="0">
                          <a:effectLst/>
                          <a:latin typeface="+mn-ea"/>
                          <a:ea typeface="+mn-ea"/>
                        </a:rPr>
                        <a:t>rotation</a:t>
                      </a:r>
                      <a:r>
                        <a:rPr lang="zh-TW" sz="1000" kern="1050" dirty="0">
                          <a:effectLst/>
                          <a:latin typeface="+mn-ea"/>
                          <a:ea typeface="+mn-ea"/>
                        </a:rPr>
                        <a:t>）：默认值是</a:t>
                      </a:r>
                      <a:r>
                        <a:rPr lang="en-US" sz="1000" kern="1050" dirty="0">
                          <a:effectLst/>
                          <a:latin typeface="+mn-ea"/>
                          <a:ea typeface="+mn-ea"/>
                        </a:rPr>
                        <a:t> 0</a:t>
                      </a:r>
                      <a:r>
                        <a:rPr lang="zh-TW" sz="1000" kern="1050" dirty="0">
                          <a:effectLst/>
                          <a:latin typeface="+mn-ea"/>
                          <a:ea typeface="+mn-ea"/>
                        </a:rPr>
                        <a:t>。表示旋转的弧度值。正值表示逆时针旋转。</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extLst>
                  <a:ext uri="{0D108BD9-81ED-4DB2-BD59-A6C34878D82A}">
                    <a16:rowId xmlns:a16="http://schemas.microsoft.com/office/drawing/2014/main" val="856642508"/>
                  </a:ext>
                </a:extLst>
              </a:tr>
              <a:tr h="216000">
                <a:tc>
                  <a:txBody>
                    <a:bodyPr/>
                    <a:lstStyle/>
                    <a:p>
                      <a:pPr marL="0" indent="0" algn="ctr">
                        <a:lnSpc>
                          <a:spcPts val="1400"/>
                        </a:lnSpc>
                        <a:spcBef>
                          <a:spcPts val="200"/>
                        </a:spcBef>
                        <a:spcAft>
                          <a:spcPts val="200"/>
                        </a:spcAft>
                      </a:pPr>
                      <a:r>
                        <a:rPr lang="en-US" sz="1000" kern="1050" dirty="0">
                          <a:effectLst/>
                          <a:latin typeface="+mn-ea"/>
                          <a:ea typeface="+mn-ea"/>
                        </a:rPr>
                        <a:t>scale</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缩放（</a:t>
                      </a:r>
                      <a:r>
                        <a:rPr lang="en-US" sz="1000" kern="1050" dirty="0">
                          <a:effectLst/>
                          <a:latin typeface="+mn-ea"/>
                          <a:ea typeface="+mn-ea"/>
                        </a:rPr>
                        <a:t>scale</a:t>
                      </a:r>
                      <a:r>
                        <a:rPr lang="zh-TW" sz="1000" kern="1050" dirty="0">
                          <a:effectLst/>
                          <a:latin typeface="+mn-ea"/>
                          <a:ea typeface="+mn-ea"/>
                        </a:rPr>
                        <a:t>）：默认值是</a:t>
                      </a:r>
                      <a:r>
                        <a:rPr lang="en-US" sz="1000" kern="1050" dirty="0">
                          <a:effectLst/>
                          <a:latin typeface="+mn-ea"/>
                          <a:ea typeface="+mn-ea"/>
                        </a:rPr>
                        <a:t> [1, 1]</a:t>
                      </a:r>
                      <a:r>
                        <a:rPr lang="zh-TW" sz="1000" kern="1050" dirty="0">
                          <a:effectLst/>
                          <a:latin typeface="+mn-ea"/>
                          <a:ea typeface="+mn-ea"/>
                        </a:rPr>
                        <a:t>。表示</a:t>
                      </a:r>
                      <a:r>
                        <a:rPr lang="en-US" sz="1000" kern="1050" dirty="0">
                          <a:effectLst/>
                          <a:latin typeface="+mn-ea"/>
                          <a:ea typeface="+mn-ea"/>
                        </a:rPr>
                        <a:t> [</a:t>
                      </a:r>
                      <a:r>
                        <a:rPr lang="zh-TW" sz="1000" kern="1050" dirty="0">
                          <a:effectLst/>
                          <a:latin typeface="+mn-ea"/>
                          <a:ea typeface="+mn-ea"/>
                        </a:rPr>
                        <a:t>横向缩放的倍数</a:t>
                      </a:r>
                      <a:r>
                        <a:rPr lang="en-US" sz="1000" kern="1050" dirty="0">
                          <a:effectLst/>
                          <a:latin typeface="+mn-ea"/>
                          <a:ea typeface="+mn-ea"/>
                        </a:rPr>
                        <a:t>, </a:t>
                      </a:r>
                      <a:r>
                        <a:rPr lang="zh-TW" sz="1000" kern="1050" dirty="0">
                          <a:effectLst/>
                          <a:latin typeface="+mn-ea"/>
                          <a:ea typeface="+mn-ea"/>
                        </a:rPr>
                        <a:t>纵向缩放的倍数</a:t>
                      </a:r>
                      <a:r>
                        <a:rPr lang="en-US" sz="1000" kern="1050" dirty="0">
                          <a:effectLst/>
                          <a:latin typeface="+mn-ea"/>
                          <a:ea typeface="+mn-ea"/>
                        </a:rPr>
                        <a:t>]</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extLst>
                  <a:ext uri="{0D108BD9-81ED-4DB2-BD59-A6C34878D82A}">
                    <a16:rowId xmlns:a16="http://schemas.microsoft.com/office/drawing/2014/main" val="1269195539"/>
                  </a:ext>
                </a:extLst>
              </a:tr>
              <a:tr h="216000">
                <a:tc>
                  <a:txBody>
                    <a:bodyPr/>
                    <a:lstStyle/>
                    <a:p>
                      <a:pPr marL="0" indent="0" algn="ctr">
                        <a:lnSpc>
                          <a:spcPts val="1400"/>
                        </a:lnSpc>
                        <a:spcBef>
                          <a:spcPts val="200"/>
                        </a:spcBef>
                        <a:spcAft>
                          <a:spcPts val="200"/>
                        </a:spcAft>
                      </a:pPr>
                      <a:r>
                        <a:rPr lang="en-US" sz="1000" kern="1050" dirty="0">
                          <a:effectLst/>
                          <a:latin typeface="+mn-ea"/>
                          <a:ea typeface="+mn-ea"/>
                        </a:rPr>
                        <a:t>origin</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tc>
                  <a:txBody>
                    <a:bodyPr/>
                    <a:lstStyle/>
                    <a:p>
                      <a:pPr marL="0" indent="0" algn="just">
                        <a:lnSpc>
                          <a:spcPts val="1400"/>
                        </a:lnSpc>
                        <a:spcBef>
                          <a:spcPts val="200"/>
                        </a:spcBef>
                        <a:spcAft>
                          <a:spcPts val="200"/>
                        </a:spcAft>
                      </a:pPr>
                      <a:r>
                        <a:rPr lang="en-US" sz="1000" kern="1050" dirty="0">
                          <a:effectLst/>
                          <a:latin typeface="+mn-ea"/>
                          <a:ea typeface="+mn-ea"/>
                        </a:rPr>
                        <a:t>origin </a:t>
                      </a:r>
                      <a:r>
                        <a:rPr lang="zh-TW" sz="1000" kern="1050" dirty="0">
                          <a:effectLst/>
                          <a:latin typeface="+mn-ea"/>
                          <a:ea typeface="+mn-ea"/>
                        </a:rPr>
                        <a:t>指定了旋转和缩放的中心点，默认值是</a:t>
                      </a:r>
                      <a:r>
                        <a:rPr lang="en-US" sz="1000" kern="1050" dirty="0">
                          <a:effectLst/>
                          <a:latin typeface="+mn-ea"/>
                          <a:ea typeface="+mn-ea"/>
                        </a:rPr>
                        <a:t> [0, 0]</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extLst>
                  <a:ext uri="{0D108BD9-81ED-4DB2-BD59-A6C34878D82A}">
                    <a16:rowId xmlns:a16="http://schemas.microsoft.com/office/drawing/2014/main" val="1506271896"/>
                  </a:ext>
                </a:extLst>
              </a:tr>
              <a:tr h="216000">
                <a:tc>
                  <a:txBody>
                    <a:bodyPr/>
                    <a:lstStyle/>
                    <a:p>
                      <a:pPr marL="0" indent="0" algn="ctr">
                        <a:lnSpc>
                          <a:spcPts val="1400"/>
                        </a:lnSpc>
                        <a:spcBef>
                          <a:spcPts val="200"/>
                        </a:spcBef>
                        <a:spcAft>
                          <a:spcPts val="200"/>
                        </a:spcAft>
                      </a:pPr>
                      <a:r>
                        <a:rPr lang="en-US" sz="1000" kern="1050" dirty="0">
                          <a:effectLst/>
                          <a:latin typeface="+mn-ea"/>
                          <a:ea typeface="+mn-ea"/>
                        </a:rPr>
                        <a:t>left</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描述怎么根据父元素进行定位。值的类型可以是数值：表示像素值。</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extLst>
                  <a:ext uri="{0D108BD9-81ED-4DB2-BD59-A6C34878D82A}">
                    <a16:rowId xmlns:a16="http://schemas.microsoft.com/office/drawing/2014/main" val="2780933881"/>
                  </a:ext>
                </a:extLst>
              </a:tr>
              <a:tr h="216000">
                <a:tc>
                  <a:txBody>
                    <a:bodyPr/>
                    <a:lstStyle/>
                    <a:p>
                      <a:pPr marL="0" indent="0" algn="ctr">
                        <a:lnSpc>
                          <a:spcPts val="1400"/>
                        </a:lnSpc>
                        <a:spcBef>
                          <a:spcPts val="200"/>
                        </a:spcBef>
                        <a:spcAft>
                          <a:spcPts val="200"/>
                        </a:spcAft>
                      </a:pPr>
                      <a:r>
                        <a:rPr lang="en-US" sz="1000" kern="1050" dirty="0">
                          <a:effectLst/>
                          <a:latin typeface="+mn-ea"/>
                          <a:ea typeface="+mn-ea"/>
                        </a:rPr>
                        <a:t>right</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数值表示像素值。</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extLst>
                  <a:ext uri="{0D108BD9-81ED-4DB2-BD59-A6C34878D82A}">
                    <a16:rowId xmlns:a16="http://schemas.microsoft.com/office/drawing/2014/main" val="2505041961"/>
                  </a:ext>
                </a:extLst>
              </a:tr>
              <a:tr h="216000">
                <a:tc>
                  <a:txBody>
                    <a:bodyPr/>
                    <a:lstStyle/>
                    <a:p>
                      <a:pPr marL="0" indent="0" algn="ctr">
                        <a:lnSpc>
                          <a:spcPts val="1400"/>
                        </a:lnSpc>
                        <a:spcBef>
                          <a:spcPts val="200"/>
                        </a:spcBef>
                        <a:spcAft>
                          <a:spcPts val="200"/>
                        </a:spcAft>
                      </a:pPr>
                      <a:r>
                        <a:rPr lang="en-US" sz="1000" kern="1050" dirty="0">
                          <a:effectLst/>
                          <a:latin typeface="+mn-ea"/>
                          <a:ea typeface="+mn-ea"/>
                        </a:rPr>
                        <a:t>top</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配置和</a:t>
                      </a:r>
                      <a:r>
                        <a:rPr lang="en-US" sz="1000" kern="1050" dirty="0">
                          <a:effectLst/>
                          <a:latin typeface="+mn-ea"/>
                          <a:ea typeface="+mn-ea"/>
                        </a:rPr>
                        <a:t> left </a:t>
                      </a:r>
                      <a:r>
                        <a:rPr lang="zh-TW" sz="1000" kern="1050" dirty="0">
                          <a:effectLst/>
                          <a:latin typeface="+mn-ea"/>
                          <a:ea typeface="+mn-ea"/>
                        </a:rPr>
                        <a:t>及</a:t>
                      </a:r>
                      <a:r>
                        <a:rPr lang="en-US" sz="1000" kern="1050" dirty="0">
                          <a:effectLst/>
                          <a:latin typeface="+mn-ea"/>
                          <a:ea typeface="+mn-ea"/>
                        </a:rPr>
                        <a:t> right </a:t>
                      </a:r>
                      <a:r>
                        <a:rPr lang="zh-TW" sz="1000" kern="1050" dirty="0">
                          <a:effectLst/>
                          <a:latin typeface="+mn-ea"/>
                          <a:ea typeface="+mn-ea"/>
                        </a:rPr>
                        <a:t>相同， 注：</a:t>
                      </a:r>
                      <a:r>
                        <a:rPr lang="en-US" sz="1000" kern="1050" dirty="0">
                          <a:effectLst/>
                          <a:latin typeface="+mn-ea"/>
                          <a:ea typeface="+mn-ea"/>
                        </a:rPr>
                        <a:t>top </a:t>
                      </a:r>
                      <a:r>
                        <a:rPr lang="zh-TW" sz="1000" kern="1050" dirty="0">
                          <a:effectLst/>
                          <a:latin typeface="+mn-ea"/>
                          <a:ea typeface="+mn-ea"/>
                        </a:rPr>
                        <a:t>和</a:t>
                      </a:r>
                      <a:r>
                        <a:rPr lang="en-US" sz="1000" kern="1050" dirty="0">
                          <a:effectLst/>
                          <a:latin typeface="+mn-ea"/>
                          <a:ea typeface="+mn-ea"/>
                        </a:rPr>
                        <a:t> bottom </a:t>
                      </a:r>
                      <a:r>
                        <a:rPr lang="zh-TW" sz="1000" kern="1050" dirty="0">
                          <a:effectLst/>
                          <a:latin typeface="+mn-ea"/>
                          <a:ea typeface="+mn-ea"/>
                        </a:rPr>
                        <a:t>只有一个可以生效。</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extLst>
                  <a:ext uri="{0D108BD9-81ED-4DB2-BD59-A6C34878D82A}">
                    <a16:rowId xmlns:a16="http://schemas.microsoft.com/office/drawing/2014/main" val="402639298"/>
                  </a:ext>
                </a:extLst>
              </a:tr>
              <a:tr h="216000">
                <a:tc>
                  <a:txBody>
                    <a:bodyPr/>
                    <a:lstStyle/>
                    <a:p>
                      <a:pPr marL="0" indent="0" algn="ctr">
                        <a:lnSpc>
                          <a:spcPts val="1400"/>
                        </a:lnSpc>
                        <a:spcBef>
                          <a:spcPts val="200"/>
                        </a:spcBef>
                        <a:spcAft>
                          <a:spcPts val="200"/>
                        </a:spcAft>
                      </a:pPr>
                      <a:r>
                        <a:rPr lang="en-US" sz="1000" kern="1050" dirty="0">
                          <a:effectLst/>
                          <a:latin typeface="+mn-ea"/>
                          <a:ea typeface="+mn-ea"/>
                        </a:rPr>
                        <a:t>bottom</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配置和</a:t>
                      </a:r>
                      <a:r>
                        <a:rPr lang="en-US" sz="1000" kern="1050" dirty="0">
                          <a:effectLst/>
                          <a:latin typeface="+mn-ea"/>
                          <a:ea typeface="+mn-ea"/>
                        </a:rPr>
                        <a:t> left </a:t>
                      </a:r>
                      <a:r>
                        <a:rPr lang="zh-TW" sz="1000" kern="1050" dirty="0">
                          <a:effectLst/>
                          <a:latin typeface="+mn-ea"/>
                          <a:ea typeface="+mn-ea"/>
                        </a:rPr>
                        <a:t>及</a:t>
                      </a:r>
                      <a:r>
                        <a:rPr lang="en-US" sz="1000" kern="1050" dirty="0">
                          <a:effectLst/>
                          <a:latin typeface="+mn-ea"/>
                          <a:ea typeface="+mn-ea"/>
                        </a:rPr>
                        <a:t> right </a:t>
                      </a:r>
                      <a:r>
                        <a:rPr lang="zh-TW" sz="1000" kern="1050" dirty="0">
                          <a:effectLst/>
                          <a:latin typeface="+mn-ea"/>
                          <a:ea typeface="+mn-ea"/>
                        </a:rPr>
                        <a:t>相同， 注：</a:t>
                      </a:r>
                      <a:r>
                        <a:rPr lang="en-US" sz="1000" kern="1050" dirty="0">
                          <a:effectLst/>
                          <a:latin typeface="+mn-ea"/>
                          <a:ea typeface="+mn-ea"/>
                        </a:rPr>
                        <a:t>top </a:t>
                      </a:r>
                      <a:r>
                        <a:rPr lang="zh-TW" sz="1000" kern="1050" dirty="0">
                          <a:effectLst/>
                          <a:latin typeface="+mn-ea"/>
                          <a:ea typeface="+mn-ea"/>
                        </a:rPr>
                        <a:t>和</a:t>
                      </a:r>
                      <a:r>
                        <a:rPr lang="en-US" sz="1000" kern="1050" dirty="0">
                          <a:effectLst/>
                          <a:latin typeface="+mn-ea"/>
                          <a:ea typeface="+mn-ea"/>
                        </a:rPr>
                        <a:t> bottom </a:t>
                      </a:r>
                      <a:r>
                        <a:rPr lang="zh-TW" sz="1000" kern="1050" dirty="0">
                          <a:effectLst/>
                          <a:latin typeface="+mn-ea"/>
                          <a:ea typeface="+mn-ea"/>
                        </a:rPr>
                        <a:t>只有一个可以生效。</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extLst>
                  <a:ext uri="{0D108BD9-81ED-4DB2-BD59-A6C34878D82A}">
                    <a16:rowId xmlns:a16="http://schemas.microsoft.com/office/drawing/2014/main" val="844608952"/>
                  </a:ext>
                </a:extLst>
              </a:tr>
              <a:tr h="216000">
                <a:tc>
                  <a:txBody>
                    <a:bodyPr/>
                    <a:lstStyle/>
                    <a:p>
                      <a:pPr marL="0" indent="0" algn="ctr">
                        <a:lnSpc>
                          <a:spcPts val="1400"/>
                        </a:lnSpc>
                        <a:spcBef>
                          <a:spcPts val="200"/>
                        </a:spcBef>
                        <a:spcAft>
                          <a:spcPts val="200"/>
                        </a:spcAft>
                      </a:pPr>
                      <a:r>
                        <a:rPr lang="en-US" sz="1000" kern="1050" dirty="0">
                          <a:effectLst/>
                          <a:latin typeface="+mn-ea"/>
                          <a:ea typeface="+mn-ea"/>
                        </a:rPr>
                        <a:t>bounding</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决定此图形元素在定位时，对自身的包围盒计算方式。</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extLst>
                  <a:ext uri="{0D108BD9-81ED-4DB2-BD59-A6C34878D82A}">
                    <a16:rowId xmlns:a16="http://schemas.microsoft.com/office/drawing/2014/main" val="2158369051"/>
                  </a:ext>
                </a:extLst>
              </a:tr>
              <a:tr h="216000">
                <a:tc>
                  <a:txBody>
                    <a:bodyPr/>
                    <a:lstStyle/>
                    <a:p>
                      <a:pPr marL="0" indent="0" algn="ctr">
                        <a:lnSpc>
                          <a:spcPts val="1400"/>
                        </a:lnSpc>
                        <a:spcBef>
                          <a:spcPts val="200"/>
                        </a:spcBef>
                        <a:spcAft>
                          <a:spcPts val="200"/>
                        </a:spcAft>
                      </a:pPr>
                      <a:r>
                        <a:rPr lang="en-US" sz="1000" kern="1050" dirty="0">
                          <a:effectLst/>
                          <a:latin typeface="+mn-ea"/>
                          <a:ea typeface="+mn-ea"/>
                        </a:rPr>
                        <a:t>z</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tc>
                  <a:txBody>
                    <a:bodyPr/>
                    <a:lstStyle/>
                    <a:p>
                      <a:pPr marL="0" indent="0" algn="just">
                        <a:lnSpc>
                          <a:spcPts val="1400"/>
                        </a:lnSpc>
                        <a:spcBef>
                          <a:spcPts val="200"/>
                        </a:spcBef>
                        <a:spcAft>
                          <a:spcPts val="200"/>
                        </a:spcAft>
                      </a:pPr>
                      <a:r>
                        <a:rPr lang="en-US" sz="1000" kern="1050" dirty="0">
                          <a:effectLst/>
                          <a:latin typeface="+mn-ea"/>
                          <a:ea typeface="+mn-ea"/>
                        </a:rPr>
                        <a:t>z </a:t>
                      </a:r>
                      <a:r>
                        <a:rPr lang="zh-TW" sz="1000" kern="1050" dirty="0">
                          <a:effectLst/>
                          <a:latin typeface="+mn-ea"/>
                          <a:ea typeface="+mn-ea"/>
                        </a:rPr>
                        <a:t>方向的高度，决定层叠关系。</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extLst>
                  <a:ext uri="{0D108BD9-81ED-4DB2-BD59-A6C34878D82A}">
                    <a16:rowId xmlns:a16="http://schemas.microsoft.com/office/drawing/2014/main" val="3905407269"/>
                  </a:ext>
                </a:extLst>
              </a:tr>
              <a:tr h="216000">
                <a:tc>
                  <a:txBody>
                    <a:bodyPr/>
                    <a:lstStyle/>
                    <a:p>
                      <a:pPr marL="0" indent="0" algn="ctr">
                        <a:lnSpc>
                          <a:spcPts val="1400"/>
                        </a:lnSpc>
                        <a:spcBef>
                          <a:spcPts val="200"/>
                        </a:spcBef>
                        <a:spcAft>
                          <a:spcPts val="200"/>
                        </a:spcAft>
                      </a:pPr>
                      <a:r>
                        <a:rPr lang="en-US" sz="1000" kern="1050" dirty="0" err="1">
                          <a:effectLst/>
                          <a:latin typeface="+mn-ea"/>
                          <a:ea typeface="+mn-ea"/>
                        </a:rPr>
                        <a:t>z_level</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决定此元素绘制在哪个</a:t>
                      </a:r>
                      <a:r>
                        <a:rPr lang="en-US" sz="1000" kern="1050" dirty="0">
                          <a:effectLst/>
                          <a:latin typeface="+mn-ea"/>
                          <a:ea typeface="+mn-ea"/>
                        </a:rPr>
                        <a:t> canvas </a:t>
                      </a:r>
                      <a:r>
                        <a:rPr lang="zh-TW" sz="1000" kern="1050" dirty="0">
                          <a:effectLst/>
                          <a:latin typeface="+mn-ea"/>
                          <a:ea typeface="+mn-ea"/>
                        </a:rPr>
                        <a:t>层中。注意，越多</a:t>
                      </a:r>
                      <a:r>
                        <a:rPr lang="en-US" sz="1000" kern="1050" dirty="0">
                          <a:effectLst/>
                          <a:latin typeface="+mn-ea"/>
                          <a:ea typeface="+mn-ea"/>
                        </a:rPr>
                        <a:t> canvas </a:t>
                      </a:r>
                      <a:r>
                        <a:rPr lang="zh-TW" sz="1000" kern="1050" dirty="0">
                          <a:effectLst/>
                          <a:latin typeface="+mn-ea"/>
                          <a:ea typeface="+mn-ea"/>
                        </a:rPr>
                        <a:t>层会占用越多资源。</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extLst>
                  <a:ext uri="{0D108BD9-81ED-4DB2-BD59-A6C34878D82A}">
                    <a16:rowId xmlns:a16="http://schemas.microsoft.com/office/drawing/2014/main" val="1889196253"/>
                  </a:ext>
                </a:extLst>
              </a:tr>
              <a:tr h="216000">
                <a:tc>
                  <a:txBody>
                    <a:bodyPr/>
                    <a:lstStyle/>
                    <a:p>
                      <a:pPr marL="0" indent="0" algn="ctr">
                        <a:lnSpc>
                          <a:spcPts val="1400"/>
                        </a:lnSpc>
                        <a:spcBef>
                          <a:spcPts val="200"/>
                        </a:spcBef>
                        <a:spcAft>
                          <a:spcPts val="200"/>
                        </a:spcAft>
                      </a:pPr>
                      <a:r>
                        <a:rPr lang="en-US" sz="1000" kern="1050" dirty="0" err="1">
                          <a:effectLst/>
                          <a:latin typeface="+mn-ea"/>
                          <a:ea typeface="+mn-ea"/>
                        </a:rPr>
                        <a:t>is_silent</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是否不响应鼠标以及触摸事件。</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extLst>
                  <a:ext uri="{0D108BD9-81ED-4DB2-BD59-A6C34878D82A}">
                    <a16:rowId xmlns:a16="http://schemas.microsoft.com/office/drawing/2014/main" val="8746297"/>
                  </a:ext>
                </a:extLst>
              </a:tr>
              <a:tr h="216000">
                <a:tc>
                  <a:txBody>
                    <a:bodyPr/>
                    <a:lstStyle/>
                    <a:p>
                      <a:pPr marL="0" indent="0" algn="ctr">
                        <a:lnSpc>
                          <a:spcPts val="1400"/>
                        </a:lnSpc>
                        <a:spcBef>
                          <a:spcPts val="200"/>
                        </a:spcBef>
                        <a:spcAft>
                          <a:spcPts val="200"/>
                        </a:spcAft>
                      </a:pPr>
                      <a:r>
                        <a:rPr lang="en-US" sz="1000" kern="1050" dirty="0" err="1">
                          <a:effectLst/>
                          <a:latin typeface="+mn-ea"/>
                          <a:ea typeface="+mn-ea"/>
                        </a:rPr>
                        <a:t>is_invisible</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节点是否可见。</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extLst>
                  <a:ext uri="{0D108BD9-81ED-4DB2-BD59-A6C34878D82A}">
                    <a16:rowId xmlns:a16="http://schemas.microsoft.com/office/drawing/2014/main" val="562004682"/>
                  </a:ext>
                </a:extLst>
              </a:tr>
              <a:tr h="216000">
                <a:tc>
                  <a:txBody>
                    <a:bodyPr/>
                    <a:lstStyle/>
                    <a:p>
                      <a:pPr marL="0" indent="0" algn="ctr">
                        <a:lnSpc>
                          <a:spcPts val="1400"/>
                        </a:lnSpc>
                        <a:spcBef>
                          <a:spcPts val="200"/>
                        </a:spcBef>
                        <a:spcAft>
                          <a:spcPts val="200"/>
                        </a:spcAft>
                      </a:pPr>
                      <a:r>
                        <a:rPr lang="en-US" sz="1000" kern="1050" dirty="0" err="1">
                          <a:effectLst/>
                          <a:latin typeface="+mn-ea"/>
                          <a:ea typeface="+mn-ea"/>
                        </a:rPr>
                        <a:t>is_ignore</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节点是否完全被忽略（既不渲染，也不响应事件）。</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extLst>
                  <a:ext uri="{0D108BD9-81ED-4DB2-BD59-A6C34878D82A}">
                    <a16:rowId xmlns:a16="http://schemas.microsoft.com/office/drawing/2014/main" val="4199724399"/>
                  </a:ext>
                </a:extLst>
              </a:tr>
              <a:tr h="216000">
                <a:tc>
                  <a:txBody>
                    <a:bodyPr/>
                    <a:lstStyle/>
                    <a:p>
                      <a:pPr marL="0" indent="0" algn="ctr">
                        <a:lnSpc>
                          <a:spcPts val="1400"/>
                        </a:lnSpc>
                        <a:spcBef>
                          <a:spcPts val="200"/>
                        </a:spcBef>
                        <a:spcAft>
                          <a:spcPts val="200"/>
                        </a:spcAft>
                      </a:pPr>
                      <a:r>
                        <a:rPr lang="en-US" sz="1000" kern="1050" dirty="0">
                          <a:effectLst/>
                          <a:latin typeface="+mn-ea"/>
                          <a:ea typeface="+mn-ea"/>
                        </a:rPr>
                        <a:t>cursor</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鼠标悬浮时在图形元素上时鼠标的样式是什么。同</a:t>
                      </a:r>
                      <a:r>
                        <a:rPr lang="en-US" sz="1000" kern="1050" dirty="0">
                          <a:effectLst/>
                          <a:latin typeface="+mn-ea"/>
                          <a:ea typeface="+mn-ea"/>
                        </a:rPr>
                        <a:t> CSS </a:t>
                      </a:r>
                      <a:r>
                        <a:rPr lang="zh-TW" sz="1000" kern="1050" dirty="0">
                          <a:effectLst/>
                          <a:latin typeface="+mn-ea"/>
                          <a:ea typeface="+mn-ea"/>
                        </a:rPr>
                        <a:t>的</a:t>
                      </a:r>
                      <a:r>
                        <a:rPr lang="en-US" sz="1000" kern="1050" dirty="0">
                          <a:effectLst/>
                          <a:latin typeface="+mn-ea"/>
                          <a:ea typeface="+mn-ea"/>
                        </a:rPr>
                        <a:t> cursor</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extLst>
                  <a:ext uri="{0D108BD9-81ED-4DB2-BD59-A6C34878D82A}">
                    <a16:rowId xmlns:a16="http://schemas.microsoft.com/office/drawing/2014/main" val="3313796548"/>
                  </a:ext>
                </a:extLst>
              </a:tr>
              <a:tr h="216000">
                <a:tc>
                  <a:txBody>
                    <a:bodyPr/>
                    <a:lstStyle/>
                    <a:p>
                      <a:pPr marL="0" indent="0" algn="ctr">
                        <a:lnSpc>
                          <a:spcPts val="1400"/>
                        </a:lnSpc>
                        <a:spcBef>
                          <a:spcPts val="200"/>
                        </a:spcBef>
                        <a:spcAft>
                          <a:spcPts val="200"/>
                        </a:spcAft>
                      </a:pPr>
                      <a:r>
                        <a:rPr lang="en-US" sz="1000" kern="1050" dirty="0" err="1">
                          <a:effectLst/>
                          <a:latin typeface="+mn-ea"/>
                          <a:ea typeface="+mn-ea"/>
                        </a:rPr>
                        <a:t>is_draggable</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图形元素是否可以被拖拽。</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extLst>
                  <a:ext uri="{0D108BD9-81ED-4DB2-BD59-A6C34878D82A}">
                    <a16:rowId xmlns:a16="http://schemas.microsoft.com/office/drawing/2014/main" val="3624460800"/>
                  </a:ext>
                </a:extLst>
              </a:tr>
              <a:tr h="216000">
                <a:tc>
                  <a:txBody>
                    <a:bodyPr/>
                    <a:lstStyle/>
                    <a:p>
                      <a:pPr marL="0" indent="0" algn="ctr">
                        <a:lnSpc>
                          <a:spcPts val="1400"/>
                        </a:lnSpc>
                        <a:spcBef>
                          <a:spcPts val="200"/>
                        </a:spcBef>
                        <a:spcAft>
                          <a:spcPts val="200"/>
                        </a:spcAft>
                      </a:pPr>
                      <a:r>
                        <a:rPr lang="en-US" sz="1000" kern="1050" dirty="0" err="1">
                          <a:effectLst/>
                          <a:latin typeface="+mn-ea"/>
                          <a:ea typeface="+mn-ea"/>
                        </a:rPr>
                        <a:t>is_progressive</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是否渐进式渲染。当图形元素过多时才使用。</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extLst>
                  <a:ext uri="{0D108BD9-81ED-4DB2-BD59-A6C34878D82A}">
                    <a16:rowId xmlns:a16="http://schemas.microsoft.com/office/drawing/2014/main" val="3330854937"/>
                  </a:ext>
                </a:extLst>
              </a:tr>
              <a:tr h="216000">
                <a:tc>
                  <a:txBody>
                    <a:bodyPr/>
                    <a:lstStyle/>
                    <a:p>
                      <a:pPr marL="0" indent="0" algn="ctr">
                        <a:lnSpc>
                          <a:spcPts val="1400"/>
                        </a:lnSpc>
                        <a:spcBef>
                          <a:spcPts val="200"/>
                        </a:spcBef>
                        <a:spcAft>
                          <a:spcPts val="200"/>
                        </a:spcAft>
                      </a:pPr>
                      <a:r>
                        <a:rPr lang="en-US" sz="1000" kern="1050" dirty="0">
                          <a:effectLst/>
                          <a:latin typeface="+mn-ea"/>
                          <a:ea typeface="+mn-ea"/>
                        </a:rPr>
                        <a:t>width</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用于描述此</a:t>
                      </a:r>
                      <a:r>
                        <a:rPr lang="en-US" sz="1000" kern="1050" dirty="0">
                          <a:effectLst/>
                          <a:latin typeface="+mn-ea"/>
                          <a:ea typeface="+mn-ea"/>
                        </a:rPr>
                        <a:t> group </a:t>
                      </a:r>
                      <a:r>
                        <a:rPr lang="zh-TW" sz="1000" kern="1050" dirty="0">
                          <a:effectLst/>
                          <a:latin typeface="+mn-ea"/>
                          <a:ea typeface="+mn-ea"/>
                        </a:rPr>
                        <a:t>的宽。这个宽只用于给子节点定位。即便当宽度为零的时候，子节点也可以使用</a:t>
                      </a:r>
                      <a:r>
                        <a:rPr lang="en-US" sz="1000" kern="1050" dirty="0">
                          <a:effectLst/>
                          <a:latin typeface="+mn-ea"/>
                          <a:ea typeface="+mn-ea"/>
                        </a:rPr>
                        <a:t> left</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extLst>
                  <a:ext uri="{0D108BD9-81ED-4DB2-BD59-A6C34878D82A}">
                    <a16:rowId xmlns:a16="http://schemas.microsoft.com/office/drawing/2014/main" val="1410487715"/>
                  </a:ext>
                </a:extLst>
              </a:tr>
              <a:tr h="216000">
                <a:tc>
                  <a:txBody>
                    <a:bodyPr/>
                    <a:lstStyle/>
                    <a:p>
                      <a:pPr marL="0" indent="0" algn="ctr">
                        <a:lnSpc>
                          <a:spcPts val="1400"/>
                        </a:lnSpc>
                        <a:spcBef>
                          <a:spcPts val="200"/>
                        </a:spcBef>
                        <a:spcAft>
                          <a:spcPts val="200"/>
                        </a:spcAft>
                      </a:pPr>
                      <a:r>
                        <a:rPr lang="en-US" sz="1000" kern="1050" dirty="0">
                          <a:effectLst/>
                          <a:latin typeface="+mn-ea"/>
                          <a:ea typeface="+mn-ea"/>
                        </a:rPr>
                        <a:t>height</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用于描述此</a:t>
                      </a:r>
                      <a:r>
                        <a:rPr lang="en-US" sz="1000" kern="1050" dirty="0">
                          <a:effectLst/>
                          <a:latin typeface="+mn-ea"/>
                          <a:ea typeface="+mn-ea"/>
                        </a:rPr>
                        <a:t> group </a:t>
                      </a:r>
                      <a:r>
                        <a:rPr lang="zh-TW" sz="1000" kern="1050" dirty="0">
                          <a:effectLst/>
                          <a:latin typeface="+mn-ea"/>
                          <a:ea typeface="+mn-ea"/>
                        </a:rPr>
                        <a:t>的高。这个高只用于给子节点定位。即便当高度为零的时候，子节点也可以使用</a:t>
                      </a:r>
                      <a:r>
                        <a:rPr lang="en-US" sz="1000" kern="1050" dirty="0">
                          <a:effectLst/>
                          <a:latin typeface="+mn-ea"/>
                          <a:ea typeface="+mn-ea"/>
                        </a:rPr>
                        <a:t> top</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40292" marR="40292" marT="0" marB="0" anchor="ctr"/>
                </a:tc>
                <a:extLst>
                  <a:ext uri="{0D108BD9-81ED-4DB2-BD59-A6C34878D82A}">
                    <a16:rowId xmlns:a16="http://schemas.microsoft.com/office/drawing/2014/main" val="2605796152"/>
                  </a:ext>
                </a:extLst>
              </a:tr>
            </a:tbl>
          </a:graphicData>
        </a:graphic>
      </p:graphicFrame>
      <p:sp>
        <p:nvSpPr>
          <p:cNvPr id="3" name="内容占位符 2">
            <a:extLst>
              <a:ext uri="{FF2B5EF4-FFF2-40B4-BE49-F238E27FC236}">
                <a16:creationId xmlns:a16="http://schemas.microsoft.com/office/drawing/2014/main" id="{03FE3008-708B-4E45-8DD1-23FD4B8F1209}"/>
              </a:ext>
            </a:extLst>
          </p:cNvPr>
          <p:cNvSpPr>
            <a:spLocks noGrp="1"/>
          </p:cNvSpPr>
          <p:nvPr>
            <p:ph idx="10"/>
          </p:nvPr>
        </p:nvSpPr>
        <p:spPr/>
        <p:txBody>
          <a:bodyPr/>
          <a:lstStyle/>
          <a:p>
            <a:r>
              <a:rPr lang="zh-CN" altLang="zh-CN" dirty="0"/>
              <a:t>（</a:t>
            </a:r>
            <a:r>
              <a:rPr lang="en-US" altLang="zh-CN" dirty="0"/>
              <a:t>2</a:t>
            </a:r>
            <a:r>
              <a:rPr lang="zh-CN" altLang="zh-CN" dirty="0"/>
              <a:t>）</a:t>
            </a:r>
            <a:r>
              <a:rPr lang="en-US" altLang="zh-CN" dirty="0"/>
              <a:t>GraphicItem</a:t>
            </a:r>
            <a:r>
              <a:rPr lang="zh-CN" altLang="zh-CN" dirty="0"/>
              <a:t>：</a:t>
            </a:r>
            <a:endParaRPr lang="zh-CN" altLang="en-US" dirty="0"/>
          </a:p>
        </p:txBody>
      </p:sp>
      <p:sp>
        <p:nvSpPr>
          <p:cNvPr id="2" name="内容占位符 1">
            <a:extLst>
              <a:ext uri="{FF2B5EF4-FFF2-40B4-BE49-F238E27FC236}">
                <a16:creationId xmlns:a16="http://schemas.microsoft.com/office/drawing/2014/main" id="{AB8B7C1D-3905-FD25-E6FB-CB8BF7798ED7}"/>
              </a:ext>
            </a:extLst>
          </p:cNvPr>
          <p:cNvSpPr txBox="1">
            <a:spLocks/>
          </p:cNvSpPr>
          <p:nvPr/>
        </p:nvSpPr>
        <p:spPr bwMode="auto">
          <a:xfrm>
            <a:off x="423863" y="1562794"/>
            <a:ext cx="11107737" cy="43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GraphicItem</a:t>
            </a:r>
            <a:r>
              <a:rPr lang="zh-CN" altLang="en-US" kern="0" dirty="0"/>
              <a:t>是</a:t>
            </a:r>
            <a:r>
              <a:rPr lang="en-US" altLang="zh-CN" kern="0" dirty="0" err="1"/>
              <a:t>ECharts</a:t>
            </a:r>
            <a:r>
              <a:rPr lang="zh-CN" altLang="en-US" kern="0" dirty="0"/>
              <a:t>中的一个图形元素，它可以用于绘制多种形状、色彩、大小的图形。</a:t>
            </a:r>
          </a:p>
        </p:txBody>
      </p:sp>
    </p:spTree>
    <p:extLst>
      <p:ext uri="{BB962C8B-B14F-4D97-AF65-F5344CB8AC3E}">
        <p14:creationId xmlns:p14="http://schemas.microsoft.com/office/powerpoint/2010/main" val="41686234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FB75C52C-E1A9-41F1-B53D-06CBE8A137FF}"/>
              </a:ext>
            </a:extLst>
          </p:cNvPr>
          <p:cNvGraphicFramePr>
            <a:graphicFrameLocks noGrp="1"/>
          </p:cNvGraphicFramePr>
          <p:nvPr>
            <p:ph idx="1"/>
            <p:extLst>
              <p:ext uri="{D42A27DB-BD31-4B8C-83A1-F6EECF244321}">
                <p14:modId xmlns:p14="http://schemas.microsoft.com/office/powerpoint/2010/main" val="1592132912"/>
              </p:ext>
            </p:extLst>
          </p:nvPr>
        </p:nvGraphicFramePr>
        <p:xfrm>
          <a:off x="2679405" y="2862469"/>
          <a:ext cx="6103088" cy="2368752"/>
        </p:xfrm>
        <a:graphic>
          <a:graphicData uri="http://schemas.openxmlformats.org/drawingml/2006/table">
            <a:tbl>
              <a:tblPr firstRow="1" firstCol="1" bandRow="1">
                <a:tableStyleId>{5C22544A-7EE6-4342-B048-85BDC9FD1C3A}</a:tableStyleId>
              </a:tblPr>
              <a:tblGrid>
                <a:gridCol w="1562661">
                  <a:extLst>
                    <a:ext uri="{9D8B030D-6E8A-4147-A177-3AD203B41FA5}">
                      <a16:colId xmlns:a16="http://schemas.microsoft.com/office/drawing/2014/main" val="3417982248"/>
                    </a:ext>
                  </a:extLst>
                </a:gridCol>
                <a:gridCol w="4540427">
                  <a:extLst>
                    <a:ext uri="{9D8B030D-6E8A-4147-A177-3AD203B41FA5}">
                      <a16:colId xmlns:a16="http://schemas.microsoft.com/office/drawing/2014/main" val="3398842337"/>
                    </a:ext>
                  </a:extLst>
                </a:gridCol>
              </a:tblGrid>
              <a:tr h="296094">
                <a:tc>
                  <a:txBody>
                    <a:bodyPr/>
                    <a:lstStyle/>
                    <a:p>
                      <a:pPr marL="0" indent="0" algn="ctr">
                        <a:lnSpc>
                          <a:spcPts val="1400"/>
                        </a:lnSpc>
                        <a:spcBef>
                          <a:spcPts val="200"/>
                        </a:spcBef>
                        <a:spcAft>
                          <a:spcPts val="200"/>
                        </a:spcAft>
                      </a:pPr>
                      <a:r>
                        <a:rPr lang="zh-TW" sz="1000" kern="1050" dirty="0">
                          <a:effectLst/>
                          <a:latin typeface="+mn-ea"/>
                          <a:ea typeface="+mn-ea"/>
                        </a:rPr>
                        <a:t>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779256763"/>
                  </a:ext>
                </a:extLst>
              </a:tr>
              <a:tr h="296094">
                <a:tc>
                  <a:txBody>
                    <a:bodyPr/>
                    <a:lstStyle/>
                    <a:p>
                      <a:pPr marL="0" indent="0" algn="ctr">
                        <a:lnSpc>
                          <a:spcPts val="1400"/>
                        </a:lnSpc>
                        <a:spcBef>
                          <a:spcPts val="200"/>
                        </a:spcBef>
                        <a:spcAft>
                          <a:spcPts val="200"/>
                        </a:spcAft>
                      </a:pPr>
                      <a:r>
                        <a:rPr lang="en-US" sz="1000" kern="1050" dirty="0">
                          <a:effectLst/>
                          <a:latin typeface="+mn-ea"/>
                          <a:ea typeface="+mn-ea"/>
                        </a:rPr>
                        <a:t>fill</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填充色。</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717613432"/>
                  </a:ext>
                </a:extLst>
              </a:tr>
              <a:tr h="296094">
                <a:tc>
                  <a:txBody>
                    <a:bodyPr/>
                    <a:lstStyle/>
                    <a:p>
                      <a:pPr marL="0" indent="0" algn="ctr">
                        <a:lnSpc>
                          <a:spcPts val="1400"/>
                        </a:lnSpc>
                        <a:spcBef>
                          <a:spcPts val="200"/>
                        </a:spcBef>
                        <a:spcAft>
                          <a:spcPts val="200"/>
                        </a:spcAft>
                      </a:pPr>
                      <a:r>
                        <a:rPr lang="en-US" sz="1000" kern="1050" dirty="0">
                          <a:effectLst/>
                          <a:latin typeface="+mn-ea"/>
                          <a:ea typeface="+mn-ea"/>
                        </a:rPr>
                        <a:t>stroke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笔画颜色。</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175031964"/>
                  </a:ext>
                </a:extLst>
              </a:tr>
              <a:tr h="296094">
                <a:tc>
                  <a:txBody>
                    <a:bodyPr/>
                    <a:lstStyle/>
                    <a:p>
                      <a:pPr marL="0" indent="0" algn="ctr">
                        <a:lnSpc>
                          <a:spcPts val="1400"/>
                        </a:lnSpc>
                        <a:spcBef>
                          <a:spcPts val="200"/>
                        </a:spcBef>
                        <a:spcAft>
                          <a:spcPts val="200"/>
                        </a:spcAft>
                      </a:pPr>
                      <a:r>
                        <a:rPr lang="en-US" sz="1000" kern="1050" dirty="0" err="1">
                          <a:effectLst/>
                          <a:latin typeface="+mn-ea"/>
                          <a:ea typeface="+mn-ea"/>
                        </a:rPr>
                        <a:t>line_width</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笔画宽度。</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60827607"/>
                  </a:ext>
                </a:extLst>
              </a:tr>
              <a:tr h="296094">
                <a:tc>
                  <a:txBody>
                    <a:bodyPr/>
                    <a:lstStyle/>
                    <a:p>
                      <a:pPr marL="0" indent="0" algn="ctr">
                        <a:lnSpc>
                          <a:spcPts val="1400"/>
                        </a:lnSpc>
                        <a:spcBef>
                          <a:spcPts val="200"/>
                        </a:spcBef>
                        <a:spcAft>
                          <a:spcPts val="200"/>
                        </a:spcAft>
                      </a:pPr>
                      <a:r>
                        <a:rPr lang="en-US" sz="1000" kern="1050" dirty="0" err="1">
                          <a:effectLst/>
                          <a:latin typeface="+mn-ea"/>
                          <a:ea typeface="+mn-ea"/>
                        </a:rPr>
                        <a:t>shadow_blur</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阴影宽度。</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461653479"/>
                  </a:ext>
                </a:extLst>
              </a:tr>
              <a:tr h="296094">
                <a:tc>
                  <a:txBody>
                    <a:bodyPr/>
                    <a:lstStyle/>
                    <a:p>
                      <a:pPr marL="0" indent="0" algn="ctr">
                        <a:lnSpc>
                          <a:spcPts val="1400"/>
                        </a:lnSpc>
                        <a:spcBef>
                          <a:spcPts val="200"/>
                        </a:spcBef>
                        <a:spcAft>
                          <a:spcPts val="200"/>
                        </a:spcAft>
                      </a:pPr>
                      <a:r>
                        <a:rPr lang="en-US" sz="1000" kern="1050" dirty="0" err="1">
                          <a:effectLst/>
                          <a:latin typeface="+mn-ea"/>
                          <a:ea typeface="+mn-ea"/>
                        </a:rPr>
                        <a:t>shadow_offset_x</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阴影</a:t>
                      </a:r>
                      <a:r>
                        <a:rPr lang="en-US" sz="1000" kern="1050" dirty="0">
                          <a:effectLst/>
                          <a:latin typeface="+mn-ea"/>
                          <a:ea typeface="+mn-ea"/>
                        </a:rPr>
                        <a:t> X </a:t>
                      </a:r>
                      <a:r>
                        <a:rPr lang="zh-TW" sz="1000" kern="1050" dirty="0">
                          <a:effectLst/>
                          <a:latin typeface="+mn-ea"/>
                          <a:ea typeface="+mn-ea"/>
                        </a:rPr>
                        <a:t>方向偏移。</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779319103"/>
                  </a:ext>
                </a:extLst>
              </a:tr>
              <a:tr h="296094">
                <a:tc>
                  <a:txBody>
                    <a:bodyPr/>
                    <a:lstStyle/>
                    <a:p>
                      <a:pPr marL="0" indent="0" algn="ctr">
                        <a:lnSpc>
                          <a:spcPts val="1400"/>
                        </a:lnSpc>
                        <a:spcBef>
                          <a:spcPts val="200"/>
                        </a:spcBef>
                        <a:spcAft>
                          <a:spcPts val="200"/>
                        </a:spcAft>
                      </a:pPr>
                      <a:r>
                        <a:rPr lang="en-US" sz="1000" kern="1050" dirty="0" err="1">
                          <a:effectLst/>
                          <a:latin typeface="+mn-ea"/>
                          <a:ea typeface="+mn-ea"/>
                        </a:rPr>
                        <a:t>shadow_offset_y</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阴影</a:t>
                      </a:r>
                      <a:r>
                        <a:rPr lang="en-US" sz="1000" kern="1050" dirty="0">
                          <a:effectLst/>
                          <a:latin typeface="+mn-ea"/>
                          <a:ea typeface="+mn-ea"/>
                        </a:rPr>
                        <a:t> Y </a:t>
                      </a:r>
                      <a:r>
                        <a:rPr lang="zh-TW" sz="1000" kern="1050" dirty="0">
                          <a:effectLst/>
                          <a:latin typeface="+mn-ea"/>
                          <a:ea typeface="+mn-ea"/>
                        </a:rPr>
                        <a:t>方向偏移。</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62681415"/>
                  </a:ext>
                </a:extLst>
              </a:tr>
              <a:tr h="296094">
                <a:tc>
                  <a:txBody>
                    <a:bodyPr/>
                    <a:lstStyle/>
                    <a:p>
                      <a:pPr marL="0" indent="0" algn="ctr">
                        <a:lnSpc>
                          <a:spcPts val="1400"/>
                        </a:lnSpc>
                        <a:spcBef>
                          <a:spcPts val="200"/>
                        </a:spcBef>
                        <a:spcAft>
                          <a:spcPts val="200"/>
                        </a:spcAft>
                      </a:pPr>
                      <a:r>
                        <a:rPr lang="en-US" sz="1000" kern="1050" dirty="0" err="1">
                          <a:effectLst/>
                          <a:latin typeface="+mn-ea"/>
                          <a:ea typeface="+mn-ea"/>
                        </a:rPr>
                        <a:t>shadow_color</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阴影颜色。</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841941012"/>
                  </a:ext>
                </a:extLst>
              </a:tr>
            </a:tbl>
          </a:graphicData>
        </a:graphic>
      </p:graphicFrame>
      <p:sp>
        <p:nvSpPr>
          <p:cNvPr id="3" name="内容占位符 2">
            <a:extLst>
              <a:ext uri="{FF2B5EF4-FFF2-40B4-BE49-F238E27FC236}">
                <a16:creationId xmlns:a16="http://schemas.microsoft.com/office/drawing/2014/main" id="{03FE3008-708B-4E45-8DD1-23FD4B8F1209}"/>
              </a:ext>
            </a:extLst>
          </p:cNvPr>
          <p:cNvSpPr>
            <a:spLocks noGrp="1"/>
          </p:cNvSpPr>
          <p:nvPr>
            <p:ph idx="10"/>
          </p:nvPr>
        </p:nvSpPr>
        <p:spPr/>
        <p:txBody>
          <a:bodyPr/>
          <a:lstStyle/>
          <a:p>
            <a:r>
              <a:rPr lang="zh-CN" altLang="zh-CN" dirty="0"/>
              <a:t>（</a:t>
            </a:r>
            <a:r>
              <a:rPr lang="en-US" altLang="zh-CN" dirty="0"/>
              <a:t>3</a:t>
            </a:r>
            <a:r>
              <a:rPr lang="zh-CN" altLang="zh-CN" dirty="0"/>
              <a:t>）</a:t>
            </a:r>
            <a:r>
              <a:rPr lang="en-US" altLang="zh-CN" dirty="0"/>
              <a:t>GraphicBasicStyleOpts</a:t>
            </a:r>
            <a:r>
              <a:rPr lang="zh-CN" altLang="zh-CN" dirty="0"/>
              <a:t>：</a:t>
            </a:r>
            <a:endParaRPr lang="zh-CN" altLang="en-US" dirty="0"/>
          </a:p>
        </p:txBody>
      </p:sp>
      <p:sp>
        <p:nvSpPr>
          <p:cNvPr id="2" name="内容占位符 1">
            <a:extLst>
              <a:ext uri="{FF2B5EF4-FFF2-40B4-BE49-F238E27FC236}">
                <a16:creationId xmlns:a16="http://schemas.microsoft.com/office/drawing/2014/main" id="{87762342-6F95-297E-2E4E-1E94346E22BA}"/>
              </a:ext>
            </a:extLst>
          </p:cNvPr>
          <p:cNvSpPr txBox="1">
            <a:spLocks/>
          </p:cNvSpPr>
          <p:nvPr/>
        </p:nvSpPr>
        <p:spPr bwMode="auto">
          <a:xfrm>
            <a:off x="423863" y="1754188"/>
            <a:ext cx="11107737" cy="71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GraphicBasicStyleOpts</a:t>
            </a:r>
            <a:r>
              <a:rPr lang="zh-CN" altLang="en-US" kern="0" dirty="0"/>
              <a:t>用于设置图形元素的颜色、透明度、边框、阴影、宽度等基本样式属性。</a:t>
            </a:r>
          </a:p>
        </p:txBody>
      </p:sp>
    </p:spTree>
    <p:extLst>
      <p:ext uri="{BB962C8B-B14F-4D97-AF65-F5344CB8AC3E}">
        <p14:creationId xmlns:p14="http://schemas.microsoft.com/office/powerpoint/2010/main" val="29674634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FCE3F5A4-5B04-4E82-A69A-B2F7BEDFEF1B}"/>
              </a:ext>
            </a:extLst>
          </p:cNvPr>
          <p:cNvGraphicFramePr>
            <a:graphicFrameLocks noGrp="1"/>
          </p:cNvGraphicFramePr>
          <p:nvPr>
            <p:ph idx="1"/>
            <p:extLst>
              <p:ext uri="{D42A27DB-BD31-4B8C-83A1-F6EECF244321}">
                <p14:modId xmlns:p14="http://schemas.microsoft.com/office/powerpoint/2010/main" val="2172756003"/>
              </p:ext>
            </p:extLst>
          </p:nvPr>
        </p:nvGraphicFramePr>
        <p:xfrm>
          <a:off x="2477386" y="2830958"/>
          <a:ext cx="6182671" cy="2281176"/>
        </p:xfrm>
        <a:graphic>
          <a:graphicData uri="http://schemas.openxmlformats.org/drawingml/2006/table">
            <a:tbl>
              <a:tblPr firstRow="1" firstCol="1" bandRow="1">
                <a:tableStyleId>{5C22544A-7EE6-4342-B048-85BDC9FD1C3A}</a:tableStyleId>
              </a:tblPr>
              <a:tblGrid>
                <a:gridCol w="1247354">
                  <a:extLst>
                    <a:ext uri="{9D8B030D-6E8A-4147-A177-3AD203B41FA5}">
                      <a16:colId xmlns:a16="http://schemas.microsoft.com/office/drawing/2014/main" val="1140743282"/>
                    </a:ext>
                  </a:extLst>
                </a:gridCol>
                <a:gridCol w="4935317">
                  <a:extLst>
                    <a:ext uri="{9D8B030D-6E8A-4147-A177-3AD203B41FA5}">
                      <a16:colId xmlns:a16="http://schemas.microsoft.com/office/drawing/2014/main" val="949749424"/>
                    </a:ext>
                  </a:extLst>
                </a:gridCol>
              </a:tblGrid>
              <a:tr h="380196">
                <a:tc>
                  <a:txBody>
                    <a:bodyPr/>
                    <a:lstStyle/>
                    <a:p>
                      <a:pPr marL="0" indent="0" algn="ctr">
                        <a:lnSpc>
                          <a:spcPts val="1400"/>
                        </a:lnSpc>
                        <a:spcBef>
                          <a:spcPts val="200"/>
                        </a:spcBef>
                        <a:spcAft>
                          <a:spcPts val="200"/>
                        </a:spcAft>
                      </a:pPr>
                      <a:r>
                        <a:rPr lang="zh-TW" sz="1000" kern="1050" dirty="0">
                          <a:effectLst/>
                          <a:latin typeface="+mn-ea"/>
                          <a:ea typeface="+mn-ea"/>
                        </a:rPr>
                        <a:t>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244415300"/>
                  </a:ext>
                </a:extLst>
              </a:tr>
              <a:tr h="380196">
                <a:tc>
                  <a:txBody>
                    <a:bodyPr/>
                    <a:lstStyle/>
                    <a:p>
                      <a:pPr marL="0" indent="0" algn="ctr">
                        <a:lnSpc>
                          <a:spcPts val="1400"/>
                        </a:lnSpc>
                        <a:spcBef>
                          <a:spcPts val="200"/>
                        </a:spcBef>
                        <a:spcAft>
                          <a:spcPts val="200"/>
                        </a:spcAft>
                      </a:pPr>
                      <a:r>
                        <a:rPr lang="en-US" sz="1000" kern="1050" dirty="0" err="1">
                          <a:effectLst/>
                          <a:latin typeface="+mn-ea"/>
                          <a:ea typeface="+mn-ea"/>
                        </a:rPr>
                        <a:t>pos_x</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图形元素的左上角在父节点坐标系（以父节点左上角为原点）中的横坐标值。</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013559956"/>
                  </a:ext>
                </a:extLst>
              </a:tr>
              <a:tr h="380196">
                <a:tc>
                  <a:txBody>
                    <a:bodyPr/>
                    <a:lstStyle/>
                    <a:p>
                      <a:pPr marL="0" indent="0" algn="ctr">
                        <a:lnSpc>
                          <a:spcPts val="1400"/>
                        </a:lnSpc>
                        <a:spcBef>
                          <a:spcPts val="200"/>
                        </a:spcBef>
                        <a:spcAft>
                          <a:spcPts val="200"/>
                        </a:spcAft>
                      </a:pPr>
                      <a:r>
                        <a:rPr lang="en-US" sz="1000" kern="1050" dirty="0" err="1">
                          <a:effectLst/>
                          <a:latin typeface="+mn-ea"/>
                          <a:ea typeface="+mn-ea"/>
                        </a:rPr>
                        <a:t>pos_y</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图形元素的左上角在父节点坐标系（以父节点左上角为原点）中的横坐标值。</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4032890143"/>
                  </a:ext>
                </a:extLst>
              </a:tr>
              <a:tr h="380196">
                <a:tc>
                  <a:txBody>
                    <a:bodyPr/>
                    <a:lstStyle/>
                    <a:p>
                      <a:pPr marL="0" indent="0" algn="ctr">
                        <a:lnSpc>
                          <a:spcPts val="1400"/>
                        </a:lnSpc>
                        <a:spcBef>
                          <a:spcPts val="200"/>
                        </a:spcBef>
                        <a:spcAft>
                          <a:spcPts val="200"/>
                        </a:spcAft>
                      </a:pPr>
                      <a:r>
                        <a:rPr lang="en-US" sz="1000" kern="1050" dirty="0">
                          <a:effectLst/>
                          <a:latin typeface="+mn-ea"/>
                          <a:ea typeface="+mn-ea"/>
                        </a:rPr>
                        <a:t>width</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图形元素的宽度。</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954415259"/>
                  </a:ext>
                </a:extLst>
              </a:tr>
              <a:tr h="380196">
                <a:tc>
                  <a:txBody>
                    <a:bodyPr/>
                    <a:lstStyle/>
                    <a:p>
                      <a:pPr marL="0" indent="0" algn="ctr">
                        <a:lnSpc>
                          <a:spcPts val="1400"/>
                        </a:lnSpc>
                        <a:spcBef>
                          <a:spcPts val="200"/>
                        </a:spcBef>
                        <a:spcAft>
                          <a:spcPts val="200"/>
                        </a:spcAft>
                      </a:pPr>
                      <a:r>
                        <a:rPr lang="en-US" sz="1000" kern="1050" dirty="0">
                          <a:effectLst/>
                          <a:latin typeface="+mn-ea"/>
                          <a:ea typeface="+mn-ea"/>
                        </a:rPr>
                        <a:t>height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图形元素的高度。</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856531938"/>
                  </a:ext>
                </a:extLst>
              </a:tr>
              <a:tr h="380196">
                <a:tc>
                  <a:txBody>
                    <a:bodyPr/>
                    <a:lstStyle/>
                    <a:p>
                      <a:pPr marL="0" indent="0" algn="ctr">
                        <a:lnSpc>
                          <a:spcPts val="1400"/>
                        </a:lnSpc>
                        <a:spcBef>
                          <a:spcPts val="200"/>
                        </a:spcBef>
                        <a:spcAft>
                          <a:spcPts val="200"/>
                        </a:spcAft>
                      </a:pPr>
                      <a:r>
                        <a:rPr lang="en-US" sz="1000" kern="1050" dirty="0">
                          <a:effectLst/>
                          <a:latin typeface="+mn-ea"/>
                          <a:ea typeface="+mn-ea"/>
                        </a:rPr>
                        <a:t>r</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可以用于设置圆角矩形</a:t>
                      </a:r>
                      <a:r>
                        <a:rPr lang="zh-CN" altLang="en-US" sz="1000" kern="1050" dirty="0">
                          <a:effectLst/>
                          <a:latin typeface="+mn-ea"/>
                          <a:ea typeface="+mn-ea"/>
                        </a:rPr>
                        <a:t>，</a:t>
                      </a:r>
                      <a:r>
                        <a:rPr lang="en-US" sz="1000" kern="1050" dirty="0">
                          <a:effectLst/>
                          <a:latin typeface="+mn-ea"/>
                          <a:ea typeface="+mn-ea"/>
                        </a:rPr>
                        <a:t>r</a:t>
                      </a:r>
                      <a:r>
                        <a:rPr lang="zh-TW" sz="1000" kern="1050" dirty="0">
                          <a:effectLst/>
                          <a:latin typeface="+mn-ea"/>
                          <a:ea typeface="+mn-ea"/>
                        </a:rPr>
                        <a:t>可以缩写。</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926219580"/>
                  </a:ext>
                </a:extLst>
              </a:tr>
            </a:tbl>
          </a:graphicData>
        </a:graphic>
      </p:graphicFrame>
      <p:sp>
        <p:nvSpPr>
          <p:cNvPr id="3" name="内容占位符 2">
            <a:extLst>
              <a:ext uri="{FF2B5EF4-FFF2-40B4-BE49-F238E27FC236}">
                <a16:creationId xmlns:a16="http://schemas.microsoft.com/office/drawing/2014/main" id="{03FE3008-708B-4E45-8DD1-23FD4B8F1209}"/>
              </a:ext>
            </a:extLst>
          </p:cNvPr>
          <p:cNvSpPr>
            <a:spLocks noGrp="1"/>
          </p:cNvSpPr>
          <p:nvPr>
            <p:ph idx="10"/>
          </p:nvPr>
        </p:nvSpPr>
        <p:spPr/>
        <p:txBody>
          <a:bodyPr/>
          <a:lstStyle/>
          <a:p>
            <a:r>
              <a:rPr lang="zh-CN" altLang="zh-CN" dirty="0"/>
              <a:t>（</a:t>
            </a:r>
            <a:r>
              <a:rPr lang="en-US" altLang="zh-CN" dirty="0"/>
              <a:t>4</a:t>
            </a:r>
            <a:r>
              <a:rPr lang="zh-CN" altLang="zh-CN" dirty="0"/>
              <a:t>）</a:t>
            </a:r>
            <a:r>
              <a:rPr lang="en-US" altLang="zh-CN" dirty="0"/>
              <a:t>GraphicShapeOpts</a:t>
            </a:r>
            <a:r>
              <a:rPr lang="zh-CN" altLang="zh-CN" dirty="0"/>
              <a:t>：</a:t>
            </a:r>
            <a:endParaRPr lang="zh-CN" altLang="en-US" dirty="0"/>
          </a:p>
        </p:txBody>
      </p:sp>
      <p:sp>
        <p:nvSpPr>
          <p:cNvPr id="2" name="内容占位符 1">
            <a:extLst>
              <a:ext uri="{FF2B5EF4-FFF2-40B4-BE49-F238E27FC236}">
                <a16:creationId xmlns:a16="http://schemas.microsoft.com/office/drawing/2014/main" id="{F83FB415-C215-3673-B686-4FCD1285581E}"/>
              </a:ext>
            </a:extLst>
          </p:cNvPr>
          <p:cNvSpPr txBox="1">
            <a:spLocks/>
          </p:cNvSpPr>
          <p:nvPr/>
        </p:nvSpPr>
        <p:spPr bwMode="auto">
          <a:xfrm>
            <a:off x="423863" y="1754188"/>
            <a:ext cx="11107737" cy="76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GraphicShapeOpts</a:t>
            </a:r>
            <a:r>
              <a:rPr lang="zh-CN" altLang="en-US" kern="0" dirty="0"/>
              <a:t>可以用来控制图形的样式、填充颜色、边框样式、边框颜色、透明度、阴影等。</a:t>
            </a:r>
          </a:p>
        </p:txBody>
      </p:sp>
    </p:spTree>
    <p:extLst>
      <p:ext uri="{BB962C8B-B14F-4D97-AF65-F5344CB8AC3E}">
        <p14:creationId xmlns:p14="http://schemas.microsoft.com/office/powerpoint/2010/main" val="26334826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1B231F67-02B7-48C4-B3B9-32F84EE34B17}"/>
              </a:ext>
            </a:extLst>
          </p:cNvPr>
          <p:cNvGraphicFramePr>
            <a:graphicFrameLocks noGrp="1"/>
          </p:cNvGraphicFramePr>
          <p:nvPr>
            <p:ph idx="1"/>
            <p:extLst>
              <p:ext uri="{D42A27DB-BD31-4B8C-83A1-F6EECF244321}">
                <p14:modId xmlns:p14="http://schemas.microsoft.com/office/powerpoint/2010/main" val="3427813171"/>
              </p:ext>
            </p:extLst>
          </p:nvPr>
        </p:nvGraphicFramePr>
        <p:xfrm>
          <a:off x="2466769" y="2942099"/>
          <a:ext cx="6567054" cy="2776919"/>
        </p:xfrm>
        <a:graphic>
          <a:graphicData uri="http://schemas.openxmlformats.org/drawingml/2006/table">
            <a:tbl>
              <a:tblPr firstRow="1" firstCol="1" bandRow="1">
                <a:tableStyleId>{5C22544A-7EE6-4342-B048-85BDC9FD1C3A}</a:tableStyleId>
              </a:tblPr>
              <a:tblGrid>
                <a:gridCol w="1856509">
                  <a:extLst>
                    <a:ext uri="{9D8B030D-6E8A-4147-A177-3AD203B41FA5}">
                      <a16:colId xmlns:a16="http://schemas.microsoft.com/office/drawing/2014/main" val="604788556"/>
                    </a:ext>
                  </a:extLst>
                </a:gridCol>
                <a:gridCol w="4710545">
                  <a:extLst>
                    <a:ext uri="{9D8B030D-6E8A-4147-A177-3AD203B41FA5}">
                      <a16:colId xmlns:a16="http://schemas.microsoft.com/office/drawing/2014/main" val="1443730478"/>
                    </a:ext>
                  </a:extLst>
                </a:gridCol>
              </a:tblGrid>
              <a:tr h="422726">
                <a:tc>
                  <a:txBody>
                    <a:bodyPr/>
                    <a:lstStyle/>
                    <a:p>
                      <a:pPr marL="0" indent="0" algn="ctr">
                        <a:lnSpc>
                          <a:spcPts val="1400"/>
                        </a:lnSpc>
                        <a:spcBef>
                          <a:spcPts val="200"/>
                        </a:spcBef>
                        <a:spcAft>
                          <a:spcPts val="200"/>
                        </a:spcAft>
                      </a:pPr>
                      <a:r>
                        <a:rPr lang="zh-TW" sz="1000" kern="1050" dirty="0">
                          <a:effectLst/>
                          <a:latin typeface="+mn-ea"/>
                          <a:ea typeface="+mn-ea"/>
                        </a:rPr>
                        <a:t>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725111298"/>
                  </a:ext>
                </a:extLst>
              </a:tr>
              <a:tr h="261577">
                <a:tc>
                  <a:txBody>
                    <a:bodyPr/>
                    <a:lstStyle/>
                    <a:p>
                      <a:pPr marL="0" indent="0" algn="ctr">
                        <a:lnSpc>
                          <a:spcPts val="1400"/>
                        </a:lnSpc>
                        <a:spcBef>
                          <a:spcPts val="200"/>
                        </a:spcBef>
                        <a:spcAft>
                          <a:spcPts val="200"/>
                        </a:spcAft>
                      </a:pPr>
                      <a:r>
                        <a:rPr lang="en-US" sz="1000" kern="1050" dirty="0" err="1">
                          <a:effectLst/>
                          <a:latin typeface="+mn-ea"/>
                          <a:ea typeface="+mn-ea"/>
                        </a:rPr>
                        <a:t>graphic_item</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图形的配置项。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949536357"/>
                  </a:ext>
                </a:extLst>
              </a:tr>
              <a:tr h="261577">
                <a:tc>
                  <a:txBody>
                    <a:bodyPr/>
                    <a:lstStyle/>
                    <a:p>
                      <a:pPr marL="0" indent="0" algn="ctr">
                        <a:lnSpc>
                          <a:spcPts val="1400"/>
                        </a:lnSpc>
                        <a:spcBef>
                          <a:spcPts val="200"/>
                        </a:spcBef>
                        <a:spcAft>
                          <a:spcPts val="200"/>
                        </a:spcAft>
                      </a:pPr>
                      <a:r>
                        <a:rPr lang="en-US" sz="1000" kern="1050" dirty="0" err="1">
                          <a:effectLst/>
                          <a:latin typeface="+mn-ea"/>
                          <a:ea typeface="+mn-ea"/>
                        </a:rPr>
                        <a:t>graphic_imagestyle_opts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图形图片样式的配置项。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4143517126"/>
                  </a:ext>
                </a:extLst>
              </a:tr>
              <a:tr h="261577">
                <a:tc>
                  <a:txBody>
                    <a:bodyPr/>
                    <a:lstStyle/>
                    <a:p>
                      <a:pPr marL="0" indent="0" algn="ctr">
                        <a:lnSpc>
                          <a:spcPts val="1400"/>
                        </a:lnSpc>
                        <a:spcBef>
                          <a:spcPts val="200"/>
                        </a:spcBef>
                        <a:spcAft>
                          <a:spcPts val="200"/>
                        </a:spcAft>
                      </a:pPr>
                      <a:r>
                        <a:rPr lang="en-US" sz="1000" kern="1050" dirty="0">
                          <a:effectLst/>
                          <a:latin typeface="+mn-ea"/>
                          <a:ea typeface="+mn-ea"/>
                        </a:rPr>
                        <a:t>image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图片的内容，可以是图片的</a:t>
                      </a:r>
                      <a:r>
                        <a:rPr lang="en-US" sz="1000" kern="1050" dirty="0">
                          <a:effectLst/>
                          <a:latin typeface="+mn-ea"/>
                          <a:ea typeface="+mn-ea"/>
                        </a:rPr>
                        <a:t> URL</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427552244"/>
                  </a:ext>
                </a:extLst>
              </a:tr>
              <a:tr h="261577">
                <a:tc>
                  <a:txBody>
                    <a:bodyPr/>
                    <a:lstStyle/>
                    <a:p>
                      <a:pPr marL="0" indent="0" algn="ctr">
                        <a:lnSpc>
                          <a:spcPts val="1400"/>
                        </a:lnSpc>
                        <a:spcBef>
                          <a:spcPts val="200"/>
                        </a:spcBef>
                        <a:spcAft>
                          <a:spcPts val="200"/>
                        </a:spcAft>
                      </a:pPr>
                      <a:r>
                        <a:rPr lang="en-US" sz="1000" kern="1050" dirty="0" err="1">
                          <a:effectLst/>
                          <a:latin typeface="+mn-ea"/>
                          <a:ea typeface="+mn-ea"/>
                        </a:rPr>
                        <a:t>pos_x</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图形元素的左上角在父节点坐标系（以父节点左上角为原点）中的横坐标值。</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90735934"/>
                  </a:ext>
                </a:extLst>
              </a:tr>
              <a:tr h="261577">
                <a:tc>
                  <a:txBody>
                    <a:bodyPr/>
                    <a:lstStyle/>
                    <a:p>
                      <a:pPr marL="0" indent="0" algn="ctr">
                        <a:lnSpc>
                          <a:spcPts val="1400"/>
                        </a:lnSpc>
                        <a:spcBef>
                          <a:spcPts val="200"/>
                        </a:spcBef>
                        <a:spcAft>
                          <a:spcPts val="200"/>
                        </a:spcAft>
                      </a:pPr>
                      <a:r>
                        <a:rPr lang="en-US" sz="1000" kern="1050" dirty="0" err="1">
                          <a:effectLst/>
                          <a:latin typeface="+mn-ea"/>
                          <a:ea typeface="+mn-ea"/>
                        </a:rPr>
                        <a:t>pos_y</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图形元素的左上角在父节点坐标系（以父节点左上角为原点）中的纵坐标值。</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497900125"/>
                  </a:ext>
                </a:extLst>
              </a:tr>
              <a:tr h="261577">
                <a:tc>
                  <a:txBody>
                    <a:bodyPr/>
                    <a:lstStyle/>
                    <a:p>
                      <a:pPr marL="0" indent="0" algn="ctr">
                        <a:lnSpc>
                          <a:spcPts val="1400"/>
                        </a:lnSpc>
                        <a:spcBef>
                          <a:spcPts val="200"/>
                        </a:spcBef>
                        <a:spcAft>
                          <a:spcPts val="200"/>
                        </a:spcAft>
                      </a:pPr>
                      <a:r>
                        <a:rPr lang="en-US" sz="1000" kern="1050" dirty="0">
                          <a:effectLst/>
                          <a:latin typeface="+mn-ea"/>
                          <a:ea typeface="+mn-ea"/>
                        </a:rPr>
                        <a:t>width</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图形元素的宽度。</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4147380947"/>
                  </a:ext>
                </a:extLst>
              </a:tr>
              <a:tr h="261577">
                <a:tc>
                  <a:txBody>
                    <a:bodyPr/>
                    <a:lstStyle/>
                    <a:p>
                      <a:pPr marL="0" indent="0" algn="ctr">
                        <a:lnSpc>
                          <a:spcPts val="1400"/>
                        </a:lnSpc>
                        <a:spcBef>
                          <a:spcPts val="200"/>
                        </a:spcBef>
                        <a:spcAft>
                          <a:spcPts val="200"/>
                        </a:spcAft>
                      </a:pPr>
                      <a:r>
                        <a:rPr lang="en-US" sz="1000" kern="1050" dirty="0">
                          <a:effectLst/>
                          <a:latin typeface="+mn-ea"/>
                          <a:ea typeface="+mn-ea"/>
                        </a:rPr>
                        <a:t>height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图形元素的高度。</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121686071"/>
                  </a:ext>
                </a:extLst>
              </a:tr>
              <a:tr h="261577">
                <a:tc>
                  <a:txBody>
                    <a:bodyPr/>
                    <a:lstStyle/>
                    <a:p>
                      <a:pPr marL="0" indent="0" algn="ctr">
                        <a:lnSpc>
                          <a:spcPts val="1400"/>
                        </a:lnSpc>
                        <a:spcBef>
                          <a:spcPts val="200"/>
                        </a:spcBef>
                        <a:spcAft>
                          <a:spcPts val="200"/>
                        </a:spcAft>
                      </a:pPr>
                      <a:r>
                        <a:rPr lang="en-US" sz="1000" kern="1050" dirty="0">
                          <a:effectLst/>
                          <a:latin typeface="+mn-ea"/>
                          <a:ea typeface="+mn-ea"/>
                        </a:rPr>
                        <a:t>opacity</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透明度</a:t>
                      </a:r>
                      <a:r>
                        <a:rPr lang="en-US" sz="1000" kern="1050" dirty="0">
                          <a:effectLst/>
                          <a:latin typeface="+mn-ea"/>
                          <a:ea typeface="+mn-ea"/>
                        </a:rPr>
                        <a:t> 0 </a:t>
                      </a:r>
                      <a:r>
                        <a:rPr lang="zh-TW" sz="1000" kern="1050" dirty="0">
                          <a:effectLst/>
                          <a:latin typeface="+mn-ea"/>
                          <a:ea typeface="+mn-ea"/>
                        </a:rPr>
                        <a:t>到</a:t>
                      </a:r>
                      <a:r>
                        <a:rPr lang="en-US" sz="1000" kern="1050" dirty="0">
                          <a:effectLst/>
                          <a:latin typeface="+mn-ea"/>
                          <a:ea typeface="+mn-ea"/>
                        </a:rPr>
                        <a:t> 1</a:t>
                      </a:r>
                      <a:r>
                        <a:rPr lang="zh-TW" sz="1000" kern="1050" dirty="0">
                          <a:effectLst/>
                          <a:latin typeface="+mn-ea"/>
                          <a:ea typeface="+mn-ea"/>
                        </a:rPr>
                        <a:t>，</a:t>
                      </a:r>
                      <a:r>
                        <a:rPr lang="en-US" sz="1000" kern="1050" dirty="0">
                          <a:effectLst/>
                          <a:latin typeface="+mn-ea"/>
                          <a:ea typeface="+mn-ea"/>
                        </a:rPr>
                        <a:t>1 </a:t>
                      </a:r>
                      <a:r>
                        <a:rPr lang="zh-TW" sz="1000" kern="1050" dirty="0">
                          <a:effectLst/>
                          <a:latin typeface="+mn-ea"/>
                          <a:ea typeface="+mn-ea"/>
                        </a:rPr>
                        <a:t>即完整显示。</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212586195"/>
                  </a:ext>
                </a:extLst>
              </a:tr>
              <a:tr h="261577">
                <a:tc>
                  <a:txBody>
                    <a:bodyPr/>
                    <a:lstStyle/>
                    <a:p>
                      <a:pPr marL="0" indent="0" algn="ctr">
                        <a:lnSpc>
                          <a:spcPts val="1400"/>
                        </a:lnSpc>
                        <a:spcBef>
                          <a:spcPts val="200"/>
                        </a:spcBef>
                        <a:spcAft>
                          <a:spcPts val="200"/>
                        </a:spcAft>
                      </a:pPr>
                      <a:r>
                        <a:rPr lang="en-US" sz="1000" kern="1050" dirty="0" err="1">
                          <a:effectLst/>
                          <a:latin typeface="+mn-ea"/>
                          <a:ea typeface="+mn-ea"/>
                        </a:rPr>
                        <a:t>graphic_basicstyle_opts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图形基本配置项。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4019374436"/>
                  </a:ext>
                </a:extLst>
              </a:tr>
            </a:tbl>
          </a:graphicData>
        </a:graphic>
      </p:graphicFrame>
      <p:sp>
        <p:nvSpPr>
          <p:cNvPr id="3" name="内容占位符 2">
            <a:extLst>
              <a:ext uri="{FF2B5EF4-FFF2-40B4-BE49-F238E27FC236}">
                <a16:creationId xmlns:a16="http://schemas.microsoft.com/office/drawing/2014/main" id="{03FE3008-708B-4E45-8DD1-23FD4B8F1209}"/>
              </a:ext>
            </a:extLst>
          </p:cNvPr>
          <p:cNvSpPr>
            <a:spLocks noGrp="1"/>
          </p:cNvSpPr>
          <p:nvPr>
            <p:ph idx="10"/>
          </p:nvPr>
        </p:nvSpPr>
        <p:spPr/>
        <p:txBody>
          <a:bodyPr/>
          <a:lstStyle/>
          <a:p>
            <a:r>
              <a:rPr lang="zh-CN" altLang="zh-CN" dirty="0"/>
              <a:t>（</a:t>
            </a:r>
            <a:r>
              <a:rPr lang="en-US" altLang="zh-CN" dirty="0"/>
              <a:t>5</a:t>
            </a:r>
            <a:r>
              <a:rPr lang="zh-CN" altLang="zh-CN" dirty="0"/>
              <a:t>）</a:t>
            </a:r>
            <a:r>
              <a:rPr lang="en-US" altLang="zh-CN" dirty="0"/>
              <a:t>GraphicImage</a:t>
            </a:r>
            <a:r>
              <a:rPr lang="zh-CN" altLang="zh-CN" dirty="0"/>
              <a:t>：</a:t>
            </a:r>
            <a:endParaRPr lang="zh-CN" altLang="en-US" dirty="0"/>
          </a:p>
        </p:txBody>
      </p:sp>
      <p:sp>
        <p:nvSpPr>
          <p:cNvPr id="2" name="内容占位符 1">
            <a:extLst>
              <a:ext uri="{FF2B5EF4-FFF2-40B4-BE49-F238E27FC236}">
                <a16:creationId xmlns:a16="http://schemas.microsoft.com/office/drawing/2014/main" id="{DDA066A1-B05D-BD4C-95B9-EB24D23A6093}"/>
              </a:ext>
            </a:extLst>
          </p:cNvPr>
          <p:cNvSpPr txBox="1">
            <a:spLocks/>
          </p:cNvSpPr>
          <p:nvPr/>
        </p:nvSpPr>
        <p:spPr bwMode="auto">
          <a:xfrm>
            <a:off x="423863" y="1754188"/>
            <a:ext cx="11107737" cy="99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GraphicImage</a:t>
            </a:r>
            <a:r>
              <a:rPr lang="zh-CN" altLang="en-US" kern="0" dirty="0"/>
              <a:t>是一个基于</a:t>
            </a:r>
            <a:r>
              <a:rPr lang="en-US" altLang="zh-CN" kern="0" dirty="0"/>
              <a:t>HTML5 Canvas</a:t>
            </a:r>
            <a:r>
              <a:rPr lang="zh-CN" altLang="en-US" kern="0" dirty="0"/>
              <a:t>构建的可定制图像组件。它可以用于在图表中添加自定义图片，例如公司标志或其他自定义图像。</a:t>
            </a:r>
          </a:p>
        </p:txBody>
      </p:sp>
    </p:spTree>
    <p:extLst>
      <p:ext uri="{BB962C8B-B14F-4D97-AF65-F5344CB8AC3E}">
        <p14:creationId xmlns:p14="http://schemas.microsoft.com/office/powerpoint/2010/main" val="22316215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3FE3008-708B-4E45-8DD1-23FD4B8F1209}"/>
              </a:ext>
            </a:extLst>
          </p:cNvPr>
          <p:cNvSpPr>
            <a:spLocks noGrp="1"/>
          </p:cNvSpPr>
          <p:nvPr>
            <p:ph idx="10"/>
          </p:nvPr>
        </p:nvSpPr>
        <p:spPr/>
        <p:txBody>
          <a:bodyPr/>
          <a:lstStyle/>
          <a:p>
            <a:r>
              <a:rPr lang="zh-CN" altLang="zh-CN" dirty="0"/>
              <a:t>（</a:t>
            </a:r>
            <a:r>
              <a:rPr lang="en-US" altLang="zh-CN" dirty="0"/>
              <a:t>6</a:t>
            </a:r>
            <a:r>
              <a:rPr lang="zh-CN" altLang="zh-CN" dirty="0"/>
              <a:t>）</a:t>
            </a:r>
            <a:r>
              <a:rPr lang="en-US" altLang="zh-CN" dirty="0" err="1"/>
              <a:t>GraphicImageStyleOpts</a:t>
            </a:r>
            <a:r>
              <a:rPr lang="zh-CN" altLang="zh-CN" dirty="0"/>
              <a:t>：</a:t>
            </a:r>
            <a:endParaRPr lang="zh-CN" altLang="en-US" dirty="0"/>
          </a:p>
        </p:txBody>
      </p:sp>
      <p:graphicFrame>
        <p:nvGraphicFramePr>
          <p:cNvPr id="8" name="内容占位符 7">
            <a:extLst>
              <a:ext uri="{FF2B5EF4-FFF2-40B4-BE49-F238E27FC236}">
                <a16:creationId xmlns:a16="http://schemas.microsoft.com/office/drawing/2014/main" id="{25F5FF26-A195-1495-6F74-2B37F9696B58}"/>
              </a:ext>
            </a:extLst>
          </p:cNvPr>
          <p:cNvGraphicFramePr>
            <a:graphicFrameLocks noGrp="1"/>
          </p:cNvGraphicFramePr>
          <p:nvPr>
            <p:ph idx="1"/>
            <p:extLst>
              <p:ext uri="{D42A27DB-BD31-4B8C-83A1-F6EECF244321}">
                <p14:modId xmlns:p14="http://schemas.microsoft.com/office/powerpoint/2010/main" val="3993036502"/>
              </p:ext>
            </p:extLst>
          </p:nvPr>
        </p:nvGraphicFramePr>
        <p:xfrm>
          <a:off x="1972492" y="2698023"/>
          <a:ext cx="7145382" cy="2894703"/>
        </p:xfrm>
        <a:graphic>
          <a:graphicData uri="http://schemas.openxmlformats.org/drawingml/2006/table">
            <a:tbl>
              <a:tblPr firstRow="1" firstCol="1" bandRow="1">
                <a:tableStyleId>{5C22544A-7EE6-4342-B048-85BDC9FD1C3A}</a:tableStyleId>
              </a:tblPr>
              <a:tblGrid>
                <a:gridCol w="1933302">
                  <a:extLst>
                    <a:ext uri="{9D8B030D-6E8A-4147-A177-3AD203B41FA5}">
                      <a16:colId xmlns:a16="http://schemas.microsoft.com/office/drawing/2014/main" val="1902500931"/>
                    </a:ext>
                  </a:extLst>
                </a:gridCol>
                <a:gridCol w="5212080">
                  <a:extLst>
                    <a:ext uri="{9D8B030D-6E8A-4147-A177-3AD203B41FA5}">
                      <a16:colId xmlns:a16="http://schemas.microsoft.com/office/drawing/2014/main" val="1858238427"/>
                    </a:ext>
                  </a:extLst>
                </a:gridCol>
              </a:tblGrid>
              <a:tr h="383680">
                <a:tc>
                  <a:txBody>
                    <a:bodyPr/>
                    <a:lstStyle/>
                    <a:p>
                      <a:pPr algn="ctr">
                        <a:lnSpc>
                          <a:spcPts val="1560"/>
                        </a:lnSpc>
                      </a:pPr>
                      <a:r>
                        <a:rPr lang="zh-CN" sz="1000" dirty="0">
                          <a:effectLst/>
                          <a:latin typeface="+mn-ea"/>
                          <a:ea typeface="+mn-ea"/>
                        </a:rPr>
                        <a:t>配置项</a:t>
                      </a:r>
                      <a:endParaRPr lang="zh-CN" sz="1000" dirty="0">
                        <a:effectLst/>
                        <a:latin typeface="+mn-ea"/>
                        <a:ea typeface="+mn-ea"/>
                        <a:cs typeface="Times New Roman" panose="02020603050405020304" pitchFamily="18" charset="0"/>
                      </a:endParaRPr>
                    </a:p>
                  </a:txBody>
                  <a:tcPr marL="68580" marR="68580" marT="0" marB="0" anchor="ctr"/>
                </a:tc>
                <a:tc>
                  <a:txBody>
                    <a:bodyPr/>
                    <a:lstStyle/>
                    <a:p>
                      <a:pPr algn="ctr">
                        <a:lnSpc>
                          <a:spcPts val="1560"/>
                        </a:lnSpc>
                      </a:pPr>
                      <a:r>
                        <a:rPr lang="zh-CN" sz="1000" dirty="0">
                          <a:effectLst/>
                          <a:latin typeface="+mn-ea"/>
                          <a:ea typeface="+mn-ea"/>
                        </a:rPr>
                        <a:t>说明</a:t>
                      </a:r>
                      <a:endParaRPr lang="zh-CN" sz="10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04765104"/>
                  </a:ext>
                </a:extLst>
              </a:tr>
              <a:tr h="294560">
                <a:tc>
                  <a:txBody>
                    <a:bodyPr/>
                    <a:lstStyle/>
                    <a:p>
                      <a:pPr marL="0" indent="0" algn="ctr" defTabSz="967527" rtl="0" eaLnBrk="1" latinLnBrk="0" hangingPunct="1">
                        <a:lnSpc>
                          <a:spcPts val="1400"/>
                        </a:lnSpc>
                        <a:spcBef>
                          <a:spcPts val="200"/>
                        </a:spcBef>
                        <a:spcAft>
                          <a:spcPts val="200"/>
                        </a:spcAft>
                      </a:pPr>
                      <a:r>
                        <a:rPr lang="en-US" sz="1000" b="1" kern="1050" dirty="0">
                          <a:solidFill>
                            <a:schemeClr val="lt1"/>
                          </a:solidFill>
                          <a:effectLst/>
                          <a:latin typeface="+mn-ea"/>
                          <a:ea typeface="+mn-ea"/>
                          <a:cs typeface="+mn-cs"/>
                        </a:rPr>
                        <a:t>image</a:t>
                      </a:r>
                      <a:endParaRPr lang="zh-CN" altLang="en-US" sz="1000" b="1" kern="1050" dirty="0">
                        <a:solidFill>
                          <a:schemeClr val="lt1"/>
                        </a:solidFill>
                        <a:effectLst/>
                        <a:latin typeface="+mn-ea"/>
                        <a:ea typeface="+mn-ea"/>
                        <a:cs typeface="+mn-cs"/>
                      </a:endParaRPr>
                    </a:p>
                  </a:txBody>
                  <a:tcPr marL="68580" marR="68580" marT="0" marB="0" anchor="ctr"/>
                </a:tc>
                <a:tc>
                  <a:txBody>
                    <a:bodyPr/>
                    <a:lstStyle/>
                    <a:p>
                      <a:pPr algn="just">
                        <a:lnSpc>
                          <a:spcPts val="1500"/>
                        </a:lnSpc>
                      </a:pPr>
                      <a:r>
                        <a:rPr lang="zh-CN" sz="1000" kern="100" dirty="0">
                          <a:effectLst/>
                          <a:latin typeface="+mn-ea"/>
                          <a:ea typeface="+mn-ea"/>
                        </a:rPr>
                        <a:t>图片的内容，可以是图片的</a:t>
                      </a:r>
                      <a:r>
                        <a:rPr lang="en-US" sz="1000" kern="100" dirty="0">
                          <a:effectLst/>
                          <a:latin typeface="+mn-ea"/>
                          <a:ea typeface="+mn-ea"/>
                        </a:rPr>
                        <a:t>URL</a:t>
                      </a:r>
                      <a:endParaRPr lang="zh-CN" sz="1000" kern="100" dirty="0">
                        <a:effectLst/>
                        <a:latin typeface="+mn-ea"/>
                        <a:ea typeface="+mn-ea"/>
                      </a:endParaRPr>
                    </a:p>
                  </a:txBody>
                  <a:tcPr marL="68580" marR="68580" marT="0" marB="0" anchor="ctr"/>
                </a:tc>
                <a:extLst>
                  <a:ext uri="{0D108BD9-81ED-4DB2-BD59-A6C34878D82A}">
                    <a16:rowId xmlns:a16="http://schemas.microsoft.com/office/drawing/2014/main" val="4015887740"/>
                  </a:ext>
                </a:extLst>
              </a:tr>
              <a:tr h="402492">
                <a:tc>
                  <a:txBody>
                    <a:bodyPr/>
                    <a:lstStyle/>
                    <a:p>
                      <a:pPr marL="0" indent="0" algn="ctr" defTabSz="967527" rtl="0" eaLnBrk="1" latinLnBrk="0" hangingPunct="1">
                        <a:lnSpc>
                          <a:spcPts val="1500"/>
                        </a:lnSpc>
                        <a:spcBef>
                          <a:spcPts val="200"/>
                        </a:spcBef>
                        <a:spcAft>
                          <a:spcPts val="200"/>
                        </a:spcAft>
                      </a:pPr>
                      <a:r>
                        <a:rPr lang="en-US" sz="1000" b="1" kern="100" dirty="0" err="1">
                          <a:solidFill>
                            <a:schemeClr val="lt1"/>
                          </a:solidFill>
                          <a:effectLst/>
                          <a:latin typeface="+mn-ea"/>
                          <a:ea typeface="+mn-ea"/>
                          <a:cs typeface="+mn-cs"/>
                        </a:rPr>
                        <a:t>pos_x</a:t>
                      </a:r>
                      <a:endParaRPr lang="zh-CN" altLang="en-US" sz="1000" b="1" kern="100" dirty="0">
                        <a:solidFill>
                          <a:schemeClr val="lt1"/>
                        </a:solidFill>
                        <a:effectLst/>
                        <a:latin typeface="+mn-ea"/>
                        <a:ea typeface="+mn-ea"/>
                        <a:cs typeface="+mn-cs"/>
                      </a:endParaRPr>
                    </a:p>
                  </a:txBody>
                  <a:tcPr marL="68580" marR="68580" marT="0" marB="0" anchor="ctr"/>
                </a:tc>
                <a:tc>
                  <a:txBody>
                    <a:bodyPr/>
                    <a:lstStyle/>
                    <a:p>
                      <a:pPr algn="just">
                        <a:lnSpc>
                          <a:spcPts val="1500"/>
                        </a:lnSpc>
                      </a:pPr>
                      <a:r>
                        <a:rPr lang="zh-CN" sz="1000" kern="100" dirty="0">
                          <a:effectLst/>
                          <a:latin typeface="+mn-ea"/>
                          <a:ea typeface="+mn-ea"/>
                        </a:rPr>
                        <a:t>图形元素的左上角在父节点坐标系（以父节点左上角为原点）中的横坐标值</a:t>
                      </a:r>
                    </a:p>
                  </a:txBody>
                  <a:tcPr marL="68580" marR="68580" marT="0" marB="0" anchor="ctr"/>
                </a:tc>
                <a:extLst>
                  <a:ext uri="{0D108BD9-81ED-4DB2-BD59-A6C34878D82A}">
                    <a16:rowId xmlns:a16="http://schemas.microsoft.com/office/drawing/2014/main" val="3510013397"/>
                  </a:ext>
                </a:extLst>
              </a:tr>
              <a:tr h="402492">
                <a:tc>
                  <a:txBody>
                    <a:bodyPr/>
                    <a:lstStyle/>
                    <a:p>
                      <a:pPr algn="ctr">
                        <a:lnSpc>
                          <a:spcPts val="1500"/>
                        </a:lnSpc>
                      </a:pPr>
                      <a:r>
                        <a:rPr lang="en-US" sz="1000" kern="100" dirty="0" err="1">
                          <a:effectLst/>
                          <a:latin typeface="+mn-ea"/>
                          <a:ea typeface="+mn-ea"/>
                        </a:rPr>
                        <a:t>pos_y</a:t>
                      </a:r>
                      <a:endParaRPr lang="zh-CN" sz="1000" kern="100" dirty="0">
                        <a:effectLst/>
                        <a:latin typeface="+mn-ea"/>
                        <a:ea typeface="+mn-ea"/>
                      </a:endParaRPr>
                    </a:p>
                  </a:txBody>
                  <a:tcPr marL="68580" marR="68580" marT="0" marB="0" anchor="ctr"/>
                </a:tc>
                <a:tc>
                  <a:txBody>
                    <a:bodyPr/>
                    <a:lstStyle/>
                    <a:p>
                      <a:pPr algn="just">
                        <a:lnSpc>
                          <a:spcPts val="1500"/>
                        </a:lnSpc>
                      </a:pPr>
                      <a:r>
                        <a:rPr lang="zh-CN" sz="1000" kern="100">
                          <a:effectLst/>
                          <a:latin typeface="+mn-ea"/>
                          <a:ea typeface="+mn-ea"/>
                        </a:rPr>
                        <a:t>图形元素的左上角在父节点坐标系（以父节点左上角为原点）中的纵坐标值</a:t>
                      </a:r>
                    </a:p>
                  </a:txBody>
                  <a:tcPr marL="68580" marR="68580" marT="0" marB="0" anchor="ctr"/>
                </a:tc>
                <a:extLst>
                  <a:ext uri="{0D108BD9-81ED-4DB2-BD59-A6C34878D82A}">
                    <a16:rowId xmlns:a16="http://schemas.microsoft.com/office/drawing/2014/main" val="727369693"/>
                  </a:ext>
                </a:extLst>
              </a:tr>
              <a:tr h="284107">
                <a:tc>
                  <a:txBody>
                    <a:bodyPr/>
                    <a:lstStyle/>
                    <a:p>
                      <a:pPr algn="ctr">
                        <a:lnSpc>
                          <a:spcPts val="1500"/>
                        </a:lnSpc>
                      </a:pPr>
                      <a:r>
                        <a:rPr lang="en-US" sz="1000" kern="100" dirty="0">
                          <a:effectLst/>
                          <a:latin typeface="+mn-ea"/>
                          <a:ea typeface="+mn-ea"/>
                        </a:rPr>
                        <a:t>width</a:t>
                      </a:r>
                      <a:endParaRPr lang="zh-CN" sz="1000" kern="100" dirty="0">
                        <a:effectLst/>
                        <a:latin typeface="+mn-ea"/>
                        <a:ea typeface="+mn-ea"/>
                      </a:endParaRPr>
                    </a:p>
                  </a:txBody>
                  <a:tcPr marL="68580" marR="68580" marT="0" marB="0" anchor="ctr"/>
                </a:tc>
                <a:tc>
                  <a:txBody>
                    <a:bodyPr/>
                    <a:lstStyle/>
                    <a:p>
                      <a:pPr algn="just">
                        <a:lnSpc>
                          <a:spcPts val="1500"/>
                        </a:lnSpc>
                      </a:pPr>
                      <a:r>
                        <a:rPr lang="zh-CN" sz="1000" kern="100">
                          <a:effectLst/>
                          <a:latin typeface="+mn-ea"/>
                          <a:ea typeface="+mn-ea"/>
                        </a:rPr>
                        <a:t>图形元素的宽度</a:t>
                      </a:r>
                    </a:p>
                  </a:txBody>
                  <a:tcPr marL="68580" marR="68580" marT="0" marB="0" anchor="ctr"/>
                </a:tc>
                <a:extLst>
                  <a:ext uri="{0D108BD9-81ED-4DB2-BD59-A6C34878D82A}">
                    <a16:rowId xmlns:a16="http://schemas.microsoft.com/office/drawing/2014/main" val="2322844883"/>
                  </a:ext>
                </a:extLst>
              </a:tr>
              <a:tr h="318999">
                <a:tc>
                  <a:txBody>
                    <a:bodyPr/>
                    <a:lstStyle/>
                    <a:p>
                      <a:pPr algn="ctr">
                        <a:lnSpc>
                          <a:spcPts val="1500"/>
                        </a:lnSpc>
                      </a:pPr>
                      <a:r>
                        <a:rPr lang="en-US" sz="1000" kern="100" dirty="0">
                          <a:effectLst/>
                          <a:latin typeface="+mn-ea"/>
                          <a:ea typeface="+mn-ea"/>
                        </a:rPr>
                        <a:t>height</a:t>
                      </a:r>
                      <a:endParaRPr lang="zh-CN" sz="1000" kern="100" dirty="0">
                        <a:effectLst/>
                        <a:latin typeface="+mn-ea"/>
                        <a:ea typeface="+mn-ea"/>
                      </a:endParaRPr>
                    </a:p>
                  </a:txBody>
                  <a:tcPr marL="68580" marR="68580" marT="0" marB="0" anchor="ctr"/>
                </a:tc>
                <a:tc>
                  <a:txBody>
                    <a:bodyPr/>
                    <a:lstStyle/>
                    <a:p>
                      <a:pPr algn="just">
                        <a:lnSpc>
                          <a:spcPts val="1500"/>
                        </a:lnSpc>
                      </a:pPr>
                      <a:r>
                        <a:rPr lang="zh-CN" sz="1000" kern="100" dirty="0">
                          <a:effectLst/>
                          <a:latin typeface="+mn-ea"/>
                          <a:ea typeface="+mn-ea"/>
                        </a:rPr>
                        <a:t>图形元素的高度</a:t>
                      </a:r>
                    </a:p>
                  </a:txBody>
                  <a:tcPr marL="68580" marR="68580" marT="0" marB="0" anchor="ctr"/>
                </a:tc>
                <a:extLst>
                  <a:ext uri="{0D108BD9-81ED-4DB2-BD59-A6C34878D82A}">
                    <a16:rowId xmlns:a16="http://schemas.microsoft.com/office/drawing/2014/main" val="1862798289"/>
                  </a:ext>
                </a:extLst>
              </a:tr>
              <a:tr h="401322">
                <a:tc>
                  <a:txBody>
                    <a:bodyPr/>
                    <a:lstStyle/>
                    <a:p>
                      <a:pPr algn="ctr">
                        <a:lnSpc>
                          <a:spcPts val="1500"/>
                        </a:lnSpc>
                      </a:pPr>
                      <a:r>
                        <a:rPr lang="en-US" sz="1000" kern="100" dirty="0">
                          <a:effectLst/>
                          <a:latin typeface="+mn-ea"/>
                          <a:ea typeface="+mn-ea"/>
                        </a:rPr>
                        <a:t>opacity</a:t>
                      </a:r>
                      <a:endParaRPr lang="zh-CN" sz="1000" kern="100" dirty="0">
                        <a:effectLst/>
                        <a:latin typeface="+mn-ea"/>
                        <a:ea typeface="+mn-ea"/>
                      </a:endParaRPr>
                    </a:p>
                  </a:txBody>
                  <a:tcPr marL="68580" marR="68580" marT="0" marB="0" anchor="ctr"/>
                </a:tc>
                <a:tc>
                  <a:txBody>
                    <a:bodyPr/>
                    <a:lstStyle/>
                    <a:p>
                      <a:pPr algn="just">
                        <a:lnSpc>
                          <a:spcPts val="1500"/>
                        </a:lnSpc>
                      </a:pPr>
                      <a:r>
                        <a:rPr lang="zh-CN" sz="1000" kern="100">
                          <a:effectLst/>
                          <a:latin typeface="+mn-ea"/>
                          <a:ea typeface="+mn-ea"/>
                        </a:rPr>
                        <a:t>透明度为</a:t>
                      </a:r>
                      <a:r>
                        <a:rPr lang="en-US" sz="1000" kern="100">
                          <a:effectLst/>
                          <a:latin typeface="+mn-ea"/>
                          <a:ea typeface="+mn-ea"/>
                        </a:rPr>
                        <a:t>0</a:t>
                      </a:r>
                      <a:r>
                        <a:rPr lang="zh-CN" sz="1000" kern="100">
                          <a:effectLst/>
                          <a:latin typeface="+mn-ea"/>
                          <a:ea typeface="+mn-ea"/>
                        </a:rPr>
                        <a:t>～</a:t>
                      </a:r>
                      <a:r>
                        <a:rPr lang="en-US" sz="1000" kern="100">
                          <a:effectLst/>
                          <a:latin typeface="+mn-ea"/>
                          <a:ea typeface="+mn-ea"/>
                        </a:rPr>
                        <a:t>1</a:t>
                      </a:r>
                      <a:r>
                        <a:rPr lang="zh-CN" sz="1000" kern="100">
                          <a:effectLst/>
                          <a:latin typeface="+mn-ea"/>
                          <a:ea typeface="+mn-ea"/>
                        </a:rPr>
                        <a:t>，</a:t>
                      </a:r>
                      <a:r>
                        <a:rPr lang="en-US" sz="1000" kern="100">
                          <a:effectLst/>
                          <a:latin typeface="+mn-ea"/>
                          <a:ea typeface="+mn-ea"/>
                        </a:rPr>
                        <a:t>1</a:t>
                      </a:r>
                      <a:r>
                        <a:rPr lang="zh-CN" sz="1000" kern="100">
                          <a:effectLst/>
                          <a:latin typeface="+mn-ea"/>
                          <a:ea typeface="+mn-ea"/>
                        </a:rPr>
                        <a:t>即完整显示</a:t>
                      </a:r>
                    </a:p>
                  </a:txBody>
                  <a:tcPr marL="68580" marR="68580" marT="0" marB="0" anchor="ctr"/>
                </a:tc>
                <a:extLst>
                  <a:ext uri="{0D108BD9-81ED-4DB2-BD59-A6C34878D82A}">
                    <a16:rowId xmlns:a16="http://schemas.microsoft.com/office/drawing/2014/main" val="932442951"/>
                  </a:ext>
                </a:extLst>
              </a:tr>
              <a:tr h="407051">
                <a:tc>
                  <a:txBody>
                    <a:bodyPr/>
                    <a:lstStyle/>
                    <a:p>
                      <a:pPr algn="ctr">
                        <a:lnSpc>
                          <a:spcPts val="1500"/>
                        </a:lnSpc>
                      </a:pPr>
                      <a:r>
                        <a:rPr lang="en-US" sz="1000" kern="100" dirty="0" err="1">
                          <a:effectLst/>
                          <a:latin typeface="+mn-ea"/>
                          <a:ea typeface="+mn-ea"/>
                        </a:rPr>
                        <a:t>graphic_basicstyle_opts</a:t>
                      </a:r>
                      <a:endParaRPr lang="zh-CN" sz="1000" kern="100" dirty="0">
                        <a:effectLst/>
                        <a:latin typeface="+mn-ea"/>
                        <a:ea typeface="+mn-ea"/>
                      </a:endParaRPr>
                    </a:p>
                  </a:txBody>
                  <a:tcPr marL="68580" marR="68580" marT="0" marB="0" anchor="ctr"/>
                </a:tc>
                <a:tc>
                  <a:txBody>
                    <a:bodyPr/>
                    <a:lstStyle/>
                    <a:p>
                      <a:pPr algn="just">
                        <a:lnSpc>
                          <a:spcPts val="1500"/>
                        </a:lnSpc>
                      </a:pPr>
                      <a:r>
                        <a:rPr lang="zh-CN" sz="1000" kern="100" dirty="0">
                          <a:effectLst/>
                          <a:latin typeface="+mn-ea"/>
                          <a:ea typeface="+mn-ea"/>
                        </a:rPr>
                        <a:t>图形基本配置项</a:t>
                      </a:r>
                    </a:p>
                  </a:txBody>
                  <a:tcPr marL="68580" marR="68580" marT="0" marB="0" anchor="ctr"/>
                </a:tc>
                <a:extLst>
                  <a:ext uri="{0D108BD9-81ED-4DB2-BD59-A6C34878D82A}">
                    <a16:rowId xmlns:a16="http://schemas.microsoft.com/office/drawing/2014/main" val="1818916332"/>
                  </a:ext>
                </a:extLst>
              </a:tr>
            </a:tbl>
          </a:graphicData>
        </a:graphic>
      </p:graphicFrame>
      <p:sp>
        <p:nvSpPr>
          <p:cNvPr id="9" name="内容占位符 1">
            <a:extLst>
              <a:ext uri="{FF2B5EF4-FFF2-40B4-BE49-F238E27FC236}">
                <a16:creationId xmlns:a16="http://schemas.microsoft.com/office/drawing/2014/main" id="{E76C47D3-6BDB-2F8D-FD0D-F4EB3DE3CA3F}"/>
              </a:ext>
            </a:extLst>
          </p:cNvPr>
          <p:cNvSpPr txBox="1">
            <a:spLocks/>
          </p:cNvSpPr>
          <p:nvPr/>
        </p:nvSpPr>
        <p:spPr bwMode="auto">
          <a:xfrm>
            <a:off x="423863" y="1754188"/>
            <a:ext cx="11107737" cy="75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PyEcharts</a:t>
            </a:r>
            <a:r>
              <a:rPr lang="zh-CN" altLang="en-US" kern="0" dirty="0"/>
              <a:t>中的</a:t>
            </a:r>
            <a:r>
              <a:rPr lang="en-US" altLang="zh-CN" kern="0" dirty="0" err="1"/>
              <a:t>GraphicImageStyleOpts</a:t>
            </a:r>
            <a:r>
              <a:rPr lang="zh-CN" altLang="en-US" kern="0" dirty="0"/>
              <a:t>配置项用于设置图形元素中的图片样式。</a:t>
            </a:r>
          </a:p>
        </p:txBody>
      </p:sp>
    </p:spTree>
    <p:extLst>
      <p:ext uri="{BB962C8B-B14F-4D97-AF65-F5344CB8AC3E}">
        <p14:creationId xmlns:p14="http://schemas.microsoft.com/office/powerpoint/2010/main" val="40673486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F930F81E-0677-4608-97EC-03BD97E2A458}"/>
              </a:ext>
            </a:extLst>
          </p:cNvPr>
          <p:cNvGraphicFramePr>
            <a:graphicFrameLocks noGrp="1"/>
          </p:cNvGraphicFramePr>
          <p:nvPr>
            <p:ph idx="1"/>
            <p:extLst>
              <p:ext uri="{D42A27DB-BD31-4B8C-83A1-F6EECF244321}">
                <p14:modId xmlns:p14="http://schemas.microsoft.com/office/powerpoint/2010/main" val="295140598"/>
              </p:ext>
            </p:extLst>
          </p:nvPr>
        </p:nvGraphicFramePr>
        <p:xfrm>
          <a:off x="2945577" y="3157870"/>
          <a:ext cx="5395595" cy="1372902"/>
        </p:xfrm>
        <a:graphic>
          <a:graphicData uri="http://schemas.openxmlformats.org/drawingml/2006/table">
            <a:tbl>
              <a:tblPr firstRow="1" firstCol="1" bandRow="1">
                <a:tableStyleId>{5C22544A-7EE6-4342-B048-85BDC9FD1C3A}</a:tableStyleId>
              </a:tblPr>
              <a:tblGrid>
                <a:gridCol w="1643048">
                  <a:extLst>
                    <a:ext uri="{9D8B030D-6E8A-4147-A177-3AD203B41FA5}">
                      <a16:colId xmlns:a16="http://schemas.microsoft.com/office/drawing/2014/main" val="1539326562"/>
                    </a:ext>
                  </a:extLst>
                </a:gridCol>
                <a:gridCol w="3752547">
                  <a:extLst>
                    <a:ext uri="{9D8B030D-6E8A-4147-A177-3AD203B41FA5}">
                      <a16:colId xmlns:a16="http://schemas.microsoft.com/office/drawing/2014/main" val="830145658"/>
                    </a:ext>
                  </a:extLst>
                </a:gridCol>
              </a:tblGrid>
              <a:tr h="457634">
                <a:tc>
                  <a:txBody>
                    <a:bodyPr/>
                    <a:lstStyle/>
                    <a:p>
                      <a:pPr marL="0" indent="0" algn="ctr">
                        <a:lnSpc>
                          <a:spcPts val="1400"/>
                        </a:lnSpc>
                        <a:spcBef>
                          <a:spcPts val="200"/>
                        </a:spcBef>
                        <a:spcAft>
                          <a:spcPts val="200"/>
                        </a:spcAft>
                      </a:pPr>
                      <a:r>
                        <a:rPr lang="zh-TW" sz="1000" kern="1050" dirty="0">
                          <a:effectLst/>
                          <a:latin typeface="+mn-ea"/>
                          <a:ea typeface="+mn-ea"/>
                        </a:rPr>
                        <a:t>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616270094"/>
                  </a:ext>
                </a:extLst>
              </a:tr>
              <a:tr h="457634">
                <a:tc>
                  <a:txBody>
                    <a:bodyPr/>
                    <a:lstStyle/>
                    <a:p>
                      <a:pPr marL="0" indent="0" algn="ctr">
                        <a:lnSpc>
                          <a:spcPts val="1400"/>
                        </a:lnSpc>
                        <a:spcBef>
                          <a:spcPts val="200"/>
                        </a:spcBef>
                        <a:spcAft>
                          <a:spcPts val="200"/>
                        </a:spcAft>
                      </a:pPr>
                      <a:r>
                        <a:rPr lang="en-US" sz="1000" kern="1050" dirty="0" err="1">
                          <a:effectLst/>
                          <a:latin typeface="+mn-ea"/>
                          <a:ea typeface="+mn-ea"/>
                        </a:rPr>
                        <a:t>graphic_item</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图形的配置项。</a:t>
                      </a:r>
                      <a:endParaRPr lang="zh-CN" sz="1000" kern="1050" dirty="0">
                        <a:solidFill>
                          <a:srgbClr val="000000"/>
                        </a:solidFill>
                        <a:effectLst/>
                        <a:latin typeface="+mn-ea"/>
                        <a:ea typeface="+mn-ea"/>
                        <a:cs typeface="+mn-cs"/>
                      </a:endParaRPr>
                    </a:p>
                  </a:txBody>
                  <a:tcPr marL="68580" marR="68580" marT="0" marB="0" anchor="ctr"/>
                </a:tc>
                <a:extLst>
                  <a:ext uri="{0D108BD9-81ED-4DB2-BD59-A6C34878D82A}">
                    <a16:rowId xmlns:a16="http://schemas.microsoft.com/office/drawing/2014/main" val="980714695"/>
                  </a:ext>
                </a:extLst>
              </a:tr>
              <a:tr h="457634">
                <a:tc>
                  <a:txBody>
                    <a:bodyPr/>
                    <a:lstStyle/>
                    <a:p>
                      <a:pPr marL="0" indent="0" algn="ctr">
                        <a:lnSpc>
                          <a:spcPts val="1400"/>
                        </a:lnSpc>
                        <a:spcBef>
                          <a:spcPts val="200"/>
                        </a:spcBef>
                        <a:spcAft>
                          <a:spcPts val="200"/>
                        </a:spcAft>
                      </a:pPr>
                      <a:r>
                        <a:rPr lang="en-US" sz="1000" kern="1050" dirty="0" err="1">
                          <a:effectLst/>
                          <a:latin typeface="+mn-ea"/>
                          <a:ea typeface="+mn-ea"/>
                        </a:rPr>
                        <a:t>graphic_textstyle_opts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图形文本样式的配置项。</a:t>
                      </a:r>
                      <a:endParaRPr lang="zh-CN" sz="1000" kern="1050" dirty="0">
                        <a:solidFill>
                          <a:srgbClr val="000000"/>
                        </a:solidFill>
                        <a:effectLst/>
                        <a:latin typeface="+mn-ea"/>
                        <a:ea typeface="+mn-ea"/>
                        <a:cs typeface="+mn-cs"/>
                      </a:endParaRPr>
                    </a:p>
                  </a:txBody>
                  <a:tcPr marL="68580" marR="68580" marT="0" marB="0" anchor="ctr"/>
                </a:tc>
                <a:extLst>
                  <a:ext uri="{0D108BD9-81ED-4DB2-BD59-A6C34878D82A}">
                    <a16:rowId xmlns:a16="http://schemas.microsoft.com/office/drawing/2014/main" val="2542646060"/>
                  </a:ext>
                </a:extLst>
              </a:tr>
            </a:tbl>
          </a:graphicData>
        </a:graphic>
      </p:graphicFrame>
      <p:sp>
        <p:nvSpPr>
          <p:cNvPr id="3" name="内容占位符 2">
            <a:extLst>
              <a:ext uri="{FF2B5EF4-FFF2-40B4-BE49-F238E27FC236}">
                <a16:creationId xmlns:a16="http://schemas.microsoft.com/office/drawing/2014/main" id="{03FE3008-708B-4E45-8DD1-23FD4B8F1209}"/>
              </a:ext>
            </a:extLst>
          </p:cNvPr>
          <p:cNvSpPr>
            <a:spLocks noGrp="1"/>
          </p:cNvSpPr>
          <p:nvPr>
            <p:ph idx="10"/>
          </p:nvPr>
        </p:nvSpPr>
        <p:spPr/>
        <p:txBody>
          <a:bodyPr/>
          <a:lstStyle/>
          <a:p>
            <a:r>
              <a:rPr lang="zh-CN" altLang="zh-CN" dirty="0"/>
              <a:t>（</a:t>
            </a:r>
            <a:r>
              <a:rPr lang="en-US" altLang="zh-CN" dirty="0"/>
              <a:t>7</a:t>
            </a:r>
            <a:r>
              <a:rPr lang="zh-CN" altLang="zh-CN" dirty="0"/>
              <a:t>）</a:t>
            </a:r>
            <a:r>
              <a:rPr lang="en-US" altLang="zh-CN" dirty="0"/>
              <a:t>GraphicText</a:t>
            </a:r>
            <a:r>
              <a:rPr lang="zh-CN" altLang="zh-CN" dirty="0"/>
              <a:t>：</a:t>
            </a:r>
            <a:endParaRPr lang="zh-CN" altLang="en-US" dirty="0"/>
          </a:p>
        </p:txBody>
      </p:sp>
      <p:sp>
        <p:nvSpPr>
          <p:cNvPr id="2" name="内容占位符 1">
            <a:extLst>
              <a:ext uri="{FF2B5EF4-FFF2-40B4-BE49-F238E27FC236}">
                <a16:creationId xmlns:a16="http://schemas.microsoft.com/office/drawing/2014/main" id="{CB778B33-B76A-3B05-0FAE-2F2014541E4A}"/>
              </a:ext>
            </a:extLst>
          </p:cNvPr>
          <p:cNvSpPr txBox="1">
            <a:spLocks/>
          </p:cNvSpPr>
          <p:nvPr/>
        </p:nvSpPr>
        <p:spPr bwMode="auto">
          <a:xfrm>
            <a:off x="423863" y="1754188"/>
            <a:ext cx="11107737" cy="99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GraphicText</a:t>
            </a:r>
            <a:r>
              <a:rPr lang="zh-CN" altLang="en-US" kern="0" dirty="0"/>
              <a:t>是一个图形组件，用于在</a:t>
            </a:r>
            <a:r>
              <a:rPr lang="en-US" altLang="zh-CN" kern="0" dirty="0" err="1"/>
              <a:t>ECharts</a:t>
            </a:r>
            <a:r>
              <a:rPr lang="zh-CN" altLang="en-US" kern="0" dirty="0"/>
              <a:t>图表中添加自定义文本元素。它可以用于向图表中添加注释、标题、图例等文本标签。</a:t>
            </a:r>
          </a:p>
        </p:txBody>
      </p:sp>
    </p:spTree>
    <p:extLst>
      <p:ext uri="{BB962C8B-B14F-4D97-AF65-F5344CB8AC3E}">
        <p14:creationId xmlns:p14="http://schemas.microsoft.com/office/powerpoint/2010/main" val="21402304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3067D901-B7BD-456B-AB46-5B91588157CE}"/>
              </a:ext>
            </a:extLst>
          </p:cNvPr>
          <p:cNvGraphicFramePr>
            <a:graphicFrameLocks noGrp="1"/>
          </p:cNvGraphicFramePr>
          <p:nvPr>
            <p:ph idx="1"/>
            <p:extLst>
              <p:ext uri="{D42A27DB-BD31-4B8C-83A1-F6EECF244321}">
                <p14:modId xmlns:p14="http://schemas.microsoft.com/office/powerpoint/2010/main" val="3162670942"/>
              </p:ext>
            </p:extLst>
          </p:nvPr>
        </p:nvGraphicFramePr>
        <p:xfrm>
          <a:off x="2660074" y="2942098"/>
          <a:ext cx="6464883" cy="2650624"/>
        </p:xfrm>
        <a:graphic>
          <a:graphicData uri="http://schemas.openxmlformats.org/drawingml/2006/table">
            <a:tbl>
              <a:tblPr firstRow="1" firstCol="1" bandRow="1">
                <a:tableStyleId>{5C22544A-7EE6-4342-B048-85BDC9FD1C3A}</a:tableStyleId>
              </a:tblPr>
              <a:tblGrid>
                <a:gridCol w="1697673">
                  <a:extLst>
                    <a:ext uri="{9D8B030D-6E8A-4147-A177-3AD203B41FA5}">
                      <a16:colId xmlns:a16="http://schemas.microsoft.com/office/drawing/2014/main" val="2856476892"/>
                    </a:ext>
                  </a:extLst>
                </a:gridCol>
                <a:gridCol w="4767210">
                  <a:extLst>
                    <a:ext uri="{9D8B030D-6E8A-4147-A177-3AD203B41FA5}">
                      <a16:colId xmlns:a16="http://schemas.microsoft.com/office/drawing/2014/main" val="4219151857"/>
                    </a:ext>
                  </a:extLst>
                </a:gridCol>
              </a:tblGrid>
              <a:tr h="331328">
                <a:tc>
                  <a:txBody>
                    <a:bodyPr/>
                    <a:lstStyle/>
                    <a:p>
                      <a:pPr marL="0" indent="0" algn="ctr">
                        <a:lnSpc>
                          <a:spcPts val="1400"/>
                        </a:lnSpc>
                        <a:spcBef>
                          <a:spcPts val="200"/>
                        </a:spcBef>
                        <a:spcAft>
                          <a:spcPts val="200"/>
                        </a:spcAft>
                      </a:pPr>
                      <a:r>
                        <a:rPr lang="zh-TW" sz="1000" kern="1050" dirty="0">
                          <a:effectLst/>
                          <a:latin typeface="+mn-ea"/>
                          <a:ea typeface="+mn-ea"/>
                        </a:rPr>
                        <a:t>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382977979"/>
                  </a:ext>
                </a:extLst>
              </a:tr>
              <a:tr h="331328">
                <a:tc>
                  <a:txBody>
                    <a:bodyPr/>
                    <a:lstStyle/>
                    <a:p>
                      <a:pPr marL="0" indent="0" algn="ctr">
                        <a:lnSpc>
                          <a:spcPts val="1400"/>
                        </a:lnSpc>
                        <a:spcBef>
                          <a:spcPts val="200"/>
                        </a:spcBef>
                        <a:spcAft>
                          <a:spcPts val="200"/>
                        </a:spcAft>
                      </a:pPr>
                      <a:r>
                        <a:rPr lang="en-US" sz="1000" kern="1050" dirty="0">
                          <a:effectLst/>
                          <a:latin typeface="+mn-ea"/>
                          <a:ea typeface="+mn-ea"/>
                        </a:rPr>
                        <a:t>text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文本块文字。可以使用</a:t>
                      </a:r>
                      <a:r>
                        <a:rPr lang="en-US" sz="1000" kern="1050" dirty="0">
                          <a:effectLst/>
                          <a:latin typeface="+mn-ea"/>
                          <a:ea typeface="+mn-ea"/>
                        </a:rPr>
                        <a:t>\n</a:t>
                      </a:r>
                      <a:r>
                        <a:rPr lang="zh-TW" sz="1000" kern="1050" dirty="0">
                          <a:effectLst/>
                          <a:latin typeface="+mn-ea"/>
                          <a:ea typeface="+mn-ea"/>
                        </a:rPr>
                        <a:t>来换行。</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383310324"/>
                  </a:ext>
                </a:extLst>
              </a:tr>
              <a:tr h="331328">
                <a:tc>
                  <a:txBody>
                    <a:bodyPr/>
                    <a:lstStyle/>
                    <a:p>
                      <a:pPr marL="0" indent="0" algn="ctr">
                        <a:lnSpc>
                          <a:spcPts val="1400"/>
                        </a:lnSpc>
                        <a:spcBef>
                          <a:spcPts val="200"/>
                        </a:spcBef>
                        <a:spcAft>
                          <a:spcPts val="200"/>
                        </a:spcAft>
                      </a:pPr>
                      <a:r>
                        <a:rPr lang="en-US" sz="1000" kern="1050" dirty="0" err="1">
                          <a:effectLst/>
                          <a:latin typeface="+mn-ea"/>
                          <a:ea typeface="+mn-ea"/>
                        </a:rPr>
                        <a:t>pos_x</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图形元素的左上角在父节点坐标系（以父节点左上角为原点）中的横坐标值。</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4163831833"/>
                  </a:ext>
                </a:extLst>
              </a:tr>
              <a:tr h="331328">
                <a:tc>
                  <a:txBody>
                    <a:bodyPr/>
                    <a:lstStyle/>
                    <a:p>
                      <a:pPr marL="0" indent="0" algn="ctr">
                        <a:lnSpc>
                          <a:spcPts val="1400"/>
                        </a:lnSpc>
                        <a:spcBef>
                          <a:spcPts val="200"/>
                        </a:spcBef>
                        <a:spcAft>
                          <a:spcPts val="200"/>
                        </a:spcAft>
                      </a:pPr>
                      <a:r>
                        <a:rPr lang="en-US" sz="1000" kern="1050" dirty="0" err="1">
                          <a:effectLst/>
                          <a:latin typeface="+mn-ea"/>
                          <a:ea typeface="+mn-ea"/>
                        </a:rPr>
                        <a:t>pos_y</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图形元素的左上角在父节点坐标系（以父节点左上角为原点）中的纵坐标值。</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865743749"/>
                  </a:ext>
                </a:extLst>
              </a:tr>
              <a:tr h="331328">
                <a:tc>
                  <a:txBody>
                    <a:bodyPr/>
                    <a:lstStyle/>
                    <a:p>
                      <a:pPr marL="0" indent="0" algn="ctr">
                        <a:lnSpc>
                          <a:spcPts val="1400"/>
                        </a:lnSpc>
                        <a:spcBef>
                          <a:spcPts val="200"/>
                        </a:spcBef>
                        <a:spcAft>
                          <a:spcPts val="200"/>
                        </a:spcAft>
                      </a:pPr>
                      <a:r>
                        <a:rPr lang="en-US" sz="1000" kern="1050" dirty="0">
                          <a:effectLst/>
                          <a:latin typeface="+mn-ea"/>
                          <a:ea typeface="+mn-ea"/>
                        </a:rPr>
                        <a:t>font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字体大小、字体类型、粗细、字体样式。</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430522824"/>
                  </a:ext>
                </a:extLst>
              </a:tr>
              <a:tr h="331328">
                <a:tc>
                  <a:txBody>
                    <a:bodyPr/>
                    <a:lstStyle/>
                    <a:p>
                      <a:pPr marL="0" indent="0" algn="ctr">
                        <a:lnSpc>
                          <a:spcPts val="1400"/>
                        </a:lnSpc>
                        <a:spcBef>
                          <a:spcPts val="200"/>
                        </a:spcBef>
                        <a:spcAft>
                          <a:spcPts val="200"/>
                        </a:spcAft>
                      </a:pPr>
                      <a:r>
                        <a:rPr lang="en-US" sz="1000" kern="1050" dirty="0" err="1">
                          <a:effectLst/>
                          <a:latin typeface="+mn-ea"/>
                          <a:ea typeface="+mn-ea"/>
                        </a:rPr>
                        <a:t>text_align</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水平对齐方式。</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482480095"/>
                  </a:ext>
                </a:extLst>
              </a:tr>
              <a:tr h="331328">
                <a:tc>
                  <a:txBody>
                    <a:bodyPr/>
                    <a:lstStyle/>
                    <a:p>
                      <a:pPr marL="0" indent="0" algn="ctr">
                        <a:lnSpc>
                          <a:spcPts val="1400"/>
                        </a:lnSpc>
                        <a:spcBef>
                          <a:spcPts val="200"/>
                        </a:spcBef>
                        <a:spcAft>
                          <a:spcPts val="200"/>
                        </a:spcAft>
                      </a:pPr>
                      <a:r>
                        <a:rPr lang="en-US" sz="1000" kern="1050" dirty="0" err="1">
                          <a:effectLst/>
                          <a:latin typeface="+mn-ea"/>
                          <a:ea typeface="+mn-ea"/>
                        </a:rPr>
                        <a:t>text_vertical_align</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垂直对齐方式，取值：</a:t>
                      </a:r>
                      <a:r>
                        <a:rPr lang="en-US" sz="1000" kern="1050" dirty="0">
                          <a:effectLst/>
                          <a:latin typeface="+mn-ea"/>
                          <a:ea typeface="+mn-ea"/>
                        </a:rPr>
                        <a:t>'</a:t>
                      </a:r>
                      <a:r>
                        <a:rPr lang="en-US" sz="1000" kern="1050" dirty="0" err="1">
                          <a:effectLst/>
                          <a:latin typeface="+mn-ea"/>
                          <a:ea typeface="+mn-ea"/>
                        </a:rPr>
                        <a:t>top','middle','bottom</a:t>
                      </a:r>
                      <a:r>
                        <a:rPr lang="en-US" sz="1000" kern="1050" dirty="0">
                          <a:effectLst/>
                          <a:latin typeface="+mn-ea"/>
                          <a:ea typeface="+mn-ea"/>
                        </a:rPr>
                        <a:t>'</a:t>
                      </a:r>
                      <a:r>
                        <a:rPr lang="zh-TW" sz="1000" kern="1050" dirty="0">
                          <a:effectLst/>
                          <a:latin typeface="+mn-ea"/>
                          <a:ea typeface="+mn-ea"/>
                        </a:rPr>
                        <a:t>。默认值为：</a:t>
                      </a:r>
                      <a:r>
                        <a:rPr lang="en-US" sz="1000" kern="1050" dirty="0">
                          <a:effectLst/>
                          <a:latin typeface="+mn-ea"/>
                          <a:ea typeface="+mn-ea"/>
                        </a:rPr>
                        <a:t>'None'</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46585799"/>
                  </a:ext>
                </a:extLst>
              </a:tr>
              <a:tr h="331328">
                <a:tc>
                  <a:txBody>
                    <a:bodyPr/>
                    <a:lstStyle/>
                    <a:p>
                      <a:pPr marL="0" indent="0" algn="ctr">
                        <a:lnSpc>
                          <a:spcPts val="1400"/>
                        </a:lnSpc>
                        <a:spcBef>
                          <a:spcPts val="200"/>
                        </a:spcBef>
                        <a:spcAft>
                          <a:spcPts val="200"/>
                        </a:spcAft>
                      </a:pPr>
                      <a:r>
                        <a:rPr lang="en-US" sz="1000" kern="1050" dirty="0" err="1">
                          <a:effectLst/>
                          <a:latin typeface="+mn-ea"/>
                          <a:ea typeface="+mn-ea"/>
                        </a:rPr>
                        <a:t>graphic_basicstyle_opts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图形基本配置项。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112120396"/>
                  </a:ext>
                </a:extLst>
              </a:tr>
            </a:tbl>
          </a:graphicData>
        </a:graphic>
      </p:graphicFrame>
      <p:sp>
        <p:nvSpPr>
          <p:cNvPr id="3" name="内容占位符 2">
            <a:extLst>
              <a:ext uri="{FF2B5EF4-FFF2-40B4-BE49-F238E27FC236}">
                <a16:creationId xmlns:a16="http://schemas.microsoft.com/office/drawing/2014/main" id="{03FE3008-708B-4E45-8DD1-23FD4B8F1209}"/>
              </a:ext>
            </a:extLst>
          </p:cNvPr>
          <p:cNvSpPr>
            <a:spLocks noGrp="1"/>
          </p:cNvSpPr>
          <p:nvPr>
            <p:ph idx="10"/>
          </p:nvPr>
        </p:nvSpPr>
        <p:spPr/>
        <p:txBody>
          <a:bodyPr/>
          <a:lstStyle/>
          <a:p>
            <a:r>
              <a:rPr lang="zh-CN" altLang="zh-CN" dirty="0"/>
              <a:t>（</a:t>
            </a:r>
            <a:r>
              <a:rPr lang="en-US" altLang="zh-CN" dirty="0"/>
              <a:t>8</a:t>
            </a:r>
            <a:r>
              <a:rPr lang="zh-CN" altLang="zh-CN" dirty="0"/>
              <a:t>）</a:t>
            </a:r>
            <a:r>
              <a:rPr lang="en-US" altLang="zh-CN" dirty="0"/>
              <a:t>GraphicTextStyleOpts</a:t>
            </a:r>
            <a:r>
              <a:rPr lang="zh-CN" altLang="zh-CN" dirty="0"/>
              <a:t>：</a:t>
            </a:r>
            <a:endParaRPr lang="zh-CN" altLang="en-US" dirty="0"/>
          </a:p>
        </p:txBody>
      </p:sp>
      <p:sp>
        <p:nvSpPr>
          <p:cNvPr id="2" name="内容占位符 1">
            <a:extLst>
              <a:ext uri="{FF2B5EF4-FFF2-40B4-BE49-F238E27FC236}">
                <a16:creationId xmlns:a16="http://schemas.microsoft.com/office/drawing/2014/main" id="{7C425A0F-5988-57CF-2807-1F0955BAD100}"/>
              </a:ext>
            </a:extLst>
          </p:cNvPr>
          <p:cNvSpPr txBox="1">
            <a:spLocks/>
          </p:cNvSpPr>
          <p:nvPr/>
        </p:nvSpPr>
        <p:spPr bwMode="auto">
          <a:xfrm>
            <a:off x="423863" y="1754188"/>
            <a:ext cx="11107737" cy="99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GraphicTextStyleOpts</a:t>
            </a:r>
            <a:r>
              <a:rPr lang="zh-CN" altLang="en-US" kern="0" dirty="0"/>
              <a:t>是用于控制图形组件文本样式的一组选项。它可以用于设置文本的字体、大小、颜色、文本阴影、对齐方式等属性，从而实现更精细的文本效果。</a:t>
            </a:r>
          </a:p>
        </p:txBody>
      </p:sp>
    </p:spTree>
    <p:extLst>
      <p:ext uri="{BB962C8B-B14F-4D97-AF65-F5344CB8AC3E}">
        <p14:creationId xmlns:p14="http://schemas.microsoft.com/office/powerpoint/2010/main" val="4097426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a:xfrm>
            <a:off x="1502228" y="1912783"/>
            <a:ext cx="4301405" cy="3881535"/>
          </a:xfrm>
        </p:spPr>
        <p:txBody>
          <a:bodyPr/>
          <a:lstStyle/>
          <a:p>
            <a:pPr marL="0" indent="0">
              <a:buNone/>
            </a:pPr>
            <a:r>
              <a:rPr lang="zh-CN" altLang="en-US" dirty="0"/>
              <a:t>第</a:t>
            </a:r>
            <a:r>
              <a:rPr lang="en-US" altLang="zh-CN" dirty="0"/>
              <a:t>1</a:t>
            </a:r>
            <a:r>
              <a:rPr lang="zh-CN" altLang="en-US" dirty="0"/>
              <a:t>章  搭建</a:t>
            </a:r>
            <a:r>
              <a:rPr lang="en-US" altLang="zh-CN" dirty="0"/>
              <a:t>Python</a:t>
            </a:r>
            <a:r>
              <a:rPr lang="zh-CN" altLang="en-US" dirty="0"/>
              <a:t>开发环境</a:t>
            </a:r>
            <a:endParaRPr lang="en-US" altLang="zh-CN" dirty="0"/>
          </a:p>
          <a:p>
            <a:pPr marL="0" indent="0">
              <a:buNone/>
            </a:pPr>
            <a:r>
              <a:rPr lang="zh-CN" altLang="en-US" dirty="0"/>
              <a:t>第</a:t>
            </a:r>
            <a:r>
              <a:rPr lang="en-US" altLang="zh-CN" dirty="0"/>
              <a:t>2</a:t>
            </a:r>
            <a:r>
              <a:rPr lang="zh-CN" altLang="en-US" dirty="0"/>
              <a:t>章  </a:t>
            </a:r>
            <a:r>
              <a:rPr lang="en-US" altLang="zh-CN" dirty="0"/>
              <a:t>Python</a:t>
            </a:r>
            <a:r>
              <a:rPr lang="zh-CN" altLang="en-US" dirty="0"/>
              <a:t>编程基础</a:t>
            </a:r>
            <a:endParaRPr lang="en-US" altLang="zh-CN" dirty="0"/>
          </a:p>
          <a:p>
            <a:pPr marL="0" indent="0">
              <a:buNone/>
            </a:pPr>
            <a:r>
              <a:rPr lang="zh-CN" altLang="en-US" dirty="0"/>
              <a:t>第</a:t>
            </a:r>
            <a:r>
              <a:rPr lang="en-US" altLang="zh-CN" dirty="0"/>
              <a:t>3</a:t>
            </a:r>
            <a:r>
              <a:rPr lang="zh-CN" altLang="en-US" dirty="0"/>
              <a:t>章  </a:t>
            </a:r>
            <a:r>
              <a:rPr lang="en-US" altLang="zh-CN" dirty="0"/>
              <a:t>Pandas</a:t>
            </a:r>
            <a:r>
              <a:rPr lang="zh-CN" altLang="en-US" dirty="0"/>
              <a:t>数据整理与清洗</a:t>
            </a:r>
            <a:endParaRPr lang="en-US" altLang="zh-CN" dirty="0"/>
          </a:p>
          <a:p>
            <a:pPr marL="0" indent="0">
              <a:buNone/>
            </a:pPr>
            <a:r>
              <a:rPr lang="zh-CN" altLang="en-US" dirty="0"/>
              <a:t>第</a:t>
            </a:r>
            <a:r>
              <a:rPr lang="en-US" altLang="zh-CN" dirty="0"/>
              <a:t>4</a:t>
            </a:r>
            <a:r>
              <a:rPr lang="zh-CN" altLang="en-US" dirty="0"/>
              <a:t>章  </a:t>
            </a:r>
            <a:r>
              <a:rPr lang="en-US" altLang="zh-CN" dirty="0"/>
              <a:t>Python</a:t>
            </a:r>
            <a:r>
              <a:rPr lang="zh-CN" altLang="en-US" dirty="0"/>
              <a:t>数据可视化库</a:t>
            </a:r>
          </a:p>
          <a:p>
            <a:pPr marL="0" indent="0">
              <a:buNone/>
            </a:pPr>
            <a:r>
              <a:rPr lang="zh-CN" altLang="en-US" dirty="0"/>
              <a:t>第</a:t>
            </a:r>
            <a:r>
              <a:rPr lang="en-US" altLang="zh-CN" dirty="0"/>
              <a:t>5</a:t>
            </a:r>
            <a:r>
              <a:rPr lang="zh-CN" altLang="en-US" dirty="0"/>
              <a:t>章  </a:t>
            </a:r>
            <a:r>
              <a:rPr lang="en-US" altLang="zh-CN" dirty="0"/>
              <a:t>Matplotlib</a:t>
            </a:r>
            <a:r>
              <a:rPr lang="zh-CN" altLang="en-US" dirty="0"/>
              <a:t>图形参数设置</a:t>
            </a:r>
            <a:endParaRPr lang="en-US" altLang="zh-CN" dirty="0"/>
          </a:p>
          <a:p>
            <a:pPr marL="0" indent="0">
              <a:buNone/>
            </a:pPr>
            <a:r>
              <a:rPr lang="zh-CN" altLang="en-US" dirty="0"/>
              <a:t>第</a:t>
            </a:r>
            <a:r>
              <a:rPr lang="en-US" altLang="zh-CN" dirty="0"/>
              <a:t>6</a:t>
            </a:r>
            <a:r>
              <a:rPr lang="zh-CN" altLang="en-US" dirty="0"/>
              <a:t>章  </a:t>
            </a:r>
            <a:r>
              <a:rPr lang="en-US" altLang="zh-CN" dirty="0"/>
              <a:t>Matplotlib</a:t>
            </a:r>
            <a:r>
              <a:rPr lang="zh-CN" altLang="en-US" dirty="0"/>
              <a:t>基础绘图</a:t>
            </a:r>
            <a:endParaRPr lang="en-US" altLang="zh-CN" dirty="0"/>
          </a:p>
          <a:p>
            <a:pPr marL="0" indent="0">
              <a:buNone/>
            </a:pPr>
            <a:r>
              <a:rPr lang="zh-CN" altLang="en-US" dirty="0"/>
              <a:t>第</a:t>
            </a:r>
            <a:r>
              <a:rPr lang="en-US" altLang="zh-CN" dirty="0"/>
              <a:t>7</a:t>
            </a:r>
            <a:r>
              <a:rPr lang="zh-CN" altLang="en-US" dirty="0"/>
              <a:t>章  </a:t>
            </a:r>
            <a:r>
              <a:rPr lang="en-US" altLang="zh-CN" dirty="0"/>
              <a:t>Matplotlib</a:t>
            </a:r>
            <a:r>
              <a:rPr lang="zh-CN" altLang="en-US" dirty="0"/>
              <a:t>高级绘图</a:t>
            </a:r>
            <a:endParaRPr lang="en-US" altLang="zh-CN" dirty="0"/>
          </a:p>
        </p:txBody>
      </p:sp>
      <p:sp>
        <p:nvSpPr>
          <p:cNvPr id="2" name="内容占位符 3">
            <a:extLst>
              <a:ext uri="{FF2B5EF4-FFF2-40B4-BE49-F238E27FC236}">
                <a16:creationId xmlns:a16="http://schemas.microsoft.com/office/drawing/2014/main" id="{64A3C834-C4CC-E83B-5C63-276FD1FFF300}"/>
              </a:ext>
            </a:extLst>
          </p:cNvPr>
          <p:cNvSpPr txBox="1">
            <a:spLocks/>
          </p:cNvSpPr>
          <p:nvPr/>
        </p:nvSpPr>
        <p:spPr bwMode="auto">
          <a:xfrm>
            <a:off x="5946704" y="1912783"/>
            <a:ext cx="5250030" cy="388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72114" indent="-272114" algn="l" rtl="0" eaLnBrk="0" fontAlgn="base" hangingPunct="0">
              <a:lnSpc>
                <a:spcPct val="150000"/>
              </a:lnSpc>
              <a:spcBef>
                <a:spcPct val="20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宋体"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1747"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429"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429"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429"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0" indent="0">
              <a:buFont typeface="Wingdings" panose="05000000000000000000" pitchFamily="2" charset="2"/>
              <a:buNone/>
            </a:pPr>
            <a:r>
              <a:rPr lang="zh-CN" altLang="en-US" kern="0" dirty="0"/>
              <a:t>第</a:t>
            </a:r>
            <a:r>
              <a:rPr lang="en-US" altLang="zh-CN" kern="0" dirty="0"/>
              <a:t>8</a:t>
            </a:r>
            <a:r>
              <a:rPr lang="zh-CN" altLang="en-US" kern="0" dirty="0"/>
              <a:t>章  </a:t>
            </a:r>
            <a:r>
              <a:rPr lang="en-US" altLang="zh-CN" kern="0" dirty="0" err="1"/>
              <a:t>PyEcharts</a:t>
            </a:r>
            <a:r>
              <a:rPr lang="zh-CN" altLang="en-US" kern="0" dirty="0"/>
              <a:t>图形参数配置</a:t>
            </a:r>
            <a:endParaRPr lang="en-US" altLang="zh-CN" kern="0" dirty="0"/>
          </a:p>
          <a:p>
            <a:pPr marL="0" indent="0">
              <a:buFont typeface="Wingdings" panose="05000000000000000000" pitchFamily="2" charset="2"/>
              <a:buNone/>
            </a:pPr>
            <a:r>
              <a:rPr lang="zh-CN" altLang="en-US" kern="0" dirty="0"/>
              <a:t>第</a:t>
            </a:r>
            <a:r>
              <a:rPr lang="en-US" altLang="zh-CN" kern="0" dirty="0"/>
              <a:t>9</a:t>
            </a:r>
            <a:r>
              <a:rPr lang="zh-CN" altLang="en-US" kern="0" dirty="0"/>
              <a:t>章  </a:t>
            </a:r>
            <a:r>
              <a:rPr lang="en-US" altLang="zh-CN" kern="0" dirty="0" err="1"/>
              <a:t>PyEcharts</a:t>
            </a:r>
            <a:r>
              <a:rPr lang="zh-CN" altLang="en-US" kern="0" dirty="0"/>
              <a:t>基础绘图</a:t>
            </a:r>
            <a:endParaRPr lang="en-US" altLang="zh-CN" kern="0" dirty="0"/>
          </a:p>
          <a:p>
            <a:pPr marL="0" indent="0">
              <a:buFont typeface="Wingdings" panose="05000000000000000000" pitchFamily="2" charset="2"/>
              <a:buNone/>
            </a:pPr>
            <a:r>
              <a:rPr lang="zh-CN" altLang="en-US" kern="0" dirty="0"/>
              <a:t>第</a:t>
            </a:r>
            <a:r>
              <a:rPr lang="en-US" altLang="zh-CN" kern="0" dirty="0"/>
              <a:t>10</a:t>
            </a:r>
            <a:r>
              <a:rPr lang="zh-CN" altLang="en-US" kern="0" dirty="0"/>
              <a:t>章  </a:t>
            </a:r>
            <a:r>
              <a:rPr lang="en-US" altLang="zh-CN" kern="0" dirty="0" err="1"/>
              <a:t>PyEcharts</a:t>
            </a:r>
            <a:r>
              <a:rPr lang="zh-CN" altLang="en-US" kern="0" dirty="0"/>
              <a:t>高级绘图</a:t>
            </a:r>
            <a:endParaRPr lang="en-US" altLang="zh-CN" kern="0" dirty="0"/>
          </a:p>
          <a:p>
            <a:pPr marL="0" indent="0">
              <a:buFont typeface="Wingdings" panose="05000000000000000000" pitchFamily="2" charset="2"/>
              <a:buNone/>
            </a:pPr>
            <a:r>
              <a:rPr lang="zh-CN" altLang="en-US" kern="0" dirty="0"/>
              <a:t>第</a:t>
            </a:r>
            <a:r>
              <a:rPr lang="en-US" altLang="zh-CN" kern="0" dirty="0"/>
              <a:t>11</a:t>
            </a:r>
            <a:r>
              <a:rPr lang="zh-CN" altLang="en-US" kern="0" dirty="0"/>
              <a:t>章  项目案例：空气质量状况分析</a:t>
            </a:r>
            <a:endParaRPr lang="en-US" altLang="zh-CN" kern="0" dirty="0"/>
          </a:p>
          <a:p>
            <a:pPr marL="0" indent="0">
              <a:buFont typeface="Wingdings" panose="05000000000000000000" pitchFamily="2" charset="2"/>
              <a:buNone/>
            </a:pPr>
            <a:r>
              <a:rPr lang="zh-CN" altLang="en-US" kern="0" dirty="0"/>
              <a:t>第</a:t>
            </a:r>
            <a:r>
              <a:rPr lang="en-US" altLang="zh-CN" kern="0" dirty="0"/>
              <a:t>12</a:t>
            </a:r>
            <a:r>
              <a:rPr lang="zh-CN" altLang="en-US" kern="0" dirty="0"/>
              <a:t>章  项目案例：人口现状及趋势分析</a:t>
            </a:r>
            <a:endParaRPr lang="en-US" altLang="zh-CN" kern="0" dirty="0"/>
          </a:p>
          <a:p>
            <a:pPr marL="0" indent="0">
              <a:buFont typeface="Wingdings" panose="05000000000000000000" pitchFamily="2" charset="2"/>
              <a:buNone/>
            </a:pPr>
            <a:r>
              <a:rPr lang="zh-CN" altLang="en-US" kern="0" dirty="0"/>
              <a:t>第</a:t>
            </a:r>
            <a:r>
              <a:rPr lang="en-US" altLang="zh-CN" kern="0" dirty="0"/>
              <a:t>13</a:t>
            </a:r>
            <a:r>
              <a:rPr lang="zh-CN" altLang="en-US" kern="0" dirty="0"/>
              <a:t>章  项目案例：网络平台商品评论可视化分析</a:t>
            </a:r>
            <a:endParaRPr lang="en-US" altLang="zh-CN" kern="0" dirty="0"/>
          </a:p>
          <a:p>
            <a:pPr marL="0" indent="0">
              <a:buFont typeface="Wingdings" panose="05000000000000000000" pitchFamily="2" charset="2"/>
              <a:buNone/>
            </a:pPr>
            <a:r>
              <a:rPr lang="zh-CN" altLang="en-US" kern="0" dirty="0"/>
              <a:t>附录</a:t>
            </a:r>
            <a:r>
              <a:rPr lang="en-US" altLang="zh-CN" kern="0" dirty="0"/>
              <a:t>A</a:t>
            </a:r>
            <a:r>
              <a:rPr lang="zh-CN" altLang="en-US" kern="0" dirty="0"/>
              <a:t>：</a:t>
            </a:r>
            <a:r>
              <a:rPr lang="en-US" altLang="zh-CN" kern="0" dirty="0"/>
              <a:t>Python</a:t>
            </a:r>
            <a:r>
              <a:rPr lang="zh-CN" altLang="en-US" kern="0" dirty="0"/>
              <a:t>常用第三方工具包</a:t>
            </a:r>
            <a:endParaRPr lang="en-US" altLang="zh-CN" kern="0" dirty="0"/>
          </a:p>
          <a:p>
            <a:pPr marL="0" indent="0">
              <a:buFont typeface="Wingdings" panose="05000000000000000000" pitchFamily="2" charset="2"/>
              <a:buNone/>
            </a:pPr>
            <a:r>
              <a:rPr lang="zh-CN" altLang="en-US" kern="0" dirty="0"/>
              <a:t>附录</a:t>
            </a:r>
            <a:r>
              <a:rPr lang="en-US" altLang="zh-CN" kern="0" dirty="0"/>
              <a:t>B</a:t>
            </a:r>
            <a:r>
              <a:rPr lang="zh-CN" altLang="en-US" kern="0" dirty="0"/>
              <a:t>：搭建大数据开发环境</a:t>
            </a:r>
            <a:endParaRPr lang="en-US" altLang="zh-CN" kern="0" dirty="0"/>
          </a:p>
        </p:txBody>
      </p:sp>
      <p:sp>
        <p:nvSpPr>
          <p:cNvPr id="3" name="文本框 2">
            <a:extLst>
              <a:ext uri="{FF2B5EF4-FFF2-40B4-BE49-F238E27FC236}">
                <a16:creationId xmlns:a16="http://schemas.microsoft.com/office/drawing/2014/main" id="{2E5652B7-BC73-5100-3104-DFE81A5400F0}"/>
              </a:ext>
            </a:extLst>
          </p:cNvPr>
          <p:cNvSpPr txBox="1"/>
          <p:nvPr/>
        </p:nvSpPr>
        <p:spPr>
          <a:xfrm>
            <a:off x="4973216" y="1147665"/>
            <a:ext cx="973488" cy="523220"/>
          </a:xfrm>
          <a:prstGeom prst="rect">
            <a:avLst/>
          </a:prstGeom>
          <a:noFill/>
        </p:spPr>
        <p:txBody>
          <a:bodyPr wrap="square" rtlCol="0">
            <a:spAutoFit/>
          </a:bodyPr>
          <a:lstStyle/>
          <a:p>
            <a:r>
              <a:rPr lang="zh-CN" altLang="en-US" sz="2800" b="1" dirty="0">
                <a:solidFill>
                  <a:srgbClr val="FF0000"/>
                </a:solidFill>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1674487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a:xfrm>
            <a:off x="423863" y="1123950"/>
            <a:ext cx="11107737" cy="4987925"/>
          </a:xfrm>
        </p:spPr>
        <p:txBody>
          <a:bodyPr/>
          <a:lstStyle/>
          <a:p>
            <a:pPr marL="271463" indent="-271463"/>
            <a:r>
              <a:rPr lang="zh-CN" altLang="en-US" dirty="0"/>
              <a:t>本章详细介绍</a:t>
            </a:r>
            <a:r>
              <a:rPr lang="en-US" altLang="zh-CN" dirty="0"/>
              <a:t>Python</a:t>
            </a:r>
            <a:r>
              <a:rPr lang="zh-CN" altLang="en-US" dirty="0"/>
              <a:t>程序的数据类型、运算符和优先级、基础语法、常用函数等，这是都是学习</a:t>
            </a:r>
            <a:r>
              <a:rPr lang="en-US" altLang="zh-CN" dirty="0"/>
              <a:t>Python</a:t>
            </a:r>
            <a:r>
              <a:rPr lang="zh-CN" altLang="en-US" dirty="0"/>
              <a:t>编程的必备基础，对于从未接触过编程的初学者来说，本章内容十分重要。</a:t>
            </a:r>
          </a:p>
        </p:txBody>
      </p:sp>
    </p:spTree>
    <p:extLst>
      <p:ext uri="{BB962C8B-B14F-4D97-AF65-F5344CB8AC3E}">
        <p14:creationId xmlns:p14="http://schemas.microsoft.com/office/powerpoint/2010/main" val="37983317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F39F35A9-1348-4081-95A8-80902A852FCE}"/>
              </a:ext>
            </a:extLst>
          </p:cNvPr>
          <p:cNvGraphicFramePr>
            <a:graphicFrameLocks noGrp="1"/>
          </p:cNvGraphicFramePr>
          <p:nvPr>
            <p:ph idx="1"/>
            <p:extLst>
              <p:ext uri="{D42A27DB-BD31-4B8C-83A1-F6EECF244321}">
                <p14:modId xmlns:p14="http://schemas.microsoft.com/office/powerpoint/2010/main" val="1996569422"/>
              </p:ext>
            </p:extLst>
          </p:nvPr>
        </p:nvGraphicFramePr>
        <p:xfrm>
          <a:off x="2974246" y="3620408"/>
          <a:ext cx="5641212" cy="1515120"/>
        </p:xfrm>
        <a:graphic>
          <a:graphicData uri="http://schemas.openxmlformats.org/drawingml/2006/table">
            <a:tbl>
              <a:tblPr firstRow="1" firstCol="1" bandRow="1">
                <a:tableStyleId>{5C22544A-7EE6-4342-B048-85BDC9FD1C3A}</a:tableStyleId>
              </a:tblPr>
              <a:tblGrid>
                <a:gridCol w="1690255">
                  <a:extLst>
                    <a:ext uri="{9D8B030D-6E8A-4147-A177-3AD203B41FA5}">
                      <a16:colId xmlns:a16="http://schemas.microsoft.com/office/drawing/2014/main" val="2062544897"/>
                    </a:ext>
                  </a:extLst>
                </a:gridCol>
                <a:gridCol w="3950957">
                  <a:extLst>
                    <a:ext uri="{9D8B030D-6E8A-4147-A177-3AD203B41FA5}">
                      <a16:colId xmlns:a16="http://schemas.microsoft.com/office/drawing/2014/main" val="3852150370"/>
                    </a:ext>
                  </a:extLst>
                </a:gridCol>
              </a:tblGrid>
              <a:tr h="378780">
                <a:tc>
                  <a:txBody>
                    <a:bodyPr/>
                    <a:lstStyle/>
                    <a:p>
                      <a:pPr marL="0" indent="0" algn="ctr">
                        <a:lnSpc>
                          <a:spcPts val="1400"/>
                        </a:lnSpc>
                        <a:spcBef>
                          <a:spcPts val="200"/>
                        </a:spcBef>
                        <a:spcAft>
                          <a:spcPts val="200"/>
                        </a:spcAft>
                      </a:pPr>
                      <a:r>
                        <a:rPr lang="zh-TW" sz="1000" kern="1050" dirty="0">
                          <a:effectLst/>
                          <a:latin typeface="+mn-ea"/>
                          <a:ea typeface="+mn-ea"/>
                        </a:rPr>
                        <a:t>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464835898"/>
                  </a:ext>
                </a:extLst>
              </a:tr>
              <a:tr h="378780">
                <a:tc>
                  <a:txBody>
                    <a:bodyPr/>
                    <a:lstStyle/>
                    <a:p>
                      <a:pPr marL="0" indent="0" algn="ctr">
                        <a:lnSpc>
                          <a:spcPts val="1400"/>
                        </a:lnSpc>
                        <a:spcBef>
                          <a:spcPts val="200"/>
                        </a:spcBef>
                        <a:spcAft>
                          <a:spcPts val="200"/>
                        </a:spcAft>
                      </a:pPr>
                      <a:r>
                        <a:rPr lang="en-US" sz="1000" kern="1050" dirty="0" err="1">
                          <a:effectLst/>
                          <a:latin typeface="+mn-ea"/>
                          <a:ea typeface="+mn-ea"/>
                        </a:rPr>
                        <a:t>graphic_item</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图形的配置项。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98833525"/>
                  </a:ext>
                </a:extLst>
              </a:tr>
              <a:tr h="378780">
                <a:tc>
                  <a:txBody>
                    <a:bodyPr/>
                    <a:lstStyle/>
                    <a:p>
                      <a:pPr marL="0" indent="0" algn="ctr">
                        <a:lnSpc>
                          <a:spcPts val="1400"/>
                        </a:lnSpc>
                        <a:spcBef>
                          <a:spcPts val="200"/>
                        </a:spcBef>
                        <a:spcAft>
                          <a:spcPts val="200"/>
                        </a:spcAft>
                      </a:pPr>
                      <a:r>
                        <a:rPr lang="en-US" sz="1000" kern="1050" dirty="0" err="1">
                          <a:effectLst/>
                          <a:latin typeface="+mn-ea"/>
                          <a:ea typeface="+mn-ea"/>
                        </a:rPr>
                        <a:t>graphic_shape_opts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图形的形状配置项。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089039068"/>
                  </a:ext>
                </a:extLst>
              </a:tr>
              <a:tr h="378780">
                <a:tc>
                  <a:txBody>
                    <a:bodyPr/>
                    <a:lstStyle/>
                    <a:p>
                      <a:pPr marL="0" indent="0" algn="ctr">
                        <a:lnSpc>
                          <a:spcPts val="1400"/>
                        </a:lnSpc>
                        <a:spcBef>
                          <a:spcPts val="200"/>
                        </a:spcBef>
                        <a:spcAft>
                          <a:spcPts val="200"/>
                        </a:spcAft>
                      </a:pPr>
                      <a:r>
                        <a:rPr lang="en-US" sz="1000" kern="1050" dirty="0" err="1">
                          <a:effectLst/>
                          <a:latin typeface="+mn-ea"/>
                          <a:ea typeface="+mn-ea"/>
                        </a:rPr>
                        <a:t>graphic_basicstyle_opts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图形基本配置项。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794052065"/>
                  </a:ext>
                </a:extLst>
              </a:tr>
            </a:tbl>
          </a:graphicData>
        </a:graphic>
      </p:graphicFrame>
      <p:sp>
        <p:nvSpPr>
          <p:cNvPr id="3" name="内容占位符 2">
            <a:extLst>
              <a:ext uri="{FF2B5EF4-FFF2-40B4-BE49-F238E27FC236}">
                <a16:creationId xmlns:a16="http://schemas.microsoft.com/office/drawing/2014/main" id="{03FE3008-708B-4E45-8DD1-23FD4B8F1209}"/>
              </a:ext>
            </a:extLst>
          </p:cNvPr>
          <p:cNvSpPr>
            <a:spLocks noGrp="1"/>
          </p:cNvSpPr>
          <p:nvPr>
            <p:ph idx="10"/>
          </p:nvPr>
        </p:nvSpPr>
        <p:spPr/>
        <p:txBody>
          <a:bodyPr/>
          <a:lstStyle/>
          <a:p>
            <a:r>
              <a:rPr lang="zh-CN" altLang="zh-CN" dirty="0"/>
              <a:t>（</a:t>
            </a:r>
            <a:r>
              <a:rPr lang="en-US" altLang="zh-CN" dirty="0"/>
              <a:t>9</a:t>
            </a:r>
            <a:r>
              <a:rPr lang="zh-CN" altLang="zh-CN" dirty="0"/>
              <a:t>）</a:t>
            </a:r>
            <a:r>
              <a:rPr lang="en-US" altLang="zh-CN" dirty="0"/>
              <a:t>GraphicRect</a:t>
            </a:r>
            <a:r>
              <a:rPr lang="zh-CN" altLang="zh-CN" dirty="0"/>
              <a:t>：</a:t>
            </a:r>
            <a:endParaRPr lang="zh-CN" altLang="en-US" dirty="0"/>
          </a:p>
        </p:txBody>
      </p:sp>
      <p:sp>
        <p:nvSpPr>
          <p:cNvPr id="2" name="内容占位符 1">
            <a:extLst>
              <a:ext uri="{FF2B5EF4-FFF2-40B4-BE49-F238E27FC236}">
                <a16:creationId xmlns:a16="http://schemas.microsoft.com/office/drawing/2014/main" id="{6198CD45-4F52-34D4-3F94-C56324EA5EC6}"/>
              </a:ext>
            </a:extLst>
          </p:cNvPr>
          <p:cNvSpPr txBox="1">
            <a:spLocks/>
          </p:cNvSpPr>
          <p:nvPr/>
        </p:nvSpPr>
        <p:spPr bwMode="auto">
          <a:xfrm>
            <a:off x="423863" y="1754188"/>
            <a:ext cx="11107737"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GraphicRect</a:t>
            </a:r>
            <a:r>
              <a:rPr lang="zh-CN" altLang="en-US" kern="0" dirty="0"/>
              <a:t>是其内置图形元素之一。它提供了一个矩形，可以在图表上绘制。</a:t>
            </a:r>
            <a:r>
              <a:rPr lang="en-US" altLang="zh-CN" kern="0" dirty="0" err="1"/>
              <a:t>GraphicRect</a:t>
            </a:r>
            <a:r>
              <a:rPr lang="zh-CN" altLang="en-US" kern="0" dirty="0"/>
              <a:t>是通过在前端使用</a:t>
            </a:r>
            <a:r>
              <a:rPr lang="en-US" altLang="zh-CN" kern="0" dirty="0"/>
              <a:t>JavaScript</a:t>
            </a:r>
            <a:r>
              <a:rPr lang="zh-CN" altLang="en-US" kern="0" dirty="0"/>
              <a:t>和</a:t>
            </a:r>
            <a:r>
              <a:rPr lang="en-US" altLang="zh-CN" kern="0" dirty="0"/>
              <a:t>HTML5 Canvas</a:t>
            </a:r>
            <a:r>
              <a:rPr lang="zh-CN" altLang="en-US" kern="0" dirty="0"/>
              <a:t>创建的。传入的参数是一个包含矩形位置、大小、样式、事件等的字典，可以指定矩形的位置、大小、背景色、边框颜色和宽度等样式属性，也可以为矩形指定鼠标悬停或单击事件处理程序，以及动画效果等。</a:t>
            </a:r>
          </a:p>
        </p:txBody>
      </p:sp>
    </p:spTree>
    <p:extLst>
      <p:ext uri="{BB962C8B-B14F-4D97-AF65-F5344CB8AC3E}">
        <p14:creationId xmlns:p14="http://schemas.microsoft.com/office/powerpoint/2010/main" val="10664381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0" cy="3313664"/>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zh-CN" altLang="zh-CN" sz="2200" dirty="0">
                <a:solidFill>
                  <a:schemeClr val="bg1"/>
                </a:solidFill>
                <a:latin typeface="微软雅黑" pitchFamily="34" charset="-122"/>
                <a:ea typeface="微软雅黑" pitchFamily="34" charset="-122"/>
              </a:rPr>
              <a:t>1</a:t>
            </a:r>
            <a:endParaRPr lang="en-US" altLang="zh-CN" sz="22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系列配置项</a:t>
            </a:r>
          </a:p>
        </p:txBody>
      </p:sp>
      <p:sp>
        <p:nvSpPr>
          <p:cNvPr id="15370" name="标题 3"/>
          <p:cNvSpPr>
            <a:spLocks noGrp="1"/>
          </p:cNvSpPr>
          <p:nvPr>
            <p:ph type="title" idx="4294967295"/>
          </p:nvPr>
        </p:nvSpPr>
        <p:spPr>
          <a:xfrm>
            <a:off x="255588" y="358775"/>
            <a:ext cx="10972800" cy="528638"/>
          </a:xfrm>
          <a:prstGeom prst="rect">
            <a:avLst/>
          </a:prstGeom>
        </p:spPr>
        <p:txBody>
          <a:bodyPr/>
          <a:lstStyle/>
          <a:p>
            <a:r>
              <a:rPr lang="zh-CN" altLang="en-US"/>
              <a:t>目录</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全局配置项</a:t>
            </a:r>
          </a:p>
        </p:txBody>
      </p:sp>
      <p:sp>
        <p:nvSpPr>
          <p:cNvPr id="15" name="Oval 15"/>
          <p:cNvSpPr>
            <a:spLocks noChangeArrowheads="1"/>
          </p:cNvSpPr>
          <p:nvPr/>
        </p:nvSpPr>
        <p:spPr bwMode="auto">
          <a:xfrm>
            <a:off x="2928857" y="2626672"/>
            <a:ext cx="684000" cy="648000"/>
          </a:xfrm>
          <a:prstGeom prst="ellipse">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多样化的视图呈现</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Tree>
    <p:extLst>
      <p:ext uri="{BB962C8B-B14F-4D97-AF65-F5344CB8AC3E}">
        <p14:creationId xmlns:p14="http://schemas.microsoft.com/office/powerpoint/2010/main" val="1820769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en-US" altLang="zh-CN" dirty="0" err="1"/>
              <a:t>Pyecharts</a:t>
            </a:r>
            <a:r>
              <a:rPr lang="zh-CN" altLang="zh-CN" dirty="0"/>
              <a:t>的样式类配置项主要包括：</a:t>
            </a:r>
            <a:r>
              <a:rPr lang="en-US" altLang="zh-CN" dirty="0" err="1"/>
              <a:t>ItemStyleOpts</a:t>
            </a:r>
            <a:r>
              <a:rPr lang="zh-CN" altLang="zh-CN" dirty="0"/>
              <a:t>、</a:t>
            </a:r>
            <a:r>
              <a:rPr lang="en-US" altLang="zh-CN" dirty="0" err="1"/>
              <a:t>TextStyleOpts</a:t>
            </a:r>
            <a:r>
              <a:rPr lang="zh-CN" altLang="zh-CN" dirty="0"/>
              <a:t>、</a:t>
            </a:r>
            <a:r>
              <a:rPr lang="en-US" altLang="zh-CN" dirty="0" err="1"/>
              <a:t>LabelOpts</a:t>
            </a:r>
            <a:r>
              <a:rPr lang="zh-CN" altLang="zh-CN" dirty="0"/>
              <a:t>、</a:t>
            </a:r>
            <a:r>
              <a:rPr lang="en-US" altLang="zh-CN" dirty="0" err="1"/>
              <a:t>LineStyleOpts</a:t>
            </a:r>
            <a:r>
              <a:rPr lang="zh-CN" altLang="zh-CN" dirty="0"/>
              <a:t>、</a:t>
            </a:r>
            <a:r>
              <a:rPr lang="en-US" altLang="zh-CN" dirty="0" err="1"/>
              <a:t>SplitLineOpts</a:t>
            </a:r>
            <a:r>
              <a:rPr lang="zh-CN" altLang="zh-CN" dirty="0"/>
              <a:t>等</a:t>
            </a:r>
            <a:r>
              <a:rPr lang="en-US" altLang="zh-CN" dirty="0"/>
              <a:t>5</a:t>
            </a:r>
            <a:r>
              <a:rPr lang="zh-CN" altLang="zh-CN" dirty="0"/>
              <a:t>个配置。</a:t>
            </a:r>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altLang="zh-CN" dirty="0"/>
              <a:t>8.2.1  </a:t>
            </a:r>
            <a:r>
              <a:rPr lang="zh-CN" altLang="en-US" dirty="0"/>
              <a:t>样式类配置项</a:t>
            </a:r>
            <a:endParaRPr dirty="0"/>
          </a:p>
        </p:txBody>
      </p:sp>
    </p:spTree>
    <p:extLst>
      <p:ext uri="{BB962C8B-B14F-4D97-AF65-F5344CB8AC3E}">
        <p14:creationId xmlns:p14="http://schemas.microsoft.com/office/powerpoint/2010/main" val="3335403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CD4F36C8-6949-4BAB-8D22-7EDF92574668}"/>
              </a:ext>
            </a:extLst>
          </p:cNvPr>
          <p:cNvGraphicFramePr>
            <a:graphicFrameLocks noGrp="1"/>
          </p:cNvGraphicFramePr>
          <p:nvPr>
            <p:ph idx="1"/>
            <p:extLst>
              <p:ext uri="{D42A27DB-BD31-4B8C-83A1-F6EECF244321}">
                <p14:modId xmlns:p14="http://schemas.microsoft.com/office/powerpoint/2010/main" val="804327051"/>
              </p:ext>
            </p:extLst>
          </p:nvPr>
        </p:nvGraphicFramePr>
        <p:xfrm>
          <a:off x="2526997" y="2966483"/>
          <a:ext cx="5841148" cy="1850064"/>
        </p:xfrm>
        <a:graphic>
          <a:graphicData uri="http://schemas.openxmlformats.org/drawingml/2006/table">
            <a:tbl>
              <a:tblPr firstRow="1" firstCol="1" bandRow="1">
                <a:tableStyleId>{5C22544A-7EE6-4342-B048-85BDC9FD1C3A}</a:tableStyleId>
              </a:tblPr>
              <a:tblGrid>
                <a:gridCol w="1707656">
                  <a:extLst>
                    <a:ext uri="{9D8B030D-6E8A-4147-A177-3AD203B41FA5}">
                      <a16:colId xmlns:a16="http://schemas.microsoft.com/office/drawing/2014/main" val="1153796513"/>
                    </a:ext>
                  </a:extLst>
                </a:gridCol>
                <a:gridCol w="4133492">
                  <a:extLst>
                    <a:ext uri="{9D8B030D-6E8A-4147-A177-3AD203B41FA5}">
                      <a16:colId xmlns:a16="http://schemas.microsoft.com/office/drawing/2014/main" val="2603664744"/>
                    </a:ext>
                  </a:extLst>
                </a:gridCol>
              </a:tblGrid>
              <a:tr h="308344">
                <a:tc>
                  <a:txBody>
                    <a:bodyPr/>
                    <a:lstStyle/>
                    <a:p>
                      <a:pPr marL="0" indent="0" algn="ctr">
                        <a:lnSpc>
                          <a:spcPts val="1400"/>
                        </a:lnSpc>
                        <a:spcBef>
                          <a:spcPts val="200"/>
                        </a:spcBef>
                        <a:spcAft>
                          <a:spcPts val="200"/>
                        </a:spcAft>
                      </a:pPr>
                      <a:r>
                        <a:rPr lang="zh-TW" sz="1000" kern="1050" dirty="0">
                          <a:effectLst/>
                          <a:latin typeface="+mn-ea"/>
                          <a:ea typeface="+mn-ea"/>
                        </a:rPr>
                        <a:t>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594833346"/>
                  </a:ext>
                </a:extLst>
              </a:tr>
              <a:tr h="308344">
                <a:tc>
                  <a:txBody>
                    <a:bodyPr/>
                    <a:lstStyle/>
                    <a:p>
                      <a:pPr marL="0" indent="0" algn="ctr">
                        <a:lnSpc>
                          <a:spcPts val="1400"/>
                        </a:lnSpc>
                        <a:spcBef>
                          <a:spcPts val="200"/>
                        </a:spcBef>
                        <a:spcAft>
                          <a:spcPts val="200"/>
                        </a:spcAft>
                      </a:pPr>
                      <a:r>
                        <a:rPr lang="en-US" sz="1000" kern="1050" dirty="0">
                          <a:effectLst/>
                          <a:latin typeface="+mn-ea"/>
                          <a:ea typeface="+mn-ea"/>
                        </a:rPr>
                        <a:t>color</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图形的颜色。</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345988581"/>
                  </a:ext>
                </a:extLst>
              </a:tr>
              <a:tr h="308344">
                <a:tc>
                  <a:txBody>
                    <a:bodyPr/>
                    <a:lstStyle/>
                    <a:p>
                      <a:pPr marL="0" indent="0" algn="ctr">
                        <a:lnSpc>
                          <a:spcPts val="1400"/>
                        </a:lnSpc>
                        <a:spcBef>
                          <a:spcPts val="200"/>
                        </a:spcBef>
                        <a:spcAft>
                          <a:spcPts val="200"/>
                        </a:spcAft>
                      </a:pPr>
                      <a:r>
                        <a:rPr lang="en-US" sz="1000" kern="1050" dirty="0">
                          <a:effectLst/>
                          <a:latin typeface="+mn-ea"/>
                          <a:ea typeface="+mn-ea"/>
                        </a:rPr>
                        <a:t>color0</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阴线图形的颜色。</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891836206"/>
                  </a:ext>
                </a:extLst>
              </a:tr>
              <a:tr h="308344">
                <a:tc>
                  <a:txBody>
                    <a:bodyPr/>
                    <a:lstStyle/>
                    <a:p>
                      <a:pPr marL="0" indent="0" algn="ctr">
                        <a:lnSpc>
                          <a:spcPts val="1400"/>
                        </a:lnSpc>
                        <a:spcBef>
                          <a:spcPts val="200"/>
                        </a:spcBef>
                        <a:spcAft>
                          <a:spcPts val="200"/>
                        </a:spcAft>
                      </a:pPr>
                      <a:r>
                        <a:rPr lang="en-US" sz="1000" kern="1050" dirty="0" err="1">
                          <a:effectLst/>
                          <a:latin typeface="+mn-ea"/>
                          <a:ea typeface="+mn-ea"/>
                        </a:rPr>
                        <a:t>border_color</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图形的描边颜色。支持的颜色格式同</a:t>
                      </a:r>
                      <a:r>
                        <a:rPr lang="en-US" sz="1000" kern="1050" dirty="0">
                          <a:effectLst/>
                          <a:latin typeface="+mn-ea"/>
                          <a:ea typeface="+mn-ea"/>
                        </a:rPr>
                        <a:t> color</a:t>
                      </a:r>
                      <a:r>
                        <a:rPr lang="zh-TW" sz="1000" kern="1050" dirty="0">
                          <a:effectLst/>
                          <a:latin typeface="+mn-ea"/>
                          <a:ea typeface="+mn-ea"/>
                        </a:rPr>
                        <a:t>，不支持回调函数。</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945178247"/>
                  </a:ext>
                </a:extLst>
              </a:tr>
              <a:tr h="308344">
                <a:tc>
                  <a:txBody>
                    <a:bodyPr/>
                    <a:lstStyle/>
                    <a:p>
                      <a:pPr marL="0" indent="0" algn="ctr">
                        <a:lnSpc>
                          <a:spcPts val="1400"/>
                        </a:lnSpc>
                        <a:spcBef>
                          <a:spcPts val="200"/>
                        </a:spcBef>
                        <a:spcAft>
                          <a:spcPts val="200"/>
                        </a:spcAft>
                      </a:pPr>
                      <a:r>
                        <a:rPr lang="en-US" sz="1000" kern="1050" dirty="0">
                          <a:effectLst/>
                          <a:latin typeface="+mn-ea"/>
                          <a:ea typeface="+mn-ea"/>
                        </a:rPr>
                        <a:t>border_color0</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阴线 图形的描边颜色。</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759539357"/>
                  </a:ext>
                </a:extLst>
              </a:tr>
              <a:tr h="308344">
                <a:tc>
                  <a:txBody>
                    <a:bodyPr/>
                    <a:lstStyle/>
                    <a:p>
                      <a:pPr marL="0" indent="0" algn="ctr">
                        <a:lnSpc>
                          <a:spcPts val="1400"/>
                        </a:lnSpc>
                        <a:spcBef>
                          <a:spcPts val="200"/>
                        </a:spcBef>
                        <a:spcAft>
                          <a:spcPts val="200"/>
                        </a:spcAft>
                      </a:pPr>
                      <a:r>
                        <a:rPr lang="en-US" sz="1000" kern="1050" dirty="0">
                          <a:effectLst/>
                          <a:latin typeface="+mn-ea"/>
                          <a:ea typeface="+mn-ea"/>
                        </a:rPr>
                        <a:t>opacity</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图形透明度。支持从</a:t>
                      </a:r>
                      <a:r>
                        <a:rPr lang="en-US" sz="1000" kern="1050" dirty="0">
                          <a:effectLst/>
                          <a:latin typeface="+mn-ea"/>
                          <a:ea typeface="+mn-ea"/>
                        </a:rPr>
                        <a:t> 0 </a:t>
                      </a:r>
                      <a:r>
                        <a:rPr lang="zh-TW" sz="1000" kern="1050" dirty="0">
                          <a:effectLst/>
                          <a:latin typeface="+mn-ea"/>
                          <a:ea typeface="+mn-ea"/>
                        </a:rPr>
                        <a:t>到</a:t>
                      </a:r>
                      <a:r>
                        <a:rPr lang="en-US" sz="1000" kern="1050" dirty="0">
                          <a:effectLst/>
                          <a:latin typeface="+mn-ea"/>
                          <a:ea typeface="+mn-ea"/>
                        </a:rPr>
                        <a:t> 1 </a:t>
                      </a:r>
                      <a:r>
                        <a:rPr lang="zh-TW" sz="1000" kern="1050" dirty="0">
                          <a:effectLst/>
                          <a:latin typeface="+mn-ea"/>
                          <a:ea typeface="+mn-ea"/>
                        </a:rPr>
                        <a:t>的数字，为</a:t>
                      </a:r>
                      <a:r>
                        <a:rPr lang="en-US" sz="1000" kern="1050" dirty="0">
                          <a:effectLst/>
                          <a:latin typeface="+mn-ea"/>
                          <a:ea typeface="+mn-ea"/>
                        </a:rPr>
                        <a:t> 0 </a:t>
                      </a:r>
                      <a:r>
                        <a:rPr lang="zh-TW" sz="1000" kern="1050" dirty="0">
                          <a:effectLst/>
                          <a:latin typeface="+mn-ea"/>
                          <a:ea typeface="+mn-ea"/>
                        </a:rPr>
                        <a:t>时不绘制该图形。</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327384481"/>
                  </a:ext>
                </a:extLst>
              </a:tr>
            </a:tbl>
          </a:graphicData>
        </a:graphic>
      </p:graphicFrame>
      <p:sp>
        <p:nvSpPr>
          <p:cNvPr id="3" name="内容占位符 2">
            <a:extLst>
              <a:ext uri="{FF2B5EF4-FFF2-40B4-BE49-F238E27FC236}">
                <a16:creationId xmlns:a16="http://schemas.microsoft.com/office/drawing/2014/main" id="{388FB29D-D4AF-4DAC-83DB-92E7C094C09A}"/>
              </a:ext>
            </a:extLst>
          </p:cNvPr>
          <p:cNvSpPr>
            <a:spLocks noGrp="1"/>
          </p:cNvSpPr>
          <p:nvPr>
            <p:ph idx="10"/>
          </p:nvPr>
        </p:nvSpPr>
        <p:spPr/>
        <p:txBody>
          <a:bodyPr/>
          <a:lstStyle/>
          <a:p>
            <a:r>
              <a:rPr lang="zh-CN" altLang="zh-CN" dirty="0"/>
              <a:t>（</a:t>
            </a:r>
            <a:r>
              <a:rPr lang="en-US" altLang="zh-CN" dirty="0"/>
              <a:t>1</a:t>
            </a:r>
            <a:r>
              <a:rPr lang="zh-CN" altLang="zh-CN" dirty="0"/>
              <a:t>）</a:t>
            </a:r>
            <a:r>
              <a:rPr lang="en-US" altLang="zh-CN" dirty="0"/>
              <a:t>ItemStyleOpts</a:t>
            </a:r>
            <a:r>
              <a:rPr lang="zh-CN" altLang="zh-CN" dirty="0"/>
              <a:t>：</a:t>
            </a:r>
            <a:endParaRPr lang="zh-CN" altLang="en-US" dirty="0"/>
          </a:p>
        </p:txBody>
      </p:sp>
      <p:sp>
        <p:nvSpPr>
          <p:cNvPr id="2" name="内容占位符 1">
            <a:extLst>
              <a:ext uri="{FF2B5EF4-FFF2-40B4-BE49-F238E27FC236}">
                <a16:creationId xmlns:a16="http://schemas.microsoft.com/office/drawing/2014/main" id="{62A9D198-8948-987E-A278-419CF972224E}"/>
              </a:ext>
            </a:extLst>
          </p:cNvPr>
          <p:cNvSpPr txBox="1">
            <a:spLocks/>
          </p:cNvSpPr>
          <p:nvPr/>
        </p:nvSpPr>
        <p:spPr bwMode="auto">
          <a:xfrm>
            <a:off x="423863" y="1754188"/>
            <a:ext cx="11107737" cy="99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ItemStyleOpts</a:t>
            </a:r>
            <a:r>
              <a:rPr lang="zh-CN" altLang="en-US" kern="0" dirty="0"/>
              <a:t>是一种控制图表系列元素（例如标记点或线条）样式的对象。它可以接受多个参数来控制系列中每个元素的样式，如颜色、边框大小、阴影等。</a:t>
            </a:r>
          </a:p>
        </p:txBody>
      </p:sp>
    </p:spTree>
    <p:extLst>
      <p:ext uri="{BB962C8B-B14F-4D97-AF65-F5344CB8AC3E}">
        <p14:creationId xmlns:p14="http://schemas.microsoft.com/office/powerpoint/2010/main" val="6685216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0304CE24-75FC-4EC1-8B00-B5E1C97AAA91}"/>
              </a:ext>
            </a:extLst>
          </p:cNvPr>
          <p:cNvGraphicFramePr>
            <a:graphicFrameLocks noGrp="1"/>
          </p:cNvGraphicFramePr>
          <p:nvPr>
            <p:ph idx="1"/>
            <p:extLst>
              <p:ext uri="{D42A27DB-BD31-4B8C-83A1-F6EECF244321}">
                <p14:modId xmlns:p14="http://schemas.microsoft.com/office/powerpoint/2010/main" val="355845301"/>
              </p:ext>
            </p:extLst>
          </p:nvPr>
        </p:nvGraphicFramePr>
        <p:xfrm>
          <a:off x="2207491" y="2398585"/>
          <a:ext cx="7269018" cy="4104000"/>
        </p:xfrm>
        <a:graphic>
          <a:graphicData uri="http://schemas.openxmlformats.org/drawingml/2006/table">
            <a:tbl>
              <a:tblPr firstRow="1" firstCol="1" bandRow="1">
                <a:tableStyleId>{5C22544A-7EE6-4342-B048-85BDC9FD1C3A}</a:tableStyleId>
              </a:tblPr>
              <a:tblGrid>
                <a:gridCol w="1483890">
                  <a:extLst>
                    <a:ext uri="{9D8B030D-6E8A-4147-A177-3AD203B41FA5}">
                      <a16:colId xmlns:a16="http://schemas.microsoft.com/office/drawing/2014/main" val="435385571"/>
                    </a:ext>
                  </a:extLst>
                </a:gridCol>
                <a:gridCol w="5785128">
                  <a:extLst>
                    <a:ext uri="{9D8B030D-6E8A-4147-A177-3AD203B41FA5}">
                      <a16:colId xmlns:a16="http://schemas.microsoft.com/office/drawing/2014/main" val="3151848015"/>
                    </a:ext>
                  </a:extLst>
                </a:gridCol>
              </a:tblGrid>
              <a:tr h="216000">
                <a:tc>
                  <a:txBody>
                    <a:bodyPr/>
                    <a:lstStyle/>
                    <a:p>
                      <a:pPr marL="0" indent="0" algn="ctr">
                        <a:lnSpc>
                          <a:spcPts val="1400"/>
                        </a:lnSpc>
                        <a:spcBef>
                          <a:spcPts val="200"/>
                        </a:spcBef>
                        <a:spcAft>
                          <a:spcPts val="200"/>
                        </a:spcAft>
                      </a:pPr>
                      <a:r>
                        <a:rPr lang="zh-TW" sz="1000" kern="1050" dirty="0">
                          <a:effectLst/>
                          <a:latin typeface="+mn-ea"/>
                          <a:ea typeface="+mn-ea"/>
                        </a:rPr>
                        <a:t>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524396146"/>
                  </a:ext>
                </a:extLst>
              </a:tr>
              <a:tr h="216000">
                <a:tc>
                  <a:txBody>
                    <a:bodyPr/>
                    <a:lstStyle/>
                    <a:p>
                      <a:pPr marL="0" indent="0" algn="ctr">
                        <a:lnSpc>
                          <a:spcPts val="1400"/>
                        </a:lnSpc>
                        <a:spcBef>
                          <a:spcPts val="200"/>
                        </a:spcBef>
                        <a:spcAft>
                          <a:spcPts val="200"/>
                        </a:spcAft>
                      </a:pPr>
                      <a:r>
                        <a:rPr lang="en-US" sz="1000" kern="1050" dirty="0">
                          <a:effectLst/>
                          <a:latin typeface="+mn-ea"/>
                          <a:ea typeface="+mn-ea"/>
                        </a:rPr>
                        <a:t>color</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文字颜色。</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175277955"/>
                  </a:ext>
                </a:extLst>
              </a:tr>
              <a:tr h="216000">
                <a:tc>
                  <a:txBody>
                    <a:bodyPr/>
                    <a:lstStyle/>
                    <a:p>
                      <a:pPr marL="0" indent="0" algn="ctr">
                        <a:lnSpc>
                          <a:spcPts val="1400"/>
                        </a:lnSpc>
                        <a:spcBef>
                          <a:spcPts val="200"/>
                        </a:spcBef>
                        <a:spcAft>
                          <a:spcPts val="200"/>
                        </a:spcAft>
                      </a:pPr>
                      <a:r>
                        <a:rPr lang="en-US" sz="1000" kern="1050" dirty="0" err="1">
                          <a:effectLst/>
                          <a:latin typeface="+mn-ea"/>
                          <a:ea typeface="+mn-ea"/>
                        </a:rPr>
                        <a:t>font_style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文字字体的风格可选：</a:t>
                      </a:r>
                      <a:r>
                        <a:rPr lang="en-US" sz="1000" kern="1050" dirty="0">
                          <a:effectLst/>
                          <a:latin typeface="+mn-ea"/>
                          <a:ea typeface="+mn-ea"/>
                        </a:rPr>
                        <a:t>'normal'</a:t>
                      </a:r>
                      <a:r>
                        <a:rPr lang="zh-TW" sz="1000" kern="1050" dirty="0">
                          <a:effectLst/>
                          <a:latin typeface="+mn-ea"/>
                          <a:ea typeface="+mn-ea"/>
                        </a:rPr>
                        <a:t>，</a:t>
                      </a:r>
                      <a:r>
                        <a:rPr lang="en-US" sz="1000" kern="1050" dirty="0">
                          <a:effectLst/>
                          <a:latin typeface="+mn-ea"/>
                          <a:ea typeface="+mn-ea"/>
                        </a:rPr>
                        <a:t>'italic'</a:t>
                      </a:r>
                      <a:r>
                        <a:rPr lang="zh-TW" sz="1000" kern="1050" dirty="0">
                          <a:effectLst/>
                          <a:latin typeface="+mn-ea"/>
                          <a:ea typeface="+mn-ea"/>
                        </a:rPr>
                        <a:t>，</a:t>
                      </a:r>
                      <a:r>
                        <a:rPr lang="en-US" sz="1000" kern="1050" dirty="0">
                          <a:effectLst/>
                          <a:latin typeface="+mn-ea"/>
                          <a:ea typeface="+mn-ea"/>
                        </a:rPr>
                        <a:t>'oblique'</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166199946"/>
                  </a:ext>
                </a:extLst>
              </a:tr>
              <a:tr h="216000">
                <a:tc>
                  <a:txBody>
                    <a:bodyPr/>
                    <a:lstStyle/>
                    <a:p>
                      <a:pPr marL="0" indent="0" algn="ctr">
                        <a:lnSpc>
                          <a:spcPts val="1400"/>
                        </a:lnSpc>
                        <a:spcBef>
                          <a:spcPts val="200"/>
                        </a:spcBef>
                        <a:spcAft>
                          <a:spcPts val="200"/>
                        </a:spcAft>
                      </a:pPr>
                      <a:r>
                        <a:rPr lang="en-US" sz="1000" kern="1050" dirty="0" err="1">
                          <a:effectLst/>
                          <a:latin typeface="+mn-ea"/>
                          <a:ea typeface="+mn-ea"/>
                        </a:rPr>
                        <a:t>font_weight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主标题文字字体的粗细，可选：</a:t>
                      </a:r>
                      <a:r>
                        <a:rPr lang="en-US" sz="1000" kern="1050" dirty="0">
                          <a:effectLst/>
                          <a:latin typeface="+mn-ea"/>
                          <a:ea typeface="+mn-ea"/>
                        </a:rPr>
                        <a:t>'normal'</a:t>
                      </a:r>
                      <a:r>
                        <a:rPr lang="zh-TW" sz="1000" kern="1050" dirty="0">
                          <a:effectLst/>
                          <a:latin typeface="+mn-ea"/>
                          <a:ea typeface="+mn-ea"/>
                        </a:rPr>
                        <a:t>，</a:t>
                      </a:r>
                      <a:r>
                        <a:rPr lang="en-US" sz="1000" kern="1050" dirty="0">
                          <a:effectLst/>
                          <a:latin typeface="+mn-ea"/>
                          <a:ea typeface="+mn-ea"/>
                        </a:rPr>
                        <a:t>'bold'</a:t>
                      </a:r>
                      <a:r>
                        <a:rPr lang="zh-TW" sz="1000" kern="1050" dirty="0">
                          <a:effectLst/>
                          <a:latin typeface="+mn-ea"/>
                          <a:ea typeface="+mn-ea"/>
                        </a:rPr>
                        <a:t>，</a:t>
                      </a:r>
                      <a:r>
                        <a:rPr lang="en-US" sz="1000" kern="1050" dirty="0">
                          <a:effectLst/>
                          <a:latin typeface="+mn-ea"/>
                          <a:ea typeface="+mn-ea"/>
                        </a:rPr>
                        <a:t>'bolder'</a:t>
                      </a:r>
                      <a:r>
                        <a:rPr lang="zh-TW" sz="1000" kern="1050" dirty="0">
                          <a:effectLst/>
                          <a:latin typeface="+mn-ea"/>
                          <a:ea typeface="+mn-ea"/>
                        </a:rPr>
                        <a:t>，</a:t>
                      </a:r>
                      <a:r>
                        <a:rPr lang="en-US" sz="1000" kern="1050" dirty="0">
                          <a:effectLst/>
                          <a:latin typeface="+mn-ea"/>
                          <a:ea typeface="+mn-ea"/>
                        </a:rPr>
                        <a:t>'lighter'</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32121877"/>
                  </a:ext>
                </a:extLst>
              </a:tr>
              <a:tr h="216000">
                <a:tc>
                  <a:txBody>
                    <a:bodyPr/>
                    <a:lstStyle/>
                    <a:p>
                      <a:pPr marL="0" indent="0" algn="ctr">
                        <a:lnSpc>
                          <a:spcPts val="1400"/>
                        </a:lnSpc>
                        <a:spcBef>
                          <a:spcPts val="200"/>
                        </a:spcBef>
                        <a:spcAft>
                          <a:spcPts val="200"/>
                        </a:spcAft>
                      </a:pPr>
                      <a:r>
                        <a:rPr lang="en-US" sz="1000" kern="1050" dirty="0" err="1">
                          <a:effectLst/>
                          <a:latin typeface="+mn-ea"/>
                          <a:ea typeface="+mn-ea"/>
                        </a:rPr>
                        <a:t>font_family</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文字的字体系列还可以是</a:t>
                      </a:r>
                      <a:r>
                        <a:rPr lang="en-US" sz="1000" kern="1050" dirty="0">
                          <a:effectLst/>
                          <a:latin typeface="+mn-ea"/>
                          <a:ea typeface="+mn-ea"/>
                        </a:rPr>
                        <a:t> 'serif' , 'monospace', 'Arial', 'Courier New', 'Microsoft </a:t>
                      </a:r>
                      <a:r>
                        <a:rPr lang="en-US" sz="1000" kern="1050" dirty="0" err="1">
                          <a:effectLst/>
                          <a:latin typeface="+mn-ea"/>
                          <a:ea typeface="+mn-ea"/>
                        </a:rPr>
                        <a:t>YaHei</a:t>
                      </a:r>
                      <a:r>
                        <a:rPr lang="en-US" sz="1000" kern="1050" dirty="0">
                          <a:effectLst/>
                          <a:latin typeface="+mn-ea"/>
                          <a:ea typeface="+mn-ea"/>
                        </a:rPr>
                        <a:t>'</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914436994"/>
                  </a:ext>
                </a:extLst>
              </a:tr>
              <a:tr h="216000">
                <a:tc>
                  <a:txBody>
                    <a:bodyPr/>
                    <a:lstStyle/>
                    <a:p>
                      <a:pPr marL="0" indent="0" algn="ctr">
                        <a:lnSpc>
                          <a:spcPts val="1400"/>
                        </a:lnSpc>
                        <a:spcBef>
                          <a:spcPts val="200"/>
                        </a:spcBef>
                        <a:spcAft>
                          <a:spcPts val="200"/>
                        </a:spcAft>
                      </a:pPr>
                      <a:r>
                        <a:rPr lang="en-US" sz="1000" kern="1050" dirty="0" err="1">
                          <a:effectLst/>
                          <a:latin typeface="+mn-ea"/>
                          <a:ea typeface="+mn-ea"/>
                        </a:rPr>
                        <a:t>font_size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文字的字体大小。</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553438105"/>
                  </a:ext>
                </a:extLst>
              </a:tr>
              <a:tr h="216000">
                <a:tc>
                  <a:txBody>
                    <a:bodyPr/>
                    <a:lstStyle/>
                    <a:p>
                      <a:pPr marL="0" indent="0" algn="ctr">
                        <a:lnSpc>
                          <a:spcPts val="1400"/>
                        </a:lnSpc>
                        <a:spcBef>
                          <a:spcPts val="200"/>
                        </a:spcBef>
                        <a:spcAft>
                          <a:spcPts val="200"/>
                        </a:spcAft>
                      </a:pPr>
                      <a:r>
                        <a:rPr lang="en-US" sz="1000" kern="1050" dirty="0">
                          <a:effectLst/>
                          <a:latin typeface="+mn-ea"/>
                          <a:ea typeface="+mn-ea"/>
                        </a:rPr>
                        <a:t>align</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文字水平对齐方式，默认自动。</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221053716"/>
                  </a:ext>
                </a:extLst>
              </a:tr>
              <a:tr h="216000">
                <a:tc>
                  <a:txBody>
                    <a:bodyPr/>
                    <a:lstStyle/>
                    <a:p>
                      <a:pPr marL="0" indent="0" algn="ctr">
                        <a:lnSpc>
                          <a:spcPts val="1400"/>
                        </a:lnSpc>
                        <a:spcBef>
                          <a:spcPts val="200"/>
                        </a:spcBef>
                        <a:spcAft>
                          <a:spcPts val="200"/>
                        </a:spcAft>
                      </a:pPr>
                      <a:r>
                        <a:rPr lang="en-US" sz="1000" kern="1050" dirty="0" err="1">
                          <a:effectLst/>
                          <a:latin typeface="+mn-ea"/>
                          <a:ea typeface="+mn-ea"/>
                        </a:rPr>
                        <a:t>vertical_align</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文字垂直对齐方式，默认自动。</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983978187"/>
                  </a:ext>
                </a:extLst>
              </a:tr>
              <a:tr h="216000">
                <a:tc>
                  <a:txBody>
                    <a:bodyPr/>
                    <a:lstStyle/>
                    <a:p>
                      <a:pPr marL="0" indent="0" algn="ctr">
                        <a:lnSpc>
                          <a:spcPts val="1400"/>
                        </a:lnSpc>
                        <a:spcBef>
                          <a:spcPts val="200"/>
                        </a:spcBef>
                        <a:spcAft>
                          <a:spcPts val="200"/>
                        </a:spcAft>
                      </a:pPr>
                      <a:r>
                        <a:rPr lang="en-US" sz="1000" kern="1050" dirty="0" err="1">
                          <a:effectLst/>
                          <a:latin typeface="+mn-ea"/>
                          <a:ea typeface="+mn-ea"/>
                        </a:rPr>
                        <a:t>line_height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行高。</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493178090"/>
                  </a:ext>
                </a:extLst>
              </a:tr>
              <a:tr h="216000">
                <a:tc>
                  <a:txBody>
                    <a:bodyPr/>
                    <a:lstStyle/>
                    <a:p>
                      <a:pPr marL="0" indent="0" algn="ctr">
                        <a:lnSpc>
                          <a:spcPts val="1400"/>
                        </a:lnSpc>
                        <a:spcBef>
                          <a:spcPts val="200"/>
                        </a:spcBef>
                        <a:spcAft>
                          <a:spcPts val="200"/>
                        </a:spcAft>
                      </a:pPr>
                      <a:r>
                        <a:rPr lang="en-US" sz="1000" kern="1050" dirty="0" err="1">
                          <a:effectLst/>
                          <a:latin typeface="+mn-ea"/>
                          <a:ea typeface="+mn-ea"/>
                        </a:rPr>
                        <a:t>background_color</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文字块背景色。可以是直接的颜色值，例如：</a:t>
                      </a:r>
                      <a:r>
                        <a:rPr lang="en-US" sz="1000" kern="1050" dirty="0">
                          <a:effectLst/>
                          <a:latin typeface="+mn-ea"/>
                          <a:ea typeface="+mn-ea"/>
                        </a:rPr>
                        <a:t>'#123234', 'red', '</a:t>
                      </a:r>
                      <a:r>
                        <a:rPr lang="en-US" sz="1000" kern="1050" dirty="0" err="1">
                          <a:effectLst/>
                          <a:latin typeface="+mn-ea"/>
                          <a:ea typeface="+mn-ea"/>
                        </a:rPr>
                        <a:t>rgba</a:t>
                      </a:r>
                      <a:r>
                        <a:rPr lang="en-US" sz="1000" kern="1050" dirty="0">
                          <a:effectLst/>
                          <a:latin typeface="+mn-ea"/>
                          <a:ea typeface="+mn-ea"/>
                        </a:rPr>
                        <a:t>(0,23,11,0.3)'</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901081182"/>
                  </a:ext>
                </a:extLst>
              </a:tr>
              <a:tr h="216000">
                <a:tc>
                  <a:txBody>
                    <a:bodyPr/>
                    <a:lstStyle/>
                    <a:p>
                      <a:pPr marL="0" indent="0" algn="ctr">
                        <a:lnSpc>
                          <a:spcPts val="1400"/>
                        </a:lnSpc>
                        <a:spcBef>
                          <a:spcPts val="200"/>
                        </a:spcBef>
                        <a:spcAft>
                          <a:spcPts val="200"/>
                        </a:spcAft>
                      </a:pPr>
                      <a:r>
                        <a:rPr lang="en-US" sz="1000" kern="1050" dirty="0" err="1">
                          <a:effectLst/>
                          <a:latin typeface="+mn-ea"/>
                          <a:ea typeface="+mn-ea"/>
                        </a:rPr>
                        <a:t>border_color</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文字块边框颜色。</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833935053"/>
                  </a:ext>
                </a:extLst>
              </a:tr>
              <a:tr h="216000">
                <a:tc>
                  <a:txBody>
                    <a:bodyPr/>
                    <a:lstStyle/>
                    <a:p>
                      <a:pPr marL="0" indent="0" algn="ctr">
                        <a:lnSpc>
                          <a:spcPts val="1400"/>
                        </a:lnSpc>
                        <a:spcBef>
                          <a:spcPts val="200"/>
                        </a:spcBef>
                        <a:spcAft>
                          <a:spcPts val="200"/>
                        </a:spcAft>
                      </a:pPr>
                      <a:r>
                        <a:rPr lang="en-US" sz="1000" kern="1050" dirty="0" err="1">
                          <a:effectLst/>
                          <a:latin typeface="+mn-ea"/>
                          <a:ea typeface="+mn-ea"/>
                        </a:rPr>
                        <a:t>border_width</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文字块边框宽度。</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940157960"/>
                  </a:ext>
                </a:extLst>
              </a:tr>
              <a:tr h="216000">
                <a:tc>
                  <a:txBody>
                    <a:bodyPr/>
                    <a:lstStyle/>
                    <a:p>
                      <a:pPr marL="0" indent="0" algn="ctr">
                        <a:lnSpc>
                          <a:spcPts val="1400"/>
                        </a:lnSpc>
                        <a:spcBef>
                          <a:spcPts val="200"/>
                        </a:spcBef>
                        <a:spcAft>
                          <a:spcPts val="200"/>
                        </a:spcAft>
                      </a:pPr>
                      <a:r>
                        <a:rPr lang="en-US" sz="1000" kern="1050" dirty="0" err="1">
                          <a:effectLst/>
                          <a:latin typeface="+mn-ea"/>
                          <a:ea typeface="+mn-ea"/>
                        </a:rPr>
                        <a:t>border_radius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文字块的圆角。</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545601765"/>
                  </a:ext>
                </a:extLst>
              </a:tr>
              <a:tr h="216000">
                <a:tc>
                  <a:txBody>
                    <a:bodyPr/>
                    <a:lstStyle/>
                    <a:p>
                      <a:pPr marL="0" indent="0" algn="ctr">
                        <a:lnSpc>
                          <a:spcPts val="1400"/>
                        </a:lnSpc>
                        <a:spcBef>
                          <a:spcPts val="200"/>
                        </a:spcBef>
                        <a:spcAft>
                          <a:spcPts val="200"/>
                        </a:spcAft>
                      </a:pPr>
                      <a:r>
                        <a:rPr lang="en-US" sz="1000" kern="1050" dirty="0">
                          <a:effectLst/>
                          <a:latin typeface="+mn-ea"/>
                          <a:ea typeface="+mn-ea"/>
                        </a:rPr>
                        <a:t>padding</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文字块的内边距 。</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245754994"/>
                  </a:ext>
                </a:extLst>
              </a:tr>
              <a:tr h="216000">
                <a:tc>
                  <a:txBody>
                    <a:bodyPr/>
                    <a:lstStyle/>
                    <a:p>
                      <a:pPr marL="0" indent="0" algn="ctr">
                        <a:lnSpc>
                          <a:spcPts val="1400"/>
                        </a:lnSpc>
                        <a:spcBef>
                          <a:spcPts val="200"/>
                        </a:spcBef>
                        <a:spcAft>
                          <a:spcPts val="200"/>
                        </a:spcAft>
                      </a:pPr>
                      <a:r>
                        <a:rPr lang="en-US" sz="1000" kern="1050" dirty="0" err="1">
                          <a:effectLst/>
                          <a:latin typeface="+mn-ea"/>
                          <a:ea typeface="+mn-ea"/>
                        </a:rPr>
                        <a:t>shadow_color</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文字块的背景阴影颜色。</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802639115"/>
                  </a:ext>
                </a:extLst>
              </a:tr>
              <a:tr h="216000">
                <a:tc>
                  <a:txBody>
                    <a:bodyPr/>
                    <a:lstStyle/>
                    <a:p>
                      <a:pPr marL="0" indent="0" algn="ctr">
                        <a:lnSpc>
                          <a:spcPts val="1400"/>
                        </a:lnSpc>
                        <a:spcBef>
                          <a:spcPts val="200"/>
                        </a:spcBef>
                        <a:spcAft>
                          <a:spcPts val="200"/>
                        </a:spcAft>
                      </a:pPr>
                      <a:r>
                        <a:rPr lang="en-US" sz="1000" kern="1050" dirty="0" err="1">
                          <a:effectLst/>
                          <a:latin typeface="+mn-ea"/>
                          <a:ea typeface="+mn-ea"/>
                        </a:rPr>
                        <a:t>shadow_blur</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文字块的背景阴影长度。</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4177136093"/>
                  </a:ext>
                </a:extLst>
              </a:tr>
              <a:tr h="216000">
                <a:tc>
                  <a:txBody>
                    <a:bodyPr/>
                    <a:lstStyle/>
                    <a:p>
                      <a:pPr marL="0" indent="0" algn="ctr">
                        <a:lnSpc>
                          <a:spcPts val="1400"/>
                        </a:lnSpc>
                        <a:spcBef>
                          <a:spcPts val="200"/>
                        </a:spcBef>
                        <a:spcAft>
                          <a:spcPts val="200"/>
                        </a:spcAft>
                      </a:pPr>
                      <a:r>
                        <a:rPr lang="en-US" sz="1000" kern="1050" dirty="0">
                          <a:effectLst/>
                          <a:latin typeface="+mn-ea"/>
                          <a:ea typeface="+mn-ea"/>
                        </a:rPr>
                        <a:t>width</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文字块的宽度。</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481203239"/>
                  </a:ext>
                </a:extLst>
              </a:tr>
              <a:tr h="216000">
                <a:tc>
                  <a:txBody>
                    <a:bodyPr/>
                    <a:lstStyle/>
                    <a:p>
                      <a:pPr marL="0" indent="0" algn="ctr">
                        <a:lnSpc>
                          <a:spcPts val="1400"/>
                        </a:lnSpc>
                        <a:spcBef>
                          <a:spcPts val="200"/>
                        </a:spcBef>
                        <a:spcAft>
                          <a:spcPts val="200"/>
                        </a:spcAft>
                      </a:pPr>
                      <a:r>
                        <a:rPr lang="en-US" sz="1000" kern="1050" dirty="0">
                          <a:effectLst/>
                          <a:latin typeface="+mn-ea"/>
                          <a:ea typeface="+mn-ea"/>
                        </a:rPr>
                        <a:t>Height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文字块的高度。</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705767031"/>
                  </a:ext>
                </a:extLst>
              </a:tr>
              <a:tr h="216000">
                <a:tc>
                  <a:txBody>
                    <a:bodyPr/>
                    <a:lstStyle/>
                    <a:p>
                      <a:pPr marL="0" indent="0" algn="ctr">
                        <a:lnSpc>
                          <a:spcPts val="1400"/>
                        </a:lnSpc>
                        <a:spcBef>
                          <a:spcPts val="200"/>
                        </a:spcBef>
                        <a:spcAft>
                          <a:spcPts val="200"/>
                        </a:spcAft>
                      </a:pPr>
                      <a:r>
                        <a:rPr lang="en-US" sz="1000" kern="1050" dirty="0">
                          <a:effectLst/>
                          <a:latin typeface="+mn-ea"/>
                          <a:ea typeface="+mn-ea"/>
                        </a:rPr>
                        <a:t>rich</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在</a:t>
                      </a:r>
                      <a:r>
                        <a:rPr lang="en-US" sz="1000" kern="1050" dirty="0">
                          <a:effectLst/>
                          <a:latin typeface="+mn-ea"/>
                          <a:ea typeface="+mn-ea"/>
                        </a:rPr>
                        <a:t> rich </a:t>
                      </a:r>
                      <a:r>
                        <a:rPr lang="zh-TW" sz="1000" kern="1050" dirty="0">
                          <a:effectLst/>
                          <a:latin typeface="+mn-ea"/>
                          <a:ea typeface="+mn-ea"/>
                        </a:rPr>
                        <a:t>里面，可以自定义富文本样式。利用富文本样式，可以在标签中做出非常丰富的效果。</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040876873"/>
                  </a:ext>
                </a:extLst>
              </a:tr>
            </a:tbl>
          </a:graphicData>
        </a:graphic>
      </p:graphicFrame>
      <p:sp>
        <p:nvSpPr>
          <p:cNvPr id="3" name="内容占位符 2">
            <a:extLst>
              <a:ext uri="{FF2B5EF4-FFF2-40B4-BE49-F238E27FC236}">
                <a16:creationId xmlns:a16="http://schemas.microsoft.com/office/drawing/2014/main" id="{388FB29D-D4AF-4DAC-83DB-92E7C094C09A}"/>
              </a:ext>
            </a:extLst>
          </p:cNvPr>
          <p:cNvSpPr>
            <a:spLocks noGrp="1"/>
          </p:cNvSpPr>
          <p:nvPr>
            <p:ph idx="10"/>
          </p:nvPr>
        </p:nvSpPr>
        <p:spPr/>
        <p:txBody>
          <a:bodyPr/>
          <a:lstStyle/>
          <a:p>
            <a:r>
              <a:rPr lang="zh-CN" altLang="zh-CN" dirty="0"/>
              <a:t>（</a:t>
            </a:r>
            <a:r>
              <a:rPr lang="en-US" altLang="zh-CN" dirty="0"/>
              <a:t>2</a:t>
            </a:r>
            <a:r>
              <a:rPr lang="zh-CN" altLang="zh-CN" dirty="0"/>
              <a:t>）</a:t>
            </a:r>
            <a:r>
              <a:rPr lang="en-US" altLang="zh-CN" dirty="0"/>
              <a:t>TextStyleOpts</a:t>
            </a:r>
            <a:r>
              <a:rPr lang="zh-CN" altLang="zh-CN" dirty="0"/>
              <a:t>：</a:t>
            </a:r>
            <a:endParaRPr lang="zh-CN" altLang="en-US" dirty="0"/>
          </a:p>
        </p:txBody>
      </p:sp>
      <p:sp>
        <p:nvSpPr>
          <p:cNvPr id="2" name="内容占位符 1">
            <a:extLst>
              <a:ext uri="{FF2B5EF4-FFF2-40B4-BE49-F238E27FC236}">
                <a16:creationId xmlns:a16="http://schemas.microsoft.com/office/drawing/2014/main" id="{2D5BCEDC-BEE8-F63B-2B0D-3ECF525DEC05}"/>
              </a:ext>
            </a:extLst>
          </p:cNvPr>
          <p:cNvSpPr txBox="1">
            <a:spLocks/>
          </p:cNvSpPr>
          <p:nvPr/>
        </p:nvSpPr>
        <p:spPr bwMode="auto">
          <a:xfrm>
            <a:off x="423863" y="1754188"/>
            <a:ext cx="11107737" cy="659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TextStyleOpts</a:t>
            </a:r>
            <a:r>
              <a:rPr lang="zh-CN" altLang="en-US" kern="0" dirty="0"/>
              <a:t>是一种控制文本样式的对象，包括文本的字体、大小、颜色、对齐方式以及是否加粗等。</a:t>
            </a:r>
          </a:p>
        </p:txBody>
      </p:sp>
    </p:spTree>
    <p:extLst>
      <p:ext uri="{BB962C8B-B14F-4D97-AF65-F5344CB8AC3E}">
        <p14:creationId xmlns:p14="http://schemas.microsoft.com/office/powerpoint/2010/main" val="27324750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1849DCC9-9D44-477C-ABED-6563A5ED1E2F}"/>
              </a:ext>
            </a:extLst>
          </p:cNvPr>
          <p:cNvGraphicFramePr>
            <a:graphicFrameLocks noGrp="1"/>
          </p:cNvGraphicFramePr>
          <p:nvPr>
            <p:ph idx="1"/>
            <p:extLst>
              <p:ext uri="{D42A27DB-BD31-4B8C-83A1-F6EECF244321}">
                <p14:modId xmlns:p14="http://schemas.microsoft.com/office/powerpoint/2010/main" val="2079630962"/>
              </p:ext>
            </p:extLst>
          </p:nvPr>
        </p:nvGraphicFramePr>
        <p:xfrm>
          <a:off x="1967345" y="2753360"/>
          <a:ext cx="7346445" cy="3381630"/>
        </p:xfrm>
        <a:graphic>
          <a:graphicData uri="http://schemas.openxmlformats.org/drawingml/2006/table">
            <a:tbl>
              <a:tblPr firstRow="1" firstCol="1" bandRow="1">
                <a:tableStyleId>{5C22544A-7EE6-4342-B048-85BDC9FD1C3A}</a:tableStyleId>
              </a:tblPr>
              <a:tblGrid>
                <a:gridCol w="1486575">
                  <a:extLst>
                    <a:ext uri="{9D8B030D-6E8A-4147-A177-3AD203B41FA5}">
                      <a16:colId xmlns:a16="http://schemas.microsoft.com/office/drawing/2014/main" val="774856207"/>
                    </a:ext>
                  </a:extLst>
                </a:gridCol>
                <a:gridCol w="5859870">
                  <a:extLst>
                    <a:ext uri="{9D8B030D-6E8A-4147-A177-3AD203B41FA5}">
                      <a16:colId xmlns:a16="http://schemas.microsoft.com/office/drawing/2014/main" val="2113951226"/>
                    </a:ext>
                  </a:extLst>
                </a:gridCol>
              </a:tblGrid>
              <a:tr h="241545">
                <a:tc>
                  <a:txBody>
                    <a:bodyPr/>
                    <a:lstStyle/>
                    <a:p>
                      <a:pPr marL="0" indent="0" algn="ctr">
                        <a:lnSpc>
                          <a:spcPts val="1400"/>
                        </a:lnSpc>
                        <a:spcBef>
                          <a:spcPts val="200"/>
                        </a:spcBef>
                        <a:spcAft>
                          <a:spcPts val="200"/>
                        </a:spcAft>
                      </a:pPr>
                      <a:r>
                        <a:rPr lang="zh-TW" sz="1000" kern="1050" dirty="0">
                          <a:effectLst/>
                          <a:latin typeface="+mn-ea"/>
                          <a:ea typeface="+mn-ea"/>
                        </a:rPr>
                        <a:t>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490093258"/>
                  </a:ext>
                </a:extLst>
              </a:tr>
              <a:tr h="241545">
                <a:tc>
                  <a:txBody>
                    <a:bodyPr/>
                    <a:lstStyle/>
                    <a:p>
                      <a:pPr marL="0" indent="0" algn="ctr">
                        <a:lnSpc>
                          <a:spcPts val="1400"/>
                        </a:lnSpc>
                        <a:spcBef>
                          <a:spcPts val="200"/>
                        </a:spcBef>
                        <a:spcAft>
                          <a:spcPts val="200"/>
                        </a:spcAft>
                      </a:pPr>
                      <a:r>
                        <a:rPr lang="en-US" sz="1000" kern="1050" dirty="0" err="1">
                          <a:effectLst/>
                          <a:latin typeface="+mn-ea"/>
                          <a:ea typeface="+mn-ea"/>
                        </a:rPr>
                        <a:t>is_show</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是否显示标签。</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286646821"/>
                  </a:ext>
                </a:extLst>
              </a:tr>
              <a:tr h="241545">
                <a:tc>
                  <a:txBody>
                    <a:bodyPr/>
                    <a:lstStyle/>
                    <a:p>
                      <a:pPr marL="0" indent="0" algn="ctr">
                        <a:lnSpc>
                          <a:spcPts val="1400"/>
                        </a:lnSpc>
                        <a:spcBef>
                          <a:spcPts val="200"/>
                        </a:spcBef>
                        <a:spcAft>
                          <a:spcPts val="200"/>
                        </a:spcAft>
                      </a:pPr>
                      <a:r>
                        <a:rPr lang="en-US" sz="1000" kern="1050" dirty="0">
                          <a:effectLst/>
                          <a:latin typeface="+mn-ea"/>
                          <a:ea typeface="+mn-ea"/>
                        </a:rPr>
                        <a:t>position</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标签的位置。可选</a:t>
                      </a:r>
                      <a:r>
                        <a:rPr lang="en-US" sz="1000" kern="1050" dirty="0">
                          <a:effectLst/>
                          <a:latin typeface="+mn-ea"/>
                          <a:ea typeface="+mn-ea"/>
                        </a:rPr>
                        <a:t>'top'</a:t>
                      </a:r>
                      <a:r>
                        <a:rPr lang="zh-TW" sz="1000" kern="1050" dirty="0">
                          <a:effectLst/>
                          <a:latin typeface="+mn-ea"/>
                          <a:ea typeface="+mn-ea"/>
                        </a:rPr>
                        <a:t>，</a:t>
                      </a:r>
                      <a:r>
                        <a:rPr lang="en-US" sz="1000" kern="1050" dirty="0">
                          <a:effectLst/>
                          <a:latin typeface="+mn-ea"/>
                          <a:ea typeface="+mn-ea"/>
                        </a:rPr>
                        <a:t>'left'</a:t>
                      </a:r>
                      <a:r>
                        <a:rPr lang="zh-TW" sz="1000" kern="1050" dirty="0">
                          <a:effectLst/>
                          <a:latin typeface="+mn-ea"/>
                          <a:ea typeface="+mn-ea"/>
                        </a:rPr>
                        <a:t>，</a:t>
                      </a:r>
                      <a:r>
                        <a:rPr lang="en-US" sz="1000" kern="1050" dirty="0">
                          <a:effectLst/>
                          <a:latin typeface="+mn-ea"/>
                          <a:ea typeface="+mn-ea"/>
                        </a:rPr>
                        <a:t>'right‘</a:t>
                      </a:r>
                      <a:r>
                        <a:rPr lang="zh-CN" altLang="en-US" sz="1000" kern="1050" dirty="0">
                          <a:effectLst/>
                          <a:latin typeface="+mn-ea"/>
                          <a:ea typeface="+mn-ea"/>
                        </a:rPr>
                        <a:t>等</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799159314"/>
                  </a:ext>
                </a:extLst>
              </a:tr>
              <a:tr h="241545">
                <a:tc>
                  <a:txBody>
                    <a:bodyPr/>
                    <a:lstStyle/>
                    <a:p>
                      <a:pPr marL="0" indent="0" algn="ctr">
                        <a:lnSpc>
                          <a:spcPts val="1400"/>
                        </a:lnSpc>
                        <a:spcBef>
                          <a:spcPts val="200"/>
                        </a:spcBef>
                        <a:spcAft>
                          <a:spcPts val="200"/>
                        </a:spcAft>
                      </a:pPr>
                      <a:r>
                        <a:rPr lang="en-US" sz="1000" kern="1050" dirty="0">
                          <a:effectLst/>
                          <a:latin typeface="+mn-ea"/>
                          <a:ea typeface="+mn-ea"/>
                        </a:rPr>
                        <a:t>color</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文字的颜色。如果设置为</a:t>
                      </a:r>
                      <a:r>
                        <a:rPr lang="en-US" sz="1000" kern="1050" dirty="0">
                          <a:effectLst/>
                          <a:latin typeface="+mn-ea"/>
                          <a:ea typeface="+mn-ea"/>
                        </a:rPr>
                        <a:t> 'auto'</a:t>
                      </a:r>
                      <a:r>
                        <a:rPr lang="zh-TW" sz="1000" kern="1050" dirty="0">
                          <a:effectLst/>
                          <a:latin typeface="+mn-ea"/>
                          <a:ea typeface="+mn-ea"/>
                        </a:rPr>
                        <a:t>，则为视觉映射得到的颜色，如系列色。</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708748630"/>
                  </a:ext>
                </a:extLst>
              </a:tr>
              <a:tr h="241545">
                <a:tc>
                  <a:txBody>
                    <a:bodyPr/>
                    <a:lstStyle/>
                    <a:p>
                      <a:pPr marL="0" indent="0" algn="ctr">
                        <a:lnSpc>
                          <a:spcPts val="1400"/>
                        </a:lnSpc>
                        <a:spcBef>
                          <a:spcPts val="200"/>
                        </a:spcBef>
                        <a:spcAft>
                          <a:spcPts val="200"/>
                        </a:spcAft>
                      </a:pPr>
                      <a:r>
                        <a:rPr lang="en-US" sz="1000" kern="1050" dirty="0" err="1">
                          <a:effectLst/>
                          <a:latin typeface="+mn-ea"/>
                          <a:ea typeface="+mn-ea"/>
                        </a:rPr>
                        <a:t>font_size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文字的字体大小。</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202735699"/>
                  </a:ext>
                </a:extLst>
              </a:tr>
              <a:tr h="241545">
                <a:tc>
                  <a:txBody>
                    <a:bodyPr/>
                    <a:lstStyle/>
                    <a:p>
                      <a:pPr marL="0" indent="0" algn="ctr">
                        <a:lnSpc>
                          <a:spcPts val="1400"/>
                        </a:lnSpc>
                        <a:spcBef>
                          <a:spcPts val="200"/>
                        </a:spcBef>
                        <a:spcAft>
                          <a:spcPts val="200"/>
                        </a:spcAft>
                      </a:pPr>
                      <a:r>
                        <a:rPr lang="en-US" sz="1000" kern="1050" dirty="0" err="1">
                          <a:effectLst/>
                          <a:latin typeface="+mn-ea"/>
                          <a:ea typeface="+mn-ea"/>
                        </a:rPr>
                        <a:t>font_style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文字字体的风格，可选：</a:t>
                      </a:r>
                      <a:r>
                        <a:rPr lang="en-US" sz="1000" kern="1050" dirty="0">
                          <a:effectLst/>
                          <a:latin typeface="+mn-ea"/>
                          <a:ea typeface="+mn-ea"/>
                        </a:rPr>
                        <a:t>'normal'</a:t>
                      </a:r>
                      <a:r>
                        <a:rPr lang="zh-TW" sz="1000" kern="1050" dirty="0">
                          <a:effectLst/>
                          <a:latin typeface="+mn-ea"/>
                          <a:ea typeface="+mn-ea"/>
                        </a:rPr>
                        <a:t>，</a:t>
                      </a:r>
                      <a:r>
                        <a:rPr lang="en-US" sz="1000" kern="1050" dirty="0">
                          <a:effectLst/>
                          <a:latin typeface="+mn-ea"/>
                          <a:ea typeface="+mn-ea"/>
                        </a:rPr>
                        <a:t>'italic'</a:t>
                      </a:r>
                      <a:r>
                        <a:rPr lang="zh-TW" sz="1000" kern="1050" dirty="0">
                          <a:effectLst/>
                          <a:latin typeface="+mn-ea"/>
                          <a:ea typeface="+mn-ea"/>
                        </a:rPr>
                        <a:t>，</a:t>
                      </a:r>
                      <a:r>
                        <a:rPr lang="en-US" sz="1000" kern="1050" dirty="0">
                          <a:effectLst/>
                          <a:latin typeface="+mn-ea"/>
                          <a:ea typeface="+mn-ea"/>
                        </a:rPr>
                        <a:t>'oblique'</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333951510"/>
                  </a:ext>
                </a:extLst>
              </a:tr>
              <a:tr h="241545">
                <a:tc>
                  <a:txBody>
                    <a:bodyPr/>
                    <a:lstStyle/>
                    <a:p>
                      <a:pPr marL="0" indent="0" algn="ctr">
                        <a:lnSpc>
                          <a:spcPts val="1400"/>
                        </a:lnSpc>
                        <a:spcBef>
                          <a:spcPts val="200"/>
                        </a:spcBef>
                        <a:spcAft>
                          <a:spcPts val="200"/>
                        </a:spcAft>
                      </a:pPr>
                      <a:r>
                        <a:rPr lang="en-US" sz="1000" kern="1050" dirty="0" err="1">
                          <a:effectLst/>
                          <a:latin typeface="+mn-ea"/>
                          <a:ea typeface="+mn-ea"/>
                        </a:rPr>
                        <a:t>font_weight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文字字体的粗细，可选：</a:t>
                      </a:r>
                      <a:r>
                        <a:rPr lang="en-US" sz="1000" kern="1050" dirty="0">
                          <a:effectLst/>
                          <a:latin typeface="+mn-ea"/>
                          <a:ea typeface="+mn-ea"/>
                        </a:rPr>
                        <a:t>'normal'</a:t>
                      </a:r>
                      <a:r>
                        <a:rPr lang="zh-TW" sz="1000" kern="1050" dirty="0">
                          <a:effectLst/>
                          <a:latin typeface="+mn-ea"/>
                          <a:ea typeface="+mn-ea"/>
                        </a:rPr>
                        <a:t>，</a:t>
                      </a:r>
                      <a:r>
                        <a:rPr lang="en-US" sz="1000" kern="1050" dirty="0">
                          <a:effectLst/>
                          <a:latin typeface="+mn-ea"/>
                          <a:ea typeface="+mn-ea"/>
                        </a:rPr>
                        <a:t>'bold'</a:t>
                      </a:r>
                      <a:r>
                        <a:rPr lang="zh-TW" sz="1000" kern="1050" dirty="0">
                          <a:effectLst/>
                          <a:latin typeface="+mn-ea"/>
                          <a:ea typeface="+mn-ea"/>
                        </a:rPr>
                        <a:t>，</a:t>
                      </a:r>
                      <a:r>
                        <a:rPr lang="en-US" sz="1000" kern="1050" dirty="0">
                          <a:effectLst/>
                          <a:latin typeface="+mn-ea"/>
                          <a:ea typeface="+mn-ea"/>
                        </a:rPr>
                        <a:t>'bolder'</a:t>
                      </a:r>
                      <a:r>
                        <a:rPr lang="zh-TW" sz="1000" kern="1050" dirty="0">
                          <a:effectLst/>
                          <a:latin typeface="+mn-ea"/>
                          <a:ea typeface="+mn-ea"/>
                        </a:rPr>
                        <a:t>，</a:t>
                      </a:r>
                      <a:r>
                        <a:rPr lang="en-US" sz="1000" kern="1050" dirty="0">
                          <a:effectLst/>
                          <a:latin typeface="+mn-ea"/>
                          <a:ea typeface="+mn-ea"/>
                        </a:rPr>
                        <a:t>'lighter'</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651599985"/>
                  </a:ext>
                </a:extLst>
              </a:tr>
              <a:tr h="241545">
                <a:tc>
                  <a:txBody>
                    <a:bodyPr/>
                    <a:lstStyle/>
                    <a:p>
                      <a:pPr marL="0" indent="0" algn="ctr">
                        <a:lnSpc>
                          <a:spcPts val="1400"/>
                        </a:lnSpc>
                        <a:spcBef>
                          <a:spcPts val="200"/>
                        </a:spcBef>
                        <a:spcAft>
                          <a:spcPts val="200"/>
                        </a:spcAft>
                      </a:pPr>
                      <a:r>
                        <a:rPr lang="en-US" sz="1000" kern="1050" dirty="0" err="1">
                          <a:effectLst/>
                          <a:latin typeface="+mn-ea"/>
                          <a:ea typeface="+mn-ea"/>
                        </a:rPr>
                        <a:t>font_family</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文字的字体系列还可以是</a:t>
                      </a:r>
                      <a:r>
                        <a:rPr lang="en-US" sz="1000" kern="1050" dirty="0">
                          <a:effectLst/>
                          <a:latin typeface="+mn-ea"/>
                          <a:ea typeface="+mn-ea"/>
                        </a:rPr>
                        <a:t> 'serif' , 'monospace', 'Arial', 'Courier New', 'Microsoft </a:t>
                      </a:r>
                      <a:r>
                        <a:rPr lang="en-US" sz="1000" kern="1050" dirty="0" err="1">
                          <a:effectLst/>
                          <a:latin typeface="+mn-ea"/>
                          <a:ea typeface="+mn-ea"/>
                        </a:rPr>
                        <a:t>YaHei</a:t>
                      </a:r>
                      <a:r>
                        <a:rPr lang="en-US" sz="1000" kern="1050" dirty="0">
                          <a:effectLst/>
                          <a:latin typeface="+mn-ea"/>
                          <a:ea typeface="+mn-ea"/>
                        </a:rPr>
                        <a:t>'</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478443247"/>
                  </a:ext>
                </a:extLst>
              </a:tr>
              <a:tr h="241545">
                <a:tc>
                  <a:txBody>
                    <a:bodyPr/>
                    <a:lstStyle/>
                    <a:p>
                      <a:pPr marL="0" indent="0" algn="ctr">
                        <a:lnSpc>
                          <a:spcPts val="1400"/>
                        </a:lnSpc>
                        <a:spcBef>
                          <a:spcPts val="200"/>
                        </a:spcBef>
                        <a:spcAft>
                          <a:spcPts val="200"/>
                        </a:spcAft>
                      </a:pPr>
                      <a:r>
                        <a:rPr lang="en-US" sz="1000" kern="1050" dirty="0">
                          <a:effectLst/>
                          <a:latin typeface="+mn-ea"/>
                          <a:ea typeface="+mn-ea"/>
                        </a:rPr>
                        <a:t>rotate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标签旋转。从</a:t>
                      </a:r>
                      <a:r>
                        <a:rPr lang="en-US" sz="1000" kern="1050" dirty="0">
                          <a:effectLst/>
                          <a:latin typeface="+mn-ea"/>
                          <a:ea typeface="+mn-ea"/>
                        </a:rPr>
                        <a:t> -90 </a:t>
                      </a:r>
                      <a:r>
                        <a:rPr lang="zh-TW" sz="1000" kern="1050" dirty="0">
                          <a:effectLst/>
                          <a:latin typeface="+mn-ea"/>
                          <a:ea typeface="+mn-ea"/>
                        </a:rPr>
                        <a:t>度到</a:t>
                      </a:r>
                      <a:r>
                        <a:rPr lang="en-US" sz="1000" kern="1050" dirty="0">
                          <a:effectLst/>
                          <a:latin typeface="+mn-ea"/>
                          <a:ea typeface="+mn-ea"/>
                        </a:rPr>
                        <a:t> 90 </a:t>
                      </a:r>
                      <a:r>
                        <a:rPr lang="zh-TW" sz="1000" kern="1050" dirty="0">
                          <a:effectLst/>
                          <a:latin typeface="+mn-ea"/>
                          <a:ea typeface="+mn-ea"/>
                        </a:rPr>
                        <a:t>度。正值是逆时针。</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376952969"/>
                  </a:ext>
                </a:extLst>
              </a:tr>
              <a:tr h="241545">
                <a:tc>
                  <a:txBody>
                    <a:bodyPr/>
                    <a:lstStyle/>
                    <a:p>
                      <a:pPr marL="0" indent="0" algn="ctr">
                        <a:lnSpc>
                          <a:spcPts val="1400"/>
                        </a:lnSpc>
                        <a:spcBef>
                          <a:spcPts val="200"/>
                        </a:spcBef>
                        <a:spcAft>
                          <a:spcPts val="200"/>
                        </a:spcAft>
                      </a:pPr>
                      <a:r>
                        <a:rPr lang="en-US" sz="1000" kern="1050" dirty="0">
                          <a:effectLst/>
                          <a:latin typeface="+mn-ea"/>
                          <a:ea typeface="+mn-ea"/>
                        </a:rPr>
                        <a:t>margin</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刻度标签与轴线之间的距离。</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410242817"/>
                  </a:ext>
                </a:extLst>
              </a:tr>
              <a:tr h="241545">
                <a:tc>
                  <a:txBody>
                    <a:bodyPr/>
                    <a:lstStyle/>
                    <a:p>
                      <a:pPr marL="0" indent="0" algn="ctr">
                        <a:lnSpc>
                          <a:spcPts val="1400"/>
                        </a:lnSpc>
                        <a:spcBef>
                          <a:spcPts val="200"/>
                        </a:spcBef>
                        <a:spcAft>
                          <a:spcPts val="200"/>
                        </a:spcAft>
                      </a:pPr>
                      <a:r>
                        <a:rPr lang="en-US" sz="1000" kern="1050" dirty="0">
                          <a:effectLst/>
                          <a:latin typeface="+mn-ea"/>
                          <a:ea typeface="+mn-ea"/>
                        </a:rPr>
                        <a:t>interval</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坐标轴刻度标签的显示间隔，在类目轴中有效。</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097362996"/>
                  </a:ext>
                </a:extLst>
              </a:tr>
              <a:tr h="241545">
                <a:tc>
                  <a:txBody>
                    <a:bodyPr/>
                    <a:lstStyle/>
                    <a:p>
                      <a:pPr marL="0" indent="0" algn="ctr">
                        <a:lnSpc>
                          <a:spcPts val="1400"/>
                        </a:lnSpc>
                        <a:spcBef>
                          <a:spcPts val="200"/>
                        </a:spcBef>
                        <a:spcAft>
                          <a:spcPts val="200"/>
                        </a:spcAft>
                      </a:pPr>
                      <a:r>
                        <a:rPr lang="en-US" sz="1000" kern="1050" dirty="0" err="1">
                          <a:effectLst/>
                          <a:latin typeface="+mn-ea"/>
                          <a:ea typeface="+mn-ea"/>
                        </a:rPr>
                        <a:t>horizontal_align</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文字水平对齐方式，默认自动。可选：</a:t>
                      </a:r>
                      <a:r>
                        <a:rPr lang="en-US" sz="1000" kern="1050" dirty="0">
                          <a:effectLst/>
                          <a:latin typeface="+mn-ea"/>
                          <a:ea typeface="+mn-ea"/>
                        </a:rPr>
                        <a:t>'left'</a:t>
                      </a:r>
                      <a:r>
                        <a:rPr lang="zh-TW" sz="1000" kern="1050" dirty="0">
                          <a:effectLst/>
                          <a:latin typeface="+mn-ea"/>
                          <a:ea typeface="+mn-ea"/>
                        </a:rPr>
                        <a:t>，</a:t>
                      </a:r>
                      <a:r>
                        <a:rPr lang="en-US" sz="1000" kern="1050" dirty="0">
                          <a:effectLst/>
                          <a:latin typeface="+mn-ea"/>
                          <a:ea typeface="+mn-ea"/>
                        </a:rPr>
                        <a:t>'center'</a:t>
                      </a:r>
                      <a:r>
                        <a:rPr lang="zh-TW" sz="1000" kern="1050" dirty="0">
                          <a:effectLst/>
                          <a:latin typeface="+mn-ea"/>
                          <a:ea typeface="+mn-ea"/>
                        </a:rPr>
                        <a:t>，</a:t>
                      </a:r>
                      <a:r>
                        <a:rPr lang="en-US" sz="1000" kern="1050" dirty="0">
                          <a:effectLst/>
                          <a:latin typeface="+mn-ea"/>
                          <a:ea typeface="+mn-ea"/>
                        </a:rPr>
                        <a:t>'right'</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145279997"/>
                  </a:ext>
                </a:extLst>
              </a:tr>
              <a:tr h="241545">
                <a:tc>
                  <a:txBody>
                    <a:bodyPr/>
                    <a:lstStyle/>
                    <a:p>
                      <a:pPr marL="0" indent="0" algn="ctr">
                        <a:lnSpc>
                          <a:spcPts val="1400"/>
                        </a:lnSpc>
                        <a:spcBef>
                          <a:spcPts val="200"/>
                        </a:spcBef>
                        <a:spcAft>
                          <a:spcPts val="200"/>
                        </a:spcAft>
                      </a:pPr>
                      <a:r>
                        <a:rPr lang="en-US" sz="1000" kern="1050" dirty="0" err="1">
                          <a:effectLst/>
                          <a:latin typeface="+mn-ea"/>
                          <a:ea typeface="+mn-ea"/>
                        </a:rPr>
                        <a:t>vertical_align</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文字垂直对齐方式，默认自动。可选：</a:t>
                      </a:r>
                      <a:r>
                        <a:rPr lang="en-US" sz="1000" kern="1050" dirty="0">
                          <a:effectLst/>
                          <a:latin typeface="+mn-ea"/>
                          <a:ea typeface="+mn-ea"/>
                        </a:rPr>
                        <a:t>'top'</a:t>
                      </a:r>
                      <a:r>
                        <a:rPr lang="zh-TW" sz="1000" kern="1050" dirty="0">
                          <a:effectLst/>
                          <a:latin typeface="+mn-ea"/>
                          <a:ea typeface="+mn-ea"/>
                        </a:rPr>
                        <a:t>，</a:t>
                      </a:r>
                      <a:r>
                        <a:rPr lang="en-US" sz="1000" kern="1050" dirty="0">
                          <a:effectLst/>
                          <a:latin typeface="+mn-ea"/>
                          <a:ea typeface="+mn-ea"/>
                        </a:rPr>
                        <a:t>'middle'</a:t>
                      </a:r>
                      <a:r>
                        <a:rPr lang="zh-TW" sz="1000" kern="1050" dirty="0">
                          <a:effectLst/>
                          <a:latin typeface="+mn-ea"/>
                          <a:ea typeface="+mn-ea"/>
                        </a:rPr>
                        <a:t>，</a:t>
                      </a:r>
                      <a:r>
                        <a:rPr lang="en-US" sz="1000" kern="1050" dirty="0">
                          <a:effectLst/>
                          <a:latin typeface="+mn-ea"/>
                          <a:ea typeface="+mn-ea"/>
                        </a:rPr>
                        <a:t>'bottom'</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906700338"/>
                  </a:ext>
                </a:extLst>
              </a:tr>
              <a:tr h="241545">
                <a:tc>
                  <a:txBody>
                    <a:bodyPr/>
                    <a:lstStyle/>
                    <a:p>
                      <a:pPr marL="0" indent="0" algn="ctr">
                        <a:lnSpc>
                          <a:spcPts val="1400"/>
                        </a:lnSpc>
                        <a:spcBef>
                          <a:spcPts val="200"/>
                        </a:spcBef>
                        <a:spcAft>
                          <a:spcPts val="200"/>
                        </a:spcAft>
                      </a:pPr>
                      <a:r>
                        <a:rPr lang="en-US" sz="1000" kern="1050" dirty="0">
                          <a:effectLst/>
                          <a:latin typeface="+mn-ea"/>
                          <a:ea typeface="+mn-ea"/>
                        </a:rPr>
                        <a:t>rich</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在</a:t>
                      </a:r>
                      <a:r>
                        <a:rPr lang="en-US" sz="1000" kern="1050" dirty="0">
                          <a:effectLst/>
                          <a:latin typeface="+mn-ea"/>
                          <a:ea typeface="+mn-ea"/>
                        </a:rPr>
                        <a:t> rich </a:t>
                      </a:r>
                      <a:r>
                        <a:rPr lang="zh-TW" sz="1000" kern="1050" dirty="0">
                          <a:effectLst/>
                          <a:latin typeface="+mn-ea"/>
                          <a:ea typeface="+mn-ea"/>
                        </a:rPr>
                        <a:t>里面，可以自定义富文本样式。利用富文本样式，可以在标签中做出非常丰富的效果。</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087962224"/>
                  </a:ext>
                </a:extLst>
              </a:tr>
            </a:tbl>
          </a:graphicData>
        </a:graphic>
      </p:graphicFrame>
      <p:sp>
        <p:nvSpPr>
          <p:cNvPr id="3" name="内容占位符 2">
            <a:extLst>
              <a:ext uri="{FF2B5EF4-FFF2-40B4-BE49-F238E27FC236}">
                <a16:creationId xmlns:a16="http://schemas.microsoft.com/office/drawing/2014/main" id="{388FB29D-D4AF-4DAC-83DB-92E7C094C09A}"/>
              </a:ext>
            </a:extLst>
          </p:cNvPr>
          <p:cNvSpPr>
            <a:spLocks noGrp="1"/>
          </p:cNvSpPr>
          <p:nvPr>
            <p:ph idx="10"/>
          </p:nvPr>
        </p:nvSpPr>
        <p:spPr/>
        <p:txBody>
          <a:bodyPr/>
          <a:lstStyle/>
          <a:p>
            <a:r>
              <a:rPr lang="zh-CN" altLang="zh-CN" dirty="0"/>
              <a:t>（</a:t>
            </a:r>
            <a:r>
              <a:rPr lang="en-US" altLang="zh-CN" dirty="0"/>
              <a:t>3</a:t>
            </a:r>
            <a:r>
              <a:rPr lang="zh-CN" altLang="zh-CN" dirty="0"/>
              <a:t>）</a:t>
            </a:r>
            <a:r>
              <a:rPr lang="en-US" altLang="zh-CN" dirty="0"/>
              <a:t>LabelOpts</a:t>
            </a:r>
            <a:r>
              <a:rPr lang="zh-CN" altLang="zh-CN" dirty="0"/>
              <a:t>：</a:t>
            </a:r>
            <a:endParaRPr lang="zh-CN" altLang="en-US" dirty="0"/>
          </a:p>
        </p:txBody>
      </p:sp>
      <p:sp>
        <p:nvSpPr>
          <p:cNvPr id="2" name="内容占位符 1">
            <a:extLst>
              <a:ext uri="{FF2B5EF4-FFF2-40B4-BE49-F238E27FC236}">
                <a16:creationId xmlns:a16="http://schemas.microsoft.com/office/drawing/2014/main" id="{D5196312-D63E-4EA5-1F86-7329E48F27B0}"/>
              </a:ext>
            </a:extLst>
          </p:cNvPr>
          <p:cNvSpPr txBox="1">
            <a:spLocks/>
          </p:cNvSpPr>
          <p:nvPr/>
        </p:nvSpPr>
        <p:spPr bwMode="auto">
          <a:xfrm>
            <a:off x="423863" y="1754188"/>
            <a:ext cx="11107737" cy="99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LabelOpts</a:t>
            </a:r>
            <a:r>
              <a:rPr lang="zh-CN" altLang="en-US" kern="0" dirty="0"/>
              <a:t>是控制图表标签样式、格式和位置的对象。它可以接受多个参数来控制标签的字体、颜色、大小，以及标签文本的格式和位置等属性。</a:t>
            </a:r>
          </a:p>
        </p:txBody>
      </p:sp>
    </p:spTree>
    <p:extLst>
      <p:ext uri="{BB962C8B-B14F-4D97-AF65-F5344CB8AC3E}">
        <p14:creationId xmlns:p14="http://schemas.microsoft.com/office/powerpoint/2010/main" val="36348770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ABC3171E-E609-4CAF-9B19-513D82EE69B0}"/>
              </a:ext>
            </a:extLst>
          </p:cNvPr>
          <p:cNvGraphicFramePr>
            <a:graphicFrameLocks noGrp="1"/>
          </p:cNvGraphicFramePr>
          <p:nvPr>
            <p:ph idx="1"/>
            <p:extLst>
              <p:ext uri="{D42A27DB-BD31-4B8C-83A1-F6EECF244321}">
                <p14:modId xmlns:p14="http://schemas.microsoft.com/office/powerpoint/2010/main" val="452737868"/>
              </p:ext>
            </p:extLst>
          </p:nvPr>
        </p:nvGraphicFramePr>
        <p:xfrm>
          <a:off x="2596443" y="2798618"/>
          <a:ext cx="5771702" cy="2134890"/>
        </p:xfrm>
        <a:graphic>
          <a:graphicData uri="http://schemas.openxmlformats.org/drawingml/2006/table">
            <a:tbl>
              <a:tblPr firstRow="1" firstCol="1" bandRow="1">
                <a:tableStyleId>{5C22544A-7EE6-4342-B048-85BDC9FD1C3A}</a:tableStyleId>
              </a:tblPr>
              <a:tblGrid>
                <a:gridCol w="1157465">
                  <a:extLst>
                    <a:ext uri="{9D8B030D-6E8A-4147-A177-3AD203B41FA5}">
                      <a16:colId xmlns:a16="http://schemas.microsoft.com/office/drawing/2014/main" val="2217365781"/>
                    </a:ext>
                  </a:extLst>
                </a:gridCol>
                <a:gridCol w="4614237">
                  <a:extLst>
                    <a:ext uri="{9D8B030D-6E8A-4147-A177-3AD203B41FA5}">
                      <a16:colId xmlns:a16="http://schemas.microsoft.com/office/drawing/2014/main" val="2734799596"/>
                    </a:ext>
                  </a:extLst>
                </a:gridCol>
              </a:tblGrid>
              <a:tr h="355815">
                <a:tc>
                  <a:txBody>
                    <a:bodyPr/>
                    <a:lstStyle/>
                    <a:p>
                      <a:pPr marL="0" indent="0" algn="ctr">
                        <a:lnSpc>
                          <a:spcPts val="1400"/>
                        </a:lnSpc>
                        <a:spcBef>
                          <a:spcPts val="200"/>
                        </a:spcBef>
                        <a:spcAft>
                          <a:spcPts val="200"/>
                        </a:spcAft>
                      </a:pPr>
                      <a:r>
                        <a:rPr lang="zh-TW" sz="1000" kern="1050" dirty="0">
                          <a:effectLst/>
                          <a:latin typeface="+mn-ea"/>
                          <a:ea typeface="+mn-ea"/>
                        </a:rPr>
                        <a:t>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50130989"/>
                  </a:ext>
                </a:extLst>
              </a:tr>
              <a:tr h="355815">
                <a:tc>
                  <a:txBody>
                    <a:bodyPr/>
                    <a:lstStyle/>
                    <a:p>
                      <a:pPr marL="0" indent="0" algn="ctr">
                        <a:lnSpc>
                          <a:spcPts val="1400"/>
                        </a:lnSpc>
                        <a:spcBef>
                          <a:spcPts val="200"/>
                        </a:spcBef>
                        <a:spcAft>
                          <a:spcPts val="200"/>
                        </a:spcAft>
                      </a:pPr>
                      <a:r>
                        <a:rPr lang="en-US" sz="1000" kern="1050" dirty="0">
                          <a:effectLst/>
                          <a:latin typeface="+mn-ea"/>
                          <a:ea typeface="+mn-ea"/>
                        </a:rPr>
                        <a:t>width</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线宽。</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628689392"/>
                  </a:ext>
                </a:extLst>
              </a:tr>
              <a:tr h="355815">
                <a:tc>
                  <a:txBody>
                    <a:bodyPr/>
                    <a:lstStyle/>
                    <a:p>
                      <a:pPr marL="0" indent="0" algn="ctr">
                        <a:lnSpc>
                          <a:spcPts val="1400"/>
                        </a:lnSpc>
                        <a:spcBef>
                          <a:spcPts val="200"/>
                        </a:spcBef>
                        <a:spcAft>
                          <a:spcPts val="200"/>
                        </a:spcAft>
                      </a:pPr>
                      <a:r>
                        <a:rPr lang="en-US" sz="1000" kern="1050" dirty="0">
                          <a:effectLst/>
                          <a:latin typeface="+mn-ea"/>
                          <a:ea typeface="+mn-ea"/>
                        </a:rPr>
                        <a:t>opacity</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图形透明度。支持从</a:t>
                      </a:r>
                      <a:r>
                        <a:rPr lang="en-US" sz="1000" kern="1050" dirty="0">
                          <a:effectLst/>
                          <a:latin typeface="+mn-ea"/>
                          <a:ea typeface="+mn-ea"/>
                        </a:rPr>
                        <a:t> 0 </a:t>
                      </a:r>
                      <a:r>
                        <a:rPr lang="zh-TW" sz="1000" kern="1050" dirty="0">
                          <a:effectLst/>
                          <a:latin typeface="+mn-ea"/>
                          <a:ea typeface="+mn-ea"/>
                        </a:rPr>
                        <a:t>到</a:t>
                      </a:r>
                      <a:r>
                        <a:rPr lang="en-US" sz="1000" kern="1050" dirty="0">
                          <a:effectLst/>
                          <a:latin typeface="+mn-ea"/>
                          <a:ea typeface="+mn-ea"/>
                        </a:rPr>
                        <a:t> 1 </a:t>
                      </a:r>
                      <a:r>
                        <a:rPr lang="zh-TW" sz="1000" kern="1050" dirty="0">
                          <a:effectLst/>
                          <a:latin typeface="+mn-ea"/>
                          <a:ea typeface="+mn-ea"/>
                        </a:rPr>
                        <a:t>的数字，为</a:t>
                      </a:r>
                      <a:r>
                        <a:rPr lang="en-US" sz="1000" kern="1050" dirty="0">
                          <a:effectLst/>
                          <a:latin typeface="+mn-ea"/>
                          <a:ea typeface="+mn-ea"/>
                        </a:rPr>
                        <a:t> 0 </a:t>
                      </a:r>
                      <a:r>
                        <a:rPr lang="zh-TW" sz="1000" kern="1050" dirty="0">
                          <a:effectLst/>
                          <a:latin typeface="+mn-ea"/>
                          <a:ea typeface="+mn-ea"/>
                        </a:rPr>
                        <a:t>时不绘制该图形。</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734868809"/>
                  </a:ext>
                </a:extLst>
              </a:tr>
              <a:tr h="355815">
                <a:tc>
                  <a:txBody>
                    <a:bodyPr/>
                    <a:lstStyle/>
                    <a:p>
                      <a:pPr marL="0" indent="0" algn="ctr">
                        <a:lnSpc>
                          <a:spcPts val="1400"/>
                        </a:lnSpc>
                        <a:spcBef>
                          <a:spcPts val="200"/>
                        </a:spcBef>
                        <a:spcAft>
                          <a:spcPts val="200"/>
                        </a:spcAft>
                      </a:pPr>
                      <a:r>
                        <a:rPr lang="en-US" sz="1000" kern="1050" dirty="0">
                          <a:effectLst/>
                          <a:latin typeface="+mn-ea"/>
                          <a:ea typeface="+mn-ea"/>
                        </a:rPr>
                        <a:t>curve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线的弯曲度，</a:t>
                      </a:r>
                      <a:r>
                        <a:rPr lang="en-US" sz="1000" kern="1050" dirty="0">
                          <a:effectLst/>
                          <a:latin typeface="+mn-ea"/>
                          <a:ea typeface="+mn-ea"/>
                        </a:rPr>
                        <a:t>0 </a:t>
                      </a:r>
                      <a:r>
                        <a:rPr lang="zh-TW" sz="1000" kern="1050" dirty="0">
                          <a:effectLst/>
                          <a:latin typeface="+mn-ea"/>
                          <a:ea typeface="+mn-ea"/>
                        </a:rPr>
                        <a:t>表示完全不弯曲。</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124783656"/>
                  </a:ext>
                </a:extLst>
              </a:tr>
              <a:tr h="355815">
                <a:tc>
                  <a:txBody>
                    <a:bodyPr/>
                    <a:lstStyle/>
                    <a:p>
                      <a:pPr marL="0" indent="0" algn="ctr">
                        <a:lnSpc>
                          <a:spcPts val="1400"/>
                        </a:lnSpc>
                        <a:spcBef>
                          <a:spcPts val="200"/>
                        </a:spcBef>
                        <a:spcAft>
                          <a:spcPts val="200"/>
                        </a:spcAft>
                      </a:pPr>
                      <a:r>
                        <a:rPr lang="en-US" sz="1000" kern="1050" dirty="0">
                          <a:effectLst/>
                          <a:latin typeface="+mn-ea"/>
                          <a:ea typeface="+mn-ea"/>
                        </a:rPr>
                        <a:t>type_</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线的类型。可选：</a:t>
                      </a:r>
                      <a:r>
                        <a:rPr lang="en-US" sz="1000" kern="1050" dirty="0">
                          <a:effectLst/>
                          <a:latin typeface="+mn-ea"/>
                          <a:ea typeface="+mn-ea"/>
                        </a:rPr>
                        <a:t>'solid', 'dashed', 'dotted'</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8549795"/>
                  </a:ext>
                </a:extLst>
              </a:tr>
              <a:tr h="355815">
                <a:tc>
                  <a:txBody>
                    <a:bodyPr/>
                    <a:lstStyle/>
                    <a:p>
                      <a:pPr marL="0" indent="0" algn="ctr">
                        <a:lnSpc>
                          <a:spcPts val="1400"/>
                        </a:lnSpc>
                        <a:spcBef>
                          <a:spcPts val="200"/>
                        </a:spcBef>
                        <a:spcAft>
                          <a:spcPts val="200"/>
                        </a:spcAft>
                      </a:pPr>
                      <a:r>
                        <a:rPr lang="en-US" sz="1000" kern="1050" dirty="0">
                          <a:effectLst/>
                          <a:latin typeface="+mn-ea"/>
                          <a:ea typeface="+mn-ea"/>
                        </a:rPr>
                        <a:t>color</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线的颜色。</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894057235"/>
                  </a:ext>
                </a:extLst>
              </a:tr>
            </a:tbl>
          </a:graphicData>
        </a:graphic>
      </p:graphicFrame>
      <p:sp>
        <p:nvSpPr>
          <p:cNvPr id="3" name="内容占位符 2">
            <a:extLst>
              <a:ext uri="{FF2B5EF4-FFF2-40B4-BE49-F238E27FC236}">
                <a16:creationId xmlns:a16="http://schemas.microsoft.com/office/drawing/2014/main" id="{388FB29D-D4AF-4DAC-83DB-92E7C094C09A}"/>
              </a:ext>
            </a:extLst>
          </p:cNvPr>
          <p:cNvSpPr>
            <a:spLocks noGrp="1"/>
          </p:cNvSpPr>
          <p:nvPr>
            <p:ph idx="10"/>
          </p:nvPr>
        </p:nvSpPr>
        <p:spPr/>
        <p:txBody>
          <a:bodyPr/>
          <a:lstStyle/>
          <a:p>
            <a:r>
              <a:rPr lang="zh-CN" altLang="zh-CN" dirty="0"/>
              <a:t>（</a:t>
            </a:r>
            <a:r>
              <a:rPr lang="en-US" altLang="zh-CN" dirty="0"/>
              <a:t>4</a:t>
            </a:r>
            <a:r>
              <a:rPr lang="zh-CN" altLang="zh-CN" dirty="0"/>
              <a:t>）</a:t>
            </a:r>
            <a:r>
              <a:rPr lang="en-US" altLang="zh-CN" dirty="0"/>
              <a:t>LineStyleOpts</a:t>
            </a:r>
            <a:r>
              <a:rPr lang="zh-CN" altLang="zh-CN" dirty="0"/>
              <a:t>：</a:t>
            </a:r>
            <a:endParaRPr lang="zh-CN" altLang="en-US" dirty="0"/>
          </a:p>
        </p:txBody>
      </p:sp>
      <p:sp>
        <p:nvSpPr>
          <p:cNvPr id="2" name="内容占位符 1">
            <a:extLst>
              <a:ext uri="{FF2B5EF4-FFF2-40B4-BE49-F238E27FC236}">
                <a16:creationId xmlns:a16="http://schemas.microsoft.com/office/drawing/2014/main" id="{2B6B06D7-09B4-23A9-BE24-6D1772D787B0}"/>
              </a:ext>
            </a:extLst>
          </p:cNvPr>
          <p:cNvSpPr txBox="1">
            <a:spLocks/>
          </p:cNvSpPr>
          <p:nvPr/>
        </p:nvSpPr>
        <p:spPr bwMode="auto">
          <a:xfrm>
            <a:off x="423863" y="1754188"/>
            <a:ext cx="11107737" cy="71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LineStyleOpts</a:t>
            </a:r>
            <a:r>
              <a:rPr lang="zh-CN" altLang="en-US" kern="0" dirty="0"/>
              <a:t>是指控制线条样式的对象。 它可以接受多个参数来控制线条的类型、宽度、颜色等属性。</a:t>
            </a:r>
          </a:p>
        </p:txBody>
      </p:sp>
    </p:spTree>
    <p:extLst>
      <p:ext uri="{BB962C8B-B14F-4D97-AF65-F5344CB8AC3E}">
        <p14:creationId xmlns:p14="http://schemas.microsoft.com/office/powerpoint/2010/main" val="11660204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4A7053EA-3413-4DA9-9600-9F34E320294D}"/>
              </a:ext>
            </a:extLst>
          </p:cNvPr>
          <p:cNvGraphicFramePr>
            <a:graphicFrameLocks noGrp="1"/>
          </p:cNvGraphicFramePr>
          <p:nvPr>
            <p:ph idx="1"/>
            <p:extLst>
              <p:ext uri="{D42A27DB-BD31-4B8C-83A1-F6EECF244321}">
                <p14:modId xmlns:p14="http://schemas.microsoft.com/office/powerpoint/2010/main" val="1972747192"/>
              </p:ext>
            </p:extLst>
          </p:nvPr>
        </p:nvGraphicFramePr>
        <p:xfrm>
          <a:off x="2697017" y="3145782"/>
          <a:ext cx="5650447" cy="1128507"/>
        </p:xfrm>
        <a:graphic>
          <a:graphicData uri="http://schemas.openxmlformats.org/drawingml/2006/table">
            <a:tbl>
              <a:tblPr firstRow="1" firstCol="1" bandRow="1">
                <a:tableStyleId>{5C22544A-7EE6-4342-B048-85BDC9FD1C3A}</a:tableStyleId>
              </a:tblPr>
              <a:tblGrid>
                <a:gridCol w="1209964">
                  <a:extLst>
                    <a:ext uri="{9D8B030D-6E8A-4147-A177-3AD203B41FA5}">
                      <a16:colId xmlns:a16="http://schemas.microsoft.com/office/drawing/2014/main" val="348803754"/>
                    </a:ext>
                  </a:extLst>
                </a:gridCol>
                <a:gridCol w="4440483">
                  <a:extLst>
                    <a:ext uri="{9D8B030D-6E8A-4147-A177-3AD203B41FA5}">
                      <a16:colId xmlns:a16="http://schemas.microsoft.com/office/drawing/2014/main" val="758696637"/>
                    </a:ext>
                  </a:extLst>
                </a:gridCol>
              </a:tblGrid>
              <a:tr h="376169">
                <a:tc>
                  <a:txBody>
                    <a:bodyPr/>
                    <a:lstStyle/>
                    <a:p>
                      <a:pPr marL="0" indent="0" algn="ctr">
                        <a:lnSpc>
                          <a:spcPts val="1400"/>
                        </a:lnSpc>
                        <a:spcBef>
                          <a:spcPts val="200"/>
                        </a:spcBef>
                        <a:spcAft>
                          <a:spcPts val="200"/>
                        </a:spcAft>
                      </a:pPr>
                      <a:r>
                        <a:rPr lang="zh-TW" sz="1000" kern="1050" dirty="0">
                          <a:effectLst/>
                        </a:rPr>
                        <a:t>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rPr>
                        <a:t>说明</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582973161"/>
                  </a:ext>
                </a:extLst>
              </a:tr>
              <a:tr h="376169">
                <a:tc>
                  <a:txBody>
                    <a:bodyPr/>
                    <a:lstStyle/>
                    <a:p>
                      <a:pPr marL="0" indent="0" algn="ctr">
                        <a:lnSpc>
                          <a:spcPts val="1400"/>
                        </a:lnSpc>
                        <a:spcBef>
                          <a:spcPts val="200"/>
                        </a:spcBef>
                        <a:spcAft>
                          <a:spcPts val="200"/>
                        </a:spcAft>
                      </a:pPr>
                      <a:r>
                        <a:rPr lang="en-US" sz="1000" kern="1050" dirty="0" err="1">
                          <a:effectLst/>
                        </a:rPr>
                        <a:t>is_show</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是否显示分割线。</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48644379"/>
                  </a:ext>
                </a:extLst>
              </a:tr>
              <a:tr h="376169">
                <a:tc>
                  <a:txBody>
                    <a:bodyPr/>
                    <a:lstStyle/>
                    <a:p>
                      <a:pPr marL="0" indent="0" algn="ctr">
                        <a:lnSpc>
                          <a:spcPts val="1400"/>
                        </a:lnSpc>
                        <a:spcBef>
                          <a:spcPts val="200"/>
                        </a:spcBef>
                        <a:spcAft>
                          <a:spcPts val="200"/>
                        </a:spcAft>
                      </a:pPr>
                      <a:r>
                        <a:rPr lang="en-US" sz="1000" kern="1050" dirty="0" err="1">
                          <a:effectLst/>
                        </a:rPr>
                        <a:t>linestyle_opts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线风格配置项。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74605697"/>
                  </a:ext>
                </a:extLst>
              </a:tr>
            </a:tbl>
          </a:graphicData>
        </a:graphic>
      </p:graphicFrame>
      <p:sp>
        <p:nvSpPr>
          <p:cNvPr id="3" name="内容占位符 2">
            <a:extLst>
              <a:ext uri="{FF2B5EF4-FFF2-40B4-BE49-F238E27FC236}">
                <a16:creationId xmlns:a16="http://schemas.microsoft.com/office/drawing/2014/main" id="{388FB29D-D4AF-4DAC-83DB-92E7C094C09A}"/>
              </a:ext>
            </a:extLst>
          </p:cNvPr>
          <p:cNvSpPr>
            <a:spLocks noGrp="1"/>
          </p:cNvSpPr>
          <p:nvPr>
            <p:ph idx="10"/>
          </p:nvPr>
        </p:nvSpPr>
        <p:spPr/>
        <p:txBody>
          <a:bodyPr/>
          <a:lstStyle/>
          <a:p>
            <a:r>
              <a:rPr lang="zh-CN" altLang="zh-CN" dirty="0"/>
              <a:t>（</a:t>
            </a:r>
            <a:r>
              <a:rPr lang="en-US" altLang="zh-CN" dirty="0"/>
              <a:t>5</a:t>
            </a:r>
            <a:r>
              <a:rPr lang="zh-CN" altLang="zh-CN" dirty="0"/>
              <a:t>）</a:t>
            </a:r>
            <a:r>
              <a:rPr lang="en-US" altLang="zh-CN" dirty="0"/>
              <a:t>SplitLineOpts</a:t>
            </a:r>
            <a:r>
              <a:rPr lang="zh-CN" altLang="zh-CN" dirty="0"/>
              <a:t>：</a:t>
            </a:r>
            <a:endParaRPr lang="zh-CN" altLang="en-US" dirty="0"/>
          </a:p>
        </p:txBody>
      </p:sp>
      <p:sp>
        <p:nvSpPr>
          <p:cNvPr id="2" name="内容占位符 1">
            <a:extLst>
              <a:ext uri="{FF2B5EF4-FFF2-40B4-BE49-F238E27FC236}">
                <a16:creationId xmlns:a16="http://schemas.microsoft.com/office/drawing/2014/main" id="{3BA71F08-9356-E537-B8C8-2C9BFF1A4DC1}"/>
              </a:ext>
            </a:extLst>
          </p:cNvPr>
          <p:cNvSpPr txBox="1">
            <a:spLocks/>
          </p:cNvSpPr>
          <p:nvPr/>
        </p:nvSpPr>
        <p:spPr bwMode="auto">
          <a:xfrm>
            <a:off x="423863" y="1754188"/>
            <a:ext cx="11107737" cy="99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SplitLineOpts</a:t>
            </a:r>
            <a:r>
              <a:rPr lang="zh-CN" altLang="en-US" kern="0" dirty="0"/>
              <a:t>是用来控制分隔线样式的对象。它可以接受多个参数来控制图表中的分隔线的样式、宽度和颜色等属性。</a:t>
            </a:r>
          </a:p>
        </p:txBody>
      </p:sp>
    </p:spTree>
    <p:extLst>
      <p:ext uri="{BB962C8B-B14F-4D97-AF65-F5344CB8AC3E}">
        <p14:creationId xmlns:p14="http://schemas.microsoft.com/office/powerpoint/2010/main" val="42418946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en-US" altLang="zh-CN" dirty="0" err="1"/>
              <a:t>Pyecharts</a:t>
            </a:r>
            <a:r>
              <a:rPr lang="zh-CN" altLang="zh-CN" dirty="0"/>
              <a:t>的标记类配置项主要包括：</a:t>
            </a:r>
            <a:r>
              <a:rPr lang="en-US" altLang="zh-CN" dirty="0" err="1"/>
              <a:t>MarkPointItem</a:t>
            </a:r>
            <a:r>
              <a:rPr lang="zh-CN" altLang="zh-CN" dirty="0"/>
              <a:t>、</a:t>
            </a:r>
            <a:r>
              <a:rPr lang="en-US" altLang="zh-CN" dirty="0" err="1"/>
              <a:t>MarkPointOpts</a:t>
            </a:r>
            <a:r>
              <a:rPr lang="zh-CN" altLang="zh-CN" dirty="0"/>
              <a:t>、</a:t>
            </a:r>
            <a:r>
              <a:rPr lang="en-US" altLang="zh-CN" dirty="0" err="1"/>
              <a:t>MarkLineItem</a:t>
            </a:r>
            <a:r>
              <a:rPr lang="zh-CN" altLang="zh-CN" dirty="0"/>
              <a:t>、</a:t>
            </a:r>
            <a:r>
              <a:rPr lang="en-US" altLang="zh-CN" dirty="0" err="1"/>
              <a:t>MarkLineOpts</a:t>
            </a:r>
            <a:r>
              <a:rPr lang="zh-CN" altLang="zh-CN" dirty="0"/>
              <a:t>、</a:t>
            </a:r>
            <a:r>
              <a:rPr lang="en-US" altLang="zh-CN" dirty="0" err="1"/>
              <a:t>MarkAreaItem</a:t>
            </a:r>
            <a:r>
              <a:rPr lang="zh-CN" altLang="zh-CN" dirty="0"/>
              <a:t>、</a:t>
            </a:r>
            <a:r>
              <a:rPr lang="en-US" altLang="zh-CN" dirty="0" err="1"/>
              <a:t>MarkAreaOpts</a:t>
            </a:r>
            <a:r>
              <a:rPr lang="zh-CN" altLang="zh-CN" dirty="0"/>
              <a:t>等</a:t>
            </a:r>
            <a:r>
              <a:rPr lang="en-US" altLang="zh-CN" dirty="0"/>
              <a:t>6</a:t>
            </a:r>
            <a:r>
              <a:rPr lang="zh-CN" altLang="zh-CN" dirty="0"/>
              <a:t>个配置。</a:t>
            </a:r>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altLang="zh-CN" dirty="0"/>
              <a:t>8.2.2  </a:t>
            </a:r>
            <a:r>
              <a:rPr lang="zh-CN" altLang="en-US" dirty="0"/>
              <a:t>标记类配置项</a:t>
            </a:r>
            <a:endParaRPr dirty="0"/>
          </a:p>
        </p:txBody>
      </p:sp>
    </p:spTree>
    <p:extLst>
      <p:ext uri="{BB962C8B-B14F-4D97-AF65-F5344CB8AC3E}">
        <p14:creationId xmlns:p14="http://schemas.microsoft.com/office/powerpoint/2010/main" val="3210997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5B8E08A1-EDEC-4BFC-9B03-A41E6448ECA1}"/>
              </a:ext>
            </a:extLst>
          </p:cNvPr>
          <p:cNvGraphicFramePr>
            <a:graphicFrameLocks noGrp="1"/>
          </p:cNvGraphicFramePr>
          <p:nvPr>
            <p:ph idx="1"/>
            <p:extLst>
              <p:ext uri="{D42A27DB-BD31-4B8C-83A1-F6EECF244321}">
                <p14:modId xmlns:p14="http://schemas.microsoft.com/office/powerpoint/2010/main" val="3024201840"/>
              </p:ext>
            </p:extLst>
          </p:nvPr>
        </p:nvGraphicFramePr>
        <p:xfrm>
          <a:off x="2613892" y="2859328"/>
          <a:ext cx="6622472" cy="3052380"/>
        </p:xfrm>
        <a:graphic>
          <a:graphicData uri="http://schemas.openxmlformats.org/drawingml/2006/table">
            <a:tbl>
              <a:tblPr firstRow="1" firstCol="1" bandRow="1">
                <a:tableStyleId>{5C22544A-7EE6-4342-B048-85BDC9FD1C3A}</a:tableStyleId>
              </a:tblPr>
              <a:tblGrid>
                <a:gridCol w="1328079">
                  <a:extLst>
                    <a:ext uri="{9D8B030D-6E8A-4147-A177-3AD203B41FA5}">
                      <a16:colId xmlns:a16="http://schemas.microsoft.com/office/drawing/2014/main" val="3448621090"/>
                    </a:ext>
                  </a:extLst>
                </a:gridCol>
                <a:gridCol w="5294393">
                  <a:extLst>
                    <a:ext uri="{9D8B030D-6E8A-4147-A177-3AD203B41FA5}">
                      <a16:colId xmlns:a16="http://schemas.microsoft.com/office/drawing/2014/main" val="443152009"/>
                    </a:ext>
                  </a:extLst>
                </a:gridCol>
              </a:tblGrid>
              <a:tr h="254365">
                <a:tc>
                  <a:txBody>
                    <a:bodyPr/>
                    <a:lstStyle/>
                    <a:p>
                      <a:pPr marL="0" indent="0" algn="ctr">
                        <a:lnSpc>
                          <a:spcPts val="1400"/>
                        </a:lnSpc>
                        <a:spcBef>
                          <a:spcPts val="200"/>
                        </a:spcBef>
                        <a:spcAft>
                          <a:spcPts val="200"/>
                        </a:spcAft>
                      </a:pPr>
                      <a:r>
                        <a:rPr lang="zh-TW" sz="1000" kern="1050" dirty="0">
                          <a:effectLst/>
                          <a:latin typeface="+mn-ea"/>
                          <a:ea typeface="+mn-ea"/>
                        </a:rPr>
                        <a:t>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584800729"/>
                  </a:ext>
                </a:extLst>
              </a:tr>
              <a:tr h="254365">
                <a:tc>
                  <a:txBody>
                    <a:bodyPr/>
                    <a:lstStyle/>
                    <a:p>
                      <a:pPr marL="0" indent="0" algn="ctr">
                        <a:lnSpc>
                          <a:spcPts val="1400"/>
                        </a:lnSpc>
                        <a:spcBef>
                          <a:spcPts val="200"/>
                        </a:spcBef>
                        <a:spcAft>
                          <a:spcPts val="200"/>
                        </a:spcAft>
                      </a:pPr>
                      <a:r>
                        <a:rPr lang="en-US" sz="1000" kern="1050" dirty="0">
                          <a:effectLst/>
                          <a:latin typeface="+mn-ea"/>
                          <a:ea typeface="+mn-ea"/>
                        </a:rPr>
                        <a:t>Name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标注名称。</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292268619"/>
                  </a:ext>
                </a:extLst>
              </a:tr>
              <a:tr h="254365">
                <a:tc>
                  <a:txBody>
                    <a:bodyPr/>
                    <a:lstStyle/>
                    <a:p>
                      <a:pPr marL="0" indent="0" algn="ctr">
                        <a:lnSpc>
                          <a:spcPts val="1400"/>
                        </a:lnSpc>
                        <a:spcBef>
                          <a:spcPts val="200"/>
                        </a:spcBef>
                        <a:spcAft>
                          <a:spcPts val="200"/>
                        </a:spcAft>
                      </a:pPr>
                      <a:r>
                        <a:rPr lang="en-US" sz="1000" kern="1050" dirty="0">
                          <a:effectLst/>
                          <a:latin typeface="+mn-ea"/>
                          <a:ea typeface="+mn-ea"/>
                        </a:rPr>
                        <a:t>type_</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特殊的标注类型，用于标注最大值最小值等。</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111858887"/>
                  </a:ext>
                </a:extLst>
              </a:tr>
              <a:tr h="254365">
                <a:tc>
                  <a:txBody>
                    <a:bodyPr/>
                    <a:lstStyle/>
                    <a:p>
                      <a:pPr marL="0" indent="0" algn="ctr">
                        <a:lnSpc>
                          <a:spcPts val="1400"/>
                        </a:lnSpc>
                        <a:spcBef>
                          <a:spcPts val="200"/>
                        </a:spcBef>
                        <a:spcAft>
                          <a:spcPts val="200"/>
                        </a:spcAft>
                      </a:pPr>
                      <a:r>
                        <a:rPr lang="en-US" sz="1000" kern="1050" dirty="0" err="1">
                          <a:effectLst/>
                          <a:latin typeface="+mn-ea"/>
                          <a:ea typeface="+mn-ea"/>
                        </a:rPr>
                        <a:t>value_index</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在使用</a:t>
                      </a:r>
                      <a:r>
                        <a:rPr lang="en-US" sz="1000" kern="1050" dirty="0">
                          <a:effectLst/>
                          <a:latin typeface="+mn-ea"/>
                          <a:ea typeface="+mn-ea"/>
                        </a:rPr>
                        <a:t> type </a:t>
                      </a:r>
                      <a:r>
                        <a:rPr lang="zh-TW" sz="1000" kern="1050" dirty="0">
                          <a:effectLst/>
                          <a:latin typeface="+mn-ea"/>
                          <a:ea typeface="+mn-ea"/>
                        </a:rPr>
                        <a:t>时有效，用于指定在哪个维度上指定最大值最小值。</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232071961"/>
                  </a:ext>
                </a:extLst>
              </a:tr>
              <a:tr h="254365">
                <a:tc>
                  <a:txBody>
                    <a:bodyPr/>
                    <a:lstStyle/>
                    <a:p>
                      <a:pPr marL="0" indent="0" algn="ctr">
                        <a:lnSpc>
                          <a:spcPts val="1400"/>
                        </a:lnSpc>
                        <a:spcBef>
                          <a:spcPts val="200"/>
                        </a:spcBef>
                        <a:spcAft>
                          <a:spcPts val="200"/>
                        </a:spcAft>
                      </a:pPr>
                      <a:r>
                        <a:rPr lang="en-US" sz="1000" kern="1050" dirty="0" err="1">
                          <a:effectLst/>
                          <a:latin typeface="+mn-ea"/>
                          <a:ea typeface="+mn-ea"/>
                        </a:rPr>
                        <a:t>value_dim</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在使用</a:t>
                      </a:r>
                      <a:r>
                        <a:rPr lang="en-US" sz="1000" kern="1050" dirty="0">
                          <a:effectLst/>
                          <a:latin typeface="+mn-ea"/>
                          <a:ea typeface="+mn-ea"/>
                        </a:rPr>
                        <a:t> type </a:t>
                      </a:r>
                      <a:r>
                        <a:rPr lang="zh-TW" sz="1000" kern="1050" dirty="0">
                          <a:effectLst/>
                          <a:latin typeface="+mn-ea"/>
                          <a:ea typeface="+mn-ea"/>
                        </a:rPr>
                        <a:t>时有效，用于指定在哪个维度上指定最大值最小值。</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212820670"/>
                  </a:ext>
                </a:extLst>
              </a:tr>
              <a:tr h="254365">
                <a:tc>
                  <a:txBody>
                    <a:bodyPr/>
                    <a:lstStyle/>
                    <a:p>
                      <a:pPr marL="0" indent="0" algn="ctr">
                        <a:lnSpc>
                          <a:spcPts val="1400"/>
                        </a:lnSpc>
                        <a:spcBef>
                          <a:spcPts val="200"/>
                        </a:spcBef>
                        <a:spcAft>
                          <a:spcPts val="200"/>
                        </a:spcAft>
                      </a:pPr>
                      <a:r>
                        <a:rPr lang="en-US" sz="1000" kern="1050" dirty="0" err="1">
                          <a:effectLst/>
                          <a:latin typeface="+mn-ea"/>
                          <a:ea typeface="+mn-ea"/>
                        </a:rPr>
                        <a:t>coord</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标注的坐标。</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198215228"/>
                  </a:ext>
                </a:extLst>
              </a:tr>
              <a:tr h="254365">
                <a:tc>
                  <a:txBody>
                    <a:bodyPr/>
                    <a:lstStyle/>
                    <a:p>
                      <a:pPr marL="0" indent="0" algn="ctr">
                        <a:lnSpc>
                          <a:spcPts val="1400"/>
                        </a:lnSpc>
                        <a:spcBef>
                          <a:spcPts val="200"/>
                        </a:spcBef>
                        <a:spcAft>
                          <a:spcPts val="200"/>
                        </a:spcAft>
                      </a:pPr>
                      <a:r>
                        <a:rPr lang="en-US" sz="1000" kern="1050" dirty="0">
                          <a:effectLst/>
                          <a:latin typeface="+mn-ea"/>
                          <a:ea typeface="+mn-ea"/>
                        </a:rPr>
                        <a:t>x</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相对容器的屏幕</a:t>
                      </a:r>
                      <a:r>
                        <a:rPr lang="en-US" sz="1000" kern="1050" dirty="0">
                          <a:effectLst/>
                          <a:latin typeface="+mn-ea"/>
                          <a:ea typeface="+mn-ea"/>
                        </a:rPr>
                        <a:t> x </a:t>
                      </a:r>
                      <a:r>
                        <a:rPr lang="zh-TW" sz="1000" kern="1050" dirty="0">
                          <a:effectLst/>
                          <a:latin typeface="+mn-ea"/>
                          <a:ea typeface="+mn-ea"/>
                        </a:rPr>
                        <a:t>坐标，单位像素。</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086590282"/>
                  </a:ext>
                </a:extLst>
              </a:tr>
              <a:tr h="254365">
                <a:tc>
                  <a:txBody>
                    <a:bodyPr/>
                    <a:lstStyle/>
                    <a:p>
                      <a:pPr marL="0" indent="0" algn="ctr">
                        <a:lnSpc>
                          <a:spcPts val="1400"/>
                        </a:lnSpc>
                        <a:spcBef>
                          <a:spcPts val="200"/>
                        </a:spcBef>
                        <a:spcAft>
                          <a:spcPts val="200"/>
                        </a:spcAft>
                      </a:pPr>
                      <a:r>
                        <a:rPr lang="en-US" sz="1000" kern="1050" dirty="0">
                          <a:effectLst/>
                          <a:latin typeface="+mn-ea"/>
                          <a:ea typeface="+mn-ea"/>
                        </a:rPr>
                        <a:t>y</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相对容器的屏幕</a:t>
                      </a:r>
                      <a:r>
                        <a:rPr lang="en-US" sz="1000" kern="1050" dirty="0">
                          <a:effectLst/>
                          <a:latin typeface="+mn-ea"/>
                          <a:ea typeface="+mn-ea"/>
                        </a:rPr>
                        <a:t> y </a:t>
                      </a:r>
                      <a:r>
                        <a:rPr lang="zh-TW" sz="1000" kern="1050" dirty="0">
                          <a:effectLst/>
                          <a:latin typeface="+mn-ea"/>
                          <a:ea typeface="+mn-ea"/>
                        </a:rPr>
                        <a:t>坐标，单位像素。</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873322228"/>
                  </a:ext>
                </a:extLst>
              </a:tr>
              <a:tr h="254365">
                <a:tc>
                  <a:txBody>
                    <a:bodyPr/>
                    <a:lstStyle/>
                    <a:p>
                      <a:pPr marL="0" indent="0" algn="ctr">
                        <a:lnSpc>
                          <a:spcPts val="1400"/>
                        </a:lnSpc>
                        <a:spcBef>
                          <a:spcPts val="200"/>
                        </a:spcBef>
                        <a:spcAft>
                          <a:spcPts val="200"/>
                        </a:spcAft>
                      </a:pPr>
                      <a:r>
                        <a:rPr lang="en-US" sz="1000" kern="1050" dirty="0">
                          <a:effectLst/>
                          <a:latin typeface="+mn-ea"/>
                          <a:ea typeface="+mn-ea"/>
                        </a:rPr>
                        <a:t>value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标注值，可以不设。</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4219547425"/>
                  </a:ext>
                </a:extLst>
              </a:tr>
              <a:tr h="254365">
                <a:tc>
                  <a:txBody>
                    <a:bodyPr/>
                    <a:lstStyle/>
                    <a:p>
                      <a:pPr marL="0" indent="0" algn="ctr">
                        <a:lnSpc>
                          <a:spcPts val="1400"/>
                        </a:lnSpc>
                        <a:spcBef>
                          <a:spcPts val="200"/>
                        </a:spcBef>
                        <a:spcAft>
                          <a:spcPts val="200"/>
                        </a:spcAft>
                      </a:pPr>
                      <a:r>
                        <a:rPr lang="en-US" sz="1000" kern="1050" dirty="0">
                          <a:effectLst/>
                          <a:latin typeface="+mn-ea"/>
                          <a:ea typeface="+mn-ea"/>
                        </a:rPr>
                        <a:t>symbol</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标记的图形。</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226562608"/>
                  </a:ext>
                </a:extLst>
              </a:tr>
              <a:tr h="254365">
                <a:tc>
                  <a:txBody>
                    <a:bodyPr/>
                    <a:lstStyle/>
                    <a:p>
                      <a:pPr marL="0" indent="0" algn="ctr">
                        <a:lnSpc>
                          <a:spcPts val="1400"/>
                        </a:lnSpc>
                        <a:spcBef>
                          <a:spcPts val="200"/>
                        </a:spcBef>
                        <a:spcAft>
                          <a:spcPts val="200"/>
                        </a:spcAft>
                      </a:pPr>
                      <a:r>
                        <a:rPr lang="en-US" sz="1000" kern="1050" dirty="0" err="1">
                          <a:effectLst/>
                          <a:latin typeface="+mn-ea"/>
                          <a:ea typeface="+mn-ea"/>
                        </a:rPr>
                        <a:t>symbol_size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标记的大小，可以设置成诸如</a:t>
                      </a:r>
                      <a:r>
                        <a:rPr lang="en-US" sz="1000" kern="1050" dirty="0">
                          <a:effectLst/>
                          <a:latin typeface="+mn-ea"/>
                          <a:ea typeface="+mn-ea"/>
                        </a:rPr>
                        <a:t> 10 </a:t>
                      </a:r>
                      <a:r>
                        <a:rPr lang="zh-TW" sz="1000" kern="1050" dirty="0">
                          <a:effectLst/>
                          <a:latin typeface="+mn-ea"/>
                          <a:ea typeface="+mn-ea"/>
                        </a:rPr>
                        <a:t>这样单一的数字，也可以用数组分开表示宽和高。</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68238753"/>
                  </a:ext>
                </a:extLst>
              </a:tr>
              <a:tr h="254365">
                <a:tc>
                  <a:txBody>
                    <a:bodyPr/>
                    <a:lstStyle/>
                    <a:p>
                      <a:pPr marL="0" indent="0" algn="ctr">
                        <a:lnSpc>
                          <a:spcPts val="1400"/>
                        </a:lnSpc>
                        <a:spcBef>
                          <a:spcPts val="200"/>
                        </a:spcBef>
                        <a:spcAft>
                          <a:spcPts val="200"/>
                        </a:spcAft>
                      </a:pPr>
                      <a:r>
                        <a:rPr lang="en-US" sz="1000" kern="1050" dirty="0" err="1">
                          <a:effectLst/>
                          <a:latin typeface="+mn-ea"/>
                          <a:ea typeface="+mn-ea"/>
                        </a:rPr>
                        <a:t>itemstyle_opts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标记点样式配置项。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453705172"/>
                  </a:ext>
                </a:extLst>
              </a:tr>
            </a:tbl>
          </a:graphicData>
        </a:graphic>
      </p:graphicFrame>
      <p:sp>
        <p:nvSpPr>
          <p:cNvPr id="3" name="内容占位符 2">
            <a:extLst>
              <a:ext uri="{FF2B5EF4-FFF2-40B4-BE49-F238E27FC236}">
                <a16:creationId xmlns:a16="http://schemas.microsoft.com/office/drawing/2014/main" id="{388FB29D-D4AF-4DAC-83DB-92E7C094C09A}"/>
              </a:ext>
            </a:extLst>
          </p:cNvPr>
          <p:cNvSpPr>
            <a:spLocks noGrp="1"/>
          </p:cNvSpPr>
          <p:nvPr>
            <p:ph idx="10"/>
          </p:nvPr>
        </p:nvSpPr>
        <p:spPr/>
        <p:txBody>
          <a:bodyPr/>
          <a:lstStyle/>
          <a:p>
            <a:r>
              <a:rPr lang="zh-CN" altLang="zh-CN" dirty="0"/>
              <a:t>（</a:t>
            </a:r>
            <a:r>
              <a:rPr lang="en-US" altLang="zh-CN" dirty="0"/>
              <a:t>1</a:t>
            </a:r>
            <a:r>
              <a:rPr lang="zh-CN" altLang="zh-CN" dirty="0"/>
              <a:t>）</a:t>
            </a:r>
            <a:r>
              <a:rPr lang="en-US" altLang="zh-CN" dirty="0"/>
              <a:t>MarkPointItem</a:t>
            </a:r>
            <a:r>
              <a:rPr lang="zh-CN" altLang="zh-CN" dirty="0"/>
              <a:t>：</a:t>
            </a:r>
            <a:endParaRPr lang="zh-CN" altLang="en-US" dirty="0"/>
          </a:p>
        </p:txBody>
      </p:sp>
      <p:sp>
        <p:nvSpPr>
          <p:cNvPr id="2" name="内容占位符 1">
            <a:extLst>
              <a:ext uri="{FF2B5EF4-FFF2-40B4-BE49-F238E27FC236}">
                <a16:creationId xmlns:a16="http://schemas.microsoft.com/office/drawing/2014/main" id="{7C7760AF-6188-EA98-DB36-E509812009C6}"/>
              </a:ext>
            </a:extLst>
          </p:cNvPr>
          <p:cNvSpPr txBox="1">
            <a:spLocks/>
          </p:cNvSpPr>
          <p:nvPr/>
        </p:nvSpPr>
        <p:spPr bwMode="auto">
          <a:xfrm>
            <a:off x="423863" y="1754188"/>
            <a:ext cx="11107737" cy="99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MarkPointItem</a:t>
            </a:r>
            <a:r>
              <a:rPr lang="zh-CN" altLang="en-US" kern="0" dirty="0"/>
              <a:t>是一种用于标记散点图中的点位的配置项。它可以通过一些参数来控制点位的样式、大小、颜色以及标签等属性。</a:t>
            </a:r>
          </a:p>
        </p:txBody>
      </p:sp>
    </p:spTree>
    <p:extLst>
      <p:ext uri="{BB962C8B-B14F-4D97-AF65-F5344CB8AC3E}">
        <p14:creationId xmlns:p14="http://schemas.microsoft.com/office/powerpoint/2010/main" val="41835053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4762" cy="4354512"/>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zh-CN" altLang="zh-CN" sz="2200" dirty="0">
                <a:solidFill>
                  <a:schemeClr val="bg1"/>
                </a:solidFill>
                <a:latin typeface="微软雅黑" pitchFamily="34" charset="-122"/>
                <a:ea typeface="微软雅黑" pitchFamily="34" charset="-122"/>
              </a:rPr>
              <a:t>1</a:t>
            </a:r>
            <a:endParaRPr lang="en-US" altLang="zh-CN" sz="22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a:latin typeface="微软雅黑" pitchFamily="34" charset="-122"/>
                <a:ea typeface="微软雅黑" pitchFamily="34" charset="-122"/>
              </a:rPr>
              <a:t>Python</a:t>
            </a:r>
            <a:r>
              <a:rPr lang="zh-CN" altLang="en-US" sz="2400" dirty="0">
                <a:latin typeface="微软雅黑" pitchFamily="34" charset="-122"/>
                <a:ea typeface="微软雅黑" pitchFamily="34" charset="-122"/>
              </a:rPr>
              <a:t>运算符和优先级</a:t>
            </a:r>
          </a:p>
        </p:txBody>
      </p:sp>
      <p:sp>
        <p:nvSpPr>
          <p:cNvPr id="13" name="AutoShape 17"/>
          <p:cNvSpPr>
            <a:spLocks noChangeArrowheads="1"/>
          </p:cNvSpPr>
          <p:nvPr/>
        </p:nvSpPr>
        <p:spPr bwMode="auto">
          <a:xfrm>
            <a:off x="4000531" y="1579743"/>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a:solidFill>
                  <a:schemeClr val="bg1"/>
                </a:solidFill>
                <a:latin typeface="微软雅黑" pitchFamily="34" charset="-122"/>
                <a:ea typeface="微软雅黑" pitchFamily="34" charset="-122"/>
              </a:rPr>
              <a:t>Python</a:t>
            </a:r>
            <a:r>
              <a:rPr lang="zh-CN" altLang="en-US" sz="2400" dirty="0">
                <a:solidFill>
                  <a:schemeClr val="bg1"/>
                </a:solidFill>
                <a:latin typeface="微软雅黑" pitchFamily="34" charset="-122"/>
                <a:ea typeface="微软雅黑" pitchFamily="34" charset="-122"/>
              </a:rPr>
              <a:t>数据类型</a:t>
            </a: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a:latin typeface="微软雅黑" pitchFamily="34" charset="-122"/>
                <a:ea typeface="微软雅黑" pitchFamily="34" charset="-122"/>
                <a:sym typeface="微软雅黑" pitchFamily="34" charset="-122"/>
              </a:rPr>
              <a:t>Python</a:t>
            </a:r>
            <a:r>
              <a:rPr lang="zh-CN" altLang="en-US" sz="2400" dirty="0">
                <a:latin typeface="微软雅黑" pitchFamily="34" charset="-122"/>
                <a:ea typeface="微软雅黑" pitchFamily="34" charset="-122"/>
                <a:sym typeface="微软雅黑" pitchFamily="34" charset="-122"/>
              </a:rPr>
              <a:t>语法基础</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715497"/>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a:latin typeface="微软雅黑" pitchFamily="34" charset="-122"/>
                <a:ea typeface="微软雅黑" pitchFamily="34" charset="-122"/>
              </a:rPr>
              <a:t>Python</a:t>
            </a:r>
            <a:r>
              <a:rPr lang="zh-CN" altLang="en-US" sz="2400" dirty="0">
                <a:latin typeface="微软雅黑" pitchFamily="34" charset="-122"/>
                <a:ea typeface="微软雅黑" pitchFamily="34" charset="-122"/>
              </a:rPr>
              <a:t>的函数</a:t>
            </a:r>
          </a:p>
        </p:txBody>
      </p:sp>
      <p:sp>
        <p:nvSpPr>
          <p:cNvPr id="29" name="Oval 15"/>
          <p:cNvSpPr>
            <a:spLocks noChangeArrowheads="1"/>
          </p:cNvSpPr>
          <p:nvPr/>
        </p:nvSpPr>
        <p:spPr bwMode="auto">
          <a:xfrm>
            <a:off x="2904947" y="4733497"/>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Tree>
    <p:extLst>
      <p:ext uri="{BB962C8B-B14F-4D97-AF65-F5344CB8AC3E}">
        <p14:creationId xmlns:p14="http://schemas.microsoft.com/office/powerpoint/2010/main" val="10340880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B7D881F5-1AAD-4C78-8495-28A7F22FF1FC}"/>
              </a:ext>
            </a:extLst>
          </p:cNvPr>
          <p:cNvGraphicFramePr>
            <a:graphicFrameLocks noGrp="1"/>
          </p:cNvGraphicFramePr>
          <p:nvPr>
            <p:ph idx="1"/>
            <p:extLst>
              <p:ext uri="{D42A27DB-BD31-4B8C-83A1-F6EECF244321}">
                <p14:modId xmlns:p14="http://schemas.microsoft.com/office/powerpoint/2010/main" val="1637174193"/>
              </p:ext>
            </p:extLst>
          </p:nvPr>
        </p:nvGraphicFramePr>
        <p:xfrm>
          <a:off x="2536233" y="3071608"/>
          <a:ext cx="6210603" cy="1755575"/>
        </p:xfrm>
        <a:graphic>
          <a:graphicData uri="http://schemas.openxmlformats.org/drawingml/2006/table">
            <a:tbl>
              <a:tblPr firstRow="1" firstCol="1" bandRow="1">
                <a:tableStyleId>{5C22544A-7EE6-4342-B048-85BDC9FD1C3A}</a:tableStyleId>
              </a:tblPr>
              <a:tblGrid>
                <a:gridCol w="1232164">
                  <a:extLst>
                    <a:ext uri="{9D8B030D-6E8A-4147-A177-3AD203B41FA5}">
                      <a16:colId xmlns:a16="http://schemas.microsoft.com/office/drawing/2014/main" val="3360100747"/>
                    </a:ext>
                  </a:extLst>
                </a:gridCol>
                <a:gridCol w="4978439">
                  <a:extLst>
                    <a:ext uri="{9D8B030D-6E8A-4147-A177-3AD203B41FA5}">
                      <a16:colId xmlns:a16="http://schemas.microsoft.com/office/drawing/2014/main" val="1114651435"/>
                    </a:ext>
                  </a:extLst>
                </a:gridCol>
              </a:tblGrid>
              <a:tr h="351115">
                <a:tc>
                  <a:txBody>
                    <a:bodyPr/>
                    <a:lstStyle/>
                    <a:p>
                      <a:pPr marL="0" indent="0" algn="ctr">
                        <a:lnSpc>
                          <a:spcPts val="1400"/>
                        </a:lnSpc>
                        <a:spcBef>
                          <a:spcPts val="200"/>
                        </a:spcBef>
                        <a:spcAft>
                          <a:spcPts val="200"/>
                        </a:spcAft>
                      </a:pPr>
                      <a:r>
                        <a:rPr lang="zh-TW" sz="1000" kern="1050" dirty="0">
                          <a:effectLst/>
                          <a:latin typeface="+mn-ea"/>
                          <a:ea typeface="+mn-ea"/>
                        </a:rPr>
                        <a:t>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412252618"/>
                  </a:ext>
                </a:extLst>
              </a:tr>
              <a:tr h="351115">
                <a:tc>
                  <a:txBody>
                    <a:bodyPr/>
                    <a:lstStyle/>
                    <a:p>
                      <a:pPr marL="0" indent="0" algn="ctr">
                        <a:lnSpc>
                          <a:spcPts val="1400"/>
                        </a:lnSpc>
                        <a:spcBef>
                          <a:spcPts val="200"/>
                        </a:spcBef>
                        <a:spcAft>
                          <a:spcPts val="200"/>
                        </a:spcAft>
                      </a:pPr>
                      <a:r>
                        <a:rPr lang="en-US" sz="1000" kern="1050" dirty="0">
                          <a:effectLst/>
                          <a:latin typeface="+mn-ea"/>
                          <a:ea typeface="+mn-ea"/>
                        </a:rPr>
                        <a:t>data</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标记点数据。</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540694054"/>
                  </a:ext>
                </a:extLst>
              </a:tr>
              <a:tr h="351115">
                <a:tc>
                  <a:txBody>
                    <a:bodyPr/>
                    <a:lstStyle/>
                    <a:p>
                      <a:pPr marL="0" indent="0" algn="ctr">
                        <a:lnSpc>
                          <a:spcPts val="1400"/>
                        </a:lnSpc>
                        <a:spcBef>
                          <a:spcPts val="200"/>
                        </a:spcBef>
                        <a:spcAft>
                          <a:spcPts val="200"/>
                        </a:spcAft>
                      </a:pPr>
                      <a:r>
                        <a:rPr lang="en-US" sz="1000" kern="1050" dirty="0">
                          <a:effectLst/>
                          <a:latin typeface="+mn-ea"/>
                          <a:ea typeface="+mn-ea"/>
                        </a:rPr>
                        <a:t>symbol</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标记的图形。</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666300593"/>
                  </a:ext>
                </a:extLst>
              </a:tr>
              <a:tr h="351115">
                <a:tc>
                  <a:txBody>
                    <a:bodyPr/>
                    <a:lstStyle/>
                    <a:p>
                      <a:pPr marL="0" indent="0" algn="ctr">
                        <a:lnSpc>
                          <a:spcPts val="1400"/>
                        </a:lnSpc>
                        <a:spcBef>
                          <a:spcPts val="200"/>
                        </a:spcBef>
                        <a:spcAft>
                          <a:spcPts val="200"/>
                        </a:spcAft>
                      </a:pPr>
                      <a:r>
                        <a:rPr lang="en-US" sz="1000" kern="1050" dirty="0" err="1">
                          <a:effectLst/>
                          <a:latin typeface="+mn-ea"/>
                          <a:ea typeface="+mn-ea"/>
                        </a:rPr>
                        <a:t>symbol_size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标记的大小，可以设置成诸如</a:t>
                      </a:r>
                      <a:r>
                        <a:rPr lang="en-US" sz="1000" kern="1050" dirty="0">
                          <a:effectLst/>
                          <a:latin typeface="+mn-ea"/>
                          <a:ea typeface="+mn-ea"/>
                        </a:rPr>
                        <a:t> 10 </a:t>
                      </a:r>
                      <a:r>
                        <a:rPr lang="zh-TW" sz="1000" kern="1050" dirty="0">
                          <a:effectLst/>
                          <a:latin typeface="+mn-ea"/>
                          <a:ea typeface="+mn-ea"/>
                        </a:rPr>
                        <a:t>这样单一的数字，也可以用数组分开表示宽和高。</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65632835"/>
                  </a:ext>
                </a:extLst>
              </a:tr>
              <a:tr h="351115">
                <a:tc>
                  <a:txBody>
                    <a:bodyPr/>
                    <a:lstStyle/>
                    <a:p>
                      <a:pPr marL="0" indent="0" algn="ctr">
                        <a:lnSpc>
                          <a:spcPts val="1400"/>
                        </a:lnSpc>
                        <a:spcBef>
                          <a:spcPts val="200"/>
                        </a:spcBef>
                        <a:spcAft>
                          <a:spcPts val="200"/>
                        </a:spcAft>
                      </a:pPr>
                      <a:r>
                        <a:rPr lang="en-US" sz="1000" kern="1050" dirty="0" err="1">
                          <a:effectLst/>
                          <a:latin typeface="+mn-ea"/>
                          <a:ea typeface="+mn-ea"/>
                        </a:rPr>
                        <a:t>label_opts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标签配置项。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579100080"/>
                  </a:ext>
                </a:extLst>
              </a:tr>
            </a:tbl>
          </a:graphicData>
        </a:graphic>
      </p:graphicFrame>
      <p:sp>
        <p:nvSpPr>
          <p:cNvPr id="3" name="内容占位符 2">
            <a:extLst>
              <a:ext uri="{FF2B5EF4-FFF2-40B4-BE49-F238E27FC236}">
                <a16:creationId xmlns:a16="http://schemas.microsoft.com/office/drawing/2014/main" id="{388FB29D-D4AF-4DAC-83DB-92E7C094C09A}"/>
              </a:ext>
            </a:extLst>
          </p:cNvPr>
          <p:cNvSpPr>
            <a:spLocks noGrp="1"/>
          </p:cNvSpPr>
          <p:nvPr>
            <p:ph idx="10"/>
          </p:nvPr>
        </p:nvSpPr>
        <p:spPr/>
        <p:txBody>
          <a:bodyPr/>
          <a:lstStyle/>
          <a:p>
            <a:r>
              <a:rPr lang="zh-CN" altLang="zh-CN" dirty="0"/>
              <a:t>（</a:t>
            </a:r>
            <a:r>
              <a:rPr lang="en-US" altLang="zh-CN" dirty="0"/>
              <a:t>2</a:t>
            </a:r>
            <a:r>
              <a:rPr lang="zh-CN" altLang="zh-CN" dirty="0"/>
              <a:t>）</a:t>
            </a:r>
            <a:r>
              <a:rPr lang="en-US" altLang="zh-CN" dirty="0"/>
              <a:t>MarkPointOpts</a:t>
            </a:r>
            <a:r>
              <a:rPr lang="zh-CN" altLang="zh-CN" dirty="0"/>
              <a:t>：</a:t>
            </a:r>
            <a:endParaRPr lang="zh-CN" altLang="en-US" dirty="0"/>
          </a:p>
        </p:txBody>
      </p:sp>
      <p:sp>
        <p:nvSpPr>
          <p:cNvPr id="2" name="内容占位符 1">
            <a:extLst>
              <a:ext uri="{FF2B5EF4-FFF2-40B4-BE49-F238E27FC236}">
                <a16:creationId xmlns:a16="http://schemas.microsoft.com/office/drawing/2014/main" id="{1C1667C0-2373-93F4-8EAE-A8B029F2ED6C}"/>
              </a:ext>
            </a:extLst>
          </p:cNvPr>
          <p:cNvSpPr txBox="1">
            <a:spLocks/>
          </p:cNvSpPr>
          <p:nvPr/>
        </p:nvSpPr>
        <p:spPr bwMode="auto">
          <a:xfrm>
            <a:off x="423863" y="1754188"/>
            <a:ext cx="11107737" cy="99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MarkPointOpts</a:t>
            </a:r>
            <a:r>
              <a:rPr lang="zh-CN" altLang="en-US" kern="0" dirty="0"/>
              <a:t>是一种控制标记点样式的配置项。它可以接受多个参数来控制标记点的形状、大小、颜色和显示内容等属性。</a:t>
            </a:r>
          </a:p>
        </p:txBody>
      </p:sp>
    </p:spTree>
    <p:extLst>
      <p:ext uri="{BB962C8B-B14F-4D97-AF65-F5344CB8AC3E}">
        <p14:creationId xmlns:p14="http://schemas.microsoft.com/office/powerpoint/2010/main" val="1469722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BBBDE961-D669-4EFD-AA3C-2BB6A221B941}"/>
              </a:ext>
            </a:extLst>
          </p:cNvPr>
          <p:cNvGraphicFramePr>
            <a:graphicFrameLocks noGrp="1"/>
          </p:cNvGraphicFramePr>
          <p:nvPr>
            <p:ph idx="1"/>
            <p:extLst>
              <p:ext uri="{D42A27DB-BD31-4B8C-83A1-F6EECF244321}">
                <p14:modId xmlns:p14="http://schemas.microsoft.com/office/powerpoint/2010/main" val="1972599227"/>
              </p:ext>
            </p:extLst>
          </p:nvPr>
        </p:nvGraphicFramePr>
        <p:xfrm>
          <a:off x="2633042" y="2817628"/>
          <a:ext cx="6704922" cy="3094077"/>
        </p:xfrm>
        <a:graphic>
          <a:graphicData uri="http://schemas.openxmlformats.org/drawingml/2006/table">
            <a:tbl>
              <a:tblPr firstRow="1" firstCol="1" bandRow="1">
                <a:tableStyleId>{5C22544A-7EE6-4342-B048-85BDC9FD1C3A}</a:tableStyleId>
              </a:tblPr>
              <a:tblGrid>
                <a:gridCol w="1326892">
                  <a:extLst>
                    <a:ext uri="{9D8B030D-6E8A-4147-A177-3AD203B41FA5}">
                      <a16:colId xmlns:a16="http://schemas.microsoft.com/office/drawing/2014/main" val="1564899604"/>
                    </a:ext>
                  </a:extLst>
                </a:gridCol>
                <a:gridCol w="5378030">
                  <a:extLst>
                    <a:ext uri="{9D8B030D-6E8A-4147-A177-3AD203B41FA5}">
                      <a16:colId xmlns:a16="http://schemas.microsoft.com/office/drawing/2014/main" val="651614301"/>
                    </a:ext>
                  </a:extLst>
                </a:gridCol>
              </a:tblGrid>
              <a:tr h="298538">
                <a:tc>
                  <a:txBody>
                    <a:bodyPr/>
                    <a:lstStyle/>
                    <a:p>
                      <a:pPr marL="0" indent="0" algn="ctr">
                        <a:lnSpc>
                          <a:spcPts val="1400"/>
                        </a:lnSpc>
                        <a:spcBef>
                          <a:spcPts val="200"/>
                        </a:spcBef>
                        <a:spcAft>
                          <a:spcPts val="200"/>
                        </a:spcAft>
                      </a:pPr>
                      <a:r>
                        <a:rPr lang="zh-TW" sz="1000" kern="1050" dirty="0">
                          <a:effectLst/>
                          <a:latin typeface="+mn-ea"/>
                          <a:ea typeface="+mn-ea"/>
                        </a:rPr>
                        <a:t>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443832890"/>
                  </a:ext>
                </a:extLst>
              </a:tr>
              <a:tr h="298538">
                <a:tc>
                  <a:txBody>
                    <a:bodyPr/>
                    <a:lstStyle/>
                    <a:p>
                      <a:pPr marL="0" indent="0" algn="ctr">
                        <a:lnSpc>
                          <a:spcPts val="1400"/>
                        </a:lnSpc>
                        <a:spcBef>
                          <a:spcPts val="200"/>
                        </a:spcBef>
                        <a:spcAft>
                          <a:spcPts val="200"/>
                        </a:spcAft>
                      </a:pPr>
                      <a:r>
                        <a:rPr lang="en-US" sz="1000" kern="1050" dirty="0">
                          <a:effectLst/>
                          <a:latin typeface="+mn-ea"/>
                          <a:ea typeface="+mn-ea"/>
                        </a:rPr>
                        <a:t>name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标注名称。</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42596211"/>
                  </a:ext>
                </a:extLst>
              </a:tr>
              <a:tr h="407235">
                <a:tc>
                  <a:txBody>
                    <a:bodyPr/>
                    <a:lstStyle/>
                    <a:p>
                      <a:pPr marL="0" indent="0" algn="ctr">
                        <a:lnSpc>
                          <a:spcPts val="1400"/>
                        </a:lnSpc>
                        <a:spcBef>
                          <a:spcPts val="200"/>
                        </a:spcBef>
                        <a:spcAft>
                          <a:spcPts val="200"/>
                        </a:spcAft>
                      </a:pPr>
                      <a:r>
                        <a:rPr lang="en-US" sz="1000" kern="1050" dirty="0">
                          <a:effectLst/>
                          <a:latin typeface="+mn-ea"/>
                          <a:ea typeface="+mn-ea"/>
                        </a:rPr>
                        <a:t>type_</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特殊的标注类型，用于标注最大值最小值等。可选</a:t>
                      </a:r>
                      <a:r>
                        <a:rPr lang="en-US" sz="1000" kern="1050" dirty="0">
                          <a:effectLst/>
                          <a:latin typeface="+mn-ea"/>
                          <a:ea typeface="+mn-ea"/>
                        </a:rPr>
                        <a:t>'min' </a:t>
                      </a:r>
                      <a:r>
                        <a:rPr lang="zh-TW" sz="1000" kern="1050" dirty="0">
                          <a:effectLst/>
                          <a:latin typeface="+mn-ea"/>
                          <a:ea typeface="+mn-ea"/>
                        </a:rPr>
                        <a:t>最大值。</a:t>
                      </a:r>
                      <a:r>
                        <a:rPr lang="en-US" sz="1000" kern="1050" dirty="0">
                          <a:effectLst/>
                          <a:latin typeface="+mn-ea"/>
                          <a:ea typeface="+mn-ea"/>
                        </a:rPr>
                        <a:t>'max' </a:t>
                      </a:r>
                      <a:r>
                        <a:rPr lang="zh-TW" sz="1000" kern="1050" dirty="0">
                          <a:effectLst/>
                          <a:latin typeface="+mn-ea"/>
                          <a:ea typeface="+mn-ea"/>
                        </a:rPr>
                        <a:t>最大值。</a:t>
                      </a:r>
                      <a:r>
                        <a:rPr lang="en-US" sz="1000" kern="1050" dirty="0">
                          <a:effectLst/>
                          <a:latin typeface="+mn-ea"/>
                          <a:ea typeface="+mn-ea"/>
                        </a:rPr>
                        <a:t>'average' </a:t>
                      </a:r>
                      <a:r>
                        <a:rPr lang="zh-TW" sz="1000" kern="1050" dirty="0">
                          <a:effectLst/>
                          <a:latin typeface="+mn-ea"/>
                          <a:ea typeface="+mn-ea"/>
                        </a:rPr>
                        <a:t>平均值。</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068151600"/>
                  </a:ext>
                </a:extLst>
              </a:tr>
              <a:tr h="298538">
                <a:tc>
                  <a:txBody>
                    <a:bodyPr/>
                    <a:lstStyle/>
                    <a:p>
                      <a:pPr marL="0" indent="0" algn="ctr">
                        <a:lnSpc>
                          <a:spcPts val="1400"/>
                        </a:lnSpc>
                        <a:spcBef>
                          <a:spcPts val="200"/>
                        </a:spcBef>
                        <a:spcAft>
                          <a:spcPts val="200"/>
                        </a:spcAft>
                      </a:pPr>
                      <a:r>
                        <a:rPr lang="en-US" sz="1000" kern="1050" dirty="0">
                          <a:effectLst/>
                          <a:latin typeface="+mn-ea"/>
                          <a:ea typeface="+mn-ea"/>
                        </a:rPr>
                        <a:t>x</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相对容器的屏幕</a:t>
                      </a:r>
                      <a:r>
                        <a:rPr lang="en-US" sz="1000" kern="1050" dirty="0">
                          <a:effectLst/>
                          <a:latin typeface="+mn-ea"/>
                          <a:ea typeface="+mn-ea"/>
                        </a:rPr>
                        <a:t> x </a:t>
                      </a:r>
                      <a:r>
                        <a:rPr lang="zh-TW" sz="1000" kern="1050" dirty="0">
                          <a:effectLst/>
                          <a:latin typeface="+mn-ea"/>
                          <a:ea typeface="+mn-ea"/>
                        </a:rPr>
                        <a:t>坐标，单位像素。</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99871754"/>
                  </a:ext>
                </a:extLst>
              </a:tr>
              <a:tr h="298538">
                <a:tc>
                  <a:txBody>
                    <a:bodyPr/>
                    <a:lstStyle/>
                    <a:p>
                      <a:pPr marL="0" indent="0" algn="ctr">
                        <a:lnSpc>
                          <a:spcPts val="1400"/>
                        </a:lnSpc>
                        <a:spcBef>
                          <a:spcPts val="200"/>
                        </a:spcBef>
                        <a:spcAft>
                          <a:spcPts val="200"/>
                        </a:spcAft>
                      </a:pPr>
                      <a:r>
                        <a:rPr lang="en-US" sz="1000" kern="1050" dirty="0">
                          <a:effectLst/>
                          <a:latin typeface="+mn-ea"/>
                          <a:ea typeface="+mn-ea"/>
                        </a:rPr>
                        <a:t>y</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相对容器的屏幕</a:t>
                      </a:r>
                      <a:r>
                        <a:rPr lang="en-US" sz="1000" kern="1050" dirty="0">
                          <a:effectLst/>
                          <a:latin typeface="+mn-ea"/>
                          <a:ea typeface="+mn-ea"/>
                        </a:rPr>
                        <a:t> y </a:t>
                      </a:r>
                      <a:r>
                        <a:rPr lang="zh-TW" sz="1000" kern="1050" dirty="0">
                          <a:effectLst/>
                          <a:latin typeface="+mn-ea"/>
                          <a:ea typeface="+mn-ea"/>
                        </a:rPr>
                        <a:t>坐标，单位像素。</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289803887"/>
                  </a:ext>
                </a:extLst>
              </a:tr>
              <a:tr h="298538">
                <a:tc>
                  <a:txBody>
                    <a:bodyPr/>
                    <a:lstStyle/>
                    <a:p>
                      <a:pPr marL="0" indent="0" algn="ctr">
                        <a:lnSpc>
                          <a:spcPts val="1400"/>
                        </a:lnSpc>
                        <a:spcBef>
                          <a:spcPts val="200"/>
                        </a:spcBef>
                        <a:spcAft>
                          <a:spcPts val="200"/>
                        </a:spcAft>
                      </a:pPr>
                      <a:r>
                        <a:rPr lang="en-US" sz="1000" kern="1050" dirty="0" err="1">
                          <a:effectLst/>
                          <a:latin typeface="+mn-ea"/>
                          <a:ea typeface="+mn-ea"/>
                        </a:rPr>
                        <a:t>value_index</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在使用</a:t>
                      </a:r>
                      <a:r>
                        <a:rPr lang="en-US" sz="1000" kern="1050" dirty="0">
                          <a:effectLst/>
                          <a:latin typeface="+mn-ea"/>
                          <a:ea typeface="+mn-ea"/>
                        </a:rPr>
                        <a:t> type </a:t>
                      </a:r>
                      <a:r>
                        <a:rPr lang="zh-TW" sz="1000" kern="1050" dirty="0">
                          <a:effectLst/>
                          <a:latin typeface="+mn-ea"/>
                          <a:ea typeface="+mn-ea"/>
                        </a:rPr>
                        <a:t>时有效，用于指定在哪个维度上指定最大值最小值。</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443510928"/>
                  </a:ext>
                </a:extLst>
              </a:tr>
              <a:tr h="298538">
                <a:tc>
                  <a:txBody>
                    <a:bodyPr/>
                    <a:lstStyle/>
                    <a:p>
                      <a:pPr marL="0" indent="0" algn="ctr">
                        <a:lnSpc>
                          <a:spcPts val="1400"/>
                        </a:lnSpc>
                        <a:spcBef>
                          <a:spcPts val="200"/>
                        </a:spcBef>
                        <a:spcAft>
                          <a:spcPts val="200"/>
                        </a:spcAft>
                      </a:pPr>
                      <a:r>
                        <a:rPr lang="en-US" sz="1000" kern="1050" dirty="0" err="1">
                          <a:effectLst/>
                          <a:latin typeface="+mn-ea"/>
                          <a:ea typeface="+mn-ea"/>
                        </a:rPr>
                        <a:t>value_dim</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在使用</a:t>
                      </a:r>
                      <a:r>
                        <a:rPr lang="en-US" sz="1000" kern="1050" dirty="0">
                          <a:effectLst/>
                          <a:latin typeface="+mn-ea"/>
                          <a:ea typeface="+mn-ea"/>
                        </a:rPr>
                        <a:t> type </a:t>
                      </a:r>
                      <a:r>
                        <a:rPr lang="zh-TW" sz="1000" kern="1050" dirty="0">
                          <a:effectLst/>
                          <a:latin typeface="+mn-ea"/>
                          <a:ea typeface="+mn-ea"/>
                        </a:rPr>
                        <a:t>时有效，用于指定在哪个维度上指定最大值最小值。</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401010755"/>
                  </a:ext>
                </a:extLst>
              </a:tr>
              <a:tr h="298538">
                <a:tc>
                  <a:txBody>
                    <a:bodyPr/>
                    <a:lstStyle/>
                    <a:p>
                      <a:pPr marL="0" indent="0" algn="ctr">
                        <a:lnSpc>
                          <a:spcPts val="1400"/>
                        </a:lnSpc>
                        <a:spcBef>
                          <a:spcPts val="200"/>
                        </a:spcBef>
                        <a:spcAft>
                          <a:spcPts val="200"/>
                        </a:spcAft>
                      </a:pPr>
                      <a:r>
                        <a:rPr lang="en-US" sz="1000" kern="1050" dirty="0" err="1">
                          <a:effectLst/>
                          <a:latin typeface="+mn-ea"/>
                          <a:ea typeface="+mn-ea"/>
                        </a:rPr>
                        <a:t>coord</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起点或终点的坐标。</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988833258"/>
                  </a:ext>
                </a:extLst>
              </a:tr>
              <a:tr h="298538">
                <a:tc>
                  <a:txBody>
                    <a:bodyPr/>
                    <a:lstStyle/>
                    <a:p>
                      <a:pPr marL="0" indent="0" algn="ctr">
                        <a:lnSpc>
                          <a:spcPts val="1400"/>
                        </a:lnSpc>
                        <a:spcBef>
                          <a:spcPts val="200"/>
                        </a:spcBef>
                        <a:spcAft>
                          <a:spcPts val="200"/>
                        </a:spcAft>
                      </a:pPr>
                      <a:r>
                        <a:rPr lang="en-US" sz="1000" kern="1050" dirty="0">
                          <a:effectLst/>
                          <a:latin typeface="+mn-ea"/>
                          <a:ea typeface="+mn-ea"/>
                        </a:rPr>
                        <a:t>symbol</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终点标记的图形。</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518911078"/>
                  </a:ext>
                </a:extLst>
              </a:tr>
              <a:tr h="298538">
                <a:tc>
                  <a:txBody>
                    <a:bodyPr/>
                    <a:lstStyle/>
                    <a:p>
                      <a:pPr marL="0" indent="0" algn="ctr">
                        <a:lnSpc>
                          <a:spcPts val="1400"/>
                        </a:lnSpc>
                        <a:spcBef>
                          <a:spcPts val="200"/>
                        </a:spcBef>
                        <a:spcAft>
                          <a:spcPts val="200"/>
                        </a:spcAft>
                      </a:pPr>
                      <a:r>
                        <a:rPr lang="en-US" sz="1000" kern="1050" dirty="0" err="1">
                          <a:effectLst/>
                          <a:latin typeface="+mn-ea"/>
                          <a:ea typeface="+mn-ea"/>
                        </a:rPr>
                        <a:t>symbol_size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标记的大小，可以设置成诸如</a:t>
                      </a:r>
                      <a:r>
                        <a:rPr lang="en-US" sz="1000" kern="1050" dirty="0">
                          <a:effectLst/>
                          <a:latin typeface="+mn-ea"/>
                          <a:ea typeface="+mn-ea"/>
                        </a:rPr>
                        <a:t> 10 </a:t>
                      </a:r>
                      <a:r>
                        <a:rPr lang="zh-TW" sz="1000" kern="1050" dirty="0">
                          <a:effectLst/>
                          <a:latin typeface="+mn-ea"/>
                          <a:ea typeface="+mn-ea"/>
                        </a:rPr>
                        <a:t>这样单一的数字，也可以用数组分开表示宽和高。</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584116530"/>
                  </a:ext>
                </a:extLst>
              </a:tr>
            </a:tbl>
          </a:graphicData>
        </a:graphic>
      </p:graphicFrame>
      <p:sp>
        <p:nvSpPr>
          <p:cNvPr id="3" name="内容占位符 2">
            <a:extLst>
              <a:ext uri="{FF2B5EF4-FFF2-40B4-BE49-F238E27FC236}">
                <a16:creationId xmlns:a16="http://schemas.microsoft.com/office/drawing/2014/main" id="{388FB29D-D4AF-4DAC-83DB-92E7C094C09A}"/>
              </a:ext>
            </a:extLst>
          </p:cNvPr>
          <p:cNvSpPr>
            <a:spLocks noGrp="1"/>
          </p:cNvSpPr>
          <p:nvPr>
            <p:ph idx="10"/>
          </p:nvPr>
        </p:nvSpPr>
        <p:spPr/>
        <p:txBody>
          <a:bodyPr/>
          <a:lstStyle/>
          <a:p>
            <a:r>
              <a:rPr lang="zh-CN" altLang="zh-CN" dirty="0"/>
              <a:t>（</a:t>
            </a:r>
            <a:r>
              <a:rPr lang="en-US" altLang="zh-CN" dirty="0"/>
              <a:t>3</a:t>
            </a:r>
            <a:r>
              <a:rPr lang="zh-CN" altLang="zh-CN" dirty="0"/>
              <a:t>）</a:t>
            </a:r>
            <a:r>
              <a:rPr lang="en-US" altLang="zh-CN" dirty="0"/>
              <a:t>MarkLineItem</a:t>
            </a:r>
            <a:r>
              <a:rPr lang="zh-CN" altLang="zh-CN" dirty="0"/>
              <a:t>：</a:t>
            </a:r>
            <a:endParaRPr lang="zh-CN" altLang="en-US" dirty="0"/>
          </a:p>
        </p:txBody>
      </p:sp>
      <p:sp>
        <p:nvSpPr>
          <p:cNvPr id="2" name="内容占位符 1">
            <a:extLst>
              <a:ext uri="{FF2B5EF4-FFF2-40B4-BE49-F238E27FC236}">
                <a16:creationId xmlns:a16="http://schemas.microsoft.com/office/drawing/2014/main" id="{55FE1692-3772-DD18-C432-BB114DE2AA2B}"/>
              </a:ext>
            </a:extLst>
          </p:cNvPr>
          <p:cNvSpPr txBox="1">
            <a:spLocks/>
          </p:cNvSpPr>
          <p:nvPr/>
        </p:nvSpPr>
        <p:spPr bwMode="auto">
          <a:xfrm>
            <a:off x="423863" y="1754188"/>
            <a:ext cx="11107737" cy="99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MarkLineItem</a:t>
            </a:r>
            <a:r>
              <a:rPr lang="zh-CN" altLang="en-US" kern="0" dirty="0"/>
              <a:t>是一种用于标记线条的配置项。它可以通过一些参数来控制线条的样式、起始位置、终止位置和标签等属性。</a:t>
            </a:r>
          </a:p>
        </p:txBody>
      </p:sp>
    </p:spTree>
    <p:extLst>
      <p:ext uri="{BB962C8B-B14F-4D97-AF65-F5344CB8AC3E}">
        <p14:creationId xmlns:p14="http://schemas.microsoft.com/office/powerpoint/2010/main" val="42046553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E7C91DA4-3127-4B39-9490-6CFDC28235A4}"/>
              </a:ext>
            </a:extLst>
          </p:cNvPr>
          <p:cNvGraphicFramePr>
            <a:graphicFrameLocks noGrp="1"/>
          </p:cNvGraphicFramePr>
          <p:nvPr>
            <p:ph idx="1"/>
            <p:extLst>
              <p:ext uri="{D42A27DB-BD31-4B8C-83A1-F6EECF244321}">
                <p14:modId xmlns:p14="http://schemas.microsoft.com/office/powerpoint/2010/main" val="707868190"/>
              </p:ext>
            </p:extLst>
          </p:nvPr>
        </p:nvGraphicFramePr>
        <p:xfrm>
          <a:off x="2721398" y="2942098"/>
          <a:ext cx="6354618" cy="2629360"/>
        </p:xfrm>
        <a:graphic>
          <a:graphicData uri="http://schemas.openxmlformats.org/drawingml/2006/table">
            <a:tbl>
              <a:tblPr firstRow="1" firstCol="1" bandRow="1">
                <a:tableStyleId>{5C22544A-7EE6-4342-B048-85BDC9FD1C3A}</a:tableStyleId>
              </a:tblPr>
              <a:tblGrid>
                <a:gridCol w="1240660">
                  <a:extLst>
                    <a:ext uri="{9D8B030D-6E8A-4147-A177-3AD203B41FA5}">
                      <a16:colId xmlns:a16="http://schemas.microsoft.com/office/drawing/2014/main" val="1612045250"/>
                    </a:ext>
                  </a:extLst>
                </a:gridCol>
                <a:gridCol w="5113958">
                  <a:extLst>
                    <a:ext uri="{9D8B030D-6E8A-4147-A177-3AD203B41FA5}">
                      <a16:colId xmlns:a16="http://schemas.microsoft.com/office/drawing/2014/main" val="132361111"/>
                    </a:ext>
                  </a:extLst>
                </a:gridCol>
              </a:tblGrid>
              <a:tr h="328670">
                <a:tc>
                  <a:txBody>
                    <a:bodyPr/>
                    <a:lstStyle/>
                    <a:p>
                      <a:pPr marL="0" indent="0" algn="ctr">
                        <a:lnSpc>
                          <a:spcPts val="1400"/>
                        </a:lnSpc>
                        <a:spcBef>
                          <a:spcPts val="200"/>
                        </a:spcBef>
                        <a:spcAft>
                          <a:spcPts val="200"/>
                        </a:spcAft>
                      </a:pPr>
                      <a:r>
                        <a:rPr lang="zh-TW" sz="1000" kern="1050" dirty="0">
                          <a:effectLst/>
                          <a:latin typeface="+mn-ea"/>
                          <a:ea typeface="+mn-ea"/>
                        </a:rPr>
                        <a:t>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911766010"/>
                  </a:ext>
                </a:extLst>
              </a:tr>
              <a:tr h="328670">
                <a:tc>
                  <a:txBody>
                    <a:bodyPr/>
                    <a:lstStyle/>
                    <a:p>
                      <a:pPr marL="0" indent="0" algn="ctr">
                        <a:lnSpc>
                          <a:spcPts val="1400"/>
                        </a:lnSpc>
                        <a:spcBef>
                          <a:spcPts val="200"/>
                        </a:spcBef>
                        <a:spcAft>
                          <a:spcPts val="200"/>
                        </a:spcAft>
                      </a:pPr>
                      <a:r>
                        <a:rPr lang="en-US" sz="1000" kern="1050" dirty="0" err="1">
                          <a:effectLst/>
                          <a:latin typeface="+mn-ea"/>
                          <a:ea typeface="+mn-ea"/>
                        </a:rPr>
                        <a:t>is_silent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图形是否不响应和触发鼠标事件，默认为</a:t>
                      </a:r>
                      <a:r>
                        <a:rPr lang="en-US" sz="1000" kern="1050" dirty="0">
                          <a:effectLst/>
                          <a:latin typeface="+mn-ea"/>
                          <a:ea typeface="+mn-ea"/>
                        </a:rPr>
                        <a:t>false</a:t>
                      </a:r>
                      <a:r>
                        <a:rPr lang="zh-TW" sz="1000" kern="1050" dirty="0">
                          <a:effectLst/>
                          <a:latin typeface="+mn-ea"/>
                          <a:ea typeface="+mn-ea"/>
                        </a:rPr>
                        <a:t>，即响应和触发鼠标事件。</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346823115"/>
                  </a:ext>
                </a:extLst>
              </a:tr>
              <a:tr h="328670">
                <a:tc>
                  <a:txBody>
                    <a:bodyPr/>
                    <a:lstStyle/>
                    <a:p>
                      <a:pPr marL="0" indent="0" algn="ctr">
                        <a:lnSpc>
                          <a:spcPts val="1400"/>
                        </a:lnSpc>
                        <a:spcBef>
                          <a:spcPts val="200"/>
                        </a:spcBef>
                        <a:spcAft>
                          <a:spcPts val="200"/>
                        </a:spcAft>
                      </a:pPr>
                      <a:r>
                        <a:rPr lang="en-US" sz="1000" kern="1050" dirty="0">
                          <a:effectLst/>
                          <a:latin typeface="+mn-ea"/>
                          <a:ea typeface="+mn-ea"/>
                        </a:rPr>
                        <a:t>data</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标记线数据。</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260315622"/>
                  </a:ext>
                </a:extLst>
              </a:tr>
              <a:tr h="328670">
                <a:tc>
                  <a:txBody>
                    <a:bodyPr/>
                    <a:lstStyle/>
                    <a:p>
                      <a:pPr marL="0" indent="0" algn="ctr">
                        <a:lnSpc>
                          <a:spcPts val="1400"/>
                        </a:lnSpc>
                        <a:spcBef>
                          <a:spcPts val="200"/>
                        </a:spcBef>
                        <a:spcAft>
                          <a:spcPts val="200"/>
                        </a:spcAft>
                      </a:pPr>
                      <a:r>
                        <a:rPr lang="en-US" sz="1000" kern="1050" dirty="0">
                          <a:effectLst/>
                          <a:latin typeface="+mn-ea"/>
                          <a:ea typeface="+mn-ea"/>
                        </a:rPr>
                        <a:t>symbol</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标线两端的标记类型，可以是一个数组分别指定两端，也可以是单个统一指定。</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859389417"/>
                  </a:ext>
                </a:extLst>
              </a:tr>
              <a:tr h="328670">
                <a:tc>
                  <a:txBody>
                    <a:bodyPr/>
                    <a:lstStyle/>
                    <a:p>
                      <a:pPr marL="0" indent="0" algn="ctr">
                        <a:lnSpc>
                          <a:spcPts val="1400"/>
                        </a:lnSpc>
                        <a:spcBef>
                          <a:spcPts val="200"/>
                        </a:spcBef>
                        <a:spcAft>
                          <a:spcPts val="200"/>
                        </a:spcAft>
                      </a:pPr>
                      <a:r>
                        <a:rPr lang="en-US" sz="1000" kern="1050" dirty="0" err="1">
                          <a:effectLst/>
                          <a:latin typeface="+mn-ea"/>
                          <a:ea typeface="+mn-ea"/>
                        </a:rPr>
                        <a:t>symbol_size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标线两端的标记大小，可以是一个数组分别指定两端，也可以是单个统一指定。</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4279548736"/>
                  </a:ext>
                </a:extLst>
              </a:tr>
              <a:tr h="328670">
                <a:tc>
                  <a:txBody>
                    <a:bodyPr/>
                    <a:lstStyle/>
                    <a:p>
                      <a:pPr marL="0" indent="0" algn="ctr">
                        <a:lnSpc>
                          <a:spcPts val="1400"/>
                        </a:lnSpc>
                        <a:spcBef>
                          <a:spcPts val="200"/>
                        </a:spcBef>
                        <a:spcAft>
                          <a:spcPts val="200"/>
                        </a:spcAft>
                      </a:pPr>
                      <a:r>
                        <a:rPr lang="en-US" sz="1000" kern="1050" dirty="0">
                          <a:effectLst/>
                          <a:latin typeface="+mn-ea"/>
                          <a:ea typeface="+mn-ea"/>
                        </a:rPr>
                        <a:t>precision</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标线数值的精度，在显示平均值线的时候有用。</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569001458"/>
                  </a:ext>
                </a:extLst>
              </a:tr>
              <a:tr h="328670">
                <a:tc>
                  <a:txBody>
                    <a:bodyPr/>
                    <a:lstStyle/>
                    <a:p>
                      <a:pPr marL="0" indent="0" algn="ctr">
                        <a:lnSpc>
                          <a:spcPts val="1400"/>
                        </a:lnSpc>
                        <a:spcBef>
                          <a:spcPts val="200"/>
                        </a:spcBef>
                        <a:spcAft>
                          <a:spcPts val="200"/>
                        </a:spcAft>
                      </a:pPr>
                      <a:r>
                        <a:rPr lang="en-US" sz="1000" kern="1050" dirty="0" err="1">
                          <a:effectLst/>
                          <a:latin typeface="+mn-ea"/>
                          <a:ea typeface="+mn-ea"/>
                        </a:rPr>
                        <a:t>label_opts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标签配置项。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860051497"/>
                  </a:ext>
                </a:extLst>
              </a:tr>
              <a:tr h="328670">
                <a:tc>
                  <a:txBody>
                    <a:bodyPr/>
                    <a:lstStyle/>
                    <a:p>
                      <a:pPr marL="0" indent="0" algn="ctr">
                        <a:lnSpc>
                          <a:spcPts val="1400"/>
                        </a:lnSpc>
                        <a:spcBef>
                          <a:spcPts val="200"/>
                        </a:spcBef>
                        <a:spcAft>
                          <a:spcPts val="200"/>
                        </a:spcAft>
                      </a:pPr>
                      <a:r>
                        <a:rPr lang="en-US" sz="1000" kern="1050" dirty="0" err="1">
                          <a:effectLst/>
                          <a:latin typeface="+mn-ea"/>
                          <a:ea typeface="+mn-ea"/>
                        </a:rPr>
                        <a:t>linestyle_opts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标记线样式配置项。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132881805"/>
                  </a:ext>
                </a:extLst>
              </a:tr>
            </a:tbl>
          </a:graphicData>
        </a:graphic>
      </p:graphicFrame>
      <p:sp>
        <p:nvSpPr>
          <p:cNvPr id="3" name="内容占位符 2">
            <a:extLst>
              <a:ext uri="{FF2B5EF4-FFF2-40B4-BE49-F238E27FC236}">
                <a16:creationId xmlns:a16="http://schemas.microsoft.com/office/drawing/2014/main" id="{388FB29D-D4AF-4DAC-83DB-92E7C094C09A}"/>
              </a:ext>
            </a:extLst>
          </p:cNvPr>
          <p:cNvSpPr>
            <a:spLocks noGrp="1"/>
          </p:cNvSpPr>
          <p:nvPr>
            <p:ph idx="10"/>
          </p:nvPr>
        </p:nvSpPr>
        <p:spPr/>
        <p:txBody>
          <a:bodyPr/>
          <a:lstStyle/>
          <a:p>
            <a:r>
              <a:rPr lang="zh-CN" altLang="zh-CN" dirty="0"/>
              <a:t>（</a:t>
            </a:r>
            <a:r>
              <a:rPr lang="en-US" altLang="zh-CN" dirty="0"/>
              <a:t>4</a:t>
            </a:r>
            <a:r>
              <a:rPr lang="zh-CN" altLang="zh-CN" dirty="0"/>
              <a:t>）</a:t>
            </a:r>
            <a:r>
              <a:rPr lang="en-US" altLang="zh-CN" dirty="0"/>
              <a:t>MarkLineOpts</a:t>
            </a:r>
            <a:r>
              <a:rPr lang="zh-CN" altLang="zh-CN" dirty="0"/>
              <a:t>：</a:t>
            </a:r>
            <a:endParaRPr lang="zh-CN" altLang="en-US" dirty="0"/>
          </a:p>
        </p:txBody>
      </p:sp>
      <p:sp>
        <p:nvSpPr>
          <p:cNvPr id="2" name="内容占位符 1">
            <a:extLst>
              <a:ext uri="{FF2B5EF4-FFF2-40B4-BE49-F238E27FC236}">
                <a16:creationId xmlns:a16="http://schemas.microsoft.com/office/drawing/2014/main" id="{2ED79F26-7288-6321-86D4-DFA000B57AC0}"/>
              </a:ext>
            </a:extLst>
          </p:cNvPr>
          <p:cNvSpPr txBox="1">
            <a:spLocks/>
          </p:cNvSpPr>
          <p:nvPr/>
        </p:nvSpPr>
        <p:spPr bwMode="auto">
          <a:xfrm>
            <a:off x="423863" y="1754188"/>
            <a:ext cx="11107737" cy="99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MarkLineOpts</a:t>
            </a:r>
            <a:r>
              <a:rPr lang="zh-CN" altLang="en-US" kern="0" dirty="0"/>
              <a:t>是一种用于标记线条的配置项。它可以通过一些参数来控制线条的样式、起始位置、终止位置以及标签等属性。</a:t>
            </a:r>
          </a:p>
        </p:txBody>
      </p:sp>
    </p:spTree>
    <p:extLst>
      <p:ext uri="{BB962C8B-B14F-4D97-AF65-F5344CB8AC3E}">
        <p14:creationId xmlns:p14="http://schemas.microsoft.com/office/powerpoint/2010/main" val="4373038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AB862ECC-0BB3-4165-B013-F7CAB0319063}"/>
              </a:ext>
            </a:extLst>
          </p:cNvPr>
          <p:cNvGraphicFramePr>
            <a:graphicFrameLocks noGrp="1"/>
          </p:cNvGraphicFramePr>
          <p:nvPr>
            <p:ph idx="1"/>
            <p:extLst>
              <p:ext uri="{D42A27DB-BD31-4B8C-83A1-F6EECF244321}">
                <p14:modId xmlns:p14="http://schemas.microsoft.com/office/powerpoint/2010/main" val="101045088"/>
              </p:ext>
            </p:extLst>
          </p:nvPr>
        </p:nvGraphicFramePr>
        <p:xfrm>
          <a:off x="2687782" y="3033156"/>
          <a:ext cx="6151417" cy="2685861"/>
        </p:xfrm>
        <a:graphic>
          <a:graphicData uri="http://schemas.openxmlformats.org/drawingml/2006/table">
            <a:tbl>
              <a:tblPr firstRow="1" firstCol="1" bandRow="1">
                <a:tableStyleId>{5C22544A-7EE6-4342-B048-85BDC9FD1C3A}</a:tableStyleId>
              </a:tblPr>
              <a:tblGrid>
                <a:gridCol w="1204091">
                  <a:extLst>
                    <a:ext uri="{9D8B030D-6E8A-4147-A177-3AD203B41FA5}">
                      <a16:colId xmlns:a16="http://schemas.microsoft.com/office/drawing/2014/main" val="3812415919"/>
                    </a:ext>
                  </a:extLst>
                </a:gridCol>
                <a:gridCol w="4947326">
                  <a:extLst>
                    <a:ext uri="{9D8B030D-6E8A-4147-A177-3AD203B41FA5}">
                      <a16:colId xmlns:a16="http://schemas.microsoft.com/office/drawing/2014/main" val="3565659931"/>
                    </a:ext>
                  </a:extLst>
                </a:gridCol>
              </a:tblGrid>
              <a:tr h="298429">
                <a:tc>
                  <a:txBody>
                    <a:bodyPr/>
                    <a:lstStyle/>
                    <a:p>
                      <a:pPr marL="0" indent="0" algn="ctr">
                        <a:lnSpc>
                          <a:spcPts val="1400"/>
                        </a:lnSpc>
                        <a:spcBef>
                          <a:spcPts val="200"/>
                        </a:spcBef>
                        <a:spcAft>
                          <a:spcPts val="200"/>
                        </a:spcAft>
                      </a:pPr>
                      <a:r>
                        <a:rPr lang="zh-TW" sz="1000" kern="1050" dirty="0">
                          <a:effectLst/>
                          <a:latin typeface="+mn-ea"/>
                          <a:ea typeface="+mn-ea"/>
                        </a:rPr>
                        <a:t>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143001591"/>
                  </a:ext>
                </a:extLst>
              </a:tr>
              <a:tr h="298429">
                <a:tc>
                  <a:txBody>
                    <a:bodyPr/>
                    <a:lstStyle/>
                    <a:p>
                      <a:pPr marL="0" indent="0" algn="ctr">
                        <a:lnSpc>
                          <a:spcPts val="1400"/>
                        </a:lnSpc>
                        <a:spcBef>
                          <a:spcPts val="200"/>
                        </a:spcBef>
                        <a:spcAft>
                          <a:spcPts val="200"/>
                        </a:spcAft>
                      </a:pPr>
                      <a:r>
                        <a:rPr lang="en-US" altLang="zh-CN" sz="1000" kern="1050" dirty="0">
                          <a:effectLst/>
                          <a:latin typeface="+mn-ea"/>
                          <a:ea typeface="+mn-ea"/>
                        </a:rPr>
                        <a:t>n</a:t>
                      </a:r>
                      <a:r>
                        <a:rPr lang="en-US" sz="1000" kern="1050" dirty="0">
                          <a:effectLst/>
                          <a:latin typeface="+mn-ea"/>
                          <a:ea typeface="+mn-ea"/>
                        </a:rPr>
                        <a:t>ame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区域名称</a:t>
                      </a:r>
                      <a:r>
                        <a:rPr lang="en-US" sz="1000" kern="1050" dirty="0">
                          <a:effectLst/>
                          <a:latin typeface="+mn-ea"/>
                          <a:ea typeface="+mn-ea"/>
                        </a:rPr>
                        <a:t>, </a:t>
                      </a:r>
                      <a:r>
                        <a:rPr lang="zh-TW" sz="1000" kern="1050" dirty="0">
                          <a:effectLst/>
                          <a:latin typeface="+mn-ea"/>
                          <a:ea typeface="+mn-ea"/>
                        </a:rPr>
                        <a:t>仅仅就是一个名称而已</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873400899"/>
                  </a:ext>
                </a:extLst>
              </a:tr>
              <a:tr h="298429">
                <a:tc>
                  <a:txBody>
                    <a:bodyPr/>
                    <a:lstStyle/>
                    <a:p>
                      <a:pPr marL="0" indent="0" algn="ctr">
                        <a:lnSpc>
                          <a:spcPts val="1400"/>
                        </a:lnSpc>
                        <a:spcBef>
                          <a:spcPts val="200"/>
                        </a:spcBef>
                        <a:spcAft>
                          <a:spcPts val="200"/>
                        </a:spcAft>
                      </a:pPr>
                      <a:r>
                        <a:rPr lang="en-US" sz="1000" kern="1050" dirty="0">
                          <a:effectLst/>
                          <a:latin typeface="+mn-ea"/>
                          <a:ea typeface="+mn-ea"/>
                        </a:rPr>
                        <a:t>type_</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特殊的标注类型，用于标注最大值最小值等。</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740753077"/>
                  </a:ext>
                </a:extLst>
              </a:tr>
              <a:tr h="298429">
                <a:tc>
                  <a:txBody>
                    <a:bodyPr/>
                    <a:lstStyle/>
                    <a:p>
                      <a:pPr marL="0" indent="0" algn="ctr">
                        <a:lnSpc>
                          <a:spcPts val="1400"/>
                        </a:lnSpc>
                        <a:spcBef>
                          <a:spcPts val="200"/>
                        </a:spcBef>
                        <a:spcAft>
                          <a:spcPts val="200"/>
                        </a:spcAft>
                      </a:pPr>
                      <a:r>
                        <a:rPr lang="en-US" sz="1000" kern="1050" dirty="0" err="1">
                          <a:effectLst/>
                          <a:latin typeface="+mn-ea"/>
                          <a:ea typeface="+mn-ea"/>
                        </a:rPr>
                        <a:t>value_index</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在使用</a:t>
                      </a:r>
                      <a:r>
                        <a:rPr lang="en-US" sz="1000" kern="1050" dirty="0">
                          <a:effectLst/>
                          <a:latin typeface="+mn-ea"/>
                          <a:ea typeface="+mn-ea"/>
                        </a:rPr>
                        <a:t> type </a:t>
                      </a:r>
                      <a:r>
                        <a:rPr lang="zh-TW" sz="1000" kern="1050" dirty="0">
                          <a:effectLst/>
                          <a:latin typeface="+mn-ea"/>
                          <a:ea typeface="+mn-ea"/>
                        </a:rPr>
                        <a:t>时有效，用于指定在哪个维度上指定最大值最小值。</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942494060"/>
                  </a:ext>
                </a:extLst>
              </a:tr>
              <a:tr h="298429">
                <a:tc>
                  <a:txBody>
                    <a:bodyPr/>
                    <a:lstStyle/>
                    <a:p>
                      <a:pPr marL="0" indent="0" algn="ctr">
                        <a:lnSpc>
                          <a:spcPts val="1400"/>
                        </a:lnSpc>
                        <a:spcBef>
                          <a:spcPts val="200"/>
                        </a:spcBef>
                        <a:spcAft>
                          <a:spcPts val="200"/>
                        </a:spcAft>
                      </a:pPr>
                      <a:r>
                        <a:rPr lang="en-US" sz="1000" kern="1050" dirty="0" err="1">
                          <a:effectLst/>
                          <a:latin typeface="+mn-ea"/>
                          <a:ea typeface="+mn-ea"/>
                        </a:rPr>
                        <a:t>value_dim</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在使用</a:t>
                      </a:r>
                      <a:r>
                        <a:rPr lang="en-US" sz="1000" kern="1050" dirty="0">
                          <a:effectLst/>
                          <a:latin typeface="+mn-ea"/>
                          <a:ea typeface="+mn-ea"/>
                        </a:rPr>
                        <a:t> type </a:t>
                      </a:r>
                      <a:r>
                        <a:rPr lang="zh-TW" sz="1000" kern="1050" dirty="0">
                          <a:effectLst/>
                          <a:latin typeface="+mn-ea"/>
                          <a:ea typeface="+mn-ea"/>
                        </a:rPr>
                        <a:t>时有效，用于指定在哪个维度上指定最大值最小值。</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836064445"/>
                  </a:ext>
                </a:extLst>
              </a:tr>
              <a:tr h="298429">
                <a:tc>
                  <a:txBody>
                    <a:bodyPr/>
                    <a:lstStyle/>
                    <a:p>
                      <a:pPr marL="0" indent="0" algn="ctr">
                        <a:lnSpc>
                          <a:spcPts val="1400"/>
                        </a:lnSpc>
                        <a:spcBef>
                          <a:spcPts val="200"/>
                        </a:spcBef>
                        <a:spcAft>
                          <a:spcPts val="200"/>
                        </a:spcAft>
                      </a:pPr>
                      <a:r>
                        <a:rPr lang="en-US" sz="1000" kern="1050" dirty="0">
                          <a:effectLst/>
                          <a:latin typeface="+mn-ea"/>
                          <a:ea typeface="+mn-ea"/>
                        </a:rPr>
                        <a:t>x</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相对容器的屏幕</a:t>
                      </a:r>
                      <a:r>
                        <a:rPr lang="en-US" sz="1000" kern="1050" dirty="0">
                          <a:effectLst/>
                          <a:latin typeface="+mn-ea"/>
                          <a:ea typeface="+mn-ea"/>
                        </a:rPr>
                        <a:t> x </a:t>
                      </a:r>
                      <a:r>
                        <a:rPr lang="zh-TW" sz="1000" kern="1050" dirty="0">
                          <a:effectLst/>
                          <a:latin typeface="+mn-ea"/>
                          <a:ea typeface="+mn-ea"/>
                        </a:rPr>
                        <a:t>坐标，单位像素，支持百分比形式，例如</a:t>
                      </a:r>
                      <a:r>
                        <a:rPr lang="en-US" sz="1000" kern="1050" dirty="0">
                          <a:effectLst/>
                          <a:latin typeface="+mn-ea"/>
                          <a:ea typeface="+mn-ea"/>
                        </a:rPr>
                        <a:t> '20%'</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4223529910"/>
                  </a:ext>
                </a:extLst>
              </a:tr>
              <a:tr h="298429">
                <a:tc>
                  <a:txBody>
                    <a:bodyPr/>
                    <a:lstStyle/>
                    <a:p>
                      <a:pPr marL="0" indent="0" algn="ctr">
                        <a:lnSpc>
                          <a:spcPts val="1400"/>
                        </a:lnSpc>
                        <a:spcBef>
                          <a:spcPts val="200"/>
                        </a:spcBef>
                        <a:spcAft>
                          <a:spcPts val="200"/>
                        </a:spcAft>
                      </a:pPr>
                      <a:r>
                        <a:rPr lang="en-US" sz="1000" kern="1050" dirty="0">
                          <a:effectLst/>
                          <a:latin typeface="+mn-ea"/>
                          <a:ea typeface="+mn-ea"/>
                        </a:rPr>
                        <a:t>y</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相对容器的屏幕</a:t>
                      </a:r>
                      <a:r>
                        <a:rPr lang="en-US" sz="1000" kern="1050" dirty="0">
                          <a:effectLst/>
                          <a:latin typeface="+mn-ea"/>
                          <a:ea typeface="+mn-ea"/>
                        </a:rPr>
                        <a:t> y </a:t>
                      </a:r>
                      <a:r>
                        <a:rPr lang="zh-TW" sz="1000" kern="1050" dirty="0">
                          <a:effectLst/>
                          <a:latin typeface="+mn-ea"/>
                          <a:ea typeface="+mn-ea"/>
                        </a:rPr>
                        <a:t>坐标，单位像素，支持百分比形式，例如</a:t>
                      </a:r>
                      <a:r>
                        <a:rPr lang="en-US" sz="1000" kern="1050" dirty="0">
                          <a:effectLst/>
                          <a:latin typeface="+mn-ea"/>
                          <a:ea typeface="+mn-ea"/>
                        </a:rPr>
                        <a:t> '20%'</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752655679"/>
                  </a:ext>
                </a:extLst>
              </a:tr>
              <a:tr h="298429">
                <a:tc>
                  <a:txBody>
                    <a:bodyPr/>
                    <a:lstStyle/>
                    <a:p>
                      <a:pPr marL="0" indent="0" algn="ctr">
                        <a:lnSpc>
                          <a:spcPts val="1400"/>
                        </a:lnSpc>
                        <a:spcBef>
                          <a:spcPts val="200"/>
                        </a:spcBef>
                        <a:spcAft>
                          <a:spcPts val="200"/>
                        </a:spcAft>
                      </a:pPr>
                      <a:r>
                        <a:rPr lang="en-US" sz="1000" kern="1050" dirty="0" err="1">
                          <a:effectLst/>
                          <a:latin typeface="+mn-ea"/>
                          <a:ea typeface="+mn-ea"/>
                        </a:rPr>
                        <a:t>label_opts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标签配置项。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322876163"/>
                  </a:ext>
                </a:extLst>
              </a:tr>
              <a:tr h="298429">
                <a:tc>
                  <a:txBody>
                    <a:bodyPr/>
                    <a:lstStyle/>
                    <a:p>
                      <a:pPr marL="0" indent="0" algn="ctr">
                        <a:lnSpc>
                          <a:spcPts val="1400"/>
                        </a:lnSpc>
                        <a:spcBef>
                          <a:spcPts val="200"/>
                        </a:spcBef>
                        <a:spcAft>
                          <a:spcPts val="200"/>
                        </a:spcAft>
                      </a:pPr>
                      <a:r>
                        <a:rPr lang="en-US" sz="1000" kern="1050" dirty="0" err="1">
                          <a:effectLst/>
                          <a:latin typeface="+mn-ea"/>
                          <a:ea typeface="+mn-ea"/>
                        </a:rPr>
                        <a:t>itemstyle_opts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该数据项区域的样式，起点和终点项的</a:t>
                      </a:r>
                      <a:r>
                        <a:rPr lang="en-US" sz="1000" kern="1050" dirty="0">
                          <a:effectLst/>
                          <a:latin typeface="+mn-ea"/>
                          <a:ea typeface="+mn-ea"/>
                        </a:rPr>
                        <a:t> </a:t>
                      </a:r>
                      <a:r>
                        <a:rPr lang="en-US" sz="1000" kern="1050" dirty="0" err="1">
                          <a:effectLst/>
                          <a:latin typeface="+mn-ea"/>
                          <a:ea typeface="+mn-ea"/>
                        </a:rPr>
                        <a:t>itemStyle</a:t>
                      </a:r>
                      <a:r>
                        <a:rPr lang="en-US" sz="1000" kern="1050" dirty="0">
                          <a:effectLst/>
                          <a:latin typeface="+mn-ea"/>
                          <a:ea typeface="+mn-ea"/>
                        </a:rPr>
                        <a:t> </a:t>
                      </a:r>
                      <a:r>
                        <a:rPr lang="zh-TW" sz="1000" kern="1050" dirty="0">
                          <a:effectLst/>
                          <a:latin typeface="+mn-ea"/>
                          <a:ea typeface="+mn-ea"/>
                        </a:rPr>
                        <a:t>会合并到一起。</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070708278"/>
                  </a:ext>
                </a:extLst>
              </a:tr>
            </a:tbl>
          </a:graphicData>
        </a:graphic>
      </p:graphicFrame>
      <p:sp>
        <p:nvSpPr>
          <p:cNvPr id="3" name="内容占位符 2">
            <a:extLst>
              <a:ext uri="{FF2B5EF4-FFF2-40B4-BE49-F238E27FC236}">
                <a16:creationId xmlns:a16="http://schemas.microsoft.com/office/drawing/2014/main" id="{388FB29D-D4AF-4DAC-83DB-92E7C094C09A}"/>
              </a:ext>
            </a:extLst>
          </p:cNvPr>
          <p:cNvSpPr>
            <a:spLocks noGrp="1"/>
          </p:cNvSpPr>
          <p:nvPr>
            <p:ph idx="10"/>
          </p:nvPr>
        </p:nvSpPr>
        <p:spPr/>
        <p:txBody>
          <a:bodyPr/>
          <a:lstStyle/>
          <a:p>
            <a:r>
              <a:rPr lang="zh-CN" altLang="zh-CN" dirty="0"/>
              <a:t>（</a:t>
            </a:r>
            <a:r>
              <a:rPr lang="en-US" altLang="zh-CN" dirty="0"/>
              <a:t>5</a:t>
            </a:r>
            <a:r>
              <a:rPr lang="zh-CN" altLang="zh-CN" dirty="0"/>
              <a:t>）</a:t>
            </a:r>
            <a:r>
              <a:rPr lang="en-US" altLang="zh-CN" dirty="0"/>
              <a:t>MarkAreaItem: </a:t>
            </a:r>
            <a:endParaRPr lang="zh-CN" altLang="en-US" dirty="0"/>
          </a:p>
        </p:txBody>
      </p:sp>
      <p:sp>
        <p:nvSpPr>
          <p:cNvPr id="2" name="内容占位符 1">
            <a:extLst>
              <a:ext uri="{FF2B5EF4-FFF2-40B4-BE49-F238E27FC236}">
                <a16:creationId xmlns:a16="http://schemas.microsoft.com/office/drawing/2014/main" id="{0098A68C-65D8-A1AA-B9F6-28BF1D716ABA}"/>
              </a:ext>
            </a:extLst>
          </p:cNvPr>
          <p:cNvSpPr txBox="1">
            <a:spLocks/>
          </p:cNvSpPr>
          <p:nvPr/>
        </p:nvSpPr>
        <p:spPr bwMode="auto">
          <a:xfrm>
            <a:off x="423863" y="1754188"/>
            <a:ext cx="11107737" cy="99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MarkAreaItem</a:t>
            </a:r>
            <a:r>
              <a:rPr lang="zh-CN" altLang="en-US" kern="0" dirty="0"/>
              <a:t>是一种用于标记区域的配置项。它可以通过一些参数来控制区域的样式、范围以及标签等属性。它常与</a:t>
            </a:r>
            <a:r>
              <a:rPr lang="en-US" altLang="zh-CN" kern="0" dirty="0"/>
              <a:t>Line</a:t>
            </a:r>
            <a:r>
              <a:rPr lang="zh-CN" altLang="en-US" kern="0" dirty="0"/>
              <a:t>、</a:t>
            </a:r>
            <a:r>
              <a:rPr lang="en-US" altLang="zh-CN" kern="0" dirty="0"/>
              <a:t>Bar</a:t>
            </a:r>
            <a:r>
              <a:rPr lang="zh-CN" altLang="en-US" kern="0" dirty="0"/>
              <a:t>、</a:t>
            </a:r>
            <a:r>
              <a:rPr lang="en-US" altLang="zh-CN" kern="0" dirty="0"/>
              <a:t>Scatter</a:t>
            </a:r>
            <a:r>
              <a:rPr lang="zh-CN" altLang="en-US" kern="0" dirty="0"/>
              <a:t>等图表类型联合使用，用于标记出某一范围、重点区域或者时间段等。</a:t>
            </a:r>
          </a:p>
        </p:txBody>
      </p:sp>
    </p:spTree>
    <p:extLst>
      <p:ext uri="{BB962C8B-B14F-4D97-AF65-F5344CB8AC3E}">
        <p14:creationId xmlns:p14="http://schemas.microsoft.com/office/powerpoint/2010/main" val="38140448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E20FA79C-7B87-4290-9295-9D46F7B5EAE5}"/>
              </a:ext>
            </a:extLst>
          </p:cNvPr>
          <p:cNvGraphicFramePr>
            <a:graphicFrameLocks noGrp="1"/>
          </p:cNvGraphicFramePr>
          <p:nvPr>
            <p:ph idx="1"/>
            <p:extLst>
              <p:ext uri="{D42A27DB-BD31-4B8C-83A1-F6EECF244321}">
                <p14:modId xmlns:p14="http://schemas.microsoft.com/office/powerpoint/2010/main" val="2717667588"/>
              </p:ext>
            </p:extLst>
          </p:nvPr>
        </p:nvGraphicFramePr>
        <p:xfrm>
          <a:off x="2887215" y="3232298"/>
          <a:ext cx="5711840" cy="1722476"/>
        </p:xfrm>
        <a:graphic>
          <a:graphicData uri="http://schemas.openxmlformats.org/drawingml/2006/table">
            <a:tbl>
              <a:tblPr firstRow="1" firstCol="1" bandRow="1">
                <a:tableStyleId>{5C22544A-7EE6-4342-B048-85BDC9FD1C3A}</a:tableStyleId>
              </a:tblPr>
              <a:tblGrid>
                <a:gridCol w="1114358">
                  <a:extLst>
                    <a:ext uri="{9D8B030D-6E8A-4147-A177-3AD203B41FA5}">
                      <a16:colId xmlns:a16="http://schemas.microsoft.com/office/drawing/2014/main" val="905932014"/>
                    </a:ext>
                  </a:extLst>
                </a:gridCol>
                <a:gridCol w="4597482">
                  <a:extLst>
                    <a:ext uri="{9D8B030D-6E8A-4147-A177-3AD203B41FA5}">
                      <a16:colId xmlns:a16="http://schemas.microsoft.com/office/drawing/2014/main" val="1097962604"/>
                    </a:ext>
                  </a:extLst>
                </a:gridCol>
              </a:tblGrid>
              <a:tr h="430619">
                <a:tc>
                  <a:txBody>
                    <a:bodyPr/>
                    <a:lstStyle/>
                    <a:p>
                      <a:pPr marL="0" indent="0" algn="ctr">
                        <a:lnSpc>
                          <a:spcPts val="1400"/>
                        </a:lnSpc>
                        <a:spcBef>
                          <a:spcPts val="200"/>
                        </a:spcBef>
                        <a:spcAft>
                          <a:spcPts val="200"/>
                        </a:spcAft>
                      </a:pPr>
                      <a:r>
                        <a:rPr lang="zh-TW" sz="1000" kern="1050" dirty="0">
                          <a:effectLst/>
                          <a:latin typeface="+mn-ea"/>
                          <a:ea typeface="+mn-ea"/>
                        </a:rPr>
                        <a:t>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4220867580"/>
                  </a:ext>
                </a:extLst>
              </a:tr>
              <a:tr h="430619">
                <a:tc>
                  <a:txBody>
                    <a:bodyPr/>
                    <a:lstStyle/>
                    <a:p>
                      <a:pPr marL="0" indent="0" algn="ctr">
                        <a:lnSpc>
                          <a:spcPts val="1400"/>
                        </a:lnSpc>
                        <a:spcBef>
                          <a:spcPts val="200"/>
                        </a:spcBef>
                        <a:spcAft>
                          <a:spcPts val="200"/>
                        </a:spcAft>
                      </a:pPr>
                      <a:r>
                        <a:rPr lang="en-US" sz="1000" kern="1050" dirty="0" err="1">
                          <a:effectLst/>
                          <a:latin typeface="+mn-ea"/>
                          <a:ea typeface="+mn-ea"/>
                        </a:rPr>
                        <a:t>is_silent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图形是否不响应和触发鼠标事件，默认为</a:t>
                      </a:r>
                      <a:r>
                        <a:rPr lang="en-US" sz="1000" kern="1050" dirty="0">
                          <a:effectLst/>
                          <a:latin typeface="+mn-ea"/>
                          <a:ea typeface="+mn-ea"/>
                        </a:rPr>
                        <a:t>False</a:t>
                      </a:r>
                      <a:r>
                        <a:rPr lang="zh-TW" sz="1000" kern="1050" dirty="0">
                          <a:effectLst/>
                          <a:latin typeface="+mn-ea"/>
                          <a:ea typeface="+mn-ea"/>
                        </a:rPr>
                        <a:t>，即响应和触发鼠标事件。</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068814782"/>
                  </a:ext>
                </a:extLst>
              </a:tr>
              <a:tr h="430619">
                <a:tc>
                  <a:txBody>
                    <a:bodyPr/>
                    <a:lstStyle/>
                    <a:p>
                      <a:pPr marL="0" indent="0" algn="ctr">
                        <a:lnSpc>
                          <a:spcPts val="1400"/>
                        </a:lnSpc>
                        <a:spcBef>
                          <a:spcPts val="200"/>
                        </a:spcBef>
                        <a:spcAft>
                          <a:spcPts val="200"/>
                        </a:spcAft>
                      </a:pPr>
                      <a:r>
                        <a:rPr lang="en-US" sz="1000" kern="1050" dirty="0" err="1">
                          <a:effectLst/>
                          <a:latin typeface="+mn-ea"/>
                          <a:ea typeface="+mn-ea"/>
                        </a:rPr>
                        <a:t>label_opts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标签配置项。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181506417"/>
                  </a:ext>
                </a:extLst>
              </a:tr>
              <a:tr h="430619">
                <a:tc>
                  <a:txBody>
                    <a:bodyPr/>
                    <a:lstStyle/>
                    <a:p>
                      <a:pPr marL="0" indent="0" algn="ctr">
                        <a:lnSpc>
                          <a:spcPts val="1400"/>
                        </a:lnSpc>
                        <a:spcBef>
                          <a:spcPts val="200"/>
                        </a:spcBef>
                        <a:spcAft>
                          <a:spcPts val="200"/>
                        </a:spcAft>
                      </a:pPr>
                      <a:r>
                        <a:rPr lang="en-US" sz="1000" kern="1050" dirty="0">
                          <a:effectLst/>
                          <a:latin typeface="+mn-ea"/>
                          <a:ea typeface="+mn-ea"/>
                        </a:rPr>
                        <a:t>data</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标记区域数据。</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228927493"/>
                  </a:ext>
                </a:extLst>
              </a:tr>
            </a:tbl>
          </a:graphicData>
        </a:graphic>
      </p:graphicFrame>
      <p:sp>
        <p:nvSpPr>
          <p:cNvPr id="3" name="内容占位符 2">
            <a:extLst>
              <a:ext uri="{FF2B5EF4-FFF2-40B4-BE49-F238E27FC236}">
                <a16:creationId xmlns:a16="http://schemas.microsoft.com/office/drawing/2014/main" id="{388FB29D-D4AF-4DAC-83DB-92E7C094C09A}"/>
              </a:ext>
            </a:extLst>
          </p:cNvPr>
          <p:cNvSpPr>
            <a:spLocks noGrp="1"/>
          </p:cNvSpPr>
          <p:nvPr>
            <p:ph idx="10"/>
          </p:nvPr>
        </p:nvSpPr>
        <p:spPr/>
        <p:txBody>
          <a:bodyPr/>
          <a:lstStyle/>
          <a:p>
            <a:r>
              <a:rPr lang="zh-CN" altLang="zh-CN" dirty="0"/>
              <a:t>（</a:t>
            </a:r>
            <a:r>
              <a:rPr lang="en-US" altLang="zh-CN" dirty="0"/>
              <a:t>6</a:t>
            </a:r>
            <a:r>
              <a:rPr lang="zh-CN" altLang="zh-CN" dirty="0"/>
              <a:t>）</a:t>
            </a:r>
            <a:r>
              <a:rPr lang="en-US" altLang="zh-CN" dirty="0"/>
              <a:t>MarkAreaOpts: </a:t>
            </a:r>
            <a:endParaRPr lang="zh-CN" altLang="en-US" dirty="0"/>
          </a:p>
        </p:txBody>
      </p:sp>
      <p:sp>
        <p:nvSpPr>
          <p:cNvPr id="2" name="内容占位符 1">
            <a:extLst>
              <a:ext uri="{FF2B5EF4-FFF2-40B4-BE49-F238E27FC236}">
                <a16:creationId xmlns:a16="http://schemas.microsoft.com/office/drawing/2014/main" id="{697A24F5-B589-884A-27BD-F407F41234BE}"/>
              </a:ext>
            </a:extLst>
          </p:cNvPr>
          <p:cNvSpPr txBox="1">
            <a:spLocks/>
          </p:cNvSpPr>
          <p:nvPr/>
        </p:nvSpPr>
        <p:spPr bwMode="auto">
          <a:xfrm>
            <a:off x="423863" y="1754188"/>
            <a:ext cx="11107737" cy="99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MarkAreaOpts</a:t>
            </a:r>
            <a:r>
              <a:rPr lang="zh-CN" altLang="en-US" kern="0" dirty="0"/>
              <a:t>是一种用于标记区域的配置项，它可以用于控制多个</a:t>
            </a:r>
            <a:r>
              <a:rPr lang="en-US" altLang="zh-CN" kern="0" dirty="0" err="1"/>
              <a:t>MarkAreaItem</a:t>
            </a:r>
            <a:r>
              <a:rPr lang="zh-CN" altLang="en-US" kern="0" dirty="0"/>
              <a:t>的属性值。它可以帮助用户方便地在图表中标记多个区域，通常用于</a:t>
            </a:r>
            <a:r>
              <a:rPr lang="en-US" altLang="zh-CN" kern="0" dirty="0"/>
              <a:t>Line</a:t>
            </a:r>
            <a:r>
              <a:rPr lang="zh-CN" altLang="en-US" kern="0" dirty="0"/>
              <a:t>、</a:t>
            </a:r>
            <a:r>
              <a:rPr lang="en-US" altLang="zh-CN" kern="0" dirty="0"/>
              <a:t>Bar</a:t>
            </a:r>
            <a:r>
              <a:rPr lang="zh-CN" altLang="en-US" kern="0" dirty="0"/>
              <a:t>、</a:t>
            </a:r>
            <a:r>
              <a:rPr lang="en-US" altLang="zh-CN" kern="0" dirty="0"/>
              <a:t>Scatter</a:t>
            </a:r>
            <a:r>
              <a:rPr lang="zh-CN" altLang="en-US" kern="0" dirty="0"/>
              <a:t>等图表类型。</a:t>
            </a:r>
          </a:p>
        </p:txBody>
      </p:sp>
    </p:spTree>
    <p:extLst>
      <p:ext uri="{BB962C8B-B14F-4D97-AF65-F5344CB8AC3E}">
        <p14:creationId xmlns:p14="http://schemas.microsoft.com/office/powerpoint/2010/main" val="3739790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en-US" altLang="zh-CN" dirty="0" err="1"/>
              <a:t>Pyecharts</a:t>
            </a:r>
            <a:r>
              <a:rPr lang="zh-CN" altLang="zh-CN" dirty="0"/>
              <a:t>的其它类配置项主要包括：</a:t>
            </a:r>
            <a:r>
              <a:rPr lang="en-US" altLang="zh-CN" dirty="0" err="1"/>
              <a:t>EffectOpts</a:t>
            </a:r>
            <a:r>
              <a:rPr lang="zh-CN" altLang="zh-CN" dirty="0"/>
              <a:t>、</a:t>
            </a:r>
            <a:r>
              <a:rPr lang="en-US" altLang="zh-CN" dirty="0" err="1"/>
              <a:t>AreaStyleOpts</a:t>
            </a:r>
            <a:r>
              <a:rPr lang="zh-CN" altLang="zh-CN" dirty="0"/>
              <a:t>、</a:t>
            </a:r>
            <a:r>
              <a:rPr lang="en-US" altLang="zh-CN" dirty="0" err="1"/>
              <a:t>SplitAreaOpts</a:t>
            </a:r>
            <a:r>
              <a:rPr lang="zh-CN" altLang="zh-CN" dirty="0"/>
              <a:t>等</a:t>
            </a:r>
            <a:r>
              <a:rPr lang="en-US" altLang="zh-CN" dirty="0"/>
              <a:t>3</a:t>
            </a:r>
            <a:r>
              <a:rPr lang="zh-CN" altLang="zh-CN" dirty="0"/>
              <a:t>个配置。</a:t>
            </a:r>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altLang="zh-CN" dirty="0"/>
              <a:t>8.2.3  </a:t>
            </a:r>
            <a:r>
              <a:rPr lang="zh-CN" altLang="en-US" dirty="0"/>
              <a:t>其他类配置项</a:t>
            </a:r>
            <a:endParaRPr dirty="0"/>
          </a:p>
        </p:txBody>
      </p:sp>
    </p:spTree>
    <p:extLst>
      <p:ext uri="{BB962C8B-B14F-4D97-AF65-F5344CB8AC3E}">
        <p14:creationId xmlns:p14="http://schemas.microsoft.com/office/powerpoint/2010/main" val="2753306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A118F4BE-2537-4C6E-BEFA-4DAD58F08720}"/>
              </a:ext>
            </a:extLst>
          </p:cNvPr>
          <p:cNvGraphicFramePr>
            <a:graphicFrameLocks noGrp="1"/>
          </p:cNvGraphicFramePr>
          <p:nvPr>
            <p:ph idx="1"/>
            <p:extLst>
              <p:ext uri="{D42A27DB-BD31-4B8C-83A1-F6EECF244321}">
                <p14:modId xmlns:p14="http://schemas.microsoft.com/office/powerpoint/2010/main" val="688507225"/>
              </p:ext>
            </p:extLst>
          </p:nvPr>
        </p:nvGraphicFramePr>
        <p:xfrm>
          <a:off x="2355273" y="2796225"/>
          <a:ext cx="6585527" cy="2743335"/>
        </p:xfrm>
        <a:graphic>
          <a:graphicData uri="http://schemas.openxmlformats.org/drawingml/2006/table">
            <a:tbl>
              <a:tblPr firstRow="1" firstCol="1" bandRow="1">
                <a:tableStyleId>{5C22544A-7EE6-4342-B048-85BDC9FD1C3A}</a:tableStyleId>
              </a:tblPr>
              <a:tblGrid>
                <a:gridCol w="1288119">
                  <a:extLst>
                    <a:ext uri="{9D8B030D-6E8A-4147-A177-3AD203B41FA5}">
                      <a16:colId xmlns:a16="http://schemas.microsoft.com/office/drawing/2014/main" val="101929818"/>
                    </a:ext>
                  </a:extLst>
                </a:gridCol>
                <a:gridCol w="5297408">
                  <a:extLst>
                    <a:ext uri="{9D8B030D-6E8A-4147-A177-3AD203B41FA5}">
                      <a16:colId xmlns:a16="http://schemas.microsoft.com/office/drawing/2014/main" val="752937393"/>
                    </a:ext>
                  </a:extLst>
                </a:gridCol>
              </a:tblGrid>
              <a:tr h="304815">
                <a:tc>
                  <a:txBody>
                    <a:bodyPr/>
                    <a:lstStyle/>
                    <a:p>
                      <a:pPr marL="0" indent="0" algn="ctr">
                        <a:lnSpc>
                          <a:spcPts val="1400"/>
                        </a:lnSpc>
                        <a:spcBef>
                          <a:spcPts val="200"/>
                        </a:spcBef>
                        <a:spcAft>
                          <a:spcPts val="200"/>
                        </a:spcAft>
                      </a:pPr>
                      <a:r>
                        <a:rPr lang="zh-TW" sz="1000" kern="1050" dirty="0">
                          <a:effectLst/>
                          <a:latin typeface="+mn-ea"/>
                          <a:ea typeface="+mn-ea"/>
                        </a:rPr>
                        <a:t>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861234465"/>
                  </a:ext>
                </a:extLst>
              </a:tr>
              <a:tr h="304815">
                <a:tc>
                  <a:txBody>
                    <a:bodyPr/>
                    <a:lstStyle/>
                    <a:p>
                      <a:pPr marL="0" indent="0" algn="ctr">
                        <a:lnSpc>
                          <a:spcPts val="1400"/>
                        </a:lnSpc>
                        <a:spcBef>
                          <a:spcPts val="200"/>
                        </a:spcBef>
                        <a:spcAft>
                          <a:spcPts val="200"/>
                        </a:spcAft>
                      </a:pPr>
                      <a:r>
                        <a:rPr lang="en-US" sz="1000" kern="1050" dirty="0" err="1">
                          <a:effectLst/>
                          <a:latin typeface="+mn-ea"/>
                          <a:ea typeface="+mn-ea"/>
                        </a:rPr>
                        <a:t>is_show</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是否显示特效。</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66909903"/>
                  </a:ext>
                </a:extLst>
              </a:tr>
              <a:tr h="304815">
                <a:tc>
                  <a:txBody>
                    <a:bodyPr/>
                    <a:lstStyle/>
                    <a:p>
                      <a:pPr marL="0" indent="0" algn="ctr">
                        <a:lnSpc>
                          <a:spcPts val="1400"/>
                        </a:lnSpc>
                        <a:spcBef>
                          <a:spcPts val="200"/>
                        </a:spcBef>
                        <a:spcAft>
                          <a:spcPts val="200"/>
                        </a:spcAft>
                      </a:pPr>
                      <a:r>
                        <a:rPr lang="en-US" sz="1000" kern="1050" dirty="0" err="1">
                          <a:effectLst/>
                          <a:latin typeface="+mn-ea"/>
                          <a:ea typeface="+mn-ea"/>
                        </a:rPr>
                        <a:t>brush_type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波纹的绘制方式，可选</a:t>
                      </a:r>
                      <a:r>
                        <a:rPr lang="en-US" sz="1000" kern="1050" dirty="0">
                          <a:effectLst/>
                          <a:latin typeface="+mn-ea"/>
                          <a:ea typeface="+mn-ea"/>
                        </a:rPr>
                        <a:t> 'stroke' </a:t>
                      </a:r>
                      <a:r>
                        <a:rPr lang="zh-TW" sz="1000" kern="1050" dirty="0">
                          <a:effectLst/>
                          <a:latin typeface="+mn-ea"/>
                          <a:ea typeface="+mn-ea"/>
                        </a:rPr>
                        <a:t>和</a:t>
                      </a:r>
                      <a:r>
                        <a:rPr lang="en-US" sz="1000" kern="1050" dirty="0">
                          <a:effectLst/>
                          <a:latin typeface="+mn-ea"/>
                          <a:ea typeface="+mn-ea"/>
                        </a:rPr>
                        <a:t> 'fill'</a:t>
                      </a:r>
                      <a:r>
                        <a:rPr lang="zh-TW" sz="1000" kern="1050" dirty="0">
                          <a:effectLst/>
                          <a:latin typeface="+mn-ea"/>
                          <a:ea typeface="+mn-ea"/>
                        </a:rPr>
                        <a:t>，</a:t>
                      </a:r>
                      <a:r>
                        <a:rPr lang="en-US" sz="1000" kern="1050" dirty="0">
                          <a:effectLst/>
                          <a:latin typeface="+mn-ea"/>
                          <a:ea typeface="+mn-ea"/>
                        </a:rPr>
                        <a:t>Scatter </a:t>
                      </a:r>
                      <a:r>
                        <a:rPr lang="zh-TW" sz="1000" kern="1050" dirty="0">
                          <a:effectLst/>
                          <a:latin typeface="+mn-ea"/>
                          <a:ea typeface="+mn-ea"/>
                        </a:rPr>
                        <a:t>类型有效。</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684838555"/>
                  </a:ext>
                </a:extLst>
              </a:tr>
              <a:tr h="304815">
                <a:tc>
                  <a:txBody>
                    <a:bodyPr/>
                    <a:lstStyle/>
                    <a:p>
                      <a:pPr marL="0" indent="0" algn="ctr">
                        <a:lnSpc>
                          <a:spcPts val="1400"/>
                        </a:lnSpc>
                        <a:spcBef>
                          <a:spcPts val="200"/>
                        </a:spcBef>
                        <a:spcAft>
                          <a:spcPts val="200"/>
                        </a:spcAft>
                      </a:pPr>
                      <a:r>
                        <a:rPr lang="en-US" sz="1000" kern="1050" dirty="0">
                          <a:effectLst/>
                          <a:latin typeface="+mn-ea"/>
                          <a:ea typeface="+mn-ea"/>
                        </a:rPr>
                        <a:t>scale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动画中波纹的最大缩放比例，</a:t>
                      </a:r>
                      <a:r>
                        <a:rPr lang="en-US" sz="1000" kern="1050" dirty="0">
                          <a:effectLst/>
                          <a:latin typeface="+mn-ea"/>
                          <a:ea typeface="+mn-ea"/>
                        </a:rPr>
                        <a:t>Scatter </a:t>
                      </a:r>
                      <a:r>
                        <a:rPr lang="zh-TW" sz="1000" kern="1050" dirty="0">
                          <a:effectLst/>
                          <a:latin typeface="+mn-ea"/>
                          <a:ea typeface="+mn-ea"/>
                        </a:rPr>
                        <a:t>类型有效。</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20374287"/>
                  </a:ext>
                </a:extLst>
              </a:tr>
              <a:tr h="304815">
                <a:tc>
                  <a:txBody>
                    <a:bodyPr/>
                    <a:lstStyle/>
                    <a:p>
                      <a:pPr marL="0" indent="0" algn="ctr">
                        <a:lnSpc>
                          <a:spcPts val="1400"/>
                        </a:lnSpc>
                        <a:spcBef>
                          <a:spcPts val="200"/>
                        </a:spcBef>
                        <a:spcAft>
                          <a:spcPts val="200"/>
                        </a:spcAft>
                      </a:pPr>
                      <a:r>
                        <a:rPr lang="en-US" sz="1000" kern="1050" dirty="0">
                          <a:effectLst/>
                          <a:latin typeface="+mn-ea"/>
                          <a:ea typeface="+mn-ea"/>
                        </a:rPr>
                        <a:t>period</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动画的周期，秒数，</a:t>
                      </a:r>
                      <a:r>
                        <a:rPr lang="en-US" sz="1000" kern="1050" dirty="0">
                          <a:effectLst/>
                          <a:latin typeface="+mn-ea"/>
                          <a:ea typeface="+mn-ea"/>
                        </a:rPr>
                        <a:t>Scatter </a:t>
                      </a:r>
                      <a:r>
                        <a:rPr lang="zh-TW" sz="1000" kern="1050" dirty="0">
                          <a:effectLst/>
                          <a:latin typeface="+mn-ea"/>
                          <a:ea typeface="+mn-ea"/>
                        </a:rPr>
                        <a:t>类型有效。</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372424140"/>
                  </a:ext>
                </a:extLst>
              </a:tr>
              <a:tr h="304815">
                <a:tc>
                  <a:txBody>
                    <a:bodyPr/>
                    <a:lstStyle/>
                    <a:p>
                      <a:pPr marL="0" indent="0" algn="ctr">
                        <a:lnSpc>
                          <a:spcPts val="1400"/>
                        </a:lnSpc>
                        <a:spcBef>
                          <a:spcPts val="200"/>
                        </a:spcBef>
                        <a:spcAft>
                          <a:spcPts val="200"/>
                        </a:spcAft>
                      </a:pPr>
                      <a:r>
                        <a:rPr lang="en-US" sz="1000" kern="1050" dirty="0">
                          <a:effectLst/>
                          <a:latin typeface="+mn-ea"/>
                          <a:ea typeface="+mn-ea"/>
                        </a:rPr>
                        <a:t>color</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特效标记的颜色。</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786129801"/>
                  </a:ext>
                </a:extLst>
              </a:tr>
              <a:tr h="304815">
                <a:tc>
                  <a:txBody>
                    <a:bodyPr/>
                    <a:lstStyle/>
                    <a:p>
                      <a:pPr marL="0" indent="0" algn="ctr">
                        <a:lnSpc>
                          <a:spcPts val="1400"/>
                        </a:lnSpc>
                        <a:spcBef>
                          <a:spcPts val="200"/>
                        </a:spcBef>
                        <a:spcAft>
                          <a:spcPts val="200"/>
                        </a:spcAft>
                      </a:pPr>
                      <a:r>
                        <a:rPr lang="en-US" sz="1000" kern="1050" dirty="0">
                          <a:effectLst/>
                          <a:latin typeface="+mn-ea"/>
                          <a:ea typeface="+mn-ea"/>
                        </a:rPr>
                        <a:t>symbol</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特效图形的标记。</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01516543"/>
                  </a:ext>
                </a:extLst>
              </a:tr>
              <a:tr h="304815">
                <a:tc>
                  <a:txBody>
                    <a:bodyPr/>
                    <a:lstStyle/>
                    <a:p>
                      <a:pPr marL="0" indent="0" algn="ctr">
                        <a:lnSpc>
                          <a:spcPts val="1400"/>
                        </a:lnSpc>
                        <a:spcBef>
                          <a:spcPts val="200"/>
                        </a:spcBef>
                        <a:spcAft>
                          <a:spcPts val="200"/>
                        </a:spcAft>
                      </a:pPr>
                      <a:r>
                        <a:rPr lang="en-US" sz="1000" kern="1050" dirty="0" err="1">
                          <a:effectLst/>
                          <a:latin typeface="+mn-ea"/>
                          <a:ea typeface="+mn-ea"/>
                        </a:rPr>
                        <a:t>symbol_size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特效标记的大小，可以设置成诸如</a:t>
                      </a:r>
                      <a:r>
                        <a:rPr lang="en-US" sz="1000" kern="1050" dirty="0">
                          <a:effectLst/>
                          <a:latin typeface="+mn-ea"/>
                          <a:ea typeface="+mn-ea"/>
                        </a:rPr>
                        <a:t> 10 </a:t>
                      </a:r>
                      <a:r>
                        <a:rPr lang="zh-TW" sz="1000" kern="1050" dirty="0">
                          <a:effectLst/>
                          <a:latin typeface="+mn-ea"/>
                          <a:ea typeface="+mn-ea"/>
                        </a:rPr>
                        <a:t>这样单一的数字，也可以用数组分开表示高和宽。</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134139371"/>
                  </a:ext>
                </a:extLst>
              </a:tr>
              <a:tr h="304815">
                <a:tc>
                  <a:txBody>
                    <a:bodyPr/>
                    <a:lstStyle/>
                    <a:p>
                      <a:pPr marL="0" indent="0" algn="ctr">
                        <a:lnSpc>
                          <a:spcPts val="1400"/>
                        </a:lnSpc>
                        <a:spcBef>
                          <a:spcPts val="200"/>
                        </a:spcBef>
                        <a:spcAft>
                          <a:spcPts val="200"/>
                        </a:spcAft>
                      </a:pPr>
                      <a:r>
                        <a:rPr lang="en-US" sz="1000" kern="1050" dirty="0" err="1">
                          <a:effectLst/>
                          <a:latin typeface="+mn-ea"/>
                          <a:ea typeface="+mn-ea"/>
                        </a:rPr>
                        <a:t>trail_length</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特效尾迹的长度。取从</a:t>
                      </a:r>
                      <a:r>
                        <a:rPr lang="en-US" sz="1000" kern="1050" dirty="0">
                          <a:effectLst/>
                          <a:latin typeface="+mn-ea"/>
                          <a:ea typeface="+mn-ea"/>
                        </a:rPr>
                        <a:t> 0 </a:t>
                      </a:r>
                      <a:r>
                        <a:rPr lang="zh-TW" sz="1000" kern="1050" dirty="0">
                          <a:effectLst/>
                          <a:latin typeface="+mn-ea"/>
                          <a:ea typeface="+mn-ea"/>
                        </a:rPr>
                        <a:t>到</a:t>
                      </a:r>
                      <a:r>
                        <a:rPr lang="en-US" sz="1000" kern="1050" dirty="0">
                          <a:effectLst/>
                          <a:latin typeface="+mn-ea"/>
                          <a:ea typeface="+mn-ea"/>
                        </a:rPr>
                        <a:t> 1 </a:t>
                      </a:r>
                      <a:r>
                        <a:rPr lang="zh-TW" sz="1000" kern="1050" dirty="0">
                          <a:effectLst/>
                          <a:latin typeface="+mn-ea"/>
                          <a:ea typeface="+mn-ea"/>
                        </a:rPr>
                        <a:t>的值，数值越大尾迹越长。</a:t>
                      </a:r>
                      <a:r>
                        <a:rPr lang="en-US" sz="1000" kern="1050" dirty="0">
                          <a:effectLst/>
                          <a:latin typeface="+mn-ea"/>
                          <a:ea typeface="+mn-ea"/>
                        </a:rPr>
                        <a:t>Geo </a:t>
                      </a:r>
                      <a:r>
                        <a:rPr lang="zh-TW" sz="1000" kern="1050" dirty="0">
                          <a:effectLst/>
                          <a:latin typeface="+mn-ea"/>
                          <a:ea typeface="+mn-ea"/>
                        </a:rPr>
                        <a:t>图设置</a:t>
                      </a:r>
                      <a:r>
                        <a:rPr lang="en-US" sz="1000" kern="1050" dirty="0">
                          <a:effectLst/>
                          <a:latin typeface="+mn-ea"/>
                          <a:ea typeface="+mn-ea"/>
                        </a:rPr>
                        <a:t> Lines </a:t>
                      </a:r>
                      <a:r>
                        <a:rPr lang="zh-TW" sz="1000" kern="1050" dirty="0">
                          <a:effectLst/>
                          <a:latin typeface="+mn-ea"/>
                          <a:ea typeface="+mn-ea"/>
                        </a:rPr>
                        <a:t>类型时有效。</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211277693"/>
                  </a:ext>
                </a:extLst>
              </a:tr>
            </a:tbl>
          </a:graphicData>
        </a:graphic>
      </p:graphicFrame>
      <p:sp>
        <p:nvSpPr>
          <p:cNvPr id="3" name="内容占位符 2">
            <a:extLst>
              <a:ext uri="{FF2B5EF4-FFF2-40B4-BE49-F238E27FC236}">
                <a16:creationId xmlns:a16="http://schemas.microsoft.com/office/drawing/2014/main" id="{388FB29D-D4AF-4DAC-83DB-92E7C094C09A}"/>
              </a:ext>
            </a:extLst>
          </p:cNvPr>
          <p:cNvSpPr>
            <a:spLocks noGrp="1"/>
          </p:cNvSpPr>
          <p:nvPr>
            <p:ph idx="10"/>
          </p:nvPr>
        </p:nvSpPr>
        <p:spPr/>
        <p:txBody>
          <a:bodyPr/>
          <a:lstStyle/>
          <a:p>
            <a:r>
              <a:rPr lang="zh-CN" altLang="zh-CN" dirty="0"/>
              <a:t>（</a:t>
            </a:r>
            <a:r>
              <a:rPr lang="en-US" altLang="zh-CN" dirty="0"/>
              <a:t>1</a:t>
            </a:r>
            <a:r>
              <a:rPr lang="zh-CN" altLang="zh-CN" dirty="0"/>
              <a:t>）</a:t>
            </a:r>
            <a:r>
              <a:rPr lang="en-US" altLang="zh-CN" dirty="0"/>
              <a:t>EffectOpts</a:t>
            </a:r>
            <a:r>
              <a:rPr lang="zh-CN" altLang="zh-CN" dirty="0"/>
              <a:t>：</a:t>
            </a:r>
            <a:endParaRPr lang="zh-CN" altLang="en-US" dirty="0"/>
          </a:p>
        </p:txBody>
      </p:sp>
      <p:sp>
        <p:nvSpPr>
          <p:cNvPr id="2" name="内容占位符 1">
            <a:extLst>
              <a:ext uri="{FF2B5EF4-FFF2-40B4-BE49-F238E27FC236}">
                <a16:creationId xmlns:a16="http://schemas.microsoft.com/office/drawing/2014/main" id="{A86B65D4-6674-5F9D-69AD-B1369799812F}"/>
              </a:ext>
            </a:extLst>
          </p:cNvPr>
          <p:cNvSpPr txBox="1">
            <a:spLocks/>
          </p:cNvSpPr>
          <p:nvPr/>
        </p:nvSpPr>
        <p:spPr bwMode="auto">
          <a:xfrm>
            <a:off x="423863" y="1754188"/>
            <a:ext cx="11107737" cy="99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EffectOpts</a:t>
            </a:r>
            <a:r>
              <a:rPr lang="zh-CN" altLang="en-US" kern="0" dirty="0"/>
              <a:t>是用于控制动态图表涟漪特效的选项。通过使用</a:t>
            </a:r>
            <a:r>
              <a:rPr lang="en-US" altLang="zh-CN" kern="0" dirty="0" err="1"/>
              <a:t>EffectOpts</a:t>
            </a:r>
            <a:r>
              <a:rPr lang="zh-CN" altLang="en-US" kern="0" dirty="0"/>
              <a:t>，用户可以控制动态图表的表现，例如更改刷新时间和延迟时间、排列数据等。</a:t>
            </a:r>
          </a:p>
        </p:txBody>
      </p:sp>
    </p:spTree>
    <p:extLst>
      <p:ext uri="{BB962C8B-B14F-4D97-AF65-F5344CB8AC3E}">
        <p14:creationId xmlns:p14="http://schemas.microsoft.com/office/powerpoint/2010/main" val="20795716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9E3AF0FC-CE5E-40D5-9415-CA1F05FFF456}"/>
              </a:ext>
            </a:extLst>
          </p:cNvPr>
          <p:cNvGraphicFramePr>
            <a:graphicFrameLocks noGrp="1"/>
          </p:cNvGraphicFramePr>
          <p:nvPr>
            <p:ph idx="1"/>
            <p:extLst>
              <p:ext uri="{D42A27DB-BD31-4B8C-83A1-F6EECF244321}">
                <p14:modId xmlns:p14="http://schemas.microsoft.com/office/powerpoint/2010/main" val="909407887"/>
              </p:ext>
            </p:extLst>
          </p:nvPr>
        </p:nvGraphicFramePr>
        <p:xfrm>
          <a:off x="2915270" y="3061793"/>
          <a:ext cx="5404485" cy="1265658"/>
        </p:xfrm>
        <a:graphic>
          <a:graphicData uri="http://schemas.openxmlformats.org/drawingml/2006/table">
            <a:tbl>
              <a:tblPr firstRow="1" firstCol="1" bandRow="1">
                <a:tableStyleId>{5C22544A-7EE6-4342-B048-85BDC9FD1C3A}</a:tableStyleId>
              </a:tblPr>
              <a:tblGrid>
                <a:gridCol w="1068705">
                  <a:extLst>
                    <a:ext uri="{9D8B030D-6E8A-4147-A177-3AD203B41FA5}">
                      <a16:colId xmlns:a16="http://schemas.microsoft.com/office/drawing/2014/main" val="3246633782"/>
                    </a:ext>
                  </a:extLst>
                </a:gridCol>
                <a:gridCol w="4335780">
                  <a:extLst>
                    <a:ext uri="{9D8B030D-6E8A-4147-A177-3AD203B41FA5}">
                      <a16:colId xmlns:a16="http://schemas.microsoft.com/office/drawing/2014/main" val="2271951968"/>
                    </a:ext>
                  </a:extLst>
                </a:gridCol>
              </a:tblGrid>
              <a:tr h="421886">
                <a:tc>
                  <a:txBody>
                    <a:bodyPr/>
                    <a:lstStyle/>
                    <a:p>
                      <a:pPr marL="0" indent="0" algn="ctr">
                        <a:lnSpc>
                          <a:spcPts val="1400"/>
                        </a:lnSpc>
                        <a:spcBef>
                          <a:spcPts val="200"/>
                        </a:spcBef>
                        <a:spcAft>
                          <a:spcPts val="200"/>
                        </a:spcAft>
                      </a:pPr>
                      <a:r>
                        <a:rPr lang="zh-TW" sz="1000" kern="1050" dirty="0">
                          <a:effectLst/>
                          <a:latin typeface="+mn-ea"/>
                          <a:ea typeface="+mn-ea"/>
                        </a:rPr>
                        <a:t>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618767682"/>
                  </a:ext>
                </a:extLst>
              </a:tr>
              <a:tr h="421886">
                <a:tc>
                  <a:txBody>
                    <a:bodyPr/>
                    <a:lstStyle/>
                    <a:p>
                      <a:pPr marL="0" indent="0" algn="ctr">
                        <a:lnSpc>
                          <a:spcPts val="1400"/>
                        </a:lnSpc>
                        <a:spcBef>
                          <a:spcPts val="200"/>
                        </a:spcBef>
                        <a:spcAft>
                          <a:spcPts val="200"/>
                        </a:spcAft>
                      </a:pPr>
                      <a:r>
                        <a:rPr lang="en-US" sz="1000" kern="1050" dirty="0">
                          <a:effectLst/>
                          <a:latin typeface="+mn-ea"/>
                          <a:ea typeface="+mn-ea"/>
                        </a:rPr>
                        <a:t>opacity</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图形透明度。支持从</a:t>
                      </a:r>
                      <a:r>
                        <a:rPr lang="en-US" sz="1000" kern="1050" dirty="0">
                          <a:effectLst/>
                          <a:latin typeface="+mn-ea"/>
                          <a:ea typeface="+mn-ea"/>
                        </a:rPr>
                        <a:t> 0 </a:t>
                      </a:r>
                      <a:r>
                        <a:rPr lang="zh-TW" sz="1000" kern="1050" dirty="0">
                          <a:effectLst/>
                          <a:latin typeface="+mn-ea"/>
                          <a:ea typeface="+mn-ea"/>
                        </a:rPr>
                        <a:t>到</a:t>
                      </a:r>
                      <a:r>
                        <a:rPr lang="en-US" sz="1000" kern="1050" dirty="0">
                          <a:effectLst/>
                          <a:latin typeface="+mn-ea"/>
                          <a:ea typeface="+mn-ea"/>
                        </a:rPr>
                        <a:t> 1 </a:t>
                      </a:r>
                      <a:r>
                        <a:rPr lang="zh-TW" sz="1000" kern="1050" dirty="0">
                          <a:effectLst/>
                          <a:latin typeface="+mn-ea"/>
                          <a:ea typeface="+mn-ea"/>
                        </a:rPr>
                        <a:t>的数字，为</a:t>
                      </a:r>
                      <a:r>
                        <a:rPr lang="en-US" sz="1000" kern="1050" dirty="0">
                          <a:effectLst/>
                          <a:latin typeface="+mn-ea"/>
                          <a:ea typeface="+mn-ea"/>
                        </a:rPr>
                        <a:t> 0 </a:t>
                      </a:r>
                      <a:r>
                        <a:rPr lang="zh-TW" sz="1000" kern="1050" dirty="0">
                          <a:effectLst/>
                          <a:latin typeface="+mn-ea"/>
                          <a:ea typeface="+mn-ea"/>
                        </a:rPr>
                        <a:t>时不绘制该</a:t>
                      </a:r>
                      <a:r>
                        <a:rPr lang="zh-TW" altLang="en-US" sz="1000" kern="1050" dirty="0">
                          <a:solidFill>
                            <a:schemeClr val="dk1"/>
                          </a:solidFill>
                          <a:effectLst/>
                          <a:latin typeface="+mn-ea"/>
                          <a:ea typeface="+mn-ea"/>
                          <a:cs typeface="+mn-cs"/>
                        </a:rPr>
                        <a:t>图形</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4172960766"/>
                  </a:ext>
                </a:extLst>
              </a:tr>
              <a:tr h="421886">
                <a:tc>
                  <a:txBody>
                    <a:bodyPr/>
                    <a:lstStyle/>
                    <a:p>
                      <a:pPr marL="0" indent="0" algn="ctr">
                        <a:lnSpc>
                          <a:spcPts val="1400"/>
                        </a:lnSpc>
                        <a:spcBef>
                          <a:spcPts val="200"/>
                        </a:spcBef>
                        <a:spcAft>
                          <a:spcPts val="200"/>
                        </a:spcAft>
                      </a:pPr>
                      <a:r>
                        <a:rPr lang="en-US" sz="1000" kern="1050" dirty="0">
                          <a:effectLst/>
                          <a:latin typeface="+mn-ea"/>
                          <a:ea typeface="+mn-ea"/>
                        </a:rPr>
                        <a:t>color</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填充的颜色。</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293964002"/>
                  </a:ext>
                </a:extLst>
              </a:tr>
            </a:tbl>
          </a:graphicData>
        </a:graphic>
      </p:graphicFrame>
      <p:sp>
        <p:nvSpPr>
          <p:cNvPr id="3" name="内容占位符 2">
            <a:extLst>
              <a:ext uri="{FF2B5EF4-FFF2-40B4-BE49-F238E27FC236}">
                <a16:creationId xmlns:a16="http://schemas.microsoft.com/office/drawing/2014/main" id="{388FB29D-D4AF-4DAC-83DB-92E7C094C09A}"/>
              </a:ext>
            </a:extLst>
          </p:cNvPr>
          <p:cNvSpPr>
            <a:spLocks noGrp="1"/>
          </p:cNvSpPr>
          <p:nvPr>
            <p:ph idx="10"/>
          </p:nvPr>
        </p:nvSpPr>
        <p:spPr/>
        <p:txBody>
          <a:bodyPr/>
          <a:lstStyle/>
          <a:p>
            <a:r>
              <a:rPr lang="zh-CN" altLang="zh-CN" dirty="0"/>
              <a:t>（</a:t>
            </a:r>
            <a:r>
              <a:rPr lang="en-US" altLang="zh-CN" dirty="0"/>
              <a:t>2</a:t>
            </a:r>
            <a:r>
              <a:rPr lang="zh-CN" altLang="zh-CN" dirty="0"/>
              <a:t>）</a:t>
            </a:r>
            <a:r>
              <a:rPr lang="en-US" altLang="zh-CN" dirty="0"/>
              <a:t>AreaStyleOpts</a:t>
            </a:r>
            <a:r>
              <a:rPr lang="zh-CN" altLang="zh-CN" dirty="0"/>
              <a:t>：</a:t>
            </a:r>
            <a:endParaRPr lang="zh-CN" altLang="en-US" dirty="0"/>
          </a:p>
        </p:txBody>
      </p:sp>
      <p:sp>
        <p:nvSpPr>
          <p:cNvPr id="2" name="内容占位符 1">
            <a:extLst>
              <a:ext uri="{FF2B5EF4-FFF2-40B4-BE49-F238E27FC236}">
                <a16:creationId xmlns:a16="http://schemas.microsoft.com/office/drawing/2014/main" id="{8E495A2D-8C1C-34B1-19AC-3131EADEA183}"/>
              </a:ext>
            </a:extLst>
          </p:cNvPr>
          <p:cNvSpPr txBox="1">
            <a:spLocks/>
          </p:cNvSpPr>
          <p:nvPr/>
        </p:nvSpPr>
        <p:spPr bwMode="auto">
          <a:xfrm>
            <a:off x="423863" y="1754188"/>
            <a:ext cx="11107737" cy="99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AreaStyleOpts</a:t>
            </a:r>
            <a:r>
              <a:rPr lang="zh-CN" altLang="en-US" kern="0" dirty="0"/>
              <a:t>是用于设置填充区域样式的选项。通过使用</a:t>
            </a:r>
            <a:r>
              <a:rPr lang="en-US" altLang="zh-CN" kern="0" dirty="0" err="1"/>
              <a:t>AreaStyleOpts</a:t>
            </a:r>
            <a:r>
              <a:rPr lang="zh-CN" altLang="en-US" kern="0" dirty="0"/>
              <a:t>，用户可以控制区域的填充、边框和阴影等效果的样式。</a:t>
            </a:r>
          </a:p>
        </p:txBody>
      </p:sp>
    </p:spTree>
    <p:extLst>
      <p:ext uri="{BB962C8B-B14F-4D97-AF65-F5344CB8AC3E}">
        <p14:creationId xmlns:p14="http://schemas.microsoft.com/office/powerpoint/2010/main" val="32829684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6D82D0E6-2A29-4AB9-B99E-A998170B3ED4}"/>
              </a:ext>
            </a:extLst>
          </p:cNvPr>
          <p:cNvGraphicFramePr>
            <a:graphicFrameLocks noGrp="1"/>
          </p:cNvGraphicFramePr>
          <p:nvPr>
            <p:ph idx="1"/>
            <p:extLst>
              <p:ext uri="{D42A27DB-BD31-4B8C-83A1-F6EECF244321}">
                <p14:modId xmlns:p14="http://schemas.microsoft.com/office/powerpoint/2010/main" val="323892547"/>
              </p:ext>
            </p:extLst>
          </p:nvPr>
        </p:nvGraphicFramePr>
        <p:xfrm>
          <a:off x="2807856" y="3024847"/>
          <a:ext cx="5646002" cy="1143117"/>
        </p:xfrm>
        <a:graphic>
          <a:graphicData uri="http://schemas.openxmlformats.org/drawingml/2006/table">
            <a:tbl>
              <a:tblPr firstRow="1" firstCol="1" bandRow="1">
                <a:tableStyleId>{5C22544A-7EE6-4342-B048-85BDC9FD1C3A}</a:tableStyleId>
              </a:tblPr>
              <a:tblGrid>
                <a:gridCol w="1293090">
                  <a:extLst>
                    <a:ext uri="{9D8B030D-6E8A-4147-A177-3AD203B41FA5}">
                      <a16:colId xmlns:a16="http://schemas.microsoft.com/office/drawing/2014/main" val="3097994699"/>
                    </a:ext>
                  </a:extLst>
                </a:gridCol>
                <a:gridCol w="4352912">
                  <a:extLst>
                    <a:ext uri="{9D8B030D-6E8A-4147-A177-3AD203B41FA5}">
                      <a16:colId xmlns:a16="http://schemas.microsoft.com/office/drawing/2014/main" val="4238026825"/>
                    </a:ext>
                  </a:extLst>
                </a:gridCol>
              </a:tblGrid>
              <a:tr h="381039">
                <a:tc>
                  <a:txBody>
                    <a:bodyPr/>
                    <a:lstStyle/>
                    <a:p>
                      <a:pPr marL="0" indent="0" algn="ctr">
                        <a:lnSpc>
                          <a:spcPts val="1400"/>
                        </a:lnSpc>
                        <a:spcBef>
                          <a:spcPts val="200"/>
                        </a:spcBef>
                        <a:spcAft>
                          <a:spcPts val="200"/>
                        </a:spcAft>
                      </a:pPr>
                      <a:r>
                        <a:rPr lang="zh-TW" sz="1000" kern="1050" dirty="0">
                          <a:effectLst/>
                        </a:rPr>
                        <a:t>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rPr>
                        <a:t>说明</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2827368693"/>
                  </a:ext>
                </a:extLst>
              </a:tr>
              <a:tr h="381039">
                <a:tc>
                  <a:txBody>
                    <a:bodyPr/>
                    <a:lstStyle/>
                    <a:p>
                      <a:pPr marL="0" indent="0" algn="ctr">
                        <a:lnSpc>
                          <a:spcPts val="1400"/>
                        </a:lnSpc>
                        <a:spcBef>
                          <a:spcPts val="200"/>
                        </a:spcBef>
                        <a:spcAft>
                          <a:spcPts val="200"/>
                        </a:spcAft>
                      </a:pPr>
                      <a:r>
                        <a:rPr lang="en-US" sz="1000" kern="1050" dirty="0" err="1">
                          <a:effectLst/>
                        </a:rPr>
                        <a:t>is_show</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是否显示分隔区域。</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127528202"/>
                  </a:ext>
                </a:extLst>
              </a:tr>
              <a:tr h="381039">
                <a:tc>
                  <a:txBody>
                    <a:bodyPr/>
                    <a:lstStyle/>
                    <a:p>
                      <a:pPr marL="0" indent="0" algn="ctr">
                        <a:lnSpc>
                          <a:spcPts val="1400"/>
                        </a:lnSpc>
                        <a:spcBef>
                          <a:spcPts val="200"/>
                        </a:spcBef>
                        <a:spcAft>
                          <a:spcPts val="200"/>
                        </a:spcAft>
                      </a:pPr>
                      <a:r>
                        <a:rPr lang="en-US" sz="1000" kern="1050" dirty="0" err="1">
                          <a:effectLst/>
                        </a:rPr>
                        <a:t>areastyle_opts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分隔区域的样式配置项。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485220295"/>
                  </a:ext>
                </a:extLst>
              </a:tr>
            </a:tbl>
          </a:graphicData>
        </a:graphic>
      </p:graphicFrame>
      <p:sp>
        <p:nvSpPr>
          <p:cNvPr id="3" name="内容占位符 2">
            <a:extLst>
              <a:ext uri="{FF2B5EF4-FFF2-40B4-BE49-F238E27FC236}">
                <a16:creationId xmlns:a16="http://schemas.microsoft.com/office/drawing/2014/main" id="{388FB29D-D4AF-4DAC-83DB-92E7C094C09A}"/>
              </a:ext>
            </a:extLst>
          </p:cNvPr>
          <p:cNvSpPr>
            <a:spLocks noGrp="1"/>
          </p:cNvSpPr>
          <p:nvPr>
            <p:ph idx="10"/>
          </p:nvPr>
        </p:nvSpPr>
        <p:spPr/>
        <p:txBody>
          <a:bodyPr/>
          <a:lstStyle/>
          <a:p>
            <a:r>
              <a:rPr lang="zh-CN" altLang="zh-CN" dirty="0"/>
              <a:t>（</a:t>
            </a:r>
            <a:r>
              <a:rPr lang="en-US" altLang="zh-CN" dirty="0"/>
              <a:t>3</a:t>
            </a:r>
            <a:r>
              <a:rPr lang="zh-CN" altLang="zh-CN" dirty="0"/>
              <a:t>）</a:t>
            </a:r>
            <a:r>
              <a:rPr lang="en-US" altLang="zh-CN" dirty="0"/>
              <a:t>SplitAreaOpts</a:t>
            </a:r>
            <a:r>
              <a:rPr lang="zh-CN" altLang="zh-CN" dirty="0"/>
              <a:t>：</a:t>
            </a:r>
            <a:endParaRPr lang="zh-CN" altLang="en-US" dirty="0"/>
          </a:p>
        </p:txBody>
      </p:sp>
      <p:sp>
        <p:nvSpPr>
          <p:cNvPr id="2" name="内容占位符 1">
            <a:extLst>
              <a:ext uri="{FF2B5EF4-FFF2-40B4-BE49-F238E27FC236}">
                <a16:creationId xmlns:a16="http://schemas.microsoft.com/office/drawing/2014/main" id="{83A43FAB-6989-22F2-7F87-07B56E7616FD}"/>
              </a:ext>
            </a:extLst>
          </p:cNvPr>
          <p:cNvSpPr txBox="1">
            <a:spLocks/>
          </p:cNvSpPr>
          <p:nvPr/>
        </p:nvSpPr>
        <p:spPr bwMode="auto">
          <a:xfrm>
            <a:off x="423863" y="1754188"/>
            <a:ext cx="11107737" cy="57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2822" indent="-362822" algn="l" rtl="0" eaLnBrk="0" fontAlgn="base" hangingPunct="0">
              <a:lnSpc>
                <a:spcPct val="150000"/>
              </a:lnSpc>
              <a:spcBef>
                <a:spcPts val="1000"/>
              </a:spcBef>
              <a:spcAft>
                <a:spcPct val="0"/>
              </a:spcAft>
              <a:buClr>
                <a:srgbClr val="032089"/>
              </a:buClr>
              <a:buFont typeface="Wingdings" panose="05000000000000000000" pitchFamily="2" charset="2"/>
              <a:buChar char="Ø"/>
              <a:defRPr kumimoji="1" sz="1800" b="0">
                <a:solidFill>
                  <a:schemeClr val="tx1"/>
                </a:solidFill>
                <a:latin typeface="微软雅黑" pitchFamily="34" charset="-122"/>
                <a:ea typeface="微软雅黑" pitchFamily="34" charset="-122"/>
                <a:cs typeface="Times New Roman" pitchFamily="18" charset="0"/>
              </a:defRPr>
            </a:lvl1pPr>
            <a:lvl2pPr marL="785813" indent="-301625" algn="l" rtl="0" eaLnBrk="0" fontAlgn="base" hangingPunct="0">
              <a:lnSpc>
                <a:spcPct val="130000"/>
              </a:lnSpc>
              <a:spcBef>
                <a:spcPct val="20000"/>
              </a:spcBef>
              <a:spcAft>
                <a:spcPct val="0"/>
              </a:spcAft>
              <a:buClr>
                <a:srgbClr val="032089"/>
              </a:buClr>
              <a:buFont typeface="Wingdings" pitchFamily="2" charset="2"/>
              <a:buChar char="l"/>
              <a:defRPr kumimoji="1" sz="2328" b="0">
                <a:solidFill>
                  <a:schemeClr val="tx1"/>
                </a:solidFill>
                <a:latin typeface="微软雅黑" pitchFamily="34" charset="-122"/>
                <a:ea typeface="微软雅黑" pitchFamily="34" charset="-122"/>
              </a:defRPr>
            </a:lvl2pPr>
            <a:lvl3pPr marL="1208088"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3pPr>
            <a:lvl4pPr marL="1692275"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4pPr>
            <a:lvl5pPr marL="2176463" indent="-241300" algn="l" rtl="0" eaLnBrk="0" fontAlgn="base" hangingPunct="0">
              <a:spcBef>
                <a:spcPct val="20000"/>
              </a:spcBef>
              <a:spcAft>
                <a:spcPct val="0"/>
              </a:spcAft>
              <a:buFont typeface="Arial" panose="020B0604020202020204" pitchFamily="34" charset="0"/>
              <a:buChar char="»"/>
              <a:defRPr kumimoji="1" sz="1905" b="0">
                <a:solidFill>
                  <a:schemeClr val="tx1"/>
                </a:solidFill>
                <a:latin typeface="微软雅黑" pitchFamily="34" charset="-122"/>
                <a:ea typeface="微软雅黑" pitchFamily="34" charset="-122"/>
              </a:defRPr>
            </a:lvl5pPr>
            <a:lvl6pPr marL="2660698" indent="-241882" algn="l" rtl="0" eaLnBrk="0" fontAlgn="base" hangingPunct="0">
              <a:spcBef>
                <a:spcPct val="20000"/>
              </a:spcBef>
              <a:spcAft>
                <a:spcPct val="0"/>
              </a:spcAft>
              <a:buFont typeface="Arial" charset="0"/>
              <a:buChar char="»"/>
              <a:defRPr sz="2116">
                <a:solidFill>
                  <a:schemeClr val="tx1"/>
                </a:solidFill>
                <a:latin typeface="+mn-lt"/>
                <a:ea typeface="+mn-ea"/>
              </a:defRPr>
            </a:lvl6pPr>
            <a:lvl7pPr marL="3144462" indent="-241882" algn="l" rtl="0" eaLnBrk="0" fontAlgn="base" hangingPunct="0">
              <a:spcBef>
                <a:spcPct val="20000"/>
              </a:spcBef>
              <a:spcAft>
                <a:spcPct val="0"/>
              </a:spcAft>
              <a:buFont typeface="Arial" charset="0"/>
              <a:buChar char="»"/>
              <a:defRPr sz="2116">
                <a:solidFill>
                  <a:schemeClr val="tx1"/>
                </a:solidFill>
                <a:latin typeface="+mn-lt"/>
                <a:ea typeface="+mn-ea"/>
              </a:defRPr>
            </a:lvl7pPr>
            <a:lvl8pPr marL="3628225" indent="-241882" algn="l" rtl="0" eaLnBrk="0" fontAlgn="base" hangingPunct="0">
              <a:spcBef>
                <a:spcPct val="20000"/>
              </a:spcBef>
              <a:spcAft>
                <a:spcPct val="0"/>
              </a:spcAft>
              <a:buFont typeface="Arial" charset="0"/>
              <a:buChar char="»"/>
              <a:defRPr sz="2116">
                <a:solidFill>
                  <a:schemeClr val="tx1"/>
                </a:solidFill>
                <a:latin typeface="+mn-lt"/>
                <a:ea typeface="+mn-ea"/>
              </a:defRPr>
            </a:lvl8pPr>
            <a:lvl9pPr marL="4111988" indent="-241882" algn="l" rtl="0" eaLnBrk="0" fontAlgn="base" hangingPunct="0">
              <a:spcBef>
                <a:spcPct val="20000"/>
              </a:spcBef>
              <a:spcAft>
                <a:spcPct val="0"/>
              </a:spcAft>
              <a:buFont typeface="Arial" charset="0"/>
              <a:buChar char="»"/>
              <a:defRPr sz="2116">
                <a:solidFill>
                  <a:schemeClr val="tx1"/>
                </a:solidFill>
                <a:latin typeface="+mn-lt"/>
                <a:ea typeface="+mn-ea"/>
              </a:defRPr>
            </a:lvl9pPr>
          </a:lstStyle>
          <a:p>
            <a:pPr marL="361950" indent="-361950"/>
            <a:r>
              <a:rPr lang="en-US" altLang="zh-CN" kern="0" dirty="0" err="1"/>
              <a:t>SplitAreaOpts</a:t>
            </a:r>
            <a:r>
              <a:rPr lang="zh-CN" altLang="en-US" kern="0" dirty="0"/>
              <a:t>是用于设置坐标轴分隔区域的选项。</a:t>
            </a:r>
          </a:p>
        </p:txBody>
      </p:sp>
    </p:spTree>
    <p:extLst>
      <p:ext uri="{BB962C8B-B14F-4D97-AF65-F5344CB8AC3E}">
        <p14:creationId xmlns:p14="http://schemas.microsoft.com/office/powerpoint/2010/main" val="41082249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0" cy="3313664"/>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zh-CN" altLang="zh-CN" sz="2200" dirty="0">
                <a:solidFill>
                  <a:schemeClr val="bg1"/>
                </a:solidFill>
                <a:latin typeface="微软雅黑" pitchFamily="34" charset="-122"/>
                <a:ea typeface="微软雅黑" pitchFamily="34" charset="-122"/>
              </a:rPr>
              <a:t>1</a:t>
            </a:r>
            <a:endParaRPr lang="en-US" altLang="zh-CN" sz="22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系列配置项</a:t>
            </a:r>
          </a:p>
        </p:txBody>
      </p:sp>
      <p:sp>
        <p:nvSpPr>
          <p:cNvPr id="15370" name="标题 3"/>
          <p:cNvSpPr>
            <a:spLocks noGrp="1"/>
          </p:cNvSpPr>
          <p:nvPr>
            <p:ph type="title" idx="4294967295"/>
          </p:nvPr>
        </p:nvSpPr>
        <p:spPr>
          <a:xfrm>
            <a:off x="255588" y="358775"/>
            <a:ext cx="10972800" cy="528638"/>
          </a:xfrm>
          <a:prstGeom prst="rect">
            <a:avLst/>
          </a:prstGeom>
        </p:spPr>
        <p:txBody>
          <a:bodyPr/>
          <a:lstStyle/>
          <a:p>
            <a:r>
              <a:rPr lang="zh-CN" altLang="en-US"/>
              <a:t>目录</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全局配置项</a:t>
            </a: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多样化的视图呈现</a:t>
            </a:r>
          </a:p>
        </p:txBody>
      </p:sp>
      <p:sp>
        <p:nvSpPr>
          <p:cNvPr id="22" name="Oval 15"/>
          <p:cNvSpPr>
            <a:spLocks noChangeArrowheads="1"/>
          </p:cNvSpPr>
          <p:nvPr/>
        </p:nvSpPr>
        <p:spPr bwMode="auto">
          <a:xfrm>
            <a:off x="2928857" y="3678873"/>
            <a:ext cx="684000" cy="648000"/>
          </a:xfrm>
          <a:prstGeom prst="ellipse">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Tree>
    <p:extLst>
      <p:ext uri="{BB962C8B-B14F-4D97-AF65-F5344CB8AC3E}">
        <p14:creationId xmlns:p14="http://schemas.microsoft.com/office/powerpoint/2010/main" val="1415473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en-US" altLang="zh-CN" dirty="0"/>
              <a:t>Python</a:t>
            </a:r>
            <a:r>
              <a:rPr lang="zh-CN" altLang="en-US" dirty="0"/>
              <a:t>中的数字（</a:t>
            </a:r>
            <a:r>
              <a:rPr lang="en-US" altLang="zh-CN" dirty="0"/>
              <a:t>Number</a:t>
            </a:r>
            <a:r>
              <a:rPr lang="zh-CN" altLang="en-US" dirty="0"/>
              <a:t>）类型用于存储数值，主要有整型（</a:t>
            </a:r>
            <a:r>
              <a:rPr lang="en-US" altLang="zh-CN" dirty="0"/>
              <a:t>int</a:t>
            </a:r>
            <a:r>
              <a:rPr lang="zh-CN" altLang="en-US" dirty="0"/>
              <a:t>）和浮点型（</a:t>
            </a:r>
            <a:r>
              <a:rPr lang="en-US" altLang="zh-CN" dirty="0"/>
              <a:t>float</a:t>
            </a:r>
            <a:r>
              <a:rPr lang="zh-CN" altLang="en-US" dirty="0"/>
              <a:t>）两种。注意数字类型是不允许被改变的，如果改变数字类型的值，将会重新分配内存空间。</a:t>
            </a:r>
          </a:p>
          <a:p>
            <a:r>
              <a:rPr lang="zh-CN" altLang="en-US" dirty="0"/>
              <a:t>例如，我们知道客户是门店最重要的资产，为了更好地了解客户和为客户服务，门店经理让分析师小王统计汇总每日购买商品的客户数，其中今天的客户数为</a:t>
            </a:r>
            <a:r>
              <a:rPr lang="en-US" altLang="zh-CN" dirty="0"/>
              <a:t>99</a:t>
            </a:r>
            <a:r>
              <a:rPr lang="zh-CN" altLang="en-US" dirty="0"/>
              <a:t>人，输入代码如下：</a:t>
            </a:r>
          </a:p>
          <a:p>
            <a:r>
              <a:rPr lang="en-US" altLang="zh-CN" dirty="0" err="1"/>
              <a:t>cust_num</a:t>
            </a:r>
            <a:r>
              <a:rPr lang="en-US" altLang="zh-CN" dirty="0"/>
              <a:t> = 99</a:t>
            </a:r>
          </a:p>
        </p:txBody>
      </p:sp>
      <p:sp>
        <p:nvSpPr>
          <p:cNvPr id="17412" name="内容占位符 2"/>
          <p:cNvSpPr>
            <a:spLocks noGrp="1"/>
          </p:cNvSpPr>
          <p:nvPr>
            <p:ph idx="10"/>
          </p:nvPr>
        </p:nvSpPr>
        <p:spPr>
          <a:xfrm>
            <a:off x="423863" y="1138238"/>
            <a:ext cx="11107737" cy="427037"/>
          </a:xfrm>
        </p:spPr>
        <p:txBody>
          <a:bodyPr/>
          <a:lstStyle/>
          <a:p>
            <a:r>
              <a:rPr lang="en-US" dirty="0"/>
              <a:t>2.1.1  </a:t>
            </a:r>
            <a:r>
              <a:rPr lang="zh-CN" altLang="en-US" dirty="0"/>
              <a:t>数字</a:t>
            </a:r>
            <a:endParaRPr dirty="0"/>
          </a:p>
        </p:txBody>
      </p:sp>
    </p:spTree>
    <p:extLst>
      <p:ext uri="{BB962C8B-B14F-4D97-AF65-F5344CB8AC3E}">
        <p14:creationId xmlns:p14="http://schemas.microsoft.com/office/powerpoint/2010/main" val="1119085329"/>
      </p:ext>
    </p:extLst>
  </p:cSld>
  <p:clrMapOvr>
    <a:masterClrMapping/>
  </p:clrMapOvr>
  <p:transition spd="slow">
    <p:wheel spokes="1"/>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en-US" altLang="zh-CN" dirty="0" err="1"/>
              <a:t>Pyecharts</a:t>
            </a:r>
            <a:r>
              <a:rPr lang="zh-CN" altLang="zh-CN" dirty="0"/>
              <a:t>可以通过</a:t>
            </a:r>
            <a:r>
              <a:rPr lang="en-US" altLang="zh-CN" dirty="0"/>
              <a:t>render</a:t>
            </a:r>
            <a:r>
              <a:rPr lang="zh-CN" altLang="zh-CN" dirty="0"/>
              <a:t>函数生成</a:t>
            </a:r>
            <a:r>
              <a:rPr lang="en-US" altLang="zh-CN" dirty="0"/>
              <a:t>HTML</a:t>
            </a:r>
            <a:r>
              <a:rPr lang="zh-CN" altLang="zh-CN" dirty="0"/>
              <a:t>文件，下面的代码绘制某商场商家</a:t>
            </a:r>
            <a:r>
              <a:rPr lang="en-US" altLang="zh-CN" dirty="0"/>
              <a:t>A</a:t>
            </a:r>
            <a:r>
              <a:rPr lang="zh-CN" altLang="zh-CN" dirty="0"/>
              <a:t>和商家</a:t>
            </a:r>
            <a:r>
              <a:rPr lang="en-US" altLang="zh-CN" dirty="0"/>
              <a:t>B</a:t>
            </a:r>
            <a:r>
              <a:rPr lang="zh-CN" altLang="zh-CN" dirty="0"/>
              <a:t>的销售情况的条形图，并将结果生成</a:t>
            </a:r>
            <a:r>
              <a:rPr lang="en-US" altLang="zh-CN" dirty="0"/>
              <a:t>html</a:t>
            </a:r>
            <a:r>
              <a:rPr lang="zh-CN" altLang="zh-CN" dirty="0"/>
              <a:t>文件。</a:t>
            </a:r>
          </a:p>
          <a:p>
            <a:r>
              <a:rPr lang="en-US" altLang="zh-CN" dirty="0"/>
              <a:t>… …</a:t>
            </a:r>
          </a:p>
          <a:p>
            <a:r>
              <a:rPr lang="en-US" altLang="zh-CN" dirty="0" err="1"/>
              <a:t>bar.render</a:t>
            </a:r>
            <a:r>
              <a:rPr lang="en-US" altLang="zh-CN" dirty="0"/>
              <a:t>('mall_sales.html')</a:t>
            </a:r>
            <a:endParaRPr lang="zh-CN" altLang="zh-CN" dirty="0"/>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altLang="zh-CN" dirty="0"/>
              <a:t>8.3.1  </a:t>
            </a:r>
            <a:r>
              <a:rPr lang="zh-CN" altLang="en-US" dirty="0"/>
              <a:t>生成 </a:t>
            </a:r>
            <a:r>
              <a:rPr lang="en-US" dirty="0"/>
              <a:t>HTML</a:t>
            </a:r>
            <a:endParaRPr dirty="0"/>
          </a:p>
        </p:txBody>
      </p:sp>
    </p:spTree>
    <p:extLst>
      <p:ext uri="{BB962C8B-B14F-4D97-AF65-F5344CB8AC3E}">
        <p14:creationId xmlns:p14="http://schemas.microsoft.com/office/powerpoint/2010/main" val="4233586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en-US" altLang="zh-CN" dirty="0" err="1"/>
              <a:t>Pyecharts</a:t>
            </a:r>
            <a:r>
              <a:rPr lang="zh-CN" altLang="en-US" dirty="0"/>
              <a:t>可以直接将可视化视图生成图片，需要安装</a:t>
            </a:r>
            <a:r>
              <a:rPr lang="en-US" altLang="zh-CN" dirty="0"/>
              <a:t>selenium</a:t>
            </a:r>
            <a:r>
              <a:rPr lang="zh-CN" altLang="en-US" dirty="0"/>
              <a:t>、</a:t>
            </a:r>
            <a:r>
              <a:rPr lang="en-US" altLang="zh-CN" dirty="0" err="1"/>
              <a:t>snapshot_selenium</a:t>
            </a:r>
            <a:r>
              <a:rPr lang="zh-CN" altLang="en-US" dirty="0"/>
              <a:t>包，还需要下载</a:t>
            </a:r>
            <a:r>
              <a:rPr lang="en-US" altLang="zh-CN" dirty="0" err="1"/>
              <a:t>Chromedriver</a:t>
            </a:r>
            <a:r>
              <a:rPr lang="zh-CN" altLang="en-US" dirty="0"/>
              <a:t>（注意版本问题），并复制到谷歌浏览器目录（</a:t>
            </a:r>
            <a:r>
              <a:rPr lang="en-US" altLang="zh-CN" dirty="0"/>
              <a:t>…\Google\Chrome\Application</a:t>
            </a:r>
            <a:r>
              <a:rPr lang="zh-CN" altLang="en-US" dirty="0"/>
              <a:t>）以及</a:t>
            </a:r>
            <a:r>
              <a:rPr lang="en-US" altLang="zh-CN" dirty="0"/>
              <a:t>Python</a:t>
            </a:r>
            <a:r>
              <a:rPr lang="zh-CN" altLang="en-US" dirty="0"/>
              <a:t>目录（</a:t>
            </a:r>
            <a:r>
              <a:rPr lang="en-US" altLang="zh-CN" dirty="0"/>
              <a:t>…\Anaconda3\Scripts</a:t>
            </a:r>
            <a:r>
              <a:rPr lang="zh-CN" altLang="en-US" dirty="0"/>
              <a:t>）下，下面的代码绘制某商场商家</a:t>
            </a:r>
            <a:r>
              <a:rPr lang="en-US" altLang="zh-CN" dirty="0"/>
              <a:t>A</a:t>
            </a:r>
            <a:r>
              <a:rPr lang="zh-CN" altLang="en-US" dirty="0"/>
              <a:t>和商家</a:t>
            </a:r>
            <a:r>
              <a:rPr lang="en-US" altLang="zh-CN" dirty="0"/>
              <a:t>B</a:t>
            </a:r>
            <a:r>
              <a:rPr lang="zh-CN" altLang="en-US" dirty="0"/>
              <a:t>的销售情况的条形图，并生成图片。</a:t>
            </a:r>
            <a:endParaRPr lang="en-US" altLang="zh-CN" dirty="0"/>
          </a:p>
          <a:p>
            <a:pPr marL="361950" indent="-361950"/>
            <a:r>
              <a:rPr lang="en-US" altLang="zh-CN" dirty="0"/>
              <a:t>… …</a:t>
            </a:r>
          </a:p>
          <a:p>
            <a:pPr marL="361950" indent="-361950"/>
            <a:r>
              <a:rPr lang="en-US" altLang="zh-CN" dirty="0"/>
              <a:t># </a:t>
            </a:r>
            <a:r>
              <a:rPr lang="zh-CN" altLang="en-US" dirty="0"/>
              <a:t>需要安装 </a:t>
            </a:r>
            <a:r>
              <a:rPr lang="en-US" altLang="zh-CN" dirty="0" err="1"/>
              <a:t>snapshot_selenium</a:t>
            </a:r>
            <a:endParaRPr lang="en-US" altLang="zh-CN" dirty="0"/>
          </a:p>
          <a:p>
            <a:pPr marL="361950" indent="-361950"/>
            <a:r>
              <a:rPr lang="en-US" altLang="zh-CN" dirty="0" err="1"/>
              <a:t>make_snapshot</a:t>
            </a:r>
            <a:r>
              <a:rPr lang="en-US" altLang="zh-CN" dirty="0"/>
              <a:t>(driver, </a:t>
            </a:r>
            <a:r>
              <a:rPr lang="en-US" altLang="zh-CN" dirty="0" err="1"/>
              <a:t>bar_chart</a:t>
            </a:r>
            <a:r>
              <a:rPr lang="en-US" altLang="zh-CN" dirty="0"/>
              <a:t>().render(), "bar.png")</a:t>
            </a:r>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altLang="zh-CN" dirty="0"/>
              <a:t>8.3.2  </a:t>
            </a:r>
            <a:r>
              <a:rPr lang="zh-CN" altLang="en-US" dirty="0"/>
              <a:t>生成图片</a:t>
            </a:r>
            <a:endParaRPr dirty="0"/>
          </a:p>
        </p:txBody>
      </p:sp>
    </p:spTree>
    <p:extLst>
      <p:ext uri="{BB962C8B-B14F-4D97-AF65-F5344CB8AC3E}">
        <p14:creationId xmlns:p14="http://schemas.microsoft.com/office/powerpoint/2010/main" val="401712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en-US" altLang="zh-CN" dirty="0"/>
              <a:t>Python</a:t>
            </a:r>
            <a:r>
              <a:rPr lang="zh-CN" altLang="en-US" dirty="0"/>
              <a:t>的代码可以在</a:t>
            </a:r>
            <a:r>
              <a:rPr lang="en-US" altLang="zh-CN" dirty="0" err="1"/>
              <a:t>Jupyter</a:t>
            </a:r>
            <a:r>
              <a:rPr lang="en-US" altLang="zh-CN" dirty="0"/>
              <a:t> Notebook</a:t>
            </a:r>
            <a:r>
              <a:rPr lang="zh-CN" altLang="en-US" dirty="0"/>
              <a:t>环境中运行，下面的代码绘制某商场商家</a:t>
            </a:r>
            <a:r>
              <a:rPr lang="en-US" altLang="zh-CN" dirty="0"/>
              <a:t>A</a:t>
            </a:r>
            <a:r>
              <a:rPr lang="zh-CN" altLang="en-US" dirty="0"/>
              <a:t>和商家</a:t>
            </a:r>
            <a:r>
              <a:rPr lang="en-US" altLang="zh-CN" dirty="0"/>
              <a:t>B</a:t>
            </a:r>
            <a:r>
              <a:rPr lang="zh-CN" altLang="en-US" dirty="0"/>
              <a:t>的销售情况的条形图。</a:t>
            </a:r>
            <a:endParaRPr lang="en-US" altLang="zh-CN" dirty="0"/>
          </a:p>
          <a:p>
            <a:pPr marL="361950" indent="-361950"/>
            <a:r>
              <a:rPr lang="en-US" altLang="zh-CN" dirty="0"/>
              <a:t>… …</a:t>
            </a:r>
          </a:p>
          <a:p>
            <a:pPr marL="361950" indent="-361950"/>
            <a:r>
              <a:rPr lang="en-US" altLang="zh-CN" dirty="0" err="1"/>
              <a:t>bar.render_notebook</a:t>
            </a:r>
            <a:r>
              <a:rPr lang="en-US" altLang="zh-CN" dirty="0"/>
              <a:t>()</a:t>
            </a:r>
            <a:endParaRPr lang="zh-CN" altLang="zh-CN" dirty="0"/>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dirty="0"/>
              <a:t>8.3.3  </a:t>
            </a:r>
            <a:r>
              <a:rPr lang="zh-CN" altLang="en-US" dirty="0"/>
              <a:t>在</a:t>
            </a:r>
            <a:r>
              <a:rPr lang="en-US" dirty="0" err="1"/>
              <a:t>Jupyter</a:t>
            </a:r>
            <a:r>
              <a:rPr lang="en-US" dirty="0"/>
              <a:t> Notebook</a:t>
            </a:r>
            <a:r>
              <a:rPr lang="zh-CN" altLang="en-US" dirty="0"/>
              <a:t>环境中运行</a:t>
            </a:r>
            <a:endParaRPr dirty="0"/>
          </a:p>
        </p:txBody>
      </p:sp>
    </p:spTree>
    <p:extLst>
      <p:ext uri="{BB962C8B-B14F-4D97-AF65-F5344CB8AC3E}">
        <p14:creationId xmlns:p14="http://schemas.microsoft.com/office/powerpoint/2010/main" val="797239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en-US" altLang="zh-CN" dirty="0"/>
              <a:t>Python</a:t>
            </a:r>
            <a:r>
              <a:rPr lang="zh-CN" altLang="zh-CN" dirty="0"/>
              <a:t>的代码可以在</a:t>
            </a:r>
            <a:r>
              <a:rPr lang="en-US" altLang="zh-CN" dirty="0" err="1"/>
              <a:t>Jupyter</a:t>
            </a:r>
            <a:r>
              <a:rPr lang="en-US" altLang="zh-CN" dirty="0"/>
              <a:t> Lab</a:t>
            </a:r>
            <a:r>
              <a:rPr lang="zh-CN" altLang="zh-CN" dirty="0"/>
              <a:t>环境中运行，下面的代码绘制某商场商家</a:t>
            </a:r>
            <a:r>
              <a:rPr lang="en-US" altLang="zh-CN" dirty="0"/>
              <a:t>A</a:t>
            </a:r>
            <a:r>
              <a:rPr lang="zh-CN" altLang="zh-CN" dirty="0"/>
              <a:t>和商家</a:t>
            </a:r>
            <a:r>
              <a:rPr lang="en-US" altLang="zh-CN" dirty="0"/>
              <a:t>B</a:t>
            </a:r>
            <a:r>
              <a:rPr lang="zh-CN" altLang="zh-CN" dirty="0"/>
              <a:t>的销售情况的条形图。</a:t>
            </a:r>
          </a:p>
          <a:p>
            <a:pPr marL="361950" indent="-361950"/>
            <a:r>
              <a:rPr lang="en-US" altLang="zh-CN" dirty="0"/>
              <a:t>… …</a:t>
            </a:r>
          </a:p>
          <a:p>
            <a:r>
              <a:rPr lang="en-US" altLang="zh-CN" dirty="0"/>
              <a:t>#</a:t>
            </a:r>
            <a:r>
              <a:rPr lang="zh-CN" altLang="zh-CN" dirty="0"/>
              <a:t>第一次渲染时候调用</a:t>
            </a:r>
            <a:r>
              <a:rPr lang="en-US" altLang="zh-CN" dirty="0" err="1"/>
              <a:t>load_javasrcript</a:t>
            </a:r>
            <a:r>
              <a:rPr lang="zh-CN" altLang="zh-CN" dirty="0"/>
              <a:t>文件</a:t>
            </a:r>
          </a:p>
          <a:p>
            <a:r>
              <a:rPr lang="en-US" altLang="zh-CN" dirty="0" err="1"/>
              <a:t>bar.load_javascript</a:t>
            </a:r>
            <a:r>
              <a:rPr lang="en-US" altLang="zh-CN" dirty="0"/>
              <a:t>()</a:t>
            </a:r>
          </a:p>
          <a:p>
            <a:r>
              <a:rPr lang="en-US" altLang="zh-CN" dirty="0"/>
              <a:t>#</a:t>
            </a:r>
            <a:r>
              <a:rPr lang="zh-CN" altLang="en-US" dirty="0"/>
              <a:t>展示数据可视化图表</a:t>
            </a:r>
          </a:p>
          <a:p>
            <a:r>
              <a:rPr lang="en-US" altLang="zh-CN" dirty="0" err="1"/>
              <a:t>bar.render_notebook</a:t>
            </a:r>
            <a:r>
              <a:rPr lang="en-US" altLang="zh-CN" dirty="0"/>
              <a:t>()</a:t>
            </a:r>
          </a:p>
        </p:txBody>
      </p:sp>
      <p:sp>
        <p:nvSpPr>
          <p:cNvPr id="17412" name="内容占位符 2"/>
          <p:cNvSpPr>
            <a:spLocks noGrp="1"/>
          </p:cNvSpPr>
          <p:nvPr>
            <p:ph idx="10"/>
          </p:nvPr>
        </p:nvSpPr>
        <p:spPr>
          <a:xfrm>
            <a:off x="423863" y="1138238"/>
            <a:ext cx="11107737" cy="427037"/>
          </a:xfrm>
        </p:spPr>
        <p:txBody>
          <a:bodyPr/>
          <a:lstStyle/>
          <a:p>
            <a:r>
              <a:rPr lang="en-US" dirty="0"/>
              <a:t>8.3.4  </a:t>
            </a:r>
            <a:r>
              <a:rPr lang="zh-CN" altLang="en-US" dirty="0"/>
              <a:t>在</a:t>
            </a:r>
            <a:r>
              <a:rPr lang="en-US" dirty="0" err="1"/>
              <a:t>Jupyter</a:t>
            </a:r>
            <a:r>
              <a:rPr lang="en-US" dirty="0"/>
              <a:t> Lab</a:t>
            </a:r>
            <a:r>
              <a:rPr lang="zh-CN" altLang="en-US" dirty="0"/>
              <a:t>环境中运行</a:t>
            </a:r>
            <a:endParaRPr dirty="0"/>
          </a:p>
        </p:txBody>
      </p:sp>
    </p:spTree>
    <p:extLst>
      <p:ext uri="{BB962C8B-B14F-4D97-AF65-F5344CB8AC3E}">
        <p14:creationId xmlns:p14="http://schemas.microsoft.com/office/powerpoint/2010/main" val="2906334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gray">
          <a:xfrm>
            <a:off x="1524000" y="-319088"/>
            <a:ext cx="184150" cy="239713"/>
          </a:xfrm>
          <a:prstGeom prst="rect">
            <a:avLst/>
          </a:prstGeom>
          <a:noFill/>
          <a:ln>
            <a:noFill/>
          </a:ln>
          <a:effectLst>
            <a:outerShdw dist="107763"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defRPr sz="900">
                <a:solidFill>
                  <a:srgbClr val="000000"/>
                </a:solidFill>
                <a:latin typeface="Arial" panose="020B0604020202020204" pitchFamily="34" charset="0"/>
                <a:ea typeface="宋体" panose="02010600030101010101" pitchFamily="2" charset="-122"/>
              </a:defRPr>
            </a:lvl1pPr>
            <a:lvl2pPr marL="742950" indent="-285750" eaLnBrk="0" hangingPunct="0">
              <a:defRPr sz="900">
                <a:solidFill>
                  <a:srgbClr val="000000"/>
                </a:solidFill>
                <a:latin typeface="Arial" panose="020B0604020202020204" pitchFamily="34" charset="0"/>
                <a:ea typeface="宋体" panose="02010600030101010101" pitchFamily="2" charset="-122"/>
              </a:defRPr>
            </a:lvl2pPr>
            <a:lvl3pPr marL="1143000" indent="-228600" eaLnBrk="0" hangingPunct="0">
              <a:defRPr sz="900">
                <a:solidFill>
                  <a:srgbClr val="000000"/>
                </a:solidFill>
                <a:latin typeface="Arial" panose="020B0604020202020204" pitchFamily="34" charset="0"/>
                <a:ea typeface="宋体" panose="02010600030101010101" pitchFamily="2" charset="-122"/>
              </a:defRPr>
            </a:lvl3pPr>
            <a:lvl4pPr marL="1600200" indent="-228600" eaLnBrk="0" hangingPunct="0">
              <a:defRPr sz="900">
                <a:solidFill>
                  <a:srgbClr val="000000"/>
                </a:solidFill>
                <a:latin typeface="Arial" panose="020B0604020202020204" pitchFamily="34" charset="0"/>
                <a:ea typeface="宋体" panose="02010600030101010101" pitchFamily="2" charset="-122"/>
              </a:defRPr>
            </a:lvl4pPr>
            <a:lvl5pPr marL="2057400" indent="-228600" eaLnBrk="0" hangingPunct="0">
              <a:defRPr sz="9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endParaRPr lang="zh-CN" altLang="en-US" sz="952"/>
          </a:p>
        </p:txBody>
      </p:sp>
      <p:sp>
        <p:nvSpPr>
          <p:cNvPr id="10246" name="Rectangle 6"/>
          <p:cNvSpPr>
            <a:spLocks noChangeArrowheads="1"/>
          </p:cNvSpPr>
          <p:nvPr/>
        </p:nvSpPr>
        <p:spPr bwMode="auto">
          <a:xfrm>
            <a:off x="1524000" y="-392113"/>
            <a:ext cx="184150" cy="38576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fontAlgn="auto">
              <a:spcBef>
                <a:spcPts val="0"/>
              </a:spcBef>
              <a:spcAft>
                <a:spcPts val="0"/>
              </a:spcAft>
              <a:defRPr/>
            </a:pPr>
            <a:endParaRPr lang="zh-CN" altLang="en-US" sz="1905">
              <a:solidFill>
                <a:srgbClr val="000000"/>
              </a:solidFill>
              <a:latin typeface="Arial" charset="0"/>
              <a:ea typeface="+mn-ea"/>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261" y="2327030"/>
            <a:ext cx="2754924" cy="2754924"/>
          </a:xfrm>
          <a:prstGeom prst="rect">
            <a:avLst/>
          </a:prstGeom>
        </p:spPr>
      </p:pic>
    </p:spTree>
    <p:extLst>
      <p:ext uri="{BB962C8B-B14F-4D97-AF65-F5344CB8AC3E}">
        <p14:creationId xmlns:p14="http://schemas.microsoft.com/office/powerpoint/2010/main" val="3370006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4"/>
          <p:cNvSpPr>
            <a:spLocks noGrp="1"/>
          </p:cNvSpPr>
          <p:nvPr>
            <p:ph type="title"/>
          </p:nvPr>
        </p:nvSpPr>
        <p:spPr>
          <a:xfrm>
            <a:off x="2792657" y="3080544"/>
            <a:ext cx="6543675" cy="692150"/>
          </a:xfrm>
        </p:spPr>
        <p:txBody>
          <a:bodyPr/>
          <a:lstStyle/>
          <a:p>
            <a:r>
              <a:rPr lang="zh-CN" altLang="en-US" dirty="0">
                <a:solidFill>
                  <a:schemeClr val="tx1"/>
                </a:solidFill>
              </a:rPr>
              <a:t>第</a:t>
            </a:r>
            <a:r>
              <a:rPr lang="en-US" altLang="zh-CN" dirty="0">
                <a:solidFill>
                  <a:schemeClr val="tx1"/>
                </a:solidFill>
              </a:rPr>
              <a:t>9</a:t>
            </a:r>
            <a:r>
              <a:rPr lang="zh-CN" altLang="en-US" dirty="0">
                <a:solidFill>
                  <a:schemeClr val="tx1"/>
                </a:solidFill>
              </a:rPr>
              <a:t>章  </a:t>
            </a:r>
            <a:r>
              <a:rPr lang="en-US" altLang="zh-CN" dirty="0" err="1">
                <a:solidFill>
                  <a:schemeClr val="tx1"/>
                </a:solidFill>
              </a:rPr>
              <a:t>PyEcharts</a:t>
            </a:r>
            <a:r>
              <a:rPr lang="zh-CN" altLang="en-US" dirty="0">
                <a:solidFill>
                  <a:schemeClr val="tx1"/>
                </a:solidFill>
              </a:rPr>
              <a:t>基础绘图</a:t>
            </a:r>
            <a:endParaRPr lang="zh-CN" altLang="en-US" b="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3996763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a:xfrm>
            <a:off x="423863" y="1123950"/>
            <a:ext cx="11107737" cy="4987925"/>
          </a:xfrm>
        </p:spPr>
        <p:txBody>
          <a:bodyPr/>
          <a:lstStyle/>
          <a:p>
            <a:pPr marL="271463" indent="-271463"/>
            <a:r>
              <a:rPr lang="en-US" altLang="zh-CN" dirty="0" err="1"/>
              <a:t>PyEcharts</a:t>
            </a:r>
            <a:r>
              <a:rPr lang="zh-CN" altLang="en-US" dirty="0"/>
              <a:t>可以方便地绘制一些基础视图，包括折线图、条形图、箱形图、涟漪散点图、</a:t>
            </a:r>
            <a:r>
              <a:rPr lang="en-US" altLang="zh-CN" dirty="0"/>
              <a:t>K</a:t>
            </a:r>
            <a:r>
              <a:rPr lang="zh-CN" altLang="en-US" dirty="0"/>
              <a:t>线图以及双坐标轴图等，本章将通过实际案例详细介绍绘制每种视图的具体步骤。</a:t>
            </a:r>
          </a:p>
        </p:txBody>
      </p:sp>
    </p:spTree>
    <p:extLst>
      <p:ext uri="{BB962C8B-B14F-4D97-AF65-F5344CB8AC3E}">
        <p14:creationId xmlns:p14="http://schemas.microsoft.com/office/powerpoint/2010/main" val="13594741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0" cy="3313664"/>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zh-CN" altLang="zh-CN" sz="2200" dirty="0">
                <a:solidFill>
                  <a:schemeClr val="bg1"/>
                </a:solidFill>
                <a:latin typeface="微软雅黑" pitchFamily="34" charset="-122"/>
                <a:ea typeface="微软雅黑" pitchFamily="34" charset="-122"/>
              </a:rPr>
              <a:t>1</a:t>
            </a:r>
            <a:endParaRPr lang="en-US" altLang="zh-CN" sz="22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绘制条形图</a:t>
            </a:r>
          </a:p>
        </p:txBody>
      </p:sp>
      <p:sp>
        <p:nvSpPr>
          <p:cNvPr id="15370" name="标题 3"/>
          <p:cNvSpPr>
            <a:spLocks noGrp="1"/>
          </p:cNvSpPr>
          <p:nvPr>
            <p:ph type="title" idx="4294967295"/>
          </p:nvPr>
        </p:nvSpPr>
        <p:spPr>
          <a:xfrm>
            <a:off x="255588" y="358775"/>
            <a:ext cx="10972800" cy="528638"/>
          </a:xfrm>
          <a:prstGeom prst="rect">
            <a:avLst/>
          </a:prstGeom>
        </p:spPr>
        <p:txBody>
          <a:bodyPr/>
          <a:lstStyle/>
          <a:p>
            <a:r>
              <a:rPr lang="zh-CN" altLang="en-US"/>
              <a:t>目录</a:t>
            </a:r>
          </a:p>
        </p:txBody>
      </p:sp>
      <p:sp>
        <p:nvSpPr>
          <p:cNvPr id="13" name="AutoShape 17"/>
          <p:cNvSpPr>
            <a:spLocks noChangeArrowheads="1"/>
          </p:cNvSpPr>
          <p:nvPr/>
        </p:nvSpPr>
        <p:spPr bwMode="auto">
          <a:xfrm>
            <a:off x="4000531" y="1579743"/>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绘制折线图</a:t>
            </a: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绘制箱形图</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Tree>
    <p:extLst>
      <p:ext uri="{BB962C8B-B14F-4D97-AF65-F5344CB8AC3E}">
        <p14:creationId xmlns:p14="http://schemas.microsoft.com/office/powerpoint/2010/main" val="13367615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0" cy="3313664"/>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绘制</a:t>
            </a:r>
            <a:r>
              <a:rPr lang="en-US" altLang="zh-CN" sz="2400" dirty="0">
                <a:latin typeface="微软雅黑" pitchFamily="34" charset="-122"/>
                <a:ea typeface="微软雅黑" pitchFamily="34" charset="-122"/>
              </a:rPr>
              <a:t>K</a:t>
            </a:r>
            <a:r>
              <a:rPr lang="zh-CN" altLang="en-US" sz="2400" dirty="0">
                <a:latin typeface="微软雅黑" pitchFamily="34" charset="-122"/>
                <a:ea typeface="微软雅黑" pitchFamily="34" charset="-122"/>
              </a:rPr>
              <a:t>线图</a:t>
            </a:r>
          </a:p>
        </p:txBody>
      </p:sp>
      <p:sp>
        <p:nvSpPr>
          <p:cNvPr id="15370" name="标题 3"/>
          <p:cNvSpPr>
            <a:spLocks noGrp="1"/>
          </p:cNvSpPr>
          <p:nvPr>
            <p:ph type="title" idx="4294967295"/>
          </p:nvPr>
        </p:nvSpPr>
        <p:spPr>
          <a:xfrm>
            <a:off x="255588" y="358775"/>
            <a:ext cx="10972800" cy="528638"/>
          </a:xfrm>
          <a:prstGeom prst="rect">
            <a:avLst/>
          </a:prstGeom>
        </p:spPr>
        <p:txBody>
          <a:bodyPr/>
          <a:lstStyle/>
          <a:p>
            <a:r>
              <a:rPr lang="zh-CN" altLang="en-US"/>
              <a:t>目录</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绘制涟漪散点图</a:t>
            </a: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5</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绘制双坐标轴图</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6</a:t>
            </a:r>
          </a:p>
        </p:txBody>
      </p:sp>
    </p:spTree>
    <p:extLst>
      <p:ext uri="{BB962C8B-B14F-4D97-AF65-F5344CB8AC3E}">
        <p14:creationId xmlns:p14="http://schemas.microsoft.com/office/powerpoint/2010/main" val="26623589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折线图是用直线段将各个数据点连接起来而组成的图形，以折线方式显示数据的变化趋势。折线图可以显示随时间（根据常用比例设置）而变化的连续数据，因此非常适合显示相等时间间隔的数据趋势。在折线图中，类别数据沿水平轴均匀分布，值数据沿垂直轴均匀分布。例如，为了显示不同订单日期的销售额走势，可以创建不同订单日期的销售额折线图。</a:t>
            </a:r>
          </a:p>
        </p:txBody>
      </p:sp>
      <p:sp>
        <p:nvSpPr>
          <p:cNvPr id="17412" name="内容占位符 2"/>
          <p:cNvSpPr>
            <a:spLocks noGrp="1"/>
          </p:cNvSpPr>
          <p:nvPr>
            <p:ph idx="10"/>
          </p:nvPr>
        </p:nvSpPr>
        <p:spPr>
          <a:xfrm>
            <a:off x="423863" y="1138238"/>
            <a:ext cx="11107737" cy="427037"/>
          </a:xfrm>
        </p:spPr>
        <p:txBody>
          <a:bodyPr/>
          <a:lstStyle/>
          <a:p>
            <a:r>
              <a:rPr lang="en-US" altLang="zh-CN" dirty="0"/>
              <a:t>9.1.1  </a:t>
            </a:r>
            <a:r>
              <a:rPr lang="zh-CN" altLang="en-US" dirty="0"/>
              <a:t>折线图及其参数配置</a:t>
            </a:r>
            <a:endParaRPr dirty="0"/>
          </a:p>
        </p:txBody>
      </p:sp>
    </p:spTree>
    <p:extLst>
      <p:ext uri="{BB962C8B-B14F-4D97-AF65-F5344CB8AC3E}">
        <p14:creationId xmlns:p14="http://schemas.microsoft.com/office/powerpoint/2010/main" val="3935078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字符串（</a:t>
            </a:r>
            <a:r>
              <a:rPr lang="en-US" altLang="zh-CN" dirty="0"/>
              <a:t>String</a:t>
            </a:r>
            <a:r>
              <a:rPr lang="zh-CN" altLang="en-US" dirty="0"/>
              <a:t>）是</a:t>
            </a:r>
            <a:r>
              <a:rPr lang="en-US" altLang="zh-CN" dirty="0"/>
              <a:t>Python</a:t>
            </a:r>
            <a:r>
              <a:rPr lang="zh-CN" altLang="en-US" dirty="0"/>
              <a:t>中常用的数据类型之一。我们可以使用英文输入法下的单引号（</a:t>
            </a:r>
            <a:r>
              <a:rPr lang="en-US" altLang="zh-CN" dirty="0"/>
              <a:t>' '</a:t>
            </a:r>
            <a:r>
              <a:rPr lang="zh-CN" altLang="en-US" dirty="0"/>
              <a:t>）或双引号（</a:t>
            </a:r>
            <a:r>
              <a:rPr lang="en-US" altLang="zh-CN" dirty="0"/>
              <a:t>" "</a:t>
            </a:r>
            <a:r>
              <a:rPr lang="zh-CN" altLang="en-US" dirty="0"/>
              <a:t>）来创建字符串，字符串可以是英文、中文或中文和英文的混合形式。例如，输入以下代码：</a:t>
            </a:r>
          </a:p>
          <a:p>
            <a:r>
              <a:rPr lang="en-US" altLang="zh-CN" dirty="0"/>
              <a:t>str1 = "Now or never!"</a:t>
            </a:r>
          </a:p>
          <a:p>
            <a:r>
              <a:rPr lang="en-US" altLang="zh-CN" dirty="0"/>
              <a:t>str2 = "</a:t>
            </a:r>
            <a:r>
              <a:rPr lang="zh-CN" altLang="en-US" dirty="0"/>
              <a:t>学习</a:t>
            </a:r>
            <a:r>
              <a:rPr lang="en-US" altLang="zh-CN" dirty="0"/>
              <a:t>Python!"</a:t>
            </a:r>
            <a:endParaRPr lang="zh-CN" altLang="zh-CN" dirty="0"/>
          </a:p>
        </p:txBody>
      </p:sp>
      <p:sp>
        <p:nvSpPr>
          <p:cNvPr id="17412" name="内容占位符 2"/>
          <p:cNvSpPr>
            <a:spLocks noGrp="1"/>
          </p:cNvSpPr>
          <p:nvPr>
            <p:ph idx="10"/>
          </p:nvPr>
        </p:nvSpPr>
        <p:spPr>
          <a:xfrm>
            <a:off x="423863" y="1138238"/>
            <a:ext cx="11107737" cy="427037"/>
          </a:xfrm>
        </p:spPr>
        <p:txBody>
          <a:bodyPr/>
          <a:lstStyle/>
          <a:p>
            <a:r>
              <a:rPr lang="en-US" dirty="0"/>
              <a:t>2.1.2  </a:t>
            </a:r>
            <a:r>
              <a:rPr lang="zh-CN" altLang="en-US" dirty="0"/>
              <a:t>字符串</a:t>
            </a:r>
            <a:endParaRPr dirty="0"/>
          </a:p>
        </p:txBody>
      </p:sp>
      <p:graphicFrame>
        <p:nvGraphicFramePr>
          <p:cNvPr id="2" name="表格 1">
            <a:extLst>
              <a:ext uri="{FF2B5EF4-FFF2-40B4-BE49-F238E27FC236}">
                <a16:creationId xmlns:a16="http://schemas.microsoft.com/office/drawing/2014/main" id="{F153CEDA-17BA-EF1A-F922-671724A506D0}"/>
              </a:ext>
            </a:extLst>
          </p:cNvPr>
          <p:cNvGraphicFramePr>
            <a:graphicFrameLocks noGrp="1"/>
          </p:cNvGraphicFramePr>
          <p:nvPr>
            <p:extLst>
              <p:ext uri="{D42A27DB-BD31-4B8C-83A1-F6EECF244321}">
                <p14:modId xmlns:p14="http://schemas.microsoft.com/office/powerpoint/2010/main" val="3759067453"/>
              </p:ext>
            </p:extLst>
          </p:nvPr>
        </p:nvGraphicFramePr>
        <p:xfrm>
          <a:off x="2325189" y="3859807"/>
          <a:ext cx="7563394" cy="2229464"/>
        </p:xfrm>
        <a:graphic>
          <a:graphicData uri="http://schemas.openxmlformats.org/drawingml/2006/table">
            <a:tbl>
              <a:tblPr firstRow="1" firstCol="1" bandRow="1">
                <a:tableStyleId>{5C22544A-7EE6-4342-B048-85BDC9FD1C3A}</a:tableStyleId>
              </a:tblPr>
              <a:tblGrid>
                <a:gridCol w="1139919">
                  <a:extLst>
                    <a:ext uri="{9D8B030D-6E8A-4147-A177-3AD203B41FA5}">
                      <a16:colId xmlns:a16="http://schemas.microsoft.com/office/drawing/2014/main" val="1657019840"/>
                    </a:ext>
                  </a:extLst>
                </a:gridCol>
                <a:gridCol w="1359612">
                  <a:extLst>
                    <a:ext uri="{9D8B030D-6E8A-4147-A177-3AD203B41FA5}">
                      <a16:colId xmlns:a16="http://schemas.microsoft.com/office/drawing/2014/main" val="617544081"/>
                    </a:ext>
                  </a:extLst>
                </a:gridCol>
                <a:gridCol w="5063863">
                  <a:extLst>
                    <a:ext uri="{9D8B030D-6E8A-4147-A177-3AD203B41FA5}">
                      <a16:colId xmlns:a16="http://schemas.microsoft.com/office/drawing/2014/main" val="3953707237"/>
                    </a:ext>
                  </a:extLst>
                </a:gridCol>
              </a:tblGrid>
              <a:tr h="346433">
                <a:tc>
                  <a:txBody>
                    <a:bodyPr/>
                    <a:lstStyle/>
                    <a:p>
                      <a:pPr algn="ctr">
                        <a:lnSpc>
                          <a:spcPts val="1560"/>
                        </a:lnSpc>
                      </a:pPr>
                      <a:r>
                        <a:rPr lang="zh-CN" sz="1400" dirty="0">
                          <a:effectLst/>
                        </a:rPr>
                        <a:t>序</a:t>
                      </a:r>
                      <a:r>
                        <a:rPr lang="en-US" sz="1400" dirty="0">
                          <a:effectLst/>
                        </a:rPr>
                        <a:t>    </a:t>
                      </a:r>
                      <a:r>
                        <a:rPr lang="zh-CN" sz="1400" dirty="0">
                          <a:effectLst/>
                        </a:rPr>
                        <a:t>号</a:t>
                      </a:r>
                      <a:endParaRPr lang="zh-CN" sz="1400" dirty="0">
                        <a:effectLst/>
                        <a:latin typeface="Arial" panose="020B0604020202020204" pitchFamily="34" charset="0"/>
                        <a:ea typeface="黑体" panose="02010609060101010101" pitchFamily="49" charset="-122"/>
                        <a:cs typeface="Times New Roman" panose="02020603050405020304" pitchFamily="18" charset="0"/>
                      </a:endParaRPr>
                    </a:p>
                  </a:txBody>
                  <a:tcPr marL="32891" marR="32891" marT="0" marB="0" anchor="ctr"/>
                </a:tc>
                <a:tc>
                  <a:txBody>
                    <a:bodyPr/>
                    <a:lstStyle/>
                    <a:p>
                      <a:pPr algn="ctr">
                        <a:lnSpc>
                          <a:spcPts val="1560"/>
                        </a:lnSpc>
                      </a:pPr>
                      <a:r>
                        <a:rPr lang="zh-CN" sz="1400" dirty="0">
                          <a:effectLst/>
                        </a:rPr>
                        <a:t>操</a:t>
                      </a:r>
                      <a:r>
                        <a:rPr lang="en-US" sz="1400" dirty="0">
                          <a:effectLst/>
                        </a:rPr>
                        <a:t>  </a:t>
                      </a:r>
                      <a:r>
                        <a:rPr lang="zh-CN" sz="1400" dirty="0">
                          <a:effectLst/>
                        </a:rPr>
                        <a:t>作</a:t>
                      </a:r>
                      <a:r>
                        <a:rPr lang="en-US" sz="1400" dirty="0">
                          <a:effectLst/>
                        </a:rPr>
                        <a:t>  </a:t>
                      </a:r>
                      <a:r>
                        <a:rPr lang="zh-CN" sz="1400" dirty="0">
                          <a:effectLst/>
                        </a:rPr>
                        <a:t>符</a:t>
                      </a:r>
                      <a:endParaRPr lang="zh-CN" sz="1400" dirty="0">
                        <a:effectLst/>
                        <a:latin typeface="Arial" panose="020B0604020202020204" pitchFamily="34" charset="0"/>
                        <a:ea typeface="黑体" panose="02010609060101010101" pitchFamily="49" charset="-122"/>
                        <a:cs typeface="Times New Roman" panose="02020603050405020304" pitchFamily="18" charset="0"/>
                      </a:endParaRPr>
                    </a:p>
                  </a:txBody>
                  <a:tcPr marL="32891" marR="32891" marT="0" marB="0" anchor="ctr"/>
                </a:tc>
                <a:tc>
                  <a:txBody>
                    <a:bodyPr/>
                    <a:lstStyle/>
                    <a:p>
                      <a:pPr algn="ctr">
                        <a:lnSpc>
                          <a:spcPts val="1560"/>
                        </a:lnSpc>
                      </a:pPr>
                      <a:r>
                        <a:rPr lang="zh-CN" sz="1400" dirty="0">
                          <a:effectLst/>
                        </a:rPr>
                        <a:t>说</a:t>
                      </a:r>
                      <a:r>
                        <a:rPr lang="en-US" sz="1400" dirty="0">
                          <a:effectLst/>
                        </a:rPr>
                        <a:t>    </a:t>
                      </a:r>
                      <a:r>
                        <a:rPr lang="zh-CN" sz="1400" dirty="0">
                          <a:effectLst/>
                        </a:rPr>
                        <a:t>明</a:t>
                      </a:r>
                      <a:endParaRPr lang="zh-CN" sz="1400" dirty="0">
                        <a:effectLst/>
                        <a:latin typeface="Arial" panose="020B0604020202020204" pitchFamily="34" charset="0"/>
                        <a:ea typeface="黑体" panose="02010609060101010101" pitchFamily="49" charset="-122"/>
                        <a:cs typeface="Times New Roman" panose="02020603050405020304" pitchFamily="18" charset="0"/>
                      </a:endParaRPr>
                    </a:p>
                  </a:txBody>
                  <a:tcPr marL="32891" marR="32891" marT="0" marB="0" anchor="ctr"/>
                </a:tc>
                <a:extLst>
                  <a:ext uri="{0D108BD9-81ED-4DB2-BD59-A6C34878D82A}">
                    <a16:rowId xmlns:a16="http://schemas.microsoft.com/office/drawing/2014/main" val="1982379885"/>
                  </a:ext>
                </a:extLst>
              </a:tr>
              <a:tr h="220114">
                <a:tc>
                  <a:txBody>
                    <a:bodyPr/>
                    <a:lstStyle/>
                    <a:p>
                      <a:pPr algn="ctr">
                        <a:lnSpc>
                          <a:spcPts val="1500"/>
                        </a:lnSpc>
                      </a:pPr>
                      <a:r>
                        <a:rPr lang="en-US" sz="1400" kern="100">
                          <a:effectLst/>
                        </a:rPr>
                        <a:t>1</a:t>
                      </a:r>
                      <a:endParaRPr lang="zh-CN" sz="1400" kern="100">
                        <a:effectLst/>
                        <a:latin typeface="Times New Roman" panose="02020603050405020304" pitchFamily="18" charset="0"/>
                        <a:ea typeface="宋体" panose="02010600030101010101" pitchFamily="2" charset="-122"/>
                      </a:endParaRPr>
                    </a:p>
                  </a:txBody>
                  <a:tcPr marL="32891" marR="32891" marT="0" marB="0" anchor="ctr"/>
                </a:tc>
                <a:tc>
                  <a:txBody>
                    <a:bodyPr/>
                    <a:lstStyle/>
                    <a:p>
                      <a:pPr algn="ctr">
                        <a:lnSpc>
                          <a:spcPts val="1500"/>
                        </a:lnSpc>
                      </a:pPr>
                      <a:r>
                        <a:rPr lang="en-US" sz="1400" kern="100">
                          <a:effectLst/>
                        </a:rPr>
                        <a:t>+</a:t>
                      </a:r>
                      <a:endParaRPr lang="zh-CN" sz="1400" kern="100">
                        <a:effectLst/>
                        <a:latin typeface="Times New Roman" panose="02020603050405020304" pitchFamily="18" charset="0"/>
                        <a:ea typeface="宋体" panose="02010600030101010101" pitchFamily="2" charset="-122"/>
                      </a:endParaRPr>
                    </a:p>
                  </a:txBody>
                  <a:tcPr marL="32891" marR="32891" marT="0" marB="0" anchor="ctr"/>
                </a:tc>
                <a:tc>
                  <a:txBody>
                    <a:bodyPr/>
                    <a:lstStyle/>
                    <a:p>
                      <a:pPr algn="just">
                        <a:lnSpc>
                          <a:spcPts val="1500"/>
                        </a:lnSpc>
                      </a:pPr>
                      <a:r>
                        <a:rPr lang="zh-CN" sz="1400" kern="100" dirty="0">
                          <a:effectLst/>
                        </a:rPr>
                        <a:t>字符串连接</a:t>
                      </a:r>
                      <a:endParaRPr lang="zh-CN" sz="1400" kern="100" dirty="0">
                        <a:effectLst/>
                        <a:latin typeface="Times New Roman" panose="02020603050405020304" pitchFamily="18" charset="0"/>
                        <a:ea typeface="宋体" panose="02010600030101010101" pitchFamily="2" charset="-122"/>
                      </a:endParaRPr>
                    </a:p>
                  </a:txBody>
                  <a:tcPr marL="32891" marR="32891" marT="0" marB="0" anchor="ctr"/>
                </a:tc>
                <a:extLst>
                  <a:ext uri="{0D108BD9-81ED-4DB2-BD59-A6C34878D82A}">
                    <a16:rowId xmlns:a16="http://schemas.microsoft.com/office/drawing/2014/main" val="541641590"/>
                  </a:ext>
                </a:extLst>
              </a:tr>
              <a:tr h="220114">
                <a:tc>
                  <a:txBody>
                    <a:bodyPr/>
                    <a:lstStyle/>
                    <a:p>
                      <a:pPr algn="ctr">
                        <a:lnSpc>
                          <a:spcPts val="1500"/>
                        </a:lnSpc>
                      </a:pPr>
                      <a:r>
                        <a:rPr lang="en-US" sz="1400" kern="100">
                          <a:effectLst/>
                        </a:rPr>
                        <a:t>2</a:t>
                      </a:r>
                      <a:endParaRPr lang="zh-CN" sz="1400" kern="100">
                        <a:effectLst/>
                        <a:latin typeface="Times New Roman" panose="02020603050405020304" pitchFamily="18" charset="0"/>
                        <a:ea typeface="宋体" panose="02010600030101010101" pitchFamily="2" charset="-122"/>
                      </a:endParaRPr>
                    </a:p>
                  </a:txBody>
                  <a:tcPr marL="32891" marR="32891" marT="0" marB="0" anchor="ctr"/>
                </a:tc>
                <a:tc>
                  <a:txBody>
                    <a:bodyPr/>
                    <a:lstStyle/>
                    <a:p>
                      <a:pPr algn="ctr">
                        <a:lnSpc>
                          <a:spcPts val="1500"/>
                        </a:lnSpc>
                      </a:pPr>
                      <a:r>
                        <a:rPr lang="en-US" sz="1400" kern="100" dirty="0">
                          <a:effectLst/>
                        </a:rPr>
                        <a:t>*</a:t>
                      </a:r>
                      <a:endParaRPr lang="zh-CN" sz="1400" kern="100" dirty="0">
                        <a:effectLst/>
                        <a:latin typeface="Times New Roman" panose="02020603050405020304" pitchFamily="18" charset="0"/>
                        <a:ea typeface="宋体" panose="02010600030101010101" pitchFamily="2" charset="-122"/>
                      </a:endParaRPr>
                    </a:p>
                  </a:txBody>
                  <a:tcPr marL="32891" marR="32891" marT="0" marB="0" anchor="ctr"/>
                </a:tc>
                <a:tc>
                  <a:txBody>
                    <a:bodyPr/>
                    <a:lstStyle/>
                    <a:p>
                      <a:pPr algn="just">
                        <a:lnSpc>
                          <a:spcPts val="1500"/>
                        </a:lnSpc>
                      </a:pPr>
                      <a:r>
                        <a:rPr lang="zh-CN" sz="1400" kern="100">
                          <a:effectLst/>
                        </a:rPr>
                        <a:t>重复输出字符串</a:t>
                      </a:r>
                      <a:endParaRPr lang="zh-CN" sz="1400" kern="100">
                        <a:effectLst/>
                        <a:latin typeface="Times New Roman" panose="02020603050405020304" pitchFamily="18" charset="0"/>
                        <a:ea typeface="宋体" panose="02010600030101010101" pitchFamily="2" charset="-122"/>
                      </a:endParaRPr>
                    </a:p>
                  </a:txBody>
                  <a:tcPr marL="32891" marR="32891" marT="0" marB="0" anchor="ctr"/>
                </a:tc>
                <a:extLst>
                  <a:ext uri="{0D108BD9-81ED-4DB2-BD59-A6C34878D82A}">
                    <a16:rowId xmlns:a16="http://schemas.microsoft.com/office/drawing/2014/main" val="1400404626"/>
                  </a:ext>
                </a:extLst>
              </a:tr>
              <a:tr h="220114">
                <a:tc>
                  <a:txBody>
                    <a:bodyPr/>
                    <a:lstStyle/>
                    <a:p>
                      <a:pPr algn="ctr">
                        <a:lnSpc>
                          <a:spcPts val="1500"/>
                        </a:lnSpc>
                      </a:pPr>
                      <a:r>
                        <a:rPr lang="en-US" sz="1400" kern="100">
                          <a:effectLst/>
                        </a:rPr>
                        <a:t>3</a:t>
                      </a:r>
                      <a:endParaRPr lang="zh-CN" sz="1400" kern="100">
                        <a:effectLst/>
                        <a:latin typeface="Times New Roman" panose="02020603050405020304" pitchFamily="18" charset="0"/>
                        <a:ea typeface="宋体" panose="02010600030101010101" pitchFamily="2" charset="-122"/>
                      </a:endParaRPr>
                    </a:p>
                  </a:txBody>
                  <a:tcPr marL="32891" marR="32891" marT="0" marB="0" anchor="ctr"/>
                </a:tc>
                <a:tc>
                  <a:txBody>
                    <a:bodyPr/>
                    <a:lstStyle/>
                    <a:p>
                      <a:pPr algn="ctr">
                        <a:lnSpc>
                          <a:spcPts val="1500"/>
                        </a:lnSpc>
                      </a:pPr>
                      <a:r>
                        <a:rPr lang="en-US" sz="1400" kern="100" dirty="0">
                          <a:effectLst/>
                        </a:rPr>
                        <a:t>[]</a:t>
                      </a:r>
                      <a:endParaRPr lang="zh-CN" sz="1400" kern="100" dirty="0">
                        <a:effectLst/>
                        <a:latin typeface="Times New Roman" panose="02020603050405020304" pitchFamily="18" charset="0"/>
                        <a:ea typeface="宋体" panose="02010600030101010101" pitchFamily="2" charset="-122"/>
                      </a:endParaRPr>
                    </a:p>
                  </a:txBody>
                  <a:tcPr marL="32891" marR="32891" marT="0" marB="0" anchor="ctr"/>
                </a:tc>
                <a:tc>
                  <a:txBody>
                    <a:bodyPr/>
                    <a:lstStyle/>
                    <a:p>
                      <a:pPr algn="just">
                        <a:lnSpc>
                          <a:spcPts val="1500"/>
                        </a:lnSpc>
                      </a:pPr>
                      <a:r>
                        <a:rPr lang="zh-CN" sz="1400" kern="100">
                          <a:effectLst/>
                        </a:rPr>
                        <a:t>通过索引获取字符串中的字符</a:t>
                      </a:r>
                      <a:endParaRPr lang="zh-CN" sz="1400" kern="100">
                        <a:effectLst/>
                        <a:latin typeface="Times New Roman" panose="02020603050405020304" pitchFamily="18" charset="0"/>
                        <a:ea typeface="宋体" panose="02010600030101010101" pitchFamily="2" charset="-122"/>
                      </a:endParaRPr>
                    </a:p>
                  </a:txBody>
                  <a:tcPr marL="32891" marR="32891" marT="0" marB="0" anchor="ctr"/>
                </a:tc>
                <a:extLst>
                  <a:ext uri="{0D108BD9-81ED-4DB2-BD59-A6C34878D82A}">
                    <a16:rowId xmlns:a16="http://schemas.microsoft.com/office/drawing/2014/main" val="3728398870"/>
                  </a:ext>
                </a:extLst>
              </a:tr>
              <a:tr h="220114">
                <a:tc>
                  <a:txBody>
                    <a:bodyPr/>
                    <a:lstStyle/>
                    <a:p>
                      <a:pPr algn="ctr">
                        <a:lnSpc>
                          <a:spcPts val="1500"/>
                        </a:lnSpc>
                      </a:pPr>
                      <a:r>
                        <a:rPr lang="en-US" sz="1400" kern="100">
                          <a:effectLst/>
                        </a:rPr>
                        <a:t>4</a:t>
                      </a:r>
                      <a:endParaRPr lang="zh-CN" sz="1400" kern="100">
                        <a:effectLst/>
                        <a:latin typeface="Times New Roman" panose="02020603050405020304" pitchFamily="18" charset="0"/>
                        <a:ea typeface="宋体" panose="02010600030101010101" pitchFamily="2" charset="-122"/>
                      </a:endParaRPr>
                    </a:p>
                  </a:txBody>
                  <a:tcPr marL="32891" marR="32891" marT="0" marB="0" anchor="ctr"/>
                </a:tc>
                <a:tc>
                  <a:txBody>
                    <a:bodyPr/>
                    <a:lstStyle/>
                    <a:p>
                      <a:pPr algn="ctr">
                        <a:lnSpc>
                          <a:spcPts val="1500"/>
                        </a:lnSpc>
                      </a:pPr>
                      <a:r>
                        <a:rPr lang="en-US" sz="1400" kern="100" dirty="0">
                          <a:effectLst/>
                        </a:rPr>
                        <a:t>[ : ]</a:t>
                      </a:r>
                      <a:endParaRPr lang="zh-CN" sz="1400" kern="100" dirty="0">
                        <a:effectLst/>
                        <a:latin typeface="Times New Roman" panose="02020603050405020304" pitchFamily="18" charset="0"/>
                        <a:ea typeface="宋体" panose="02010600030101010101" pitchFamily="2" charset="-122"/>
                      </a:endParaRPr>
                    </a:p>
                  </a:txBody>
                  <a:tcPr marL="32891" marR="32891" marT="0" marB="0" anchor="ctr"/>
                </a:tc>
                <a:tc>
                  <a:txBody>
                    <a:bodyPr/>
                    <a:lstStyle/>
                    <a:p>
                      <a:pPr algn="just">
                        <a:lnSpc>
                          <a:spcPts val="1500"/>
                        </a:lnSpc>
                      </a:pPr>
                      <a:r>
                        <a:rPr lang="zh-CN" sz="1400" kern="100">
                          <a:effectLst/>
                        </a:rPr>
                        <a:t>截取字符串中的一部分，遵循“左闭右开”的原则</a:t>
                      </a:r>
                      <a:endParaRPr lang="zh-CN" sz="1400" kern="100">
                        <a:effectLst/>
                        <a:latin typeface="Times New Roman" panose="02020603050405020304" pitchFamily="18" charset="0"/>
                        <a:ea typeface="宋体" panose="02010600030101010101" pitchFamily="2" charset="-122"/>
                      </a:endParaRPr>
                    </a:p>
                  </a:txBody>
                  <a:tcPr marL="32891" marR="32891" marT="0" marB="0" anchor="ctr"/>
                </a:tc>
                <a:extLst>
                  <a:ext uri="{0D108BD9-81ED-4DB2-BD59-A6C34878D82A}">
                    <a16:rowId xmlns:a16="http://schemas.microsoft.com/office/drawing/2014/main" val="4224916524"/>
                  </a:ext>
                </a:extLst>
              </a:tr>
              <a:tr h="252219">
                <a:tc>
                  <a:txBody>
                    <a:bodyPr/>
                    <a:lstStyle/>
                    <a:p>
                      <a:pPr algn="ctr">
                        <a:lnSpc>
                          <a:spcPts val="1500"/>
                        </a:lnSpc>
                      </a:pPr>
                      <a:r>
                        <a:rPr lang="en-US" sz="1400" kern="100">
                          <a:effectLst/>
                        </a:rPr>
                        <a:t>5</a:t>
                      </a:r>
                      <a:endParaRPr lang="zh-CN" sz="1400" kern="100">
                        <a:effectLst/>
                        <a:latin typeface="Times New Roman" panose="02020603050405020304" pitchFamily="18" charset="0"/>
                        <a:ea typeface="宋体" panose="02010600030101010101" pitchFamily="2" charset="-122"/>
                      </a:endParaRPr>
                    </a:p>
                  </a:txBody>
                  <a:tcPr marL="32891" marR="32891" marT="0" marB="0" anchor="ctr"/>
                </a:tc>
                <a:tc>
                  <a:txBody>
                    <a:bodyPr/>
                    <a:lstStyle/>
                    <a:p>
                      <a:pPr algn="ctr">
                        <a:lnSpc>
                          <a:spcPts val="1500"/>
                        </a:lnSpc>
                      </a:pPr>
                      <a:r>
                        <a:rPr lang="en-US" sz="1400" kern="100" dirty="0">
                          <a:effectLst/>
                        </a:rPr>
                        <a:t>in</a:t>
                      </a:r>
                      <a:endParaRPr lang="zh-CN" sz="1400" kern="100" dirty="0">
                        <a:effectLst/>
                        <a:latin typeface="Times New Roman" panose="02020603050405020304" pitchFamily="18" charset="0"/>
                        <a:ea typeface="宋体" panose="02010600030101010101" pitchFamily="2" charset="-122"/>
                      </a:endParaRPr>
                    </a:p>
                  </a:txBody>
                  <a:tcPr marL="32891" marR="32891" marT="0" marB="0" anchor="ctr"/>
                </a:tc>
                <a:tc>
                  <a:txBody>
                    <a:bodyPr/>
                    <a:lstStyle/>
                    <a:p>
                      <a:pPr algn="just">
                        <a:lnSpc>
                          <a:spcPts val="1500"/>
                        </a:lnSpc>
                      </a:pPr>
                      <a:r>
                        <a:rPr lang="zh-CN" sz="1400" kern="100">
                          <a:effectLst/>
                        </a:rPr>
                        <a:t>成员运算符，如果字符串中包含给定的字符，就返回</a:t>
                      </a:r>
                      <a:r>
                        <a:rPr lang="en-US" sz="1400" kern="100">
                          <a:effectLst/>
                        </a:rPr>
                        <a:t>True</a:t>
                      </a:r>
                      <a:endParaRPr lang="zh-CN" sz="1400" kern="100">
                        <a:effectLst/>
                        <a:latin typeface="Times New Roman" panose="02020603050405020304" pitchFamily="18" charset="0"/>
                        <a:ea typeface="宋体" panose="02010600030101010101" pitchFamily="2" charset="-122"/>
                      </a:endParaRPr>
                    </a:p>
                  </a:txBody>
                  <a:tcPr marL="32891" marR="32891" marT="0" marB="0" anchor="ctr"/>
                </a:tc>
                <a:extLst>
                  <a:ext uri="{0D108BD9-81ED-4DB2-BD59-A6C34878D82A}">
                    <a16:rowId xmlns:a16="http://schemas.microsoft.com/office/drawing/2014/main" val="144576334"/>
                  </a:ext>
                </a:extLst>
              </a:tr>
              <a:tr h="287383">
                <a:tc>
                  <a:txBody>
                    <a:bodyPr/>
                    <a:lstStyle/>
                    <a:p>
                      <a:pPr algn="ctr">
                        <a:lnSpc>
                          <a:spcPts val="1500"/>
                        </a:lnSpc>
                      </a:pPr>
                      <a:r>
                        <a:rPr lang="en-US" sz="1400" kern="100">
                          <a:effectLst/>
                        </a:rPr>
                        <a:t>6</a:t>
                      </a:r>
                      <a:endParaRPr lang="zh-CN" sz="1400" kern="100">
                        <a:effectLst/>
                        <a:latin typeface="Times New Roman" panose="02020603050405020304" pitchFamily="18" charset="0"/>
                        <a:ea typeface="宋体" panose="02010600030101010101" pitchFamily="2" charset="-122"/>
                      </a:endParaRPr>
                    </a:p>
                  </a:txBody>
                  <a:tcPr marL="32891" marR="32891" marT="0" marB="0" anchor="ctr"/>
                </a:tc>
                <a:tc>
                  <a:txBody>
                    <a:bodyPr/>
                    <a:lstStyle/>
                    <a:p>
                      <a:pPr algn="ctr">
                        <a:lnSpc>
                          <a:spcPts val="1500"/>
                        </a:lnSpc>
                      </a:pPr>
                      <a:r>
                        <a:rPr lang="en-US" sz="1400" kern="100" dirty="0">
                          <a:effectLst/>
                        </a:rPr>
                        <a:t>not in</a:t>
                      </a:r>
                      <a:endParaRPr lang="zh-CN" sz="1400" kern="100" dirty="0">
                        <a:effectLst/>
                        <a:latin typeface="Times New Roman" panose="02020603050405020304" pitchFamily="18" charset="0"/>
                        <a:ea typeface="宋体" panose="02010600030101010101" pitchFamily="2" charset="-122"/>
                      </a:endParaRPr>
                    </a:p>
                  </a:txBody>
                  <a:tcPr marL="32891" marR="32891" marT="0" marB="0" anchor="ctr"/>
                </a:tc>
                <a:tc>
                  <a:txBody>
                    <a:bodyPr/>
                    <a:lstStyle/>
                    <a:p>
                      <a:pPr algn="just">
                        <a:lnSpc>
                          <a:spcPts val="1500"/>
                        </a:lnSpc>
                      </a:pPr>
                      <a:r>
                        <a:rPr lang="zh-CN" sz="1400" kern="100">
                          <a:effectLst/>
                        </a:rPr>
                        <a:t>成员运算符，如果字符串中不包含给定的字符，就返回</a:t>
                      </a:r>
                      <a:r>
                        <a:rPr lang="en-US" sz="1400" kern="100">
                          <a:effectLst/>
                        </a:rPr>
                        <a:t>True</a:t>
                      </a:r>
                      <a:endParaRPr lang="zh-CN" sz="1400" kern="100">
                        <a:effectLst/>
                        <a:latin typeface="Times New Roman" panose="02020603050405020304" pitchFamily="18" charset="0"/>
                        <a:ea typeface="宋体" panose="02010600030101010101" pitchFamily="2" charset="-122"/>
                      </a:endParaRPr>
                    </a:p>
                  </a:txBody>
                  <a:tcPr marL="32891" marR="32891" marT="0" marB="0" anchor="ctr"/>
                </a:tc>
                <a:extLst>
                  <a:ext uri="{0D108BD9-81ED-4DB2-BD59-A6C34878D82A}">
                    <a16:rowId xmlns:a16="http://schemas.microsoft.com/office/drawing/2014/main" val="2950294748"/>
                  </a:ext>
                </a:extLst>
              </a:tr>
              <a:tr h="242859">
                <a:tc>
                  <a:txBody>
                    <a:bodyPr/>
                    <a:lstStyle/>
                    <a:p>
                      <a:pPr algn="ctr">
                        <a:lnSpc>
                          <a:spcPts val="1500"/>
                        </a:lnSpc>
                      </a:pPr>
                      <a:r>
                        <a:rPr lang="en-US" sz="1400" kern="100">
                          <a:effectLst/>
                        </a:rPr>
                        <a:t>7</a:t>
                      </a:r>
                      <a:endParaRPr lang="zh-CN" sz="1400" kern="100">
                        <a:effectLst/>
                        <a:latin typeface="Times New Roman" panose="02020603050405020304" pitchFamily="18" charset="0"/>
                        <a:ea typeface="宋体" panose="02010600030101010101" pitchFamily="2" charset="-122"/>
                      </a:endParaRPr>
                    </a:p>
                  </a:txBody>
                  <a:tcPr marL="32891" marR="32891" marT="0" marB="0" anchor="ctr"/>
                </a:tc>
                <a:tc>
                  <a:txBody>
                    <a:bodyPr/>
                    <a:lstStyle/>
                    <a:p>
                      <a:pPr algn="ctr">
                        <a:lnSpc>
                          <a:spcPts val="1500"/>
                        </a:lnSpc>
                      </a:pPr>
                      <a:r>
                        <a:rPr lang="en-US" sz="1400" kern="100" dirty="0">
                          <a:effectLst/>
                        </a:rPr>
                        <a:t>r/R</a:t>
                      </a:r>
                      <a:endParaRPr lang="zh-CN" sz="1400" kern="100" dirty="0">
                        <a:effectLst/>
                        <a:latin typeface="Times New Roman" panose="02020603050405020304" pitchFamily="18" charset="0"/>
                        <a:ea typeface="宋体" panose="02010600030101010101" pitchFamily="2" charset="-122"/>
                      </a:endParaRPr>
                    </a:p>
                  </a:txBody>
                  <a:tcPr marL="32891" marR="32891" marT="0" marB="0" anchor="ctr"/>
                </a:tc>
                <a:tc>
                  <a:txBody>
                    <a:bodyPr/>
                    <a:lstStyle/>
                    <a:p>
                      <a:pPr algn="just">
                        <a:lnSpc>
                          <a:spcPts val="1500"/>
                        </a:lnSpc>
                      </a:pPr>
                      <a:r>
                        <a:rPr lang="zh-CN" sz="1400" kern="100" dirty="0">
                          <a:effectLst/>
                        </a:rPr>
                        <a:t>原始字符串，所有的字符串都按照字面的意思来输出</a:t>
                      </a:r>
                      <a:endParaRPr lang="zh-CN" sz="1400" kern="100" dirty="0">
                        <a:effectLst/>
                        <a:latin typeface="Times New Roman" panose="02020603050405020304" pitchFamily="18" charset="0"/>
                        <a:ea typeface="宋体" panose="02010600030101010101" pitchFamily="2" charset="-122"/>
                      </a:endParaRPr>
                    </a:p>
                  </a:txBody>
                  <a:tcPr marL="32891" marR="32891" marT="0" marB="0" anchor="ctr"/>
                </a:tc>
                <a:extLst>
                  <a:ext uri="{0D108BD9-81ED-4DB2-BD59-A6C34878D82A}">
                    <a16:rowId xmlns:a16="http://schemas.microsoft.com/office/drawing/2014/main" val="2517660122"/>
                  </a:ext>
                </a:extLst>
              </a:tr>
              <a:tr h="220114">
                <a:tc>
                  <a:txBody>
                    <a:bodyPr/>
                    <a:lstStyle/>
                    <a:p>
                      <a:pPr algn="ctr">
                        <a:lnSpc>
                          <a:spcPts val="1500"/>
                        </a:lnSpc>
                      </a:pPr>
                      <a:r>
                        <a:rPr lang="en-US" sz="1400" kern="100">
                          <a:effectLst/>
                        </a:rPr>
                        <a:t>8</a:t>
                      </a:r>
                      <a:endParaRPr lang="zh-CN" sz="1400" kern="100">
                        <a:effectLst/>
                        <a:latin typeface="Times New Roman" panose="02020603050405020304" pitchFamily="18" charset="0"/>
                        <a:ea typeface="宋体" panose="02010600030101010101" pitchFamily="2" charset="-122"/>
                      </a:endParaRPr>
                    </a:p>
                  </a:txBody>
                  <a:tcPr marL="32891" marR="32891" marT="0" marB="0" anchor="ctr"/>
                </a:tc>
                <a:tc>
                  <a:txBody>
                    <a:bodyPr/>
                    <a:lstStyle/>
                    <a:p>
                      <a:pPr algn="ctr">
                        <a:lnSpc>
                          <a:spcPts val="1500"/>
                        </a:lnSpc>
                      </a:pPr>
                      <a:r>
                        <a:rPr lang="en-US" sz="1400" kern="100" dirty="0">
                          <a:effectLst/>
                        </a:rPr>
                        <a:t>%</a:t>
                      </a:r>
                      <a:endParaRPr lang="zh-CN" sz="1400" kern="100" dirty="0">
                        <a:effectLst/>
                        <a:latin typeface="Times New Roman" panose="02020603050405020304" pitchFamily="18" charset="0"/>
                        <a:ea typeface="宋体" panose="02010600030101010101" pitchFamily="2" charset="-122"/>
                      </a:endParaRPr>
                    </a:p>
                  </a:txBody>
                  <a:tcPr marL="32891" marR="32891" marT="0" marB="0" anchor="ctr"/>
                </a:tc>
                <a:tc>
                  <a:txBody>
                    <a:bodyPr/>
                    <a:lstStyle/>
                    <a:p>
                      <a:pPr algn="just">
                        <a:lnSpc>
                          <a:spcPts val="1500"/>
                        </a:lnSpc>
                      </a:pPr>
                      <a:r>
                        <a:rPr lang="zh-CN" sz="1400" kern="100" dirty="0">
                          <a:effectLst/>
                        </a:rPr>
                        <a:t>格式字符串</a:t>
                      </a:r>
                      <a:endParaRPr lang="zh-CN" sz="1400" kern="100" dirty="0">
                        <a:effectLst/>
                        <a:latin typeface="Times New Roman" panose="02020603050405020304" pitchFamily="18" charset="0"/>
                        <a:ea typeface="宋体" panose="02010600030101010101" pitchFamily="2" charset="-122"/>
                      </a:endParaRPr>
                    </a:p>
                  </a:txBody>
                  <a:tcPr marL="32891" marR="32891" marT="0" marB="0" anchor="ctr"/>
                </a:tc>
                <a:extLst>
                  <a:ext uri="{0D108BD9-81ED-4DB2-BD59-A6C34878D82A}">
                    <a16:rowId xmlns:a16="http://schemas.microsoft.com/office/drawing/2014/main" val="111010207"/>
                  </a:ext>
                </a:extLst>
              </a:tr>
            </a:tbl>
          </a:graphicData>
        </a:graphic>
      </p:graphicFrame>
    </p:spTree>
    <p:extLst>
      <p:ext uri="{BB962C8B-B14F-4D97-AF65-F5344CB8AC3E}">
        <p14:creationId xmlns:p14="http://schemas.microsoft.com/office/powerpoint/2010/main" val="2738607173"/>
      </p:ext>
    </p:extLst>
  </p:cSld>
  <p:clrMapOvr>
    <a:masterClrMapping/>
  </p:clrMapOvr>
  <p:transition spd="slow">
    <p:wheel spokes="1"/>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a:extLst>
              <a:ext uri="{FF2B5EF4-FFF2-40B4-BE49-F238E27FC236}">
                <a16:creationId xmlns:a16="http://schemas.microsoft.com/office/drawing/2014/main" id="{FACBB2A7-7D0C-4242-8633-D846246282F8}"/>
              </a:ext>
            </a:extLst>
          </p:cNvPr>
          <p:cNvGraphicFramePr>
            <a:graphicFrameLocks noGrp="1"/>
          </p:cNvGraphicFramePr>
          <p:nvPr>
            <p:ph idx="1"/>
            <p:extLst>
              <p:ext uri="{D42A27DB-BD31-4B8C-83A1-F6EECF244321}">
                <p14:modId xmlns:p14="http://schemas.microsoft.com/office/powerpoint/2010/main" val="2306464228"/>
              </p:ext>
            </p:extLst>
          </p:nvPr>
        </p:nvGraphicFramePr>
        <p:xfrm>
          <a:off x="1828801" y="1169584"/>
          <a:ext cx="7758546" cy="5071731"/>
        </p:xfrm>
        <a:graphic>
          <a:graphicData uri="http://schemas.openxmlformats.org/drawingml/2006/table">
            <a:tbl>
              <a:tblPr firstRow="1" firstCol="1" bandRow="1">
                <a:tableStyleId>{5C22544A-7EE6-4342-B048-85BDC9FD1C3A}</a:tableStyleId>
              </a:tblPr>
              <a:tblGrid>
                <a:gridCol w="1680119">
                  <a:extLst>
                    <a:ext uri="{9D8B030D-6E8A-4147-A177-3AD203B41FA5}">
                      <a16:colId xmlns:a16="http://schemas.microsoft.com/office/drawing/2014/main" val="1092201243"/>
                    </a:ext>
                  </a:extLst>
                </a:gridCol>
                <a:gridCol w="6078427">
                  <a:extLst>
                    <a:ext uri="{9D8B030D-6E8A-4147-A177-3AD203B41FA5}">
                      <a16:colId xmlns:a16="http://schemas.microsoft.com/office/drawing/2014/main" val="2506310269"/>
                    </a:ext>
                  </a:extLst>
                </a:gridCol>
              </a:tblGrid>
              <a:tr h="241511">
                <a:tc>
                  <a:txBody>
                    <a:bodyPr/>
                    <a:lstStyle/>
                    <a:p>
                      <a:pPr marL="0" indent="0" algn="ctr">
                        <a:lnSpc>
                          <a:spcPts val="1400"/>
                        </a:lnSpc>
                        <a:spcBef>
                          <a:spcPts val="200"/>
                        </a:spcBef>
                        <a:spcAft>
                          <a:spcPts val="200"/>
                        </a:spcAft>
                      </a:pPr>
                      <a:r>
                        <a:rPr lang="zh-TW" sz="1000" kern="1050" dirty="0">
                          <a:effectLst/>
                        </a:rPr>
                        <a:t>属性</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rPr>
                        <a:t>说明</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323303004"/>
                  </a:ext>
                </a:extLst>
              </a:tr>
              <a:tr h="241511">
                <a:tc>
                  <a:txBody>
                    <a:bodyPr/>
                    <a:lstStyle/>
                    <a:p>
                      <a:pPr marL="0" indent="0" algn="ctr">
                        <a:lnSpc>
                          <a:spcPts val="1400"/>
                        </a:lnSpc>
                        <a:spcBef>
                          <a:spcPts val="200"/>
                        </a:spcBef>
                        <a:spcAft>
                          <a:spcPts val="200"/>
                        </a:spcAft>
                      </a:pPr>
                      <a:r>
                        <a:rPr lang="en-US" sz="1000" kern="1050" dirty="0" err="1">
                          <a:effectLst/>
                        </a:rPr>
                        <a:t>series_name</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系列名称，用于</a:t>
                      </a:r>
                      <a:r>
                        <a:rPr lang="en-US" sz="1000" kern="1050" dirty="0">
                          <a:effectLst/>
                        </a:rPr>
                        <a:t> tooltip </a:t>
                      </a:r>
                      <a:r>
                        <a:rPr lang="zh-TW" sz="1000" kern="1050" dirty="0">
                          <a:effectLst/>
                        </a:rPr>
                        <a:t>的显示，</a:t>
                      </a:r>
                      <a:r>
                        <a:rPr lang="en-US" sz="1000" kern="1050" dirty="0">
                          <a:effectLst/>
                        </a:rPr>
                        <a:t>legend </a:t>
                      </a:r>
                      <a:r>
                        <a:rPr lang="zh-TW" sz="1000" kern="1050" dirty="0">
                          <a:effectLst/>
                        </a:rPr>
                        <a:t>的图例筛选。</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2438476578"/>
                  </a:ext>
                </a:extLst>
              </a:tr>
              <a:tr h="241511">
                <a:tc>
                  <a:txBody>
                    <a:bodyPr/>
                    <a:lstStyle/>
                    <a:p>
                      <a:pPr marL="0" indent="0" algn="ctr">
                        <a:lnSpc>
                          <a:spcPts val="1400"/>
                        </a:lnSpc>
                        <a:spcBef>
                          <a:spcPts val="200"/>
                        </a:spcBef>
                        <a:spcAft>
                          <a:spcPts val="200"/>
                        </a:spcAft>
                      </a:pPr>
                      <a:r>
                        <a:rPr lang="en-US" sz="1000" kern="1050" dirty="0" err="1">
                          <a:effectLst/>
                        </a:rPr>
                        <a:t>y_axis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系列数据。</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159146753"/>
                  </a:ext>
                </a:extLst>
              </a:tr>
              <a:tr h="241511">
                <a:tc>
                  <a:txBody>
                    <a:bodyPr/>
                    <a:lstStyle/>
                    <a:p>
                      <a:pPr marL="0" indent="0" algn="ctr">
                        <a:lnSpc>
                          <a:spcPts val="1400"/>
                        </a:lnSpc>
                        <a:spcBef>
                          <a:spcPts val="200"/>
                        </a:spcBef>
                        <a:spcAft>
                          <a:spcPts val="200"/>
                        </a:spcAft>
                      </a:pPr>
                      <a:r>
                        <a:rPr lang="en-US" sz="1000" kern="1050" dirty="0" err="1">
                          <a:effectLst/>
                        </a:rPr>
                        <a:t>is_selected</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是否选中图例。</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034913058"/>
                  </a:ext>
                </a:extLst>
              </a:tr>
              <a:tr h="241511">
                <a:tc>
                  <a:txBody>
                    <a:bodyPr/>
                    <a:lstStyle/>
                    <a:p>
                      <a:pPr marL="0" indent="0" algn="ctr">
                        <a:lnSpc>
                          <a:spcPts val="1400"/>
                        </a:lnSpc>
                        <a:spcBef>
                          <a:spcPts val="200"/>
                        </a:spcBef>
                        <a:spcAft>
                          <a:spcPts val="200"/>
                        </a:spcAft>
                      </a:pPr>
                      <a:r>
                        <a:rPr lang="en-US" sz="1000" kern="1050" dirty="0" err="1">
                          <a:effectLst/>
                        </a:rPr>
                        <a:t>is_connect_nones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是否连接空数据，空数据使用</a:t>
                      </a:r>
                      <a:r>
                        <a:rPr lang="en-US" sz="1000" kern="1050" dirty="0">
                          <a:effectLst/>
                        </a:rPr>
                        <a:t> `None` </a:t>
                      </a:r>
                      <a:r>
                        <a:rPr lang="zh-TW" sz="1000" kern="1050" dirty="0">
                          <a:effectLst/>
                        </a:rPr>
                        <a:t>填充。</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008570850"/>
                  </a:ext>
                </a:extLst>
              </a:tr>
              <a:tr h="241511">
                <a:tc>
                  <a:txBody>
                    <a:bodyPr/>
                    <a:lstStyle/>
                    <a:p>
                      <a:pPr marL="0" indent="0" algn="ctr">
                        <a:lnSpc>
                          <a:spcPts val="1400"/>
                        </a:lnSpc>
                        <a:spcBef>
                          <a:spcPts val="200"/>
                        </a:spcBef>
                        <a:spcAft>
                          <a:spcPts val="200"/>
                        </a:spcAft>
                      </a:pPr>
                      <a:r>
                        <a:rPr lang="en-US" sz="1000" kern="1050" dirty="0" err="1">
                          <a:effectLst/>
                        </a:rPr>
                        <a:t>xaxis_index</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使用的</a:t>
                      </a:r>
                      <a:r>
                        <a:rPr lang="en-US" sz="1000" kern="1050" dirty="0">
                          <a:effectLst/>
                        </a:rPr>
                        <a:t>x</a:t>
                      </a:r>
                      <a:r>
                        <a:rPr lang="zh-TW" sz="1000" kern="1050" dirty="0">
                          <a:effectLst/>
                        </a:rPr>
                        <a:t>轴的</a:t>
                      </a:r>
                      <a:r>
                        <a:rPr lang="en-US" sz="1000" kern="1050" dirty="0">
                          <a:effectLst/>
                        </a:rPr>
                        <a:t>index</a:t>
                      </a:r>
                      <a:r>
                        <a:rPr lang="zh-TW" sz="1000" kern="1050" dirty="0">
                          <a:effectLst/>
                        </a:rPr>
                        <a:t>，在单个图表实例中存在多个</a:t>
                      </a:r>
                      <a:r>
                        <a:rPr lang="en-US" sz="1000" kern="1050" dirty="0">
                          <a:effectLst/>
                        </a:rPr>
                        <a:t>x</a:t>
                      </a:r>
                      <a:r>
                        <a:rPr lang="zh-TW" sz="1000" kern="1050" dirty="0">
                          <a:effectLst/>
                        </a:rPr>
                        <a:t>轴的时候有用。</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471754528"/>
                  </a:ext>
                </a:extLst>
              </a:tr>
              <a:tr h="241511">
                <a:tc>
                  <a:txBody>
                    <a:bodyPr/>
                    <a:lstStyle/>
                    <a:p>
                      <a:pPr marL="0" indent="0" algn="ctr">
                        <a:lnSpc>
                          <a:spcPts val="1400"/>
                        </a:lnSpc>
                        <a:spcBef>
                          <a:spcPts val="200"/>
                        </a:spcBef>
                        <a:spcAft>
                          <a:spcPts val="200"/>
                        </a:spcAft>
                      </a:pPr>
                      <a:r>
                        <a:rPr lang="en-US" sz="1000" kern="1050" dirty="0" err="1">
                          <a:effectLst/>
                        </a:rPr>
                        <a:t>yaxis_index</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使用的</a:t>
                      </a:r>
                      <a:r>
                        <a:rPr lang="en-US" sz="1000" kern="1050" dirty="0">
                          <a:effectLst/>
                        </a:rPr>
                        <a:t>y</a:t>
                      </a:r>
                      <a:r>
                        <a:rPr lang="zh-TW" sz="1000" kern="1050" dirty="0">
                          <a:effectLst/>
                        </a:rPr>
                        <a:t>轴的</a:t>
                      </a:r>
                      <a:r>
                        <a:rPr lang="en-US" sz="1000" kern="1050" dirty="0">
                          <a:effectLst/>
                        </a:rPr>
                        <a:t>index</a:t>
                      </a:r>
                      <a:r>
                        <a:rPr lang="zh-TW" sz="1000" kern="1050" dirty="0">
                          <a:effectLst/>
                        </a:rPr>
                        <a:t>，在单个图表实例中存在多个</a:t>
                      </a:r>
                      <a:r>
                        <a:rPr lang="en-US" sz="1000" kern="1050" dirty="0">
                          <a:effectLst/>
                        </a:rPr>
                        <a:t> y </a:t>
                      </a:r>
                      <a:r>
                        <a:rPr lang="zh-TW" sz="1000" kern="1050" dirty="0">
                          <a:effectLst/>
                        </a:rPr>
                        <a:t>轴的时候有用。</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686934788"/>
                  </a:ext>
                </a:extLst>
              </a:tr>
              <a:tr h="241511">
                <a:tc>
                  <a:txBody>
                    <a:bodyPr/>
                    <a:lstStyle/>
                    <a:p>
                      <a:pPr marL="0" indent="0" algn="ctr">
                        <a:lnSpc>
                          <a:spcPts val="1400"/>
                        </a:lnSpc>
                        <a:spcBef>
                          <a:spcPts val="200"/>
                        </a:spcBef>
                        <a:spcAft>
                          <a:spcPts val="200"/>
                        </a:spcAft>
                      </a:pPr>
                      <a:r>
                        <a:rPr lang="en-US" sz="1000" kern="1050" dirty="0">
                          <a:effectLst/>
                        </a:rPr>
                        <a:t>color</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系列</a:t>
                      </a:r>
                      <a:r>
                        <a:rPr lang="en-US" sz="1000" kern="1050" dirty="0">
                          <a:effectLst/>
                        </a:rPr>
                        <a:t> label </a:t>
                      </a:r>
                      <a:r>
                        <a:rPr lang="zh-TW" sz="1000" kern="1050" dirty="0">
                          <a:effectLst/>
                        </a:rPr>
                        <a:t>颜色。</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2563433543"/>
                  </a:ext>
                </a:extLst>
              </a:tr>
              <a:tr h="241511">
                <a:tc>
                  <a:txBody>
                    <a:bodyPr/>
                    <a:lstStyle/>
                    <a:p>
                      <a:pPr marL="0" indent="0" algn="ctr">
                        <a:lnSpc>
                          <a:spcPts val="1400"/>
                        </a:lnSpc>
                        <a:spcBef>
                          <a:spcPts val="200"/>
                        </a:spcBef>
                        <a:spcAft>
                          <a:spcPts val="200"/>
                        </a:spcAft>
                      </a:pPr>
                      <a:r>
                        <a:rPr lang="en-US" sz="1000" kern="1050" dirty="0" err="1">
                          <a:effectLst/>
                        </a:rPr>
                        <a:t>is_symbol_show</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是否显示</a:t>
                      </a:r>
                      <a:r>
                        <a:rPr lang="en-US" sz="1000" kern="1050" dirty="0">
                          <a:effectLst/>
                        </a:rPr>
                        <a:t> symbol, </a:t>
                      </a:r>
                      <a:r>
                        <a:rPr lang="zh-TW" sz="1000" kern="1050" dirty="0">
                          <a:effectLst/>
                        </a:rPr>
                        <a:t>如果</a:t>
                      </a:r>
                      <a:r>
                        <a:rPr lang="en-US" sz="1000" kern="1050" dirty="0">
                          <a:effectLst/>
                        </a:rPr>
                        <a:t> false </a:t>
                      </a:r>
                      <a:r>
                        <a:rPr lang="zh-TW" sz="1000" kern="1050" dirty="0">
                          <a:effectLst/>
                        </a:rPr>
                        <a:t>则只有在</a:t>
                      </a:r>
                      <a:r>
                        <a:rPr lang="en-US" sz="1000" kern="1050" dirty="0">
                          <a:effectLst/>
                        </a:rPr>
                        <a:t> tooltip hover </a:t>
                      </a:r>
                      <a:r>
                        <a:rPr lang="zh-TW" sz="1000" kern="1050" dirty="0">
                          <a:effectLst/>
                        </a:rPr>
                        <a:t>的时候显示。</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4251922310"/>
                  </a:ext>
                </a:extLst>
              </a:tr>
              <a:tr h="241511">
                <a:tc>
                  <a:txBody>
                    <a:bodyPr/>
                    <a:lstStyle/>
                    <a:p>
                      <a:pPr marL="0" indent="0" algn="ctr">
                        <a:lnSpc>
                          <a:spcPts val="1400"/>
                        </a:lnSpc>
                        <a:spcBef>
                          <a:spcPts val="200"/>
                        </a:spcBef>
                        <a:spcAft>
                          <a:spcPts val="200"/>
                        </a:spcAft>
                      </a:pPr>
                      <a:r>
                        <a:rPr lang="en-US" sz="1000" kern="1050" dirty="0">
                          <a:effectLst/>
                        </a:rPr>
                        <a:t>symbol</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标记的图形。</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5278598"/>
                  </a:ext>
                </a:extLst>
              </a:tr>
              <a:tr h="241511">
                <a:tc>
                  <a:txBody>
                    <a:bodyPr/>
                    <a:lstStyle/>
                    <a:p>
                      <a:pPr marL="0" indent="0" algn="ctr">
                        <a:lnSpc>
                          <a:spcPts val="1400"/>
                        </a:lnSpc>
                        <a:spcBef>
                          <a:spcPts val="200"/>
                        </a:spcBef>
                        <a:spcAft>
                          <a:spcPts val="200"/>
                        </a:spcAft>
                      </a:pPr>
                      <a:r>
                        <a:rPr lang="en-US" sz="1000" kern="1050" dirty="0" err="1">
                          <a:effectLst/>
                        </a:rPr>
                        <a:t>symbol_size</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标记的大小，可以设置成诸如</a:t>
                      </a:r>
                      <a:r>
                        <a:rPr lang="en-US" sz="1000" kern="1050" dirty="0">
                          <a:effectLst/>
                        </a:rPr>
                        <a:t> 10 </a:t>
                      </a:r>
                      <a:r>
                        <a:rPr lang="zh-TW" sz="1000" kern="1050" dirty="0">
                          <a:effectLst/>
                        </a:rPr>
                        <a:t>这样单一的数字，也可以用数组分开表示宽和高。</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2520422354"/>
                  </a:ext>
                </a:extLst>
              </a:tr>
              <a:tr h="241511">
                <a:tc>
                  <a:txBody>
                    <a:bodyPr/>
                    <a:lstStyle/>
                    <a:p>
                      <a:pPr marL="0" indent="0" algn="ctr">
                        <a:lnSpc>
                          <a:spcPts val="1400"/>
                        </a:lnSpc>
                        <a:spcBef>
                          <a:spcPts val="200"/>
                        </a:spcBef>
                        <a:spcAft>
                          <a:spcPts val="200"/>
                        </a:spcAft>
                      </a:pPr>
                      <a:r>
                        <a:rPr lang="en-US" sz="1000" kern="1050" dirty="0">
                          <a:effectLst/>
                        </a:rPr>
                        <a:t>stack</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数据堆叠，同个类目轴上系列配置相同的　</a:t>
                      </a:r>
                      <a:r>
                        <a:rPr lang="en-US" sz="1000" kern="1050" dirty="0">
                          <a:effectLst/>
                        </a:rPr>
                        <a:t>stack</a:t>
                      </a:r>
                      <a:r>
                        <a:rPr lang="zh-TW" sz="1000" kern="1050" dirty="0">
                          <a:effectLst/>
                        </a:rPr>
                        <a:t>　值可以堆叠放置。</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823147556"/>
                  </a:ext>
                </a:extLst>
              </a:tr>
              <a:tr h="241511">
                <a:tc>
                  <a:txBody>
                    <a:bodyPr/>
                    <a:lstStyle/>
                    <a:p>
                      <a:pPr marL="0" indent="0" algn="ctr">
                        <a:lnSpc>
                          <a:spcPts val="1400"/>
                        </a:lnSpc>
                        <a:spcBef>
                          <a:spcPts val="200"/>
                        </a:spcBef>
                        <a:spcAft>
                          <a:spcPts val="200"/>
                        </a:spcAft>
                      </a:pPr>
                      <a:r>
                        <a:rPr lang="en-US" sz="1000" kern="1050" dirty="0" err="1">
                          <a:effectLst/>
                        </a:rPr>
                        <a:t>is_smooth</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是否平滑曲线。</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2948538733"/>
                  </a:ext>
                </a:extLst>
              </a:tr>
              <a:tr h="241511">
                <a:tc>
                  <a:txBody>
                    <a:bodyPr/>
                    <a:lstStyle/>
                    <a:p>
                      <a:pPr marL="0" indent="0" algn="ctr">
                        <a:lnSpc>
                          <a:spcPts val="1400"/>
                        </a:lnSpc>
                        <a:spcBef>
                          <a:spcPts val="200"/>
                        </a:spcBef>
                        <a:spcAft>
                          <a:spcPts val="200"/>
                        </a:spcAft>
                      </a:pPr>
                      <a:r>
                        <a:rPr lang="en-US" sz="1000" kern="1050" dirty="0" err="1">
                          <a:effectLst/>
                        </a:rPr>
                        <a:t>is_step</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是否显示成阶梯图。</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051945715"/>
                  </a:ext>
                </a:extLst>
              </a:tr>
              <a:tr h="241511">
                <a:tc>
                  <a:txBody>
                    <a:bodyPr/>
                    <a:lstStyle/>
                    <a:p>
                      <a:pPr marL="0" indent="0" algn="ctr">
                        <a:lnSpc>
                          <a:spcPts val="1400"/>
                        </a:lnSpc>
                        <a:spcBef>
                          <a:spcPts val="200"/>
                        </a:spcBef>
                        <a:spcAft>
                          <a:spcPts val="200"/>
                        </a:spcAft>
                      </a:pPr>
                      <a:r>
                        <a:rPr lang="en-US" sz="1000" kern="1050" dirty="0" err="1">
                          <a:effectLst/>
                        </a:rPr>
                        <a:t>markpoint_opts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标记点配置项。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2321624736"/>
                  </a:ext>
                </a:extLst>
              </a:tr>
              <a:tr h="241511">
                <a:tc>
                  <a:txBody>
                    <a:bodyPr/>
                    <a:lstStyle/>
                    <a:p>
                      <a:pPr marL="0" indent="0" algn="ctr">
                        <a:lnSpc>
                          <a:spcPts val="1400"/>
                        </a:lnSpc>
                        <a:spcBef>
                          <a:spcPts val="200"/>
                        </a:spcBef>
                        <a:spcAft>
                          <a:spcPts val="200"/>
                        </a:spcAft>
                      </a:pPr>
                      <a:r>
                        <a:rPr lang="en-US" sz="1000" kern="1050" dirty="0" err="1">
                          <a:effectLst/>
                        </a:rPr>
                        <a:t>markline_opts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标记线配置项。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963621644"/>
                  </a:ext>
                </a:extLst>
              </a:tr>
              <a:tr h="241511">
                <a:tc>
                  <a:txBody>
                    <a:bodyPr/>
                    <a:lstStyle/>
                    <a:p>
                      <a:pPr marL="0" indent="0" algn="ctr">
                        <a:lnSpc>
                          <a:spcPts val="1400"/>
                        </a:lnSpc>
                        <a:spcBef>
                          <a:spcPts val="200"/>
                        </a:spcBef>
                        <a:spcAft>
                          <a:spcPts val="200"/>
                        </a:spcAft>
                      </a:pPr>
                      <a:r>
                        <a:rPr lang="en-US" sz="1000" kern="1050" dirty="0" err="1">
                          <a:effectLst/>
                        </a:rPr>
                        <a:t>tooltip_opts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提示框组件配置项。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815441056"/>
                  </a:ext>
                </a:extLst>
              </a:tr>
              <a:tr h="241511">
                <a:tc>
                  <a:txBody>
                    <a:bodyPr/>
                    <a:lstStyle/>
                    <a:p>
                      <a:pPr marL="0" indent="0" algn="ctr">
                        <a:lnSpc>
                          <a:spcPts val="1400"/>
                        </a:lnSpc>
                        <a:spcBef>
                          <a:spcPts val="200"/>
                        </a:spcBef>
                        <a:spcAft>
                          <a:spcPts val="200"/>
                        </a:spcAft>
                      </a:pPr>
                      <a:r>
                        <a:rPr lang="en-US" sz="1000" kern="1050" dirty="0" err="1">
                          <a:effectLst/>
                        </a:rPr>
                        <a:t>label_opts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标签配置项。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945817159"/>
                  </a:ext>
                </a:extLst>
              </a:tr>
              <a:tr h="241511">
                <a:tc>
                  <a:txBody>
                    <a:bodyPr/>
                    <a:lstStyle/>
                    <a:p>
                      <a:pPr marL="0" indent="0" algn="ctr">
                        <a:lnSpc>
                          <a:spcPts val="1400"/>
                        </a:lnSpc>
                        <a:spcBef>
                          <a:spcPts val="200"/>
                        </a:spcBef>
                        <a:spcAft>
                          <a:spcPts val="200"/>
                        </a:spcAft>
                      </a:pPr>
                      <a:r>
                        <a:rPr lang="en-US" sz="1000" kern="1050" dirty="0" err="1">
                          <a:effectLst/>
                        </a:rPr>
                        <a:t>linestyle_opts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线样式配置项。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847253131"/>
                  </a:ext>
                </a:extLst>
              </a:tr>
              <a:tr h="241511">
                <a:tc>
                  <a:txBody>
                    <a:bodyPr/>
                    <a:lstStyle/>
                    <a:p>
                      <a:pPr marL="0" indent="0" algn="ctr">
                        <a:lnSpc>
                          <a:spcPts val="1400"/>
                        </a:lnSpc>
                        <a:spcBef>
                          <a:spcPts val="200"/>
                        </a:spcBef>
                        <a:spcAft>
                          <a:spcPts val="200"/>
                        </a:spcAft>
                      </a:pPr>
                      <a:r>
                        <a:rPr lang="en-US" sz="1000" kern="1050" dirty="0" err="1">
                          <a:effectLst/>
                        </a:rPr>
                        <a:t>areastyle_opts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填充区域配置项。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259262348"/>
                  </a:ext>
                </a:extLst>
              </a:tr>
              <a:tr h="241511">
                <a:tc>
                  <a:txBody>
                    <a:bodyPr/>
                    <a:lstStyle/>
                    <a:p>
                      <a:pPr marL="0" indent="0" algn="ctr">
                        <a:lnSpc>
                          <a:spcPts val="1400"/>
                        </a:lnSpc>
                        <a:spcBef>
                          <a:spcPts val="200"/>
                        </a:spcBef>
                        <a:spcAft>
                          <a:spcPts val="200"/>
                        </a:spcAft>
                      </a:pPr>
                      <a:r>
                        <a:rPr lang="en-US" sz="1000" kern="1050" dirty="0" err="1">
                          <a:effectLst/>
                        </a:rPr>
                        <a:t>itemstyle_opts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图元样式配置项。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20157024"/>
                  </a:ext>
                </a:extLst>
              </a:tr>
            </a:tbl>
          </a:graphicData>
        </a:graphic>
      </p:graphicFrame>
    </p:spTree>
    <p:extLst>
      <p:ext uri="{BB962C8B-B14F-4D97-AF65-F5344CB8AC3E}">
        <p14:creationId xmlns:p14="http://schemas.microsoft.com/office/powerpoint/2010/main" val="25611141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zh-CN" dirty="0"/>
              <a:t>为了</a:t>
            </a:r>
            <a:r>
              <a:rPr lang="zh-CN" altLang="en-US" dirty="0"/>
              <a:t>比较某企业</a:t>
            </a:r>
            <a:r>
              <a:rPr lang="en-US" altLang="zh-CN" dirty="0"/>
              <a:t>2022</a:t>
            </a:r>
            <a:r>
              <a:rPr lang="zh-CN" altLang="en-US" dirty="0"/>
              <a:t>年各门店销售业绩，我们可以绘制各门店的销售额的折线图。</a:t>
            </a:r>
          </a:p>
        </p:txBody>
      </p:sp>
      <p:sp>
        <p:nvSpPr>
          <p:cNvPr id="17412" name="内容占位符 2"/>
          <p:cNvSpPr>
            <a:spLocks noGrp="1"/>
          </p:cNvSpPr>
          <p:nvPr>
            <p:ph idx="10"/>
          </p:nvPr>
        </p:nvSpPr>
        <p:spPr>
          <a:xfrm>
            <a:off x="423863" y="1138238"/>
            <a:ext cx="11107737" cy="427037"/>
          </a:xfrm>
        </p:spPr>
        <p:txBody>
          <a:bodyPr/>
          <a:lstStyle/>
          <a:p>
            <a:r>
              <a:rPr lang="en-US" altLang="zh-CN" dirty="0"/>
              <a:t>9.1.2  </a:t>
            </a:r>
            <a:r>
              <a:rPr lang="zh-CN" altLang="en-US" dirty="0"/>
              <a:t>案例：各门店销售业绩比较分析</a:t>
            </a:r>
            <a:endParaRPr dirty="0"/>
          </a:p>
        </p:txBody>
      </p:sp>
      <p:pic>
        <p:nvPicPr>
          <p:cNvPr id="2" name="图片 1">
            <a:extLst>
              <a:ext uri="{FF2B5EF4-FFF2-40B4-BE49-F238E27FC236}">
                <a16:creationId xmlns:a16="http://schemas.microsoft.com/office/drawing/2014/main" id="{18ECCEE2-F21D-4FDF-0A43-34F3545F8A9F}"/>
              </a:ext>
            </a:extLst>
          </p:cNvPr>
          <p:cNvPicPr>
            <a:picLocks noChangeAspect="1"/>
          </p:cNvPicPr>
          <p:nvPr/>
        </p:nvPicPr>
        <p:blipFill>
          <a:blip r:embed="rId2"/>
          <a:stretch>
            <a:fillRect/>
          </a:stretch>
        </p:blipFill>
        <p:spPr>
          <a:xfrm>
            <a:off x="2651619" y="2562893"/>
            <a:ext cx="6265553" cy="3240000"/>
          </a:xfrm>
          <a:prstGeom prst="rect">
            <a:avLst/>
          </a:prstGeom>
          <a:noFill/>
          <a:ln>
            <a:noFill/>
          </a:ln>
        </p:spPr>
      </p:pic>
    </p:spTree>
    <p:extLst>
      <p:ext uri="{BB962C8B-B14F-4D97-AF65-F5344CB8AC3E}">
        <p14:creationId xmlns:p14="http://schemas.microsoft.com/office/powerpoint/2010/main" val="18854915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a:xfrm>
            <a:off x="423863" y="1123950"/>
            <a:ext cx="11107737" cy="4987925"/>
          </a:xfrm>
        </p:spPr>
        <p:txBody>
          <a:bodyPr/>
          <a:lstStyle/>
          <a:p>
            <a:r>
              <a:rPr lang="en-US" altLang="zh-CN" dirty="0"/>
              <a:t>def </a:t>
            </a:r>
            <a:r>
              <a:rPr lang="en-US" altLang="zh-CN" dirty="0" err="1"/>
              <a:t>line_toolbox</a:t>
            </a:r>
            <a:r>
              <a:rPr lang="en-US" altLang="zh-CN" dirty="0"/>
              <a:t>() -&gt; Line:</a:t>
            </a:r>
          </a:p>
          <a:p>
            <a:r>
              <a:rPr lang="en-US" altLang="zh-CN" dirty="0"/>
              <a:t>    c = (</a:t>
            </a:r>
          </a:p>
          <a:p>
            <a:r>
              <a:rPr lang="en-US" altLang="zh-CN" dirty="0"/>
              <a:t>        Line()</a:t>
            </a:r>
          </a:p>
          <a:p>
            <a:r>
              <a:rPr lang="en-US" altLang="zh-CN" dirty="0"/>
              <a:t>        .</a:t>
            </a:r>
            <a:r>
              <a:rPr lang="en-US" altLang="zh-CN" dirty="0" err="1"/>
              <a:t>add_xaxis</a:t>
            </a:r>
            <a:r>
              <a:rPr lang="en-US" altLang="zh-CN" dirty="0"/>
              <a:t>(v1)</a:t>
            </a:r>
          </a:p>
          <a:p>
            <a:r>
              <a:rPr lang="en-US" altLang="zh-CN" dirty="0"/>
              <a:t>        .</a:t>
            </a:r>
            <a:r>
              <a:rPr lang="en-US" altLang="zh-CN" dirty="0" err="1"/>
              <a:t>add_yaxis</a:t>
            </a:r>
            <a:r>
              <a:rPr lang="en-US" altLang="zh-CN" dirty="0"/>
              <a:t>("</a:t>
            </a:r>
            <a:r>
              <a:rPr lang="zh-CN" altLang="en-US" dirty="0"/>
              <a:t>销售额</a:t>
            </a:r>
            <a:r>
              <a:rPr lang="en-US" altLang="zh-CN" dirty="0"/>
              <a:t>", v2, </a:t>
            </a:r>
            <a:r>
              <a:rPr lang="en-US" altLang="zh-CN" dirty="0" err="1"/>
              <a:t>is_smooth</a:t>
            </a:r>
            <a:r>
              <a:rPr lang="en-US" altLang="zh-CN" dirty="0"/>
              <a:t>=</a:t>
            </a:r>
            <a:r>
              <a:rPr lang="en-US" altLang="zh-CN" dirty="0" err="1"/>
              <a:t>True,is_selected</a:t>
            </a:r>
            <a:r>
              <a:rPr lang="en-US" altLang="zh-CN" dirty="0"/>
              <a:t>=True)   #is_smooth</a:t>
            </a:r>
            <a:r>
              <a:rPr lang="zh-CN" altLang="en-US" dirty="0"/>
              <a:t>默认是</a:t>
            </a:r>
            <a:r>
              <a:rPr lang="en-US" altLang="zh-CN" dirty="0"/>
              <a:t>False</a:t>
            </a:r>
            <a:r>
              <a:rPr lang="zh-CN" altLang="en-US" dirty="0"/>
              <a:t>，即折线；</a:t>
            </a:r>
            <a:r>
              <a:rPr lang="en-US" altLang="zh-CN" dirty="0" err="1"/>
              <a:t>is_selected</a:t>
            </a:r>
            <a:r>
              <a:rPr lang="zh-CN" altLang="en-US" dirty="0"/>
              <a:t>默认是</a:t>
            </a:r>
            <a:r>
              <a:rPr lang="en-US" altLang="zh-CN" dirty="0"/>
              <a:t>False</a:t>
            </a:r>
            <a:r>
              <a:rPr lang="zh-CN" altLang="en-US" dirty="0"/>
              <a:t>，即不选中</a:t>
            </a:r>
          </a:p>
          <a:p>
            <a:r>
              <a:rPr lang="zh-CN" altLang="en-US" dirty="0"/>
              <a:t>        </a:t>
            </a:r>
            <a:r>
              <a:rPr lang="en-US" altLang="zh-CN" dirty="0"/>
              <a:t>.</a:t>
            </a:r>
            <a:r>
              <a:rPr lang="en-US" altLang="zh-CN" dirty="0" err="1"/>
              <a:t>set_global_opts</a:t>
            </a:r>
            <a:r>
              <a:rPr lang="en-US" altLang="zh-CN" dirty="0"/>
              <a:t>(</a:t>
            </a:r>
          </a:p>
          <a:p>
            <a:r>
              <a:rPr lang="en-US" altLang="zh-CN" dirty="0"/>
              <a:t>            </a:t>
            </a:r>
            <a:r>
              <a:rPr lang="en-US" altLang="zh-CN" dirty="0" err="1"/>
              <a:t>title_opts</a:t>
            </a:r>
            <a:r>
              <a:rPr lang="en-US" altLang="zh-CN" dirty="0"/>
              <a:t>=</a:t>
            </a:r>
            <a:r>
              <a:rPr lang="en-US" altLang="zh-CN" dirty="0" err="1"/>
              <a:t>opts.TitleOpts</a:t>
            </a:r>
            <a:r>
              <a:rPr lang="en-US" altLang="zh-CN" dirty="0"/>
              <a:t>(title="2022</a:t>
            </a:r>
            <a:r>
              <a:rPr lang="zh-CN" altLang="en-US" dirty="0"/>
              <a:t>年各门店销售业绩比较分析</a:t>
            </a:r>
            <a:r>
              <a:rPr lang="en-US" altLang="zh-CN" dirty="0"/>
              <a:t>"),</a:t>
            </a:r>
          </a:p>
          <a:p>
            <a:r>
              <a:rPr lang="en-US" altLang="zh-CN" dirty="0"/>
              <a:t>            </a:t>
            </a:r>
            <a:r>
              <a:rPr lang="en-US" altLang="zh-CN" dirty="0" err="1"/>
              <a:t>toolbox_opts</a:t>
            </a:r>
            <a:r>
              <a:rPr lang="en-US" altLang="zh-CN" dirty="0"/>
              <a:t>=</a:t>
            </a:r>
            <a:r>
              <a:rPr lang="en-US" altLang="zh-CN" dirty="0" err="1"/>
              <a:t>opts.ToolboxOpts</a:t>
            </a:r>
            <a:r>
              <a:rPr lang="en-US" altLang="zh-CN" dirty="0"/>
              <a:t>(),</a:t>
            </a:r>
          </a:p>
          <a:p>
            <a:r>
              <a:rPr lang="en-US" altLang="zh-CN" dirty="0"/>
              <a:t>            </a:t>
            </a:r>
            <a:r>
              <a:rPr lang="en-US" altLang="zh-CN" dirty="0" err="1"/>
              <a:t>legend_opts</a:t>
            </a:r>
            <a:r>
              <a:rPr lang="en-US" altLang="zh-CN" dirty="0"/>
              <a:t>=</a:t>
            </a:r>
            <a:r>
              <a:rPr lang="en-US" altLang="zh-CN" dirty="0" err="1"/>
              <a:t>opts.LegendOpts</a:t>
            </a:r>
            <a:r>
              <a:rPr lang="en-US" altLang="zh-CN" dirty="0"/>
              <a:t>(</a:t>
            </a:r>
            <a:r>
              <a:rPr lang="en-US" altLang="zh-CN" dirty="0" err="1"/>
              <a:t>is_show</a:t>
            </a:r>
            <a:r>
              <a:rPr lang="en-US" altLang="zh-CN" dirty="0"/>
              <a:t>=</a:t>
            </a:r>
            <a:r>
              <a:rPr lang="en-US" altLang="zh-CN" dirty="0" err="1"/>
              <a:t>True,pos_left</a:t>
            </a:r>
            <a:r>
              <a:rPr lang="en-US" altLang="zh-CN" dirty="0"/>
              <a:t> ='center',</a:t>
            </a:r>
            <a:r>
              <a:rPr lang="en-US" altLang="zh-CN" dirty="0" err="1"/>
              <a:t>pos_top</a:t>
            </a:r>
            <a:r>
              <a:rPr lang="en-US" altLang="zh-CN" dirty="0"/>
              <a:t> ='top',</a:t>
            </a:r>
            <a:r>
              <a:rPr lang="en-US" altLang="zh-CN" dirty="0" err="1"/>
              <a:t>item_width</a:t>
            </a:r>
            <a:r>
              <a:rPr lang="en-US" altLang="zh-CN" dirty="0"/>
              <a:t> = 25,item_height = 25),</a:t>
            </a:r>
          </a:p>
        </p:txBody>
      </p:sp>
    </p:spTree>
    <p:extLst>
      <p:ext uri="{BB962C8B-B14F-4D97-AF65-F5344CB8AC3E}">
        <p14:creationId xmlns:p14="http://schemas.microsoft.com/office/powerpoint/2010/main" val="3273983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0" cy="3313664"/>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zh-CN" altLang="zh-CN" sz="2200" dirty="0">
                <a:solidFill>
                  <a:schemeClr val="bg1"/>
                </a:solidFill>
                <a:latin typeface="微软雅黑" pitchFamily="34" charset="-122"/>
                <a:ea typeface="微软雅黑" pitchFamily="34" charset="-122"/>
              </a:rPr>
              <a:t>1</a:t>
            </a:r>
            <a:endParaRPr lang="en-US" altLang="zh-CN" sz="22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a:t>
            </a:r>
            <a:r>
              <a:rPr lang="zh-CN" altLang="en-US" sz="2400" dirty="0">
                <a:latin typeface="微软雅黑" pitchFamily="34" charset="-122"/>
                <a:ea typeface="微软雅黑" pitchFamily="34" charset="-122"/>
              </a:rPr>
              <a:t>条形图</a:t>
            </a:r>
          </a:p>
        </p:txBody>
      </p:sp>
      <p:sp>
        <p:nvSpPr>
          <p:cNvPr id="15370" name="标题 3"/>
          <p:cNvSpPr>
            <a:spLocks noGrp="1"/>
          </p:cNvSpPr>
          <p:nvPr>
            <p:ph type="title" idx="4294967295"/>
          </p:nvPr>
        </p:nvSpPr>
        <p:spPr>
          <a:xfrm>
            <a:off x="255588" y="358775"/>
            <a:ext cx="10972800" cy="528638"/>
          </a:xfrm>
          <a:prstGeom prst="rect">
            <a:avLst/>
          </a:prstGeom>
        </p:spPr>
        <p:txBody>
          <a:bodyPr/>
          <a:lstStyle/>
          <a:p>
            <a:r>
              <a:rPr lang="zh-CN" altLang="en-US"/>
              <a:t>目录</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绘制折线图</a:t>
            </a:r>
          </a:p>
        </p:txBody>
      </p:sp>
      <p:sp>
        <p:nvSpPr>
          <p:cNvPr id="15" name="Oval 15"/>
          <p:cNvSpPr>
            <a:spLocks noChangeArrowheads="1"/>
          </p:cNvSpPr>
          <p:nvPr/>
        </p:nvSpPr>
        <p:spPr bwMode="auto">
          <a:xfrm>
            <a:off x="2928857" y="2626672"/>
            <a:ext cx="684000" cy="648000"/>
          </a:xfrm>
          <a:prstGeom prst="ellipse">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a:t>
            </a:r>
            <a:r>
              <a:rPr lang="zh-CN" altLang="en-US" sz="2400" dirty="0">
                <a:latin typeface="微软雅黑" pitchFamily="34" charset="-122"/>
                <a:ea typeface="微软雅黑" pitchFamily="34" charset="-122"/>
                <a:sym typeface="微软雅黑" pitchFamily="34" charset="-122"/>
              </a:rPr>
              <a:t>箱形图</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Tree>
    <p:extLst>
      <p:ext uri="{BB962C8B-B14F-4D97-AF65-F5344CB8AC3E}">
        <p14:creationId xmlns:p14="http://schemas.microsoft.com/office/powerpoint/2010/main" val="32459358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条形图是一种把连续数据画成数据条的表现形式，通过比较不同组的条形长度，从而对比不同组的数据量大小。描绘条形图的要素有</a:t>
            </a:r>
            <a:r>
              <a:rPr lang="en-US" altLang="zh-CN" dirty="0"/>
              <a:t>3</a:t>
            </a:r>
            <a:r>
              <a:rPr lang="zh-CN" altLang="en-US" dirty="0"/>
              <a:t>个：组数、组宽度、组限。绘制条形图时，不同组之间是有空隙的。条形用来比较两个或两个以上的价值（不同时间或者不同条件），只有一个变量，通常用于较小的数据集分析。条形图也可横向排列，或用多维方式表达</a:t>
            </a:r>
            <a:r>
              <a:rPr lang="zh-CN" altLang="zh-CN" dirty="0"/>
              <a:t>。</a:t>
            </a:r>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altLang="zh-CN" dirty="0"/>
              <a:t>9.2.1  </a:t>
            </a:r>
            <a:r>
              <a:rPr lang="zh-CN" altLang="en-US" dirty="0"/>
              <a:t>条形图及其参数配置</a:t>
            </a:r>
            <a:endParaRPr dirty="0"/>
          </a:p>
        </p:txBody>
      </p:sp>
    </p:spTree>
    <p:extLst>
      <p:ext uri="{BB962C8B-B14F-4D97-AF65-F5344CB8AC3E}">
        <p14:creationId xmlns:p14="http://schemas.microsoft.com/office/powerpoint/2010/main" val="1548337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a:extLst>
              <a:ext uri="{FF2B5EF4-FFF2-40B4-BE49-F238E27FC236}">
                <a16:creationId xmlns:a16="http://schemas.microsoft.com/office/drawing/2014/main" id="{639432EA-6F04-4F66-9317-C32BEDD9FC9C}"/>
              </a:ext>
            </a:extLst>
          </p:cNvPr>
          <p:cNvGraphicFramePr>
            <a:graphicFrameLocks noGrp="1"/>
          </p:cNvGraphicFramePr>
          <p:nvPr>
            <p:ph idx="1"/>
            <p:extLst>
              <p:ext uri="{D42A27DB-BD31-4B8C-83A1-F6EECF244321}">
                <p14:modId xmlns:p14="http://schemas.microsoft.com/office/powerpoint/2010/main" val="4138798828"/>
              </p:ext>
            </p:extLst>
          </p:nvPr>
        </p:nvGraphicFramePr>
        <p:xfrm>
          <a:off x="2558474" y="1637415"/>
          <a:ext cx="6336145" cy="4295550"/>
        </p:xfrm>
        <a:graphic>
          <a:graphicData uri="http://schemas.openxmlformats.org/drawingml/2006/table">
            <a:tbl>
              <a:tblPr firstRow="1" firstCol="1" bandRow="1">
                <a:tableStyleId>{5C22544A-7EE6-4342-B048-85BDC9FD1C3A}</a:tableStyleId>
              </a:tblPr>
              <a:tblGrid>
                <a:gridCol w="1813107">
                  <a:extLst>
                    <a:ext uri="{9D8B030D-6E8A-4147-A177-3AD203B41FA5}">
                      <a16:colId xmlns:a16="http://schemas.microsoft.com/office/drawing/2014/main" val="2094808022"/>
                    </a:ext>
                  </a:extLst>
                </a:gridCol>
                <a:gridCol w="4523038">
                  <a:extLst>
                    <a:ext uri="{9D8B030D-6E8A-4147-A177-3AD203B41FA5}">
                      <a16:colId xmlns:a16="http://schemas.microsoft.com/office/drawing/2014/main" val="3963682834"/>
                    </a:ext>
                  </a:extLst>
                </a:gridCol>
              </a:tblGrid>
              <a:tr h="286370">
                <a:tc>
                  <a:txBody>
                    <a:bodyPr/>
                    <a:lstStyle/>
                    <a:p>
                      <a:pPr marL="0" indent="0" algn="ctr">
                        <a:lnSpc>
                          <a:spcPts val="1400"/>
                        </a:lnSpc>
                        <a:spcBef>
                          <a:spcPts val="200"/>
                        </a:spcBef>
                        <a:spcAft>
                          <a:spcPts val="200"/>
                        </a:spcAft>
                      </a:pPr>
                      <a:r>
                        <a:rPr lang="zh-TW" sz="1000" kern="1050" dirty="0">
                          <a:effectLst/>
                        </a:rPr>
                        <a:t>属性</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rPr>
                        <a:t>说明</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884949311"/>
                  </a:ext>
                </a:extLst>
              </a:tr>
              <a:tr h="286370">
                <a:tc>
                  <a:txBody>
                    <a:bodyPr/>
                    <a:lstStyle/>
                    <a:p>
                      <a:pPr marL="0" indent="0" algn="ctr">
                        <a:lnSpc>
                          <a:spcPts val="1400"/>
                        </a:lnSpc>
                        <a:spcBef>
                          <a:spcPts val="200"/>
                        </a:spcBef>
                        <a:spcAft>
                          <a:spcPts val="200"/>
                        </a:spcAft>
                      </a:pPr>
                      <a:r>
                        <a:rPr lang="en-US" sz="1000" kern="1050" dirty="0" err="1">
                          <a:effectLst/>
                        </a:rPr>
                        <a:t>series_name</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系列名称，用于</a:t>
                      </a:r>
                      <a:r>
                        <a:rPr lang="en-US" sz="1000" kern="1050" dirty="0">
                          <a:effectLst/>
                        </a:rPr>
                        <a:t>tooltip</a:t>
                      </a:r>
                      <a:r>
                        <a:rPr lang="zh-TW" sz="1000" kern="1050" dirty="0">
                          <a:effectLst/>
                        </a:rPr>
                        <a:t>的显示，</a:t>
                      </a:r>
                      <a:r>
                        <a:rPr lang="en-US" sz="1000" kern="1050" dirty="0">
                          <a:effectLst/>
                        </a:rPr>
                        <a:t>legend</a:t>
                      </a:r>
                      <a:r>
                        <a:rPr lang="zh-TW" sz="1000" kern="1050" dirty="0">
                          <a:effectLst/>
                        </a:rPr>
                        <a:t>的图例筛选。</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378021776"/>
                  </a:ext>
                </a:extLst>
              </a:tr>
              <a:tr h="286370">
                <a:tc>
                  <a:txBody>
                    <a:bodyPr/>
                    <a:lstStyle/>
                    <a:p>
                      <a:pPr marL="0" indent="0" algn="ctr">
                        <a:lnSpc>
                          <a:spcPts val="1400"/>
                        </a:lnSpc>
                        <a:spcBef>
                          <a:spcPts val="200"/>
                        </a:spcBef>
                        <a:spcAft>
                          <a:spcPts val="200"/>
                        </a:spcAft>
                      </a:pPr>
                      <a:r>
                        <a:rPr lang="en-US" sz="1000" kern="1050" dirty="0" err="1">
                          <a:effectLst/>
                        </a:rPr>
                        <a:t>yaxis_data</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系列数据。</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094386961"/>
                  </a:ext>
                </a:extLst>
              </a:tr>
              <a:tr h="286370">
                <a:tc>
                  <a:txBody>
                    <a:bodyPr/>
                    <a:lstStyle/>
                    <a:p>
                      <a:pPr marL="0" indent="0" algn="ctr">
                        <a:lnSpc>
                          <a:spcPts val="1400"/>
                        </a:lnSpc>
                        <a:spcBef>
                          <a:spcPts val="200"/>
                        </a:spcBef>
                        <a:spcAft>
                          <a:spcPts val="200"/>
                        </a:spcAft>
                      </a:pPr>
                      <a:r>
                        <a:rPr lang="en-US" sz="1000" kern="1050" dirty="0" err="1">
                          <a:effectLst/>
                        </a:rPr>
                        <a:t>is_selected</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是否选中图例。</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2386076483"/>
                  </a:ext>
                </a:extLst>
              </a:tr>
              <a:tr h="286370">
                <a:tc>
                  <a:txBody>
                    <a:bodyPr/>
                    <a:lstStyle/>
                    <a:p>
                      <a:pPr marL="0" indent="0" algn="ctr">
                        <a:lnSpc>
                          <a:spcPts val="1400"/>
                        </a:lnSpc>
                        <a:spcBef>
                          <a:spcPts val="200"/>
                        </a:spcBef>
                        <a:spcAft>
                          <a:spcPts val="200"/>
                        </a:spcAft>
                      </a:pPr>
                      <a:r>
                        <a:rPr lang="en-US" sz="1000" kern="1050" dirty="0" err="1">
                          <a:effectLst/>
                        </a:rPr>
                        <a:t>xaxis_index</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使用的</a:t>
                      </a:r>
                      <a:r>
                        <a:rPr lang="en-US" sz="1000" kern="1050" dirty="0">
                          <a:effectLst/>
                        </a:rPr>
                        <a:t>x</a:t>
                      </a:r>
                      <a:r>
                        <a:rPr lang="zh-TW" sz="1000" kern="1050" dirty="0">
                          <a:effectLst/>
                        </a:rPr>
                        <a:t>轴的</a:t>
                      </a:r>
                      <a:r>
                        <a:rPr lang="en-US" sz="1000" kern="1050" dirty="0">
                          <a:effectLst/>
                        </a:rPr>
                        <a:t>index</a:t>
                      </a:r>
                      <a:r>
                        <a:rPr lang="zh-TW" sz="1000" kern="1050" dirty="0">
                          <a:effectLst/>
                        </a:rPr>
                        <a:t>，在单个图表实例中存在多个</a:t>
                      </a:r>
                      <a:r>
                        <a:rPr lang="en-US" sz="1000" kern="1050" dirty="0">
                          <a:effectLst/>
                        </a:rPr>
                        <a:t>x</a:t>
                      </a:r>
                      <a:r>
                        <a:rPr lang="zh-TW" sz="1000" kern="1050" dirty="0">
                          <a:effectLst/>
                        </a:rPr>
                        <a:t>轴的时候有用。</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588970049"/>
                  </a:ext>
                </a:extLst>
              </a:tr>
              <a:tr h="286370">
                <a:tc>
                  <a:txBody>
                    <a:bodyPr/>
                    <a:lstStyle/>
                    <a:p>
                      <a:pPr marL="0" indent="0" algn="ctr">
                        <a:lnSpc>
                          <a:spcPts val="1400"/>
                        </a:lnSpc>
                        <a:spcBef>
                          <a:spcPts val="200"/>
                        </a:spcBef>
                        <a:spcAft>
                          <a:spcPts val="200"/>
                        </a:spcAft>
                      </a:pPr>
                      <a:r>
                        <a:rPr lang="en-US" sz="1000" kern="1050" dirty="0" err="1">
                          <a:effectLst/>
                        </a:rPr>
                        <a:t>yaxis_index</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使用的</a:t>
                      </a:r>
                      <a:r>
                        <a:rPr lang="en-US" sz="1000" kern="1050" dirty="0">
                          <a:effectLst/>
                        </a:rPr>
                        <a:t>y</a:t>
                      </a:r>
                      <a:r>
                        <a:rPr lang="zh-TW" sz="1000" kern="1050" dirty="0">
                          <a:effectLst/>
                        </a:rPr>
                        <a:t>轴的</a:t>
                      </a:r>
                      <a:r>
                        <a:rPr lang="en-US" sz="1000" kern="1050" dirty="0">
                          <a:effectLst/>
                        </a:rPr>
                        <a:t>index</a:t>
                      </a:r>
                      <a:r>
                        <a:rPr lang="zh-TW" sz="1000" kern="1050" dirty="0">
                          <a:effectLst/>
                        </a:rPr>
                        <a:t>，在单个图表实例中存在多个</a:t>
                      </a:r>
                      <a:r>
                        <a:rPr lang="en-US" sz="1000" kern="1050" dirty="0">
                          <a:effectLst/>
                        </a:rPr>
                        <a:t>y</a:t>
                      </a:r>
                      <a:r>
                        <a:rPr lang="zh-TW" sz="1000" kern="1050" dirty="0">
                          <a:effectLst/>
                        </a:rPr>
                        <a:t>轴的时候有用。</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4091086893"/>
                  </a:ext>
                </a:extLst>
              </a:tr>
              <a:tr h="286370">
                <a:tc>
                  <a:txBody>
                    <a:bodyPr/>
                    <a:lstStyle/>
                    <a:p>
                      <a:pPr marL="0" indent="0" algn="ctr">
                        <a:lnSpc>
                          <a:spcPts val="1400"/>
                        </a:lnSpc>
                        <a:spcBef>
                          <a:spcPts val="200"/>
                        </a:spcBef>
                        <a:spcAft>
                          <a:spcPts val="200"/>
                        </a:spcAft>
                      </a:pPr>
                      <a:r>
                        <a:rPr lang="en-US" sz="1000" kern="1050" dirty="0">
                          <a:effectLst/>
                        </a:rPr>
                        <a:t>color</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系列</a:t>
                      </a:r>
                      <a:r>
                        <a:rPr lang="en-US" sz="1000" kern="1050" dirty="0">
                          <a:effectLst/>
                        </a:rPr>
                        <a:t>label</a:t>
                      </a:r>
                      <a:r>
                        <a:rPr lang="zh-TW" sz="1000" kern="1050" dirty="0">
                          <a:effectLst/>
                        </a:rPr>
                        <a:t>颜色。</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355893395"/>
                  </a:ext>
                </a:extLst>
              </a:tr>
              <a:tr h="286370">
                <a:tc>
                  <a:txBody>
                    <a:bodyPr/>
                    <a:lstStyle/>
                    <a:p>
                      <a:pPr marL="0" indent="0" algn="ctr">
                        <a:lnSpc>
                          <a:spcPts val="1400"/>
                        </a:lnSpc>
                        <a:spcBef>
                          <a:spcPts val="200"/>
                        </a:spcBef>
                        <a:spcAft>
                          <a:spcPts val="200"/>
                        </a:spcAft>
                      </a:pPr>
                      <a:r>
                        <a:rPr lang="en-US" sz="1000" kern="1050" dirty="0">
                          <a:effectLst/>
                        </a:rPr>
                        <a:t>stack</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数据堆叠，同个类目轴上系列配置相同的</a:t>
                      </a:r>
                      <a:r>
                        <a:rPr lang="en-US" sz="1000" kern="1050" dirty="0">
                          <a:effectLst/>
                        </a:rPr>
                        <a:t>stack</a:t>
                      </a:r>
                      <a:r>
                        <a:rPr lang="zh-TW" sz="1000" kern="1050" dirty="0">
                          <a:effectLst/>
                        </a:rPr>
                        <a:t>值可以堆叠放置。</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938337190"/>
                  </a:ext>
                </a:extLst>
              </a:tr>
              <a:tr h="286370">
                <a:tc>
                  <a:txBody>
                    <a:bodyPr/>
                    <a:lstStyle/>
                    <a:p>
                      <a:pPr marL="0" indent="0" algn="ctr">
                        <a:lnSpc>
                          <a:spcPts val="1400"/>
                        </a:lnSpc>
                        <a:spcBef>
                          <a:spcPts val="200"/>
                        </a:spcBef>
                        <a:spcAft>
                          <a:spcPts val="200"/>
                        </a:spcAft>
                      </a:pPr>
                      <a:r>
                        <a:rPr lang="en-US" sz="1000" kern="1050" dirty="0" err="1">
                          <a:effectLst/>
                        </a:rPr>
                        <a:t>category_gap</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同一系列的柱间距离，默认为间距的</a:t>
                      </a:r>
                      <a:r>
                        <a:rPr lang="en-US" sz="1000" kern="1050" dirty="0">
                          <a:effectLst/>
                        </a:rPr>
                        <a:t>20%</a:t>
                      </a:r>
                      <a:r>
                        <a:rPr lang="zh-TW" sz="1000" kern="1050" dirty="0">
                          <a:effectLst/>
                        </a:rPr>
                        <a:t>，表示柱子宽度的</a:t>
                      </a:r>
                      <a:r>
                        <a:rPr lang="en-US" sz="1000" kern="1050" dirty="0">
                          <a:effectLst/>
                        </a:rPr>
                        <a:t>20%</a:t>
                      </a:r>
                      <a:r>
                        <a:rPr lang="zh-TW" sz="1000" kern="1050" dirty="0">
                          <a:effectLst/>
                        </a:rPr>
                        <a:t>。</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797769260"/>
                  </a:ext>
                </a:extLst>
              </a:tr>
              <a:tr h="286370">
                <a:tc>
                  <a:txBody>
                    <a:bodyPr/>
                    <a:lstStyle/>
                    <a:p>
                      <a:pPr marL="0" indent="0" algn="ctr">
                        <a:lnSpc>
                          <a:spcPts val="1400"/>
                        </a:lnSpc>
                        <a:spcBef>
                          <a:spcPts val="200"/>
                        </a:spcBef>
                        <a:spcAft>
                          <a:spcPts val="200"/>
                        </a:spcAft>
                      </a:pPr>
                      <a:r>
                        <a:rPr lang="en-US" sz="1000" kern="1050" dirty="0">
                          <a:effectLst/>
                        </a:rPr>
                        <a:t>gap</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如果想要两个系列的柱子重叠，可以设置</a:t>
                      </a:r>
                      <a:r>
                        <a:rPr lang="en-US" sz="1000" kern="1050" dirty="0">
                          <a:effectLst/>
                        </a:rPr>
                        <a:t>gap</a:t>
                      </a:r>
                      <a:r>
                        <a:rPr lang="zh-TW" sz="1000" kern="1050" dirty="0">
                          <a:effectLst/>
                        </a:rPr>
                        <a:t>为</a:t>
                      </a:r>
                      <a:r>
                        <a:rPr lang="en-US" sz="1000" kern="1050" dirty="0">
                          <a:effectLst/>
                        </a:rPr>
                        <a:t>'-100%'</a:t>
                      </a:r>
                      <a:r>
                        <a:rPr lang="zh-TW" sz="1000" kern="1050" dirty="0">
                          <a:effectLst/>
                        </a:rPr>
                        <a:t>。</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883921943"/>
                  </a:ext>
                </a:extLst>
              </a:tr>
              <a:tr h="286370">
                <a:tc>
                  <a:txBody>
                    <a:bodyPr/>
                    <a:lstStyle/>
                    <a:p>
                      <a:pPr marL="0" indent="0" algn="ctr">
                        <a:lnSpc>
                          <a:spcPts val="1400"/>
                        </a:lnSpc>
                        <a:spcBef>
                          <a:spcPts val="200"/>
                        </a:spcBef>
                        <a:spcAft>
                          <a:spcPts val="200"/>
                        </a:spcAft>
                      </a:pPr>
                      <a:r>
                        <a:rPr lang="en-US" sz="1000" kern="1050" dirty="0" err="1">
                          <a:effectLst/>
                        </a:rPr>
                        <a:t>label_opts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标签配置项。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2890098753"/>
                  </a:ext>
                </a:extLst>
              </a:tr>
              <a:tr h="286370">
                <a:tc>
                  <a:txBody>
                    <a:bodyPr/>
                    <a:lstStyle/>
                    <a:p>
                      <a:pPr marL="0" indent="0" algn="ctr">
                        <a:lnSpc>
                          <a:spcPts val="1400"/>
                        </a:lnSpc>
                        <a:spcBef>
                          <a:spcPts val="200"/>
                        </a:spcBef>
                        <a:spcAft>
                          <a:spcPts val="200"/>
                        </a:spcAft>
                      </a:pPr>
                      <a:r>
                        <a:rPr lang="en-US" sz="1000" kern="1050" dirty="0" err="1">
                          <a:effectLst/>
                        </a:rPr>
                        <a:t>markpoint_opts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标记点配置项。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26804734"/>
                  </a:ext>
                </a:extLst>
              </a:tr>
              <a:tr h="286370">
                <a:tc>
                  <a:txBody>
                    <a:bodyPr/>
                    <a:lstStyle/>
                    <a:p>
                      <a:pPr marL="0" indent="0" algn="ctr">
                        <a:lnSpc>
                          <a:spcPts val="1400"/>
                        </a:lnSpc>
                        <a:spcBef>
                          <a:spcPts val="200"/>
                        </a:spcBef>
                        <a:spcAft>
                          <a:spcPts val="200"/>
                        </a:spcAft>
                      </a:pPr>
                      <a:r>
                        <a:rPr lang="en-US" sz="1000" kern="1050" dirty="0" err="1">
                          <a:effectLst/>
                        </a:rPr>
                        <a:t>markline_opts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标记线配置项。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2454795633"/>
                  </a:ext>
                </a:extLst>
              </a:tr>
              <a:tr h="286370">
                <a:tc>
                  <a:txBody>
                    <a:bodyPr/>
                    <a:lstStyle/>
                    <a:p>
                      <a:pPr marL="0" indent="0" algn="ctr">
                        <a:lnSpc>
                          <a:spcPts val="1400"/>
                        </a:lnSpc>
                        <a:spcBef>
                          <a:spcPts val="200"/>
                        </a:spcBef>
                        <a:spcAft>
                          <a:spcPts val="200"/>
                        </a:spcAft>
                      </a:pPr>
                      <a:r>
                        <a:rPr lang="en-US" sz="1000" kern="1050" dirty="0" err="1">
                          <a:effectLst/>
                        </a:rPr>
                        <a:t>tooltip_opts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提示框组件配置项。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62880762"/>
                  </a:ext>
                </a:extLst>
              </a:tr>
              <a:tr h="286370">
                <a:tc>
                  <a:txBody>
                    <a:bodyPr/>
                    <a:lstStyle/>
                    <a:p>
                      <a:pPr marL="0" indent="0" algn="ctr">
                        <a:lnSpc>
                          <a:spcPts val="1400"/>
                        </a:lnSpc>
                        <a:spcBef>
                          <a:spcPts val="200"/>
                        </a:spcBef>
                        <a:spcAft>
                          <a:spcPts val="200"/>
                        </a:spcAft>
                      </a:pPr>
                      <a:r>
                        <a:rPr lang="en-US" sz="1000" kern="1050" dirty="0" err="1">
                          <a:effectLst/>
                        </a:rPr>
                        <a:t>itemstyle_opts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图元样式配置项。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4110536931"/>
                  </a:ext>
                </a:extLst>
              </a:tr>
            </a:tbl>
          </a:graphicData>
        </a:graphic>
      </p:graphicFrame>
    </p:spTree>
    <p:extLst>
      <p:ext uri="{BB962C8B-B14F-4D97-AF65-F5344CB8AC3E}">
        <p14:creationId xmlns:p14="http://schemas.microsoft.com/office/powerpoint/2010/main" val="3278788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6FDA405-4969-4066-937E-2C70AA8818CC}"/>
              </a:ext>
            </a:extLst>
          </p:cNvPr>
          <p:cNvSpPr>
            <a:spLocks noGrp="1"/>
          </p:cNvSpPr>
          <p:nvPr>
            <p:ph idx="10"/>
          </p:nvPr>
        </p:nvSpPr>
        <p:spPr/>
        <p:txBody>
          <a:bodyPr/>
          <a:lstStyle/>
          <a:p>
            <a:r>
              <a:rPr lang="zh-CN" altLang="zh-CN" dirty="0"/>
              <a:t>条形图的数据项在</a:t>
            </a:r>
            <a:r>
              <a:rPr lang="en-US" altLang="zh-CN" dirty="0"/>
              <a:t>BarItem</a:t>
            </a:r>
            <a:r>
              <a:rPr lang="zh-CN" altLang="zh-CN" dirty="0"/>
              <a:t>类中进行设置</a:t>
            </a:r>
            <a:endParaRPr lang="zh-CN" altLang="en-US" dirty="0"/>
          </a:p>
        </p:txBody>
      </p:sp>
      <p:graphicFrame>
        <p:nvGraphicFramePr>
          <p:cNvPr id="6" name="表格 5">
            <a:extLst>
              <a:ext uri="{FF2B5EF4-FFF2-40B4-BE49-F238E27FC236}">
                <a16:creationId xmlns:a16="http://schemas.microsoft.com/office/drawing/2014/main" id="{46FABD06-6C30-49A3-9958-75995A1940C1}"/>
              </a:ext>
            </a:extLst>
          </p:cNvPr>
          <p:cNvGraphicFramePr>
            <a:graphicFrameLocks noGrp="1"/>
          </p:cNvGraphicFramePr>
          <p:nvPr>
            <p:extLst>
              <p:ext uri="{D42A27DB-BD31-4B8C-83A1-F6EECF244321}">
                <p14:modId xmlns:p14="http://schemas.microsoft.com/office/powerpoint/2010/main" val="263799480"/>
              </p:ext>
            </p:extLst>
          </p:nvPr>
        </p:nvGraphicFramePr>
        <p:xfrm>
          <a:off x="2914392" y="2329623"/>
          <a:ext cx="5175764" cy="1795812"/>
        </p:xfrm>
        <a:graphic>
          <a:graphicData uri="http://schemas.openxmlformats.org/drawingml/2006/table">
            <a:tbl>
              <a:tblPr firstRow="1" firstCol="1" bandRow="1">
                <a:tableStyleId>{5C22544A-7EE6-4342-B048-85BDC9FD1C3A}</a:tableStyleId>
              </a:tblPr>
              <a:tblGrid>
                <a:gridCol w="1291653">
                  <a:extLst>
                    <a:ext uri="{9D8B030D-6E8A-4147-A177-3AD203B41FA5}">
                      <a16:colId xmlns:a16="http://schemas.microsoft.com/office/drawing/2014/main" val="788674963"/>
                    </a:ext>
                  </a:extLst>
                </a:gridCol>
                <a:gridCol w="3884111">
                  <a:extLst>
                    <a:ext uri="{9D8B030D-6E8A-4147-A177-3AD203B41FA5}">
                      <a16:colId xmlns:a16="http://schemas.microsoft.com/office/drawing/2014/main" val="3482957050"/>
                    </a:ext>
                  </a:extLst>
                </a:gridCol>
              </a:tblGrid>
              <a:tr h="299302">
                <a:tc>
                  <a:txBody>
                    <a:bodyPr/>
                    <a:lstStyle/>
                    <a:p>
                      <a:pPr marL="0" indent="0" algn="ctr">
                        <a:lnSpc>
                          <a:spcPts val="1400"/>
                        </a:lnSpc>
                        <a:spcBef>
                          <a:spcPts val="200"/>
                        </a:spcBef>
                        <a:spcAft>
                          <a:spcPts val="200"/>
                        </a:spcAft>
                      </a:pPr>
                      <a:r>
                        <a:rPr lang="zh-TW" sz="1000" kern="1050" dirty="0">
                          <a:effectLst/>
                        </a:rPr>
                        <a:t>属性</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5894" marR="65894" marT="0" marB="0" anchor="ctr"/>
                </a:tc>
                <a:tc>
                  <a:txBody>
                    <a:bodyPr/>
                    <a:lstStyle/>
                    <a:p>
                      <a:pPr marL="0" indent="0" algn="ctr">
                        <a:lnSpc>
                          <a:spcPts val="1400"/>
                        </a:lnSpc>
                        <a:spcBef>
                          <a:spcPts val="200"/>
                        </a:spcBef>
                        <a:spcAft>
                          <a:spcPts val="200"/>
                        </a:spcAft>
                      </a:pPr>
                      <a:r>
                        <a:rPr lang="zh-TW" sz="1000" kern="1050" dirty="0">
                          <a:effectLst/>
                        </a:rPr>
                        <a:t>说明</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5894" marR="65894" marT="0" marB="0" anchor="ctr"/>
                </a:tc>
                <a:extLst>
                  <a:ext uri="{0D108BD9-81ED-4DB2-BD59-A6C34878D82A}">
                    <a16:rowId xmlns:a16="http://schemas.microsoft.com/office/drawing/2014/main" val="1877523548"/>
                  </a:ext>
                </a:extLst>
              </a:tr>
              <a:tr h="299302">
                <a:tc>
                  <a:txBody>
                    <a:bodyPr/>
                    <a:lstStyle/>
                    <a:p>
                      <a:pPr marL="0" indent="0" algn="ctr">
                        <a:lnSpc>
                          <a:spcPts val="1400"/>
                        </a:lnSpc>
                        <a:spcBef>
                          <a:spcPts val="200"/>
                        </a:spcBef>
                        <a:spcAft>
                          <a:spcPts val="200"/>
                        </a:spcAft>
                      </a:pPr>
                      <a:r>
                        <a:rPr lang="en-US" sz="1000" kern="1050" dirty="0">
                          <a:effectLst/>
                        </a:rPr>
                        <a:t>name</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5894" marR="65894" marT="0" marB="0" anchor="ctr"/>
                </a:tc>
                <a:tc>
                  <a:txBody>
                    <a:bodyPr/>
                    <a:lstStyle/>
                    <a:p>
                      <a:pPr marL="0" indent="0" algn="just">
                        <a:lnSpc>
                          <a:spcPts val="1400"/>
                        </a:lnSpc>
                        <a:spcBef>
                          <a:spcPts val="200"/>
                        </a:spcBef>
                        <a:spcAft>
                          <a:spcPts val="200"/>
                        </a:spcAft>
                      </a:pPr>
                      <a:r>
                        <a:rPr lang="zh-TW" sz="1000" kern="1050" dirty="0">
                          <a:effectLst/>
                        </a:rPr>
                        <a:t>数据项名称。</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5894" marR="65894" marT="0" marB="0" anchor="ctr"/>
                </a:tc>
                <a:extLst>
                  <a:ext uri="{0D108BD9-81ED-4DB2-BD59-A6C34878D82A}">
                    <a16:rowId xmlns:a16="http://schemas.microsoft.com/office/drawing/2014/main" val="2472799415"/>
                  </a:ext>
                </a:extLst>
              </a:tr>
              <a:tr h="299302">
                <a:tc>
                  <a:txBody>
                    <a:bodyPr/>
                    <a:lstStyle/>
                    <a:p>
                      <a:pPr marL="0" indent="0" algn="ctr">
                        <a:lnSpc>
                          <a:spcPts val="1400"/>
                        </a:lnSpc>
                        <a:spcBef>
                          <a:spcPts val="200"/>
                        </a:spcBef>
                        <a:spcAft>
                          <a:spcPts val="200"/>
                        </a:spcAft>
                      </a:pPr>
                      <a:r>
                        <a:rPr lang="en-US" sz="1000" kern="1050" dirty="0">
                          <a:effectLst/>
                        </a:rPr>
                        <a:t>value</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5894" marR="65894" marT="0" marB="0" anchor="ctr"/>
                </a:tc>
                <a:tc>
                  <a:txBody>
                    <a:bodyPr/>
                    <a:lstStyle/>
                    <a:p>
                      <a:pPr marL="0" indent="0" algn="just">
                        <a:lnSpc>
                          <a:spcPts val="1400"/>
                        </a:lnSpc>
                        <a:spcBef>
                          <a:spcPts val="200"/>
                        </a:spcBef>
                        <a:spcAft>
                          <a:spcPts val="200"/>
                        </a:spcAft>
                      </a:pPr>
                      <a:r>
                        <a:rPr lang="zh-TW" sz="1000" kern="1050" dirty="0">
                          <a:effectLst/>
                        </a:rPr>
                        <a:t>单个数据项的数值。</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5894" marR="65894" marT="0" marB="0" anchor="ctr"/>
                </a:tc>
                <a:extLst>
                  <a:ext uri="{0D108BD9-81ED-4DB2-BD59-A6C34878D82A}">
                    <a16:rowId xmlns:a16="http://schemas.microsoft.com/office/drawing/2014/main" val="2115565133"/>
                  </a:ext>
                </a:extLst>
              </a:tr>
              <a:tr h="299302">
                <a:tc>
                  <a:txBody>
                    <a:bodyPr/>
                    <a:lstStyle/>
                    <a:p>
                      <a:pPr marL="0" indent="0" algn="ctr">
                        <a:lnSpc>
                          <a:spcPts val="1400"/>
                        </a:lnSpc>
                        <a:spcBef>
                          <a:spcPts val="200"/>
                        </a:spcBef>
                        <a:spcAft>
                          <a:spcPts val="200"/>
                        </a:spcAft>
                      </a:pPr>
                      <a:r>
                        <a:rPr lang="en-US" sz="1000" kern="1050" dirty="0" err="1">
                          <a:effectLst/>
                        </a:rPr>
                        <a:t>label_opts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5894" marR="65894" marT="0" marB="0" anchor="ctr"/>
                </a:tc>
                <a:tc>
                  <a:txBody>
                    <a:bodyPr/>
                    <a:lstStyle/>
                    <a:p>
                      <a:pPr marL="0" indent="0" algn="just">
                        <a:lnSpc>
                          <a:spcPts val="1400"/>
                        </a:lnSpc>
                        <a:spcBef>
                          <a:spcPts val="200"/>
                        </a:spcBef>
                        <a:spcAft>
                          <a:spcPts val="200"/>
                        </a:spcAft>
                      </a:pPr>
                      <a:r>
                        <a:rPr lang="zh-TW" sz="1000" kern="1050" dirty="0">
                          <a:effectLst/>
                        </a:rPr>
                        <a:t>单个柱条文本的样式设置。</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5894" marR="65894" marT="0" marB="0" anchor="ctr"/>
                </a:tc>
                <a:extLst>
                  <a:ext uri="{0D108BD9-81ED-4DB2-BD59-A6C34878D82A}">
                    <a16:rowId xmlns:a16="http://schemas.microsoft.com/office/drawing/2014/main" val="3773730748"/>
                  </a:ext>
                </a:extLst>
              </a:tr>
              <a:tr h="299302">
                <a:tc>
                  <a:txBody>
                    <a:bodyPr/>
                    <a:lstStyle/>
                    <a:p>
                      <a:pPr marL="0" indent="0" algn="ctr">
                        <a:lnSpc>
                          <a:spcPts val="1400"/>
                        </a:lnSpc>
                        <a:spcBef>
                          <a:spcPts val="200"/>
                        </a:spcBef>
                        <a:spcAft>
                          <a:spcPts val="200"/>
                        </a:spcAft>
                      </a:pPr>
                      <a:r>
                        <a:rPr lang="en-US" sz="1000" kern="1050" dirty="0" err="1">
                          <a:effectLst/>
                        </a:rPr>
                        <a:t>itemstyle_opts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5894" marR="65894" marT="0" marB="0" anchor="ctr"/>
                </a:tc>
                <a:tc>
                  <a:txBody>
                    <a:bodyPr/>
                    <a:lstStyle/>
                    <a:p>
                      <a:pPr marL="0" indent="0" algn="just">
                        <a:lnSpc>
                          <a:spcPts val="1400"/>
                        </a:lnSpc>
                        <a:spcBef>
                          <a:spcPts val="200"/>
                        </a:spcBef>
                        <a:spcAft>
                          <a:spcPts val="200"/>
                        </a:spcAft>
                      </a:pPr>
                      <a:r>
                        <a:rPr lang="zh-TW" sz="1000" kern="1050" dirty="0">
                          <a:effectLst/>
                        </a:rPr>
                        <a:t>图元样式配置项。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5894" marR="65894" marT="0" marB="0" anchor="ctr"/>
                </a:tc>
                <a:extLst>
                  <a:ext uri="{0D108BD9-81ED-4DB2-BD59-A6C34878D82A}">
                    <a16:rowId xmlns:a16="http://schemas.microsoft.com/office/drawing/2014/main" val="2156223006"/>
                  </a:ext>
                </a:extLst>
              </a:tr>
              <a:tr h="299302">
                <a:tc>
                  <a:txBody>
                    <a:bodyPr/>
                    <a:lstStyle/>
                    <a:p>
                      <a:pPr marL="0" indent="0" algn="ctr">
                        <a:lnSpc>
                          <a:spcPts val="1400"/>
                        </a:lnSpc>
                        <a:spcBef>
                          <a:spcPts val="200"/>
                        </a:spcBef>
                        <a:spcAft>
                          <a:spcPts val="200"/>
                        </a:spcAft>
                      </a:pPr>
                      <a:r>
                        <a:rPr lang="en-US" sz="1000" kern="1050" dirty="0" err="1">
                          <a:effectLst/>
                        </a:rPr>
                        <a:t>tooltip_opts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5894" marR="65894" marT="0" marB="0" anchor="ctr"/>
                </a:tc>
                <a:tc>
                  <a:txBody>
                    <a:bodyPr/>
                    <a:lstStyle/>
                    <a:p>
                      <a:pPr marL="0" indent="0" algn="just">
                        <a:lnSpc>
                          <a:spcPts val="1400"/>
                        </a:lnSpc>
                        <a:spcBef>
                          <a:spcPts val="200"/>
                        </a:spcBef>
                        <a:spcAft>
                          <a:spcPts val="200"/>
                        </a:spcAft>
                      </a:pPr>
                      <a:r>
                        <a:rPr lang="zh-TW" sz="1000" kern="1050" dirty="0">
                          <a:effectLst/>
                        </a:rPr>
                        <a:t>提示框组件配置项。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5894" marR="65894" marT="0" marB="0" anchor="ctr"/>
                </a:tc>
                <a:extLst>
                  <a:ext uri="{0D108BD9-81ED-4DB2-BD59-A6C34878D82A}">
                    <a16:rowId xmlns:a16="http://schemas.microsoft.com/office/drawing/2014/main" val="2452620759"/>
                  </a:ext>
                </a:extLst>
              </a:tr>
            </a:tbl>
          </a:graphicData>
        </a:graphic>
      </p:graphicFrame>
    </p:spTree>
    <p:extLst>
      <p:ext uri="{BB962C8B-B14F-4D97-AF65-F5344CB8AC3E}">
        <p14:creationId xmlns:p14="http://schemas.microsoft.com/office/powerpoint/2010/main" val="2126262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137B2FB4-54C9-42E2-B8DF-5DDFB7A78958}"/>
              </a:ext>
            </a:extLst>
          </p:cNvPr>
          <p:cNvSpPr>
            <a:spLocks noGrp="1"/>
          </p:cNvSpPr>
          <p:nvPr>
            <p:ph idx="1"/>
          </p:nvPr>
        </p:nvSpPr>
        <p:spPr/>
        <p:txBody>
          <a:bodyPr/>
          <a:lstStyle/>
          <a:p>
            <a:r>
              <a:rPr lang="en-US" altLang="zh-CN" dirty="0"/>
              <a:t>def </a:t>
            </a:r>
            <a:r>
              <a:rPr lang="en-US" altLang="zh-CN" dirty="0" err="1"/>
              <a:t>bar_base</a:t>
            </a:r>
            <a:r>
              <a:rPr lang="en-US" altLang="zh-CN" dirty="0"/>
              <a:t>() -&gt; Bar:</a:t>
            </a:r>
          </a:p>
          <a:p>
            <a:r>
              <a:rPr lang="en-US" altLang="zh-CN" dirty="0"/>
              <a:t>    c = (</a:t>
            </a:r>
          </a:p>
          <a:p>
            <a:r>
              <a:rPr lang="en-US" altLang="zh-CN" dirty="0"/>
              <a:t>        Bar()</a:t>
            </a:r>
          </a:p>
          <a:p>
            <a:r>
              <a:rPr lang="en-US" altLang="zh-CN" dirty="0"/>
              <a:t>        .</a:t>
            </a:r>
            <a:r>
              <a:rPr lang="en-US" altLang="zh-CN" dirty="0" err="1"/>
              <a:t>add_xaxis</a:t>
            </a:r>
            <a:r>
              <a:rPr lang="en-US" altLang="zh-CN" dirty="0"/>
              <a:t>(</a:t>
            </a:r>
            <a:r>
              <a:rPr lang="en-US" altLang="zh-CN" dirty="0" err="1"/>
              <a:t>Faker.choose</a:t>
            </a:r>
            <a:r>
              <a:rPr lang="en-US" altLang="zh-CN" dirty="0"/>
              <a:t>())</a:t>
            </a:r>
          </a:p>
          <a:p>
            <a:r>
              <a:rPr lang="en-US" altLang="zh-CN" dirty="0"/>
              <a:t>        .</a:t>
            </a:r>
            <a:r>
              <a:rPr lang="en-US" altLang="zh-CN" dirty="0" err="1"/>
              <a:t>add_yaxis</a:t>
            </a:r>
            <a:r>
              <a:rPr lang="en-US" altLang="zh-CN" dirty="0"/>
              <a:t>("</a:t>
            </a:r>
            <a:r>
              <a:rPr lang="zh-CN" altLang="en-US" dirty="0"/>
              <a:t>门店</a:t>
            </a:r>
            <a:r>
              <a:rPr lang="en-US" altLang="zh-CN" dirty="0"/>
              <a:t>A", </a:t>
            </a:r>
            <a:r>
              <a:rPr lang="en-US" altLang="zh-CN" dirty="0" err="1"/>
              <a:t>Faker.values</a:t>
            </a:r>
            <a:r>
              <a:rPr lang="en-US" altLang="zh-CN" dirty="0"/>
              <a:t>())</a:t>
            </a:r>
          </a:p>
          <a:p>
            <a:r>
              <a:rPr lang="en-US" altLang="zh-CN" dirty="0"/>
              <a:t>        .</a:t>
            </a:r>
            <a:r>
              <a:rPr lang="en-US" altLang="zh-CN" dirty="0" err="1"/>
              <a:t>add_yaxis</a:t>
            </a:r>
            <a:r>
              <a:rPr lang="en-US" altLang="zh-CN" dirty="0"/>
              <a:t>("</a:t>
            </a:r>
            <a:r>
              <a:rPr lang="zh-CN" altLang="en-US" dirty="0"/>
              <a:t>门店</a:t>
            </a:r>
            <a:r>
              <a:rPr lang="en-US" altLang="zh-CN" dirty="0"/>
              <a:t>B", </a:t>
            </a:r>
            <a:r>
              <a:rPr lang="en-US" altLang="zh-CN" dirty="0" err="1"/>
              <a:t>Faker.values</a:t>
            </a:r>
            <a:r>
              <a:rPr lang="en-US" altLang="zh-CN" dirty="0"/>
              <a:t>())</a:t>
            </a:r>
          </a:p>
          <a:p>
            <a:r>
              <a:rPr lang="en-US" altLang="zh-CN" dirty="0"/>
              <a:t>        .</a:t>
            </a:r>
            <a:r>
              <a:rPr lang="en-US" altLang="zh-CN" dirty="0" err="1"/>
              <a:t>set_global_opts</a:t>
            </a:r>
            <a:r>
              <a:rPr lang="en-US" altLang="zh-CN" dirty="0"/>
              <a:t>(</a:t>
            </a:r>
            <a:r>
              <a:rPr lang="en-US" altLang="zh-CN" dirty="0" err="1"/>
              <a:t>title_opts</a:t>
            </a:r>
            <a:r>
              <a:rPr lang="en-US" altLang="zh-CN" dirty="0"/>
              <a:t>=</a:t>
            </a:r>
            <a:r>
              <a:rPr lang="en-US" altLang="zh-CN" dirty="0" err="1"/>
              <a:t>opts.TitleOpts</a:t>
            </a:r>
            <a:r>
              <a:rPr lang="en-US" altLang="zh-CN" dirty="0"/>
              <a:t>(title="</a:t>
            </a:r>
            <a:r>
              <a:rPr lang="zh-CN" altLang="en-US" dirty="0"/>
              <a:t>销售额统计</a:t>
            </a:r>
            <a:r>
              <a:rPr lang="en-US" altLang="zh-CN" dirty="0"/>
              <a:t>", subtitle="2022</a:t>
            </a:r>
            <a:r>
              <a:rPr lang="zh-CN" altLang="en-US" dirty="0"/>
              <a:t>年</a:t>
            </a:r>
            <a:r>
              <a:rPr lang="en-US" altLang="zh-CN" dirty="0"/>
              <a:t>"))</a:t>
            </a:r>
          </a:p>
          <a:p>
            <a:r>
              <a:rPr lang="en-US" altLang="zh-CN" dirty="0"/>
              <a:t>    )</a:t>
            </a:r>
          </a:p>
          <a:p>
            <a:r>
              <a:rPr lang="en-US" altLang="zh-CN" dirty="0"/>
              <a:t>    return c</a:t>
            </a:r>
          </a:p>
        </p:txBody>
      </p:sp>
      <p:sp>
        <p:nvSpPr>
          <p:cNvPr id="3" name="内容占位符 2">
            <a:extLst>
              <a:ext uri="{FF2B5EF4-FFF2-40B4-BE49-F238E27FC236}">
                <a16:creationId xmlns:a16="http://schemas.microsoft.com/office/drawing/2014/main" id="{A1A85323-56C3-4B8D-BABA-B74ED22CEB95}"/>
              </a:ext>
            </a:extLst>
          </p:cNvPr>
          <p:cNvSpPr>
            <a:spLocks noGrp="1"/>
          </p:cNvSpPr>
          <p:nvPr>
            <p:ph idx="10"/>
          </p:nvPr>
        </p:nvSpPr>
        <p:spPr/>
        <p:txBody>
          <a:bodyPr/>
          <a:lstStyle/>
          <a:p>
            <a:r>
              <a:rPr lang="zh-CN" altLang="en-US" dirty="0"/>
              <a:t>基本函数形式：</a:t>
            </a:r>
          </a:p>
        </p:txBody>
      </p:sp>
    </p:spTree>
    <p:extLst>
      <p:ext uri="{BB962C8B-B14F-4D97-AF65-F5344CB8AC3E}">
        <p14:creationId xmlns:p14="http://schemas.microsoft.com/office/powerpoint/2010/main" val="23749986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zh-CN" dirty="0"/>
              <a:t>为了</a:t>
            </a:r>
            <a:r>
              <a:rPr lang="zh-CN" altLang="en-US" dirty="0"/>
              <a:t>分析</a:t>
            </a:r>
            <a:r>
              <a:rPr lang="en-US" altLang="zh-CN" dirty="0"/>
              <a:t>2022</a:t>
            </a:r>
            <a:r>
              <a:rPr lang="zh-CN" altLang="en-US" dirty="0"/>
              <a:t>年某企业在各省市的商品订单数量，可以绘制各个省市商品订单数量的条形图。</a:t>
            </a:r>
          </a:p>
        </p:txBody>
      </p:sp>
      <p:sp>
        <p:nvSpPr>
          <p:cNvPr id="17412" name="内容占位符 2"/>
          <p:cNvSpPr>
            <a:spLocks noGrp="1"/>
          </p:cNvSpPr>
          <p:nvPr>
            <p:ph idx="10"/>
          </p:nvPr>
        </p:nvSpPr>
        <p:spPr>
          <a:xfrm>
            <a:off x="423863" y="1138238"/>
            <a:ext cx="11107737" cy="427037"/>
          </a:xfrm>
        </p:spPr>
        <p:txBody>
          <a:bodyPr/>
          <a:lstStyle/>
          <a:p>
            <a:r>
              <a:rPr lang="en-US" altLang="zh-CN" dirty="0"/>
              <a:t>9.2.2  </a:t>
            </a:r>
            <a:r>
              <a:rPr lang="zh-CN" altLang="en-US" dirty="0"/>
              <a:t>案例：各省市商品订单数量分析</a:t>
            </a:r>
            <a:endParaRPr dirty="0"/>
          </a:p>
        </p:txBody>
      </p:sp>
      <p:pic>
        <p:nvPicPr>
          <p:cNvPr id="2" name="图片 1">
            <a:extLst>
              <a:ext uri="{FF2B5EF4-FFF2-40B4-BE49-F238E27FC236}">
                <a16:creationId xmlns:a16="http://schemas.microsoft.com/office/drawing/2014/main" id="{82C77045-38A6-F1B2-7CD5-61D4E5E2FF98}"/>
              </a:ext>
            </a:extLst>
          </p:cNvPr>
          <p:cNvPicPr>
            <a:picLocks noChangeAspect="1"/>
          </p:cNvPicPr>
          <p:nvPr/>
        </p:nvPicPr>
        <p:blipFill>
          <a:blip r:embed="rId2"/>
          <a:stretch>
            <a:fillRect/>
          </a:stretch>
        </p:blipFill>
        <p:spPr>
          <a:xfrm>
            <a:off x="2631639" y="2593597"/>
            <a:ext cx="6366441" cy="3240000"/>
          </a:xfrm>
          <a:prstGeom prst="rect">
            <a:avLst/>
          </a:prstGeom>
          <a:noFill/>
          <a:ln>
            <a:noFill/>
          </a:ln>
        </p:spPr>
      </p:pic>
    </p:spTree>
    <p:extLst>
      <p:ext uri="{BB962C8B-B14F-4D97-AF65-F5344CB8AC3E}">
        <p14:creationId xmlns:p14="http://schemas.microsoft.com/office/powerpoint/2010/main" val="1470444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a:xfrm>
            <a:off x="423863" y="1123950"/>
            <a:ext cx="11107737" cy="4987925"/>
          </a:xfrm>
        </p:spPr>
        <p:txBody>
          <a:bodyPr/>
          <a:lstStyle/>
          <a:p>
            <a:r>
              <a:rPr lang="en-US" altLang="zh-CN" dirty="0"/>
              <a:t>#</a:t>
            </a:r>
            <a:r>
              <a:rPr lang="zh-CN" altLang="zh-CN" dirty="0"/>
              <a:t>条形图形参数配置</a:t>
            </a:r>
          </a:p>
          <a:p>
            <a:r>
              <a:rPr lang="en-US" altLang="zh-CN" dirty="0"/>
              <a:t>def </a:t>
            </a:r>
            <a:r>
              <a:rPr lang="en-US" altLang="zh-CN" dirty="0" err="1"/>
              <a:t>bar_base</a:t>
            </a:r>
            <a:r>
              <a:rPr lang="en-US" altLang="zh-CN" dirty="0"/>
              <a:t>() -&gt; Bar:</a:t>
            </a:r>
          </a:p>
          <a:p>
            <a:r>
              <a:rPr lang="en-US" altLang="zh-CN" dirty="0"/>
              <a:t>    c = (</a:t>
            </a:r>
          </a:p>
          <a:p>
            <a:r>
              <a:rPr lang="en-US" altLang="zh-CN" dirty="0"/>
              <a:t>        Bar()</a:t>
            </a:r>
          </a:p>
          <a:p>
            <a:r>
              <a:rPr lang="en-US" altLang="zh-CN" dirty="0"/>
              <a:t>        .</a:t>
            </a:r>
            <a:r>
              <a:rPr lang="en-US" altLang="zh-CN" dirty="0" err="1"/>
              <a:t>add_xaxis</a:t>
            </a:r>
            <a:r>
              <a:rPr lang="en-US" altLang="zh-CN" dirty="0"/>
              <a:t>(v1,)</a:t>
            </a:r>
          </a:p>
          <a:p>
            <a:r>
              <a:rPr lang="en-US" altLang="zh-CN" dirty="0"/>
              <a:t>        .</a:t>
            </a:r>
            <a:r>
              <a:rPr lang="en-US" altLang="zh-CN" dirty="0" err="1"/>
              <a:t>add_yaxis</a:t>
            </a:r>
            <a:r>
              <a:rPr lang="en-US" altLang="zh-CN" dirty="0"/>
              <a:t>("</a:t>
            </a:r>
            <a:r>
              <a:rPr lang="zh-CN" altLang="en-US" dirty="0"/>
              <a:t>客户订单量</a:t>
            </a:r>
            <a:r>
              <a:rPr lang="en-US" altLang="zh-CN" dirty="0"/>
              <a:t>", v2)</a:t>
            </a:r>
          </a:p>
          <a:p>
            <a:r>
              <a:rPr lang="en-US" altLang="zh-CN" dirty="0"/>
              <a:t>        .</a:t>
            </a:r>
            <a:r>
              <a:rPr lang="en-US" altLang="zh-CN" dirty="0" err="1"/>
              <a:t>set_global_opts</a:t>
            </a:r>
            <a:r>
              <a:rPr lang="en-US" altLang="zh-CN" dirty="0"/>
              <a:t>(</a:t>
            </a:r>
          </a:p>
          <a:p>
            <a:r>
              <a:rPr lang="en-US" altLang="zh-CN" dirty="0"/>
              <a:t>            </a:t>
            </a:r>
            <a:r>
              <a:rPr lang="en-US" altLang="zh-CN" dirty="0" err="1"/>
              <a:t>title_opts</a:t>
            </a:r>
            <a:r>
              <a:rPr lang="en-US" altLang="zh-CN" dirty="0"/>
              <a:t>=</a:t>
            </a:r>
            <a:r>
              <a:rPr lang="en-US" altLang="zh-CN" dirty="0" err="1"/>
              <a:t>opts.TitleOpts</a:t>
            </a:r>
            <a:r>
              <a:rPr lang="en-US" altLang="zh-CN" dirty="0"/>
              <a:t>(title="2022</a:t>
            </a:r>
            <a:r>
              <a:rPr lang="zh-CN" altLang="en-US" dirty="0"/>
              <a:t>年各省份订单量分布</a:t>
            </a:r>
            <a:r>
              <a:rPr lang="en-US" altLang="zh-CN" dirty="0"/>
              <a:t>"),</a:t>
            </a:r>
          </a:p>
          <a:p>
            <a:r>
              <a:rPr lang="en-US" altLang="zh-CN" dirty="0"/>
              <a:t>            </a:t>
            </a:r>
            <a:r>
              <a:rPr lang="en-US" altLang="zh-CN" dirty="0" err="1"/>
              <a:t>toolbox_opts</a:t>
            </a:r>
            <a:r>
              <a:rPr lang="en-US" altLang="zh-CN" dirty="0"/>
              <a:t>=</a:t>
            </a:r>
            <a:r>
              <a:rPr lang="en-US" altLang="zh-CN" dirty="0" err="1"/>
              <a:t>opts.ToolboxOpts</a:t>
            </a:r>
            <a:r>
              <a:rPr lang="en-US" altLang="zh-CN" dirty="0"/>
              <a:t>(),</a:t>
            </a:r>
          </a:p>
          <a:p>
            <a:r>
              <a:rPr lang="en-US" altLang="zh-CN" dirty="0"/>
              <a:t>            </a:t>
            </a:r>
            <a:r>
              <a:rPr lang="en-US" altLang="zh-CN" dirty="0" err="1"/>
              <a:t>legend_opts</a:t>
            </a:r>
            <a:r>
              <a:rPr lang="en-US" altLang="zh-CN" dirty="0"/>
              <a:t>=</a:t>
            </a:r>
            <a:r>
              <a:rPr lang="en-US" altLang="zh-CN" dirty="0" err="1"/>
              <a:t>opts.LegendOpts</a:t>
            </a:r>
            <a:r>
              <a:rPr lang="en-US" altLang="zh-CN" dirty="0"/>
              <a:t>(</a:t>
            </a:r>
            <a:r>
              <a:rPr lang="en-US" altLang="zh-CN" dirty="0" err="1"/>
              <a:t>is_show</a:t>
            </a:r>
            <a:r>
              <a:rPr lang="en-US" altLang="zh-CN" dirty="0"/>
              <a:t>=</a:t>
            </a:r>
            <a:r>
              <a:rPr lang="en-US" altLang="zh-CN" dirty="0" err="1"/>
              <a:t>True,pos_left</a:t>
            </a:r>
            <a:r>
              <a:rPr lang="en-US" altLang="zh-CN" dirty="0"/>
              <a:t> ='center',</a:t>
            </a:r>
            <a:r>
              <a:rPr lang="en-US" altLang="zh-CN" dirty="0" err="1"/>
              <a:t>pos_top</a:t>
            </a:r>
            <a:r>
              <a:rPr lang="en-US" altLang="zh-CN" dirty="0"/>
              <a:t> ='top',</a:t>
            </a:r>
            <a:r>
              <a:rPr lang="en-US" altLang="zh-CN" dirty="0" err="1"/>
              <a:t>item_width</a:t>
            </a:r>
            <a:r>
              <a:rPr lang="en-US" altLang="zh-CN" dirty="0"/>
              <a:t> = 25,item_height = 25),</a:t>
            </a:r>
          </a:p>
        </p:txBody>
      </p:sp>
    </p:spTree>
    <p:extLst>
      <p:ext uri="{BB962C8B-B14F-4D97-AF65-F5344CB8AC3E}">
        <p14:creationId xmlns:p14="http://schemas.microsoft.com/office/powerpoint/2010/main" val="10217508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列表（</a:t>
            </a:r>
            <a:r>
              <a:rPr lang="en-US" altLang="zh-CN" dirty="0"/>
              <a:t>List</a:t>
            </a:r>
            <a:r>
              <a:rPr lang="zh-CN" altLang="en-US" dirty="0"/>
              <a:t>）是</a:t>
            </a:r>
            <a:r>
              <a:rPr lang="en-US" altLang="zh-CN" dirty="0"/>
              <a:t>Python</a:t>
            </a:r>
            <a:r>
              <a:rPr lang="zh-CN" altLang="en-US" dirty="0"/>
              <a:t>中常用的数据类型之一，使用方括号（</a:t>
            </a:r>
            <a:r>
              <a:rPr lang="en-US" altLang="zh-CN" dirty="0"/>
              <a:t>[]</a:t>
            </a:r>
            <a:r>
              <a:rPr lang="zh-CN" altLang="en-US" dirty="0"/>
              <a:t>）表示。列表中的元素用逗号分隔，并且不需要所有元素具有相同的类型。</a:t>
            </a:r>
          </a:p>
          <a:p>
            <a:r>
              <a:rPr lang="zh-CN" altLang="en-US" dirty="0"/>
              <a:t>例如，创建</a:t>
            </a:r>
            <a:r>
              <a:rPr lang="en-US" altLang="zh-CN" dirty="0"/>
              <a:t>3</a:t>
            </a:r>
            <a:r>
              <a:rPr lang="zh-CN" altLang="en-US" dirty="0"/>
              <a:t>个门店有效客户的列表，其中</a:t>
            </a:r>
            <a:r>
              <a:rPr lang="en-US" altLang="zh-CN" dirty="0"/>
              <a:t>list1</a:t>
            </a:r>
            <a:r>
              <a:rPr lang="zh-CN" altLang="en-US" dirty="0"/>
              <a:t>为客户张三的个人信息，</a:t>
            </a:r>
            <a:r>
              <a:rPr lang="en-US" altLang="zh-CN" dirty="0"/>
              <a:t>list2</a:t>
            </a:r>
            <a:r>
              <a:rPr lang="zh-CN" altLang="en-US" dirty="0"/>
              <a:t>为一周有效客户的数量，</a:t>
            </a:r>
            <a:r>
              <a:rPr lang="en-US" altLang="zh-CN" dirty="0"/>
              <a:t>list3</a:t>
            </a:r>
            <a:r>
              <a:rPr lang="zh-CN" altLang="en-US" dirty="0"/>
              <a:t>为客户信息表的主要字段，代码如下：</a:t>
            </a:r>
          </a:p>
          <a:p>
            <a:r>
              <a:rPr lang="en-US" altLang="zh-CN" dirty="0"/>
              <a:t>list1 = ['</a:t>
            </a:r>
            <a:r>
              <a:rPr lang="zh-CN" altLang="en-US" dirty="0"/>
              <a:t>张三</a:t>
            </a:r>
            <a:r>
              <a:rPr lang="en-US" altLang="zh-CN" dirty="0"/>
              <a:t>', '</a:t>
            </a:r>
            <a:r>
              <a:rPr lang="zh-CN" altLang="en-US" dirty="0"/>
              <a:t>男</a:t>
            </a:r>
            <a:r>
              <a:rPr lang="en-US" altLang="zh-CN" dirty="0"/>
              <a:t>', 18966666666, '</a:t>
            </a:r>
            <a:r>
              <a:rPr lang="zh-CN" altLang="en-US" dirty="0"/>
              <a:t>东方路</a:t>
            </a:r>
            <a:r>
              <a:rPr lang="en-US" altLang="zh-CN" dirty="0"/>
              <a:t>666</a:t>
            </a:r>
            <a:r>
              <a:rPr lang="zh-CN" altLang="en-US" dirty="0"/>
              <a:t>号</a:t>
            </a:r>
            <a:r>
              <a:rPr lang="en-US" altLang="zh-CN" dirty="0"/>
              <a:t>']</a:t>
            </a:r>
          </a:p>
          <a:p>
            <a:r>
              <a:rPr lang="en-US" altLang="zh-CN" dirty="0"/>
              <a:t>list2 = [91, 78, 83, 85, 82, 129, 116]</a:t>
            </a:r>
          </a:p>
          <a:p>
            <a:r>
              <a:rPr lang="en-US" altLang="zh-CN" dirty="0"/>
              <a:t>list3 = ["</a:t>
            </a:r>
            <a:r>
              <a:rPr lang="zh-CN" altLang="en-US" dirty="0"/>
              <a:t>客户姓名</a:t>
            </a:r>
            <a:r>
              <a:rPr lang="en-US" altLang="zh-CN" dirty="0"/>
              <a:t>", "</a:t>
            </a:r>
            <a:r>
              <a:rPr lang="zh-CN" altLang="en-US" dirty="0"/>
              <a:t>客户性别</a:t>
            </a:r>
            <a:r>
              <a:rPr lang="en-US" altLang="zh-CN" dirty="0"/>
              <a:t>", "</a:t>
            </a:r>
            <a:r>
              <a:rPr lang="zh-CN" altLang="en-US" dirty="0"/>
              <a:t>联系电话</a:t>
            </a:r>
            <a:r>
              <a:rPr lang="en-US" altLang="zh-CN" dirty="0"/>
              <a:t>", "</a:t>
            </a:r>
            <a:r>
              <a:rPr lang="zh-CN" altLang="en-US" dirty="0"/>
              <a:t>联系地址</a:t>
            </a:r>
            <a:r>
              <a:rPr lang="en-US" altLang="zh-CN" dirty="0"/>
              <a:t>"]</a:t>
            </a:r>
          </a:p>
          <a:p>
            <a:r>
              <a:rPr lang="zh-CN" altLang="en-US" dirty="0"/>
              <a:t>列表的索引与字符串的索引一样，也是从</a:t>
            </a:r>
            <a:r>
              <a:rPr lang="en-US" altLang="zh-CN" dirty="0"/>
              <a:t>0</a:t>
            </a:r>
            <a:r>
              <a:rPr lang="zh-CN" altLang="en-US" dirty="0"/>
              <a:t>开始的，也可以进行截取、组合等操作。例如，我们截取</a:t>
            </a:r>
            <a:r>
              <a:rPr lang="en-US" altLang="zh-CN" dirty="0"/>
              <a:t>list3</a:t>
            </a:r>
            <a:r>
              <a:rPr lang="zh-CN" altLang="en-US" dirty="0"/>
              <a:t>中索引从</a:t>
            </a:r>
            <a:r>
              <a:rPr lang="en-US" altLang="zh-CN" dirty="0"/>
              <a:t>1</a:t>
            </a:r>
            <a:r>
              <a:rPr lang="zh-CN" altLang="en-US" dirty="0"/>
              <a:t>到</a:t>
            </a:r>
            <a:r>
              <a:rPr lang="en-US" altLang="zh-CN" dirty="0"/>
              <a:t>3</a:t>
            </a:r>
            <a:r>
              <a:rPr lang="zh-CN" altLang="en-US" dirty="0"/>
              <a:t>但不包含索引为</a:t>
            </a:r>
            <a:r>
              <a:rPr lang="en-US" altLang="zh-CN" dirty="0"/>
              <a:t>3</a:t>
            </a:r>
            <a:r>
              <a:rPr lang="zh-CN" altLang="en-US" dirty="0"/>
              <a:t>的字符串，代码如下：</a:t>
            </a:r>
            <a:r>
              <a:rPr lang="en-US" altLang="zh-CN" dirty="0"/>
              <a:t>list3[1:3]</a:t>
            </a:r>
          </a:p>
        </p:txBody>
      </p:sp>
      <p:sp>
        <p:nvSpPr>
          <p:cNvPr id="17412" name="内容占位符 2"/>
          <p:cNvSpPr>
            <a:spLocks noGrp="1"/>
          </p:cNvSpPr>
          <p:nvPr>
            <p:ph idx="10"/>
          </p:nvPr>
        </p:nvSpPr>
        <p:spPr>
          <a:xfrm>
            <a:off x="423863" y="1138238"/>
            <a:ext cx="11107737" cy="427037"/>
          </a:xfrm>
        </p:spPr>
        <p:txBody>
          <a:bodyPr/>
          <a:lstStyle/>
          <a:p>
            <a:r>
              <a:rPr lang="en-US" dirty="0"/>
              <a:t>2.1.3  </a:t>
            </a:r>
            <a:r>
              <a:rPr lang="zh-CN" altLang="en-US" dirty="0"/>
              <a:t>列表</a:t>
            </a:r>
            <a:endParaRPr dirty="0"/>
          </a:p>
        </p:txBody>
      </p:sp>
    </p:spTree>
    <p:extLst>
      <p:ext uri="{BB962C8B-B14F-4D97-AF65-F5344CB8AC3E}">
        <p14:creationId xmlns:p14="http://schemas.microsoft.com/office/powerpoint/2010/main" val="1268737903"/>
      </p:ext>
    </p:extLst>
  </p:cSld>
  <p:clrMapOvr>
    <a:masterClrMapping/>
  </p:clrMapOvr>
  <p:transition spd="slow">
    <p:wheel spokes="1"/>
  </p:transition>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0" cy="3313664"/>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zh-CN" altLang="zh-CN" sz="2200" dirty="0">
                <a:solidFill>
                  <a:schemeClr val="bg1"/>
                </a:solidFill>
                <a:latin typeface="微软雅黑" pitchFamily="34" charset="-122"/>
                <a:ea typeface="微软雅黑" pitchFamily="34" charset="-122"/>
              </a:rPr>
              <a:t>1</a:t>
            </a:r>
            <a:endParaRPr lang="en-US" altLang="zh-CN" sz="22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a:t>
            </a:r>
            <a:r>
              <a:rPr lang="zh-CN" altLang="en-US" sz="2400" dirty="0">
                <a:latin typeface="微软雅黑" pitchFamily="34" charset="-122"/>
                <a:ea typeface="微软雅黑" pitchFamily="34" charset="-122"/>
              </a:rPr>
              <a:t>条形图</a:t>
            </a:r>
          </a:p>
        </p:txBody>
      </p:sp>
      <p:sp>
        <p:nvSpPr>
          <p:cNvPr id="15370" name="标题 3"/>
          <p:cNvSpPr>
            <a:spLocks noGrp="1"/>
          </p:cNvSpPr>
          <p:nvPr>
            <p:ph type="title" idx="4294967295"/>
          </p:nvPr>
        </p:nvSpPr>
        <p:spPr>
          <a:xfrm>
            <a:off x="255588" y="358775"/>
            <a:ext cx="10972800" cy="528638"/>
          </a:xfrm>
          <a:prstGeom prst="rect">
            <a:avLst/>
          </a:prstGeom>
        </p:spPr>
        <p:txBody>
          <a:bodyPr/>
          <a:lstStyle/>
          <a:p>
            <a:r>
              <a:rPr lang="zh-CN" altLang="en-US"/>
              <a:t>目录</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绘制折线图</a:t>
            </a: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a:t>
            </a:r>
            <a:r>
              <a:rPr lang="zh-CN" altLang="en-US" sz="2400" dirty="0">
                <a:latin typeface="微软雅黑" pitchFamily="34" charset="-122"/>
                <a:ea typeface="微软雅黑" pitchFamily="34" charset="-122"/>
                <a:sym typeface="微软雅黑" pitchFamily="34" charset="-122"/>
              </a:rPr>
              <a:t>箱形图</a:t>
            </a:r>
          </a:p>
        </p:txBody>
      </p:sp>
      <p:sp>
        <p:nvSpPr>
          <p:cNvPr id="22" name="Oval 15"/>
          <p:cNvSpPr>
            <a:spLocks noChangeArrowheads="1"/>
          </p:cNvSpPr>
          <p:nvPr/>
        </p:nvSpPr>
        <p:spPr bwMode="auto">
          <a:xfrm>
            <a:off x="2928857" y="3678873"/>
            <a:ext cx="684000" cy="648000"/>
          </a:xfrm>
          <a:prstGeom prst="ellipse">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Tree>
    <p:extLst>
      <p:ext uri="{BB962C8B-B14F-4D97-AF65-F5344CB8AC3E}">
        <p14:creationId xmlns:p14="http://schemas.microsoft.com/office/powerpoint/2010/main" val="27872120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箱形图又称箱线图，是一种用于显示一组数据分散情况资料的统计图。因其形状如箱子而得名。箱形图在各个领域中经常被使用，常见于品质管理。</a:t>
            </a:r>
          </a:p>
          <a:p>
            <a:r>
              <a:rPr lang="zh-CN" altLang="en-US" dirty="0"/>
              <a:t>箱形图主要用于反映原始数据分布的特征，还可以进行多组数据分布特征的比较。箱形图的绘制方法是：先找出一组数据的上边缘、下边缘、中位数和两个四分位数；然后连接两个四分位数画出箱体；再将上边缘和下边缘与箱体相连接，中位数在箱体中间</a:t>
            </a:r>
            <a:r>
              <a:rPr lang="zh-CN" altLang="zh-CN" dirty="0"/>
              <a:t>。</a:t>
            </a:r>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altLang="zh-CN" dirty="0"/>
              <a:t>9.3.1  </a:t>
            </a:r>
            <a:r>
              <a:rPr lang="zh-CN" altLang="en-US" dirty="0"/>
              <a:t>箱形图及其参数配置</a:t>
            </a:r>
            <a:endParaRPr dirty="0"/>
          </a:p>
        </p:txBody>
      </p:sp>
    </p:spTree>
    <p:extLst>
      <p:ext uri="{BB962C8B-B14F-4D97-AF65-F5344CB8AC3E}">
        <p14:creationId xmlns:p14="http://schemas.microsoft.com/office/powerpoint/2010/main" val="799983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a:extLst>
              <a:ext uri="{FF2B5EF4-FFF2-40B4-BE49-F238E27FC236}">
                <a16:creationId xmlns:a16="http://schemas.microsoft.com/office/drawing/2014/main" id="{93622582-5C86-48ED-9052-75FA2CCB699D}"/>
              </a:ext>
            </a:extLst>
          </p:cNvPr>
          <p:cNvGraphicFramePr>
            <a:graphicFrameLocks noGrp="1"/>
          </p:cNvGraphicFramePr>
          <p:nvPr>
            <p:ph idx="1"/>
            <p:extLst>
              <p:ext uri="{D42A27DB-BD31-4B8C-83A1-F6EECF244321}">
                <p14:modId xmlns:p14="http://schemas.microsoft.com/office/powerpoint/2010/main" val="2716145417"/>
              </p:ext>
            </p:extLst>
          </p:nvPr>
        </p:nvGraphicFramePr>
        <p:xfrm>
          <a:off x="2526650" y="1892594"/>
          <a:ext cx="6524986" cy="3519373"/>
        </p:xfrm>
        <a:graphic>
          <a:graphicData uri="http://schemas.openxmlformats.org/drawingml/2006/table">
            <a:tbl>
              <a:tblPr firstRow="1" firstCol="1" bandRow="1">
                <a:tableStyleId>{5C22544A-7EE6-4342-B048-85BDC9FD1C3A}</a:tableStyleId>
              </a:tblPr>
              <a:tblGrid>
                <a:gridCol w="1913894">
                  <a:extLst>
                    <a:ext uri="{9D8B030D-6E8A-4147-A177-3AD203B41FA5}">
                      <a16:colId xmlns:a16="http://schemas.microsoft.com/office/drawing/2014/main" val="1314404535"/>
                    </a:ext>
                  </a:extLst>
                </a:gridCol>
                <a:gridCol w="4611092">
                  <a:extLst>
                    <a:ext uri="{9D8B030D-6E8A-4147-A177-3AD203B41FA5}">
                      <a16:colId xmlns:a16="http://schemas.microsoft.com/office/drawing/2014/main" val="2622372335"/>
                    </a:ext>
                  </a:extLst>
                </a:gridCol>
              </a:tblGrid>
              <a:tr h="319943">
                <a:tc>
                  <a:txBody>
                    <a:bodyPr/>
                    <a:lstStyle/>
                    <a:p>
                      <a:pPr marL="0" indent="0" algn="ctr">
                        <a:lnSpc>
                          <a:spcPts val="1400"/>
                        </a:lnSpc>
                        <a:spcBef>
                          <a:spcPts val="200"/>
                        </a:spcBef>
                        <a:spcAft>
                          <a:spcPts val="200"/>
                        </a:spcAft>
                      </a:pPr>
                      <a:r>
                        <a:rPr lang="zh-TW" sz="1050" kern="1050" dirty="0">
                          <a:effectLst/>
                          <a:latin typeface="+mn-ea"/>
                          <a:ea typeface="+mn-ea"/>
                        </a:rPr>
                        <a:t>属性</a:t>
                      </a:r>
                      <a:endParaRPr lang="zh-CN" sz="105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68306587"/>
                  </a:ext>
                </a:extLst>
              </a:tr>
              <a:tr h="319943">
                <a:tc>
                  <a:txBody>
                    <a:bodyPr/>
                    <a:lstStyle/>
                    <a:p>
                      <a:pPr marL="0" indent="0" algn="ctr">
                        <a:lnSpc>
                          <a:spcPts val="1400"/>
                        </a:lnSpc>
                        <a:spcBef>
                          <a:spcPts val="200"/>
                        </a:spcBef>
                        <a:spcAft>
                          <a:spcPts val="200"/>
                        </a:spcAft>
                      </a:pPr>
                      <a:r>
                        <a:rPr lang="en-US" sz="1000" kern="1050" dirty="0" err="1">
                          <a:effectLst/>
                          <a:latin typeface="+mn-ea"/>
                          <a:ea typeface="+mn-ea"/>
                        </a:rPr>
                        <a:t>series_name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系列名称，用于</a:t>
                      </a:r>
                      <a:r>
                        <a:rPr lang="en-US" sz="1000" kern="1050" dirty="0">
                          <a:effectLst/>
                          <a:latin typeface="+mn-ea"/>
                          <a:ea typeface="+mn-ea"/>
                        </a:rPr>
                        <a:t> tooltip </a:t>
                      </a:r>
                      <a:r>
                        <a:rPr lang="zh-TW" sz="1000" kern="1050" dirty="0">
                          <a:effectLst/>
                          <a:latin typeface="+mn-ea"/>
                          <a:ea typeface="+mn-ea"/>
                        </a:rPr>
                        <a:t>的显示，</a:t>
                      </a:r>
                      <a:r>
                        <a:rPr lang="en-US" sz="1000" kern="1050" dirty="0">
                          <a:effectLst/>
                          <a:latin typeface="+mn-ea"/>
                          <a:ea typeface="+mn-ea"/>
                        </a:rPr>
                        <a:t>legend </a:t>
                      </a:r>
                      <a:r>
                        <a:rPr lang="zh-TW" sz="1000" kern="1050" dirty="0">
                          <a:effectLst/>
                          <a:latin typeface="+mn-ea"/>
                          <a:ea typeface="+mn-ea"/>
                        </a:rPr>
                        <a:t>的图例筛选。</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395148228"/>
                  </a:ext>
                </a:extLst>
              </a:tr>
              <a:tr h="319943">
                <a:tc>
                  <a:txBody>
                    <a:bodyPr/>
                    <a:lstStyle/>
                    <a:p>
                      <a:pPr marL="0" indent="0" algn="ctr">
                        <a:lnSpc>
                          <a:spcPts val="1400"/>
                        </a:lnSpc>
                        <a:spcBef>
                          <a:spcPts val="200"/>
                        </a:spcBef>
                        <a:spcAft>
                          <a:spcPts val="200"/>
                        </a:spcAft>
                      </a:pPr>
                      <a:r>
                        <a:rPr lang="en-US" sz="1000" kern="1050" dirty="0" err="1">
                          <a:effectLst/>
                          <a:latin typeface="+mn-ea"/>
                          <a:ea typeface="+mn-ea"/>
                        </a:rPr>
                        <a:t>y_axis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系列数据。</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368136231"/>
                  </a:ext>
                </a:extLst>
              </a:tr>
              <a:tr h="319943">
                <a:tc>
                  <a:txBody>
                    <a:bodyPr/>
                    <a:lstStyle/>
                    <a:p>
                      <a:pPr marL="0" indent="0" algn="ctr">
                        <a:lnSpc>
                          <a:spcPts val="1400"/>
                        </a:lnSpc>
                        <a:spcBef>
                          <a:spcPts val="200"/>
                        </a:spcBef>
                        <a:spcAft>
                          <a:spcPts val="200"/>
                        </a:spcAft>
                      </a:pPr>
                      <a:r>
                        <a:rPr lang="en-US" sz="1000" kern="1050" dirty="0" err="1">
                          <a:effectLst/>
                          <a:latin typeface="+mn-ea"/>
                          <a:ea typeface="+mn-ea"/>
                        </a:rPr>
                        <a:t>is_selected</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是否选中图例。</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711976162"/>
                  </a:ext>
                </a:extLst>
              </a:tr>
              <a:tr h="319943">
                <a:tc>
                  <a:txBody>
                    <a:bodyPr/>
                    <a:lstStyle/>
                    <a:p>
                      <a:pPr marL="0" indent="0" algn="ctr">
                        <a:lnSpc>
                          <a:spcPts val="1400"/>
                        </a:lnSpc>
                        <a:spcBef>
                          <a:spcPts val="200"/>
                        </a:spcBef>
                        <a:spcAft>
                          <a:spcPts val="200"/>
                        </a:spcAft>
                      </a:pPr>
                      <a:r>
                        <a:rPr lang="en-US" sz="1000" kern="1050" dirty="0" err="1">
                          <a:effectLst/>
                          <a:latin typeface="+mn-ea"/>
                          <a:ea typeface="+mn-ea"/>
                        </a:rPr>
                        <a:t>xaxis_index</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使用的</a:t>
                      </a:r>
                      <a:r>
                        <a:rPr lang="en-US" sz="1000" kern="1050" dirty="0">
                          <a:effectLst/>
                          <a:latin typeface="+mn-ea"/>
                          <a:ea typeface="+mn-ea"/>
                        </a:rPr>
                        <a:t> x </a:t>
                      </a:r>
                      <a:r>
                        <a:rPr lang="zh-TW" sz="1000" kern="1050" dirty="0">
                          <a:effectLst/>
                          <a:latin typeface="+mn-ea"/>
                          <a:ea typeface="+mn-ea"/>
                        </a:rPr>
                        <a:t>轴的</a:t>
                      </a:r>
                      <a:r>
                        <a:rPr lang="en-US" sz="1000" kern="1050" dirty="0">
                          <a:effectLst/>
                          <a:latin typeface="+mn-ea"/>
                          <a:ea typeface="+mn-ea"/>
                        </a:rPr>
                        <a:t> index</a:t>
                      </a:r>
                      <a:r>
                        <a:rPr lang="zh-TW" sz="1000" kern="1050" dirty="0">
                          <a:effectLst/>
                          <a:latin typeface="+mn-ea"/>
                          <a:ea typeface="+mn-ea"/>
                        </a:rPr>
                        <a:t>，在单个图表实例中存在多个</a:t>
                      </a:r>
                      <a:r>
                        <a:rPr lang="en-US" sz="1000" kern="1050" dirty="0">
                          <a:effectLst/>
                          <a:latin typeface="+mn-ea"/>
                          <a:ea typeface="+mn-ea"/>
                        </a:rPr>
                        <a:t> x </a:t>
                      </a:r>
                      <a:r>
                        <a:rPr lang="zh-TW" sz="1000" kern="1050" dirty="0">
                          <a:effectLst/>
                          <a:latin typeface="+mn-ea"/>
                          <a:ea typeface="+mn-ea"/>
                        </a:rPr>
                        <a:t>轴的时候有用。</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307551932"/>
                  </a:ext>
                </a:extLst>
              </a:tr>
              <a:tr h="319943">
                <a:tc>
                  <a:txBody>
                    <a:bodyPr/>
                    <a:lstStyle/>
                    <a:p>
                      <a:pPr marL="0" indent="0" algn="ctr">
                        <a:lnSpc>
                          <a:spcPts val="1400"/>
                        </a:lnSpc>
                        <a:spcBef>
                          <a:spcPts val="200"/>
                        </a:spcBef>
                        <a:spcAft>
                          <a:spcPts val="200"/>
                        </a:spcAft>
                      </a:pPr>
                      <a:r>
                        <a:rPr lang="en-US" sz="1000" kern="1050" dirty="0" err="1">
                          <a:effectLst/>
                          <a:latin typeface="+mn-ea"/>
                          <a:ea typeface="+mn-ea"/>
                        </a:rPr>
                        <a:t>yaxis_index</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使用的</a:t>
                      </a:r>
                      <a:r>
                        <a:rPr lang="en-US" sz="1000" kern="1050" dirty="0">
                          <a:effectLst/>
                          <a:latin typeface="+mn-ea"/>
                          <a:ea typeface="+mn-ea"/>
                        </a:rPr>
                        <a:t> y </a:t>
                      </a:r>
                      <a:r>
                        <a:rPr lang="zh-TW" sz="1000" kern="1050" dirty="0">
                          <a:effectLst/>
                          <a:latin typeface="+mn-ea"/>
                          <a:ea typeface="+mn-ea"/>
                        </a:rPr>
                        <a:t>轴的</a:t>
                      </a:r>
                      <a:r>
                        <a:rPr lang="en-US" sz="1000" kern="1050" dirty="0">
                          <a:effectLst/>
                          <a:latin typeface="+mn-ea"/>
                          <a:ea typeface="+mn-ea"/>
                        </a:rPr>
                        <a:t> index</a:t>
                      </a:r>
                      <a:r>
                        <a:rPr lang="zh-TW" sz="1000" kern="1050" dirty="0">
                          <a:effectLst/>
                          <a:latin typeface="+mn-ea"/>
                          <a:ea typeface="+mn-ea"/>
                        </a:rPr>
                        <a:t>，在单个图表实例中存在多个</a:t>
                      </a:r>
                      <a:r>
                        <a:rPr lang="en-US" sz="1000" kern="1050" dirty="0">
                          <a:effectLst/>
                          <a:latin typeface="+mn-ea"/>
                          <a:ea typeface="+mn-ea"/>
                        </a:rPr>
                        <a:t> y </a:t>
                      </a:r>
                      <a:r>
                        <a:rPr lang="zh-TW" sz="1000" kern="1050" dirty="0">
                          <a:effectLst/>
                          <a:latin typeface="+mn-ea"/>
                          <a:ea typeface="+mn-ea"/>
                        </a:rPr>
                        <a:t>轴的时候有用。</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288044105"/>
                  </a:ext>
                </a:extLst>
              </a:tr>
              <a:tr h="319943">
                <a:tc>
                  <a:txBody>
                    <a:bodyPr/>
                    <a:lstStyle/>
                    <a:p>
                      <a:pPr marL="0" indent="0" algn="ctr">
                        <a:lnSpc>
                          <a:spcPts val="1400"/>
                        </a:lnSpc>
                        <a:spcBef>
                          <a:spcPts val="200"/>
                        </a:spcBef>
                        <a:spcAft>
                          <a:spcPts val="200"/>
                        </a:spcAft>
                      </a:pPr>
                      <a:r>
                        <a:rPr lang="en-US" sz="1000" kern="1050" dirty="0" err="1">
                          <a:effectLst/>
                          <a:latin typeface="+mn-ea"/>
                          <a:ea typeface="+mn-ea"/>
                        </a:rPr>
                        <a:t>label_opts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标签配置项。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709445582"/>
                  </a:ext>
                </a:extLst>
              </a:tr>
              <a:tr h="319943">
                <a:tc>
                  <a:txBody>
                    <a:bodyPr/>
                    <a:lstStyle/>
                    <a:p>
                      <a:pPr marL="0" indent="0" algn="ctr">
                        <a:lnSpc>
                          <a:spcPts val="1400"/>
                        </a:lnSpc>
                        <a:spcBef>
                          <a:spcPts val="200"/>
                        </a:spcBef>
                        <a:spcAft>
                          <a:spcPts val="200"/>
                        </a:spcAft>
                      </a:pPr>
                      <a:r>
                        <a:rPr lang="en-US" sz="1000" kern="1050" dirty="0" err="1">
                          <a:effectLst/>
                          <a:latin typeface="+mn-ea"/>
                          <a:ea typeface="+mn-ea"/>
                        </a:rPr>
                        <a:t>markpoint_opts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标记点配置项。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45470120"/>
                  </a:ext>
                </a:extLst>
              </a:tr>
              <a:tr h="319943">
                <a:tc>
                  <a:txBody>
                    <a:bodyPr/>
                    <a:lstStyle/>
                    <a:p>
                      <a:pPr marL="0" indent="0" algn="ctr">
                        <a:lnSpc>
                          <a:spcPts val="1400"/>
                        </a:lnSpc>
                        <a:spcBef>
                          <a:spcPts val="200"/>
                        </a:spcBef>
                        <a:spcAft>
                          <a:spcPts val="200"/>
                        </a:spcAft>
                      </a:pPr>
                      <a:r>
                        <a:rPr lang="en-US" sz="1000" kern="1050" dirty="0" err="1">
                          <a:effectLst/>
                          <a:latin typeface="+mn-ea"/>
                          <a:ea typeface="+mn-ea"/>
                        </a:rPr>
                        <a:t>markline_opts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标记线配置项。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897714887"/>
                  </a:ext>
                </a:extLst>
              </a:tr>
              <a:tr h="319943">
                <a:tc>
                  <a:txBody>
                    <a:bodyPr/>
                    <a:lstStyle/>
                    <a:p>
                      <a:pPr marL="0" indent="0" algn="ctr">
                        <a:lnSpc>
                          <a:spcPts val="1400"/>
                        </a:lnSpc>
                        <a:spcBef>
                          <a:spcPts val="200"/>
                        </a:spcBef>
                        <a:spcAft>
                          <a:spcPts val="200"/>
                        </a:spcAft>
                      </a:pPr>
                      <a:r>
                        <a:rPr lang="en-US" sz="1000" kern="1050" dirty="0" err="1">
                          <a:effectLst/>
                          <a:latin typeface="+mn-ea"/>
                          <a:ea typeface="+mn-ea"/>
                        </a:rPr>
                        <a:t>tooltip_opts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提示框组件配置项。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00625231"/>
                  </a:ext>
                </a:extLst>
              </a:tr>
              <a:tr h="319943">
                <a:tc>
                  <a:txBody>
                    <a:bodyPr/>
                    <a:lstStyle/>
                    <a:p>
                      <a:pPr marL="0" indent="0" algn="ctr">
                        <a:lnSpc>
                          <a:spcPts val="1400"/>
                        </a:lnSpc>
                        <a:spcBef>
                          <a:spcPts val="200"/>
                        </a:spcBef>
                        <a:spcAft>
                          <a:spcPts val="200"/>
                        </a:spcAft>
                      </a:pPr>
                      <a:r>
                        <a:rPr lang="en-US" sz="1000" kern="1050" dirty="0" err="1">
                          <a:effectLst/>
                          <a:latin typeface="+mn-ea"/>
                          <a:ea typeface="+mn-ea"/>
                        </a:rPr>
                        <a:t>itemstyle_opts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图元样式配置项。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502502577"/>
                  </a:ext>
                </a:extLst>
              </a:tr>
            </a:tbl>
          </a:graphicData>
        </a:graphic>
      </p:graphicFrame>
      <p:sp>
        <p:nvSpPr>
          <p:cNvPr id="4" name="文本框 3">
            <a:extLst>
              <a:ext uri="{FF2B5EF4-FFF2-40B4-BE49-F238E27FC236}">
                <a16:creationId xmlns:a16="http://schemas.microsoft.com/office/drawing/2014/main" id="{97C53362-7BE8-1CB9-2045-D926D04CE819}"/>
              </a:ext>
            </a:extLst>
          </p:cNvPr>
          <p:cNvSpPr txBox="1"/>
          <p:nvPr/>
        </p:nvSpPr>
        <p:spPr>
          <a:xfrm>
            <a:off x="1060598" y="1310614"/>
            <a:ext cx="2001580" cy="369330"/>
          </a:xfrm>
          <a:prstGeom prst="rect">
            <a:avLst/>
          </a:prstGeom>
          <a:noFill/>
        </p:spPr>
        <p:txBody>
          <a:bodyPr wrap="square">
            <a:spAutoFit/>
          </a:bodyPr>
          <a:lstStyle/>
          <a:p>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箱形图参数配置</a:t>
            </a:r>
            <a:endParaRPr lang="zh-CN" altLang="en-US" dirty="0"/>
          </a:p>
        </p:txBody>
      </p:sp>
    </p:spTree>
    <p:extLst>
      <p:ext uri="{BB962C8B-B14F-4D97-AF65-F5344CB8AC3E}">
        <p14:creationId xmlns:p14="http://schemas.microsoft.com/office/powerpoint/2010/main" val="40882645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zh-CN" dirty="0"/>
              <a:t>为了</a:t>
            </a:r>
            <a:r>
              <a:rPr lang="zh-CN" altLang="en-US" dirty="0"/>
              <a:t>分析</a:t>
            </a:r>
            <a:r>
              <a:rPr lang="en-US" altLang="zh-CN" dirty="0"/>
              <a:t>2022</a:t>
            </a:r>
            <a:r>
              <a:rPr lang="zh-CN" altLang="en-US" dirty="0"/>
              <a:t>年某企业不同类型商品的收益情况，可以绘制不同商品的箱形图。</a:t>
            </a:r>
          </a:p>
        </p:txBody>
      </p:sp>
      <p:sp>
        <p:nvSpPr>
          <p:cNvPr id="17412" name="内容占位符 2"/>
          <p:cNvSpPr>
            <a:spLocks noGrp="1"/>
          </p:cNvSpPr>
          <p:nvPr>
            <p:ph idx="10"/>
          </p:nvPr>
        </p:nvSpPr>
        <p:spPr>
          <a:xfrm>
            <a:off x="423863" y="1138238"/>
            <a:ext cx="11107737" cy="427037"/>
          </a:xfrm>
        </p:spPr>
        <p:txBody>
          <a:bodyPr/>
          <a:lstStyle/>
          <a:p>
            <a:r>
              <a:rPr lang="en-US" altLang="zh-CN" dirty="0"/>
              <a:t>9.3.2  </a:t>
            </a:r>
            <a:r>
              <a:rPr lang="zh-CN" altLang="en-US" dirty="0"/>
              <a:t>案例：不同类型商品的收益分析</a:t>
            </a:r>
            <a:endParaRPr dirty="0"/>
          </a:p>
        </p:txBody>
      </p:sp>
      <p:pic>
        <p:nvPicPr>
          <p:cNvPr id="2" name="图片 1">
            <a:extLst>
              <a:ext uri="{FF2B5EF4-FFF2-40B4-BE49-F238E27FC236}">
                <a16:creationId xmlns:a16="http://schemas.microsoft.com/office/drawing/2014/main" id="{421135C2-FCC7-AB78-EA9E-AC0F9AC9A70B}"/>
              </a:ext>
            </a:extLst>
          </p:cNvPr>
          <p:cNvPicPr>
            <a:picLocks noChangeAspect="1"/>
          </p:cNvPicPr>
          <p:nvPr/>
        </p:nvPicPr>
        <p:blipFill>
          <a:blip r:embed="rId2"/>
          <a:stretch>
            <a:fillRect/>
          </a:stretch>
        </p:blipFill>
        <p:spPr>
          <a:xfrm>
            <a:off x="2604564" y="2557994"/>
            <a:ext cx="6259951" cy="3240000"/>
          </a:xfrm>
          <a:prstGeom prst="rect">
            <a:avLst/>
          </a:prstGeom>
          <a:noFill/>
          <a:ln>
            <a:noFill/>
          </a:ln>
        </p:spPr>
      </p:pic>
    </p:spTree>
    <p:extLst>
      <p:ext uri="{BB962C8B-B14F-4D97-AF65-F5344CB8AC3E}">
        <p14:creationId xmlns:p14="http://schemas.microsoft.com/office/powerpoint/2010/main" val="30588305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a:xfrm>
            <a:off x="423863" y="1123950"/>
            <a:ext cx="11107737" cy="4987925"/>
          </a:xfrm>
        </p:spPr>
        <p:txBody>
          <a:bodyPr/>
          <a:lstStyle/>
          <a:p>
            <a:r>
              <a:rPr lang="en-US" altLang="zh-CN" dirty="0"/>
              <a:t>def </a:t>
            </a:r>
            <a:r>
              <a:rPr lang="en-US" altLang="zh-CN" dirty="0" err="1"/>
              <a:t>boxpolt_base</a:t>
            </a:r>
            <a:r>
              <a:rPr lang="en-US" altLang="zh-CN" dirty="0"/>
              <a:t>() -&gt; Boxplot:</a:t>
            </a:r>
          </a:p>
          <a:p>
            <a:r>
              <a:rPr lang="en-US" altLang="zh-CN" dirty="0"/>
              <a:t>    c = Boxplot()</a:t>
            </a:r>
          </a:p>
          <a:p>
            <a:r>
              <a:rPr lang="en-US" altLang="zh-CN" dirty="0"/>
              <a:t>    </a:t>
            </a:r>
            <a:r>
              <a:rPr lang="en-US" altLang="zh-CN" dirty="0" err="1"/>
              <a:t>c.add_xaxis</a:t>
            </a:r>
            <a:r>
              <a:rPr lang="en-US" altLang="zh-CN" dirty="0"/>
              <a:t>(["</a:t>
            </a:r>
            <a:r>
              <a:rPr lang="zh-CN" altLang="en-US" dirty="0"/>
              <a:t>利润率</a:t>
            </a:r>
            <a:r>
              <a:rPr lang="en-US" altLang="zh-CN" dirty="0"/>
              <a:t>"])</a:t>
            </a:r>
          </a:p>
          <a:p>
            <a:r>
              <a:rPr lang="en-US" altLang="zh-CN" dirty="0"/>
              <a:t>    </a:t>
            </a:r>
            <a:r>
              <a:rPr lang="en-US" altLang="zh-CN" dirty="0" err="1"/>
              <a:t>c.add_yaxis</a:t>
            </a:r>
            <a:r>
              <a:rPr lang="en-US" altLang="zh-CN" dirty="0"/>
              <a:t>("</a:t>
            </a:r>
            <a:r>
              <a:rPr lang="zh-CN" altLang="en-US" dirty="0"/>
              <a:t>利润率</a:t>
            </a:r>
            <a:r>
              <a:rPr lang="en-US" altLang="zh-CN" dirty="0"/>
              <a:t>", </a:t>
            </a:r>
            <a:r>
              <a:rPr lang="en-US" altLang="zh-CN" dirty="0" err="1"/>
              <a:t>c.prepare_data</a:t>
            </a:r>
            <a:r>
              <a:rPr lang="en-US" altLang="zh-CN" dirty="0"/>
              <a:t>([v2]))</a:t>
            </a:r>
          </a:p>
          <a:p>
            <a:r>
              <a:rPr lang="en-US" altLang="zh-CN" dirty="0"/>
              <a:t>    </a:t>
            </a:r>
            <a:r>
              <a:rPr lang="en-US" altLang="zh-CN" dirty="0" err="1"/>
              <a:t>c.set_global_opts</a:t>
            </a:r>
            <a:r>
              <a:rPr lang="en-US" altLang="zh-CN" dirty="0"/>
              <a:t>(</a:t>
            </a:r>
          </a:p>
          <a:p>
            <a:r>
              <a:rPr lang="en-US" altLang="zh-CN" dirty="0"/>
              <a:t>        </a:t>
            </a:r>
            <a:r>
              <a:rPr lang="en-US" altLang="zh-CN" dirty="0" err="1"/>
              <a:t>title_opts</a:t>
            </a:r>
            <a:r>
              <a:rPr lang="en-US" altLang="zh-CN" dirty="0"/>
              <a:t>=</a:t>
            </a:r>
            <a:r>
              <a:rPr lang="en-US" altLang="zh-CN" dirty="0" err="1"/>
              <a:t>opts.TitleOpts</a:t>
            </a:r>
            <a:r>
              <a:rPr lang="en-US" altLang="zh-CN" dirty="0"/>
              <a:t>(title="</a:t>
            </a:r>
            <a:r>
              <a:rPr lang="zh-CN" altLang="en-US" dirty="0"/>
              <a:t>不同类型商品利润率分析</a:t>
            </a:r>
            <a:r>
              <a:rPr lang="en-US" altLang="zh-CN" dirty="0"/>
              <a:t>"),</a:t>
            </a:r>
          </a:p>
          <a:p>
            <a:r>
              <a:rPr lang="en-US" altLang="zh-CN" dirty="0"/>
              <a:t>        </a:t>
            </a:r>
            <a:r>
              <a:rPr lang="en-US" altLang="zh-CN" dirty="0" err="1"/>
              <a:t>toolbox_opts</a:t>
            </a:r>
            <a:r>
              <a:rPr lang="en-US" altLang="zh-CN" dirty="0"/>
              <a:t>=</a:t>
            </a:r>
            <a:r>
              <a:rPr lang="en-US" altLang="zh-CN" dirty="0" err="1"/>
              <a:t>opts.ToolboxOpts</a:t>
            </a:r>
            <a:r>
              <a:rPr lang="en-US" altLang="zh-CN" dirty="0"/>
              <a:t>(),</a:t>
            </a:r>
          </a:p>
          <a:p>
            <a:r>
              <a:rPr lang="en-US" altLang="zh-CN" dirty="0"/>
              <a:t>        </a:t>
            </a:r>
            <a:r>
              <a:rPr lang="en-US" altLang="zh-CN" dirty="0" err="1"/>
              <a:t>legend_opts</a:t>
            </a:r>
            <a:r>
              <a:rPr lang="en-US" altLang="zh-CN" dirty="0"/>
              <a:t>=</a:t>
            </a:r>
            <a:r>
              <a:rPr lang="en-US" altLang="zh-CN" dirty="0" err="1"/>
              <a:t>opts.LegendOpts</a:t>
            </a:r>
            <a:r>
              <a:rPr lang="en-US" altLang="zh-CN" dirty="0"/>
              <a:t>(</a:t>
            </a:r>
            <a:r>
              <a:rPr lang="en-US" altLang="zh-CN" dirty="0" err="1"/>
              <a:t>is_show</a:t>
            </a:r>
            <a:r>
              <a:rPr lang="en-US" altLang="zh-CN" dirty="0"/>
              <a:t>=</a:t>
            </a:r>
            <a:r>
              <a:rPr lang="en-US" altLang="zh-CN" dirty="0" err="1"/>
              <a:t>True,pos_left</a:t>
            </a:r>
            <a:r>
              <a:rPr lang="en-US" altLang="zh-CN" dirty="0"/>
              <a:t> ='center',</a:t>
            </a:r>
            <a:r>
              <a:rPr lang="en-US" altLang="zh-CN" dirty="0" err="1"/>
              <a:t>pos_top</a:t>
            </a:r>
            <a:r>
              <a:rPr lang="en-US" altLang="zh-CN" dirty="0"/>
              <a:t> ='top',</a:t>
            </a:r>
            <a:r>
              <a:rPr lang="en-US" altLang="zh-CN" dirty="0" err="1"/>
              <a:t>item_width</a:t>
            </a:r>
            <a:r>
              <a:rPr lang="en-US" altLang="zh-CN" dirty="0"/>
              <a:t> = 25,item_height = 25),</a:t>
            </a:r>
          </a:p>
        </p:txBody>
      </p:sp>
    </p:spTree>
    <p:extLst>
      <p:ext uri="{BB962C8B-B14F-4D97-AF65-F5344CB8AC3E}">
        <p14:creationId xmlns:p14="http://schemas.microsoft.com/office/powerpoint/2010/main" val="16480913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0" cy="3313664"/>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a:t>
            </a:r>
            <a:r>
              <a:rPr lang="en-US" altLang="zh-CN" sz="2400" dirty="0">
                <a:latin typeface="微软雅黑" pitchFamily="34" charset="-122"/>
                <a:ea typeface="微软雅黑" pitchFamily="34" charset="-122"/>
              </a:rPr>
              <a:t>K</a:t>
            </a:r>
            <a:r>
              <a:rPr lang="zh-CN" altLang="en-US" sz="2400" dirty="0">
                <a:latin typeface="微软雅黑" pitchFamily="34" charset="-122"/>
                <a:ea typeface="微软雅黑" pitchFamily="34" charset="-122"/>
              </a:rPr>
              <a:t>线图</a:t>
            </a:r>
          </a:p>
        </p:txBody>
      </p:sp>
      <p:sp>
        <p:nvSpPr>
          <p:cNvPr id="15370" name="标题 3"/>
          <p:cNvSpPr>
            <a:spLocks noGrp="1"/>
          </p:cNvSpPr>
          <p:nvPr>
            <p:ph type="title" idx="4294967295"/>
          </p:nvPr>
        </p:nvSpPr>
        <p:spPr>
          <a:xfrm>
            <a:off x="255588" y="358775"/>
            <a:ext cx="10972800" cy="528638"/>
          </a:xfrm>
          <a:prstGeom prst="rect">
            <a:avLst/>
          </a:prstGeom>
        </p:spPr>
        <p:txBody>
          <a:bodyPr/>
          <a:lstStyle/>
          <a:p>
            <a:r>
              <a:rPr lang="zh-CN" altLang="en-US"/>
              <a:t>目录</a:t>
            </a:r>
          </a:p>
        </p:txBody>
      </p:sp>
      <p:sp>
        <p:nvSpPr>
          <p:cNvPr id="13" name="AutoShape 17"/>
          <p:cNvSpPr>
            <a:spLocks noChangeArrowheads="1"/>
          </p:cNvSpPr>
          <p:nvPr/>
        </p:nvSpPr>
        <p:spPr bwMode="auto">
          <a:xfrm>
            <a:off x="4000531" y="1579743"/>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绘制涟漪散点图</a:t>
            </a: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5</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a:t>
            </a:r>
            <a:r>
              <a:rPr lang="zh-CN" altLang="en-US" sz="2400" dirty="0">
                <a:latin typeface="微软雅黑" pitchFamily="34" charset="-122"/>
                <a:ea typeface="微软雅黑" pitchFamily="34" charset="-122"/>
                <a:sym typeface="微软雅黑" pitchFamily="34" charset="-122"/>
              </a:rPr>
              <a:t>双坐标轴图</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6</a:t>
            </a:r>
          </a:p>
        </p:txBody>
      </p:sp>
    </p:spTree>
    <p:extLst>
      <p:ext uri="{BB962C8B-B14F-4D97-AF65-F5344CB8AC3E}">
        <p14:creationId xmlns:p14="http://schemas.microsoft.com/office/powerpoint/2010/main" val="96683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zh-CN" dirty="0"/>
              <a:t>涟漪散点图</a:t>
            </a:r>
            <a:r>
              <a:rPr lang="zh-CN" altLang="en-US" dirty="0"/>
              <a:t>是一类特殊的散点图，只是散点图中带有涟漪特效，利用特效可以突出显示某些想要的数据</a:t>
            </a:r>
            <a:r>
              <a:rPr lang="zh-CN" altLang="zh-CN" dirty="0"/>
              <a:t>。</a:t>
            </a:r>
          </a:p>
        </p:txBody>
      </p:sp>
      <p:sp>
        <p:nvSpPr>
          <p:cNvPr id="17412" name="内容占位符 2"/>
          <p:cNvSpPr>
            <a:spLocks noGrp="1"/>
          </p:cNvSpPr>
          <p:nvPr>
            <p:ph idx="10"/>
          </p:nvPr>
        </p:nvSpPr>
        <p:spPr>
          <a:xfrm>
            <a:off x="423863" y="1138238"/>
            <a:ext cx="11107737" cy="427037"/>
          </a:xfrm>
        </p:spPr>
        <p:txBody>
          <a:bodyPr/>
          <a:lstStyle/>
          <a:p>
            <a:r>
              <a:rPr lang="en-US" altLang="zh-CN" dirty="0"/>
              <a:t>9.4.1  </a:t>
            </a:r>
            <a:r>
              <a:rPr lang="zh-CN" altLang="en-US" dirty="0"/>
              <a:t>涟漪散点图及其参数配置</a:t>
            </a:r>
            <a:endParaRPr dirty="0"/>
          </a:p>
        </p:txBody>
      </p:sp>
      <p:sp>
        <p:nvSpPr>
          <p:cNvPr id="3" name="文本框 2">
            <a:extLst>
              <a:ext uri="{FF2B5EF4-FFF2-40B4-BE49-F238E27FC236}">
                <a16:creationId xmlns:a16="http://schemas.microsoft.com/office/drawing/2014/main" id="{D7721975-AE08-4388-521F-4C1625B8E248}"/>
              </a:ext>
            </a:extLst>
          </p:cNvPr>
          <p:cNvSpPr txBox="1"/>
          <p:nvPr/>
        </p:nvSpPr>
        <p:spPr>
          <a:xfrm>
            <a:off x="752254" y="2425618"/>
            <a:ext cx="6097772" cy="369332"/>
          </a:xfrm>
          <a:prstGeom prst="rect">
            <a:avLst/>
          </a:prstGeom>
          <a:noFill/>
        </p:spPr>
        <p:txBody>
          <a:bodyPr wrap="square">
            <a:spAutoFit/>
          </a:bodyPr>
          <a:lstStyle/>
          <a:p>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涟漪散点图的参数配置</a:t>
            </a:r>
            <a:endParaRPr lang="zh-CN" altLang="en-US" dirty="0">
              <a:latin typeface="微软雅黑" panose="020B0503020204020204" pitchFamily="34" charset="-122"/>
              <a:ea typeface="微软雅黑" panose="020B0503020204020204" pitchFamily="34" charset="-122"/>
            </a:endParaRPr>
          </a:p>
        </p:txBody>
      </p:sp>
      <p:graphicFrame>
        <p:nvGraphicFramePr>
          <p:cNvPr id="4" name="内容占位符 2">
            <a:extLst>
              <a:ext uri="{FF2B5EF4-FFF2-40B4-BE49-F238E27FC236}">
                <a16:creationId xmlns:a16="http://schemas.microsoft.com/office/drawing/2014/main" id="{8D83301A-2777-6909-F5CF-6509E28F8069}"/>
              </a:ext>
            </a:extLst>
          </p:cNvPr>
          <p:cNvGraphicFramePr>
            <a:graphicFrameLocks/>
          </p:cNvGraphicFramePr>
          <p:nvPr>
            <p:extLst>
              <p:ext uri="{D42A27DB-BD31-4B8C-83A1-F6EECF244321}">
                <p14:modId xmlns:p14="http://schemas.microsoft.com/office/powerpoint/2010/main" val="1738232068"/>
              </p:ext>
            </p:extLst>
          </p:nvPr>
        </p:nvGraphicFramePr>
        <p:xfrm>
          <a:off x="2197934" y="2923953"/>
          <a:ext cx="6982689" cy="3296090"/>
        </p:xfrm>
        <a:graphic>
          <a:graphicData uri="http://schemas.openxmlformats.org/drawingml/2006/table">
            <a:tbl>
              <a:tblPr firstRow="1" firstCol="1" bandRow="1">
                <a:tableStyleId>{5C22544A-7EE6-4342-B048-85BDC9FD1C3A}</a:tableStyleId>
              </a:tblPr>
              <a:tblGrid>
                <a:gridCol w="1320798">
                  <a:extLst>
                    <a:ext uri="{9D8B030D-6E8A-4147-A177-3AD203B41FA5}">
                      <a16:colId xmlns:a16="http://schemas.microsoft.com/office/drawing/2014/main" val="1924287570"/>
                    </a:ext>
                  </a:extLst>
                </a:gridCol>
                <a:gridCol w="5661891">
                  <a:extLst>
                    <a:ext uri="{9D8B030D-6E8A-4147-A177-3AD203B41FA5}">
                      <a16:colId xmlns:a16="http://schemas.microsoft.com/office/drawing/2014/main" val="1992519905"/>
                    </a:ext>
                  </a:extLst>
                </a:gridCol>
              </a:tblGrid>
              <a:tr h="235435">
                <a:tc>
                  <a:txBody>
                    <a:bodyPr/>
                    <a:lstStyle/>
                    <a:p>
                      <a:pPr marL="0" indent="0" algn="ctr">
                        <a:lnSpc>
                          <a:spcPts val="1400"/>
                        </a:lnSpc>
                        <a:spcBef>
                          <a:spcPts val="200"/>
                        </a:spcBef>
                        <a:spcAft>
                          <a:spcPts val="200"/>
                        </a:spcAft>
                      </a:pPr>
                      <a:r>
                        <a:rPr lang="zh-TW" sz="1000" kern="1050" dirty="0">
                          <a:effectLst/>
                        </a:rPr>
                        <a:t>属性</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rPr>
                        <a:t>说明</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093556922"/>
                  </a:ext>
                </a:extLst>
              </a:tr>
              <a:tr h="235435">
                <a:tc>
                  <a:txBody>
                    <a:bodyPr/>
                    <a:lstStyle/>
                    <a:p>
                      <a:pPr marL="0" indent="0" algn="ctr">
                        <a:lnSpc>
                          <a:spcPts val="1400"/>
                        </a:lnSpc>
                        <a:spcBef>
                          <a:spcPts val="200"/>
                        </a:spcBef>
                        <a:spcAft>
                          <a:spcPts val="200"/>
                        </a:spcAft>
                      </a:pPr>
                      <a:r>
                        <a:rPr lang="en-US" sz="1000" kern="1050" dirty="0" err="1">
                          <a:effectLst/>
                        </a:rPr>
                        <a:t>series_name</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系列名称，用于</a:t>
                      </a:r>
                      <a:r>
                        <a:rPr lang="en-US" sz="1000" kern="1050" dirty="0">
                          <a:effectLst/>
                        </a:rPr>
                        <a:t>tooltip</a:t>
                      </a:r>
                      <a:r>
                        <a:rPr lang="zh-TW" sz="1000" kern="1050" dirty="0">
                          <a:effectLst/>
                        </a:rPr>
                        <a:t>的显示，</a:t>
                      </a:r>
                      <a:r>
                        <a:rPr lang="en-US" sz="1000" kern="1050" dirty="0">
                          <a:effectLst/>
                        </a:rPr>
                        <a:t>legend</a:t>
                      </a:r>
                      <a:r>
                        <a:rPr lang="zh-TW" sz="1000" kern="1050" dirty="0">
                          <a:effectLst/>
                        </a:rPr>
                        <a:t>的图例筛选。</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619227999"/>
                  </a:ext>
                </a:extLst>
              </a:tr>
              <a:tr h="235435">
                <a:tc>
                  <a:txBody>
                    <a:bodyPr/>
                    <a:lstStyle/>
                    <a:p>
                      <a:pPr marL="0" indent="0" algn="ctr">
                        <a:lnSpc>
                          <a:spcPts val="1400"/>
                        </a:lnSpc>
                        <a:spcBef>
                          <a:spcPts val="200"/>
                        </a:spcBef>
                        <a:spcAft>
                          <a:spcPts val="200"/>
                        </a:spcAft>
                      </a:pPr>
                      <a:r>
                        <a:rPr lang="en-US" sz="1000" kern="1050" dirty="0" err="1">
                          <a:effectLst/>
                        </a:rPr>
                        <a:t>y_axis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系列数据。</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826233456"/>
                  </a:ext>
                </a:extLst>
              </a:tr>
              <a:tr h="235435">
                <a:tc>
                  <a:txBody>
                    <a:bodyPr/>
                    <a:lstStyle/>
                    <a:p>
                      <a:pPr marL="0" indent="0" algn="ctr">
                        <a:lnSpc>
                          <a:spcPts val="1400"/>
                        </a:lnSpc>
                        <a:spcBef>
                          <a:spcPts val="200"/>
                        </a:spcBef>
                        <a:spcAft>
                          <a:spcPts val="200"/>
                        </a:spcAft>
                      </a:pPr>
                      <a:r>
                        <a:rPr lang="en-US" sz="1000" kern="1050" dirty="0" err="1">
                          <a:effectLst/>
                        </a:rPr>
                        <a:t>is_selected</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是否选中图例。</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964284735"/>
                  </a:ext>
                </a:extLst>
              </a:tr>
              <a:tr h="235435">
                <a:tc>
                  <a:txBody>
                    <a:bodyPr/>
                    <a:lstStyle/>
                    <a:p>
                      <a:pPr marL="0" indent="0" algn="ctr">
                        <a:lnSpc>
                          <a:spcPts val="1400"/>
                        </a:lnSpc>
                        <a:spcBef>
                          <a:spcPts val="200"/>
                        </a:spcBef>
                        <a:spcAft>
                          <a:spcPts val="200"/>
                        </a:spcAft>
                      </a:pPr>
                      <a:r>
                        <a:rPr lang="en-US" sz="1000" kern="1050" dirty="0" err="1">
                          <a:effectLst/>
                        </a:rPr>
                        <a:t>xaxis_index</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使用的</a:t>
                      </a:r>
                      <a:r>
                        <a:rPr lang="en-US" sz="1000" kern="1050" dirty="0">
                          <a:effectLst/>
                        </a:rPr>
                        <a:t>x</a:t>
                      </a:r>
                      <a:r>
                        <a:rPr lang="zh-TW" sz="1000" kern="1050" dirty="0">
                          <a:effectLst/>
                        </a:rPr>
                        <a:t>轴的</a:t>
                      </a:r>
                      <a:r>
                        <a:rPr lang="en-US" sz="1000" kern="1050" dirty="0">
                          <a:effectLst/>
                        </a:rPr>
                        <a:t>index</a:t>
                      </a:r>
                      <a:r>
                        <a:rPr lang="zh-TW" sz="1000" kern="1050" dirty="0">
                          <a:effectLst/>
                        </a:rPr>
                        <a:t>，在单个图表实例中存在多个</a:t>
                      </a:r>
                      <a:r>
                        <a:rPr lang="en-US" sz="1000" kern="1050" dirty="0">
                          <a:effectLst/>
                        </a:rPr>
                        <a:t>x</a:t>
                      </a:r>
                      <a:r>
                        <a:rPr lang="zh-TW" sz="1000" kern="1050" dirty="0">
                          <a:effectLst/>
                        </a:rPr>
                        <a:t>轴的时候有用。</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2388017124"/>
                  </a:ext>
                </a:extLst>
              </a:tr>
              <a:tr h="235435">
                <a:tc>
                  <a:txBody>
                    <a:bodyPr/>
                    <a:lstStyle/>
                    <a:p>
                      <a:pPr marL="0" indent="0" algn="ctr">
                        <a:lnSpc>
                          <a:spcPts val="1400"/>
                        </a:lnSpc>
                        <a:spcBef>
                          <a:spcPts val="200"/>
                        </a:spcBef>
                        <a:spcAft>
                          <a:spcPts val="200"/>
                        </a:spcAft>
                      </a:pPr>
                      <a:r>
                        <a:rPr lang="en-US" sz="1000" kern="1050" dirty="0" err="1">
                          <a:effectLst/>
                        </a:rPr>
                        <a:t>yaxis_index</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使用的</a:t>
                      </a:r>
                      <a:r>
                        <a:rPr lang="en-US" sz="1000" kern="1050" dirty="0">
                          <a:effectLst/>
                        </a:rPr>
                        <a:t>y</a:t>
                      </a:r>
                      <a:r>
                        <a:rPr lang="zh-TW" sz="1000" kern="1050" dirty="0">
                          <a:effectLst/>
                        </a:rPr>
                        <a:t>轴的</a:t>
                      </a:r>
                      <a:r>
                        <a:rPr lang="en-US" sz="1000" kern="1050" dirty="0">
                          <a:effectLst/>
                        </a:rPr>
                        <a:t>index</a:t>
                      </a:r>
                      <a:r>
                        <a:rPr lang="zh-TW" sz="1000" kern="1050" dirty="0">
                          <a:effectLst/>
                        </a:rPr>
                        <a:t>，在单个图表实例中存在多个</a:t>
                      </a:r>
                      <a:r>
                        <a:rPr lang="en-US" sz="1000" kern="1050" dirty="0">
                          <a:effectLst/>
                        </a:rPr>
                        <a:t>y</a:t>
                      </a:r>
                      <a:r>
                        <a:rPr lang="zh-TW" sz="1000" kern="1050" dirty="0">
                          <a:effectLst/>
                        </a:rPr>
                        <a:t>轴的时候有用。</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568967528"/>
                  </a:ext>
                </a:extLst>
              </a:tr>
              <a:tr h="235435">
                <a:tc>
                  <a:txBody>
                    <a:bodyPr/>
                    <a:lstStyle/>
                    <a:p>
                      <a:pPr marL="0" indent="0" algn="ctr">
                        <a:lnSpc>
                          <a:spcPts val="1400"/>
                        </a:lnSpc>
                        <a:spcBef>
                          <a:spcPts val="200"/>
                        </a:spcBef>
                        <a:spcAft>
                          <a:spcPts val="200"/>
                        </a:spcAft>
                      </a:pPr>
                      <a:r>
                        <a:rPr lang="en-US" sz="1000" kern="1050" dirty="0">
                          <a:effectLst/>
                        </a:rPr>
                        <a:t>color</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系列</a:t>
                      </a:r>
                      <a:r>
                        <a:rPr lang="en-US" sz="1000" kern="1050" dirty="0">
                          <a:effectLst/>
                        </a:rPr>
                        <a:t>label</a:t>
                      </a:r>
                      <a:r>
                        <a:rPr lang="zh-TW" sz="1000" kern="1050" dirty="0">
                          <a:effectLst/>
                        </a:rPr>
                        <a:t>颜色。</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677708805"/>
                  </a:ext>
                </a:extLst>
              </a:tr>
              <a:tr h="235435">
                <a:tc>
                  <a:txBody>
                    <a:bodyPr/>
                    <a:lstStyle/>
                    <a:p>
                      <a:pPr marL="0" indent="0" algn="ctr">
                        <a:lnSpc>
                          <a:spcPts val="1400"/>
                        </a:lnSpc>
                        <a:spcBef>
                          <a:spcPts val="200"/>
                        </a:spcBef>
                        <a:spcAft>
                          <a:spcPts val="200"/>
                        </a:spcAft>
                      </a:pPr>
                      <a:r>
                        <a:rPr lang="en-US" sz="1000" kern="1050" dirty="0">
                          <a:effectLst/>
                        </a:rPr>
                        <a:t>symbol</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标记的图形。</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2981301410"/>
                  </a:ext>
                </a:extLst>
              </a:tr>
              <a:tr h="235435">
                <a:tc>
                  <a:txBody>
                    <a:bodyPr/>
                    <a:lstStyle/>
                    <a:p>
                      <a:pPr marL="0" indent="0" algn="ctr">
                        <a:lnSpc>
                          <a:spcPts val="1400"/>
                        </a:lnSpc>
                        <a:spcBef>
                          <a:spcPts val="200"/>
                        </a:spcBef>
                        <a:spcAft>
                          <a:spcPts val="200"/>
                        </a:spcAft>
                      </a:pPr>
                      <a:r>
                        <a:rPr lang="en-US" sz="1000" kern="1050" dirty="0" err="1">
                          <a:effectLst/>
                        </a:rPr>
                        <a:t>symbol_size</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标记的大小，可以设置成诸如</a:t>
                      </a:r>
                      <a:r>
                        <a:rPr lang="en-US" sz="1000" kern="1050" dirty="0">
                          <a:effectLst/>
                        </a:rPr>
                        <a:t>10</a:t>
                      </a:r>
                      <a:r>
                        <a:rPr lang="zh-TW" sz="1000" kern="1050" dirty="0">
                          <a:effectLst/>
                        </a:rPr>
                        <a:t>这样单一的数字，也可以用数组分开表示宽和高。</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314666559"/>
                  </a:ext>
                </a:extLst>
              </a:tr>
              <a:tr h="235435">
                <a:tc>
                  <a:txBody>
                    <a:bodyPr/>
                    <a:lstStyle/>
                    <a:p>
                      <a:pPr marL="0" indent="0" algn="ctr">
                        <a:lnSpc>
                          <a:spcPts val="1400"/>
                        </a:lnSpc>
                        <a:spcBef>
                          <a:spcPts val="200"/>
                        </a:spcBef>
                        <a:spcAft>
                          <a:spcPts val="200"/>
                        </a:spcAft>
                      </a:pPr>
                      <a:r>
                        <a:rPr lang="en-US" sz="1000" kern="1050" dirty="0" err="1">
                          <a:effectLst/>
                        </a:rPr>
                        <a:t>label_opts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标签配置项。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575227697"/>
                  </a:ext>
                </a:extLst>
              </a:tr>
              <a:tr h="235435">
                <a:tc>
                  <a:txBody>
                    <a:bodyPr/>
                    <a:lstStyle/>
                    <a:p>
                      <a:pPr marL="0" indent="0" algn="ctr">
                        <a:lnSpc>
                          <a:spcPts val="1400"/>
                        </a:lnSpc>
                        <a:spcBef>
                          <a:spcPts val="200"/>
                        </a:spcBef>
                        <a:spcAft>
                          <a:spcPts val="200"/>
                        </a:spcAft>
                      </a:pPr>
                      <a:r>
                        <a:rPr lang="en-US" sz="1000" kern="1050" dirty="0" err="1">
                          <a:effectLst/>
                        </a:rPr>
                        <a:t>markpoint_opts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标记点配置项。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093657963"/>
                  </a:ext>
                </a:extLst>
              </a:tr>
              <a:tr h="235435">
                <a:tc>
                  <a:txBody>
                    <a:bodyPr/>
                    <a:lstStyle/>
                    <a:p>
                      <a:pPr marL="0" indent="0" algn="ctr">
                        <a:lnSpc>
                          <a:spcPts val="1400"/>
                        </a:lnSpc>
                        <a:spcBef>
                          <a:spcPts val="200"/>
                        </a:spcBef>
                        <a:spcAft>
                          <a:spcPts val="200"/>
                        </a:spcAft>
                      </a:pPr>
                      <a:r>
                        <a:rPr lang="en-US" sz="1000" kern="1050" dirty="0" err="1">
                          <a:effectLst/>
                        </a:rPr>
                        <a:t>markline_opts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标记线配置项。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2055058935"/>
                  </a:ext>
                </a:extLst>
              </a:tr>
              <a:tr h="235435">
                <a:tc>
                  <a:txBody>
                    <a:bodyPr/>
                    <a:lstStyle/>
                    <a:p>
                      <a:pPr marL="0" indent="0" algn="ctr">
                        <a:lnSpc>
                          <a:spcPts val="1400"/>
                        </a:lnSpc>
                        <a:spcBef>
                          <a:spcPts val="200"/>
                        </a:spcBef>
                        <a:spcAft>
                          <a:spcPts val="200"/>
                        </a:spcAft>
                      </a:pPr>
                      <a:r>
                        <a:rPr lang="en-US" sz="1000" kern="1050" dirty="0" err="1">
                          <a:effectLst/>
                        </a:rPr>
                        <a:t>tooltip_opts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提示框组件配置项。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58550846"/>
                  </a:ext>
                </a:extLst>
              </a:tr>
              <a:tr h="235435">
                <a:tc>
                  <a:txBody>
                    <a:bodyPr/>
                    <a:lstStyle/>
                    <a:p>
                      <a:pPr marL="0" indent="0" algn="ctr">
                        <a:lnSpc>
                          <a:spcPts val="1400"/>
                        </a:lnSpc>
                        <a:spcBef>
                          <a:spcPts val="200"/>
                        </a:spcBef>
                        <a:spcAft>
                          <a:spcPts val="200"/>
                        </a:spcAft>
                      </a:pPr>
                      <a:r>
                        <a:rPr lang="en-US" sz="1000" kern="1050" dirty="0" err="1">
                          <a:effectLst/>
                        </a:rPr>
                        <a:t>itemstyle_opts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图元样式配置项。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572903538"/>
                  </a:ext>
                </a:extLst>
              </a:tr>
            </a:tbl>
          </a:graphicData>
        </a:graphic>
      </p:graphicFrame>
    </p:spTree>
    <p:extLst>
      <p:ext uri="{BB962C8B-B14F-4D97-AF65-F5344CB8AC3E}">
        <p14:creationId xmlns:p14="http://schemas.microsoft.com/office/powerpoint/2010/main" val="727444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07997FB4-6A1F-45A6-AB2C-14AB05555410}"/>
              </a:ext>
            </a:extLst>
          </p:cNvPr>
          <p:cNvGraphicFramePr>
            <a:graphicFrameLocks noGrp="1"/>
          </p:cNvGraphicFramePr>
          <p:nvPr>
            <p:extLst>
              <p:ext uri="{D42A27DB-BD31-4B8C-83A1-F6EECF244321}">
                <p14:modId xmlns:p14="http://schemas.microsoft.com/office/powerpoint/2010/main" val="3157821905"/>
              </p:ext>
            </p:extLst>
          </p:nvPr>
        </p:nvGraphicFramePr>
        <p:xfrm>
          <a:off x="2260670" y="2169042"/>
          <a:ext cx="6982365" cy="3859622"/>
        </p:xfrm>
        <a:graphic>
          <a:graphicData uri="http://schemas.openxmlformats.org/drawingml/2006/table">
            <a:tbl>
              <a:tblPr firstRow="1" firstCol="1" bandRow="1">
                <a:tableStyleId>{5C22544A-7EE6-4342-B048-85BDC9FD1C3A}</a:tableStyleId>
              </a:tblPr>
              <a:tblGrid>
                <a:gridCol w="1275709">
                  <a:extLst>
                    <a:ext uri="{9D8B030D-6E8A-4147-A177-3AD203B41FA5}">
                      <a16:colId xmlns:a16="http://schemas.microsoft.com/office/drawing/2014/main" val="4233898382"/>
                    </a:ext>
                  </a:extLst>
                </a:gridCol>
                <a:gridCol w="5706656">
                  <a:extLst>
                    <a:ext uri="{9D8B030D-6E8A-4147-A177-3AD203B41FA5}">
                      <a16:colId xmlns:a16="http://schemas.microsoft.com/office/drawing/2014/main" val="2929268738"/>
                    </a:ext>
                  </a:extLst>
                </a:gridCol>
              </a:tblGrid>
              <a:tr h="296894">
                <a:tc>
                  <a:txBody>
                    <a:bodyPr/>
                    <a:lstStyle/>
                    <a:p>
                      <a:pPr marL="0" indent="0" algn="ctr">
                        <a:lnSpc>
                          <a:spcPts val="1400"/>
                        </a:lnSpc>
                        <a:spcBef>
                          <a:spcPts val="200"/>
                        </a:spcBef>
                        <a:spcAft>
                          <a:spcPts val="200"/>
                        </a:spcAft>
                      </a:pPr>
                      <a:r>
                        <a:rPr lang="zh-TW" sz="1000" kern="1050" dirty="0">
                          <a:effectLst/>
                        </a:rPr>
                        <a:t>属性</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1127" marR="21127" marT="0" marB="0" anchor="ctr"/>
                </a:tc>
                <a:tc>
                  <a:txBody>
                    <a:bodyPr/>
                    <a:lstStyle/>
                    <a:p>
                      <a:pPr marL="0" indent="0" algn="ctr">
                        <a:lnSpc>
                          <a:spcPts val="1400"/>
                        </a:lnSpc>
                        <a:spcBef>
                          <a:spcPts val="200"/>
                        </a:spcBef>
                        <a:spcAft>
                          <a:spcPts val="200"/>
                        </a:spcAft>
                      </a:pPr>
                      <a:r>
                        <a:rPr lang="zh-TW" sz="1000" kern="1050" dirty="0">
                          <a:effectLst/>
                        </a:rPr>
                        <a:t>说明</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1127" marR="21127" marT="0" marB="0" anchor="ctr"/>
                </a:tc>
                <a:extLst>
                  <a:ext uri="{0D108BD9-81ED-4DB2-BD59-A6C34878D82A}">
                    <a16:rowId xmlns:a16="http://schemas.microsoft.com/office/drawing/2014/main" val="1112062471"/>
                  </a:ext>
                </a:extLst>
              </a:tr>
              <a:tr h="296894">
                <a:tc>
                  <a:txBody>
                    <a:bodyPr/>
                    <a:lstStyle/>
                    <a:p>
                      <a:pPr marL="0" indent="0" algn="ctr">
                        <a:lnSpc>
                          <a:spcPts val="1400"/>
                        </a:lnSpc>
                        <a:spcBef>
                          <a:spcPts val="200"/>
                        </a:spcBef>
                        <a:spcAft>
                          <a:spcPts val="200"/>
                        </a:spcAft>
                      </a:pPr>
                      <a:r>
                        <a:rPr lang="en-US" sz="1000" kern="1050" dirty="0" err="1">
                          <a:effectLst/>
                        </a:rPr>
                        <a:t>series_name</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1127" marR="21127" marT="0" marB="0" anchor="ctr"/>
                </a:tc>
                <a:tc>
                  <a:txBody>
                    <a:bodyPr/>
                    <a:lstStyle/>
                    <a:p>
                      <a:pPr marL="0" indent="0" algn="just">
                        <a:lnSpc>
                          <a:spcPts val="1400"/>
                        </a:lnSpc>
                        <a:spcBef>
                          <a:spcPts val="200"/>
                        </a:spcBef>
                        <a:spcAft>
                          <a:spcPts val="200"/>
                        </a:spcAft>
                      </a:pPr>
                      <a:r>
                        <a:rPr lang="zh-TW" sz="1000" kern="1050" dirty="0">
                          <a:effectLst/>
                        </a:rPr>
                        <a:t>系列名称，用于</a:t>
                      </a:r>
                      <a:r>
                        <a:rPr lang="en-US" sz="1000" kern="1050" dirty="0">
                          <a:effectLst/>
                        </a:rPr>
                        <a:t> tooltip </a:t>
                      </a:r>
                      <a:r>
                        <a:rPr lang="zh-TW" sz="1000" kern="1050" dirty="0">
                          <a:effectLst/>
                        </a:rPr>
                        <a:t>的显示，</a:t>
                      </a:r>
                      <a:r>
                        <a:rPr lang="en-US" sz="1000" kern="1050" dirty="0">
                          <a:effectLst/>
                        </a:rPr>
                        <a:t>legend </a:t>
                      </a:r>
                      <a:r>
                        <a:rPr lang="zh-TW" sz="1000" kern="1050" dirty="0">
                          <a:effectLst/>
                        </a:rPr>
                        <a:t>的图例筛选。</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1127" marR="21127" marT="0" marB="0" anchor="ctr"/>
                </a:tc>
                <a:extLst>
                  <a:ext uri="{0D108BD9-81ED-4DB2-BD59-A6C34878D82A}">
                    <a16:rowId xmlns:a16="http://schemas.microsoft.com/office/drawing/2014/main" val="2515050126"/>
                  </a:ext>
                </a:extLst>
              </a:tr>
              <a:tr h="296894">
                <a:tc>
                  <a:txBody>
                    <a:bodyPr/>
                    <a:lstStyle/>
                    <a:p>
                      <a:pPr marL="0" indent="0" algn="ctr">
                        <a:lnSpc>
                          <a:spcPts val="1400"/>
                        </a:lnSpc>
                        <a:spcBef>
                          <a:spcPts val="200"/>
                        </a:spcBef>
                        <a:spcAft>
                          <a:spcPts val="200"/>
                        </a:spcAft>
                      </a:pPr>
                      <a:r>
                        <a:rPr lang="en-US" sz="1000" kern="1050" dirty="0" err="1">
                          <a:effectLst/>
                        </a:rPr>
                        <a:t>y_axis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1127" marR="21127" marT="0" marB="0" anchor="ctr"/>
                </a:tc>
                <a:tc>
                  <a:txBody>
                    <a:bodyPr/>
                    <a:lstStyle/>
                    <a:p>
                      <a:pPr marL="0" indent="0" algn="just">
                        <a:lnSpc>
                          <a:spcPts val="1400"/>
                        </a:lnSpc>
                        <a:spcBef>
                          <a:spcPts val="200"/>
                        </a:spcBef>
                        <a:spcAft>
                          <a:spcPts val="200"/>
                        </a:spcAft>
                      </a:pPr>
                      <a:r>
                        <a:rPr lang="zh-TW" sz="1000" kern="1050" dirty="0">
                          <a:effectLst/>
                        </a:rPr>
                        <a:t>系列数据。</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1127" marR="21127" marT="0" marB="0" anchor="ctr"/>
                </a:tc>
                <a:extLst>
                  <a:ext uri="{0D108BD9-81ED-4DB2-BD59-A6C34878D82A}">
                    <a16:rowId xmlns:a16="http://schemas.microsoft.com/office/drawing/2014/main" val="1906991671"/>
                  </a:ext>
                </a:extLst>
              </a:tr>
              <a:tr h="296894">
                <a:tc>
                  <a:txBody>
                    <a:bodyPr/>
                    <a:lstStyle/>
                    <a:p>
                      <a:pPr marL="0" indent="0" algn="ctr">
                        <a:lnSpc>
                          <a:spcPts val="1400"/>
                        </a:lnSpc>
                        <a:spcBef>
                          <a:spcPts val="200"/>
                        </a:spcBef>
                        <a:spcAft>
                          <a:spcPts val="200"/>
                        </a:spcAft>
                      </a:pPr>
                      <a:r>
                        <a:rPr lang="en-US" sz="1000" kern="1050" dirty="0" err="1">
                          <a:effectLst/>
                        </a:rPr>
                        <a:t>is_selected</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1127" marR="21127" marT="0" marB="0" anchor="ctr"/>
                </a:tc>
                <a:tc>
                  <a:txBody>
                    <a:bodyPr/>
                    <a:lstStyle/>
                    <a:p>
                      <a:pPr marL="0" indent="0" algn="just">
                        <a:lnSpc>
                          <a:spcPts val="1400"/>
                        </a:lnSpc>
                        <a:spcBef>
                          <a:spcPts val="200"/>
                        </a:spcBef>
                        <a:spcAft>
                          <a:spcPts val="200"/>
                        </a:spcAft>
                      </a:pPr>
                      <a:r>
                        <a:rPr lang="zh-TW" sz="1000" kern="1050" dirty="0">
                          <a:effectLst/>
                        </a:rPr>
                        <a:t>是否选中图例。</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1127" marR="21127" marT="0" marB="0" anchor="ctr"/>
                </a:tc>
                <a:extLst>
                  <a:ext uri="{0D108BD9-81ED-4DB2-BD59-A6C34878D82A}">
                    <a16:rowId xmlns:a16="http://schemas.microsoft.com/office/drawing/2014/main" val="2902772443"/>
                  </a:ext>
                </a:extLst>
              </a:tr>
              <a:tr h="296894">
                <a:tc>
                  <a:txBody>
                    <a:bodyPr/>
                    <a:lstStyle/>
                    <a:p>
                      <a:pPr marL="0" indent="0" algn="ctr">
                        <a:lnSpc>
                          <a:spcPts val="1400"/>
                        </a:lnSpc>
                        <a:spcBef>
                          <a:spcPts val="200"/>
                        </a:spcBef>
                        <a:spcAft>
                          <a:spcPts val="200"/>
                        </a:spcAft>
                      </a:pPr>
                      <a:r>
                        <a:rPr lang="en-US" sz="1000" kern="1050" dirty="0" err="1">
                          <a:effectLst/>
                        </a:rPr>
                        <a:t>xaxis_index</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1127" marR="21127" marT="0" marB="0" anchor="ctr"/>
                </a:tc>
                <a:tc>
                  <a:txBody>
                    <a:bodyPr/>
                    <a:lstStyle/>
                    <a:p>
                      <a:pPr marL="0" indent="0" algn="just">
                        <a:lnSpc>
                          <a:spcPts val="1400"/>
                        </a:lnSpc>
                        <a:spcBef>
                          <a:spcPts val="200"/>
                        </a:spcBef>
                        <a:spcAft>
                          <a:spcPts val="200"/>
                        </a:spcAft>
                      </a:pPr>
                      <a:r>
                        <a:rPr lang="zh-TW" sz="1000" kern="1050" dirty="0">
                          <a:effectLst/>
                        </a:rPr>
                        <a:t>使用的</a:t>
                      </a:r>
                      <a:r>
                        <a:rPr lang="en-US" sz="1000" kern="1050" dirty="0">
                          <a:effectLst/>
                        </a:rPr>
                        <a:t> x </a:t>
                      </a:r>
                      <a:r>
                        <a:rPr lang="zh-TW" sz="1000" kern="1050" dirty="0">
                          <a:effectLst/>
                        </a:rPr>
                        <a:t>轴的</a:t>
                      </a:r>
                      <a:r>
                        <a:rPr lang="en-US" sz="1000" kern="1050" dirty="0">
                          <a:effectLst/>
                        </a:rPr>
                        <a:t> index</a:t>
                      </a:r>
                      <a:r>
                        <a:rPr lang="zh-TW" sz="1000" kern="1050" dirty="0">
                          <a:effectLst/>
                        </a:rPr>
                        <a:t>，在单个图表实例中存在多个</a:t>
                      </a:r>
                      <a:r>
                        <a:rPr lang="en-US" sz="1000" kern="1050" dirty="0">
                          <a:effectLst/>
                        </a:rPr>
                        <a:t> x </a:t>
                      </a:r>
                      <a:r>
                        <a:rPr lang="zh-TW" sz="1000" kern="1050" dirty="0">
                          <a:effectLst/>
                        </a:rPr>
                        <a:t>轴的时候有用。</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1127" marR="21127" marT="0" marB="0" anchor="ctr"/>
                </a:tc>
                <a:extLst>
                  <a:ext uri="{0D108BD9-81ED-4DB2-BD59-A6C34878D82A}">
                    <a16:rowId xmlns:a16="http://schemas.microsoft.com/office/drawing/2014/main" val="901176841"/>
                  </a:ext>
                </a:extLst>
              </a:tr>
              <a:tr h="296894">
                <a:tc>
                  <a:txBody>
                    <a:bodyPr/>
                    <a:lstStyle/>
                    <a:p>
                      <a:pPr marL="0" indent="0" algn="ctr">
                        <a:lnSpc>
                          <a:spcPts val="1400"/>
                        </a:lnSpc>
                        <a:spcBef>
                          <a:spcPts val="200"/>
                        </a:spcBef>
                        <a:spcAft>
                          <a:spcPts val="200"/>
                        </a:spcAft>
                      </a:pPr>
                      <a:r>
                        <a:rPr lang="en-US" sz="1000" kern="1050" dirty="0" err="1">
                          <a:effectLst/>
                        </a:rPr>
                        <a:t>yaxis_index</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1127" marR="21127" marT="0" marB="0" anchor="ctr"/>
                </a:tc>
                <a:tc>
                  <a:txBody>
                    <a:bodyPr/>
                    <a:lstStyle/>
                    <a:p>
                      <a:pPr marL="0" indent="0" algn="just">
                        <a:lnSpc>
                          <a:spcPts val="1400"/>
                        </a:lnSpc>
                        <a:spcBef>
                          <a:spcPts val="200"/>
                        </a:spcBef>
                        <a:spcAft>
                          <a:spcPts val="200"/>
                        </a:spcAft>
                      </a:pPr>
                      <a:r>
                        <a:rPr lang="zh-TW" sz="1000" kern="1050" dirty="0">
                          <a:effectLst/>
                        </a:rPr>
                        <a:t>使用的</a:t>
                      </a:r>
                      <a:r>
                        <a:rPr lang="en-US" sz="1000" kern="1050" dirty="0">
                          <a:effectLst/>
                        </a:rPr>
                        <a:t> y </a:t>
                      </a:r>
                      <a:r>
                        <a:rPr lang="zh-TW" sz="1000" kern="1050" dirty="0">
                          <a:effectLst/>
                        </a:rPr>
                        <a:t>轴的</a:t>
                      </a:r>
                      <a:r>
                        <a:rPr lang="en-US" sz="1000" kern="1050" dirty="0">
                          <a:effectLst/>
                        </a:rPr>
                        <a:t> index</a:t>
                      </a:r>
                      <a:r>
                        <a:rPr lang="zh-TW" sz="1000" kern="1050" dirty="0">
                          <a:effectLst/>
                        </a:rPr>
                        <a:t>，在单个图表实例中存在多个</a:t>
                      </a:r>
                      <a:r>
                        <a:rPr lang="en-US" sz="1000" kern="1050" dirty="0">
                          <a:effectLst/>
                        </a:rPr>
                        <a:t> y </a:t>
                      </a:r>
                      <a:r>
                        <a:rPr lang="zh-TW" sz="1000" kern="1050" dirty="0">
                          <a:effectLst/>
                        </a:rPr>
                        <a:t>轴的时候有用。</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1127" marR="21127" marT="0" marB="0" anchor="ctr"/>
                </a:tc>
                <a:extLst>
                  <a:ext uri="{0D108BD9-81ED-4DB2-BD59-A6C34878D82A}">
                    <a16:rowId xmlns:a16="http://schemas.microsoft.com/office/drawing/2014/main" val="2272630173"/>
                  </a:ext>
                </a:extLst>
              </a:tr>
              <a:tr h="296894">
                <a:tc>
                  <a:txBody>
                    <a:bodyPr/>
                    <a:lstStyle/>
                    <a:p>
                      <a:pPr marL="0" indent="0" algn="ctr">
                        <a:lnSpc>
                          <a:spcPts val="1400"/>
                        </a:lnSpc>
                        <a:spcBef>
                          <a:spcPts val="200"/>
                        </a:spcBef>
                        <a:spcAft>
                          <a:spcPts val="200"/>
                        </a:spcAft>
                      </a:pPr>
                      <a:r>
                        <a:rPr lang="en-US" sz="1000" kern="1050" dirty="0">
                          <a:effectLst/>
                        </a:rPr>
                        <a:t>color</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1127" marR="21127" marT="0" marB="0" anchor="ctr"/>
                </a:tc>
                <a:tc>
                  <a:txBody>
                    <a:bodyPr/>
                    <a:lstStyle/>
                    <a:p>
                      <a:pPr marL="0" indent="0" algn="just">
                        <a:lnSpc>
                          <a:spcPts val="1400"/>
                        </a:lnSpc>
                        <a:spcBef>
                          <a:spcPts val="200"/>
                        </a:spcBef>
                        <a:spcAft>
                          <a:spcPts val="200"/>
                        </a:spcAft>
                      </a:pPr>
                      <a:r>
                        <a:rPr lang="zh-TW" sz="1000" kern="1050" dirty="0">
                          <a:effectLst/>
                        </a:rPr>
                        <a:t>系列</a:t>
                      </a:r>
                      <a:r>
                        <a:rPr lang="en-US" sz="1000" kern="1050" dirty="0">
                          <a:effectLst/>
                        </a:rPr>
                        <a:t> label </a:t>
                      </a:r>
                      <a:r>
                        <a:rPr lang="zh-TW" sz="1000" kern="1050" dirty="0">
                          <a:effectLst/>
                        </a:rPr>
                        <a:t>颜色。</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1127" marR="21127" marT="0" marB="0" anchor="ctr"/>
                </a:tc>
                <a:extLst>
                  <a:ext uri="{0D108BD9-81ED-4DB2-BD59-A6C34878D82A}">
                    <a16:rowId xmlns:a16="http://schemas.microsoft.com/office/drawing/2014/main" val="1868011627"/>
                  </a:ext>
                </a:extLst>
              </a:tr>
              <a:tr h="296894">
                <a:tc>
                  <a:txBody>
                    <a:bodyPr/>
                    <a:lstStyle/>
                    <a:p>
                      <a:pPr marL="0" indent="0" algn="ctr">
                        <a:lnSpc>
                          <a:spcPts val="1400"/>
                        </a:lnSpc>
                        <a:spcBef>
                          <a:spcPts val="200"/>
                        </a:spcBef>
                        <a:spcAft>
                          <a:spcPts val="200"/>
                        </a:spcAft>
                      </a:pPr>
                      <a:r>
                        <a:rPr lang="en-US" sz="1000" kern="1050" dirty="0">
                          <a:effectLst/>
                        </a:rPr>
                        <a:t>symbol</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1127" marR="21127" marT="0" marB="0" anchor="ctr"/>
                </a:tc>
                <a:tc>
                  <a:txBody>
                    <a:bodyPr/>
                    <a:lstStyle/>
                    <a:p>
                      <a:pPr marL="0" indent="0" algn="just">
                        <a:lnSpc>
                          <a:spcPts val="1400"/>
                        </a:lnSpc>
                        <a:spcBef>
                          <a:spcPts val="200"/>
                        </a:spcBef>
                        <a:spcAft>
                          <a:spcPts val="200"/>
                        </a:spcAft>
                      </a:pPr>
                      <a:r>
                        <a:rPr lang="zh-TW" sz="1000" kern="1050" dirty="0">
                          <a:effectLst/>
                        </a:rPr>
                        <a:t>标记图形形状。</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1127" marR="21127" marT="0" marB="0" anchor="ctr"/>
                </a:tc>
                <a:extLst>
                  <a:ext uri="{0D108BD9-81ED-4DB2-BD59-A6C34878D82A}">
                    <a16:rowId xmlns:a16="http://schemas.microsoft.com/office/drawing/2014/main" val="666265842"/>
                  </a:ext>
                </a:extLst>
              </a:tr>
              <a:tr h="296894">
                <a:tc>
                  <a:txBody>
                    <a:bodyPr/>
                    <a:lstStyle/>
                    <a:p>
                      <a:pPr marL="0" indent="0" algn="ctr">
                        <a:lnSpc>
                          <a:spcPts val="1400"/>
                        </a:lnSpc>
                        <a:spcBef>
                          <a:spcPts val="200"/>
                        </a:spcBef>
                        <a:spcAft>
                          <a:spcPts val="200"/>
                        </a:spcAft>
                      </a:pPr>
                      <a:r>
                        <a:rPr lang="en-US" sz="1000" kern="1050" dirty="0" err="1">
                          <a:effectLst/>
                        </a:rPr>
                        <a:t>symbol_size</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1127" marR="21127" marT="0" marB="0" anchor="ctr"/>
                </a:tc>
                <a:tc>
                  <a:txBody>
                    <a:bodyPr/>
                    <a:lstStyle/>
                    <a:p>
                      <a:pPr marL="0" indent="0" algn="just">
                        <a:lnSpc>
                          <a:spcPts val="1400"/>
                        </a:lnSpc>
                        <a:spcBef>
                          <a:spcPts val="200"/>
                        </a:spcBef>
                        <a:spcAft>
                          <a:spcPts val="200"/>
                        </a:spcAft>
                      </a:pPr>
                      <a:r>
                        <a:rPr lang="zh-TW" sz="1000" kern="1050" dirty="0">
                          <a:effectLst/>
                        </a:rPr>
                        <a:t>标记的大小。</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1127" marR="21127" marT="0" marB="0" anchor="ctr"/>
                </a:tc>
                <a:extLst>
                  <a:ext uri="{0D108BD9-81ED-4DB2-BD59-A6C34878D82A}">
                    <a16:rowId xmlns:a16="http://schemas.microsoft.com/office/drawing/2014/main" val="2289594634"/>
                  </a:ext>
                </a:extLst>
              </a:tr>
              <a:tr h="296894">
                <a:tc>
                  <a:txBody>
                    <a:bodyPr/>
                    <a:lstStyle/>
                    <a:p>
                      <a:pPr marL="0" indent="0" algn="ctr">
                        <a:lnSpc>
                          <a:spcPts val="1400"/>
                        </a:lnSpc>
                        <a:spcBef>
                          <a:spcPts val="200"/>
                        </a:spcBef>
                        <a:spcAft>
                          <a:spcPts val="200"/>
                        </a:spcAft>
                      </a:pPr>
                      <a:r>
                        <a:rPr lang="en-US" sz="1000" kern="1050" dirty="0" err="1">
                          <a:effectLst/>
                        </a:rPr>
                        <a:t>label_opts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1127" marR="21127" marT="0" marB="0" anchor="ctr"/>
                </a:tc>
                <a:tc>
                  <a:txBody>
                    <a:bodyPr/>
                    <a:lstStyle/>
                    <a:p>
                      <a:pPr marL="0" indent="0" algn="just">
                        <a:lnSpc>
                          <a:spcPts val="1400"/>
                        </a:lnSpc>
                        <a:spcBef>
                          <a:spcPts val="200"/>
                        </a:spcBef>
                        <a:spcAft>
                          <a:spcPts val="200"/>
                        </a:spcAft>
                      </a:pPr>
                      <a:r>
                        <a:rPr lang="zh-TW" sz="1000" kern="1050" dirty="0">
                          <a:effectLst/>
                        </a:rPr>
                        <a:t>标签配置项。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1127" marR="21127" marT="0" marB="0" anchor="ctr"/>
                </a:tc>
                <a:extLst>
                  <a:ext uri="{0D108BD9-81ED-4DB2-BD59-A6C34878D82A}">
                    <a16:rowId xmlns:a16="http://schemas.microsoft.com/office/drawing/2014/main" val="3912453832"/>
                  </a:ext>
                </a:extLst>
              </a:tr>
              <a:tr h="296894">
                <a:tc>
                  <a:txBody>
                    <a:bodyPr/>
                    <a:lstStyle/>
                    <a:p>
                      <a:pPr marL="0" indent="0" algn="ctr">
                        <a:lnSpc>
                          <a:spcPts val="1400"/>
                        </a:lnSpc>
                        <a:spcBef>
                          <a:spcPts val="200"/>
                        </a:spcBef>
                        <a:spcAft>
                          <a:spcPts val="200"/>
                        </a:spcAft>
                      </a:pPr>
                      <a:r>
                        <a:rPr lang="en-US" sz="1000" kern="1050" dirty="0" err="1">
                          <a:effectLst/>
                        </a:rPr>
                        <a:t>effect_opts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1127" marR="21127" marT="0" marB="0" anchor="ctr"/>
                </a:tc>
                <a:tc>
                  <a:txBody>
                    <a:bodyPr/>
                    <a:lstStyle/>
                    <a:p>
                      <a:pPr marL="0" indent="0" algn="just">
                        <a:lnSpc>
                          <a:spcPts val="1400"/>
                        </a:lnSpc>
                        <a:spcBef>
                          <a:spcPts val="200"/>
                        </a:spcBef>
                        <a:spcAft>
                          <a:spcPts val="200"/>
                        </a:spcAft>
                      </a:pPr>
                      <a:r>
                        <a:rPr lang="zh-TW" sz="1000" kern="1050" dirty="0">
                          <a:effectLst/>
                        </a:rPr>
                        <a:t>涟漪特效配置项。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1127" marR="21127" marT="0" marB="0" anchor="ctr"/>
                </a:tc>
                <a:extLst>
                  <a:ext uri="{0D108BD9-81ED-4DB2-BD59-A6C34878D82A}">
                    <a16:rowId xmlns:a16="http://schemas.microsoft.com/office/drawing/2014/main" val="4184932985"/>
                  </a:ext>
                </a:extLst>
              </a:tr>
              <a:tr h="296894">
                <a:tc>
                  <a:txBody>
                    <a:bodyPr/>
                    <a:lstStyle/>
                    <a:p>
                      <a:pPr marL="0" indent="0" algn="ctr">
                        <a:lnSpc>
                          <a:spcPts val="1400"/>
                        </a:lnSpc>
                        <a:spcBef>
                          <a:spcPts val="200"/>
                        </a:spcBef>
                        <a:spcAft>
                          <a:spcPts val="200"/>
                        </a:spcAft>
                      </a:pPr>
                      <a:r>
                        <a:rPr lang="en-US" sz="1000" kern="1050" dirty="0" err="1">
                          <a:effectLst/>
                        </a:rPr>
                        <a:t>tooltip_opts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1127" marR="21127" marT="0" marB="0" anchor="ctr"/>
                </a:tc>
                <a:tc>
                  <a:txBody>
                    <a:bodyPr/>
                    <a:lstStyle/>
                    <a:p>
                      <a:pPr marL="0" indent="0" algn="just">
                        <a:lnSpc>
                          <a:spcPts val="1400"/>
                        </a:lnSpc>
                        <a:spcBef>
                          <a:spcPts val="200"/>
                        </a:spcBef>
                        <a:spcAft>
                          <a:spcPts val="200"/>
                        </a:spcAft>
                      </a:pPr>
                      <a:r>
                        <a:rPr lang="zh-TW" sz="1000" kern="1050" dirty="0">
                          <a:effectLst/>
                        </a:rPr>
                        <a:t>提示框组件配置项。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1127" marR="21127" marT="0" marB="0" anchor="ctr"/>
                </a:tc>
                <a:extLst>
                  <a:ext uri="{0D108BD9-81ED-4DB2-BD59-A6C34878D82A}">
                    <a16:rowId xmlns:a16="http://schemas.microsoft.com/office/drawing/2014/main" val="994486356"/>
                  </a:ext>
                </a:extLst>
              </a:tr>
              <a:tr h="296894">
                <a:tc>
                  <a:txBody>
                    <a:bodyPr/>
                    <a:lstStyle/>
                    <a:p>
                      <a:pPr marL="0" indent="0" algn="ctr">
                        <a:lnSpc>
                          <a:spcPts val="1400"/>
                        </a:lnSpc>
                        <a:spcBef>
                          <a:spcPts val="200"/>
                        </a:spcBef>
                        <a:spcAft>
                          <a:spcPts val="200"/>
                        </a:spcAft>
                      </a:pPr>
                      <a:r>
                        <a:rPr lang="en-US" sz="1000" kern="1050" dirty="0" err="1">
                          <a:effectLst/>
                        </a:rPr>
                        <a:t>itemstyle_opts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1127" marR="21127" marT="0" marB="0" anchor="ctr"/>
                </a:tc>
                <a:tc>
                  <a:txBody>
                    <a:bodyPr/>
                    <a:lstStyle/>
                    <a:p>
                      <a:pPr marL="0" indent="0" algn="just">
                        <a:lnSpc>
                          <a:spcPts val="1400"/>
                        </a:lnSpc>
                        <a:spcBef>
                          <a:spcPts val="200"/>
                        </a:spcBef>
                        <a:spcAft>
                          <a:spcPts val="200"/>
                        </a:spcAft>
                      </a:pPr>
                      <a:r>
                        <a:rPr lang="zh-TW" sz="1000" kern="1050" dirty="0">
                          <a:effectLst/>
                        </a:rPr>
                        <a:t>图元样式配置项。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1127" marR="21127" marT="0" marB="0" anchor="ctr"/>
                </a:tc>
                <a:extLst>
                  <a:ext uri="{0D108BD9-81ED-4DB2-BD59-A6C34878D82A}">
                    <a16:rowId xmlns:a16="http://schemas.microsoft.com/office/drawing/2014/main" val="1833754821"/>
                  </a:ext>
                </a:extLst>
              </a:tr>
            </a:tbl>
          </a:graphicData>
        </a:graphic>
      </p:graphicFrame>
      <p:sp>
        <p:nvSpPr>
          <p:cNvPr id="7" name="文本框 6">
            <a:extLst>
              <a:ext uri="{FF2B5EF4-FFF2-40B4-BE49-F238E27FC236}">
                <a16:creationId xmlns:a16="http://schemas.microsoft.com/office/drawing/2014/main" id="{ADB92DA3-D14B-672C-A794-5454B0D8386D}"/>
              </a:ext>
            </a:extLst>
          </p:cNvPr>
          <p:cNvSpPr txBox="1"/>
          <p:nvPr/>
        </p:nvSpPr>
        <p:spPr>
          <a:xfrm>
            <a:off x="1018067" y="1543123"/>
            <a:ext cx="2086640" cy="369332"/>
          </a:xfrm>
          <a:prstGeom prst="rect">
            <a:avLst/>
          </a:prstGeom>
          <a:noFill/>
        </p:spPr>
        <p:txBody>
          <a:bodyPr wrap="square">
            <a:spAutoFit/>
          </a:bodyPr>
          <a:lstStyle/>
          <a:p>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涟漪特效散点图</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941450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zh-CN" dirty="0"/>
              <a:t>为了</a:t>
            </a:r>
            <a:r>
              <a:rPr lang="zh-CN" altLang="en-US" dirty="0"/>
              <a:t>分析</a:t>
            </a:r>
            <a:r>
              <a:rPr lang="en-US" altLang="zh-CN" dirty="0"/>
              <a:t>2022</a:t>
            </a:r>
            <a:r>
              <a:rPr lang="zh-CN" altLang="en-US" dirty="0"/>
              <a:t>年某企业不同收入等级客户的价值，可以绘制不同等级客户的涟漪散点图。</a:t>
            </a:r>
          </a:p>
        </p:txBody>
      </p:sp>
      <p:sp>
        <p:nvSpPr>
          <p:cNvPr id="17412" name="内容占位符 2"/>
          <p:cNvSpPr>
            <a:spLocks noGrp="1"/>
          </p:cNvSpPr>
          <p:nvPr>
            <p:ph idx="10"/>
          </p:nvPr>
        </p:nvSpPr>
        <p:spPr>
          <a:xfrm>
            <a:off x="423863" y="1138238"/>
            <a:ext cx="11107737" cy="427037"/>
          </a:xfrm>
        </p:spPr>
        <p:txBody>
          <a:bodyPr/>
          <a:lstStyle/>
          <a:p>
            <a:r>
              <a:rPr lang="en-US" altLang="zh-CN" dirty="0"/>
              <a:t>9.4.2  </a:t>
            </a:r>
            <a:r>
              <a:rPr lang="zh-CN" altLang="en-US" dirty="0"/>
              <a:t>案例：不同收入等级客户价值分析</a:t>
            </a:r>
            <a:endParaRPr dirty="0"/>
          </a:p>
        </p:txBody>
      </p:sp>
      <p:pic>
        <p:nvPicPr>
          <p:cNvPr id="2" name="图片 1">
            <a:extLst>
              <a:ext uri="{FF2B5EF4-FFF2-40B4-BE49-F238E27FC236}">
                <a16:creationId xmlns:a16="http://schemas.microsoft.com/office/drawing/2014/main" id="{D92A2C0C-8237-BC22-3A47-2DEA2485E1FC}"/>
              </a:ext>
            </a:extLst>
          </p:cNvPr>
          <p:cNvPicPr>
            <a:picLocks noChangeAspect="1"/>
          </p:cNvPicPr>
          <p:nvPr/>
        </p:nvPicPr>
        <p:blipFill>
          <a:blip r:embed="rId2"/>
          <a:stretch>
            <a:fillRect/>
          </a:stretch>
        </p:blipFill>
        <p:spPr>
          <a:xfrm>
            <a:off x="2246709" y="2592929"/>
            <a:ext cx="6293865" cy="3240000"/>
          </a:xfrm>
          <a:prstGeom prst="rect">
            <a:avLst/>
          </a:prstGeom>
          <a:noFill/>
          <a:ln>
            <a:noFill/>
          </a:ln>
        </p:spPr>
      </p:pic>
    </p:spTree>
    <p:extLst>
      <p:ext uri="{BB962C8B-B14F-4D97-AF65-F5344CB8AC3E}">
        <p14:creationId xmlns:p14="http://schemas.microsoft.com/office/powerpoint/2010/main" val="1535575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a:xfrm>
            <a:off x="423863" y="1123950"/>
            <a:ext cx="11107737" cy="4987925"/>
          </a:xfrm>
        </p:spPr>
        <p:txBody>
          <a:bodyPr/>
          <a:lstStyle/>
          <a:p>
            <a:pPr marL="271463" indent="-271463"/>
            <a:r>
              <a:rPr lang="en-US" altLang="zh-CN" dirty="0" err="1"/>
              <a:t>EffectScatter</a:t>
            </a:r>
            <a:r>
              <a:rPr lang="en-US" altLang="zh-CN" dirty="0"/>
              <a:t>()</a:t>
            </a:r>
          </a:p>
          <a:p>
            <a:pPr marL="271463" indent="-271463"/>
            <a:r>
              <a:rPr lang="en-US" altLang="zh-CN" dirty="0"/>
              <a:t>        .</a:t>
            </a:r>
            <a:r>
              <a:rPr lang="en-US" altLang="zh-CN" dirty="0" err="1"/>
              <a:t>add_xaxis</a:t>
            </a:r>
            <a:r>
              <a:rPr lang="en-US" altLang="zh-CN" dirty="0"/>
              <a:t>(v1)</a:t>
            </a:r>
          </a:p>
          <a:p>
            <a:pPr marL="271463" indent="-271463"/>
            <a:r>
              <a:rPr lang="en-US" altLang="zh-CN" dirty="0"/>
              <a:t>        .</a:t>
            </a:r>
            <a:r>
              <a:rPr lang="en-US" altLang="zh-CN" dirty="0" err="1"/>
              <a:t>add_yaxis</a:t>
            </a:r>
            <a:r>
              <a:rPr lang="en-US" altLang="zh-CN" dirty="0"/>
              <a:t>("", v2, symbol=</a:t>
            </a:r>
            <a:r>
              <a:rPr lang="en-US" altLang="zh-CN" dirty="0" err="1"/>
              <a:t>SymbolType.ARROW</a:t>
            </a:r>
            <a:r>
              <a:rPr lang="en-US" altLang="zh-CN" dirty="0"/>
              <a:t>)</a:t>
            </a:r>
          </a:p>
          <a:p>
            <a:pPr marL="271463" indent="-271463"/>
            <a:r>
              <a:rPr lang="en-US" altLang="zh-CN" dirty="0"/>
              <a:t>        .</a:t>
            </a:r>
            <a:r>
              <a:rPr lang="en-US" altLang="zh-CN" dirty="0" err="1"/>
              <a:t>set_global_opts</a:t>
            </a:r>
            <a:r>
              <a:rPr lang="en-US" altLang="zh-CN" dirty="0"/>
              <a:t>(</a:t>
            </a:r>
          </a:p>
          <a:p>
            <a:pPr marL="271463" indent="-271463"/>
            <a:r>
              <a:rPr lang="en-US" altLang="zh-CN" dirty="0"/>
              <a:t>            </a:t>
            </a:r>
            <a:r>
              <a:rPr lang="en-US" altLang="zh-CN" dirty="0" err="1"/>
              <a:t>title_opts</a:t>
            </a:r>
            <a:r>
              <a:rPr lang="en-US" altLang="zh-CN" dirty="0"/>
              <a:t>=</a:t>
            </a:r>
            <a:r>
              <a:rPr lang="en-US" altLang="zh-CN" dirty="0" err="1"/>
              <a:t>opts.TitleOpts</a:t>
            </a:r>
            <a:r>
              <a:rPr lang="en-US" altLang="zh-CN" dirty="0"/>
              <a:t>(title="</a:t>
            </a:r>
            <a:r>
              <a:rPr lang="zh-CN" altLang="en-US" dirty="0"/>
              <a:t>不同收入等级客户价值分析</a:t>
            </a:r>
            <a:r>
              <a:rPr lang="en-US" altLang="zh-CN" dirty="0"/>
              <a:t>"),</a:t>
            </a:r>
          </a:p>
          <a:p>
            <a:pPr marL="271463" indent="-271463"/>
            <a:r>
              <a:rPr lang="en-US" altLang="zh-CN" dirty="0"/>
              <a:t>            </a:t>
            </a:r>
            <a:r>
              <a:rPr lang="en-US" altLang="zh-CN" dirty="0" err="1"/>
              <a:t>toolbox_opts</a:t>
            </a:r>
            <a:r>
              <a:rPr lang="en-US" altLang="zh-CN" dirty="0"/>
              <a:t>=</a:t>
            </a:r>
            <a:r>
              <a:rPr lang="en-US" altLang="zh-CN" dirty="0" err="1"/>
              <a:t>opts.ToolboxOpts</a:t>
            </a:r>
            <a:r>
              <a:rPr lang="en-US" altLang="zh-CN" dirty="0"/>
              <a:t>(),</a:t>
            </a:r>
          </a:p>
          <a:p>
            <a:pPr marL="271463" indent="-271463"/>
            <a:r>
              <a:rPr lang="en-US" altLang="zh-CN" dirty="0"/>
              <a:t>            </a:t>
            </a:r>
            <a:r>
              <a:rPr lang="en-US" altLang="zh-CN" dirty="0" err="1"/>
              <a:t>legend_opts</a:t>
            </a:r>
            <a:r>
              <a:rPr lang="en-US" altLang="zh-CN" dirty="0"/>
              <a:t>=</a:t>
            </a:r>
            <a:r>
              <a:rPr lang="en-US" altLang="zh-CN" dirty="0" err="1"/>
              <a:t>opts.LegendOpts</a:t>
            </a:r>
            <a:r>
              <a:rPr lang="en-US" altLang="zh-CN" dirty="0"/>
              <a:t>(</a:t>
            </a:r>
            <a:r>
              <a:rPr lang="en-US" altLang="zh-CN" dirty="0" err="1"/>
              <a:t>is_show</a:t>
            </a:r>
            <a:r>
              <a:rPr lang="en-US" altLang="zh-CN" dirty="0"/>
              <a:t>=</a:t>
            </a:r>
            <a:r>
              <a:rPr lang="en-US" altLang="zh-CN" dirty="0" err="1"/>
              <a:t>True,pos_left</a:t>
            </a:r>
            <a:r>
              <a:rPr lang="en-US" altLang="zh-CN" dirty="0"/>
              <a:t> ='center',</a:t>
            </a:r>
            <a:r>
              <a:rPr lang="en-US" altLang="zh-CN" dirty="0" err="1"/>
              <a:t>pos_top</a:t>
            </a:r>
            <a:r>
              <a:rPr lang="en-US" altLang="zh-CN" dirty="0"/>
              <a:t> ='top',</a:t>
            </a:r>
            <a:r>
              <a:rPr lang="en-US" altLang="zh-CN" dirty="0" err="1"/>
              <a:t>item_width</a:t>
            </a:r>
            <a:r>
              <a:rPr lang="en-US" altLang="zh-CN" dirty="0"/>
              <a:t> = 25,item_height = 25),</a:t>
            </a:r>
          </a:p>
        </p:txBody>
      </p:sp>
    </p:spTree>
    <p:extLst>
      <p:ext uri="{BB962C8B-B14F-4D97-AF65-F5344CB8AC3E}">
        <p14:creationId xmlns:p14="http://schemas.microsoft.com/office/powerpoint/2010/main" val="34884730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en-US" altLang="zh-CN" dirty="0"/>
              <a:t>Python</a:t>
            </a:r>
            <a:r>
              <a:rPr lang="zh-CN" altLang="en-US" dirty="0"/>
              <a:t>的元组（</a:t>
            </a:r>
            <a:r>
              <a:rPr lang="en-US" altLang="zh-CN" dirty="0"/>
              <a:t>Tuple</a:t>
            </a:r>
            <a:r>
              <a:rPr lang="zh-CN" altLang="en-US" dirty="0"/>
              <a:t>）与列表类似，不同之处在于元组的元素不能被修改。注意元组使用小括号表示，而列表使用方括号表示。元组的创建很简单，只需要在括号中添加元素，并使用逗号隔开即可。</a:t>
            </a:r>
          </a:p>
          <a:p>
            <a:r>
              <a:rPr lang="zh-CN" altLang="en-US" dirty="0"/>
              <a:t>例如，创建</a:t>
            </a:r>
            <a:r>
              <a:rPr lang="en-US" altLang="zh-CN" dirty="0"/>
              <a:t>3</a:t>
            </a:r>
            <a:r>
              <a:rPr lang="zh-CN" altLang="en-US" dirty="0"/>
              <a:t>个门店有效客户的元组，其中</a:t>
            </a:r>
            <a:r>
              <a:rPr lang="en-US" altLang="zh-CN" dirty="0"/>
              <a:t>tup1</a:t>
            </a:r>
            <a:r>
              <a:rPr lang="zh-CN" altLang="en-US" dirty="0"/>
              <a:t>为客户张三的个人信息，</a:t>
            </a:r>
            <a:r>
              <a:rPr lang="en-US" altLang="zh-CN" dirty="0"/>
              <a:t>tup2</a:t>
            </a:r>
            <a:r>
              <a:rPr lang="zh-CN" altLang="en-US" dirty="0"/>
              <a:t>为一周有效客户的数量，</a:t>
            </a:r>
            <a:r>
              <a:rPr lang="en-US" altLang="zh-CN" dirty="0"/>
              <a:t>tup3</a:t>
            </a:r>
            <a:r>
              <a:rPr lang="zh-CN" altLang="en-US" dirty="0"/>
              <a:t>为客户信息表的主要字段，代码如下：</a:t>
            </a:r>
          </a:p>
          <a:p>
            <a:r>
              <a:rPr lang="en-US" altLang="zh-CN" dirty="0"/>
              <a:t>tup1 = ('</a:t>
            </a:r>
            <a:r>
              <a:rPr lang="zh-CN" altLang="en-US" dirty="0"/>
              <a:t>张三</a:t>
            </a:r>
            <a:r>
              <a:rPr lang="en-US" altLang="zh-CN" dirty="0"/>
              <a:t>', '</a:t>
            </a:r>
            <a:r>
              <a:rPr lang="zh-CN" altLang="en-US" dirty="0"/>
              <a:t>男</a:t>
            </a:r>
            <a:r>
              <a:rPr lang="en-US" altLang="zh-CN" dirty="0"/>
              <a:t>', 18966666666, '</a:t>
            </a:r>
            <a:r>
              <a:rPr lang="zh-CN" altLang="en-US" dirty="0"/>
              <a:t>东方路</a:t>
            </a:r>
            <a:r>
              <a:rPr lang="en-US" altLang="zh-CN" dirty="0"/>
              <a:t>666</a:t>
            </a:r>
            <a:r>
              <a:rPr lang="zh-CN" altLang="en-US" dirty="0"/>
              <a:t>号</a:t>
            </a:r>
            <a:r>
              <a:rPr lang="en-US" altLang="zh-CN" dirty="0"/>
              <a:t>')</a:t>
            </a:r>
          </a:p>
          <a:p>
            <a:r>
              <a:rPr lang="en-US" altLang="zh-CN" dirty="0"/>
              <a:t>tup2 = (91, 78, 83, 85, 82, 129, 116)</a:t>
            </a:r>
          </a:p>
          <a:p>
            <a:r>
              <a:rPr lang="en-US" altLang="zh-CN" dirty="0"/>
              <a:t>tup3 = ("</a:t>
            </a:r>
            <a:r>
              <a:rPr lang="zh-CN" altLang="en-US" dirty="0"/>
              <a:t>客户姓名</a:t>
            </a:r>
            <a:r>
              <a:rPr lang="en-US" altLang="zh-CN" dirty="0"/>
              <a:t>", "</a:t>
            </a:r>
            <a:r>
              <a:rPr lang="zh-CN" altLang="en-US" dirty="0"/>
              <a:t>客户性别</a:t>
            </a:r>
            <a:r>
              <a:rPr lang="en-US" altLang="zh-CN" dirty="0"/>
              <a:t>", "</a:t>
            </a:r>
            <a:r>
              <a:rPr lang="zh-CN" altLang="en-US" dirty="0"/>
              <a:t>联系电话</a:t>
            </a:r>
            <a:r>
              <a:rPr lang="en-US" altLang="zh-CN" dirty="0"/>
              <a:t>", "</a:t>
            </a:r>
            <a:r>
              <a:rPr lang="zh-CN" altLang="en-US" dirty="0"/>
              <a:t>联系地址</a:t>
            </a:r>
            <a:r>
              <a:rPr lang="en-US" altLang="zh-CN" dirty="0"/>
              <a:t>")</a:t>
            </a:r>
          </a:p>
          <a:p>
            <a:r>
              <a:rPr lang="zh-CN" altLang="en-US" dirty="0"/>
              <a:t>元组的索引与字符串的索引一样，也是从</a:t>
            </a:r>
            <a:r>
              <a:rPr lang="en-US" altLang="zh-CN" dirty="0"/>
              <a:t>0</a:t>
            </a:r>
            <a:r>
              <a:rPr lang="zh-CN" altLang="en-US" dirty="0"/>
              <a:t>开始，也可以进行截取、组合等操作。例如，我们截取</a:t>
            </a:r>
            <a:r>
              <a:rPr lang="en-US" altLang="zh-CN" dirty="0"/>
              <a:t>tup3</a:t>
            </a:r>
            <a:r>
              <a:rPr lang="zh-CN" altLang="en-US" dirty="0"/>
              <a:t>中索引从</a:t>
            </a:r>
            <a:r>
              <a:rPr lang="en-US" altLang="zh-CN" dirty="0"/>
              <a:t>1</a:t>
            </a:r>
            <a:r>
              <a:rPr lang="zh-CN" altLang="en-US" dirty="0"/>
              <a:t>到</a:t>
            </a:r>
            <a:r>
              <a:rPr lang="en-US" altLang="zh-CN" dirty="0"/>
              <a:t>3</a:t>
            </a:r>
            <a:r>
              <a:rPr lang="zh-CN" altLang="en-US" dirty="0"/>
              <a:t>但不包含索引为</a:t>
            </a:r>
            <a:r>
              <a:rPr lang="en-US" altLang="zh-CN" dirty="0"/>
              <a:t>3</a:t>
            </a:r>
            <a:r>
              <a:rPr lang="zh-CN" altLang="en-US" dirty="0"/>
              <a:t>的元素，代码如下：</a:t>
            </a:r>
            <a:r>
              <a:rPr lang="en-US" altLang="zh-CN" dirty="0"/>
              <a:t>tup3[1:3]</a:t>
            </a:r>
            <a:endParaRPr lang="zh-CN" altLang="zh-CN" dirty="0"/>
          </a:p>
        </p:txBody>
      </p:sp>
      <p:sp>
        <p:nvSpPr>
          <p:cNvPr id="17412" name="内容占位符 2"/>
          <p:cNvSpPr>
            <a:spLocks noGrp="1"/>
          </p:cNvSpPr>
          <p:nvPr>
            <p:ph idx="10"/>
          </p:nvPr>
        </p:nvSpPr>
        <p:spPr>
          <a:xfrm>
            <a:off x="423863" y="1138238"/>
            <a:ext cx="11107737" cy="427037"/>
          </a:xfrm>
        </p:spPr>
        <p:txBody>
          <a:bodyPr/>
          <a:lstStyle/>
          <a:p>
            <a:r>
              <a:rPr lang="en-US" dirty="0"/>
              <a:t>2.1.4  </a:t>
            </a:r>
            <a:r>
              <a:rPr lang="zh-CN" altLang="en-US" dirty="0"/>
              <a:t>元组</a:t>
            </a:r>
            <a:endParaRPr dirty="0"/>
          </a:p>
        </p:txBody>
      </p:sp>
    </p:spTree>
    <p:extLst>
      <p:ext uri="{BB962C8B-B14F-4D97-AF65-F5344CB8AC3E}">
        <p14:creationId xmlns:p14="http://schemas.microsoft.com/office/powerpoint/2010/main" val="449249537"/>
      </p:ext>
    </p:extLst>
  </p:cSld>
  <p:clrMapOvr>
    <a:masterClrMapping/>
  </p:clrMapOvr>
  <p:transition spd="slow">
    <p:wheel spokes="1"/>
  </p:transition>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0" cy="3313664"/>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a:t>
            </a:r>
            <a:r>
              <a:rPr lang="en-US" altLang="zh-CN" sz="2400" dirty="0">
                <a:latin typeface="微软雅黑" pitchFamily="34" charset="-122"/>
                <a:ea typeface="微软雅黑" pitchFamily="34" charset="-122"/>
              </a:rPr>
              <a:t>K</a:t>
            </a:r>
            <a:r>
              <a:rPr lang="zh-CN" altLang="en-US" sz="2400" dirty="0">
                <a:latin typeface="微软雅黑" pitchFamily="34" charset="-122"/>
                <a:ea typeface="微软雅黑" pitchFamily="34" charset="-122"/>
              </a:rPr>
              <a:t>线图</a:t>
            </a:r>
          </a:p>
        </p:txBody>
      </p:sp>
      <p:sp>
        <p:nvSpPr>
          <p:cNvPr id="15370" name="标题 3"/>
          <p:cNvSpPr>
            <a:spLocks noGrp="1"/>
          </p:cNvSpPr>
          <p:nvPr>
            <p:ph type="title" idx="4294967295"/>
          </p:nvPr>
        </p:nvSpPr>
        <p:spPr>
          <a:xfrm>
            <a:off x="255588" y="358775"/>
            <a:ext cx="10972800" cy="528638"/>
          </a:xfrm>
          <a:prstGeom prst="rect">
            <a:avLst/>
          </a:prstGeom>
        </p:spPr>
        <p:txBody>
          <a:bodyPr/>
          <a:lstStyle/>
          <a:p>
            <a:r>
              <a:rPr lang="zh-CN" altLang="en-US"/>
              <a:t>目录</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绘制涟漪散点图</a:t>
            </a:r>
          </a:p>
        </p:txBody>
      </p:sp>
      <p:sp>
        <p:nvSpPr>
          <p:cNvPr id="15" name="Oval 15"/>
          <p:cNvSpPr>
            <a:spLocks noChangeArrowheads="1"/>
          </p:cNvSpPr>
          <p:nvPr/>
        </p:nvSpPr>
        <p:spPr bwMode="auto">
          <a:xfrm>
            <a:off x="2928857" y="2626672"/>
            <a:ext cx="684000" cy="648000"/>
          </a:xfrm>
          <a:prstGeom prst="ellipse">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5</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a:t>
            </a:r>
            <a:r>
              <a:rPr lang="zh-CN" altLang="en-US" sz="2400" dirty="0">
                <a:latin typeface="微软雅黑" pitchFamily="34" charset="-122"/>
                <a:ea typeface="微软雅黑" pitchFamily="34" charset="-122"/>
                <a:sym typeface="微软雅黑" pitchFamily="34" charset="-122"/>
              </a:rPr>
              <a:t>双坐标轴图</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6</a:t>
            </a:r>
          </a:p>
        </p:txBody>
      </p:sp>
    </p:spTree>
    <p:extLst>
      <p:ext uri="{BB962C8B-B14F-4D97-AF65-F5344CB8AC3E}">
        <p14:creationId xmlns:p14="http://schemas.microsoft.com/office/powerpoint/2010/main" val="24685125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en-US" altLang="zh-CN" dirty="0"/>
              <a:t>K</a:t>
            </a:r>
            <a:r>
              <a:rPr lang="zh-CN" altLang="en-US" dirty="0"/>
              <a:t>线图又称蜡烛图，股市及期货市场中的</a:t>
            </a:r>
            <a:r>
              <a:rPr lang="en-US" altLang="zh-CN" dirty="0"/>
              <a:t>K</a:t>
            </a:r>
            <a:r>
              <a:rPr lang="zh-CN" altLang="en-US" dirty="0"/>
              <a:t>线图包含</a:t>
            </a:r>
            <a:r>
              <a:rPr lang="en-US" altLang="zh-CN" dirty="0"/>
              <a:t>4</a:t>
            </a:r>
            <a:r>
              <a:rPr lang="zh-CN" altLang="en-US" dirty="0"/>
              <a:t>个指标，即开盘价、最高价、最低价、收盘价，所有的</a:t>
            </a:r>
            <a:r>
              <a:rPr lang="en-US" altLang="zh-CN" dirty="0"/>
              <a:t>K</a:t>
            </a:r>
            <a:r>
              <a:rPr lang="zh-CN" altLang="en-US" dirty="0"/>
              <a:t>线都是围绕这</a:t>
            </a:r>
            <a:r>
              <a:rPr lang="en-US" altLang="zh-CN" dirty="0"/>
              <a:t>4</a:t>
            </a:r>
            <a:r>
              <a:rPr lang="zh-CN" altLang="en-US" dirty="0"/>
              <a:t>个指标展开的，以反映股票的状况。如果把每日的</a:t>
            </a:r>
            <a:r>
              <a:rPr lang="en-US" altLang="zh-CN" dirty="0"/>
              <a:t>K</a:t>
            </a:r>
            <a:r>
              <a:rPr lang="zh-CN" altLang="en-US" dirty="0"/>
              <a:t>线图放在一张纸上，就能得到日</a:t>
            </a:r>
            <a:r>
              <a:rPr lang="en-US" altLang="zh-CN" dirty="0"/>
              <a:t>K</a:t>
            </a:r>
            <a:r>
              <a:rPr lang="zh-CN" altLang="en-US" dirty="0"/>
              <a:t>线图，同样也可以画出周</a:t>
            </a:r>
            <a:r>
              <a:rPr lang="en-US" altLang="zh-CN" dirty="0"/>
              <a:t>K</a:t>
            </a:r>
            <a:r>
              <a:rPr lang="zh-CN" altLang="en-US" dirty="0"/>
              <a:t>线图、月</a:t>
            </a:r>
            <a:r>
              <a:rPr lang="en-US" altLang="zh-CN" dirty="0"/>
              <a:t>K</a:t>
            </a:r>
            <a:r>
              <a:rPr lang="zh-CN" altLang="en-US" dirty="0"/>
              <a:t>线图</a:t>
            </a:r>
            <a:r>
              <a:rPr lang="zh-CN" altLang="zh-CN" dirty="0"/>
              <a:t>。</a:t>
            </a:r>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altLang="zh-CN" dirty="0"/>
              <a:t>9.5.1  K</a:t>
            </a:r>
            <a:r>
              <a:rPr lang="zh-CN" altLang="en-US" dirty="0"/>
              <a:t>线图及其参数配置</a:t>
            </a:r>
            <a:endParaRPr dirty="0"/>
          </a:p>
        </p:txBody>
      </p:sp>
    </p:spTree>
    <p:extLst>
      <p:ext uri="{BB962C8B-B14F-4D97-AF65-F5344CB8AC3E}">
        <p14:creationId xmlns:p14="http://schemas.microsoft.com/office/powerpoint/2010/main" val="2686193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a:extLst>
              <a:ext uri="{FF2B5EF4-FFF2-40B4-BE49-F238E27FC236}">
                <a16:creationId xmlns:a16="http://schemas.microsoft.com/office/drawing/2014/main" id="{2CDBB887-F8B9-4354-B559-D4BC932FC645}"/>
              </a:ext>
            </a:extLst>
          </p:cNvPr>
          <p:cNvGraphicFramePr>
            <a:graphicFrameLocks noGrp="1"/>
          </p:cNvGraphicFramePr>
          <p:nvPr>
            <p:ph idx="1"/>
            <p:extLst>
              <p:ext uri="{D42A27DB-BD31-4B8C-83A1-F6EECF244321}">
                <p14:modId xmlns:p14="http://schemas.microsoft.com/office/powerpoint/2010/main" val="3841227274"/>
              </p:ext>
            </p:extLst>
          </p:nvPr>
        </p:nvGraphicFramePr>
        <p:xfrm>
          <a:off x="2832144" y="2147777"/>
          <a:ext cx="6274911" cy="3657600"/>
        </p:xfrm>
        <a:graphic>
          <a:graphicData uri="http://schemas.openxmlformats.org/drawingml/2006/table">
            <a:tbl>
              <a:tblPr firstRow="1" firstCol="1" bandRow="1">
                <a:tableStyleId>{5C22544A-7EE6-4342-B048-85BDC9FD1C3A}</a:tableStyleId>
              </a:tblPr>
              <a:tblGrid>
                <a:gridCol w="1296511">
                  <a:extLst>
                    <a:ext uri="{9D8B030D-6E8A-4147-A177-3AD203B41FA5}">
                      <a16:colId xmlns:a16="http://schemas.microsoft.com/office/drawing/2014/main" val="4075939353"/>
                    </a:ext>
                  </a:extLst>
                </a:gridCol>
                <a:gridCol w="4978400">
                  <a:extLst>
                    <a:ext uri="{9D8B030D-6E8A-4147-A177-3AD203B41FA5}">
                      <a16:colId xmlns:a16="http://schemas.microsoft.com/office/drawing/2014/main" val="257751070"/>
                    </a:ext>
                  </a:extLst>
                </a:gridCol>
              </a:tblGrid>
              <a:tr h="365760">
                <a:tc>
                  <a:txBody>
                    <a:bodyPr/>
                    <a:lstStyle/>
                    <a:p>
                      <a:pPr marL="0" indent="0" algn="ctr">
                        <a:lnSpc>
                          <a:spcPts val="1400"/>
                        </a:lnSpc>
                        <a:spcBef>
                          <a:spcPts val="200"/>
                        </a:spcBef>
                        <a:spcAft>
                          <a:spcPts val="200"/>
                        </a:spcAft>
                      </a:pPr>
                      <a:r>
                        <a:rPr lang="zh-TW" sz="1000" kern="1050" dirty="0">
                          <a:effectLst/>
                        </a:rPr>
                        <a:t>属性</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rPr>
                        <a:t>说明</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2416340118"/>
                  </a:ext>
                </a:extLst>
              </a:tr>
              <a:tr h="365760">
                <a:tc>
                  <a:txBody>
                    <a:bodyPr/>
                    <a:lstStyle/>
                    <a:p>
                      <a:pPr marL="0" indent="0" algn="ctr">
                        <a:lnSpc>
                          <a:spcPts val="1400"/>
                        </a:lnSpc>
                        <a:spcBef>
                          <a:spcPts val="200"/>
                        </a:spcBef>
                        <a:spcAft>
                          <a:spcPts val="200"/>
                        </a:spcAft>
                      </a:pPr>
                      <a:r>
                        <a:rPr lang="en-US" sz="1000" kern="1050" dirty="0" err="1">
                          <a:effectLst/>
                        </a:rPr>
                        <a:t>series_name</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系列名称，用于</a:t>
                      </a:r>
                      <a:r>
                        <a:rPr lang="en-US" sz="1000" kern="1050" dirty="0">
                          <a:effectLst/>
                        </a:rPr>
                        <a:t> tooltip </a:t>
                      </a:r>
                      <a:r>
                        <a:rPr lang="zh-TW" sz="1000" kern="1050" dirty="0">
                          <a:effectLst/>
                        </a:rPr>
                        <a:t>的显示，</a:t>
                      </a:r>
                      <a:r>
                        <a:rPr lang="en-US" sz="1000" kern="1050" dirty="0">
                          <a:effectLst/>
                        </a:rPr>
                        <a:t>legend </a:t>
                      </a:r>
                      <a:r>
                        <a:rPr lang="zh-TW" sz="1000" kern="1050" dirty="0">
                          <a:effectLst/>
                        </a:rPr>
                        <a:t>的图例筛选。</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2316472958"/>
                  </a:ext>
                </a:extLst>
              </a:tr>
              <a:tr h="365760">
                <a:tc>
                  <a:txBody>
                    <a:bodyPr/>
                    <a:lstStyle/>
                    <a:p>
                      <a:pPr marL="0" indent="0" algn="ctr">
                        <a:lnSpc>
                          <a:spcPts val="1400"/>
                        </a:lnSpc>
                        <a:spcBef>
                          <a:spcPts val="200"/>
                        </a:spcBef>
                        <a:spcAft>
                          <a:spcPts val="200"/>
                        </a:spcAft>
                      </a:pPr>
                      <a:r>
                        <a:rPr lang="en-US" sz="1000" kern="1050" dirty="0" err="1">
                          <a:effectLst/>
                        </a:rPr>
                        <a:t>y_axis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系列数据。</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091659984"/>
                  </a:ext>
                </a:extLst>
              </a:tr>
              <a:tr h="365760">
                <a:tc>
                  <a:txBody>
                    <a:bodyPr/>
                    <a:lstStyle/>
                    <a:p>
                      <a:pPr marL="0" indent="0" algn="ctr">
                        <a:lnSpc>
                          <a:spcPts val="1400"/>
                        </a:lnSpc>
                        <a:spcBef>
                          <a:spcPts val="200"/>
                        </a:spcBef>
                        <a:spcAft>
                          <a:spcPts val="200"/>
                        </a:spcAft>
                      </a:pPr>
                      <a:r>
                        <a:rPr lang="en-US" sz="1000" kern="1050" dirty="0" err="1">
                          <a:effectLst/>
                        </a:rPr>
                        <a:t>is_selected</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是否选中图例。</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097552464"/>
                  </a:ext>
                </a:extLst>
              </a:tr>
              <a:tr h="365760">
                <a:tc>
                  <a:txBody>
                    <a:bodyPr/>
                    <a:lstStyle/>
                    <a:p>
                      <a:pPr marL="0" indent="0" algn="ctr">
                        <a:lnSpc>
                          <a:spcPts val="1400"/>
                        </a:lnSpc>
                        <a:spcBef>
                          <a:spcPts val="200"/>
                        </a:spcBef>
                        <a:spcAft>
                          <a:spcPts val="200"/>
                        </a:spcAft>
                      </a:pPr>
                      <a:r>
                        <a:rPr lang="en-US" sz="1000" kern="1050" dirty="0" err="1">
                          <a:effectLst/>
                        </a:rPr>
                        <a:t>xaxis_index</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使用的</a:t>
                      </a:r>
                      <a:r>
                        <a:rPr lang="en-US" sz="1000" kern="1050" dirty="0">
                          <a:effectLst/>
                        </a:rPr>
                        <a:t> x </a:t>
                      </a:r>
                      <a:r>
                        <a:rPr lang="zh-TW" sz="1000" kern="1050" dirty="0">
                          <a:effectLst/>
                        </a:rPr>
                        <a:t>轴的</a:t>
                      </a:r>
                      <a:r>
                        <a:rPr lang="en-US" sz="1000" kern="1050" dirty="0">
                          <a:effectLst/>
                        </a:rPr>
                        <a:t> index</a:t>
                      </a:r>
                      <a:r>
                        <a:rPr lang="zh-TW" sz="1000" kern="1050" dirty="0">
                          <a:effectLst/>
                        </a:rPr>
                        <a:t>，在单个图表实例中存在多个</a:t>
                      </a:r>
                      <a:r>
                        <a:rPr lang="en-US" sz="1000" kern="1050" dirty="0">
                          <a:effectLst/>
                        </a:rPr>
                        <a:t> x </a:t>
                      </a:r>
                      <a:r>
                        <a:rPr lang="zh-TW" sz="1000" kern="1050" dirty="0">
                          <a:effectLst/>
                        </a:rPr>
                        <a:t>轴的时候有用。</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4131332681"/>
                  </a:ext>
                </a:extLst>
              </a:tr>
              <a:tr h="365760">
                <a:tc>
                  <a:txBody>
                    <a:bodyPr/>
                    <a:lstStyle/>
                    <a:p>
                      <a:pPr marL="0" indent="0" algn="ctr">
                        <a:lnSpc>
                          <a:spcPts val="1400"/>
                        </a:lnSpc>
                        <a:spcBef>
                          <a:spcPts val="200"/>
                        </a:spcBef>
                        <a:spcAft>
                          <a:spcPts val="200"/>
                        </a:spcAft>
                      </a:pPr>
                      <a:r>
                        <a:rPr lang="en-US" sz="1000" kern="1050" dirty="0" err="1">
                          <a:effectLst/>
                        </a:rPr>
                        <a:t>yaxis_index</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使用的</a:t>
                      </a:r>
                      <a:r>
                        <a:rPr lang="en-US" sz="1000" kern="1050" dirty="0">
                          <a:effectLst/>
                        </a:rPr>
                        <a:t> y </a:t>
                      </a:r>
                      <a:r>
                        <a:rPr lang="zh-TW" sz="1000" kern="1050" dirty="0">
                          <a:effectLst/>
                        </a:rPr>
                        <a:t>轴的</a:t>
                      </a:r>
                      <a:r>
                        <a:rPr lang="en-US" sz="1000" kern="1050" dirty="0">
                          <a:effectLst/>
                        </a:rPr>
                        <a:t> index</a:t>
                      </a:r>
                      <a:r>
                        <a:rPr lang="zh-TW" sz="1000" kern="1050" dirty="0">
                          <a:effectLst/>
                        </a:rPr>
                        <a:t>，在单个图表实例中存在多个</a:t>
                      </a:r>
                      <a:r>
                        <a:rPr lang="en-US" sz="1000" kern="1050" dirty="0">
                          <a:effectLst/>
                        </a:rPr>
                        <a:t> y </a:t>
                      </a:r>
                      <a:r>
                        <a:rPr lang="zh-TW" sz="1000" kern="1050" dirty="0">
                          <a:effectLst/>
                        </a:rPr>
                        <a:t>轴的时候有用。</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2494098167"/>
                  </a:ext>
                </a:extLst>
              </a:tr>
              <a:tr h="365760">
                <a:tc>
                  <a:txBody>
                    <a:bodyPr/>
                    <a:lstStyle/>
                    <a:p>
                      <a:pPr marL="0" indent="0" algn="ctr">
                        <a:lnSpc>
                          <a:spcPts val="1400"/>
                        </a:lnSpc>
                        <a:spcBef>
                          <a:spcPts val="200"/>
                        </a:spcBef>
                        <a:spcAft>
                          <a:spcPts val="200"/>
                        </a:spcAft>
                      </a:pPr>
                      <a:r>
                        <a:rPr lang="en-US" sz="1000" kern="1050" dirty="0" err="1">
                          <a:effectLst/>
                        </a:rPr>
                        <a:t>markline_opts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标记线配置项。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155622162"/>
                  </a:ext>
                </a:extLst>
              </a:tr>
              <a:tr h="365760">
                <a:tc>
                  <a:txBody>
                    <a:bodyPr/>
                    <a:lstStyle/>
                    <a:p>
                      <a:pPr marL="0" indent="0" algn="ctr">
                        <a:lnSpc>
                          <a:spcPts val="1400"/>
                        </a:lnSpc>
                        <a:spcBef>
                          <a:spcPts val="200"/>
                        </a:spcBef>
                        <a:spcAft>
                          <a:spcPts val="200"/>
                        </a:spcAft>
                      </a:pPr>
                      <a:r>
                        <a:rPr lang="en-US" sz="1000" kern="1050" dirty="0" err="1">
                          <a:effectLst/>
                        </a:rPr>
                        <a:t>markpoint_opts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标记点配置项。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2090106993"/>
                  </a:ext>
                </a:extLst>
              </a:tr>
              <a:tr h="365760">
                <a:tc>
                  <a:txBody>
                    <a:bodyPr/>
                    <a:lstStyle/>
                    <a:p>
                      <a:pPr marL="0" indent="0" algn="ctr">
                        <a:lnSpc>
                          <a:spcPts val="1400"/>
                        </a:lnSpc>
                        <a:spcBef>
                          <a:spcPts val="200"/>
                        </a:spcBef>
                        <a:spcAft>
                          <a:spcPts val="200"/>
                        </a:spcAft>
                      </a:pPr>
                      <a:r>
                        <a:rPr lang="en-US" sz="1000" kern="1050" dirty="0" err="1">
                          <a:effectLst/>
                        </a:rPr>
                        <a:t>tooltip_opts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提示框组件配置项。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671003495"/>
                  </a:ext>
                </a:extLst>
              </a:tr>
              <a:tr h="365760">
                <a:tc>
                  <a:txBody>
                    <a:bodyPr/>
                    <a:lstStyle/>
                    <a:p>
                      <a:pPr marL="0" indent="0" algn="ctr">
                        <a:lnSpc>
                          <a:spcPts val="1400"/>
                        </a:lnSpc>
                        <a:spcBef>
                          <a:spcPts val="200"/>
                        </a:spcBef>
                        <a:spcAft>
                          <a:spcPts val="200"/>
                        </a:spcAft>
                      </a:pPr>
                      <a:r>
                        <a:rPr lang="en-US" sz="1000" kern="1050" dirty="0" err="1">
                          <a:effectLst/>
                        </a:rPr>
                        <a:t>itemstyle_opts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图元样式配置项。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4134881549"/>
                  </a:ext>
                </a:extLst>
              </a:tr>
            </a:tbl>
          </a:graphicData>
        </a:graphic>
      </p:graphicFrame>
      <p:sp>
        <p:nvSpPr>
          <p:cNvPr id="4" name="文本框 3">
            <a:extLst>
              <a:ext uri="{FF2B5EF4-FFF2-40B4-BE49-F238E27FC236}">
                <a16:creationId xmlns:a16="http://schemas.microsoft.com/office/drawing/2014/main" id="{1933437F-343A-CA34-6C59-2A4B7FA119ED}"/>
              </a:ext>
            </a:extLst>
          </p:cNvPr>
          <p:cNvSpPr txBox="1"/>
          <p:nvPr/>
        </p:nvSpPr>
        <p:spPr>
          <a:xfrm>
            <a:off x="1230719" y="1606919"/>
            <a:ext cx="3724053" cy="369332"/>
          </a:xfrm>
          <a:prstGeom prst="rect">
            <a:avLst/>
          </a:prstGeom>
          <a:noFill/>
        </p:spPr>
        <p:txBody>
          <a:bodyPr wrap="square">
            <a:spAutoFit/>
          </a:bodyPr>
          <a:lstStyle/>
          <a:p>
            <a:r>
              <a:rPr lang="en-US" altLang="zh-CN" sz="1800" kern="100" dirty="0">
                <a:effectLst/>
                <a:latin typeface="微软雅黑" panose="020B0503020204020204" pitchFamily="34" charset="-122"/>
                <a:ea typeface="微软雅黑" panose="020B0503020204020204" pitchFamily="34" charset="-122"/>
              </a:rPr>
              <a:t>K</a:t>
            </a:r>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线图参数配置</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282838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为了分析某企业在</a:t>
            </a:r>
            <a:r>
              <a:rPr lang="en-US" altLang="zh-CN" dirty="0"/>
              <a:t>2023</a:t>
            </a:r>
            <a:r>
              <a:rPr lang="zh-CN" altLang="en-US" dirty="0"/>
              <a:t>年股票价格的趋势，可以绘制股票价格的</a:t>
            </a:r>
            <a:r>
              <a:rPr lang="en-US" altLang="zh-CN" dirty="0"/>
              <a:t>K</a:t>
            </a:r>
            <a:r>
              <a:rPr lang="zh-CN" altLang="en-US" dirty="0"/>
              <a:t>线图。具体过程如下：</a:t>
            </a:r>
          </a:p>
          <a:p>
            <a:pPr marL="361950" indent="-361950"/>
            <a:r>
              <a:rPr lang="en-US" altLang="zh-CN" dirty="0"/>
              <a:t>1.</a:t>
            </a:r>
            <a:r>
              <a:rPr lang="zh-CN" altLang="en-US" dirty="0"/>
              <a:t>导入</a:t>
            </a:r>
            <a:r>
              <a:rPr lang="en-US" altLang="zh-CN" dirty="0"/>
              <a:t>options</a:t>
            </a:r>
            <a:r>
              <a:rPr lang="zh-CN" altLang="en-US" dirty="0"/>
              <a:t>、</a:t>
            </a:r>
            <a:r>
              <a:rPr lang="en-US" altLang="zh-CN" dirty="0"/>
              <a:t>Kline</a:t>
            </a:r>
            <a:r>
              <a:rPr lang="zh-CN" altLang="en-US" dirty="0"/>
              <a:t>、</a:t>
            </a:r>
            <a:r>
              <a:rPr lang="en-US" altLang="zh-CN" dirty="0"/>
              <a:t>Page</a:t>
            </a:r>
            <a:r>
              <a:rPr lang="zh-CN" altLang="en-US" dirty="0"/>
              <a:t>、</a:t>
            </a:r>
            <a:r>
              <a:rPr lang="en-US" altLang="zh-CN" dirty="0"/>
              <a:t>connect</a:t>
            </a:r>
            <a:r>
              <a:rPr lang="zh-CN" altLang="en-US" dirty="0"/>
              <a:t>等包；</a:t>
            </a:r>
          </a:p>
          <a:p>
            <a:pPr marL="361950" indent="-361950"/>
            <a:r>
              <a:rPr lang="en-US" altLang="zh-CN" dirty="0"/>
              <a:t>2.</a:t>
            </a:r>
            <a:r>
              <a:rPr lang="zh-CN" altLang="en-US" dirty="0"/>
              <a:t>连接</a:t>
            </a:r>
            <a:r>
              <a:rPr lang="en-US" altLang="zh-CN" dirty="0"/>
              <a:t>MySQL</a:t>
            </a:r>
            <a:r>
              <a:rPr lang="zh-CN" altLang="en-US" dirty="0"/>
              <a:t>数据库，抽取股价表</a:t>
            </a:r>
            <a:r>
              <a:rPr lang="en-US" altLang="zh-CN" dirty="0"/>
              <a:t>stocks</a:t>
            </a:r>
            <a:r>
              <a:rPr lang="zh-CN" altLang="en-US" dirty="0"/>
              <a:t>数据；</a:t>
            </a:r>
          </a:p>
          <a:p>
            <a:pPr marL="361950" indent="-361950"/>
            <a:r>
              <a:rPr lang="en-US" altLang="zh-CN" dirty="0"/>
              <a:t>3.</a:t>
            </a:r>
            <a:r>
              <a:rPr lang="zh-CN" altLang="en-US" dirty="0"/>
              <a:t>配置</a:t>
            </a:r>
            <a:r>
              <a:rPr lang="en-US" altLang="zh-CN" dirty="0"/>
              <a:t>K</a:t>
            </a:r>
            <a:r>
              <a:rPr lang="zh-CN" altLang="en-US" dirty="0"/>
              <a:t>线图的相关参数，以及全局配置项；</a:t>
            </a:r>
          </a:p>
          <a:p>
            <a:pPr marL="361950" indent="-361950"/>
            <a:r>
              <a:rPr lang="en-US" altLang="zh-CN" dirty="0"/>
              <a:t>4.</a:t>
            </a:r>
            <a:r>
              <a:rPr lang="zh-CN" altLang="en-US" dirty="0"/>
              <a:t>展示股票价格趋势。</a:t>
            </a:r>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altLang="zh-CN" dirty="0"/>
              <a:t>9.5.2  </a:t>
            </a:r>
            <a:r>
              <a:rPr lang="zh-CN" altLang="en-US" dirty="0"/>
              <a:t>案例：企业股票价格趋势分析</a:t>
            </a:r>
            <a:endParaRPr dirty="0"/>
          </a:p>
        </p:txBody>
      </p:sp>
      <p:pic>
        <p:nvPicPr>
          <p:cNvPr id="2" name="图片 1">
            <a:extLst>
              <a:ext uri="{FF2B5EF4-FFF2-40B4-BE49-F238E27FC236}">
                <a16:creationId xmlns:a16="http://schemas.microsoft.com/office/drawing/2014/main" id="{D74DE767-AD2E-90CD-3E7F-04555565342C}"/>
              </a:ext>
            </a:extLst>
          </p:cNvPr>
          <p:cNvPicPr>
            <a:picLocks noChangeAspect="1"/>
          </p:cNvPicPr>
          <p:nvPr/>
        </p:nvPicPr>
        <p:blipFill>
          <a:blip r:embed="rId2"/>
          <a:stretch>
            <a:fillRect/>
          </a:stretch>
        </p:blipFill>
        <p:spPr>
          <a:xfrm>
            <a:off x="5659451" y="3372171"/>
            <a:ext cx="5048292" cy="2880000"/>
          </a:xfrm>
          <a:prstGeom prst="rect">
            <a:avLst/>
          </a:prstGeom>
          <a:noFill/>
          <a:ln>
            <a:noFill/>
          </a:ln>
        </p:spPr>
      </p:pic>
    </p:spTree>
    <p:extLst>
      <p:ext uri="{BB962C8B-B14F-4D97-AF65-F5344CB8AC3E}">
        <p14:creationId xmlns:p14="http://schemas.microsoft.com/office/powerpoint/2010/main" val="1387115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a:xfrm>
            <a:off x="423863" y="1123950"/>
            <a:ext cx="11107737" cy="4987925"/>
          </a:xfrm>
        </p:spPr>
        <p:txBody>
          <a:bodyPr/>
          <a:lstStyle/>
          <a:p>
            <a:r>
              <a:rPr lang="en-US" altLang="zh-CN" dirty="0"/>
              <a:t>def </a:t>
            </a:r>
            <a:r>
              <a:rPr lang="en-US" altLang="zh-CN" dirty="0" err="1"/>
              <a:t>kline_markline</a:t>
            </a:r>
            <a:r>
              <a:rPr lang="en-US" altLang="zh-CN" dirty="0"/>
              <a:t>() -&gt; Kline:</a:t>
            </a:r>
          </a:p>
          <a:p>
            <a:r>
              <a:rPr lang="en-US" altLang="zh-CN" dirty="0"/>
              <a:t>    c = (</a:t>
            </a:r>
          </a:p>
          <a:p>
            <a:r>
              <a:rPr lang="en-US" altLang="zh-CN" dirty="0"/>
              <a:t>        Kline()</a:t>
            </a:r>
          </a:p>
          <a:p>
            <a:r>
              <a:rPr lang="en-US" altLang="zh-CN" dirty="0"/>
              <a:t>        .</a:t>
            </a:r>
            <a:r>
              <a:rPr lang="en-US" altLang="zh-CN" dirty="0" err="1"/>
              <a:t>add_xaxis</a:t>
            </a:r>
            <a:r>
              <a:rPr lang="en-US" altLang="zh-CN" dirty="0"/>
              <a:t>(v1)</a:t>
            </a:r>
          </a:p>
          <a:p>
            <a:r>
              <a:rPr lang="en-US" altLang="zh-CN" dirty="0"/>
              <a:t>        .</a:t>
            </a:r>
            <a:r>
              <a:rPr lang="en-US" altLang="zh-CN" dirty="0" err="1"/>
              <a:t>add_yaxis</a:t>
            </a:r>
            <a:r>
              <a:rPr lang="en-US" altLang="zh-CN" dirty="0"/>
              <a:t>(</a:t>
            </a:r>
          </a:p>
          <a:p>
            <a:r>
              <a:rPr lang="en-US" altLang="zh-CN" dirty="0"/>
              <a:t>            "</a:t>
            </a:r>
            <a:r>
              <a:rPr lang="zh-CN" altLang="en-US" dirty="0"/>
              <a:t>股票价格</a:t>
            </a:r>
            <a:r>
              <a:rPr lang="en-US" altLang="zh-CN" dirty="0"/>
              <a:t>",</a:t>
            </a:r>
          </a:p>
          <a:p>
            <a:r>
              <a:rPr lang="en-US" altLang="zh-CN" dirty="0"/>
              <a:t>            data,</a:t>
            </a:r>
          </a:p>
          <a:p>
            <a:r>
              <a:rPr lang="en-US" altLang="zh-CN" dirty="0"/>
              <a:t>            </a:t>
            </a:r>
            <a:r>
              <a:rPr lang="en-US" altLang="zh-CN" dirty="0" err="1"/>
              <a:t>markline_opts</a:t>
            </a:r>
            <a:r>
              <a:rPr lang="en-US" altLang="zh-CN" dirty="0"/>
              <a:t>=</a:t>
            </a:r>
            <a:r>
              <a:rPr lang="en-US" altLang="zh-CN" dirty="0" err="1"/>
              <a:t>opts.MarkLineOpts</a:t>
            </a:r>
            <a:r>
              <a:rPr lang="en-US" altLang="zh-CN" dirty="0"/>
              <a:t>(</a:t>
            </a:r>
          </a:p>
          <a:p>
            <a:r>
              <a:rPr lang="en-US" altLang="zh-CN" dirty="0"/>
              <a:t>                data=[</a:t>
            </a:r>
            <a:r>
              <a:rPr lang="en-US" altLang="zh-CN" dirty="0" err="1"/>
              <a:t>opts.MarkLineItem</a:t>
            </a:r>
            <a:r>
              <a:rPr lang="en-US" altLang="zh-CN" dirty="0"/>
              <a:t>(type_="max", </a:t>
            </a:r>
            <a:r>
              <a:rPr lang="en-US" altLang="zh-CN" dirty="0" err="1"/>
              <a:t>value_dim</a:t>
            </a:r>
            <a:r>
              <a:rPr lang="en-US" altLang="zh-CN" dirty="0"/>
              <a:t>="close")]</a:t>
            </a:r>
          </a:p>
          <a:p>
            <a:r>
              <a:rPr lang="en-US" altLang="zh-CN" dirty="0"/>
              <a:t>            ),</a:t>
            </a:r>
          </a:p>
          <a:p>
            <a:r>
              <a:rPr lang="en-US" altLang="zh-CN" dirty="0"/>
              <a:t>        )</a:t>
            </a:r>
          </a:p>
        </p:txBody>
      </p:sp>
    </p:spTree>
    <p:extLst>
      <p:ext uri="{BB962C8B-B14F-4D97-AF65-F5344CB8AC3E}">
        <p14:creationId xmlns:p14="http://schemas.microsoft.com/office/powerpoint/2010/main" val="6957706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0" cy="3313664"/>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a:t>
            </a:r>
            <a:r>
              <a:rPr lang="en-US" altLang="zh-CN" sz="2400" dirty="0">
                <a:latin typeface="微软雅黑" pitchFamily="34" charset="-122"/>
                <a:ea typeface="微软雅黑" pitchFamily="34" charset="-122"/>
              </a:rPr>
              <a:t>K</a:t>
            </a:r>
            <a:r>
              <a:rPr lang="zh-CN" altLang="en-US" sz="2400" dirty="0">
                <a:latin typeface="微软雅黑" pitchFamily="34" charset="-122"/>
                <a:ea typeface="微软雅黑" pitchFamily="34" charset="-122"/>
              </a:rPr>
              <a:t>线图</a:t>
            </a:r>
          </a:p>
        </p:txBody>
      </p:sp>
      <p:sp>
        <p:nvSpPr>
          <p:cNvPr id="15370" name="标题 3"/>
          <p:cNvSpPr>
            <a:spLocks noGrp="1"/>
          </p:cNvSpPr>
          <p:nvPr>
            <p:ph type="title" idx="4294967295"/>
          </p:nvPr>
        </p:nvSpPr>
        <p:spPr>
          <a:xfrm>
            <a:off x="255588" y="358775"/>
            <a:ext cx="10972800" cy="528638"/>
          </a:xfrm>
          <a:prstGeom prst="rect">
            <a:avLst/>
          </a:prstGeom>
        </p:spPr>
        <p:txBody>
          <a:bodyPr/>
          <a:lstStyle/>
          <a:p>
            <a:r>
              <a:rPr lang="zh-CN" altLang="en-US"/>
              <a:t>目录</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绘制涟漪散点图</a:t>
            </a: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5</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a:t>
            </a:r>
            <a:r>
              <a:rPr lang="zh-CN" altLang="en-US" sz="2400" dirty="0">
                <a:latin typeface="微软雅黑" pitchFamily="34" charset="-122"/>
                <a:ea typeface="微软雅黑" pitchFamily="34" charset="-122"/>
                <a:sym typeface="微软雅黑" pitchFamily="34" charset="-122"/>
              </a:rPr>
              <a:t>双坐标轴图</a:t>
            </a:r>
          </a:p>
        </p:txBody>
      </p:sp>
      <p:sp>
        <p:nvSpPr>
          <p:cNvPr id="22" name="Oval 15"/>
          <p:cNvSpPr>
            <a:spLocks noChangeArrowheads="1"/>
          </p:cNvSpPr>
          <p:nvPr/>
        </p:nvSpPr>
        <p:spPr bwMode="auto">
          <a:xfrm>
            <a:off x="2928857" y="3678873"/>
            <a:ext cx="684000" cy="648000"/>
          </a:xfrm>
          <a:prstGeom prst="ellipse">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6</a:t>
            </a:r>
          </a:p>
        </p:txBody>
      </p:sp>
    </p:spTree>
    <p:extLst>
      <p:ext uri="{BB962C8B-B14F-4D97-AF65-F5344CB8AC3E}">
        <p14:creationId xmlns:p14="http://schemas.microsoft.com/office/powerpoint/2010/main" val="4807539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zh-CN" dirty="0"/>
              <a:t>双坐标轴图</a:t>
            </a:r>
            <a:r>
              <a:rPr lang="zh-CN" altLang="en-US" dirty="0"/>
              <a:t>是一种组合图表，一般将两种不同类型的图表组合在同一个“画布”上，如柱状图和折线图的组合。当然，也可将类型相同而数据单位不同的图表组合在一起。双坐标轴图中最难画的应该是“柱状图”与“柱状图”的组合，因为会遇到同一刻度对应“柱子”与“柱子”完全互相重叠的问题</a:t>
            </a:r>
            <a:r>
              <a:rPr lang="zh-CN" altLang="zh-CN" dirty="0"/>
              <a:t>。</a:t>
            </a:r>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altLang="zh-CN" dirty="0"/>
              <a:t>9.6.1  </a:t>
            </a:r>
            <a:r>
              <a:rPr lang="zh-CN" altLang="en-US" dirty="0"/>
              <a:t>双坐标轴图及其参数配置</a:t>
            </a:r>
            <a:endParaRPr dirty="0"/>
          </a:p>
        </p:txBody>
      </p:sp>
    </p:spTree>
    <p:extLst>
      <p:ext uri="{BB962C8B-B14F-4D97-AF65-F5344CB8AC3E}">
        <p14:creationId xmlns:p14="http://schemas.microsoft.com/office/powerpoint/2010/main" val="21517569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为了分析</a:t>
            </a:r>
            <a:r>
              <a:rPr lang="en-US" altLang="zh-CN" dirty="0"/>
              <a:t>2022</a:t>
            </a:r>
            <a:r>
              <a:rPr lang="zh-CN" altLang="en-US" dirty="0"/>
              <a:t>年某企业在不同区域的销售利润额及利润率，可以绘制双坐标图。</a:t>
            </a:r>
          </a:p>
        </p:txBody>
      </p:sp>
      <p:sp>
        <p:nvSpPr>
          <p:cNvPr id="17412" name="内容占位符 2"/>
          <p:cNvSpPr>
            <a:spLocks noGrp="1"/>
          </p:cNvSpPr>
          <p:nvPr>
            <p:ph idx="10"/>
          </p:nvPr>
        </p:nvSpPr>
        <p:spPr>
          <a:xfrm>
            <a:off x="423863" y="1138238"/>
            <a:ext cx="11107737" cy="427037"/>
          </a:xfrm>
        </p:spPr>
        <p:txBody>
          <a:bodyPr/>
          <a:lstStyle/>
          <a:p>
            <a:r>
              <a:rPr lang="en-US" altLang="zh-CN" dirty="0"/>
              <a:t>9.6.2  </a:t>
            </a:r>
            <a:r>
              <a:rPr lang="zh-CN" altLang="en-US" dirty="0"/>
              <a:t>案例：区域销售业绩及数量分析</a:t>
            </a:r>
            <a:endParaRPr dirty="0"/>
          </a:p>
        </p:txBody>
      </p:sp>
      <p:pic>
        <p:nvPicPr>
          <p:cNvPr id="3" name="图片 2">
            <a:extLst>
              <a:ext uri="{FF2B5EF4-FFF2-40B4-BE49-F238E27FC236}">
                <a16:creationId xmlns:a16="http://schemas.microsoft.com/office/drawing/2014/main" id="{CFD5AB9E-067A-F9D4-503C-197CA62178E1}"/>
              </a:ext>
            </a:extLst>
          </p:cNvPr>
          <p:cNvPicPr>
            <a:picLocks noChangeAspect="1"/>
          </p:cNvPicPr>
          <p:nvPr/>
        </p:nvPicPr>
        <p:blipFill>
          <a:blip r:embed="rId2"/>
          <a:stretch>
            <a:fillRect/>
          </a:stretch>
        </p:blipFill>
        <p:spPr>
          <a:xfrm>
            <a:off x="2605789" y="2506362"/>
            <a:ext cx="6237478" cy="3240000"/>
          </a:xfrm>
          <a:prstGeom prst="rect">
            <a:avLst/>
          </a:prstGeom>
          <a:noFill/>
          <a:ln>
            <a:noFill/>
          </a:ln>
        </p:spPr>
      </p:pic>
    </p:spTree>
    <p:extLst>
      <p:ext uri="{BB962C8B-B14F-4D97-AF65-F5344CB8AC3E}">
        <p14:creationId xmlns:p14="http://schemas.microsoft.com/office/powerpoint/2010/main" val="504455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a:xfrm>
            <a:off x="423863" y="1123950"/>
            <a:ext cx="11107737" cy="4987925"/>
          </a:xfrm>
        </p:spPr>
        <p:txBody>
          <a:bodyPr/>
          <a:lstStyle/>
          <a:p>
            <a:r>
              <a:rPr lang="en-US" altLang="zh-CN" dirty="0"/>
              <a:t>def </a:t>
            </a:r>
            <a:r>
              <a:rPr lang="en-US" altLang="zh-CN" dirty="0" err="1"/>
              <a:t>overlap_bar_line</a:t>
            </a:r>
            <a:r>
              <a:rPr lang="en-US" altLang="zh-CN" dirty="0"/>
              <a:t>() -&gt; Bar:</a:t>
            </a:r>
          </a:p>
          <a:p>
            <a:r>
              <a:rPr lang="en-US" altLang="zh-CN" dirty="0"/>
              <a:t>    bar = (</a:t>
            </a:r>
          </a:p>
          <a:p>
            <a:r>
              <a:rPr lang="en-US" altLang="zh-CN" dirty="0"/>
              <a:t>        Bar()</a:t>
            </a:r>
          </a:p>
          <a:p>
            <a:r>
              <a:rPr lang="en-US" altLang="zh-CN" dirty="0"/>
              <a:t>        .</a:t>
            </a:r>
            <a:r>
              <a:rPr lang="en-US" altLang="zh-CN" dirty="0" err="1"/>
              <a:t>add_xaxis</a:t>
            </a:r>
            <a:r>
              <a:rPr lang="en-US" altLang="zh-CN" dirty="0"/>
              <a:t>(v1)</a:t>
            </a:r>
          </a:p>
          <a:p>
            <a:r>
              <a:rPr lang="en-US" altLang="zh-CN" dirty="0"/>
              <a:t>        .</a:t>
            </a:r>
            <a:r>
              <a:rPr lang="en-US" altLang="zh-CN" dirty="0" err="1"/>
              <a:t>add_yaxis</a:t>
            </a:r>
            <a:r>
              <a:rPr lang="en-US" altLang="zh-CN" dirty="0"/>
              <a:t>("</a:t>
            </a:r>
            <a:r>
              <a:rPr lang="zh-CN" altLang="en-US" dirty="0"/>
              <a:t>利润额</a:t>
            </a:r>
            <a:r>
              <a:rPr lang="en-US" altLang="zh-CN" dirty="0"/>
              <a:t>", v2)</a:t>
            </a:r>
          </a:p>
          <a:p>
            <a:r>
              <a:rPr lang="en-US" altLang="zh-CN" dirty="0"/>
              <a:t>        .</a:t>
            </a:r>
            <a:r>
              <a:rPr lang="en-US" altLang="zh-CN" dirty="0" err="1"/>
              <a:t>extend_axis</a:t>
            </a:r>
            <a:r>
              <a:rPr lang="en-US" altLang="zh-CN" dirty="0"/>
              <a:t>(</a:t>
            </a:r>
          </a:p>
          <a:p>
            <a:r>
              <a:rPr lang="en-US" altLang="zh-CN" dirty="0"/>
              <a:t>            </a:t>
            </a:r>
            <a:r>
              <a:rPr lang="en-US" altLang="zh-CN" dirty="0" err="1"/>
              <a:t>yaxis</a:t>
            </a:r>
            <a:r>
              <a:rPr lang="en-US" altLang="zh-CN" dirty="0"/>
              <a:t>=</a:t>
            </a:r>
            <a:r>
              <a:rPr lang="en-US" altLang="zh-CN" dirty="0" err="1"/>
              <a:t>opts.AxisOpts</a:t>
            </a:r>
            <a:r>
              <a:rPr lang="en-US" altLang="zh-CN" dirty="0"/>
              <a:t>(name='</a:t>
            </a:r>
            <a:r>
              <a:rPr lang="zh-CN" altLang="en-US" dirty="0"/>
              <a:t>平均利润率</a:t>
            </a:r>
            <a:r>
              <a:rPr lang="en-US" altLang="zh-CN" dirty="0"/>
              <a:t>',</a:t>
            </a:r>
            <a:r>
              <a:rPr lang="en-US" altLang="zh-CN" dirty="0" err="1"/>
              <a:t>name_textstyle_opts</a:t>
            </a:r>
            <a:r>
              <a:rPr lang="en-US" altLang="zh-CN" dirty="0"/>
              <a:t>= </a:t>
            </a:r>
            <a:r>
              <a:rPr lang="en-US" altLang="zh-CN" dirty="0" err="1"/>
              <a:t>opts.TextStyleOpts</a:t>
            </a:r>
            <a:r>
              <a:rPr lang="en-US" altLang="zh-CN" dirty="0"/>
              <a:t>(color='red',</a:t>
            </a:r>
            <a:r>
              <a:rPr lang="en-US" altLang="zh-CN" dirty="0" err="1"/>
              <a:t>font_size</a:t>
            </a:r>
            <a:r>
              <a:rPr lang="en-US" altLang="zh-CN" dirty="0"/>
              <a:t>=20),</a:t>
            </a:r>
          </a:p>
          <a:p>
            <a:r>
              <a:rPr lang="en-US" altLang="zh-CN" dirty="0"/>
              <a:t>                </a:t>
            </a:r>
            <a:r>
              <a:rPr lang="en-US" altLang="zh-CN" dirty="0" err="1"/>
              <a:t>axislabel_opts</a:t>
            </a:r>
            <a:r>
              <a:rPr lang="en-US" altLang="zh-CN" dirty="0"/>
              <a:t>=</a:t>
            </a:r>
            <a:r>
              <a:rPr lang="en-US" altLang="zh-CN" dirty="0" err="1"/>
              <a:t>opts.LabelOpts</a:t>
            </a:r>
            <a:r>
              <a:rPr lang="en-US" altLang="zh-CN" dirty="0"/>
              <a:t>(formatter="{value}",</a:t>
            </a:r>
            <a:r>
              <a:rPr lang="en-US" altLang="zh-CN" dirty="0" err="1"/>
              <a:t>font_size</a:t>
            </a:r>
            <a:r>
              <a:rPr lang="en-US" altLang="zh-CN" dirty="0"/>
              <a:t>=15), interval=0.5,name_location = "middle"</a:t>
            </a:r>
          </a:p>
          <a:p>
            <a:r>
              <a:rPr lang="en-US" altLang="zh-CN" dirty="0"/>
              <a:t>              )</a:t>
            </a:r>
          </a:p>
          <a:p>
            <a:r>
              <a:rPr lang="en-US" altLang="zh-CN" dirty="0"/>
              <a:t>        )</a:t>
            </a:r>
          </a:p>
        </p:txBody>
      </p:sp>
    </p:spTree>
    <p:extLst>
      <p:ext uri="{BB962C8B-B14F-4D97-AF65-F5344CB8AC3E}">
        <p14:creationId xmlns:p14="http://schemas.microsoft.com/office/powerpoint/2010/main" val="22879802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gray">
          <a:xfrm>
            <a:off x="1524000" y="-319088"/>
            <a:ext cx="184150" cy="239713"/>
          </a:xfrm>
          <a:prstGeom prst="rect">
            <a:avLst/>
          </a:prstGeom>
          <a:noFill/>
          <a:ln>
            <a:noFill/>
          </a:ln>
          <a:effectLst>
            <a:outerShdw dist="107763"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defRPr sz="900">
                <a:solidFill>
                  <a:srgbClr val="000000"/>
                </a:solidFill>
                <a:latin typeface="Arial" panose="020B0604020202020204" pitchFamily="34" charset="0"/>
                <a:ea typeface="宋体" panose="02010600030101010101" pitchFamily="2" charset="-122"/>
              </a:defRPr>
            </a:lvl1pPr>
            <a:lvl2pPr marL="742950" indent="-285750" eaLnBrk="0" hangingPunct="0">
              <a:defRPr sz="900">
                <a:solidFill>
                  <a:srgbClr val="000000"/>
                </a:solidFill>
                <a:latin typeface="Arial" panose="020B0604020202020204" pitchFamily="34" charset="0"/>
                <a:ea typeface="宋体" panose="02010600030101010101" pitchFamily="2" charset="-122"/>
              </a:defRPr>
            </a:lvl2pPr>
            <a:lvl3pPr marL="1143000" indent="-228600" eaLnBrk="0" hangingPunct="0">
              <a:defRPr sz="900">
                <a:solidFill>
                  <a:srgbClr val="000000"/>
                </a:solidFill>
                <a:latin typeface="Arial" panose="020B0604020202020204" pitchFamily="34" charset="0"/>
                <a:ea typeface="宋体" panose="02010600030101010101" pitchFamily="2" charset="-122"/>
              </a:defRPr>
            </a:lvl3pPr>
            <a:lvl4pPr marL="1600200" indent="-228600" eaLnBrk="0" hangingPunct="0">
              <a:defRPr sz="900">
                <a:solidFill>
                  <a:srgbClr val="000000"/>
                </a:solidFill>
                <a:latin typeface="Arial" panose="020B0604020202020204" pitchFamily="34" charset="0"/>
                <a:ea typeface="宋体" panose="02010600030101010101" pitchFamily="2" charset="-122"/>
              </a:defRPr>
            </a:lvl4pPr>
            <a:lvl5pPr marL="2057400" indent="-228600" eaLnBrk="0" hangingPunct="0">
              <a:defRPr sz="9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endParaRPr lang="zh-CN" altLang="en-US" sz="952"/>
          </a:p>
        </p:txBody>
      </p:sp>
      <p:sp>
        <p:nvSpPr>
          <p:cNvPr id="10246" name="Rectangle 6"/>
          <p:cNvSpPr>
            <a:spLocks noChangeArrowheads="1"/>
          </p:cNvSpPr>
          <p:nvPr/>
        </p:nvSpPr>
        <p:spPr bwMode="auto">
          <a:xfrm>
            <a:off x="1524000" y="-392113"/>
            <a:ext cx="184150" cy="38576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fontAlgn="auto">
              <a:spcBef>
                <a:spcPts val="0"/>
              </a:spcBef>
              <a:spcAft>
                <a:spcPts val="0"/>
              </a:spcAft>
              <a:defRPr/>
            </a:pPr>
            <a:endParaRPr lang="zh-CN" altLang="en-US" sz="1905">
              <a:solidFill>
                <a:srgbClr val="000000"/>
              </a:solidFill>
              <a:latin typeface="Arial" charset="0"/>
              <a:ea typeface="+mn-ea"/>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261" y="2327030"/>
            <a:ext cx="2754924" cy="2754924"/>
          </a:xfrm>
          <a:prstGeom prst="rect">
            <a:avLst/>
          </a:prstGeom>
        </p:spPr>
      </p:pic>
    </p:spTree>
    <p:extLst>
      <p:ext uri="{BB962C8B-B14F-4D97-AF65-F5344CB8AC3E}">
        <p14:creationId xmlns:p14="http://schemas.microsoft.com/office/powerpoint/2010/main" val="32750992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集合（</a:t>
            </a:r>
            <a:r>
              <a:rPr lang="en-US" altLang="zh-CN" dirty="0"/>
              <a:t>Set</a:t>
            </a:r>
            <a:r>
              <a:rPr lang="zh-CN" altLang="en-US" dirty="0"/>
              <a:t>）是一个无序的不重复元素序列，可以使用大括号或者</a:t>
            </a:r>
            <a:r>
              <a:rPr lang="en-US" altLang="zh-CN" dirty="0"/>
              <a:t>set()</a:t>
            </a:r>
            <a:r>
              <a:rPr lang="zh-CN" altLang="en-US" dirty="0"/>
              <a:t>函数创建，注意创建一个空集合必须使用</a:t>
            </a:r>
            <a:r>
              <a:rPr lang="en-US" altLang="zh-CN" dirty="0"/>
              <a:t>set()</a:t>
            </a:r>
            <a:r>
              <a:rPr lang="zh-CN" altLang="en-US" dirty="0"/>
              <a:t>，因为</a:t>
            </a:r>
            <a:r>
              <a:rPr lang="en-US" altLang="zh-CN" dirty="0"/>
              <a:t>{}</a:t>
            </a:r>
            <a:r>
              <a:rPr lang="zh-CN" altLang="en-US" dirty="0"/>
              <a:t>是用来创建一个空字典的。创建集合的格式如下：</a:t>
            </a:r>
          </a:p>
          <a:p>
            <a:r>
              <a:rPr lang="en-US" altLang="zh-CN" dirty="0" err="1"/>
              <a:t>parame</a:t>
            </a:r>
            <a:r>
              <a:rPr lang="en-US" altLang="zh-CN" dirty="0"/>
              <a:t> = {value01, value02, ...}      </a:t>
            </a:r>
            <a:r>
              <a:rPr lang="zh-CN" altLang="en-US" dirty="0"/>
              <a:t>或者     </a:t>
            </a:r>
            <a:r>
              <a:rPr lang="en-US" altLang="zh-CN" dirty="0"/>
              <a:t>set(value)</a:t>
            </a:r>
          </a:p>
          <a:p>
            <a:r>
              <a:rPr lang="zh-CN" altLang="en-US" dirty="0"/>
              <a:t>此外，</a:t>
            </a:r>
            <a:r>
              <a:rPr lang="en-US" altLang="zh-CN" dirty="0"/>
              <a:t>Python</a:t>
            </a:r>
            <a:r>
              <a:rPr lang="zh-CN" altLang="en-US" dirty="0"/>
              <a:t>中的集合与数学中的集合概念基本类似，也有交集、并集、差集和补集，集合之间关系的维恩图如图所示。</a:t>
            </a:r>
            <a:endParaRPr lang="en-US" altLang="zh-CN" dirty="0"/>
          </a:p>
          <a:p>
            <a:endParaRPr lang="zh-CN" altLang="zh-CN" dirty="0"/>
          </a:p>
        </p:txBody>
      </p:sp>
      <p:sp>
        <p:nvSpPr>
          <p:cNvPr id="17412" name="内容占位符 2"/>
          <p:cNvSpPr>
            <a:spLocks noGrp="1"/>
          </p:cNvSpPr>
          <p:nvPr>
            <p:ph idx="10"/>
          </p:nvPr>
        </p:nvSpPr>
        <p:spPr>
          <a:xfrm>
            <a:off x="423863" y="1138238"/>
            <a:ext cx="11107737" cy="427037"/>
          </a:xfrm>
        </p:spPr>
        <p:txBody>
          <a:bodyPr/>
          <a:lstStyle/>
          <a:p>
            <a:r>
              <a:rPr lang="en-US" dirty="0"/>
              <a:t>2.1.5  </a:t>
            </a:r>
            <a:r>
              <a:rPr lang="zh-CN" altLang="en-US" dirty="0"/>
              <a:t>集合</a:t>
            </a:r>
            <a:endParaRPr dirty="0"/>
          </a:p>
        </p:txBody>
      </p:sp>
      <p:pic>
        <p:nvPicPr>
          <p:cNvPr id="6" name="图片 5">
            <a:extLst>
              <a:ext uri="{FF2B5EF4-FFF2-40B4-BE49-F238E27FC236}">
                <a16:creationId xmlns:a16="http://schemas.microsoft.com/office/drawing/2014/main" id="{B1862686-3137-C8B6-4490-1B758EC2E111}"/>
              </a:ext>
            </a:extLst>
          </p:cNvPr>
          <p:cNvPicPr>
            <a:picLocks noChangeAspect="1"/>
          </p:cNvPicPr>
          <p:nvPr/>
        </p:nvPicPr>
        <p:blipFill>
          <a:blip r:embed="rId2"/>
          <a:stretch>
            <a:fillRect/>
          </a:stretch>
        </p:blipFill>
        <p:spPr>
          <a:xfrm>
            <a:off x="4023033" y="3864608"/>
            <a:ext cx="3702305" cy="2520000"/>
          </a:xfrm>
          <a:prstGeom prst="rect">
            <a:avLst/>
          </a:prstGeom>
        </p:spPr>
      </p:pic>
    </p:spTree>
    <p:extLst>
      <p:ext uri="{BB962C8B-B14F-4D97-AF65-F5344CB8AC3E}">
        <p14:creationId xmlns:p14="http://schemas.microsoft.com/office/powerpoint/2010/main" val="2582633081"/>
      </p:ext>
    </p:extLst>
  </p:cSld>
  <p:clrMapOvr>
    <a:masterClrMapping/>
  </p:clrMapOvr>
  <p:transition spd="slow">
    <p:wheel spokes="1"/>
  </p:transition>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4"/>
          <p:cNvSpPr>
            <a:spLocks noGrp="1"/>
          </p:cNvSpPr>
          <p:nvPr>
            <p:ph type="title"/>
          </p:nvPr>
        </p:nvSpPr>
        <p:spPr>
          <a:xfrm>
            <a:off x="2792657" y="3080544"/>
            <a:ext cx="6543675" cy="692150"/>
          </a:xfrm>
        </p:spPr>
        <p:txBody>
          <a:bodyPr/>
          <a:lstStyle/>
          <a:p>
            <a:r>
              <a:rPr lang="zh-CN" altLang="en-US" dirty="0">
                <a:solidFill>
                  <a:schemeClr val="tx1"/>
                </a:solidFill>
              </a:rPr>
              <a:t>第</a:t>
            </a:r>
            <a:r>
              <a:rPr lang="en-US" altLang="zh-CN" dirty="0">
                <a:solidFill>
                  <a:schemeClr val="tx1"/>
                </a:solidFill>
              </a:rPr>
              <a:t>10</a:t>
            </a:r>
            <a:r>
              <a:rPr lang="zh-CN" altLang="en-US" dirty="0">
                <a:solidFill>
                  <a:schemeClr val="tx1"/>
                </a:solidFill>
              </a:rPr>
              <a:t>章  </a:t>
            </a:r>
            <a:r>
              <a:rPr lang="en-US" altLang="zh-CN" dirty="0" err="1">
                <a:solidFill>
                  <a:schemeClr val="tx1"/>
                </a:solidFill>
              </a:rPr>
              <a:t>PyEcharts</a:t>
            </a:r>
            <a:r>
              <a:rPr lang="zh-CN" altLang="en-US" dirty="0">
                <a:solidFill>
                  <a:schemeClr val="tx1"/>
                </a:solidFill>
              </a:rPr>
              <a:t>高级绘图</a:t>
            </a:r>
            <a:endParaRPr lang="zh-CN" altLang="en-US" b="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1627875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p:txBody>
          <a:bodyPr/>
          <a:lstStyle/>
          <a:p>
            <a:pPr marL="271463" indent="-271463"/>
            <a:r>
              <a:rPr lang="en-US" altLang="zh-CN" dirty="0" err="1"/>
              <a:t>PyEcharts</a:t>
            </a:r>
            <a:r>
              <a:rPr lang="zh-CN" altLang="en-US" dirty="0"/>
              <a:t>可以生成一些比较复杂的视图，包括日历图、漏斗图、仪表盘、环形图、雷达图、旭日图、主题河流图、词云、玫瑰图、平行坐标系等，本章将通过实际案例详细介绍每种视图的具体步骤。</a:t>
            </a:r>
          </a:p>
        </p:txBody>
      </p:sp>
    </p:spTree>
    <p:extLst>
      <p:ext uri="{BB962C8B-B14F-4D97-AF65-F5344CB8AC3E}">
        <p14:creationId xmlns:p14="http://schemas.microsoft.com/office/powerpoint/2010/main" val="2056198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154144"/>
            <a:ext cx="0" cy="5268171"/>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392765"/>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a:latin typeface="微软雅黑" pitchFamily="34" charset="-122"/>
                <a:ea typeface="微软雅黑" pitchFamily="34" charset="-122"/>
              </a:rPr>
              <a:t>1</a:t>
            </a:r>
            <a:endParaRPr lang="en-US" altLang="zh-CN" sz="2400" dirty="0">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349694"/>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绘制漏斗图</a:t>
            </a:r>
          </a:p>
        </p:txBody>
      </p:sp>
      <p:sp>
        <p:nvSpPr>
          <p:cNvPr id="13" name="AutoShape 17"/>
          <p:cNvSpPr>
            <a:spLocks noChangeArrowheads="1"/>
          </p:cNvSpPr>
          <p:nvPr/>
        </p:nvSpPr>
        <p:spPr bwMode="auto">
          <a:xfrm>
            <a:off x="4000531" y="1320765"/>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latin typeface="微软雅黑" pitchFamily="34" charset="-122"/>
                <a:ea typeface="微软雅黑" pitchFamily="34" charset="-122"/>
              </a:rPr>
              <a:t>绘制日历图</a:t>
            </a:r>
          </a:p>
        </p:txBody>
      </p:sp>
      <p:sp>
        <p:nvSpPr>
          <p:cNvPr id="15" name="Oval 15"/>
          <p:cNvSpPr>
            <a:spLocks noChangeArrowheads="1"/>
          </p:cNvSpPr>
          <p:nvPr/>
        </p:nvSpPr>
        <p:spPr bwMode="auto">
          <a:xfrm>
            <a:off x="2928857" y="2367694"/>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401895"/>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绘制仪表盘</a:t>
            </a:r>
          </a:p>
        </p:txBody>
      </p:sp>
      <p:sp>
        <p:nvSpPr>
          <p:cNvPr id="22" name="Oval 15"/>
          <p:cNvSpPr>
            <a:spLocks noChangeArrowheads="1"/>
          </p:cNvSpPr>
          <p:nvPr/>
        </p:nvSpPr>
        <p:spPr bwMode="auto">
          <a:xfrm>
            <a:off x="2928857" y="3419895"/>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456519"/>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绘制环形图</a:t>
            </a:r>
          </a:p>
        </p:txBody>
      </p:sp>
      <p:sp>
        <p:nvSpPr>
          <p:cNvPr id="29" name="Oval 15"/>
          <p:cNvSpPr>
            <a:spLocks noChangeArrowheads="1"/>
          </p:cNvSpPr>
          <p:nvPr/>
        </p:nvSpPr>
        <p:spPr bwMode="auto">
          <a:xfrm>
            <a:off x="2904947" y="4474519"/>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
        <p:nvSpPr>
          <p:cNvPr id="11" name="AutoShape 17">
            <a:hlinkClick r:id="" action="ppaction://noaction"/>
            <a:extLst>
              <a:ext uri="{FF2B5EF4-FFF2-40B4-BE49-F238E27FC236}">
                <a16:creationId xmlns:a16="http://schemas.microsoft.com/office/drawing/2014/main" id="{F858D493-DA42-4F15-8A9A-4F1412F3259F}"/>
              </a:ext>
            </a:extLst>
          </p:cNvPr>
          <p:cNvSpPr>
            <a:spLocks noChangeArrowheads="1"/>
          </p:cNvSpPr>
          <p:nvPr/>
        </p:nvSpPr>
        <p:spPr bwMode="auto">
          <a:xfrm>
            <a:off x="4024996" y="5522956"/>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绘制雷达图</a:t>
            </a:r>
          </a:p>
        </p:txBody>
      </p:sp>
      <p:sp>
        <p:nvSpPr>
          <p:cNvPr id="12" name="Oval 15">
            <a:extLst>
              <a:ext uri="{FF2B5EF4-FFF2-40B4-BE49-F238E27FC236}">
                <a16:creationId xmlns:a16="http://schemas.microsoft.com/office/drawing/2014/main" id="{91C6563F-10D6-4D11-BBAF-3C078737F936}"/>
              </a:ext>
            </a:extLst>
          </p:cNvPr>
          <p:cNvSpPr>
            <a:spLocks noChangeArrowheads="1"/>
          </p:cNvSpPr>
          <p:nvPr/>
        </p:nvSpPr>
        <p:spPr bwMode="auto">
          <a:xfrm>
            <a:off x="2917493" y="5540956"/>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5</a:t>
            </a:r>
          </a:p>
        </p:txBody>
      </p:sp>
    </p:spTree>
    <p:extLst>
      <p:ext uri="{BB962C8B-B14F-4D97-AF65-F5344CB8AC3E}">
        <p14:creationId xmlns:p14="http://schemas.microsoft.com/office/powerpoint/2010/main" val="640068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154144"/>
            <a:ext cx="0" cy="5268171"/>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392765"/>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6</a:t>
            </a:r>
          </a:p>
        </p:txBody>
      </p:sp>
      <p:sp>
        <p:nvSpPr>
          <p:cNvPr id="23" name="AutoShape 17">
            <a:hlinkClick r:id="rId2" action="ppaction://hlinksldjump"/>
          </p:cNvPr>
          <p:cNvSpPr>
            <a:spLocks noChangeArrowheads="1"/>
          </p:cNvSpPr>
          <p:nvPr/>
        </p:nvSpPr>
        <p:spPr bwMode="auto">
          <a:xfrm>
            <a:off x="4000531" y="2349694"/>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绘制主题河流图</a:t>
            </a:r>
          </a:p>
        </p:txBody>
      </p:sp>
      <p:sp>
        <p:nvSpPr>
          <p:cNvPr id="13" name="AutoShape 17"/>
          <p:cNvSpPr>
            <a:spLocks noChangeArrowheads="1"/>
          </p:cNvSpPr>
          <p:nvPr/>
        </p:nvSpPr>
        <p:spPr bwMode="auto">
          <a:xfrm>
            <a:off x="4000531" y="1320765"/>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绘制旭日图</a:t>
            </a:r>
          </a:p>
        </p:txBody>
      </p:sp>
      <p:sp>
        <p:nvSpPr>
          <p:cNvPr id="15" name="Oval 15"/>
          <p:cNvSpPr>
            <a:spLocks noChangeArrowheads="1"/>
          </p:cNvSpPr>
          <p:nvPr/>
        </p:nvSpPr>
        <p:spPr bwMode="auto">
          <a:xfrm>
            <a:off x="2928857" y="2367694"/>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7</a:t>
            </a:r>
          </a:p>
        </p:txBody>
      </p:sp>
      <p:sp>
        <p:nvSpPr>
          <p:cNvPr id="21" name="AutoShape 17">
            <a:hlinkClick r:id="" action="ppaction://noaction"/>
          </p:cNvPr>
          <p:cNvSpPr>
            <a:spLocks noChangeArrowheads="1"/>
          </p:cNvSpPr>
          <p:nvPr/>
        </p:nvSpPr>
        <p:spPr bwMode="auto">
          <a:xfrm>
            <a:off x="4012450" y="3401895"/>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绘制词云</a:t>
            </a:r>
          </a:p>
        </p:txBody>
      </p:sp>
      <p:sp>
        <p:nvSpPr>
          <p:cNvPr id="22" name="Oval 15"/>
          <p:cNvSpPr>
            <a:spLocks noChangeArrowheads="1"/>
          </p:cNvSpPr>
          <p:nvPr/>
        </p:nvSpPr>
        <p:spPr bwMode="auto">
          <a:xfrm>
            <a:off x="2928857" y="3419895"/>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8</a:t>
            </a:r>
          </a:p>
        </p:txBody>
      </p:sp>
      <p:sp>
        <p:nvSpPr>
          <p:cNvPr id="28" name="AutoShape 17">
            <a:hlinkClick r:id="" action="ppaction://noaction"/>
          </p:cNvPr>
          <p:cNvSpPr>
            <a:spLocks noChangeArrowheads="1"/>
          </p:cNvSpPr>
          <p:nvPr/>
        </p:nvSpPr>
        <p:spPr bwMode="auto">
          <a:xfrm>
            <a:off x="4012450" y="4456519"/>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绘制玫瑰图</a:t>
            </a:r>
          </a:p>
        </p:txBody>
      </p:sp>
      <p:sp>
        <p:nvSpPr>
          <p:cNvPr id="29" name="Oval 15"/>
          <p:cNvSpPr>
            <a:spLocks noChangeArrowheads="1"/>
          </p:cNvSpPr>
          <p:nvPr/>
        </p:nvSpPr>
        <p:spPr bwMode="auto">
          <a:xfrm>
            <a:off x="2904947" y="4474519"/>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9</a:t>
            </a:r>
          </a:p>
        </p:txBody>
      </p:sp>
      <p:sp>
        <p:nvSpPr>
          <p:cNvPr id="11" name="AutoShape 17">
            <a:hlinkClick r:id="" action="ppaction://noaction"/>
            <a:extLst>
              <a:ext uri="{FF2B5EF4-FFF2-40B4-BE49-F238E27FC236}">
                <a16:creationId xmlns:a16="http://schemas.microsoft.com/office/drawing/2014/main" id="{F858D493-DA42-4F15-8A9A-4F1412F3259F}"/>
              </a:ext>
            </a:extLst>
          </p:cNvPr>
          <p:cNvSpPr>
            <a:spLocks noChangeArrowheads="1"/>
          </p:cNvSpPr>
          <p:nvPr/>
        </p:nvSpPr>
        <p:spPr bwMode="auto">
          <a:xfrm>
            <a:off x="4024996" y="5522956"/>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绘制平行坐标系</a:t>
            </a:r>
          </a:p>
        </p:txBody>
      </p:sp>
      <p:sp>
        <p:nvSpPr>
          <p:cNvPr id="12" name="Oval 15">
            <a:extLst>
              <a:ext uri="{FF2B5EF4-FFF2-40B4-BE49-F238E27FC236}">
                <a16:creationId xmlns:a16="http://schemas.microsoft.com/office/drawing/2014/main" id="{91C6563F-10D6-4D11-BBAF-3C078737F936}"/>
              </a:ext>
            </a:extLst>
          </p:cNvPr>
          <p:cNvSpPr>
            <a:spLocks noChangeArrowheads="1"/>
          </p:cNvSpPr>
          <p:nvPr/>
        </p:nvSpPr>
        <p:spPr bwMode="auto">
          <a:xfrm>
            <a:off x="2917493" y="5540956"/>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10</a:t>
            </a:r>
          </a:p>
        </p:txBody>
      </p:sp>
    </p:spTree>
    <p:extLst>
      <p:ext uri="{BB962C8B-B14F-4D97-AF65-F5344CB8AC3E}">
        <p14:creationId xmlns:p14="http://schemas.microsoft.com/office/powerpoint/2010/main" val="3307028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zh-CN" dirty="0"/>
              <a:t>日历图</a:t>
            </a:r>
            <a:r>
              <a:rPr lang="zh-CN" altLang="en-US" dirty="0"/>
              <a:t>是一个日历数据视图，提供一段时间的日历布局，使我们可以更好地查看所选日期每一天的数据</a:t>
            </a:r>
            <a:r>
              <a:rPr lang="zh-CN" altLang="zh-CN" dirty="0"/>
              <a:t>。</a:t>
            </a:r>
          </a:p>
          <a:p>
            <a:pPr marL="361950" indent="-361950"/>
            <a:r>
              <a:rPr lang="zh-CN" altLang="zh-CN" dirty="0"/>
              <a:t>日历图的参数配置</a:t>
            </a:r>
            <a:r>
              <a:rPr lang="zh-CN" altLang="en-US" dirty="0"/>
              <a:t>。</a:t>
            </a:r>
            <a:endParaRPr lang="en-US" altLang="zh-CN" dirty="0"/>
          </a:p>
          <a:p>
            <a:pPr marL="361950" indent="-361950"/>
            <a:r>
              <a:rPr lang="zh-CN" altLang="zh-CN" dirty="0"/>
              <a:t>日历图坐标系组件的配置项</a:t>
            </a:r>
            <a:r>
              <a:rPr lang="zh-CN" altLang="en-US" dirty="0"/>
              <a:t>。</a:t>
            </a:r>
          </a:p>
        </p:txBody>
      </p:sp>
      <p:sp>
        <p:nvSpPr>
          <p:cNvPr id="17412" name="内容占位符 2"/>
          <p:cNvSpPr>
            <a:spLocks noGrp="1"/>
          </p:cNvSpPr>
          <p:nvPr>
            <p:ph idx="10"/>
          </p:nvPr>
        </p:nvSpPr>
        <p:spPr>
          <a:xfrm>
            <a:off x="423863" y="1138238"/>
            <a:ext cx="11107737" cy="427037"/>
          </a:xfrm>
        </p:spPr>
        <p:txBody>
          <a:bodyPr/>
          <a:lstStyle/>
          <a:p>
            <a:r>
              <a:rPr lang="en-US" altLang="zh-CN" dirty="0"/>
              <a:t>10.1.1  </a:t>
            </a:r>
            <a:r>
              <a:rPr lang="zh-CN" altLang="en-US" dirty="0"/>
              <a:t>日历图及其参数配置</a:t>
            </a:r>
            <a:endParaRPr dirty="0"/>
          </a:p>
        </p:txBody>
      </p:sp>
    </p:spTree>
    <p:extLst>
      <p:ext uri="{BB962C8B-B14F-4D97-AF65-F5344CB8AC3E}">
        <p14:creationId xmlns:p14="http://schemas.microsoft.com/office/powerpoint/2010/main" val="1134509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a:extLst>
              <a:ext uri="{FF2B5EF4-FFF2-40B4-BE49-F238E27FC236}">
                <a16:creationId xmlns:a16="http://schemas.microsoft.com/office/drawing/2014/main" id="{B6DFB1C7-E96C-432E-9DB8-A45232B1A485}"/>
              </a:ext>
            </a:extLst>
          </p:cNvPr>
          <p:cNvGraphicFramePr>
            <a:graphicFrameLocks noGrp="1"/>
          </p:cNvGraphicFramePr>
          <p:nvPr>
            <p:ph idx="1"/>
            <p:extLst>
              <p:ext uri="{D42A27DB-BD31-4B8C-83A1-F6EECF244321}">
                <p14:modId xmlns:p14="http://schemas.microsoft.com/office/powerpoint/2010/main" val="2794118938"/>
              </p:ext>
            </p:extLst>
          </p:nvPr>
        </p:nvGraphicFramePr>
        <p:xfrm>
          <a:off x="2770908" y="1516750"/>
          <a:ext cx="6105237" cy="1864405"/>
        </p:xfrm>
        <a:graphic>
          <a:graphicData uri="http://schemas.openxmlformats.org/drawingml/2006/table">
            <a:tbl>
              <a:tblPr firstRow="1" firstCol="1" bandRow="1">
                <a:tableStyleId>{5C22544A-7EE6-4342-B048-85BDC9FD1C3A}</a:tableStyleId>
              </a:tblPr>
              <a:tblGrid>
                <a:gridCol w="1778991">
                  <a:extLst>
                    <a:ext uri="{9D8B030D-6E8A-4147-A177-3AD203B41FA5}">
                      <a16:colId xmlns:a16="http://schemas.microsoft.com/office/drawing/2014/main" val="151668306"/>
                    </a:ext>
                  </a:extLst>
                </a:gridCol>
                <a:gridCol w="4326246">
                  <a:extLst>
                    <a:ext uri="{9D8B030D-6E8A-4147-A177-3AD203B41FA5}">
                      <a16:colId xmlns:a16="http://schemas.microsoft.com/office/drawing/2014/main" val="2002295760"/>
                    </a:ext>
                  </a:extLst>
                </a:gridCol>
              </a:tblGrid>
              <a:tr h="344145">
                <a:tc>
                  <a:txBody>
                    <a:bodyPr/>
                    <a:lstStyle/>
                    <a:p>
                      <a:pPr marL="0" indent="0" algn="ctr">
                        <a:lnSpc>
                          <a:spcPts val="1400"/>
                        </a:lnSpc>
                        <a:spcBef>
                          <a:spcPts val="200"/>
                        </a:spcBef>
                        <a:spcAft>
                          <a:spcPts val="200"/>
                        </a:spcAft>
                      </a:pPr>
                      <a:r>
                        <a:rPr lang="zh-TW" sz="1000" kern="1050" dirty="0">
                          <a:effectLst/>
                          <a:latin typeface="+mn-ea"/>
                          <a:ea typeface="+mn-ea"/>
                        </a:rPr>
                        <a:t>属性</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121042589"/>
                  </a:ext>
                </a:extLst>
              </a:tr>
              <a:tr h="217180">
                <a:tc>
                  <a:txBody>
                    <a:bodyPr/>
                    <a:lstStyle/>
                    <a:p>
                      <a:pPr marL="0" indent="0" algn="ctr">
                        <a:lnSpc>
                          <a:spcPts val="1400"/>
                        </a:lnSpc>
                        <a:spcBef>
                          <a:spcPts val="200"/>
                        </a:spcBef>
                        <a:spcAft>
                          <a:spcPts val="200"/>
                        </a:spcAft>
                      </a:pPr>
                      <a:r>
                        <a:rPr lang="en-US" sz="1000" kern="1050" dirty="0" err="1">
                          <a:effectLst/>
                          <a:latin typeface="+mn-ea"/>
                          <a:ea typeface="+mn-ea"/>
                        </a:rPr>
                        <a:t>series_name</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系列名称，用于</a:t>
                      </a:r>
                      <a:r>
                        <a:rPr lang="en-US" sz="1000" kern="1050" dirty="0">
                          <a:effectLst/>
                          <a:latin typeface="+mn-ea"/>
                          <a:ea typeface="+mn-ea"/>
                        </a:rPr>
                        <a:t> tooltip </a:t>
                      </a:r>
                      <a:r>
                        <a:rPr lang="zh-TW" sz="1000" kern="1050" dirty="0">
                          <a:effectLst/>
                          <a:latin typeface="+mn-ea"/>
                          <a:ea typeface="+mn-ea"/>
                        </a:rPr>
                        <a:t>的显示，</a:t>
                      </a:r>
                      <a:r>
                        <a:rPr lang="en-US" sz="1000" kern="1050" dirty="0">
                          <a:effectLst/>
                          <a:latin typeface="+mn-ea"/>
                          <a:ea typeface="+mn-ea"/>
                        </a:rPr>
                        <a:t>legend </a:t>
                      </a:r>
                      <a:r>
                        <a:rPr lang="zh-TW" sz="1000" kern="1050" dirty="0">
                          <a:effectLst/>
                          <a:latin typeface="+mn-ea"/>
                          <a:ea typeface="+mn-ea"/>
                        </a:rPr>
                        <a:t>的图例筛选。</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693158138"/>
                  </a:ext>
                </a:extLst>
              </a:tr>
              <a:tr h="217180">
                <a:tc>
                  <a:txBody>
                    <a:bodyPr/>
                    <a:lstStyle/>
                    <a:p>
                      <a:pPr marL="0" indent="0" algn="ctr">
                        <a:lnSpc>
                          <a:spcPts val="1400"/>
                        </a:lnSpc>
                        <a:spcBef>
                          <a:spcPts val="200"/>
                        </a:spcBef>
                        <a:spcAft>
                          <a:spcPts val="200"/>
                        </a:spcAft>
                      </a:pPr>
                      <a:r>
                        <a:rPr lang="en-US" sz="1000" kern="1050" dirty="0" err="1">
                          <a:effectLst/>
                          <a:latin typeface="+mn-ea"/>
                          <a:ea typeface="+mn-ea"/>
                        </a:rPr>
                        <a:t>yaxis_data</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系列数据，格式为</a:t>
                      </a:r>
                      <a:r>
                        <a:rPr lang="en-US" sz="1000" kern="1050" dirty="0">
                          <a:effectLst/>
                          <a:latin typeface="+mn-ea"/>
                          <a:ea typeface="+mn-ea"/>
                        </a:rPr>
                        <a:t> [(date1, value1), (date2, value2), ...]</a:t>
                      </a:r>
                      <a:r>
                        <a:rPr lang="zh-TW"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731047001"/>
                  </a:ext>
                </a:extLst>
              </a:tr>
              <a:tr h="217180">
                <a:tc>
                  <a:txBody>
                    <a:bodyPr/>
                    <a:lstStyle/>
                    <a:p>
                      <a:pPr marL="0" indent="0" algn="ctr">
                        <a:lnSpc>
                          <a:spcPts val="1400"/>
                        </a:lnSpc>
                        <a:spcBef>
                          <a:spcPts val="200"/>
                        </a:spcBef>
                        <a:spcAft>
                          <a:spcPts val="200"/>
                        </a:spcAft>
                      </a:pPr>
                      <a:r>
                        <a:rPr lang="en-US" sz="1000" kern="1050" dirty="0" err="1">
                          <a:effectLst/>
                          <a:latin typeface="+mn-ea"/>
                          <a:ea typeface="+mn-ea"/>
                        </a:rPr>
                        <a:t>is_selected</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是否选中图例。</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886319751"/>
                  </a:ext>
                </a:extLst>
              </a:tr>
              <a:tr h="217180">
                <a:tc>
                  <a:txBody>
                    <a:bodyPr/>
                    <a:lstStyle/>
                    <a:p>
                      <a:pPr marL="0" indent="0" algn="ctr">
                        <a:lnSpc>
                          <a:spcPts val="1400"/>
                        </a:lnSpc>
                        <a:spcBef>
                          <a:spcPts val="200"/>
                        </a:spcBef>
                        <a:spcAft>
                          <a:spcPts val="200"/>
                        </a:spcAft>
                      </a:pPr>
                      <a:r>
                        <a:rPr lang="en-US" sz="1000" kern="1050" dirty="0" err="1">
                          <a:effectLst/>
                          <a:latin typeface="+mn-ea"/>
                          <a:ea typeface="+mn-ea"/>
                        </a:rPr>
                        <a:t>label_opts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标签配置项。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1933290696"/>
                  </a:ext>
                </a:extLst>
              </a:tr>
              <a:tr h="217180">
                <a:tc>
                  <a:txBody>
                    <a:bodyPr/>
                    <a:lstStyle/>
                    <a:p>
                      <a:pPr marL="0" indent="0" algn="ctr">
                        <a:lnSpc>
                          <a:spcPts val="1400"/>
                        </a:lnSpc>
                        <a:spcBef>
                          <a:spcPts val="200"/>
                        </a:spcBef>
                        <a:spcAft>
                          <a:spcPts val="200"/>
                        </a:spcAft>
                      </a:pPr>
                      <a:r>
                        <a:rPr lang="en-US" sz="1000" kern="1050" dirty="0" err="1">
                          <a:effectLst/>
                          <a:latin typeface="+mn-ea"/>
                          <a:ea typeface="+mn-ea"/>
                        </a:rPr>
                        <a:t>calendar_opts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日历坐标系组件配置项。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2397355555"/>
                  </a:ext>
                </a:extLst>
              </a:tr>
              <a:tr h="217180">
                <a:tc>
                  <a:txBody>
                    <a:bodyPr/>
                    <a:lstStyle/>
                    <a:p>
                      <a:pPr marL="0" indent="0" algn="ctr">
                        <a:lnSpc>
                          <a:spcPts val="1400"/>
                        </a:lnSpc>
                        <a:spcBef>
                          <a:spcPts val="200"/>
                        </a:spcBef>
                        <a:spcAft>
                          <a:spcPts val="200"/>
                        </a:spcAft>
                      </a:pPr>
                      <a:r>
                        <a:rPr lang="en-US" sz="1000" kern="1050" dirty="0" err="1">
                          <a:effectLst/>
                          <a:latin typeface="+mn-ea"/>
                          <a:ea typeface="+mn-ea"/>
                        </a:rPr>
                        <a:t>tooltip_opts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提示框组件配置项。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762049882"/>
                  </a:ext>
                </a:extLst>
              </a:tr>
              <a:tr h="217180">
                <a:tc>
                  <a:txBody>
                    <a:bodyPr/>
                    <a:lstStyle/>
                    <a:p>
                      <a:pPr marL="0" indent="0" algn="ctr">
                        <a:lnSpc>
                          <a:spcPts val="1400"/>
                        </a:lnSpc>
                        <a:spcBef>
                          <a:spcPts val="200"/>
                        </a:spcBef>
                        <a:spcAft>
                          <a:spcPts val="200"/>
                        </a:spcAft>
                      </a:pPr>
                      <a:r>
                        <a:rPr lang="en-US" sz="1000" kern="1050" dirty="0" err="1">
                          <a:effectLst/>
                          <a:latin typeface="+mn-ea"/>
                          <a:ea typeface="+mn-ea"/>
                        </a:rPr>
                        <a:t>itemstyle_opts</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latin typeface="+mn-ea"/>
                          <a:ea typeface="+mn-ea"/>
                        </a:rPr>
                        <a:t>图元样式配置项。</a:t>
                      </a:r>
                      <a:endParaRPr lang="zh-CN" sz="1000" kern="1050" dirty="0">
                        <a:solidFill>
                          <a:srgbClr val="000000"/>
                        </a:solidFill>
                        <a:effectLst/>
                        <a:latin typeface="+mn-ea"/>
                        <a:ea typeface="+mn-ea"/>
                        <a:cs typeface="宋体" panose="02010600030101010101" pitchFamily="2" charset="-122"/>
                      </a:endParaRPr>
                    </a:p>
                  </a:txBody>
                  <a:tcPr marL="68580" marR="68580" marT="0" marB="0" anchor="ctr"/>
                </a:tc>
                <a:extLst>
                  <a:ext uri="{0D108BD9-81ED-4DB2-BD59-A6C34878D82A}">
                    <a16:rowId xmlns:a16="http://schemas.microsoft.com/office/drawing/2014/main" val="3563698725"/>
                  </a:ext>
                </a:extLst>
              </a:tr>
            </a:tbl>
          </a:graphicData>
        </a:graphic>
      </p:graphicFrame>
      <p:graphicFrame>
        <p:nvGraphicFramePr>
          <p:cNvPr id="2" name="表格 1">
            <a:extLst>
              <a:ext uri="{FF2B5EF4-FFF2-40B4-BE49-F238E27FC236}">
                <a16:creationId xmlns:a16="http://schemas.microsoft.com/office/drawing/2014/main" id="{2661515C-D913-4747-9445-7DC5BE513F1D}"/>
              </a:ext>
            </a:extLst>
          </p:cNvPr>
          <p:cNvGraphicFramePr>
            <a:graphicFrameLocks noGrp="1"/>
          </p:cNvGraphicFramePr>
          <p:nvPr>
            <p:extLst>
              <p:ext uri="{D42A27DB-BD31-4B8C-83A1-F6EECF244321}">
                <p14:modId xmlns:p14="http://schemas.microsoft.com/office/powerpoint/2010/main" val="4239806387"/>
              </p:ext>
            </p:extLst>
          </p:nvPr>
        </p:nvGraphicFramePr>
        <p:xfrm>
          <a:off x="2738846" y="4001425"/>
          <a:ext cx="6146536" cy="2303680"/>
        </p:xfrm>
        <a:graphic>
          <a:graphicData uri="http://schemas.openxmlformats.org/drawingml/2006/table">
            <a:tbl>
              <a:tblPr firstRow="1" firstCol="1" bandRow="1">
                <a:tableStyleId>{5C22544A-7EE6-4342-B048-85BDC9FD1C3A}</a:tableStyleId>
              </a:tblPr>
              <a:tblGrid>
                <a:gridCol w="1805445">
                  <a:extLst>
                    <a:ext uri="{9D8B030D-6E8A-4147-A177-3AD203B41FA5}">
                      <a16:colId xmlns:a16="http://schemas.microsoft.com/office/drawing/2014/main" val="1683827491"/>
                    </a:ext>
                  </a:extLst>
                </a:gridCol>
                <a:gridCol w="4341091">
                  <a:extLst>
                    <a:ext uri="{9D8B030D-6E8A-4147-A177-3AD203B41FA5}">
                      <a16:colId xmlns:a16="http://schemas.microsoft.com/office/drawing/2014/main" val="3893937160"/>
                    </a:ext>
                  </a:extLst>
                </a:gridCol>
              </a:tblGrid>
              <a:tr h="230368">
                <a:tc>
                  <a:txBody>
                    <a:bodyPr/>
                    <a:lstStyle/>
                    <a:p>
                      <a:pPr algn="ctr">
                        <a:lnSpc>
                          <a:spcPts val="1400"/>
                        </a:lnSpc>
                        <a:spcBef>
                          <a:spcPts val="200"/>
                        </a:spcBef>
                        <a:spcAft>
                          <a:spcPts val="200"/>
                        </a:spcAft>
                      </a:pPr>
                      <a:r>
                        <a:rPr lang="zh-TW" sz="1000" kern="1050">
                          <a:effectLst/>
                          <a:latin typeface="+mn-ea"/>
                          <a:ea typeface="+mn-ea"/>
                        </a:rPr>
                        <a:t>属性</a:t>
                      </a:r>
                      <a:endParaRPr lang="zh-CN" sz="1000" kern="1050">
                        <a:solidFill>
                          <a:srgbClr val="000000"/>
                        </a:solidFill>
                        <a:effectLst/>
                        <a:latin typeface="+mn-ea"/>
                        <a:ea typeface="+mn-ea"/>
                        <a:cs typeface="宋体" panose="02010600030101010101" pitchFamily="2" charset="-122"/>
                      </a:endParaRPr>
                    </a:p>
                  </a:txBody>
                  <a:tcPr marL="20907" marR="20907" marT="0" marB="0" anchor="ctr"/>
                </a:tc>
                <a:tc>
                  <a:txBody>
                    <a:bodyPr/>
                    <a:lstStyle/>
                    <a:p>
                      <a:pPr algn="ctr">
                        <a:lnSpc>
                          <a:spcPts val="1400"/>
                        </a:lnSpc>
                        <a:spcBef>
                          <a:spcPts val="200"/>
                        </a:spcBef>
                        <a:spcAft>
                          <a:spcPts val="200"/>
                        </a:spcAft>
                      </a:pPr>
                      <a:r>
                        <a:rPr lang="zh-TW" sz="1000" kern="1050" dirty="0">
                          <a:effectLst/>
                          <a:latin typeface="+mn-ea"/>
                          <a:ea typeface="+mn-ea"/>
                        </a:rPr>
                        <a:t>说明</a:t>
                      </a:r>
                      <a:endParaRPr lang="zh-CN" sz="1000" kern="1050" dirty="0">
                        <a:solidFill>
                          <a:srgbClr val="000000"/>
                        </a:solidFill>
                        <a:effectLst/>
                        <a:latin typeface="+mn-ea"/>
                        <a:ea typeface="+mn-ea"/>
                        <a:cs typeface="宋体" panose="02010600030101010101" pitchFamily="2" charset="-122"/>
                      </a:endParaRPr>
                    </a:p>
                  </a:txBody>
                  <a:tcPr marL="20907" marR="20907" marT="0" marB="0" anchor="ctr"/>
                </a:tc>
                <a:extLst>
                  <a:ext uri="{0D108BD9-81ED-4DB2-BD59-A6C34878D82A}">
                    <a16:rowId xmlns:a16="http://schemas.microsoft.com/office/drawing/2014/main" val="2678657636"/>
                  </a:ext>
                </a:extLst>
              </a:tr>
              <a:tr h="230368">
                <a:tc>
                  <a:txBody>
                    <a:bodyPr/>
                    <a:lstStyle/>
                    <a:p>
                      <a:pPr algn="ctr">
                        <a:lnSpc>
                          <a:spcPts val="1400"/>
                        </a:lnSpc>
                        <a:spcBef>
                          <a:spcPts val="200"/>
                        </a:spcBef>
                        <a:spcAft>
                          <a:spcPts val="200"/>
                        </a:spcAft>
                      </a:pPr>
                      <a:r>
                        <a:rPr lang="en-US" sz="1000" kern="1050" dirty="0" err="1">
                          <a:effectLst/>
                          <a:latin typeface="+mn-ea"/>
                          <a:ea typeface="+mn-ea"/>
                        </a:rPr>
                        <a:t>pos_left</a:t>
                      </a:r>
                      <a:endParaRPr lang="zh-CN" sz="1000" kern="1050" dirty="0">
                        <a:solidFill>
                          <a:srgbClr val="000000"/>
                        </a:solidFill>
                        <a:effectLst/>
                        <a:latin typeface="+mn-ea"/>
                        <a:ea typeface="+mn-ea"/>
                        <a:cs typeface="宋体" panose="02010600030101010101" pitchFamily="2" charset="-122"/>
                      </a:endParaRPr>
                    </a:p>
                  </a:txBody>
                  <a:tcPr marL="20907" marR="20907" marT="0" marB="0" anchor="ctr"/>
                </a:tc>
                <a:tc>
                  <a:txBody>
                    <a:bodyPr/>
                    <a:lstStyle/>
                    <a:p>
                      <a:pPr algn="just">
                        <a:lnSpc>
                          <a:spcPts val="1400"/>
                        </a:lnSpc>
                        <a:spcBef>
                          <a:spcPts val="200"/>
                        </a:spcBef>
                        <a:spcAft>
                          <a:spcPts val="200"/>
                        </a:spcAft>
                      </a:pPr>
                      <a:r>
                        <a:rPr lang="en-US" sz="1000" kern="1050" dirty="0">
                          <a:effectLst/>
                          <a:latin typeface="+mn-ea"/>
                          <a:ea typeface="+mn-ea"/>
                        </a:rPr>
                        <a:t>calendar</a:t>
                      </a:r>
                      <a:r>
                        <a:rPr lang="zh-TW" sz="1000" kern="1050" dirty="0">
                          <a:effectLst/>
                          <a:latin typeface="+mn-ea"/>
                          <a:ea typeface="+mn-ea"/>
                        </a:rPr>
                        <a:t>组件离容器左侧的距离。</a:t>
                      </a:r>
                      <a:endParaRPr lang="zh-CN" sz="1000" kern="1050" dirty="0">
                        <a:solidFill>
                          <a:srgbClr val="000000"/>
                        </a:solidFill>
                        <a:effectLst/>
                        <a:latin typeface="+mn-ea"/>
                        <a:ea typeface="+mn-ea"/>
                        <a:cs typeface="宋体" panose="02010600030101010101" pitchFamily="2" charset="-122"/>
                      </a:endParaRPr>
                    </a:p>
                  </a:txBody>
                  <a:tcPr marL="20907" marR="20907" marT="0" marB="0" anchor="ctr"/>
                </a:tc>
                <a:extLst>
                  <a:ext uri="{0D108BD9-81ED-4DB2-BD59-A6C34878D82A}">
                    <a16:rowId xmlns:a16="http://schemas.microsoft.com/office/drawing/2014/main" val="3351647929"/>
                  </a:ext>
                </a:extLst>
              </a:tr>
              <a:tr h="230368">
                <a:tc>
                  <a:txBody>
                    <a:bodyPr/>
                    <a:lstStyle/>
                    <a:p>
                      <a:pPr algn="ctr">
                        <a:lnSpc>
                          <a:spcPts val="1400"/>
                        </a:lnSpc>
                        <a:spcBef>
                          <a:spcPts val="200"/>
                        </a:spcBef>
                        <a:spcAft>
                          <a:spcPts val="200"/>
                        </a:spcAft>
                      </a:pPr>
                      <a:r>
                        <a:rPr lang="en-US" sz="1000" kern="1050" dirty="0" err="1">
                          <a:effectLst/>
                          <a:latin typeface="+mn-ea"/>
                          <a:ea typeface="+mn-ea"/>
                        </a:rPr>
                        <a:t>pos_top</a:t>
                      </a:r>
                      <a:endParaRPr lang="zh-CN" sz="1000" kern="1050" dirty="0">
                        <a:solidFill>
                          <a:srgbClr val="000000"/>
                        </a:solidFill>
                        <a:effectLst/>
                        <a:latin typeface="+mn-ea"/>
                        <a:ea typeface="+mn-ea"/>
                        <a:cs typeface="宋体" panose="02010600030101010101" pitchFamily="2" charset="-122"/>
                      </a:endParaRPr>
                    </a:p>
                  </a:txBody>
                  <a:tcPr marL="20907" marR="20907" marT="0" marB="0" anchor="ctr"/>
                </a:tc>
                <a:tc>
                  <a:txBody>
                    <a:bodyPr/>
                    <a:lstStyle/>
                    <a:p>
                      <a:pPr algn="just">
                        <a:lnSpc>
                          <a:spcPts val="1400"/>
                        </a:lnSpc>
                        <a:spcBef>
                          <a:spcPts val="200"/>
                        </a:spcBef>
                        <a:spcAft>
                          <a:spcPts val="200"/>
                        </a:spcAft>
                      </a:pPr>
                      <a:r>
                        <a:rPr lang="en-US" sz="1000" kern="1050" dirty="0">
                          <a:effectLst/>
                          <a:latin typeface="+mn-ea"/>
                          <a:ea typeface="+mn-ea"/>
                        </a:rPr>
                        <a:t>calendar</a:t>
                      </a:r>
                      <a:r>
                        <a:rPr lang="zh-TW" sz="1000" kern="1050" dirty="0">
                          <a:effectLst/>
                          <a:latin typeface="+mn-ea"/>
                          <a:ea typeface="+mn-ea"/>
                        </a:rPr>
                        <a:t>组件离容器上侧的距离。</a:t>
                      </a:r>
                      <a:endParaRPr lang="zh-CN" sz="1000" kern="1050" dirty="0">
                        <a:solidFill>
                          <a:srgbClr val="000000"/>
                        </a:solidFill>
                        <a:effectLst/>
                        <a:latin typeface="+mn-ea"/>
                        <a:ea typeface="+mn-ea"/>
                        <a:cs typeface="宋体" panose="02010600030101010101" pitchFamily="2" charset="-122"/>
                      </a:endParaRPr>
                    </a:p>
                  </a:txBody>
                  <a:tcPr marL="20907" marR="20907" marT="0" marB="0" anchor="ctr"/>
                </a:tc>
                <a:extLst>
                  <a:ext uri="{0D108BD9-81ED-4DB2-BD59-A6C34878D82A}">
                    <a16:rowId xmlns:a16="http://schemas.microsoft.com/office/drawing/2014/main" val="356180667"/>
                  </a:ext>
                </a:extLst>
              </a:tr>
              <a:tr h="230368">
                <a:tc>
                  <a:txBody>
                    <a:bodyPr/>
                    <a:lstStyle/>
                    <a:p>
                      <a:pPr algn="ctr">
                        <a:lnSpc>
                          <a:spcPts val="1400"/>
                        </a:lnSpc>
                        <a:spcBef>
                          <a:spcPts val="200"/>
                        </a:spcBef>
                        <a:spcAft>
                          <a:spcPts val="200"/>
                        </a:spcAft>
                      </a:pPr>
                      <a:r>
                        <a:rPr lang="en-US" sz="1000" kern="1050" dirty="0" err="1">
                          <a:effectLst/>
                          <a:latin typeface="+mn-ea"/>
                          <a:ea typeface="+mn-ea"/>
                        </a:rPr>
                        <a:t>pos_right</a:t>
                      </a:r>
                      <a:endParaRPr lang="zh-CN" sz="1000" kern="1050" dirty="0">
                        <a:solidFill>
                          <a:srgbClr val="000000"/>
                        </a:solidFill>
                        <a:effectLst/>
                        <a:latin typeface="+mn-ea"/>
                        <a:ea typeface="+mn-ea"/>
                        <a:cs typeface="宋体" panose="02010600030101010101" pitchFamily="2" charset="-122"/>
                      </a:endParaRPr>
                    </a:p>
                  </a:txBody>
                  <a:tcPr marL="20907" marR="20907" marT="0" marB="0" anchor="ctr"/>
                </a:tc>
                <a:tc>
                  <a:txBody>
                    <a:bodyPr/>
                    <a:lstStyle/>
                    <a:p>
                      <a:pPr algn="just">
                        <a:lnSpc>
                          <a:spcPts val="1400"/>
                        </a:lnSpc>
                        <a:spcBef>
                          <a:spcPts val="200"/>
                        </a:spcBef>
                        <a:spcAft>
                          <a:spcPts val="200"/>
                        </a:spcAft>
                      </a:pPr>
                      <a:r>
                        <a:rPr lang="en-US" sz="1000" kern="1050" dirty="0">
                          <a:effectLst/>
                          <a:latin typeface="+mn-ea"/>
                          <a:ea typeface="+mn-ea"/>
                        </a:rPr>
                        <a:t>calendar</a:t>
                      </a:r>
                      <a:r>
                        <a:rPr lang="zh-TW" sz="1000" kern="1050" dirty="0">
                          <a:effectLst/>
                          <a:latin typeface="+mn-ea"/>
                          <a:ea typeface="+mn-ea"/>
                        </a:rPr>
                        <a:t>组件离容器右侧的距离。</a:t>
                      </a:r>
                      <a:endParaRPr lang="zh-CN" sz="1000" kern="1050" dirty="0">
                        <a:solidFill>
                          <a:srgbClr val="000000"/>
                        </a:solidFill>
                        <a:effectLst/>
                        <a:latin typeface="+mn-ea"/>
                        <a:ea typeface="+mn-ea"/>
                        <a:cs typeface="宋体" panose="02010600030101010101" pitchFamily="2" charset="-122"/>
                      </a:endParaRPr>
                    </a:p>
                  </a:txBody>
                  <a:tcPr marL="20907" marR="20907" marT="0" marB="0" anchor="ctr"/>
                </a:tc>
                <a:extLst>
                  <a:ext uri="{0D108BD9-81ED-4DB2-BD59-A6C34878D82A}">
                    <a16:rowId xmlns:a16="http://schemas.microsoft.com/office/drawing/2014/main" val="3042186755"/>
                  </a:ext>
                </a:extLst>
              </a:tr>
              <a:tr h="230368">
                <a:tc>
                  <a:txBody>
                    <a:bodyPr/>
                    <a:lstStyle/>
                    <a:p>
                      <a:pPr algn="ctr">
                        <a:lnSpc>
                          <a:spcPts val="1400"/>
                        </a:lnSpc>
                        <a:spcBef>
                          <a:spcPts val="200"/>
                        </a:spcBef>
                        <a:spcAft>
                          <a:spcPts val="200"/>
                        </a:spcAft>
                      </a:pPr>
                      <a:r>
                        <a:rPr lang="en-US" sz="1000" kern="1050" dirty="0" err="1">
                          <a:effectLst/>
                          <a:latin typeface="+mn-ea"/>
                          <a:ea typeface="+mn-ea"/>
                        </a:rPr>
                        <a:t>pos_bottom</a:t>
                      </a:r>
                      <a:endParaRPr lang="zh-CN" sz="1000" kern="1050" dirty="0">
                        <a:solidFill>
                          <a:srgbClr val="000000"/>
                        </a:solidFill>
                        <a:effectLst/>
                        <a:latin typeface="+mn-ea"/>
                        <a:ea typeface="+mn-ea"/>
                        <a:cs typeface="宋体" panose="02010600030101010101" pitchFamily="2" charset="-122"/>
                      </a:endParaRPr>
                    </a:p>
                  </a:txBody>
                  <a:tcPr marL="20907" marR="20907" marT="0" marB="0" anchor="ctr"/>
                </a:tc>
                <a:tc>
                  <a:txBody>
                    <a:bodyPr/>
                    <a:lstStyle/>
                    <a:p>
                      <a:pPr algn="just">
                        <a:lnSpc>
                          <a:spcPts val="1400"/>
                        </a:lnSpc>
                        <a:spcBef>
                          <a:spcPts val="200"/>
                        </a:spcBef>
                        <a:spcAft>
                          <a:spcPts val="200"/>
                        </a:spcAft>
                      </a:pPr>
                      <a:r>
                        <a:rPr lang="en-US" sz="1000" kern="1050" dirty="0">
                          <a:effectLst/>
                          <a:latin typeface="+mn-ea"/>
                          <a:ea typeface="+mn-ea"/>
                        </a:rPr>
                        <a:t>calendar</a:t>
                      </a:r>
                      <a:r>
                        <a:rPr lang="zh-TW" sz="1000" kern="1050" dirty="0">
                          <a:effectLst/>
                          <a:latin typeface="+mn-ea"/>
                          <a:ea typeface="+mn-ea"/>
                        </a:rPr>
                        <a:t>组件离容器下侧的距离。</a:t>
                      </a:r>
                      <a:endParaRPr lang="zh-CN" sz="1000" kern="1050" dirty="0">
                        <a:solidFill>
                          <a:srgbClr val="000000"/>
                        </a:solidFill>
                        <a:effectLst/>
                        <a:latin typeface="+mn-ea"/>
                        <a:ea typeface="+mn-ea"/>
                        <a:cs typeface="宋体" panose="02010600030101010101" pitchFamily="2" charset="-122"/>
                      </a:endParaRPr>
                    </a:p>
                  </a:txBody>
                  <a:tcPr marL="20907" marR="20907" marT="0" marB="0" anchor="ctr"/>
                </a:tc>
                <a:extLst>
                  <a:ext uri="{0D108BD9-81ED-4DB2-BD59-A6C34878D82A}">
                    <a16:rowId xmlns:a16="http://schemas.microsoft.com/office/drawing/2014/main" val="2533588287"/>
                  </a:ext>
                </a:extLst>
              </a:tr>
              <a:tr h="230368">
                <a:tc>
                  <a:txBody>
                    <a:bodyPr/>
                    <a:lstStyle/>
                    <a:p>
                      <a:pPr algn="ctr">
                        <a:lnSpc>
                          <a:spcPts val="1400"/>
                        </a:lnSpc>
                        <a:spcBef>
                          <a:spcPts val="200"/>
                        </a:spcBef>
                        <a:spcAft>
                          <a:spcPts val="200"/>
                        </a:spcAft>
                      </a:pPr>
                      <a:r>
                        <a:rPr lang="en-US" sz="1000" kern="1050" dirty="0">
                          <a:effectLst/>
                          <a:latin typeface="+mn-ea"/>
                          <a:ea typeface="+mn-ea"/>
                        </a:rPr>
                        <a:t>orient</a:t>
                      </a:r>
                      <a:endParaRPr lang="zh-CN" sz="1000" kern="1050" dirty="0">
                        <a:solidFill>
                          <a:srgbClr val="000000"/>
                        </a:solidFill>
                        <a:effectLst/>
                        <a:latin typeface="+mn-ea"/>
                        <a:ea typeface="+mn-ea"/>
                        <a:cs typeface="宋体" panose="02010600030101010101" pitchFamily="2" charset="-122"/>
                      </a:endParaRPr>
                    </a:p>
                  </a:txBody>
                  <a:tcPr marL="20907" marR="20907" marT="0" marB="0" anchor="ctr"/>
                </a:tc>
                <a:tc>
                  <a:txBody>
                    <a:bodyPr/>
                    <a:lstStyle/>
                    <a:p>
                      <a:pPr algn="just">
                        <a:lnSpc>
                          <a:spcPts val="1400"/>
                        </a:lnSpc>
                        <a:spcBef>
                          <a:spcPts val="200"/>
                        </a:spcBef>
                        <a:spcAft>
                          <a:spcPts val="200"/>
                        </a:spcAft>
                      </a:pPr>
                      <a:r>
                        <a:rPr lang="zh-TW" sz="1000" kern="1050">
                          <a:effectLst/>
                          <a:latin typeface="+mn-ea"/>
                          <a:ea typeface="+mn-ea"/>
                        </a:rPr>
                        <a:t>日历坐标的布局朝向。可选：</a:t>
                      </a:r>
                      <a:r>
                        <a:rPr lang="en-US" sz="1000" kern="1050">
                          <a:effectLst/>
                          <a:latin typeface="+mn-ea"/>
                          <a:ea typeface="+mn-ea"/>
                        </a:rPr>
                        <a:t>'horizontal','vertical'</a:t>
                      </a:r>
                      <a:r>
                        <a:rPr lang="zh-TW" sz="1000" kern="1050">
                          <a:effectLst/>
                          <a:latin typeface="+mn-ea"/>
                          <a:ea typeface="+mn-ea"/>
                        </a:rPr>
                        <a:t>。</a:t>
                      </a:r>
                      <a:endParaRPr lang="zh-CN" sz="1000" kern="1050">
                        <a:solidFill>
                          <a:srgbClr val="000000"/>
                        </a:solidFill>
                        <a:effectLst/>
                        <a:latin typeface="+mn-ea"/>
                        <a:ea typeface="+mn-ea"/>
                        <a:cs typeface="宋体" panose="02010600030101010101" pitchFamily="2" charset="-122"/>
                      </a:endParaRPr>
                    </a:p>
                  </a:txBody>
                  <a:tcPr marL="20907" marR="20907" marT="0" marB="0" anchor="ctr"/>
                </a:tc>
                <a:extLst>
                  <a:ext uri="{0D108BD9-81ED-4DB2-BD59-A6C34878D82A}">
                    <a16:rowId xmlns:a16="http://schemas.microsoft.com/office/drawing/2014/main" val="1237030220"/>
                  </a:ext>
                </a:extLst>
              </a:tr>
              <a:tr h="230368">
                <a:tc>
                  <a:txBody>
                    <a:bodyPr/>
                    <a:lstStyle/>
                    <a:p>
                      <a:pPr algn="ctr">
                        <a:lnSpc>
                          <a:spcPts val="1400"/>
                        </a:lnSpc>
                        <a:spcBef>
                          <a:spcPts val="200"/>
                        </a:spcBef>
                        <a:spcAft>
                          <a:spcPts val="200"/>
                        </a:spcAft>
                      </a:pPr>
                      <a:r>
                        <a:rPr lang="en-US" sz="1000" kern="1050" dirty="0">
                          <a:effectLst/>
                          <a:latin typeface="+mn-ea"/>
                          <a:ea typeface="+mn-ea"/>
                        </a:rPr>
                        <a:t>range_</a:t>
                      </a:r>
                      <a:endParaRPr lang="zh-CN" sz="1000" kern="1050" dirty="0">
                        <a:solidFill>
                          <a:srgbClr val="000000"/>
                        </a:solidFill>
                        <a:effectLst/>
                        <a:latin typeface="+mn-ea"/>
                        <a:ea typeface="+mn-ea"/>
                        <a:cs typeface="宋体" panose="02010600030101010101" pitchFamily="2" charset="-122"/>
                      </a:endParaRPr>
                    </a:p>
                  </a:txBody>
                  <a:tcPr marL="20907" marR="20907" marT="0" marB="0" anchor="ctr"/>
                </a:tc>
                <a:tc>
                  <a:txBody>
                    <a:bodyPr/>
                    <a:lstStyle/>
                    <a:p>
                      <a:pPr algn="just">
                        <a:lnSpc>
                          <a:spcPts val="1400"/>
                        </a:lnSpc>
                        <a:spcBef>
                          <a:spcPts val="200"/>
                        </a:spcBef>
                        <a:spcAft>
                          <a:spcPts val="200"/>
                        </a:spcAft>
                      </a:pPr>
                      <a:r>
                        <a:rPr lang="zh-TW" sz="1000" kern="1050" dirty="0">
                          <a:effectLst/>
                          <a:latin typeface="+mn-ea"/>
                          <a:ea typeface="+mn-ea"/>
                        </a:rPr>
                        <a:t>必填，日历坐标的范围</a:t>
                      </a:r>
                      <a:r>
                        <a:rPr lang="zh-CN" altLang="en-US" sz="1000" kern="1050" dirty="0">
                          <a:effectLst/>
                          <a:latin typeface="+mn-ea"/>
                          <a:ea typeface="+mn-ea"/>
                        </a:rPr>
                        <a:t>。</a:t>
                      </a:r>
                      <a:endParaRPr lang="zh-CN" sz="1000" kern="1050" dirty="0">
                        <a:solidFill>
                          <a:srgbClr val="000000"/>
                        </a:solidFill>
                        <a:effectLst/>
                        <a:latin typeface="+mn-ea"/>
                        <a:ea typeface="+mn-ea"/>
                        <a:cs typeface="宋体" panose="02010600030101010101" pitchFamily="2" charset="-122"/>
                      </a:endParaRPr>
                    </a:p>
                  </a:txBody>
                  <a:tcPr marL="20907" marR="20907" marT="0" marB="0" anchor="ctr"/>
                </a:tc>
                <a:extLst>
                  <a:ext uri="{0D108BD9-81ED-4DB2-BD59-A6C34878D82A}">
                    <a16:rowId xmlns:a16="http://schemas.microsoft.com/office/drawing/2014/main" val="1964320215"/>
                  </a:ext>
                </a:extLst>
              </a:tr>
              <a:tr h="230368">
                <a:tc>
                  <a:txBody>
                    <a:bodyPr/>
                    <a:lstStyle/>
                    <a:p>
                      <a:pPr algn="ctr">
                        <a:lnSpc>
                          <a:spcPts val="1400"/>
                        </a:lnSpc>
                        <a:spcBef>
                          <a:spcPts val="200"/>
                        </a:spcBef>
                        <a:spcAft>
                          <a:spcPts val="200"/>
                        </a:spcAft>
                      </a:pPr>
                      <a:r>
                        <a:rPr lang="en-US" sz="1000" kern="1050" dirty="0" err="1">
                          <a:effectLst/>
                          <a:latin typeface="+mn-ea"/>
                          <a:ea typeface="+mn-ea"/>
                        </a:rPr>
                        <a:t>daylabel_opts</a:t>
                      </a:r>
                      <a:endParaRPr lang="zh-CN" sz="1000" kern="1050" dirty="0">
                        <a:solidFill>
                          <a:srgbClr val="000000"/>
                        </a:solidFill>
                        <a:effectLst/>
                        <a:latin typeface="+mn-ea"/>
                        <a:ea typeface="+mn-ea"/>
                        <a:cs typeface="宋体" panose="02010600030101010101" pitchFamily="2" charset="-122"/>
                      </a:endParaRPr>
                    </a:p>
                  </a:txBody>
                  <a:tcPr marL="20907" marR="20907" marT="0" marB="0" anchor="ctr"/>
                </a:tc>
                <a:tc>
                  <a:txBody>
                    <a:bodyPr/>
                    <a:lstStyle/>
                    <a:p>
                      <a:pPr algn="just">
                        <a:lnSpc>
                          <a:spcPts val="1400"/>
                        </a:lnSpc>
                        <a:spcBef>
                          <a:spcPts val="200"/>
                        </a:spcBef>
                        <a:spcAft>
                          <a:spcPts val="200"/>
                        </a:spcAft>
                      </a:pPr>
                      <a:r>
                        <a:rPr lang="zh-TW" sz="1000" kern="1050">
                          <a:effectLst/>
                          <a:latin typeface="+mn-ea"/>
                          <a:ea typeface="+mn-ea"/>
                        </a:rPr>
                        <a:t>星期轴的样式。</a:t>
                      </a:r>
                      <a:endParaRPr lang="zh-CN" sz="1000" kern="1050">
                        <a:solidFill>
                          <a:srgbClr val="000000"/>
                        </a:solidFill>
                        <a:effectLst/>
                        <a:latin typeface="+mn-ea"/>
                        <a:ea typeface="+mn-ea"/>
                        <a:cs typeface="宋体" panose="02010600030101010101" pitchFamily="2" charset="-122"/>
                      </a:endParaRPr>
                    </a:p>
                  </a:txBody>
                  <a:tcPr marL="20907" marR="20907" marT="0" marB="0" anchor="ctr"/>
                </a:tc>
                <a:extLst>
                  <a:ext uri="{0D108BD9-81ED-4DB2-BD59-A6C34878D82A}">
                    <a16:rowId xmlns:a16="http://schemas.microsoft.com/office/drawing/2014/main" val="2775963970"/>
                  </a:ext>
                </a:extLst>
              </a:tr>
              <a:tr h="230368">
                <a:tc>
                  <a:txBody>
                    <a:bodyPr/>
                    <a:lstStyle/>
                    <a:p>
                      <a:pPr algn="ctr">
                        <a:lnSpc>
                          <a:spcPts val="1400"/>
                        </a:lnSpc>
                        <a:spcBef>
                          <a:spcPts val="200"/>
                        </a:spcBef>
                        <a:spcAft>
                          <a:spcPts val="200"/>
                        </a:spcAft>
                      </a:pPr>
                      <a:r>
                        <a:rPr lang="en-US" sz="1000" kern="1050" dirty="0" err="1">
                          <a:effectLst/>
                          <a:latin typeface="+mn-ea"/>
                          <a:ea typeface="+mn-ea"/>
                        </a:rPr>
                        <a:t>monthlabel_opts</a:t>
                      </a:r>
                      <a:endParaRPr lang="zh-CN" sz="1000" kern="1050" dirty="0">
                        <a:solidFill>
                          <a:srgbClr val="000000"/>
                        </a:solidFill>
                        <a:effectLst/>
                        <a:latin typeface="+mn-ea"/>
                        <a:ea typeface="+mn-ea"/>
                        <a:cs typeface="宋体" panose="02010600030101010101" pitchFamily="2" charset="-122"/>
                      </a:endParaRPr>
                    </a:p>
                  </a:txBody>
                  <a:tcPr marL="20907" marR="20907" marT="0" marB="0" anchor="ctr"/>
                </a:tc>
                <a:tc>
                  <a:txBody>
                    <a:bodyPr/>
                    <a:lstStyle/>
                    <a:p>
                      <a:pPr algn="just">
                        <a:lnSpc>
                          <a:spcPts val="1400"/>
                        </a:lnSpc>
                        <a:spcBef>
                          <a:spcPts val="200"/>
                        </a:spcBef>
                        <a:spcAft>
                          <a:spcPts val="200"/>
                        </a:spcAft>
                      </a:pPr>
                      <a:r>
                        <a:rPr lang="zh-TW" sz="1000" kern="1050">
                          <a:effectLst/>
                          <a:latin typeface="+mn-ea"/>
                          <a:ea typeface="+mn-ea"/>
                        </a:rPr>
                        <a:t>月份轴的样式。</a:t>
                      </a:r>
                      <a:endParaRPr lang="zh-CN" sz="1000" kern="1050">
                        <a:solidFill>
                          <a:srgbClr val="000000"/>
                        </a:solidFill>
                        <a:effectLst/>
                        <a:latin typeface="+mn-ea"/>
                        <a:ea typeface="+mn-ea"/>
                        <a:cs typeface="宋体" panose="02010600030101010101" pitchFamily="2" charset="-122"/>
                      </a:endParaRPr>
                    </a:p>
                  </a:txBody>
                  <a:tcPr marL="20907" marR="20907" marT="0" marB="0" anchor="ctr"/>
                </a:tc>
                <a:extLst>
                  <a:ext uri="{0D108BD9-81ED-4DB2-BD59-A6C34878D82A}">
                    <a16:rowId xmlns:a16="http://schemas.microsoft.com/office/drawing/2014/main" val="3861073111"/>
                  </a:ext>
                </a:extLst>
              </a:tr>
              <a:tr h="230368">
                <a:tc>
                  <a:txBody>
                    <a:bodyPr/>
                    <a:lstStyle/>
                    <a:p>
                      <a:pPr algn="ctr">
                        <a:lnSpc>
                          <a:spcPts val="1400"/>
                        </a:lnSpc>
                        <a:spcBef>
                          <a:spcPts val="200"/>
                        </a:spcBef>
                        <a:spcAft>
                          <a:spcPts val="200"/>
                        </a:spcAft>
                      </a:pPr>
                      <a:r>
                        <a:rPr lang="en-US" sz="1000" kern="1050" dirty="0" err="1">
                          <a:effectLst/>
                          <a:latin typeface="+mn-ea"/>
                          <a:ea typeface="+mn-ea"/>
                        </a:rPr>
                        <a:t>yearlabel_opts</a:t>
                      </a:r>
                      <a:endParaRPr lang="zh-CN" sz="1000" kern="1050" dirty="0">
                        <a:solidFill>
                          <a:srgbClr val="000000"/>
                        </a:solidFill>
                        <a:effectLst/>
                        <a:latin typeface="+mn-ea"/>
                        <a:ea typeface="+mn-ea"/>
                        <a:cs typeface="宋体" panose="02010600030101010101" pitchFamily="2" charset="-122"/>
                      </a:endParaRPr>
                    </a:p>
                  </a:txBody>
                  <a:tcPr marL="20907" marR="20907" marT="0" marB="0" anchor="ctr"/>
                </a:tc>
                <a:tc>
                  <a:txBody>
                    <a:bodyPr/>
                    <a:lstStyle/>
                    <a:p>
                      <a:pPr algn="just">
                        <a:lnSpc>
                          <a:spcPts val="1400"/>
                        </a:lnSpc>
                        <a:spcBef>
                          <a:spcPts val="200"/>
                        </a:spcBef>
                        <a:spcAft>
                          <a:spcPts val="200"/>
                        </a:spcAft>
                      </a:pPr>
                      <a:r>
                        <a:rPr lang="zh-TW" sz="1000" kern="1050" dirty="0">
                          <a:effectLst/>
                          <a:latin typeface="+mn-ea"/>
                          <a:ea typeface="+mn-ea"/>
                        </a:rPr>
                        <a:t>年份的样式。</a:t>
                      </a:r>
                      <a:endParaRPr lang="zh-CN" sz="1000" kern="1050" dirty="0">
                        <a:solidFill>
                          <a:srgbClr val="000000"/>
                        </a:solidFill>
                        <a:effectLst/>
                        <a:latin typeface="+mn-ea"/>
                        <a:ea typeface="+mn-ea"/>
                        <a:cs typeface="宋体" panose="02010600030101010101" pitchFamily="2" charset="-122"/>
                      </a:endParaRPr>
                    </a:p>
                  </a:txBody>
                  <a:tcPr marL="20907" marR="20907" marT="0" marB="0" anchor="ctr"/>
                </a:tc>
                <a:extLst>
                  <a:ext uri="{0D108BD9-81ED-4DB2-BD59-A6C34878D82A}">
                    <a16:rowId xmlns:a16="http://schemas.microsoft.com/office/drawing/2014/main" val="3662613178"/>
                  </a:ext>
                </a:extLst>
              </a:tr>
            </a:tbl>
          </a:graphicData>
        </a:graphic>
      </p:graphicFrame>
      <p:sp>
        <p:nvSpPr>
          <p:cNvPr id="5" name="文本框 4">
            <a:extLst>
              <a:ext uri="{FF2B5EF4-FFF2-40B4-BE49-F238E27FC236}">
                <a16:creationId xmlns:a16="http://schemas.microsoft.com/office/drawing/2014/main" id="{141DD645-FCBA-933D-80F6-F05B75D4FD2A}"/>
              </a:ext>
            </a:extLst>
          </p:cNvPr>
          <p:cNvSpPr txBox="1"/>
          <p:nvPr/>
        </p:nvSpPr>
        <p:spPr>
          <a:xfrm>
            <a:off x="1103128" y="1041088"/>
            <a:ext cx="2745858" cy="369332"/>
          </a:xfrm>
          <a:prstGeom prst="rect">
            <a:avLst/>
          </a:prstGeom>
          <a:noFill/>
        </p:spPr>
        <p:txBody>
          <a:bodyPr wrap="square">
            <a:spAutoFit/>
          </a:bodyPr>
          <a:lstStyle/>
          <a:p>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日历图的参数配置</a:t>
            </a:r>
            <a:endParaRPr lang="zh-CN" altLang="en-US"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B2D0C18C-D42A-59A4-B320-8C7CFC51567B}"/>
              </a:ext>
            </a:extLst>
          </p:cNvPr>
          <p:cNvSpPr txBox="1"/>
          <p:nvPr/>
        </p:nvSpPr>
        <p:spPr>
          <a:xfrm>
            <a:off x="1103128" y="3504508"/>
            <a:ext cx="3266854" cy="369332"/>
          </a:xfrm>
          <a:prstGeom prst="rect">
            <a:avLst/>
          </a:prstGeom>
          <a:noFill/>
        </p:spPr>
        <p:txBody>
          <a:bodyPr wrap="square">
            <a:spAutoFit/>
          </a:bodyPr>
          <a:lstStyle/>
          <a:p>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日历图坐标系组件的配置项</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8936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zh-CN" dirty="0"/>
              <a:t>为了</a:t>
            </a:r>
            <a:r>
              <a:rPr lang="zh-CN" altLang="en-US" dirty="0"/>
              <a:t>分析</a:t>
            </a:r>
            <a:r>
              <a:rPr lang="en-US" altLang="zh-CN" dirty="0"/>
              <a:t>2023</a:t>
            </a:r>
            <a:r>
              <a:rPr lang="zh-CN" altLang="en-US" dirty="0"/>
              <a:t>年</a:t>
            </a:r>
            <a:r>
              <a:rPr lang="en-US" altLang="zh-CN" dirty="0"/>
              <a:t>5</a:t>
            </a:r>
            <a:r>
              <a:rPr lang="zh-CN" altLang="en-US" dirty="0"/>
              <a:t>月</a:t>
            </a:r>
            <a:r>
              <a:rPr lang="en-US" altLang="zh-CN" dirty="0"/>
              <a:t>4</a:t>
            </a:r>
            <a:r>
              <a:rPr lang="zh-CN" altLang="en-US" dirty="0"/>
              <a:t>日及之前某企业股票的成交量，可以绘制股票每日交易量的日历图。</a:t>
            </a:r>
          </a:p>
        </p:txBody>
      </p:sp>
      <p:sp>
        <p:nvSpPr>
          <p:cNvPr id="17412" name="内容占位符 2"/>
          <p:cNvSpPr>
            <a:spLocks noGrp="1"/>
          </p:cNvSpPr>
          <p:nvPr>
            <p:ph idx="10"/>
          </p:nvPr>
        </p:nvSpPr>
        <p:spPr/>
        <p:txBody>
          <a:bodyPr/>
          <a:lstStyle/>
          <a:p>
            <a:r>
              <a:rPr lang="en-US" altLang="zh-CN" dirty="0"/>
              <a:t>10.1.2  </a:t>
            </a:r>
            <a:r>
              <a:rPr lang="zh-CN" altLang="en-US" dirty="0"/>
              <a:t>案例：企业股票每日交易量分析</a:t>
            </a:r>
            <a:endParaRPr dirty="0"/>
          </a:p>
        </p:txBody>
      </p:sp>
      <p:pic>
        <p:nvPicPr>
          <p:cNvPr id="2" name="图片 1">
            <a:extLst>
              <a:ext uri="{FF2B5EF4-FFF2-40B4-BE49-F238E27FC236}">
                <a16:creationId xmlns:a16="http://schemas.microsoft.com/office/drawing/2014/main" id="{89D054E9-ECA5-2611-AA2F-B5AAD437CB83}"/>
              </a:ext>
            </a:extLst>
          </p:cNvPr>
          <p:cNvPicPr>
            <a:picLocks noChangeAspect="1"/>
          </p:cNvPicPr>
          <p:nvPr/>
        </p:nvPicPr>
        <p:blipFill>
          <a:blip r:embed="rId2"/>
          <a:stretch>
            <a:fillRect/>
          </a:stretch>
        </p:blipFill>
        <p:spPr>
          <a:xfrm>
            <a:off x="1611482" y="2586864"/>
            <a:ext cx="8076000" cy="3240000"/>
          </a:xfrm>
          <a:prstGeom prst="rect">
            <a:avLst/>
          </a:prstGeom>
          <a:noFill/>
          <a:ln>
            <a:noFill/>
          </a:ln>
        </p:spPr>
      </p:pic>
    </p:spTree>
    <p:extLst>
      <p:ext uri="{BB962C8B-B14F-4D97-AF65-F5344CB8AC3E}">
        <p14:creationId xmlns:p14="http://schemas.microsoft.com/office/powerpoint/2010/main" val="3454883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p:txBody>
          <a:bodyPr/>
          <a:lstStyle/>
          <a:p>
            <a:r>
              <a:rPr lang="en-US" altLang="zh-CN" dirty="0"/>
              <a:t>def </a:t>
            </a:r>
            <a:r>
              <a:rPr lang="en-US" altLang="zh-CN" dirty="0" err="1"/>
              <a:t>calendar_base</a:t>
            </a:r>
            <a:r>
              <a:rPr lang="en-US" altLang="zh-CN" dirty="0"/>
              <a:t>() -&gt; Calendar:</a:t>
            </a:r>
          </a:p>
          <a:p>
            <a:r>
              <a:rPr lang="en-US" altLang="zh-CN" dirty="0"/>
              <a:t>    c = (</a:t>
            </a:r>
          </a:p>
          <a:p>
            <a:r>
              <a:rPr lang="en-US" altLang="zh-CN" dirty="0"/>
              <a:t>        Calendar()</a:t>
            </a:r>
          </a:p>
          <a:p>
            <a:r>
              <a:rPr lang="en-US" altLang="zh-CN" dirty="0"/>
              <a:t>        .add("", data, </a:t>
            </a:r>
            <a:r>
              <a:rPr lang="en-US" altLang="zh-CN" dirty="0" err="1"/>
              <a:t>calendar_opts</a:t>
            </a:r>
            <a:r>
              <a:rPr lang="en-US" altLang="zh-CN" dirty="0"/>
              <a:t>=</a:t>
            </a:r>
            <a:r>
              <a:rPr lang="en-US" altLang="zh-CN" dirty="0" err="1"/>
              <a:t>opts.CalendarOpts</a:t>
            </a:r>
            <a:r>
              <a:rPr lang="en-US" altLang="zh-CN" dirty="0"/>
              <a:t>(range_="2023"))</a:t>
            </a:r>
          </a:p>
          <a:p>
            <a:r>
              <a:rPr lang="en-US" altLang="zh-CN" dirty="0"/>
              <a:t>        .</a:t>
            </a:r>
            <a:r>
              <a:rPr lang="en-US" altLang="zh-CN" dirty="0" err="1"/>
              <a:t>set_global_opts</a:t>
            </a:r>
            <a:r>
              <a:rPr lang="en-US" altLang="zh-CN" dirty="0"/>
              <a:t>(</a:t>
            </a:r>
          </a:p>
          <a:p>
            <a:r>
              <a:rPr lang="en-US" altLang="zh-CN" dirty="0"/>
              <a:t>            </a:t>
            </a:r>
            <a:r>
              <a:rPr lang="en-US" altLang="zh-CN" dirty="0" err="1"/>
              <a:t>title_opts</a:t>
            </a:r>
            <a:r>
              <a:rPr lang="en-US" altLang="zh-CN" dirty="0"/>
              <a:t>=</a:t>
            </a:r>
            <a:r>
              <a:rPr lang="en-US" altLang="zh-CN" dirty="0" err="1"/>
              <a:t>opts.TitleOpts</a:t>
            </a:r>
            <a:r>
              <a:rPr lang="en-US" altLang="zh-CN" dirty="0"/>
              <a:t>(title="2023</a:t>
            </a:r>
            <a:r>
              <a:rPr lang="zh-CN" altLang="en-US" dirty="0"/>
              <a:t>年股票交易量分析</a:t>
            </a:r>
            <a:r>
              <a:rPr lang="en-US" altLang="zh-CN" dirty="0"/>
              <a:t>"),</a:t>
            </a:r>
          </a:p>
          <a:p>
            <a:r>
              <a:rPr lang="en-US" altLang="zh-CN" dirty="0"/>
              <a:t>            </a:t>
            </a:r>
            <a:r>
              <a:rPr lang="en-US" altLang="zh-CN" dirty="0" err="1"/>
              <a:t>visualmap_opts</a:t>
            </a:r>
            <a:r>
              <a:rPr lang="en-US" altLang="zh-CN" dirty="0"/>
              <a:t>=</a:t>
            </a:r>
            <a:r>
              <a:rPr lang="en-US" altLang="zh-CN" dirty="0" err="1"/>
              <a:t>opts.VisualMapOpts</a:t>
            </a:r>
            <a:r>
              <a:rPr lang="en-US" altLang="zh-CN" dirty="0"/>
              <a:t>(max_=32,min_=2,</a:t>
            </a:r>
          </a:p>
          <a:p>
            <a:r>
              <a:rPr lang="en-US" altLang="zh-CN" dirty="0"/>
              <a:t>                orient="horizontal",    #vertical</a:t>
            </a:r>
            <a:r>
              <a:rPr lang="zh-CN" altLang="en-US" dirty="0"/>
              <a:t>垂直的，</a:t>
            </a:r>
            <a:r>
              <a:rPr lang="en-US" altLang="zh-CN" dirty="0"/>
              <a:t>horizontal</a:t>
            </a:r>
            <a:r>
              <a:rPr lang="zh-CN" altLang="en-US" dirty="0"/>
              <a:t>水平的</a:t>
            </a:r>
          </a:p>
          <a:p>
            <a:r>
              <a:rPr lang="zh-CN" altLang="en-US" dirty="0"/>
              <a:t>                </a:t>
            </a:r>
            <a:r>
              <a:rPr lang="en-US" altLang="zh-CN" dirty="0" err="1"/>
              <a:t>is_piecewise</a:t>
            </a:r>
            <a:r>
              <a:rPr lang="en-US" altLang="zh-CN" dirty="0"/>
              <a:t>=</a:t>
            </a:r>
            <a:r>
              <a:rPr lang="en-US" altLang="zh-CN" dirty="0" err="1"/>
              <a:t>True,pos_top</a:t>
            </a:r>
            <a:r>
              <a:rPr lang="en-US" altLang="zh-CN" dirty="0"/>
              <a:t>="200px",pos_left="60px"),</a:t>
            </a:r>
          </a:p>
          <a:p>
            <a:r>
              <a:rPr lang="en-US" altLang="zh-CN" dirty="0"/>
              <a:t>            </a:t>
            </a:r>
            <a:r>
              <a:rPr lang="en-US" altLang="zh-CN" dirty="0" err="1"/>
              <a:t>legend_opts</a:t>
            </a:r>
            <a:r>
              <a:rPr lang="en-US" altLang="zh-CN" dirty="0"/>
              <a:t>=</a:t>
            </a:r>
            <a:r>
              <a:rPr lang="en-US" altLang="zh-CN" dirty="0" err="1"/>
              <a:t>opts.LegendOpts</a:t>
            </a:r>
            <a:r>
              <a:rPr lang="en-US" altLang="zh-CN" dirty="0"/>
              <a:t>(</a:t>
            </a:r>
            <a:r>
              <a:rPr lang="en-US" altLang="zh-CN" dirty="0" err="1"/>
              <a:t>is_show</a:t>
            </a:r>
            <a:r>
              <a:rPr lang="en-US" altLang="zh-CN" dirty="0"/>
              <a:t>=True)</a:t>
            </a:r>
          </a:p>
          <a:p>
            <a:r>
              <a:rPr lang="en-US" altLang="zh-CN" dirty="0"/>
              <a:t>        ) )</a:t>
            </a:r>
          </a:p>
        </p:txBody>
      </p:sp>
    </p:spTree>
    <p:extLst>
      <p:ext uri="{BB962C8B-B14F-4D97-AF65-F5344CB8AC3E}">
        <p14:creationId xmlns:p14="http://schemas.microsoft.com/office/powerpoint/2010/main" val="1885178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154144"/>
            <a:ext cx="0" cy="5268171"/>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392765"/>
            <a:ext cx="684000" cy="648000"/>
          </a:xfrm>
          <a:prstGeom prst="ellipse">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1</a:t>
            </a:r>
          </a:p>
        </p:txBody>
      </p:sp>
      <p:sp>
        <p:nvSpPr>
          <p:cNvPr id="23" name="AutoShape 17">
            <a:hlinkClick r:id="rId2" action="ppaction://hlinksldjump"/>
          </p:cNvPr>
          <p:cNvSpPr>
            <a:spLocks noChangeArrowheads="1"/>
          </p:cNvSpPr>
          <p:nvPr/>
        </p:nvSpPr>
        <p:spPr bwMode="auto">
          <a:xfrm>
            <a:off x="4000531" y="2349694"/>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solidFill>
                  <a:schemeClr val="bg1"/>
                </a:solidFill>
                <a:latin typeface="微软雅黑" pitchFamily="34" charset="-122"/>
                <a:ea typeface="微软雅黑" pitchFamily="34" charset="-122"/>
              </a:rPr>
              <a:t>绘制漏斗图</a:t>
            </a:r>
          </a:p>
        </p:txBody>
      </p:sp>
      <p:sp>
        <p:nvSpPr>
          <p:cNvPr id="13" name="AutoShape 17"/>
          <p:cNvSpPr>
            <a:spLocks noChangeArrowheads="1"/>
          </p:cNvSpPr>
          <p:nvPr/>
        </p:nvSpPr>
        <p:spPr bwMode="auto">
          <a:xfrm>
            <a:off x="4000531" y="1320765"/>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latin typeface="微软雅黑" pitchFamily="34" charset="-122"/>
                <a:ea typeface="微软雅黑" pitchFamily="34" charset="-122"/>
              </a:rPr>
              <a:t>绘制日历图</a:t>
            </a:r>
          </a:p>
        </p:txBody>
      </p:sp>
      <p:sp>
        <p:nvSpPr>
          <p:cNvPr id="15" name="Oval 15"/>
          <p:cNvSpPr>
            <a:spLocks noChangeArrowheads="1"/>
          </p:cNvSpPr>
          <p:nvPr/>
        </p:nvSpPr>
        <p:spPr bwMode="auto">
          <a:xfrm>
            <a:off x="2928857" y="2367694"/>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401895"/>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绘制仪表盘</a:t>
            </a:r>
          </a:p>
        </p:txBody>
      </p:sp>
      <p:sp>
        <p:nvSpPr>
          <p:cNvPr id="22" name="Oval 15"/>
          <p:cNvSpPr>
            <a:spLocks noChangeArrowheads="1"/>
          </p:cNvSpPr>
          <p:nvPr/>
        </p:nvSpPr>
        <p:spPr bwMode="auto">
          <a:xfrm>
            <a:off x="2928857" y="3419895"/>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456519"/>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绘制环形图</a:t>
            </a:r>
          </a:p>
        </p:txBody>
      </p:sp>
      <p:sp>
        <p:nvSpPr>
          <p:cNvPr id="29" name="Oval 15"/>
          <p:cNvSpPr>
            <a:spLocks noChangeArrowheads="1"/>
          </p:cNvSpPr>
          <p:nvPr/>
        </p:nvSpPr>
        <p:spPr bwMode="auto">
          <a:xfrm>
            <a:off x="2904947" y="4474519"/>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
        <p:nvSpPr>
          <p:cNvPr id="11" name="AutoShape 17">
            <a:hlinkClick r:id="" action="ppaction://noaction"/>
            <a:extLst>
              <a:ext uri="{FF2B5EF4-FFF2-40B4-BE49-F238E27FC236}">
                <a16:creationId xmlns:a16="http://schemas.microsoft.com/office/drawing/2014/main" id="{F858D493-DA42-4F15-8A9A-4F1412F3259F}"/>
              </a:ext>
            </a:extLst>
          </p:cNvPr>
          <p:cNvSpPr>
            <a:spLocks noChangeArrowheads="1"/>
          </p:cNvSpPr>
          <p:nvPr/>
        </p:nvSpPr>
        <p:spPr bwMode="auto">
          <a:xfrm>
            <a:off x="4024996" y="5522956"/>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绘制雷达图</a:t>
            </a:r>
          </a:p>
        </p:txBody>
      </p:sp>
      <p:sp>
        <p:nvSpPr>
          <p:cNvPr id="12" name="Oval 15">
            <a:extLst>
              <a:ext uri="{FF2B5EF4-FFF2-40B4-BE49-F238E27FC236}">
                <a16:creationId xmlns:a16="http://schemas.microsoft.com/office/drawing/2014/main" id="{91C6563F-10D6-4D11-BBAF-3C078737F936}"/>
              </a:ext>
            </a:extLst>
          </p:cNvPr>
          <p:cNvSpPr>
            <a:spLocks noChangeArrowheads="1"/>
          </p:cNvSpPr>
          <p:nvPr/>
        </p:nvSpPr>
        <p:spPr bwMode="auto">
          <a:xfrm>
            <a:off x="2917493" y="5540956"/>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5</a:t>
            </a:r>
          </a:p>
        </p:txBody>
      </p:sp>
    </p:spTree>
    <p:extLst>
      <p:ext uri="{BB962C8B-B14F-4D97-AF65-F5344CB8AC3E}">
        <p14:creationId xmlns:p14="http://schemas.microsoft.com/office/powerpoint/2010/main" val="3226744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漏斗图又叫倒三角图，适用于业务流程比较规范、周期长、环节多的流程分析，通过漏斗各环节业务数据的比较，能够直观地发现和说明问题所在，还可以从某个维度上对数据进行比较</a:t>
            </a:r>
            <a:r>
              <a:rPr lang="zh-CN" altLang="zh-CN" dirty="0"/>
              <a:t>。</a:t>
            </a:r>
          </a:p>
        </p:txBody>
      </p:sp>
      <p:sp>
        <p:nvSpPr>
          <p:cNvPr id="17412" name="内容占位符 2"/>
          <p:cNvSpPr>
            <a:spLocks noGrp="1"/>
          </p:cNvSpPr>
          <p:nvPr>
            <p:ph idx="10"/>
          </p:nvPr>
        </p:nvSpPr>
        <p:spPr/>
        <p:txBody>
          <a:bodyPr/>
          <a:lstStyle/>
          <a:p>
            <a:r>
              <a:rPr lang="en-US" altLang="zh-CN" dirty="0"/>
              <a:t>10.2.1  </a:t>
            </a:r>
            <a:r>
              <a:rPr lang="zh-CN" altLang="en-US" dirty="0"/>
              <a:t>漏斗图及其参数配置</a:t>
            </a:r>
            <a:endParaRPr dirty="0"/>
          </a:p>
        </p:txBody>
      </p:sp>
    </p:spTree>
    <p:extLst>
      <p:ext uri="{BB962C8B-B14F-4D97-AF65-F5344CB8AC3E}">
        <p14:creationId xmlns:p14="http://schemas.microsoft.com/office/powerpoint/2010/main" val="2162708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与列表、元组、集合类似，字典（</a:t>
            </a:r>
            <a:r>
              <a:rPr lang="en-US" altLang="zh-CN" dirty="0"/>
              <a:t>Dictionary</a:t>
            </a:r>
            <a:r>
              <a:rPr lang="zh-CN" altLang="en-US" dirty="0"/>
              <a:t>）也是一种可变容器，且可存储任意类型的对象。字典的每个键－值对用冒号分隔，每个键－值对之间用逗号分隔，整个字典包括在花括号中，格式如下：</a:t>
            </a:r>
          </a:p>
          <a:p>
            <a:r>
              <a:rPr lang="en-US" altLang="zh-CN" dirty="0" err="1"/>
              <a:t>dict</a:t>
            </a:r>
            <a:r>
              <a:rPr lang="en-US" altLang="zh-CN" dirty="0"/>
              <a:t> = {key1:value1, key2:value2}</a:t>
            </a:r>
          </a:p>
          <a:p>
            <a:r>
              <a:rPr lang="zh-CN" altLang="en-US" dirty="0"/>
              <a:t>注意键－值对中的键必须是唯一的，但是值可以不唯一，且数值可以取任意数据类型，但键必须是不可变的，例如创建</a:t>
            </a:r>
            <a:r>
              <a:rPr lang="en-US" altLang="zh-CN" dirty="0"/>
              <a:t>3</a:t>
            </a:r>
            <a:r>
              <a:rPr lang="zh-CN" altLang="en-US" dirty="0"/>
              <a:t>个字符串或数字字典，代码如下：</a:t>
            </a:r>
          </a:p>
          <a:p>
            <a:r>
              <a:rPr lang="en-US" altLang="zh-CN" dirty="0"/>
              <a:t>dict1 = {'</a:t>
            </a:r>
            <a:r>
              <a:rPr lang="zh-CN" altLang="en-US" dirty="0"/>
              <a:t>客户数量</a:t>
            </a:r>
            <a:r>
              <a:rPr lang="en-US" altLang="zh-CN" dirty="0"/>
              <a:t>': 91}</a:t>
            </a:r>
          </a:p>
          <a:p>
            <a:r>
              <a:rPr lang="en-US" altLang="zh-CN" dirty="0"/>
              <a:t>dict2 = {'</a:t>
            </a:r>
            <a:r>
              <a:rPr lang="zh-CN" altLang="en-US" dirty="0"/>
              <a:t>客户数量</a:t>
            </a:r>
            <a:r>
              <a:rPr lang="en-US" altLang="zh-CN" dirty="0"/>
              <a:t>': 91, 2023:6}</a:t>
            </a:r>
          </a:p>
          <a:p>
            <a:r>
              <a:rPr lang="en-US" altLang="zh-CN" dirty="0"/>
              <a:t>dict3 = {'</a:t>
            </a:r>
            <a:r>
              <a:rPr lang="zh-CN" altLang="en-US" dirty="0"/>
              <a:t>客户姓名</a:t>
            </a:r>
            <a:r>
              <a:rPr lang="en-US" altLang="zh-CN" dirty="0"/>
              <a:t>':'</a:t>
            </a:r>
            <a:r>
              <a:rPr lang="zh-CN" altLang="en-US" dirty="0"/>
              <a:t>张三</a:t>
            </a:r>
            <a:r>
              <a:rPr lang="en-US" altLang="zh-CN" dirty="0"/>
              <a:t>','</a:t>
            </a:r>
            <a:r>
              <a:rPr lang="zh-CN" altLang="en-US" dirty="0"/>
              <a:t>客户性别</a:t>
            </a:r>
            <a:r>
              <a:rPr lang="en-US" altLang="zh-CN" dirty="0"/>
              <a:t>':'</a:t>
            </a:r>
            <a:r>
              <a:rPr lang="zh-CN" altLang="en-US" dirty="0"/>
              <a:t>男</a:t>
            </a:r>
            <a:r>
              <a:rPr lang="en-US" altLang="zh-CN" dirty="0"/>
              <a:t>','</a:t>
            </a:r>
            <a:r>
              <a:rPr lang="zh-CN" altLang="en-US" dirty="0"/>
              <a:t>联系电话</a:t>
            </a:r>
            <a:r>
              <a:rPr lang="en-US" altLang="zh-CN" dirty="0"/>
              <a:t>':18966666666,'</a:t>
            </a:r>
            <a:r>
              <a:rPr lang="zh-CN" altLang="en-US" dirty="0"/>
              <a:t>联系地址</a:t>
            </a:r>
            <a:r>
              <a:rPr lang="en-US" altLang="zh-CN" dirty="0"/>
              <a:t>':'</a:t>
            </a:r>
            <a:r>
              <a:rPr lang="zh-CN" altLang="en-US" dirty="0"/>
              <a:t>东方路</a:t>
            </a:r>
            <a:r>
              <a:rPr lang="en-US" altLang="zh-CN" dirty="0"/>
              <a:t>666</a:t>
            </a:r>
            <a:r>
              <a:rPr lang="zh-CN" altLang="en-US" dirty="0"/>
              <a:t>号</a:t>
            </a:r>
            <a:r>
              <a:rPr lang="en-US" altLang="zh-CN" dirty="0"/>
              <a:t>'}</a:t>
            </a:r>
            <a:endParaRPr lang="zh-CN" altLang="zh-CN" dirty="0"/>
          </a:p>
        </p:txBody>
      </p:sp>
      <p:sp>
        <p:nvSpPr>
          <p:cNvPr id="17412" name="内容占位符 2"/>
          <p:cNvSpPr>
            <a:spLocks noGrp="1"/>
          </p:cNvSpPr>
          <p:nvPr>
            <p:ph idx="10"/>
          </p:nvPr>
        </p:nvSpPr>
        <p:spPr>
          <a:xfrm>
            <a:off x="423863" y="1138238"/>
            <a:ext cx="11107737" cy="427037"/>
          </a:xfrm>
        </p:spPr>
        <p:txBody>
          <a:bodyPr/>
          <a:lstStyle/>
          <a:p>
            <a:r>
              <a:rPr lang="en-US" dirty="0"/>
              <a:t>2.1.6  </a:t>
            </a:r>
            <a:r>
              <a:rPr lang="zh-CN" altLang="en-US" dirty="0"/>
              <a:t>字典</a:t>
            </a:r>
            <a:endParaRPr dirty="0"/>
          </a:p>
        </p:txBody>
      </p:sp>
    </p:spTree>
    <p:extLst>
      <p:ext uri="{BB962C8B-B14F-4D97-AF65-F5344CB8AC3E}">
        <p14:creationId xmlns:p14="http://schemas.microsoft.com/office/powerpoint/2010/main" val="3617275657"/>
      </p:ext>
    </p:extLst>
  </p:cSld>
  <p:clrMapOvr>
    <a:masterClrMapping/>
  </p:clrMapOvr>
  <p:transition spd="slow">
    <p:wheel spokes="1"/>
  </p:transition>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a:extLst>
              <a:ext uri="{FF2B5EF4-FFF2-40B4-BE49-F238E27FC236}">
                <a16:creationId xmlns:a16="http://schemas.microsoft.com/office/drawing/2014/main" id="{55BFC60E-4CED-4225-B569-8FB02683A520}"/>
              </a:ext>
            </a:extLst>
          </p:cNvPr>
          <p:cNvGraphicFramePr>
            <a:graphicFrameLocks noGrp="1"/>
          </p:cNvGraphicFramePr>
          <p:nvPr>
            <p:ph idx="1"/>
            <p:extLst>
              <p:ext uri="{D42A27DB-BD31-4B8C-83A1-F6EECF244321}">
                <p14:modId xmlns:p14="http://schemas.microsoft.com/office/powerpoint/2010/main" val="2501877422"/>
              </p:ext>
            </p:extLst>
          </p:nvPr>
        </p:nvGraphicFramePr>
        <p:xfrm>
          <a:off x="2697019" y="2244437"/>
          <a:ext cx="6659418" cy="2837927"/>
        </p:xfrm>
        <a:graphic>
          <a:graphicData uri="http://schemas.openxmlformats.org/drawingml/2006/table">
            <a:tbl>
              <a:tblPr firstRow="1" firstCol="1" bandRow="1">
                <a:tableStyleId>{5C22544A-7EE6-4342-B048-85BDC9FD1C3A}</a:tableStyleId>
              </a:tblPr>
              <a:tblGrid>
                <a:gridCol w="1374776">
                  <a:extLst>
                    <a:ext uri="{9D8B030D-6E8A-4147-A177-3AD203B41FA5}">
                      <a16:colId xmlns:a16="http://schemas.microsoft.com/office/drawing/2014/main" val="1713819798"/>
                    </a:ext>
                  </a:extLst>
                </a:gridCol>
                <a:gridCol w="5284642">
                  <a:extLst>
                    <a:ext uri="{9D8B030D-6E8A-4147-A177-3AD203B41FA5}">
                      <a16:colId xmlns:a16="http://schemas.microsoft.com/office/drawing/2014/main" val="3982738453"/>
                    </a:ext>
                  </a:extLst>
                </a:gridCol>
              </a:tblGrid>
              <a:tr h="419159">
                <a:tc>
                  <a:txBody>
                    <a:bodyPr/>
                    <a:lstStyle/>
                    <a:p>
                      <a:pPr marL="0" indent="0" algn="ctr">
                        <a:lnSpc>
                          <a:spcPts val="1400"/>
                        </a:lnSpc>
                        <a:spcBef>
                          <a:spcPts val="200"/>
                        </a:spcBef>
                        <a:spcAft>
                          <a:spcPts val="200"/>
                        </a:spcAft>
                      </a:pPr>
                      <a:r>
                        <a:rPr lang="zh-TW" sz="1000" kern="1050" dirty="0">
                          <a:effectLst/>
                        </a:rPr>
                        <a:t>属性</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rPr>
                        <a:t>说明</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2738135064"/>
                  </a:ext>
                </a:extLst>
              </a:tr>
              <a:tr h="268752">
                <a:tc>
                  <a:txBody>
                    <a:bodyPr/>
                    <a:lstStyle/>
                    <a:p>
                      <a:pPr marL="0" indent="0" algn="ctr">
                        <a:lnSpc>
                          <a:spcPts val="1400"/>
                        </a:lnSpc>
                        <a:spcBef>
                          <a:spcPts val="200"/>
                        </a:spcBef>
                        <a:spcAft>
                          <a:spcPts val="200"/>
                        </a:spcAft>
                      </a:pPr>
                      <a:r>
                        <a:rPr lang="en-US" sz="1000" kern="1050" dirty="0" err="1">
                          <a:effectLst/>
                        </a:rPr>
                        <a:t>series_name</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系列名称，用于</a:t>
                      </a:r>
                      <a:r>
                        <a:rPr lang="en-US" sz="1000" kern="1050" dirty="0">
                          <a:effectLst/>
                        </a:rPr>
                        <a:t> tooltip </a:t>
                      </a:r>
                      <a:r>
                        <a:rPr lang="zh-TW" sz="1000" kern="1050" dirty="0">
                          <a:effectLst/>
                        </a:rPr>
                        <a:t>的显示，</a:t>
                      </a:r>
                      <a:r>
                        <a:rPr lang="en-US" sz="1000" kern="1050" dirty="0">
                          <a:effectLst/>
                        </a:rPr>
                        <a:t>legend </a:t>
                      </a:r>
                      <a:r>
                        <a:rPr lang="zh-TW" sz="1000" kern="1050" dirty="0">
                          <a:effectLst/>
                        </a:rPr>
                        <a:t>的图例筛选。</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940854364"/>
                  </a:ext>
                </a:extLst>
              </a:tr>
              <a:tr h="268752">
                <a:tc>
                  <a:txBody>
                    <a:bodyPr/>
                    <a:lstStyle/>
                    <a:p>
                      <a:pPr marL="0" indent="0" algn="ctr">
                        <a:lnSpc>
                          <a:spcPts val="1400"/>
                        </a:lnSpc>
                        <a:spcBef>
                          <a:spcPts val="200"/>
                        </a:spcBef>
                        <a:spcAft>
                          <a:spcPts val="200"/>
                        </a:spcAft>
                      </a:pPr>
                      <a:r>
                        <a:rPr lang="en-US" sz="1000" kern="1050" dirty="0" err="1">
                          <a:effectLst/>
                        </a:rPr>
                        <a:t>data_pair</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系列数据项，格式为</a:t>
                      </a:r>
                      <a:r>
                        <a:rPr lang="en-US" sz="1000" kern="1050" dirty="0">
                          <a:effectLst/>
                        </a:rPr>
                        <a:t> [(key1, value1), (key2, value2)]</a:t>
                      </a:r>
                      <a:r>
                        <a:rPr lang="zh-TW" sz="1000" kern="1050" dirty="0">
                          <a:effectLst/>
                        </a:rPr>
                        <a:t>。</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679755380"/>
                  </a:ext>
                </a:extLst>
              </a:tr>
              <a:tr h="268752">
                <a:tc>
                  <a:txBody>
                    <a:bodyPr/>
                    <a:lstStyle/>
                    <a:p>
                      <a:pPr marL="0" indent="0" algn="ctr">
                        <a:lnSpc>
                          <a:spcPts val="1400"/>
                        </a:lnSpc>
                        <a:spcBef>
                          <a:spcPts val="200"/>
                        </a:spcBef>
                        <a:spcAft>
                          <a:spcPts val="200"/>
                        </a:spcAft>
                      </a:pPr>
                      <a:r>
                        <a:rPr lang="en-US" sz="1000" kern="1050" dirty="0" err="1">
                          <a:effectLst/>
                        </a:rPr>
                        <a:t>is_selected</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是否选中图例。</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978091897"/>
                  </a:ext>
                </a:extLst>
              </a:tr>
              <a:tr h="268752">
                <a:tc>
                  <a:txBody>
                    <a:bodyPr/>
                    <a:lstStyle/>
                    <a:p>
                      <a:pPr marL="0" indent="0" algn="ctr">
                        <a:lnSpc>
                          <a:spcPts val="1400"/>
                        </a:lnSpc>
                        <a:spcBef>
                          <a:spcPts val="200"/>
                        </a:spcBef>
                        <a:spcAft>
                          <a:spcPts val="200"/>
                        </a:spcAft>
                      </a:pPr>
                      <a:r>
                        <a:rPr lang="en-US" sz="1000" kern="1050" dirty="0">
                          <a:effectLst/>
                        </a:rPr>
                        <a:t>color</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系列</a:t>
                      </a:r>
                      <a:r>
                        <a:rPr lang="en-US" sz="1000" kern="1050" dirty="0">
                          <a:effectLst/>
                        </a:rPr>
                        <a:t> label </a:t>
                      </a:r>
                      <a:r>
                        <a:rPr lang="zh-TW" sz="1000" kern="1050" dirty="0">
                          <a:effectLst/>
                        </a:rPr>
                        <a:t>颜色。</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876032666"/>
                  </a:ext>
                </a:extLst>
              </a:tr>
              <a:tr h="268752">
                <a:tc>
                  <a:txBody>
                    <a:bodyPr/>
                    <a:lstStyle/>
                    <a:p>
                      <a:pPr marL="0" indent="0" algn="ctr">
                        <a:lnSpc>
                          <a:spcPts val="1400"/>
                        </a:lnSpc>
                        <a:spcBef>
                          <a:spcPts val="200"/>
                        </a:spcBef>
                        <a:spcAft>
                          <a:spcPts val="200"/>
                        </a:spcAft>
                      </a:pPr>
                      <a:r>
                        <a:rPr lang="en-US" sz="1000" kern="1050" dirty="0">
                          <a:effectLst/>
                        </a:rPr>
                        <a:t>sort_</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数据排序，可以取</a:t>
                      </a:r>
                      <a:r>
                        <a:rPr lang="en-US" sz="1000" kern="1050" dirty="0">
                          <a:effectLst/>
                        </a:rPr>
                        <a:t> 'ascending'</a:t>
                      </a:r>
                      <a:r>
                        <a:rPr lang="zh-TW" sz="1000" kern="1050" dirty="0">
                          <a:effectLst/>
                        </a:rPr>
                        <a:t>，</a:t>
                      </a:r>
                      <a:r>
                        <a:rPr lang="en-US" sz="1000" kern="1050" dirty="0">
                          <a:effectLst/>
                        </a:rPr>
                        <a:t>'descending'</a:t>
                      </a:r>
                      <a:r>
                        <a:rPr lang="zh-TW" sz="1000" kern="1050" dirty="0">
                          <a:effectLst/>
                        </a:rPr>
                        <a:t>，</a:t>
                      </a:r>
                      <a:r>
                        <a:rPr lang="en-US" sz="1000" kern="1050" dirty="0">
                          <a:effectLst/>
                        </a:rPr>
                        <a:t>'none'</a:t>
                      </a:r>
                      <a:r>
                        <a:rPr lang="zh-TW" sz="1000" kern="1050" dirty="0">
                          <a:effectLst/>
                        </a:rPr>
                        <a:t>（表示按</a:t>
                      </a:r>
                      <a:r>
                        <a:rPr lang="en-US" sz="1000" kern="1050" dirty="0">
                          <a:effectLst/>
                        </a:rPr>
                        <a:t> data </a:t>
                      </a:r>
                      <a:r>
                        <a:rPr lang="zh-TW" sz="1000" kern="1050" dirty="0">
                          <a:effectLst/>
                        </a:rPr>
                        <a:t>顺序）。</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120566614"/>
                  </a:ext>
                </a:extLst>
              </a:tr>
              <a:tr h="268752">
                <a:tc>
                  <a:txBody>
                    <a:bodyPr/>
                    <a:lstStyle/>
                    <a:p>
                      <a:pPr marL="0" indent="0" algn="ctr">
                        <a:lnSpc>
                          <a:spcPts val="1400"/>
                        </a:lnSpc>
                        <a:spcBef>
                          <a:spcPts val="200"/>
                        </a:spcBef>
                        <a:spcAft>
                          <a:spcPts val="200"/>
                        </a:spcAft>
                      </a:pPr>
                      <a:r>
                        <a:rPr lang="en-US" sz="1000" kern="1050" dirty="0">
                          <a:effectLst/>
                        </a:rPr>
                        <a:t>gap</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数据图形间距。</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918040267"/>
                  </a:ext>
                </a:extLst>
              </a:tr>
              <a:tr h="268752">
                <a:tc>
                  <a:txBody>
                    <a:bodyPr/>
                    <a:lstStyle/>
                    <a:p>
                      <a:pPr marL="0" indent="0" algn="ctr">
                        <a:lnSpc>
                          <a:spcPts val="1400"/>
                        </a:lnSpc>
                        <a:spcBef>
                          <a:spcPts val="200"/>
                        </a:spcBef>
                        <a:spcAft>
                          <a:spcPts val="200"/>
                        </a:spcAft>
                      </a:pPr>
                      <a:r>
                        <a:rPr lang="en-US" sz="1000" kern="1050" dirty="0" err="1">
                          <a:effectLst/>
                        </a:rPr>
                        <a:t>label_opts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标签配置项。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2406098774"/>
                  </a:ext>
                </a:extLst>
              </a:tr>
              <a:tr h="268752">
                <a:tc>
                  <a:txBody>
                    <a:bodyPr/>
                    <a:lstStyle/>
                    <a:p>
                      <a:pPr marL="0" indent="0" algn="ctr">
                        <a:lnSpc>
                          <a:spcPts val="1400"/>
                        </a:lnSpc>
                        <a:spcBef>
                          <a:spcPts val="200"/>
                        </a:spcBef>
                        <a:spcAft>
                          <a:spcPts val="200"/>
                        </a:spcAft>
                      </a:pPr>
                      <a:r>
                        <a:rPr lang="en-US" sz="1000" kern="1050" dirty="0" err="1">
                          <a:effectLst/>
                        </a:rPr>
                        <a:t>tooltip_opts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提示框组件配置项。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671729196"/>
                  </a:ext>
                </a:extLst>
              </a:tr>
              <a:tr h="268752">
                <a:tc>
                  <a:txBody>
                    <a:bodyPr/>
                    <a:lstStyle/>
                    <a:p>
                      <a:pPr marL="0" indent="0" algn="ctr">
                        <a:lnSpc>
                          <a:spcPts val="1400"/>
                        </a:lnSpc>
                        <a:spcBef>
                          <a:spcPts val="200"/>
                        </a:spcBef>
                        <a:spcAft>
                          <a:spcPts val="200"/>
                        </a:spcAft>
                      </a:pPr>
                      <a:r>
                        <a:rPr lang="en-US" sz="1000" kern="1050" dirty="0" err="1">
                          <a:effectLst/>
                        </a:rPr>
                        <a:t>itemstyle_opts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图元样式配置项。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262535194"/>
                  </a:ext>
                </a:extLst>
              </a:tr>
            </a:tbl>
          </a:graphicData>
        </a:graphic>
      </p:graphicFrame>
      <p:sp>
        <p:nvSpPr>
          <p:cNvPr id="4" name="文本框 3">
            <a:extLst>
              <a:ext uri="{FF2B5EF4-FFF2-40B4-BE49-F238E27FC236}">
                <a16:creationId xmlns:a16="http://schemas.microsoft.com/office/drawing/2014/main" id="{E8F065B9-BC48-05D1-110A-9C5E52C55743}"/>
              </a:ext>
            </a:extLst>
          </p:cNvPr>
          <p:cNvSpPr txBox="1"/>
          <p:nvPr/>
        </p:nvSpPr>
        <p:spPr>
          <a:xfrm>
            <a:off x="1337044" y="1660083"/>
            <a:ext cx="3086100" cy="369332"/>
          </a:xfrm>
          <a:prstGeom prst="rect">
            <a:avLst/>
          </a:prstGeom>
          <a:noFill/>
        </p:spPr>
        <p:txBody>
          <a:bodyPr wrap="square">
            <a:spAutoFit/>
          </a:bodyPr>
          <a:lstStyle/>
          <a:p>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漏斗图的参数配置</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425995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zh-CN" dirty="0"/>
              <a:t>为了</a:t>
            </a:r>
            <a:r>
              <a:rPr lang="zh-CN" altLang="en-US" dirty="0"/>
              <a:t>分析某企业的商品在华东地区各省市的利润额情况，可以绘制其利润额的漏斗图。</a:t>
            </a:r>
          </a:p>
        </p:txBody>
      </p:sp>
      <p:sp>
        <p:nvSpPr>
          <p:cNvPr id="17412" name="内容占位符 2"/>
          <p:cNvSpPr>
            <a:spLocks noGrp="1"/>
          </p:cNvSpPr>
          <p:nvPr>
            <p:ph idx="10"/>
          </p:nvPr>
        </p:nvSpPr>
        <p:spPr/>
        <p:txBody>
          <a:bodyPr/>
          <a:lstStyle/>
          <a:p>
            <a:r>
              <a:rPr lang="en-US" altLang="zh-CN" dirty="0"/>
              <a:t>10.2.2  </a:t>
            </a:r>
            <a:r>
              <a:rPr lang="zh-CN" altLang="en-US" dirty="0"/>
              <a:t>案例：华东地区各省市利润额分析</a:t>
            </a:r>
            <a:endParaRPr dirty="0"/>
          </a:p>
        </p:txBody>
      </p:sp>
      <p:pic>
        <p:nvPicPr>
          <p:cNvPr id="2" name="图片 1">
            <a:extLst>
              <a:ext uri="{FF2B5EF4-FFF2-40B4-BE49-F238E27FC236}">
                <a16:creationId xmlns:a16="http://schemas.microsoft.com/office/drawing/2014/main" id="{D919F904-3BF0-8A10-AF46-6AF90A910B05}"/>
              </a:ext>
            </a:extLst>
          </p:cNvPr>
          <p:cNvPicPr>
            <a:picLocks noChangeAspect="1"/>
          </p:cNvPicPr>
          <p:nvPr/>
        </p:nvPicPr>
        <p:blipFill>
          <a:blip r:embed="rId2"/>
          <a:stretch>
            <a:fillRect/>
          </a:stretch>
        </p:blipFill>
        <p:spPr>
          <a:xfrm>
            <a:off x="2510426" y="2632359"/>
            <a:ext cx="6457152" cy="3240000"/>
          </a:xfrm>
          <a:prstGeom prst="rect">
            <a:avLst/>
          </a:prstGeom>
          <a:noFill/>
          <a:ln>
            <a:noFill/>
          </a:ln>
        </p:spPr>
      </p:pic>
    </p:spTree>
    <p:extLst>
      <p:ext uri="{BB962C8B-B14F-4D97-AF65-F5344CB8AC3E}">
        <p14:creationId xmlns:p14="http://schemas.microsoft.com/office/powerpoint/2010/main" val="2135115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p:txBody>
          <a:bodyPr/>
          <a:lstStyle/>
          <a:p>
            <a:r>
              <a:rPr lang="en-US" altLang="zh-CN" dirty="0"/>
              <a:t>def </a:t>
            </a:r>
            <a:r>
              <a:rPr lang="en-US" altLang="zh-CN" dirty="0" err="1"/>
              <a:t>funnel_label</a:t>
            </a:r>
            <a:r>
              <a:rPr lang="en-US" altLang="zh-CN" dirty="0"/>
              <a:t>() -&gt; Funnel:</a:t>
            </a:r>
          </a:p>
          <a:p>
            <a:r>
              <a:rPr lang="en-US" altLang="zh-CN" dirty="0"/>
              <a:t>    c = (</a:t>
            </a:r>
          </a:p>
          <a:p>
            <a:r>
              <a:rPr lang="en-US" altLang="zh-CN" dirty="0"/>
              <a:t>        Funnel()</a:t>
            </a:r>
          </a:p>
          <a:p>
            <a:r>
              <a:rPr lang="en-US" altLang="zh-CN" dirty="0"/>
              <a:t>        .add("</a:t>
            </a:r>
            <a:r>
              <a:rPr lang="zh-CN" altLang="en-US" dirty="0"/>
              <a:t>利润额</a:t>
            </a:r>
            <a:r>
              <a:rPr lang="en-US" altLang="zh-CN" dirty="0"/>
              <a:t>",</a:t>
            </a:r>
          </a:p>
          <a:p>
            <a:r>
              <a:rPr lang="en-US" altLang="zh-CN" dirty="0"/>
              <a:t>            [list(z) for z in zip(v1, v2)],</a:t>
            </a:r>
          </a:p>
          <a:p>
            <a:r>
              <a:rPr lang="en-US" altLang="zh-CN" dirty="0"/>
              <a:t>            sort_="descending",       #</a:t>
            </a:r>
            <a:r>
              <a:rPr lang="zh-CN" altLang="en-US" dirty="0"/>
              <a:t>默认是</a:t>
            </a:r>
            <a:r>
              <a:rPr lang="en-US" altLang="zh-CN" dirty="0"/>
              <a:t>sort_="descending"</a:t>
            </a:r>
            <a:r>
              <a:rPr lang="zh-CN" altLang="en-US" dirty="0"/>
              <a:t>，即从大到小，也可以设置为</a:t>
            </a:r>
            <a:r>
              <a:rPr lang="en-US" altLang="zh-CN" dirty="0"/>
              <a:t>ascending</a:t>
            </a:r>
            <a:r>
              <a:rPr lang="zh-CN" altLang="en-US" dirty="0"/>
              <a:t>，即反向漏斗</a:t>
            </a:r>
          </a:p>
          <a:p>
            <a:r>
              <a:rPr lang="zh-CN" altLang="en-US" dirty="0"/>
              <a:t>            </a:t>
            </a:r>
            <a:r>
              <a:rPr lang="en-US" altLang="zh-CN" dirty="0" err="1"/>
              <a:t>label_opts</a:t>
            </a:r>
            <a:r>
              <a:rPr lang="en-US" altLang="zh-CN" dirty="0"/>
              <a:t>=</a:t>
            </a:r>
            <a:r>
              <a:rPr lang="en-US" altLang="zh-CN" dirty="0" err="1"/>
              <a:t>opts.LabelOpts</a:t>
            </a:r>
            <a:r>
              <a:rPr lang="en-US" altLang="zh-CN" dirty="0"/>
              <a:t>(position="inside"),</a:t>
            </a:r>
          </a:p>
          <a:p>
            <a:r>
              <a:rPr lang="en-US" altLang="zh-CN" dirty="0"/>
              <a:t>        )</a:t>
            </a:r>
          </a:p>
        </p:txBody>
      </p:sp>
    </p:spTree>
    <p:extLst>
      <p:ext uri="{BB962C8B-B14F-4D97-AF65-F5344CB8AC3E}">
        <p14:creationId xmlns:p14="http://schemas.microsoft.com/office/powerpoint/2010/main" val="263527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154144"/>
            <a:ext cx="0" cy="5268171"/>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392765"/>
            <a:ext cx="684000" cy="648000"/>
          </a:xfrm>
          <a:prstGeom prst="ellipse">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1</a:t>
            </a:r>
          </a:p>
        </p:txBody>
      </p:sp>
      <p:sp>
        <p:nvSpPr>
          <p:cNvPr id="23" name="AutoShape 17">
            <a:hlinkClick r:id="rId2" action="ppaction://hlinksldjump"/>
          </p:cNvPr>
          <p:cNvSpPr>
            <a:spLocks noChangeArrowheads="1"/>
          </p:cNvSpPr>
          <p:nvPr/>
        </p:nvSpPr>
        <p:spPr bwMode="auto">
          <a:xfrm>
            <a:off x="4000531" y="2349694"/>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绘制漏斗图</a:t>
            </a:r>
          </a:p>
        </p:txBody>
      </p:sp>
      <p:sp>
        <p:nvSpPr>
          <p:cNvPr id="13" name="AutoShape 17"/>
          <p:cNvSpPr>
            <a:spLocks noChangeArrowheads="1"/>
          </p:cNvSpPr>
          <p:nvPr/>
        </p:nvSpPr>
        <p:spPr bwMode="auto">
          <a:xfrm>
            <a:off x="4000531" y="1320765"/>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latin typeface="微软雅黑" pitchFamily="34" charset="-122"/>
                <a:ea typeface="微软雅黑" pitchFamily="34" charset="-122"/>
              </a:rPr>
              <a:t>绘制日历图</a:t>
            </a:r>
          </a:p>
        </p:txBody>
      </p:sp>
      <p:sp>
        <p:nvSpPr>
          <p:cNvPr id="15" name="Oval 15"/>
          <p:cNvSpPr>
            <a:spLocks noChangeArrowheads="1"/>
          </p:cNvSpPr>
          <p:nvPr/>
        </p:nvSpPr>
        <p:spPr bwMode="auto">
          <a:xfrm>
            <a:off x="2928857" y="2367694"/>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401895"/>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solidFill>
                  <a:schemeClr val="bg1"/>
                </a:solidFill>
                <a:latin typeface="微软雅黑" pitchFamily="34" charset="-122"/>
                <a:ea typeface="微软雅黑" pitchFamily="34" charset="-122"/>
                <a:sym typeface="微软雅黑" pitchFamily="34" charset="-122"/>
              </a:rPr>
              <a:t>绘制仪表盘</a:t>
            </a:r>
          </a:p>
        </p:txBody>
      </p:sp>
      <p:sp>
        <p:nvSpPr>
          <p:cNvPr id="22" name="Oval 15"/>
          <p:cNvSpPr>
            <a:spLocks noChangeArrowheads="1"/>
          </p:cNvSpPr>
          <p:nvPr/>
        </p:nvSpPr>
        <p:spPr bwMode="auto">
          <a:xfrm>
            <a:off x="2928857" y="3419895"/>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456519"/>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绘制环形图</a:t>
            </a:r>
          </a:p>
        </p:txBody>
      </p:sp>
      <p:sp>
        <p:nvSpPr>
          <p:cNvPr id="29" name="Oval 15"/>
          <p:cNvSpPr>
            <a:spLocks noChangeArrowheads="1"/>
          </p:cNvSpPr>
          <p:nvPr/>
        </p:nvSpPr>
        <p:spPr bwMode="auto">
          <a:xfrm>
            <a:off x="2904947" y="4474519"/>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
        <p:nvSpPr>
          <p:cNvPr id="11" name="AutoShape 17">
            <a:hlinkClick r:id="" action="ppaction://noaction"/>
            <a:extLst>
              <a:ext uri="{FF2B5EF4-FFF2-40B4-BE49-F238E27FC236}">
                <a16:creationId xmlns:a16="http://schemas.microsoft.com/office/drawing/2014/main" id="{F858D493-DA42-4F15-8A9A-4F1412F3259F}"/>
              </a:ext>
            </a:extLst>
          </p:cNvPr>
          <p:cNvSpPr>
            <a:spLocks noChangeArrowheads="1"/>
          </p:cNvSpPr>
          <p:nvPr/>
        </p:nvSpPr>
        <p:spPr bwMode="auto">
          <a:xfrm>
            <a:off x="4024996" y="5522956"/>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绘制雷达图</a:t>
            </a:r>
          </a:p>
        </p:txBody>
      </p:sp>
      <p:sp>
        <p:nvSpPr>
          <p:cNvPr id="12" name="Oval 15">
            <a:extLst>
              <a:ext uri="{FF2B5EF4-FFF2-40B4-BE49-F238E27FC236}">
                <a16:creationId xmlns:a16="http://schemas.microsoft.com/office/drawing/2014/main" id="{91C6563F-10D6-4D11-BBAF-3C078737F936}"/>
              </a:ext>
            </a:extLst>
          </p:cNvPr>
          <p:cNvSpPr>
            <a:spLocks noChangeArrowheads="1"/>
          </p:cNvSpPr>
          <p:nvPr/>
        </p:nvSpPr>
        <p:spPr bwMode="auto">
          <a:xfrm>
            <a:off x="2917493" y="5540956"/>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5</a:t>
            </a:r>
          </a:p>
        </p:txBody>
      </p:sp>
    </p:spTree>
    <p:extLst>
      <p:ext uri="{BB962C8B-B14F-4D97-AF65-F5344CB8AC3E}">
        <p14:creationId xmlns:p14="http://schemas.microsoft.com/office/powerpoint/2010/main" val="4031495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通过给仪表盘分配最小值和最大值，并定义一个颜色范围，其指针（指数）就会显示出关键指标的数据或当前进度。仪表盘可用于许多目的，如显示速度、体积、温度、进度、完成率、满意度等</a:t>
            </a:r>
            <a:r>
              <a:rPr lang="zh-CN" altLang="zh-CN" dirty="0"/>
              <a:t>。</a:t>
            </a:r>
          </a:p>
          <a:p>
            <a:pPr marL="361950" indent="-361950"/>
            <a:endParaRPr lang="zh-CN" altLang="en-US" dirty="0"/>
          </a:p>
        </p:txBody>
      </p:sp>
      <p:sp>
        <p:nvSpPr>
          <p:cNvPr id="17412" name="内容占位符 2"/>
          <p:cNvSpPr>
            <a:spLocks noGrp="1"/>
          </p:cNvSpPr>
          <p:nvPr>
            <p:ph idx="10"/>
          </p:nvPr>
        </p:nvSpPr>
        <p:spPr/>
        <p:txBody>
          <a:bodyPr/>
          <a:lstStyle/>
          <a:p>
            <a:r>
              <a:rPr lang="en-US" altLang="zh-CN" dirty="0"/>
              <a:t>10.3.1  </a:t>
            </a:r>
            <a:r>
              <a:rPr lang="zh-CN" altLang="en-US" dirty="0"/>
              <a:t>仪表盘及其参数配置</a:t>
            </a:r>
            <a:endParaRPr dirty="0"/>
          </a:p>
        </p:txBody>
      </p:sp>
    </p:spTree>
    <p:extLst>
      <p:ext uri="{BB962C8B-B14F-4D97-AF65-F5344CB8AC3E}">
        <p14:creationId xmlns:p14="http://schemas.microsoft.com/office/powerpoint/2010/main" val="730194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a:extLst>
              <a:ext uri="{FF2B5EF4-FFF2-40B4-BE49-F238E27FC236}">
                <a16:creationId xmlns:a16="http://schemas.microsoft.com/office/drawing/2014/main" id="{DC333CA4-DEFC-42FB-A78A-D7A9A263EC45}"/>
              </a:ext>
            </a:extLst>
          </p:cNvPr>
          <p:cNvGraphicFramePr>
            <a:graphicFrameLocks noGrp="1"/>
          </p:cNvGraphicFramePr>
          <p:nvPr>
            <p:ph idx="1"/>
            <p:extLst>
              <p:ext uri="{D42A27DB-BD31-4B8C-83A1-F6EECF244321}">
                <p14:modId xmlns:p14="http://schemas.microsoft.com/office/powerpoint/2010/main" val="2252429440"/>
              </p:ext>
            </p:extLst>
          </p:nvPr>
        </p:nvGraphicFramePr>
        <p:xfrm>
          <a:off x="2650838" y="2194357"/>
          <a:ext cx="6770254" cy="3228242"/>
        </p:xfrm>
        <a:graphic>
          <a:graphicData uri="http://schemas.openxmlformats.org/drawingml/2006/table">
            <a:tbl>
              <a:tblPr firstRow="1" firstCol="1" bandRow="1">
                <a:tableStyleId>{5C22544A-7EE6-4342-B048-85BDC9FD1C3A}</a:tableStyleId>
              </a:tblPr>
              <a:tblGrid>
                <a:gridCol w="1986775">
                  <a:extLst>
                    <a:ext uri="{9D8B030D-6E8A-4147-A177-3AD203B41FA5}">
                      <a16:colId xmlns:a16="http://schemas.microsoft.com/office/drawing/2014/main" val="21570984"/>
                    </a:ext>
                  </a:extLst>
                </a:gridCol>
                <a:gridCol w="4783479">
                  <a:extLst>
                    <a:ext uri="{9D8B030D-6E8A-4147-A177-3AD203B41FA5}">
                      <a16:colId xmlns:a16="http://schemas.microsoft.com/office/drawing/2014/main" val="1826002549"/>
                    </a:ext>
                  </a:extLst>
                </a:gridCol>
              </a:tblGrid>
              <a:tr h="383301">
                <a:tc>
                  <a:txBody>
                    <a:bodyPr/>
                    <a:lstStyle/>
                    <a:p>
                      <a:pPr marL="0" indent="0" algn="ctr">
                        <a:lnSpc>
                          <a:spcPts val="1400"/>
                        </a:lnSpc>
                        <a:spcBef>
                          <a:spcPts val="200"/>
                        </a:spcBef>
                        <a:spcAft>
                          <a:spcPts val="200"/>
                        </a:spcAft>
                      </a:pPr>
                      <a:r>
                        <a:rPr lang="zh-TW" sz="1000" kern="1050" dirty="0">
                          <a:effectLst/>
                        </a:rPr>
                        <a:t>属性</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rPr>
                        <a:t>说明</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190698070"/>
                  </a:ext>
                </a:extLst>
              </a:tr>
              <a:tr h="258631">
                <a:tc>
                  <a:txBody>
                    <a:bodyPr/>
                    <a:lstStyle/>
                    <a:p>
                      <a:pPr marL="0" indent="0" algn="ctr">
                        <a:lnSpc>
                          <a:spcPts val="1400"/>
                        </a:lnSpc>
                        <a:spcBef>
                          <a:spcPts val="200"/>
                        </a:spcBef>
                        <a:spcAft>
                          <a:spcPts val="200"/>
                        </a:spcAft>
                      </a:pPr>
                      <a:r>
                        <a:rPr lang="en-US" sz="1000" kern="1050" dirty="0" err="1">
                          <a:effectLst/>
                        </a:rPr>
                        <a:t>series_name</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系列名称，用于</a:t>
                      </a:r>
                      <a:r>
                        <a:rPr lang="en-US" sz="1000" kern="1050" dirty="0">
                          <a:effectLst/>
                        </a:rPr>
                        <a:t> tooltip </a:t>
                      </a:r>
                      <a:r>
                        <a:rPr lang="zh-TW" sz="1000" kern="1050" dirty="0">
                          <a:effectLst/>
                        </a:rPr>
                        <a:t>的显示，</a:t>
                      </a:r>
                      <a:r>
                        <a:rPr lang="en-US" sz="1000" kern="1050" dirty="0">
                          <a:effectLst/>
                        </a:rPr>
                        <a:t>legend </a:t>
                      </a:r>
                      <a:r>
                        <a:rPr lang="zh-TW" sz="1000" kern="1050" dirty="0">
                          <a:effectLst/>
                        </a:rPr>
                        <a:t>的图例筛选。</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42854967"/>
                  </a:ext>
                </a:extLst>
              </a:tr>
              <a:tr h="258631">
                <a:tc>
                  <a:txBody>
                    <a:bodyPr/>
                    <a:lstStyle/>
                    <a:p>
                      <a:pPr marL="0" indent="0" algn="ctr">
                        <a:lnSpc>
                          <a:spcPts val="1400"/>
                        </a:lnSpc>
                        <a:spcBef>
                          <a:spcPts val="200"/>
                        </a:spcBef>
                        <a:spcAft>
                          <a:spcPts val="200"/>
                        </a:spcAft>
                      </a:pPr>
                      <a:r>
                        <a:rPr lang="en-US" sz="1000" kern="1050" dirty="0" err="1">
                          <a:effectLst/>
                        </a:rPr>
                        <a:t>data_pair</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系列数据项，格式为</a:t>
                      </a:r>
                      <a:r>
                        <a:rPr lang="en-US" sz="1000" kern="1050" dirty="0">
                          <a:effectLst/>
                        </a:rPr>
                        <a:t> [(key1, value1), (key2, value2)]</a:t>
                      </a:r>
                      <a:r>
                        <a:rPr lang="zh-TW" sz="1000" kern="1050" dirty="0">
                          <a:effectLst/>
                        </a:rPr>
                        <a:t>。</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591479447"/>
                  </a:ext>
                </a:extLst>
              </a:tr>
              <a:tr h="258631">
                <a:tc>
                  <a:txBody>
                    <a:bodyPr/>
                    <a:lstStyle/>
                    <a:p>
                      <a:pPr marL="0" indent="0" algn="ctr">
                        <a:lnSpc>
                          <a:spcPts val="1400"/>
                        </a:lnSpc>
                        <a:spcBef>
                          <a:spcPts val="200"/>
                        </a:spcBef>
                        <a:spcAft>
                          <a:spcPts val="200"/>
                        </a:spcAft>
                      </a:pPr>
                      <a:r>
                        <a:rPr lang="en-US" sz="1000" kern="1050" dirty="0" err="1">
                          <a:effectLst/>
                        </a:rPr>
                        <a:t>is_selected</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是否选中图例。</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999497921"/>
                  </a:ext>
                </a:extLst>
              </a:tr>
              <a:tr h="258631">
                <a:tc>
                  <a:txBody>
                    <a:bodyPr/>
                    <a:lstStyle/>
                    <a:p>
                      <a:pPr marL="0" indent="0" algn="ctr">
                        <a:lnSpc>
                          <a:spcPts val="1400"/>
                        </a:lnSpc>
                        <a:spcBef>
                          <a:spcPts val="200"/>
                        </a:spcBef>
                        <a:spcAft>
                          <a:spcPts val="200"/>
                        </a:spcAft>
                      </a:pPr>
                      <a:r>
                        <a:rPr lang="en-US" sz="1000" kern="1050" dirty="0">
                          <a:effectLst/>
                        </a:rPr>
                        <a:t>min_</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最小的数据值。</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2985864999"/>
                  </a:ext>
                </a:extLst>
              </a:tr>
              <a:tr h="258631">
                <a:tc>
                  <a:txBody>
                    <a:bodyPr/>
                    <a:lstStyle/>
                    <a:p>
                      <a:pPr marL="0" indent="0" algn="ctr">
                        <a:lnSpc>
                          <a:spcPts val="1400"/>
                        </a:lnSpc>
                        <a:spcBef>
                          <a:spcPts val="200"/>
                        </a:spcBef>
                        <a:spcAft>
                          <a:spcPts val="200"/>
                        </a:spcAft>
                      </a:pPr>
                      <a:r>
                        <a:rPr lang="en-US" sz="1000" kern="1050" dirty="0">
                          <a:effectLst/>
                        </a:rPr>
                        <a:t>max_</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最大的数据值。</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2445170012"/>
                  </a:ext>
                </a:extLst>
              </a:tr>
              <a:tr h="258631">
                <a:tc>
                  <a:txBody>
                    <a:bodyPr/>
                    <a:lstStyle/>
                    <a:p>
                      <a:pPr marL="0" indent="0" algn="ctr">
                        <a:lnSpc>
                          <a:spcPts val="1400"/>
                        </a:lnSpc>
                        <a:spcBef>
                          <a:spcPts val="200"/>
                        </a:spcBef>
                        <a:spcAft>
                          <a:spcPts val="200"/>
                        </a:spcAft>
                      </a:pPr>
                      <a:r>
                        <a:rPr lang="en-US" sz="1000" kern="1050" dirty="0" err="1">
                          <a:effectLst/>
                        </a:rPr>
                        <a:t>split_number</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仪表盘平均分割段数。</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915572832"/>
                  </a:ext>
                </a:extLst>
              </a:tr>
              <a:tr h="258631">
                <a:tc>
                  <a:txBody>
                    <a:bodyPr/>
                    <a:lstStyle/>
                    <a:p>
                      <a:pPr marL="0" indent="0" algn="ctr">
                        <a:lnSpc>
                          <a:spcPts val="1400"/>
                        </a:lnSpc>
                        <a:spcBef>
                          <a:spcPts val="200"/>
                        </a:spcBef>
                        <a:spcAft>
                          <a:spcPts val="200"/>
                        </a:spcAft>
                      </a:pPr>
                      <a:r>
                        <a:rPr lang="en-US" sz="1000" kern="1050" dirty="0" err="1">
                          <a:effectLst/>
                        </a:rPr>
                        <a:t>start_angle</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仪表盘起始角度。圆心 正右手侧为</a:t>
                      </a:r>
                      <a:r>
                        <a:rPr lang="en-US" sz="1000" kern="1050" dirty="0">
                          <a:effectLst/>
                        </a:rPr>
                        <a:t>0</a:t>
                      </a:r>
                      <a:r>
                        <a:rPr lang="zh-TW" sz="1000" kern="1050" dirty="0">
                          <a:effectLst/>
                        </a:rPr>
                        <a:t>度，正上方为</a:t>
                      </a:r>
                      <a:r>
                        <a:rPr lang="en-US" sz="1000" kern="1050" dirty="0">
                          <a:effectLst/>
                        </a:rPr>
                        <a:t> 90 </a:t>
                      </a:r>
                      <a:r>
                        <a:rPr lang="zh-TW" sz="1000" kern="1050" dirty="0">
                          <a:effectLst/>
                        </a:rPr>
                        <a:t>度，正左手侧为</a:t>
                      </a:r>
                      <a:r>
                        <a:rPr lang="en-US" sz="1000" kern="1050" dirty="0">
                          <a:effectLst/>
                        </a:rPr>
                        <a:t> 180 </a:t>
                      </a:r>
                      <a:r>
                        <a:rPr lang="zh-TW" sz="1000" kern="1050" dirty="0">
                          <a:effectLst/>
                        </a:rPr>
                        <a:t>度。</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874970776"/>
                  </a:ext>
                </a:extLst>
              </a:tr>
              <a:tr h="258631">
                <a:tc>
                  <a:txBody>
                    <a:bodyPr/>
                    <a:lstStyle/>
                    <a:p>
                      <a:pPr marL="0" indent="0" algn="ctr">
                        <a:lnSpc>
                          <a:spcPts val="1400"/>
                        </a:lnSpc>
                        <a:spcBef>
                          <a:spcPts val="200"/>
                        </a:spcBef>
                        <a:spcAft>
                          <a:spcPts val="200"/>
                        </a:spcAft>
                      </a:pPr>
                      <a:r>
                        <a:rPr lang="en-US" sz="1000" kern="1050" dirty="0" err="1">
                          <a:effectLst/>
                        </a:rPr>
                        <a:t>end_angle</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仪表盘结束角度。</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756825951"/>
                  </a:ext>
                </a:extLst>
              </a:tr>
              <a:tr h="258631">
                <a:tc>
                  <a:txBody>
                    <a:bodyPr/>
                    <a:lstStyle/>
                    <a:p>
                      <a:pPr marL="0" indent="0" algn="ctr">
                        <a:lnSpc>
                          <a:spcPts val="1400"/>
                        </a:lnSpc>
                        <a:spcBef>
                          <a:spcPts val="200"/>
                        </a:spcBef>
                        <a:spcAft>
                          <a:spcPts val="200"/>
                        </a:spcAft>
                      </a:pPr>
                      <a:r>
                        <a:rPr lang="en-US" sz="1000" kern="1050" dirty="0" err="1">
                          <a:effectLst/>
                        </a:rPr>
                        <a:t>label_opts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标签配置项。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472440994"/>
                  </a:ext>
                </a:extLst>
              </a:tr>
              <a:tr h="258631">
                <a:tc>
                  <a:txBody>
                    <a:bodyPr/>
                    <a:lstStyle/>
                    <a:p>
                      <a:pPr marL="0" indent="0" algn="ctr">
                        <a:lnSpc>
                          <a:spcPts val="1400"/>
                        </a:lnSpc>
                        <a:spcBef>
                          <a:spcPts val="200"/>
                        </a:spcBef>
                        <a:spcAft>
                          <a:spcPts val="200"/>
                        </a:spcAft>
                      </a:pPr>
                      <a:r>
                        <a:rPr lang="en-US" sz="1000" kern="1050" dirty="0" err="1">
                          <a:effectLst/>
                        </a:rPr>
                        <a:t>tooltip_opts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提示框组件配置项。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357119241"/>
                  </a:ext>
                </a:extLst>
              </a:tr>
              <a:tr h="258631">
                <a:tc>
                  <a:txBody>
                    <a:bodyPr/>
                    <a:lstStyle/>
                    <a:p>
                      <a:pPr marL="0" indent="0" algn="ctr">
                        <a:lnSpc>
                          <a:spcPts val="1400"/>
                        </a:lnSpc>
                        <a:spcBef>
                          <a:spcPts val="200"/>
                        </a:spcBef>
                        <a:spcAft>
                          <a:spcPts val="200"/>
                        </a:spcAft>
                      </a:pPr>
                      <a:r>
                        <a:rPr lang="en-US" sz="1000" kern="1050" dirty="0" err="1">
                          <a:effectLst/>
                        </a:rPr>
                        <a:t>itemstyle_opts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图元样式配置项。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634333678"/>
                  </a:ext>
                </a:extLst>
              </a:tr>
            </a:tbl>
          </a:graphicData>
        </a:graphic>
      </p:graphicFrame>
      <p:sp>
        <p:nvSpPr>
          <p:cNvPr id="4" name="文本框 3">
            <a:extLst>
              <a:ext uri="{FF2B5EF4-FFF2-40B4-BE49-F238E27FC236}">
                <a16:creationId xmlns:a16="http://schemas.microsoft.com/office/drawing/2014/main" id="{38755229-6751-B3F6-FC2C-868A9ADDBAC0}"/>
              </a:ext>
            </a:extLst>
          </p:cNvPr>
          <p:cNvSpPr txBox="1"/>
          <p:nvPr/>
        </p:nvSpPr>
        <p:spPr>
          <a:xfrm>
            <a:off x="1251984" y="1564390"/>
            <a:ext cx="2426881" cy="369332"/>
          </a:xfrm>
          <a:prstGeom prst="rect">
            <a:avLst/>
          </a:prstGeom>
          <a:noFill/>
        </p:spPr>
        <p:txBody>
          <a:bodyPr wrap="square">
            <a:spAutoFit/>
          </a:bodyPr>
          <a:lstStyle/>
          <a:p>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仪表盘的参数配置</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212894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zh-CN" dirty="0"/>
              <a:t>为了</a:t>
            </a:r>
            <a:r>
              <a:rPr lang="zh-CN" altLang="en-US" dirty="0"/>
              <a:t>分析某企业在</a:t>
            </a:r>
            <a:r>
              <a:rPr lang="en-US" altLang="zh-CN" dirty="0"/>
              <a:t>2022</a:t>
            </a:r>
            <a:r>
              <a:rPr lang="zh-CN" altLang="en-US" dirty="0"/>
              <a:t>年的销售业绩完成情况，可以绘制其销售额的仪表盘。</a:t>
            </a:r>
          </a:p>
        </p:txBody>
      </p:sp>
      <p:sp>
        <p:nvSpPr>
          <p:cNvPr id="17412" name="内容占位符 2"/>
          <p:cNvSpPr>
            <a:spLocks noGrp="1"/>
          </p:cNvSpPr>
          <p:nvPr>
            <p:ph idx="10"/>
          </p:nvPr>
        </p:nvSpPr>
        <p:spPr/>
        <p:txBody>
          <a:bodyPr/>
          <a:lstStyle/>
          <a:p>
            <a:r>
              <a:rPr lang="en-US" altLang="zh-CN" dirty="0"/>
              <a:t>10.3.2  </a:t>
            </a:r>
            <a:r>
              <a:rPr lang="zh-CN" altLang="en-US" dirty="0"/>
              <a:t>案例：企业</a:t>
            </a:r>
            <a:r>
              <a:rPr lang="en-US" altLang="zh-CN" dirty="0"/>
              <a:t>2022</a:t>
            </a:r>
            <a:r>
              <a:rPr lang="zh-CN" altLang="en-US" dirty="0"/>
              <a:t>年销售业绩完成率</a:t>
            </a:r>
            <a:endParaRPr dirty="0"/>
          </a:p>
        </p:txBody>
      </p:sp>
      <p:pic>
        <p:nvPicPr>
          <p:cNvPr id="2" name="图片 1">
            <a:extLst>
              <a:ext uri="{FF2B5EF4-FFF2-40B4-BE49-F238E27FC236}">
                <a16:creationId xmlns:a16="http://schemas.microsoft.com/office/drawing/2014/main" id="{414822FD-BBD7-1DCD-DF54-E9A5D6A5551E}"/>
              </a:ext>
            </a:extLst>
          </p:cNvPr>
          <p:cNvPicPr>
            <a:picLocks noChangeAspect="1"/>
          </p:cNvPicPr>
          <p:nvPr/>
        </p:nvPicPr>
        <p:blipFill>
          <a:blip r:embed="rId2"/>
          <a:stretch>
            <a:fillRect/>
          </a:stretch>
        </p:blipFill>
        <p:spPr>
          <a:xfrm>
            <a:off x="2173370" y="2599809"/>
            <a:ext cx="7268255" cy="3240000"/>
          </a:xfrm>
          <a:prstGeom prst="rect">
            <a:avLst/>
          </a:prstGeom>
          <a:noFill/>
          <a:ln>
            <a:noFill/>
          </a:ln>
        </p:spPr>
      </p:pic>
    </p:spTree>
    <p:extLst>
      <p:ext uri="{BB962C8B-B14F-4D97-AF65-F5344CB8AC3E}">
        <p14:creationId xmlns:p14="http://schemas.microsoft.com/office/powerpoint/2010/main" val="2267678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p:txBody>
          <a:bodyPr/>
          <a:lstStyle/>
          <a:p>
            <a:r>
              <a:rPr lang="en-US" altLang="zh-CN" dirty="0"/>
              <a:t>def </a:t>
            </a:r>
            <a:r>
              <a:rPr lang="en-US" altLang="zh-CN" dirty="0" err="1"/>
              <a:t>gauge_color</a:t>
            </a:r>
            <a:r>
              <a:rPr lang="en-US" altLang="zh-CN" dirty="0"/>
              <a:t>() -&gt; Gauge:</a:t>
            </a:r>
          </a:p>
          <a:p>
            <a:r>
              <a:rPr lang="en-US" altLang="zh-CN" dirty="0"/>
              <a:t>    c = (</a:t>
            </a:r>
          </a:p>
          <a:p>
            <a:r>
              <a:rPr lang="en-US" altLang="zh-CN" dirty="0"/>
              <a:t>        Gauge()</a:t>
            </a:r>
          </a:p>
          <a:p>
            <a:r>
              <a:rPr lang="en-US" altLang="zh-CN" dirty="0"/>
              <a:t>        .add("2022</a:t>
            </a:r>
            <a:r>
              <a:rPr lang="zh-CN" altLang="en-US" dirty="0"/>
              <a:t>年公司销售指标完成率</a:t>
            </a:r>
            <a:r>
              <a:rPr lang="en-US" altLang="zh-CN" dirty="0"/>
              <a:t>",</a:t>
            </a:r>
          </a:p>
          <a:p>
            <a:r>
              <a:rPr lang="en-US" altLang="zh-CN" dirty="0"/>
              <a:t>            [("</a:t>
            </a:r>
            <a:r>
              <a:rPr lang="zh-CN" altLang="en-US" dirty="0"/>
              <a:t>完成率</a:t>
            </a:r>
            <a:r>
              <a:rPr lang="en-US" altLang="zh-CN" dirty="0"/>
              <a:t>", 98.5)],</a:t>
            </a:r>
          </a:p>
          <a:p>
            <a:r>
              <a:rPr lang="en-US" altLang="zh-CN" dirty="0"/>
              <a:t>            </a:t>
            </a:r>
            <a:r>
              <a:rPr lang="en-US" altLang="zh-CN" dirty="0" err="1"/>
              <a:t>axisline_opts</a:t>
            </a:r>
            <a:r>
              <a:rPr lang="en-US" altLang="zh-CN" dirty="0"/>
              <a:t>=</a:t>
            </a:r>
            <a:r>
              <a:rPr lang="en-US" altLang="zh-CN" dirty="0" err="1"/>
              <a:t>opts.AxisLineOpts</a:t>
            </a:r>
            <a:r>
              <a:rPr lang="en-US" altLang="zh-CN" dirty="0"/>
              <a:t>(</a:t>
            </a:r>
          </a:p>
          <a:p>
            <a:r>
              <a:rPr lang="en-US" altLang="zh-CN" dirty="0"/>
              <a:t>                </a:t>
            </a:r>
            <a:r>
              <a:rPr lang="en-US" altLang="zh-CN" dirty="0" err="1"/>
              <a:t>linestyle_opts</a:t>
            </a:r>
            <a:r>
              <a:rPr lang="en-US" altLang="zh-CN" dirty="0"/>
              <a:t>=</a:t>
            </a:r>
            <a:r>
              <a:rPr lang="en-US" altLang="zh-CN" dirty="0" err="1"/>
              <a:t>opts.LineStyleOpts</a:t>
            </a:r>
            <a:r>
              <a:rPr lang="en-US" altLang="zh-CN" dirty="0"/>
              <a:t>(</a:t>
            </a:r>
          </a:p>
          <a:p>
            <a:r>
              <a:rPr lang="en-US" altLang="zh-CN" dirty="0"/>
              <a:t>                    color=[(0.3, "#67e0e3"), (0.7, "#37a2da"), (1, "#fd666d")], width=30</a:t>
            </a:r>
          </a:p>
          <a:p>
            <a:r>
              <a:rPr lang="en-US" altLang="zh-CN" dirty="0"/>
              <a:t>                )</a:t>
            </a:r>
          </a:p>
          <a:p>
            <a:r>
              <a:rPr lang="en-US" altLang="zh-CN" dirty="0"/>
              <a:t>            ),</a:t>
            </a:r>
          </a:p>
          <a:p>
            <a:r>
              <a:rPr lang="en-US" altLang="zh-CN" dirty="0"/>
              <a:t>        )</a:t>
            </a:r>
          </a:p>
        </p:txBody>
      </p:sp>
    </p:spTree>
    <p:extLst>
      <p:ext uri="{BB962C8B-B14F-4D97-AF65-F5344CB8AC3E}">
        <p14:creationId xmlns:p14="http://schemas.microsoft.com/office/powerpoint/2010/main" val="3323469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154144"/>
            <a:ext cx="0" cy="5268171"/>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392765"/>
            <a:ext cx="684000" cy="648000"/>
          </a:xfrm>
          <a:prstGeom prst="ellipse">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1</a:t>
            </a:r>
          </a:p>
        </p:txBody>
      </p:sp>
      <p:sp>
        <p:nvSpPr>
          <p:cNvPr id="23" name="AutoShape 17">
            <a:hlinkClick r:id="rId2" action="ppaction://hlinksldjump"/>
          </p:cNvPr>
          <p:cNvSpPr>
            <a:spLocks noChangeArrowheads="1"/>
          </p:cNvSpPr>
          <p:nvPr/>
        </p:nvSpPr>
        <p:spPr bwMode="auto">
          <a:xfrm>
            <a:off x="4000531" y="2349694"/>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绘制漏斗图</a:t>
            </a:r>
          </a:p>
        </p:txBody>
      </p:sp>
      <p:sp>
        <p:nvSpPr>
          <p:cNvPr id="13" name="AutoShape 17"/>
          <p:cNvSpPr>
            <a:spLocks noChangeArrowheads="1"/>
          </p:cNvSpPr>
          <p:nvPr/>
        </p:nvSpPr>
        <p:spPr bwMode="auto">
          <a:xfrm>
            <a:off x="4000531" y="1320765"/>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latin typeface="微软雅黑" pitchFamily="34" charset="-122"/>
                <a:ea typeface="微软雅黑" pitchFamily="34" charset="-122"/>
              </a:rPr>
              <a:t>绘制日历图</a:t>
            </a:r>
          </a:p>
        </p:txBody>
      </p:sp>
      <p:sp>
        <p:nvSpPr>
          <p:cNvPr id="15" name="Oval 15"/>
          <p:cNvSpPr>
            <a:spLocks noChangeArrowheads="1"/>
          </p:cNvSpPr>
          <p:nvPr/>
        </p:nvSpPr>
        <p:spPr bwMode="auto">
          <a:xfrm>
            <a:off x="2928857" y="2367694"/>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401895"/>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绘制仪表盘</a:t>
            </a:r>
          </a:p>
        </p:txBody>
      </p:sp>
      <p:sp>
        <p:nvSpPr>
          <p:cNvPr id="22" name="Oval 15"/>
          <p:cNvSpPr>
            <a:spLocks noChangeArrowheads="1"/>
          </p:cNvSpPr>
          <p:nvPr/>
        </p:nvSpPr>
        <p:spPr bwMode="auto">
          <a:xfrm>
            <a:off x="2928857" y="3419895"/>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456519"/>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solidFill>
                  <a:schemeClr val="bg1"/>
                </a:solidFill>
                <a:latin typeface="微软雅黑" pitchFamily="34" charset="-122"/>
                <a:ea typeface="微软雅黑" pitchFamily="34" charset="-122"/>
              </a:rPr>
              <a:t>绘制环形图</a:t>
            </a:r>
          </a:p>
        </p:txBody>
      </p:sp>
      <p:sp>
        <p:nvSpPr>
          <p:cNvPr id="29" name="Oval 15"/>
          <p:cNvSpPr>
            <a:spLocks noChangeArrowheads="1"/>
          </p:cNvSpPr>
          <p:nvPr/>
        </p:nvSpPr>
        <p:spPr bwMode="auto">
          <a:xfrm>
            <a:off x="2904947" y="4474519"/>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4</a:t>
            </a:r>
          </a:p>
        </p:txBody>
      </p:sp>
      <p:sp>
        <p:nvSpPr>
          <p:cNvPr id="11" name="AutoShape 17">
            <a:hlinkClick r:id="" action="ppaction://noaction"/>
            <a:extLst>
              <a:ext uri="{FF2B5EF4-FFF2-40B4-BE49-F238E27FC236}">
                <a16:creationId xmlns:a16="http://schemas.microsoft.com/office/drawing/2014/main" id="{F858D493-DA42-4F15-8A9A-4F1412F3259F}"/>
              </a:ext>
            </a:extLst>
          </p:cNvPr>
          <p:cNvSpPr>
            <a:spLocks noChangeArrowheads="1"/>
          </p:cNvSpPr>
          <p:nvPr/>
        </p:nvSpPr>
        <p:spPr bwMode="auto">
          <a:xfrm>
            <a:off x="4024996" y="5522956"/>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绘制雷达图</a:t>
            </a:r>
          </a:p>
        </p:txBody>
      </p:sp>
      <p:sp>
        <p:nvSpPr>
          <p:cNvPr id="12" name="Oval 15">
            <a:extLst>
              <a:ext uri="{FF2B5EF4-FFF2-40B4-BE49-F238E27FC236}">
                <a16:creationId xmlns:a16="http://schemas.microsoft.com/office/drawing/2014/main" id="{91C6563F-10D6-4D11-BBAF-3C078737F936}"/>
              </a:ext>
            </a:extLst>
          </p:cNvPr>
          <p:cNvSpPr>
            <a:spLocks noChangeArrowheads="1"/>
          </p:cNvSpPr>
          <p:nvPr/>
        </p:nvSpPr>
        <p:spPr bwMode="auto">
          <a:xfrm>
            <a:off x="2917493" y="5540956"/>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5</a:t>
            </a:r>
          </a:p>
        </p:txBody>
      </p:sp>
    </p:spTree>
    <p:extLst>
      <p:ext uri="{BB962C8B-B14F-4D97-AF65-F5344CB8AC3E}">
        <p14:creationId xmlns:p14="http://schemas.microsoft.com/office/powerpoint/2010/main" val="87965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环形图与饼图类似，但是又有区别。环形图中间有一个“空洞”，每个样本用一个环来表示，样本中的每一部分数据用环中的一段表示。因此，环形图可显示多个样本各部分所占的相应比例，从而有利于进行比较研究</a:t>
            </a:r>
            <a:r>
              <a:rPr lang="zh-CN" altLang="zh-CN" dirty="0"/>
              <a:t>。</a:t>
            </a:r>
          </a:p>
        </p:txBody>
      </p:sp>
      <p:sp>
        <p:nvSpPr>
          <p:cNvPr id="17412" name="内容占位符 2"/>
          <p:cNvSpPr>
            <a:spLocks noGrp="1"/>
          </p:cNvSpPr>
          <p:nvPr>
            <p:ph idx="10"/>
          </p:nvPr>
        </p:nvSpPr>
        <p:spPr/>
        <p:txBody>
          <a:bodyPr/>
          <a:lstStyle/>
          <a:p>
            <a:r>
              <a:rPr lang="en-US" altLang="zh-CN" dirty="0"/>
              <a:t>10.4.1  </a:t>
            </a:r>
            <a:r>
              <a:rPr lang="zh-CN" altLang="en-US" dirty="0"/>
              <a:t>环形图及其参数配置</a:t>
            </a:r>
            <a:endParaRPr dirty="0"/>
          </a:p>
        </p:txBody>
      </p:sp>
    </p:spTree>
    <p:extLst>
      <p:ext uri="{BB962C8B-B14F-4D97-AF65-F5344CB8AC3E}">
        <p14:creationId xmlns:p14="http://schemas.microsoft.com/office/powerpoint/2010/main" val="144695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4762" cy="4354512"/>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zh-CN" altLang="zh-CN" sz="2400" dirty="0">
                <a:solidFill>
                  <a:schemeClr val="bg1"/>
                </a:solidFill>
                <a:latin typeface="微软雅黑" pitchFamily="34" charset="-122"/>
                <a:ea typeface="微软雅黑" pitchFamily="34" charset="-122"/>
              </a:rPr>
              <a:t>1</a:t>
            </a:r>
            <a:endParaRPr lang="en-US" altLang="zh-CN" sz="24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en-US" altLang="zh-CN" sz="2400" dirty="0">
                <a:solidFill>
                  <a:schemeClr val="bg1"/>
                </a:solidFill>
                <a:latin typeface="微软雅黑" pitchFamily="34" charset="-122"/>
                <a:ea typeface="微软雅黑" pitchFamily="34" charset="-122"/>
              </a:rPr>
              <a:t>Python</a:t>
            </a:r>
            <a:r>
              <a:rPr lang="zh-CN" altLang="en-US" sz="2400" dirty="0">
                <a:solidFill>
                  <a:schemeClr val="bg1"/>
                </a:solidFill>
                <a:latin typeface="微软雅黑" pitchFamily="34" charset="-122"/>
                <a:ea typeface="微软雅黑" pitchFamily="34" charset="-122"/>
              </a:rPr>
              <a:t>运算符和优先级</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en-US" altLang="zh-CN" sz="2400" dirty="0">
                <a:latin typeface="微软雅黑" pitchFamily="34" charset="-122"/>
                <a:ea typeface="微软雅黑" pitchFamily="34" charset="-122"/>
              </a:rPr>
              <a:t>Python</a:t>
            </a:r>
            <a:r>
              <a:rPr lang="zh-CN" altLang="en-US" sz="2400" dirty="0">
                <a:latin typeface="微软雅黑" pitchFamily="34" charset="-122"/>
                <a:ea typeface="微软雅黑" pitchFamily="34" charset="-122"/>
              </a:rPr>
              <a:t>数据类型</a:t>
            </a:r>
          </a:p>
        </p:txBody>
      </p:sp>
      <p:sp>
        <p:nvSpPr>
          <p:cNvPr id="15" name="Oval 15"/>
          <p:cNvSpPr>
            <a:spLocks noChangeArrowheads="1"/>
          </p:cNvSpPr>
          <p:nvPr/>
        </p:nvSpPr>
        <p:spPr bwMode="auto">
          <a:xfrm>
            <a:off x="2928857" y="2626672"/>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a:latin typeface="微软雅黑" pitchFamily="34" charset="-122"/>
                <a:ea typeface="微软雅黑" pitchFamily="34" charset="-122"/>
                <a:sym typeface="微软雅黑" pitchFamily="34" charset="-122"/>
              </a:rPr>
              <a:t>Python</a:t>
            </a:r>
            <a:r>
              <a:rPr lang="zh-CN" altLang="en-US" sz="2400" dirty="0">
                <a:latin typeface="微软雅黑" pitchFamily="34" charset="-122"/>
                <a:ea typeface="微软雅黑" pitchFamily="34" charset="-122"/>
                <a:sym typeface="微软雅黑" pitchFamily="34" charset="-122"/>
              </a:rPr>
              <a:t>语法基础</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715497"/>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a:latin typeface="微软雅黑" pitchFamily="34" charset="-122"/>
                <a:ea typeface="微软雅黑" pitchFamily="34" charset="-122"/>
              </a:rPr>
              <a:t>Python</a:t>
            </a:r>
            <a:r>
              <a:rPr lang="zh-CN" altLang="en-US" sz="2400" dirty="0">
                <a:latin typeface="微软雅黑" pitchFamily="34" charset="-122"/>
                <a:ea typeface="微软雅黑" pitchFamily="34" charset="-122"/>
              </a:rPr>
              <a:t>的函数</a:t>
            </a:r>
          </a:p>
        </p:txBody>
      </p:sp>
      <p:sp>
        <p:nvSpPr>
          <p:cNvPr id="29" name="Oval 15"/>
          <p:cNvSpPr>
            <a:spLocks noChangeArrowheads="1"/>
          </p:cNvSpPr>
          <p:nvPr/>
        </p:nvSpPr>
        <p:spPr bwMode="auto">
          <a:xfrm>
            <a:off x="2904947" y="4733497"/>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Tree>
    <p:extLst>
      <p:ext uri="{BB962C8B-B14F-4D97-AF65-F5344CB8AC3E}">
        <p14:creationId xmlns:p14="http://schemas.microsoft.com/office/powerpoint/2010/main" val="4519566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a:extLst>
              <a:ext uri="{FF2B5EF4-FFF2-40B4-BE49-F238E27FC236}">
                <a16:creationId xmlns:a16="http://schemas.microsoft.com/office/drawing/2014/main" id="{1E193207-68F7-46C6-A45D-FAB35EC77CD0}"/>
              </a:ext>
            </a:extLst>
          </p:cNvPr>
          <p:cNvGraphicFramePr>
            <a:graphicFrameLocks noGrp="1"/>
          </p:cNvGraphicFramePr>
          <p:nvPr>
            <p:ph idx="1"/>
            <p:extLst>
              <p:ext uri="{D42A27DB-BD31-4B8C-83A1-F6EECF244321}">
                <p14:modId xmlns:p14="http://schemas.microsoft.com/office/powerpoint/2010/main" val="517152435"/>
              </p:ext>
            </p:extLst>
          </p:nvPr>
        </p:nvGraphicFramePr>
        <p:xfrm>
          <a:off x="2395010" y="2224103"/>
          <a:ext cx="7250545" cy="3251666"/>
        </p:xfrm>
        <a:graphic>
          <a:graphicData uri="http://schemas.openxmlformats.org/drawingml/2006/table">
            <a:tbl>
              <a:tblPr firstRow="1" firstCol="1" bandRow="1">
                <a:tableStyleId>{5C22544A-7EE6-4342-B048-85BDC9FD1C3A}</a:tableStyleId>
              </a:tblPr>
              <a:tblGrid>
                <a:gridCol w="1415762">
                  <a:extLst>
                    <a:ext uri="{9D8B030D-6E8A-4147-A177-3AD203B41FA5}">
                      <a16:colId xmlns:a16="http://schemas.microsoft.com/office/drawing/2014/main" val="693296119"/>
                    </a:ext>
                  </a:extLst>
                </a:gridCol>
                <a:gridCol w="5834783">
                  <a:extLst>
                    <a:ext uri="{9D8B030D-6E8A-4147-A177-3AD203B41FA5}">
                      <a16:colId xmlns:a16="http://schemas.microsoft.com/office/drawing/2014/main" val="4080057013"/>
                    </a:ext>
                  </a:extLst>
                </a:gridCol>
              </a:tblGrid>
              <a:tr h="295606">
                <a:tc>
                  <a:txBody>
                    <a:bodyPr/>
                    <a:lstStyle/>
                    <a:p>
                      <a:pPr marL="0" indent="0" algn="ctr">
                        <a:lnSpc>
                          <a:spcPts val="1400"/>
                        </a:lnSpc>
                        <a:spcBef>
                          <a:spcPts val="200"/>
                        </a:spcBef>
                        <a:spcAft>
                          <a:spcPts val="200"/>
                        </a:spcAft>
                      </a:pPr>
                      <a:r>
                        <a:rPr lang="zh-TW" sz="1000" kern="1050" dirty="0">
                          <a:effectLst/>
                        </a:rPr>
                        <a:t>属性</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rPr>
                        <a:t>说明</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172976916"/>
                  </a:ext>
                </a:extLst>
              </a:tr>
              <a:tr h="295606">
                <a:tc>
                  <a:txBody>
                    <a:bodyPr/>
                    <a:lstStyle/>
                    <a:p>
                      <a:pPr marL="0" indent="0" algn="ctr">
                        <a:lnSpc>
                          <a:spcPts val="1400"/>
                        </a:lnSpc>
                        <a:spcBef>
                          <a:spcPts val="200"/>
                        </a:spcBef>
                        <a:spcAft>
                          <a:spcPts val="200"/>
                        </a:spcAft>
                      </a:pPr>
                      <a:r>
                        <a:rPr lang="en-US" sz="1000" kern="1050" dirty="0" err="1">
                          <a:effectLst/>
                        </a:rPr>
                        <a:t>series_name</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系列名称，用于</a:t>
                      </a:r>
                      <a:r>
                        <a:rPr lang="en-US" sz="1000" kern="1050" dirty="0">
                          <a:effectLst/>
                        </a:rPr>
                        <a:t> tooltip </a:t>
                      </a:r>
                      <a:r>
                        <a:rPr lang="zh-TW" sz="1000" kern="1050" dirty="0">
                          <a:effectLst/>
                        </a:rPr>
                        <a:t>的显示，</a:t>
                      </a:r>
                      <a:r>
                        <a:rPr lang="en-US" sz="1000" kern="1050" dirty="0">
                          <a:effectLst/>
                        </a:rPr>
                        <a:t>legend </a:t>
                      </a:r>
                      <a:r>
                        <a:rPr lang="zh-TW" sz="1000" kern="1050" dirty="0">
                          <a:effectLst/>
                        </a:rPr>
                        <a:t>的图例筛选。</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884640380"/>
                  </a:ext>
                </a:extLst>
              </a:tr>
              <a:tr h="295606">
                <a:tc>
                  <a:txBody>
                    <a:bodyPr/>
                    <a:lstStyle/>
                    <a:p>
                      <a:pPr marL="0" indent="0" algn="ctr">
                        <a:lnSpc>
                          <a:spcPts val="1400"/>
                        </a:lnSpc>
                        <a:spcBef>
                          <a:spcPts val="200"/>
                        </a:spcBef>
                        <a:spcAft>
                          <a:spcPts val="200"/>
                        </a:spcAft>
                      </a:pPr>
                      <a:r>
                        <a:rPr lang="en-US" sz="1000" kern="1050" dirty="0" err="1">
                          <a:effectLst/>
                        </a:rPr>
                        <a:t>data_pair</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系列数据项，格式为</a:t>
                      </a:r>
                      <a:r>
                        <a:rPr lang="en-US" sz="1000" kern="1050" dirty="0">
                          <a:effectLst/>
                        </a:rPr>
                        <a:t> [(key1, value1), (key2, value2)]</a:t>
                      </a:r>
                      <a:r>
                        <a:rPr lang="zh-TW" sz="1000" kern="1050" dirty="0">
                          <a:effectLst/>
                        </a:rPr>
                        <a:t>。</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2023349854"/>
                  </a:ext>
                </a:extLst>
              </a:tr>
              <a:tr h="295606">
                <a:tc>
                  <a:txBody>
                    <a:bodyPr/>
                    <a:lstStyle/>
                    <a:p>
                      <a:pPr marL="0" indent="0" algn="ctr">
                        <a:lnSpc>
                          <a:spcPts val="1400"/>
                        </a:lnSpc>
                        <a:spcBef>
                          <a:spcPts val="200"/>
                        </a:spcBef>
                        <a:spcAft>
                          <a:spcPts val="200"/>
                        </a:spcAft>
                      </a:pPr>
                      <a:r>
                        <a:rPr lang="en-US" sz="1000" kern="1050" dirty="0">
                          <a:effectLst/>
                        </a:rPr>
                        <a:t>color</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系列</a:t>
                      </a:r>
                      <a:r>
                        <a:rPr lang="en-US" sz="1000" kern="1050" dirty="0">
                          <a:effectLst/>
                        </a:rPr>
                        <a:t> label </a:t>
                      </a:r>
                      <a:r>
                        <a:rPr lang="zh-TW" sz="1000" kern="1050" dirty="0">
                          <a:effectLst/>
                        </a:rPr>
                        <a:t>颜色。</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758357893"/>
                  </a:ext>
                </a:extLst>
              </a:tr>
              <a:tr h="295606">
                <a:tc>
                  <a:txBody>
                    <a:bodyPr/>
                    <a:lstStyle/>
                    <a:p>
                      <a:pPr marL="0" indent="0" algn="ctr">
                        <a:lnSpc>
                          <a:spcPts val="1400"/>
                        </a:lnSpc>
                        <a:spcBef>
                          <a:spcPts val="200"/>
                        </a:spcBef>
                        <a:spcAft>
                          <a:spcPts val="200"/>
                        </a:spcAft>
                      </a:pPr>
                      <a:r>
                        <a:rPr lang="en-US" sz="1000" kern="1050" dirty="0">
                          <a:effectLst/>
                        </a:rPr>
                        <a:t>radius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饼图的半径，数组的第一项是内半径，第二项是外半径默认设置成百分比。</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034241556"/>
                  </a:ext>
                </a:extLst>
              </a:tr>
              <a:tr h="295606">
                <a:tc>
                  <a:txBody>
                    <a:bodyPr/>
                    <a:lstStyle/>
                    <a:p>
                      <a:pPr marL="0" indent="0" algn="ctr">
                        <a:lnSpc>
                          <a:spcPts val="1400"/>
                        </a:lnSpc>
                        <a:spcBef>
                          <a:spcPts val="200"/>
                        </a:spcBef>
                        <a:spcAft>
                          <a:spcPts val="200"/>
                        </a:spcAft>
                      </a:pPr>
                      <a:r>
                        <a:rPr lang="en-US" sz="1000" kern="1050" dirty="0">
                          <a:effectLst/>
                        </a:rPr>
                        <a:t>center</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饼图的中心（圆心）坐标，数组的第一项是横坐标，第二项是纵坐标默认设置成百分比。</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513783784"/>
                  </a:ext>
                </a:extLst>
              </a:tr>
              <a:tr h="295606">
                <a:tc>
                  <a:txBody>
                    <a:bodyPr/>
                    <a:lstStyle/>
                    <a:p>
                      <a:pPr marL="0" indent="0" algn="ctr">
                        <a:lnSpc>
                          <a:spcPts val="1400"/>
                        </a:lnSpc>
                        <a:spcBef>
                          <a:spcPts val="200"/>
                        </a:spcBef>
                        <a:spcAft>
                          <a:spcPts val="200"/>
                        </a:spcAft>
                      </a:pPr>
                      <a:r>
                        <a:rPr lang="en-US" sz="1000" kern="1050" dirty="0" err="1">
                          <a:effectLst/>
                        </a:rPr>
                        <a:t>rosetype</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是否展示成南丁格尔图，通过半径区分数据大小，有</a:t>
                      </a:r>
                      <a:r>
                        <a:rPr lang="en-US" sz="1000" kern="1050" dirty="0">
                          <a:effectLst/>
                        </a:rPr>
                        <a:t>'radius'</a:t>
                      </a:r>
                      <a:r>
                        <a:rPr lang="zh-TW" sz="1000" kern="1050" dirty="0">
                          <a:effectLst/>
                        </a:rPr>
                        <a:t>和</a:t>
                      </a:r>
                      <a:r>
                        <a:rPr lang="en-US" sz="1000" kern="1050" dirty="0">
                          <a:effectLst/>
                        </a:rPr>
                        <a:t>'area'</a:t>
                      </a:r>
                      <a:r>
                        <a:rPr lang="zh-TW" sz="1000" kern="1050" dirty="0">
                          <a:effectLst/>
                        </a:rPr>
                        <a:t>两种模式。</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642131483"/>
                  </a:ext>
                </a:extLst>
              </a:tr>
              <a:tr h="295606">
                <a:tc>
                  <a:txBody>
                    <a:bodyPr/>
                    <a:lstStyle/>
                    <a:p>
                      <a:pPr marL="0" indent="0" algn="ctr">
                        <a:lnSpc>
                          <a:spcPts val="1400"/>
                        </a:lnSpc>
                        <a:spcBef>
                          <a:spcPts val="200"/>
                        </a:spcBef>
                        <a:spcAft>
                          <a:spcPts val="200"/>
                        </a:spcAft>
                      </a:pPr>
                      <a:r>
                        <a:rPr lang="en-US" sz="1000" kern="1050" dirty="0" err="1">
                          <a:effectLst/>
                        </a:rPr>
                        <a:t>is_clockwise</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饼图的扇区是否是顺时针排布。</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490503034"/>
                  </a:ext>
                </a:extLst>
              </a:tr>
              <a:tr h="295606">
                <a:tc>
                  <a:txBody>
                    <a:bodyPr/>
                    <a:lstStyle/>
                    <a:p>
                      <a:pPr marL="0" indent="0" algn="ctr">
                        <a:lnSpc>
                          <a:spcPts val="1400"/>
                        </a:lnSpc>
                        <a:spcBef>
                          <a:spcPts val="200"/>
                        </a:spcBef>
                        <a:spcAft>
                          <a:spcPts val="200"/>
                        </a:spcAft>
                      </a:pPr>
                      <a:r>
                        <a:rPr lang="en-US" sz="1000" kern="1050" dirty="0" err="1">
                          <a:effectLst/>
                        </a:rPr>
                        <a:t>label_opts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标签配置项。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4175479144"/>
                  </a:ext>
                </a:extLst>
              </a:tr>
              <a:tr h="295606">
                <a:tc>
                  <a:txBody>
                    <a:bodyPr/>
                    <a:lstStyle/>
                    <a:p>
                      <a:pPr marL="0" indent="0" algn="ctr">
                        <a:lnSpc>
                          <a:spcPts val="1400"/>
                        </a:lnSpc>
                        <a:spcBef>
                          <a:spcPts val="200"/>
                        </a:spcBef>
                        <a:spcAft>
                          <a:spcPts val="200"/>
                        </a:spcAft>
                      </a:pPr>
                      <a:r>
                        <a:rPr lang="en-US" sz="1000" kern="1050" dirty="0" err="1">
                          <a:effectLst/>
                        </a:rPr>
                        <a:t>tooltip_opts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提示框组件配置项。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729174462"/>
                  </a:ext>
                </a:extLst>
              </a:tr>
              <a:tr h="295606">
                <a:tc>
                  <a:txBody>
                    <a:bodyPr/>
                    <a:lstStyle/>
                    <a:p>
                      <a:pPr marL="0" indent="0" algn="ctr">
                        <a:lnSpc>
                          <a:spcPts val="1400"/>
                        </a:lnSpc>
                        <a:spcBef>
                          <a:spcPts val="200"/>
                        </a:spcBef>
                        <a:spcAft>
                          <a:spcPts val="200"/>
                        </a:spcAft>
                      </a:pPr>
                      <a:r>
                        <a:rPr lang="en-US" sz="1000" kern="1050" dirty="0" err="1">
                          <a:effectLst/>
                        </a:rPr>
                        <a:t>itemstyle_opts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图元样式配置项。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825398099"/>
                  </a:ext>
                </a:extLst>
              </a:tr>
            </a:tbl>
          </a:graphicData>
        </a:graphic>
      </p:graphicFrame>
      <p:sp>
        <p:nvSpPr>
          <p:cNvPr id="4" name="文本框 3">
            <a:extLst>
              <a:ext uri="{FF2B5EF4-FFF2-40B4-BE49-F238E27FC236}">
                <a16:creationId xmlns:a16="http://schemas.microsoft.com/office/drawing/2014/main" id="{B75873A1-7C58-3B25-6BCD-A13FF726B7E9}"/>
              </a:ext>
            </a:extLst>
          </p:cNvPr>
          <p:cNvSpPr txBox="1"/>
          <p:nvPr/>
        </p:nvSpPr>
        <p:spPr>
          <a:xfrm>
            <a:off x="1156291" y="1525159"/>
            <a:ext cx="2554472" cy="369332"/>
          </a:xfrm>
          <a:prstGeom prst="rect">
            <a:avLst/>
          </a:prstGeom>
          <a:noFill/>
        </p:spPr>
        <p:txBody>
          <a:bodyPr wrap="square">
            <a:spAutoFit/>
          </a:bodyPr>
          <a:lstStyle/>
          <a:p>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环形图的参数配置</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982479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zh-CN" dirty="0"/>
              <a:t>为了</a:t>
            </a:r>
            <a:r>
              <a:rPr lang="zh-CN" altLang="en-US" dirty="0"/>
              <a:t>分析</a:t>
            </a:r>
            <a:r>
              <a:rPr lang="en-US" altLang="zh-CN" dirty="0"/>
              <a:t>2022</a:t>
            </a:r>
            <a:r>
              <a:rPr lang="zh-CN" altLang="en-US" dirty="0"/>
              <a:t>年某企业客户群中不同教育群体的购买力情况，可以绘制其销售额的环形图。</a:t>
            </a:r>
          </a:p>
        </p:txBody>
      </p:sp>
      <p:sp>
        <p:nvSpPr>
          <p:cNvPr id="17412" name="内容占位符 2"/>
          <p:cNvSpPr>
            <a:spLocks noGrp="1"/>
          </p:cNvSpPr>
          <p:nvPr>
            <p:ph idx="10"/>
          </p:nvPr>
        </p:nvSpPr>
        <p:spPr/>
        <p:txBody>
          <a:bodyPr/>
          <a:lstStyle/>
          <a:p>
            <a:r>
              <a:rPr lang="en-US" altLang="zh-CN" dirty="0"/>
              <a:t>10.4.2  </a:t>
            </a:r>
            <a:r>
              <a:rPr lang="zh-CN" altLang="en-US" dirty="0"/>
              <a:t>案例：不同教育群体的购买力分析</a:t>
            </a:r>
            <a:endParaRPr dirty="0"/>
          </a:p>
        </p:txBody>
      </p:sp>
      <p:pic>
        <p:nvPicPr>
          <p:cNvPr id="2" name="图片 1">
            <a:extLst>
              <a:ext uri="{FF2B5EF4-FFF2-40B4-BE49-F238E27FC236}">
                <a16:creationId xmlns:a16="http://schemas.microsoft.com/office/drawing/2014/main" id="{C5947754-23D9-B64A-152A-259C9338F07D}"/>
              </a:ext>
            </a:extLst>
          </p:cNvPr>
          <p:cNvPicPr>
            <a:picLocks noChangeAspect="1"/>
          </p:cNvPicPr>
          <p:nvPr/>
        </p:nvPicPr>
        <p:blipFill>
          <a:blip r:embed="rId2"/>
          <a:stretch>
            <a:fillRect/>
          </a:stretch>
        </p:blipFill>
        <p:spPr>
          <a:xfrm>
            <a:off x="2564224" y="2479020"/>
            <a:ext cx="6276542" cy="3240000"/>
          </a:xfrm>
          <a:prstGeom prst="rect">
            <a:avLst/>
          </a:prstGeom>
          <a:noFill/>
          <a:ln>
            <a:noFill/>
          </a:ln>
        </p:spPr>
      </p:pic>
    </p:spTree>
    <p:extLst>
      <p:ext uri="{BB962C8B-B14F-4D97-AF65-F5344CB8AC3E}">
        <p14:creationId xmlns:p14="http://schemas.microsoft.com/office/powerpoint/2010/main" val="4021536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p:txBody>
          <a:bodyPr/>
          <a:lstStyle/>
          <a:p>
            <a:r>
              <a:rPr lang="en-US" altLang="zh-CN" dirty="0"/>
              <a:t>def </a:t>
            </a:r>
            <a:r>
              <a:rPr lang="en-US" altLang="zh-CN" dirty="0" err="1"/>
              <a:t>pie_radius</a:t>
            </a:r>
            <a:r>
              <a:rPr lang="en-US" altLang="zh-CN" dirty="0"/>
              <a:t>() -&gt; Pie:</a:t>
            </a:r>
          </a:p>
          <a:p>
            <a:r>
              <a:rPr lang="en-US" altLang="zh-CN" dirty="0"/>
              <a:t>    c = (</a:t>
            </a:r>
          </a:p>
          <a:p>
            <a:r>
              <a:rPr lang="en-US" altLang="zh-CN" dirty="0"/>
              <a:t>        Pie()</a:t>
            </a:r>
          </a:p>
          <a:p>
            <a:r>
              <a:rPr lang="en-US" altLang="zh-CN" dirty="0"/>
              <a:t>        .add("",[list(z) for z in zip(v1, v2)],radius=["40%", "75%"],)</a:t>
            </a:r>
          </a:p>
          <a:p>
            <a:r>
              <a:rPr lang="en-US" altLang="zh-CN" dirty="0"/>
              <a:t>        .</a:t>
            </a:r>
            <a:r>
              <a:rPr lang="en-US" altLang="zh-CN" dirty="0" err="1"/>
              <a:t>set_colors</a:t>
            </a:r>
            <a:r>
              <a:rPr lang="en-US" altLang="zh-CN" dirty="0"/>
              <a:t>(["blue", "green", "purple", "red", "silver"])    #</a:t>
            </a:r>
            <a:r>
              <a:rPr lang="zh-CN" altLang="en-US" dirty="0"/>
              <a:t>设置颜色  </a:t>
            </a:r>
          </a:p>
          <a:p>
            <a:r>
              <a:rPr lang="zh-CN" altLang="en-US" dirty="0"/>
              <a:t>        </a:t>
            </a:r>
            <a:r>
              <a:rPr lang="en-US" altLang="zh-CN" dirty="0"/>
              <a:t>.</a:t>
            </a:r>
            <a:r>
              <a:rPr lang="en-US" altLang="zh-CN" dirty="0" err="1"/>
              <a:t>set_global_opts</a:t>
            </a:r>
            <a:r>
              <a:rPr lang="en-US" altLang="zh-CN" dirty="0"/>
              <a:t>(</a:t>
            </a:r>
          </a:p>
          <a:p>
            <a:r>
              <a:rPr lang="en-US" altLang="zh-CN" dirty="0"/>
              <a:t>            </a:t>
            </a:r>
            <a:r>
              <a:rPr lang="en-US" altLang="zh-CN" dirty="0" err="1"/>
              <a:t>title_opts</a:t>
            </a:r>
            <a:r>
              <a:rPr lang="en-US" altLang="zh-CN" dirty="0"/>
              <a:t>=</a:t>
            </a:r>
            <a:r>
              <a:rPr lang="en-US" altLang="zh-CN" dirty="0" err="1"/>
              <a:t>opts.TitleOpts</a:t>
            </a:r>
            <a:r>
              <a:rPr lang="en-US" altLang="zh-CN" dirty="0"/>
              <a:t>(title="2022</a:t>
            </a:r>
            <a:r>
              <a:rPr lang="zh-CN" altLang="en-US" dirty="0"/>
              <a:t>年不同教育群体的购买力分析</a:t>
            </a:r>
            <a:r>
              <a:rPr lang="en-US" altLang="zh-CN" dirty="0"/>
              <a:t>"),</a:t>
            </a:r>
          </a:p>
          <a:p>
            <a:r>
              <a:rPr lang="en-US" altLang="zh-CN" dirty="0"/>
              <a:t>            </a:t>
            </a:r>
            <a:r>
              <a:rPr lang="en-US" altLang="zh-CN" dirty="0" err="1"/>
              <a:t>toolbox_opts</a:t>
            </a:r>
            <a:r>
              <a:rPr lang="en-US" altLang="zh-CN" dirty="0"/>
              <a:t>=</a:t>
            </a:r>
            <a:r>
              <a:rPr lang="en-US" altLang="zh-CN" dirty="0" err="1"/>
              <a:t>opts.ToolboxOpts</a:t>
            </a:r>
            <a:r>
              <a:rPr lang="en-US" altLang="zh-CN" dirty="0"/>
              <a:t>(),</a:t>
            </a:r>
          </a:p>
          <a:p>
            <a:r>
              <a:rPr lang="en-US" altLang="zh-CN" dirty="0"/>
              <a:t>            </a:t>
            </a:r>
            <a:r>
              <a:rPr lang="en-US" altLang="zh-CN" dirty="0" err="1"/>
              <a:t>legend_opts</a:t>
            </a:r>
            <a:r>
              <a:rPr lang="en-US" altLang="zh-CN" dirty="0"/>
              <a:t>=</a:t>
            </a:r>
            <a:r>
              <a:rPr lang="en-US" altLang="zh-CN" dirty="0" err="1"/>
              <a:t>opts.LegendOpts</a:t>
            </a:r>
            <a:r>
              <a:rPr lang="en-US" altLang="zh-CN" dirty="0"/>
              <a:t>(orient="vertical", </a:t>
            </a:r>
            <a:r>
              <a:rPr lang="en-US" altLang="zh-CN" dirty="0" err="1"/>
              <a:t>pos_top</a:t>
            </a:r>
            <a:r>
              <a:rPr lang="en-US" altLang="zh-CN" dirty="0"/>
              <a:t>="35%", </a:t>
            </a:r>
            <a:r>
              <a:rPr lang="en-US" altLang="zh-CN" dirty="0" err="1"/>
              <a:t>pos_left</a:t>
            </a:r>
            <a:r>
              <a:rPr lang="en-US" altLang="zh-CN" dirty="0"/>
              <a:t>="2%",item_width = 25,item_height = 25)</a:t>
            </a:r>
          </a:p>
          <a:p>
            <a:r>
              <a:rPr lang="en-US" altLang="zh-CN" dirty="0"/>
              <a:t>        )</a:t>
            </a:r>
          </a:p>
        </p:txBody>
      </p:sp>
    </p:spTree>
    <p:extLst>
      <p:ext uri="{BB962C8B-B14F-4D97-AF65-F5344CB8AC3E}">
        <p14:creationId xmlns:p14="http://schemas.microsoft.com/office/powerpoint/2010/main" val="2287156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154144"/>
            <a:ext cx="0" cy="5268171"/>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392765"/>
            <a:ext cx="684000" cy="648000"/>
          </a:xfrm>
          <a:prstGeom prst="ellipse">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1</a:t>
            </a:r>
          </a:p>
        </p:txBody>
      </p:sp>
      <p:sp>
        <p:nvSpPr>
          <p:cNvPr id="23" name="AutoShape 17">
            <a:hlinkClick r:id="rId2" action="ppaction://hlinksldjump"/>
          </p:cNvPr>
          <p:cNvSpPr>
            <a:spLocks noChangeArrowheads="1"/>
          </p:cNvSpPr>
          <p:nvPr/>
        </p:nvSpPr>
        <p:spPr bwMode="auto">
          <a:xfrm>
            <a:off x="4000531" y="2349694"/>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绘制漏斗图</a:t>
            </a:r>
          </a:p>
        </p:txBody>
      </p:sp>
      <p:sp>
        <p:nvSpPr>
          <p:cNvPr id="13" name="AutoShape 17"/>
          <p:cNvSpPr>
            <a:spLocks noChangeArrowheads="1"/>
          </p:cNvSpPr>
          <p:nvPr/>
        </p:nvSpPr>
        <p:spPr bwMode="auto">
          <a:xfrm>
            <a:off x="4000531" y="1320765"/>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latin typeface="微软雅黑" pitchFamily="34" charset="-122"/>
                <a:ea typeface="微软雅黑" pitchFamily="34" charset="-122"/>
              </a:rPr>
              <a:t>绘制日历图</a:t>
            </a:r>
          </a:p>
        </p:txBody>
      </p:sp>
      <p:sp>
        <p:nvSpPr>
          <p:cNvPr id="15" name="Oval 15"/>
          <p:cNvSpPr>
            <a:spLocks noChangeArrowheads="1"/>
          </p:cNvSpPr>
          <p:nvPr/>
        </p:nvSpPr>
        <p:spPr bwMode="auto">
          <a:xfrm>
            <a:off x="2928857" y="2367694"/>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401895"/>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绘制仪表盘</a:t>
            </a:r>
          </a:p>
        </p:txBody>
      </p:sp>
      <p:sp>
        <p:nvSpPr>
          <p:cNvPr id="22" name="Oval 15"/>
          <p:cNvSpPr>
            <a:spLocks noChangeArrowheads="1"/>
          </p:cNvSpPr>
          <p:nvPr/>
        </p:nvSpPr>
        <p:spPr bwMode="auto">
          <a:xfrm>
            <a:off x="2928857" y="3419895"/>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456519"/>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绘制环形图</a:t>
            </a:r>
          </a:p>
        </p:txBody>
      </p:sp>
      <p:sp>
        <p:nvSpPr>
          <p:cNvPr id="29" name="Oval 15"/>
          <p:cNvSpPr>
            <a:spLocks noChangeArrowheads="1"/>
          </p:cNvSpPr>
          <p:nvPr/>
        </p:nvSpPr>
        <p:spPr bwMode="auto">
          <a:xfrm>
            <a:off x="2904947" y="4474519"/>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
        <p:nvSpPr>
          <p:cNvPr id="11" name="AutoShape 17">
            <a:hlinkClick r:id="" action="ppaction://noaction"/>
            <a:extLst>
              <a:ext uri="{FF2B5EF4-FFF2-40B4-BE49-F238E27FC236}">
                <a16:creationId xmlns:a16="http://schemas.microsoft.com/office/drawing/2014/main" id="{F858D493-DA42-4F15-8A9A-4F1412F3259F}"/>
              </a:ext>
            </a:extLst>
          </p:cNvPr>
          <p:cNvSpPr>
            <a:spLocks noChangeArrowheads="1"/>
          </p:cNvSpPr>
          <p:nvPr/>
        </p:nvSpPr>
        <p:spPr bwMode="auto">
          <a:xfrm>
            <a:off x="4024996" y="5522956"/>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solidFill>
                  <a:schemeClr val="bg1"/>
                </a:solidFill>
                <a:latin typeface="微软雅黑" pitchFamily="34" charset="-122"/>
                <a:ea typeface="微软雅黑" pitchFamily="34" charset="-122"/>
              </a:rPr>
              <a:t>绘制雷达图</a:t>
            </a:r>
          </a:p>
        </p:txBody>
      </p:sp>
      <p:sp>
        <p:nvSpPr>
          <p:cNvPr id="12" name="Oval 15">
            <a:extLst>
              <a:ext uri="{FF2B5EF4-FFF2-40B4-BE49-F238E27FC236}">
                <a16:creationId xmlns:a16="http://schemas.microsoft.com/office/drawing/2014/main" id="{91C6563F-10D6-4D11-BBAF-3C078737F936}"/>
              </a:ext>
            </a:extLst>
          </p:cNvPr>
          <p:cNvSpPr>
            <a:spLocks noChangeArrowheads="1"/>
          </p:cNvSpPr>
          <p:nvPr/>
        </p:nvSpPr>
        <p:spPr bwMode="auto">
          <a:xfrm>
            <a:off x="2917493" y="5540956"/>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5</a:t>
            </a:r>
          </a:p>
        </p:txBody>
      </p:sp>
    </p:spTree>
    <p:extLst>
      <p:ext uri="{BB962C8B-B14F-4D97-AF65-F5344CB8AC3E}">
        <p14:creationId xmlns:p14="http://schemas.microsoft.com/office/powerpoint/2010/main" val="2227684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雷达图的每个变量都有一个从中心向外发射的轴线，所有的轴之间的夹角相等，同时每个轴有相同的刻度，将轴到轴的刻度用网格线连接作为辅助元素，连接每个变量在其各自的轴线的数据点形成一个多边形</a:t>
            </a:r>
            <a:r>
              <a:rPr lang="zh-CN" altLang="zh-CN" dirty="0"/>
              <a:t>。</a:t>
            </a:r>
          </a:p>
        </p:txBody>
      </p:sp>
      <p:sp>
        <p:nvSpPr>
          <p:cNvPr id="17412" name="内容占位符 2"/>
          <p:cNvSpPr>
            <a:spLocks noGrp="1"/>
          </p:cNvSpPr>
          <p:nvPr>
            <p:ph idx="10"/>
          </p:nvPr>
        </p:nvSpPr>
        <p:spPr/>
        <p:txBody>
          <a:bodyPr/>
          <a:lstStyle/>
          <a:p>
            <a:r>
              <a:rPr lang="en-US" altLang="zh-CN" dirty="0"/>
              <a:t>10.5.1  </a:t>
            </a:r>
            <a:r>
              <a:rPr lang="zh-CN" altLang="en-US" dirty="0"/>
              <a:t>雷达图及其参数配置</a:t>
            </a:r>
            <a:endParaRPr dirty="0"/>
          </a:p>
        </p:txBody>
      </p:sp>
      <p:sp>
        <p:nvSpPr>
          <p:cNvPr id="3" name="文本框 2">
            <a:extLst>
              <a:ext uri="{FF2B5EF4-FFF2-40B4-BE49-F238E27FC236}">
                <a16:creationId xmlns:a16="http://schemas.microsoft.com/office/drawing/2014/main" id="{63DB3B06-02CF-0365-0191-6B4F1B202814}"/>
              </a:ext>
            </a:extLst>
          </p:cNvPr>
          <p:cNvSpPr txBox="1"/>
          <p:nvPr/>
        </p:nvSpPr>
        <p:spPr>
          <a:xfrm>
            <a:off x="756093" y="2925356"/>
            <a:ext cx="2369879" cy="381370"/>
          </a:xfrm>
          <a:prstGeom prst="rect">
            <a:avLst/>
          </a:prstGeom>
          <a:noFill/>
        </p:spPr>
        <p:txBody>
          <a:bodyPr wrap="square">
            <a:spAutoFit/>
          </a:bodyPr>
          <a:lstStyle/>
          <a:p>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雷达图的参数配置</a:t>
            </a:r>
            <a:endParaRPr lang="zh-CN" altLang="en-US" dirty="0">
              <a:latin typeface="微软雅黑" panose="020B0503020204020204" pitchFamily="34" charset="-122"/>
              <a:ea typeface="微软雅黑" panose="020B0503020204020204" pitchFamily="34" charset="-122"/>
            </a:endParaRPr>
          </a:p>
        </p:txBody>
      </p:sp>
      <p:graphicFrame>
        <p:nvGraphicFramePr>
          <p:cNvPr id="4" name="内容占位符 2">
            <a:extLst>
              <a:ext uri="{FF2B5EF4-FFF2-40B4-BE49-F238E27FC236}">
                <a16:creationId xmlns:a16="http://schemas.microsoft.com/office/drawing/2014/main" id="{DFF84482-6687-1CEC-4093-DF9B92C09E85}"/>
              </a:ext>
            </a:extLst>
          </p:cNvPr>
          <p:cNvGraphicFramePr>
            <a:graphicFrameLocks/>
          </p:cNvGraphicFramePr>
          <p:nvPr>
            <p:extLst>
              <p:ext uri="{D42A27DB-BD31-4B8C-83A1-F6EECF244321}">
                <p14:modId xmlns:p14="http://schemas.microsoft.com/office/powerpoint/2010/main" val="1926192194"/>
              </p:ext>
            </p:extLst>
          </p:nvPr>
        </p:nvGraphicFramePr>
        <p:xfrm>
          <a:off x="2771463" y="3551274"/>
          <a:ext cx="5813093" cy="2167746"/>
        </p:xfrm>
        <a:graphic>
          <a:graphicData uri="http://schemas.openxmlformats.org/drawingml/2006/table">
            <a:tbl>
              <a:tblPr firstRow="1" firstCol="1" bandRow="1">
                <a:tableStyleId>{5C22544A-7EE6-4342-B048-85BDC9FD1C3A}</a:tableStyleId>
              </a:tblPr>
              <a:tblGrid>
                <a:gridCol w="1693863">
                  <a:extLst>
                    <a:ext uri="{9D8B030D-6E8A-4147-A177-3AD203B41FA5}">
                      <a16:colId xmlns:a16="http://schemas.microsoft.com/office/drawing/2014/main" val="1021983051"/>
                    </a:ext>
                  </a:extLst>
                </a:gridCol>
                <a:gridCol w="4119230">
                  <a:extLst>
                    <a:ext uri="{9D8B030D-6E8A-4147-A177-3AD203B41FA5}">
                      <a16:colId xmlns:a16="http://schemas.microsoft.com/office/drawing/2014/main" val="1158268367"/>
                    </a:ext>
                  </a:extLst>
                </a:gridCol>
              </a:tblGrid>
              <a:tr h="309678">
                <a:tc>
                  <a:txBody>
                    <a:bodyPr/>
                    <a:lstStyle/>
                    <a:p>
                      <a:pPr marL="0" indent="0" algn="ctr">
                        <a:lnSpc>
                          <a:spcPts val="1400"/>
                        </a:lnSpc>
                        <a:spcBef>
                          <a:spcPts val="200"/>
                        </a:spcBef>
                        <a:spcAft>
                          <a:spcPts val="200"/>
                        </a:spcAft>
                      </a:pPr>
                      <a:r>
                        <a:rPr lang="zh-TW" sz="1000" kern="1050" dirty="0">
                          <a:effectLst/>
                        </a:rPr>
                        <a:t>属性</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rPr>
                        <a:t>说明</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962464989"/>
                  </a:ext>
                </a:extLst>
              </a:tr>
              <a:tr h="309678">
                <a:tc>
                  <a:txBody>
                    <a:bodyPr/>
                    <a:lstStyle/>
                    <a:p>
                      <a:pPr marL="0" indent="0" algn="ctr">
                        <a:lnSpc>
                          <a:spcPts val="1400"/>
                        </a:lnSpc>
                        <a:spcBef>
                          <a:spcPts val="200"/>
                        </a:spcBef>
                        <a:spcAft>
                          <a:spcPts val="200"/>
                        </a:spcAft>
                      </a:pPr>
                      <a:r>
                        <a:rPr lang="en-US" sz="1000" kern="1050" dirty="0">
                          <a:effectLst/>
                        </a:rPr>
                        <a:t>schema</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雷达指示器配置项列表。</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829168879"/>
                  </a:ext>
                </a:extLst>
              </a:tr>
              <a:tr h="309678">
                <a:tc>
                  <a:txBody>
                    <a:bodyPr/>
                    <a:lstStyle/>
                    <a:p>
                      <a:pPr marL="0" indent="0" algn="ctr">
                        <a:lnSpc>
                          <a:spcPts val="1400"/>
                        </a:lnSpc>
                        <a:spcBef>
                          <a:spcPts val="200"/>
                        </a:spcBef>
                        <a:spcAft>
                          <a:spcPts val="200"/>
                        </a:spcAft>
                      </a:pPr>
                      <a:r>
                        <a:rPr lang="en-US" sz="1000" kern="1050" dirty="0">
                          <a:effectLst/>
                        </a:rPr>
                        <a:t>shape</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雷达图绘制类型，可选</a:t>
                      </a:r>
                      <a:r>
                        <a:rPr lang="en-US" sz="1000" kern="1050" dirty="0">
                          <a:effectLst/>
                        </a:rPr>
                        <a:t> 'polygon' </a:t>
                      </a:r>
                      <a:r>
                        <a:rPr lang="zh-TW" sz="1000" kern="1050" dirty="0">
                          <a:effectLst/>
                        </a:rPr>
                        <a:t>和</a:t>
                      </a:r>
                      <a:r>
                        <a:rPr lang="en-US" sz="1000" kern="1050" dirty="0">
                          <a:effectLst/>
                        </a:rPr>
                        <a:t> 'circle'</a:t>
                      </a:r>
                      <a:r>
                        <a:rPr lang="zh-TW" sz="1000" kern="1050" dirty="0">
                          <a:effectLst/>
                        </a:rPr>
                        <a:t>。</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05685773"/>
                  </a:ext>
                </a:extLst>
              </a:tr>
              <a:tr h="309678">
                <a:tc>
                  <a:txBody>
                    <a:bodyPr/>
                    <a:lstStyle/>
                    <a:p>
                      <a:pPr marL="0" indent="0" algn="ctr">
                        <a:lnSpc>
                          <a:spcPts val="1400"/>
                        </a:lnSpc>
                        <a:spcBef>
                          <a:spcPts val="200"/>
                        </a:spcBef>
                        <a:spcAft>
                          <a:spcPts val="200"/>
                        </a:spcAft>
                      </a:pPr>
                      <a:r>
                        <a:rPr lang="en-US" sz="1000" kern="1050" dirty="0" err="1">
                          <a:effectLst/>
                        </a:rPr>
                        <a:t>textstyle_opts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文字样式配置项。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747946347"/>
                  </a:ext>
                </a:extLst>
              </a:tr>
              <a:tr h="309678">
                <a:tc>
                  <a:txBody>
                    <a:bodyPr/>
                    <a:lstStyle/>
                    <a:p>
                      <a:pPr marL="0" indent="0" algn="ctr">
                        <a:lnSpc>
                          <a:spcPts val="1400"/>
                        </a:lnSpc>
                        <a:spcBef>
                          <a:spcPts val="200"/>
                        </a:spcBef>
                        <a:spcAft>
                          <a:spcPts val="200"/>
                        </a:spcAft>
                      </a:pPr>
                      <a:r>
                        <a:rPr lang="en-US" sz="1000" kern="1050" dirty="0" err="1">
                          <a:effectLst/>
                        </a:rPr>
                        <a:t>splitline_opt</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分割线配置项。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2554362526"/>
                  </a:ext>
                </a:extLst>
              </a:tr>
              <a:tr h="309678">
                <a:tc>
                  <a:txBody>
                    <a:bodyPr/>
                    <a:lstStyle/>
                    <a:p>
                      <a:pPr marL="0" indent="0" algn="ctr">
                        <a:lnSpc>
                          <a:spcPts val="1400"/>
                        </a:lnSpc>
                        <a:spcBef>
                          <a:spcPts val="200"/>
                        </a:spcBef>
                        <a:spcAft>
                          <a:spcPts val="200"/>
                        </a:spcAft>
                      </a:pPr>
                      <a:r>
                        <a:rPr lang="en-US" sz="1000" kern="1050" dirty="0" err="1">
                          <a:effectLst/>
                        </a:rPr>
                        <a:t>splitarea_opt</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分隔区域配置项。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343510098"/>
                  </a:ext>
                </a:extLst>
              </a:tr>
              <a:tr h="309678">
                <a:tc>
                  <a:txBody>
                    <a:bodyPr/>
                    <a:lstStyle/>
                    <a:p>
                      <a:pPr marL="0" indent="0" algn="ctr">
                        <a:lnSpc>
                          <a:spcPts val="1400"/>
                        </a:lnSpc>
                        <a:spcBef>
                          <a:spcPts val="200"/>
                        </a:spcBef>
                        <a:spcAft>
                          <a:spcPts val="200"/>
                        </a:spcAft>
                      </a:pPr>
                      <a:r>
                        <a:rPr lang="en-US" sz="1000" kern="1050" dirty="0" err="1">
                          <a:effectLst/>
                        </a:rPr>
                        <a:t>axisline_opt</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坐标轴轴线配置项。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4085452957"/>
                  </a:ext>
                </a:extLst>
              </a:tr>
            </a:tbl>
          </a:graphicData>
        </a:graphic>
      </p:graphicFrame>
    </p:spTree>
    <p:extLst>
      <p:ext uri="{BB962C8B-B14F-4D97-AF65-F5344CB8AC3E}">
        <p14:creationId xmlns:p14="http://schemas.microsoft.com/office/powerpoint/2010/main" val="785585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EAE6529B-17C5-4A96-862B-847BE4651FD3}"/>
              </a:ext>
            </a:extLst>
          </p:cNvPr>
          <p:cNvGraphicFramePr>
            <a:graphicFrameLocks noGrp="1"/>
          </p:cNvGraphicFramePr>
          <p:nvPr>
            <p:extLst>
              <p:ext uri="{D42A27DB-BD31-4B8C-83A1-F6EECF244321}">
                <p14:modId xmlns:p14="http://schemas.microsoft.com/office/powerpoint/2010/main" val="367600607"/>
              </p:ext>
            </p:extLst>
          </p:nvPr>
        </p:nvGraphicFramePr>
        <p:xfrm>
          <a:off x="2940305" y="1669313"/>
          <a:ext cx="5852713" cy="2456120"/>
        </p:xfrm>
        <a:graphic>
          <a:graphicData uri="http://schemas.openxmlformats.org/drawingml/2006/table">
            <a:tbl>
              <a:tblPr firstRow="1" firstCol="1" bandRow="1">
                <a:tableStyleId>{5C22544A-7EE6-4342-B048-85BDC9FD1C3A}</a:tableStyleId>
              </a:tblPr>
              <a:tblGrid>
                <a:gridCol w="1696351">
                  <a:extLst>
                    <a:ext uri="{9D8B030D-6E8A-4147-A177-3AD203B41FA5}">
                      <a16:colId xmlns:a16="http://schemas.microsoft.com/office/drawing/2014/main" val="3577858250"/>
                    </a:ext>
                  </a:extLst>
                </a:gridCol>
                <a:gridCol w="4156362">
                  <a:extLst>
                    <a:ext uri="{9D8B030D-6E8A-4147-A177-3AD203B41FA5}">
                      <a16:colId xmlns:a16="http://schemas.microsoft.com/office/drawing/2014/main" val="3537534589"/>
                    </a:ext>
                  </a:extLst>
                </a:gridCol>
              </a:tblGrid>
              <a:tr h="245612">
                <a:tc>
                  <a:txBody>
                    <a:bodyPr/>
                    <a:lstStyle/>
                    <a:p>
                      <a:pPr marL="0" indent="0" algn="ctr">
                        <a:lnSpc>
                          <a:spcPts val="1400"/>
                        </a:lnSpc>
                        <a:spcBef>
                          <a:spcPts val="200"/>
                        </a:spcBef>
                        <a:spcAft>
                          <a:spcPts val="200"/>
                        </a:spcAft>
                      </a:pPr>
                      <a:r>
                        <a:rPr lang="zh-TW" sz="1000" kern="1050" dirty="0">
                          <a:effectLst/>
                        </a:rPr>
                        <a:t>属性</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5092" marR="25092" marT="0" marB="0" anchor="ctr"/>
                </a:tc>
                <a:tc>
                  <a:txBody>
                    <a:bodyPr/>
                    <a:lstStyle/>
                    <a:p>
                      <a:pPr marL="0" indent="0" algn="ctr">
                        <a:lnSpc>
                          <a:spcPts val="1400"/>
                        </a:lnSpc>
                        <a:spcBef>
                          <a:spcPts val="200"/>
                        </a:spcBef>
                        <a:spcAft>
                          <a:spcPts val="200"/>
                        </a:spcAft>
                      </a:pPr>
                      <a:r>
                        <a:rPr lang="zh-TW" sz="1000" kern="1050" dirty="0">
                          <a:effectLst/>
                        </a:rPr>
                        <a:t>说明</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5092" marR="25092" marT="0" marB="0" anchor="ctr"/>
                </a:tc>
                <a:extLst>
                  <a:ext uri="{0D108BD9-81ED-4DB2-BD59-A6C34878D82A}">
                    <a16:rowId xmlns:a16="http://schemas.microsoft.com/office/drawing/2014/main" val="2863960618"/>
                  </a:ext>
                </a:extLst>
              </a:tr>
              <a:tr h="245612">
                <a:tc>
                  <a:txBody>
                    <a:bodyPr/>
                    <a:lstStyle/>
                    <a:p>
                      <a:pPr marL="0" indent="0" algn="ctr">
                        <a:lnSpc>
                          <a:spcPts val="1400"/>
                        </a:lnSpc>
                        <a:spcBef>
                          <a:spcPts val="200"/>
                        </a:spcBef>
                        <a:spcAft>
                          <a:spcPts val="200"/>
                        </a:spcAft>
                      </a:pPr>
                      <a:r>
                        <a:rPr lang="en-US" sz="1000" kern="1050" dirty="0" err="1">
                          <a:effectLst/>
                        </a:rPr>
                        <a:t>series_name</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5092" marR="25092" marT="0" marB="0" anchor="ctr"/>
                </a:tc>
                <a:tc>
                  <a:txBody>
                    <a:bodyPr/>
                    <a:lstStyle/>
                    <a:p>
                      <a:pPr marL="0" indent="0" algn="just">
                        <a:lnSpc>
                          <a:spcPts val="1400"/>
                        </a:lnSpc>
                        <a:spcBef>
                          <a:spcPts val="200"/>
                        </a:spcBef>
                        <a:spcAft>
                          <a:spcPts val="200"/>
                        </a:spcAft>
                      </a:pPr>
                      <a:r>
                        <a:rPr lang="zh-TW" sz="1000" kern="1050" dirty="0">
                          <a:effectLst/>
                        </a:rPr>
                        <a:t>系列名称，用于</a:t>
                      </a:r>
                      <a:r>
                        <a:rPr lang="en-US" sz="1000" kern="1050" dirty="0">
                          <a:effectLst/>
                        </a:rPr>
                        <a:t> tooltip </a:t>
                      </a:r>
                      <a:r>
                        <a:rPr lang="zh-TW" sz="1000" kern="1050" dirty="0">
                          <a:effectLst/>
                        </a:rPr>
                        <a:t>的显示，</a:t>
                      </a:r>
                      <a:r>
                        <a:rPr lang="en-US" sz="1000" kern="1050" dirty="0">
                          <a:effectLst/>
                        </a:rPr>
                        <a:t>legend </a:t>
                      </a:r>
                      <a:r>
                        <a:rPr lang="zh-TW" sz="1000" kern="1050" dirty="0">
                          <a:effectLst/>
                        </a:rPr>
                        <a:t>的图例筛选。</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5092" marR="25092" marT="0" marB="0" anchor="ctr"/>
                </a:tc>
                <a:extLst>
                  <a:ext uri="{0D108BD9-81ED-4DB2-BD59-A6C34878D82A}">
                    <a16:rowId xmlns:a16="http://schemas.microsoft.com/office/drawing/2014/main" val="3548138161"/>
                  </a:ext>
                </a:extLst>
              </a:tr>
              <a:tr h="245612">
                <a:tc>
                  <a:txBody>
                    <a:bodyPr/>
                    <a:lstStyle/>
                    <a:p>
                      <a:pPr marL="0" indent="0" algn="ctr">
                        <a:lnSpc>
                          <a:spcPts val="1400"/>
                        </a:lnSpc>
                        <a:spcBef>
                          <a:spcPts val="200"/>
                        </a:spcBef>
                        <a:spcAft>
                          <a:spcPts val="200"/>
                        </a:spcAft>
                      </a:pPr>
                      <a:r>
                        <a:rPr lang="en-US" sz="1000" kern="1050" dirty="0">
                          <a:effectLst/>
                        </a:rPr>
                        <a:t>data</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5092" marR="25092" marT="0" marB="0" anchor="ctr"/>
                </a:tc>
                <a:tc>
                  <a:txBody>
                    <a:bodyPr/>
                    <a:lstStyle/>
                    <a:p>
                      <a:pPr marL="0" indent="0" algn="just">
                        <a:lnSpc>
                          <a:spcPts val="1400"/>
                        </a:lnSpc>
                        <a:spcBef>
                          <a:spcPts val="200"/>
                        </a:spcBef>
                        <a:spcAft>
                          <a:spcPts val="200"/>
                        </a:spcAft>
                      </a:pPr>
                      <a:r>
                        <a:rPr lang="zh-TW" sz="1000" kern="1050" dirty="0">
                          <a:effectLst/>
                        </a:rPr>
                        <a:t>系列数据项。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5092" marR="25092" marT="0" marB="0" anchor="ctr"/>
                </a:tc>
                <a:extLst>
                  <a:ext uri="{0D108BD9-81ED-4DB2-BD59-A6C34878D82A}">
                    <a16:rowId xmlns:a16="http://schemas.microsoft.com/office/drawing/2014/main" val="4113634573"/>
                  </a:ext>
                </a:extLst>
              </a:tr>
              <a:tr h="245612">
                <a:tc>
                  <a:txBody>
                    <a:bodyPr/>
                    <a:lstStyle/>
                    <a:p>
                      <a:pPr marL="0" indent="0" algn="ctr">
                        <a:lnSpc>
                          <a:spcPts val="1400"/>
                        </a:lnSpc>
                        <a:spcBef>
                          <a:spcPts val="200"/>
                        </a:spcBef>
                        <a:spcAft>
                          <a:spcPts val="200"/>
                        </a:spcAft>
                      </a:pPr>
                      <a:r>
                        <a:rPr lang="en-US" sz="1000" kern="1050" dirty="0" err="1">
                          <a:effectLst/>
                        </a:rPr>
                        <a:t>is_selected</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5092" marR="25092" marT="0" marB="0" anchor="ctr"/>
                </a:tc>
                <a:tc>
                  <a:txBody>
                    <a:bodyPr/>
                    <a:lstStyle/>
                    <a:p>
                      <a:pPr marL="0" indent="0" algn="just">
                        <a:lnSpc>
                          <a:spcPts val="1400"/>
                        </a:lnSpc>
                        <a:spcBef>
                          <a:spcPts val="200"/>
                        </a:spcBef>
                        <a:spcAft>
                          <a:spcPts val="200"/>
                        </a:spcAft>
                      </a:pPr>
                      <a:r>
                        <a:rPr lang="zh-TW" sz="1000" kern="1050" dirty="0">
                          <a:effectLst/>
                        </a:rPr>
                        <a:t>是否选中图例。</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5092" marR="25092" marT="0" marB="0" anchor="ctr"/>
                </a:tc>
                <a:extLst>
                  <a:ext uri="{0D108BD9-81ED-4DB2-BD59-A6C34878D82A}">
                    <a16:rowId xmlns:a16="http://schemas.microsoft.com/office/drawing/2014/main" val="1654559189"/>
                  </a:ext>
                </a:extLst>
              </a:tr>
              <a:tr h="245612">
                <a:tc>
                  <a:txBody>
                    <a:bodyPr/>
                    <a:lstStyle/>
                    <a:p>
                      <a:pPr marL="0" indent="0" algn="ctr">
                        <a:lnSpc>
                          <a:spcPts val="1400"/>
                        </a:lnSpc>
                        <a:spcBef>
                          <a:spcPts val="200"/>
                        </a:spcBef>
                        <a:spcAft>
                          <a:spcPts val="200"/>
                        </a:spcAft>
                      </a:pPr>
                      <a:r>
                        <a:rPr lang="en-US" sz="1000" kern="1050" dirty="0">
                          <a:effectLst/>
                        </a:rPr>
                        <a:t>symbol</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5092" marR="25092" marT="0" marB="0" anchor="ctr"/>
                </a:tc>
                <a:tc>
                  <a:txBody>
                    <a:bodyPr/>
                    <a:lstStyle/>
                    <a:p>
                      <a:pPr marL="0" indent="0" algn="just">
                        <a:lnSpc>
                          <a:spcPts val="1400"/>
                        </a:lnSpc>
                        <a:spcBef>
                          <a:spcPts val="200"/>
                        </a:spcBef>
                        <a:spcAft>
                          <a:spcPts val="200"/>
                        </a:spcAft>
                      </a:pPr>
                      <a:r>
                        <a:rPr lang="en-US" sz="1000" kern="1050" dirty="0" err="1">
                          <a:effectLst/>
                        </a:rPr>
                        <a:t>ECharts</a:t>
                      </a:r>
                      <a:r>
                        <a:rPr lang="en-US" sz="1000" kern="1050" dirty="0">
                          <a:effectLst/>
                        </a:rPr>
                        <a:t> </a:t>
                      </a:r>
                      <a:r>
                        <a:rPr lang="zh-TW" sz="1000" kern="1050" dirty="0">
                          <a:effectLst/>
                        </a:rPr>
                        <a:t>提供的标记类型</a:t>
                      </a:r>
                      <a:r>
                        <a:rPr lang="zh-CN" altLang="en-US" sz="1000" kern="1050" dirty="0">
                          <a:effectLst/>
                        </a:rPr>
                        <a:t>。</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5092" marR="25092" marT="0" marB="0" anchor="ctr"/>
                </a:tc>
                <a:extLst>
                  <a:ext uri="{0D108BD9-81ED-4DB2-BD59-A6C34878D82A}">
                    <a16:rowId xmlns:a16="http://schemas.microsoft.com/office/drawing/2014/main" val="2409851185"/>
                  </a:ext>
                </a:extLst>
              </a:tr>
              <a:tr h="245612">
                <a:tc>
                  <a:txBody>
                    <a:bodyPr/>
                    <a:lstStyle/>
                    <a:p>
                      <a:pPr marL="0" indent="0" algn="ctr">
                        <a:lnSpc>
                          <a:spcPts val="1400"/>
                        </a:lnSpc>
                        <a:spcBef>
                          <a:spcPts val="200"/>
                        </a:spcBef>
                        <a:spcAft>
                          <a:spcPts val="200"/>
                        </a:spcAft>
                      </a:pPr>
                      <a:r>
                        <a:rPr lang="en-US" sz="1000" kern="1050" dirty="0">
                          <a:effectLst/>
                        </a:rPr>
                        <a:t>color</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5092" marR="25092" marT="0" marB="0" anchor="ctr"/>
                </a:tc>
                <a:tc>
                  <a:txBody>
                    <a:bodyPr/>
                    <a:lstStyle/>
                    <a:p>
                      <a:pPr marL="0" indent="0" algn="just">
                        <a:lnSpc>
                          <a:spcPts val="1400"/>
                        </a:lnSpc>
                        <a:spcBef>
                          <a:spcPts val="200"/>
                        </a:spcBef>
                        <a:spcAft>
                          <a:spcPts val="200"/>
                        </a:spcAft>
                      </a:pPr>
                      <a:r>
                        <a:rPr lang="zh-TW" sz="1000" kern="1050" dirty="0">
                          <a:effectLst/>
                        </a:rPr>
                        <a:t>系列</a:t>
                      </a:r>
                      <a:r>
                        <a:rPr lang="en-US" sz="1000" kern="1050" dirty="0">
                          <a:effectLst/>
                        </a:rPr>
                        <a:t> label </a:t>
                      </a:r>
                      <a:r>
                        <a:rPr lang="zh-TW" sz="1000" kern="1050" dirty="0">
                          <a:effectLst/>
                        </a:rPr>
                        <a:t>颜色。</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5092" marR="25092" marT="0" marB="0" anchor="ctr"/>
                </a:tc>
                <a:extLst>
                  <a:ext uri="{0D108BD9-81ED-4DB2-BD59-A6C34878D82A}">
                    <a16:rowId xmlns:a16="http://schemas.microsoft.com/office/drawing/2014/main" val="4136514823"/>
                  </a:ext>
                </a:extLst>
              </a:tr>
              <a:tr h="245612">
                <a:tc>
                  <a:txBody>
                    <a:bodyPr/>
                    <a:lstStyle/>
                    <a:p>
                      <a:pPr marL="0" indent="0" algn="ctr">
                        <a:lnSpc>
                          <a:spcPts val="1400"/>
                        </a:lnSpc>
                        <a:spcBef>
                          <a:spcPts val="200"/>
                        </a:spcBef>
                        <a:spcAft>
                          <a:spcPts val="200"/>
                        </a:spcAft>
                      </a:pPr>
                      <a:r>
                        <a:rPr lang="en-US" sz="1000" kern="1050" dirty="0" err="1">
                          <a:effectLst/>
                        </a:rPr>
                        <a:t>label_opts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5092" marR="25092" marT="0" marB="0" anchor="ctr"/>
                </a:tc>
                <a:tc>
                  <a:txBody>
                    <a:bodyPr/>
                    <a:lstStyle/>
                    <a:p>
                      <a:pPr marL="0" indent="0" algn="just">
                        <a:lnSpc>
                          <a:spcPts val="1400"/>
                        </a:lnSpc>
                        <a:spcBef>
                          <a:spcPts val="200"/>
                        </a:spcBef>
                        <a:spcAft>
                          <a:spcPts val="200"/>
                        </a:spcAft>
                      </a:pPr>
                      <a:r>
                        <a:rPr lang="zh-TW" sz="1000" kern="1050" dirty="0">
                          <a:effectLst/>
                        </a:rPr>
                        <a:t>标签配置项。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5092" marR="25092" marT="0" marB="0" anchor="ctr"/>
                </a:tc>
                <a:extLst>
                  <a:ext uri="{0D108BD9-81ED-4DB2-BD59-A6C34878D82A}">
                    <a16:rowId xmlns:a16="http://schemas.microsoft.com/office/drawing/2014/main" val="614192072"/>
                  </a:ext>
                </a:extLst>
              </a:tr>
              <a:tr h="245612">
                <a:tc>
                  <a:txBody>
                    <a:bodyPr/>
                    <a:lstStyle/>
                    <a:p>
                      <a:pPr marL="0" indent="0" algn="ctr">
                        <a:lnSpc>
                          <a:spcPts val="1400"/>
                        </a:lnSpc>
                        <a:spcBef>
                          <a:spcPts val="200"/>
                        </a:spcBef>
                        <a:spcAft>
                          <a:spcPts val="200"/>
                        </a:spcAft>
                      </a:pPr>
                      <a:r>
                        <a:rPr lang="en-US" sz="1000" kern="1050" dirty="0" err="1">
                          <a:effectLst/>
                        </a:rPr>
                        <a:t>linestyle_opts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5092" marR="25092" marT="0" marB="0" anchor="ctr"/>
                </a:tc>
                <a:tc>
                  <a:txBody>
                    <a:bodyPr/>
                    <a:lstStyle/>
                    <a:p>
                      <a:pPr marL="0" indent="0" algn="just">
                        <a:lnSpc>
                          <a:spcPts val="1400"/>
                        </a:lnSpc>
                        <a:spcBef>
                          <a:spcPts val="200"/>
                        </a:spcBef>
                        <a:spcAft>
                          <a:spcPts val="200"/>
                        </a:spcAft>
                      </a:pPr>
                      <a:r>
                        <a:rPr lang="zh-TW" sz="1000" kern="1050" dirty="0">
                          <a:effectLst/>
                        </a:rPr>
                        <a:t>线样式配置项。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5092" marR="25092" marT="0" marB="0" anchor="ctr"/>
                </a:tc>
                <a:extLst>
                  <a:ext uri="{0D108BD9-81ED-4DB2-BD59-A6C34878D82A}">
                    <a16:rowId xmlns:a16="http://schemas.microsoft.com/office/drawing/2014/main" val="1182179073"/>
                  </a:ext>
                </a:extLst>
              </a:tr>
              <a:tr h="245612">
                <a:tc>
                  <a:txBody>
                    <a:bodyPr/>
                    <a:lstStyle/>
                    <a:p>
                      <a:pPr marL="0" indent="0" algn="ctr">
                        <a:lnSpc>
                          <a:spcPts val="1400"/>
                        </a:lnSpc>
                        <a:spcBef>
                          <a:spcPts val="200"/>
                        </a:spcBef>
                        <a:spcAft>
                          <a:spcPts val="200"/>
                        </a:spcAft>
                      </a:pPr>
                      <a:r>
                        <a:rPr lang="en-US" sz="1000" kern="1050" dirty="0" err="1">
                          <a:effectLst/>
                        </a:rPr>
                        <a:t>areastyle_opts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5092" marR="25092" marT="0" marB="0" anchor="ctr"/>
                </a:tc>
                <a:tc>
                  <a:txBody>
                    <a:bodyPr/>
                    <a:lstStyle/>
                    <a:p>
                      <a:pPr marL="0" indent="0" algn="just">
                        <a:lnSpc>
                          <a:spcPts val="1400"/>
                        </a:lnSpc>
                        <a:spcBef>
                          <a:spcPts val="200"/>
                        </a:spcBef>
                        <a:spcAft>
                          <a:spcPts val="200"/>
                        </a:spcAft>
                      </a:pPr>
                      <a:r>
                        <a:rPr lang="zh-TW" sz="1000" kern="1050" dirty="0">
                          <a:effectLst/>
                        </a:rPr>
                        <a:t>区域填充样式配置项。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5092" marR="25092" marT="0" marB="0" anchor="ctr"/>
                </a:tc>
                <a:extLst>
                  <a:ext uri="{0D108BD9-81ED-4DB2-BD59-A6C34878D82A}">
                    <a16:rowId xmlns:a16="http://schemas.microsoft.com/office/drawing/2014/main" val="1128246241"/>
                  </a:ext>
                </a:extLst>
              </a:tr>
              <a:tr h="245612">
                <a:tc>
                  <a:txBody>
                    <a:bodyPr/>
                    <a:lstStyle/>
                    <a:p>
                      <a:pPr marL="0" indent="0" algn="ctr">
                        <a:lnSpc>
                          <a:spcPts val="1400"/>
                        </a:lnSpc>
                        <a:spcBef>
                          <a:spcPts val="200"/>
                        </a:spcBef>
                        <a:spcAft>
                          <a:spcPts val="200"/>
                        </a:spcAft>
                      </a:pPr>
                      <a:r>
                        <a:rPr lang="en-US" sz="1000" kern="1050" dirty="0" err="1">
                          <a:effectLst/>
                        </a:rPr>
                        <a:t>tooltip_opts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5092" marR="25092" marT="0" marB="0" anchor="ctr"/>
                </a:tc>
                <a:tc>
                  <a:txBody>
                    <a:bodyPr/>
                    <a:lstStyle/>
                    <a:p>
                      <a:pPr marL="0" indent="0" algn="just">
                        <a:lnSpc>
                          <a:spcPts val="1400"/>
                        </a:lnSpc>
                        <a:spcBef>
                          <a:spcPts val="200"/>
                        </a:spcBef>
                        <a:spcAft>
                          <a:spcPts val="200"/>
                        </a:spcAft>
                      </a:pPr>
                      <a:r>
                        <a:rPr lang="zh-TW" sz="1000" kern="1050" dirty="0">
                          <a:effectLst/>
                        </a:rPr>
                        <a:t>提示框组件配置项。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25092" marR="25092" marT="0" marB="0" anchor="ctr"/>
                </a:tc>
                <a:extLst>
                  <a:ext uri="{0D108BD9-81ED-4DB2-BD59-A6C34878D82A}">
                    <a16:rowId xmlns:a16="http://schemas.microsoft.com/office/drawing/2014/main" val="3522273129"/>
                  </a:ext>
                </a:extLst>
              </a:tr>
            </a:tbl>
          </a:graphicData>
        </a:graphic>
      </p:graphicFrame>
      <p:graphicFrame>
        <p:nvGraphicFramePr>
          <p:cNvPr id="4" name="表格 3">
            <a:extLst>
              <a:ext uri="{FF2B5EF4-FFF2-40B4-BE49-F238E27FC236}">
                <a16:creationId xmlns:a16="http://schemas.microsoft.com/office/drawing/2014/main" id="{42B72B9F-07C3-4A00-A84B-6883E5524ECC}"/>
              </a:ext>
            </a:extLst>
          </p:cNvPr>
          <p:cNvGraphicFramePr>
            <a:graphicFrameLocks noGrp="1"/>
          </p:cNvGraphicFramePr>
          <p:nvPr>
            <p:extLst>
              <p:ext uri="{D42A27DB-BD31-4B8C-83A1-F6EECF244321}">
                <p14:modId xmlns:p14="http://schemas.microsoft.com/office/powerpoint/2010/main" val="1267696183"/>
              </p:ext>
            </p:extLst>
          </p:nvPr>
        </p:nvGraphicFramePr>
        <p:xfrm>
          <a:off x="2938231" y="4912242"/>
          <a:ext cx="5854787" cy="1350335"/>
        </p:xfrm>
        <a:graphic>
          <a:graphicData uri="http://schemas.openxmlformats.org/drawingml/2006/table">
            <a:tbl>
              <a:tblPr firstRow="1" firstCol="1" bandRow="1">
                <a:tableStyleId>{5C22544A-7EE6-4342-B048-85BDC9FD1C3A}</a:tableStyleId>
              </a:tblPr>
              <a:tblGrid>
                <a:gridCol w="1709697">
                  <a:extLst>
                    <a:ext uri="{9D8B030D-6E8A-4147-A177-3AD203B41FA5}">
                      <a16:colId xmlns:a16="http://schemas.microsoft.com/office/drawing/2014/main" val="833506574"/>
                    </a:ext>
                  </a:extLst>
                </a:gridCol>
                <a:gridCol w="4145090">
                  <a:extLst>
                    <a:ext uri="{9D8B030D-6E8A-4147-A177-3AD203B41FA5}">
                      <a16:colId xmlns:a16="http://schemas.microsoft.com/office/drawing/2014/main" val="247001778"/>
                    </a:ext>
                  </a:extLst>
                </a:gridCol>
              </a:tblGrid>
              <a:tr h="270067">
                <a:tc>
                  <a:txBody>
                    <a:bodyPr/>
                    <a:lstStyle/>
                    <a:p>
                      <a:pPr marL="0" indent="0" algn="ctr">
                        <a:lnSpc>
                          <a:spcPts val="1400"/>
                        </a:lnSpc>
                        <a:spcBef>
                          <a:spcPts val="200"/>
                        </a:spcBef>
                        <a:spcAft>
                          <a:spcPts val="200"/>
                        </a:spcAft>
                      </a:pPr>
                      <a:r>
                        <a:rPr lang="zh-TW" sz="1000" kern="1050" dirty="0">
                          <a:effectLst/>
                        </a:rPr>
                        <a:t>属性</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rPr>
                        <a:t>说明</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91149284"/>
                  </a:ext>
                </a:extLst>
              </a:tr>
              <a:tr h="270067">
                <a:tc>
                  <a:txBody>
                    <a:bodyPr/>
                    <a:lstStyle/>
                    <a:p>
                      <a:pPr marL="0" indent="0" algn="ctr">
                        <a:lnSpc>
                          <a:spcPts val="1400"/>
                        </a:lnSpc>
                        <a:spcBef>
                          <a:spcPts val="200"/>
                        </a:spcBef>
                        <a:spcAft>
                          <a:spcPts val="200"/>
                        </a:spcAft>
                      </a:pPr>
                      <a:r>
                        <a:rPr lang="en-US" sz="1000" kern="1050" dirty="0">
                          <a:effectLst/>
                        </a:rPr>
                        <a:t>name</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指示器名称。</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036260998"/>
                  </a:ext>
                </a:extLst>
              </a:tr>
              <a:tr h="270067">
                <a:tc>
                  <a:txBody>
                    <a:bodyPr/>
                    <a:lstStyle/>
                    <a:p>
                      <a:pPr marL="0" indent="0" algn="ctr">
                        <a:lnSpc>
                          <a:spcPts val="1400"/>
                        </a:lnSpc>
                        <a:spcBef>
                          <a:spcPts val="200"/>
                        </a:spcBef>
                        <a:spcAft>
                          <a:spcPts val="200"/>
                        </a:spcAft>
                      </a:pPr>
                      <a:r>
                        <a:rPr lang="en-US" sz="1000" kern="1050" dirty="0">
                          <a:effectLst/>
                        </a:rPr>
                        <a:t>min_</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指示器的最小值，可选，默认为</a:t>
                      </a:r>
                      <a:r>
                        <a:rPr lang="en-US" sz="1000" kern="1050" dirty="0">
                          <a:effectLst/>
                        </a:rPr>
                        <a:t>0</a:t>
                      </a:r>
                      <a:r>
                        <a:rPr lang="zh-TW" sz="1000" kern="1050" dirty="0">
                          <a:effectLst/>
                        </a:rPr>
                        <a:t>。</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691918890"/>
                  </a:ext>
                </a:extLst>
              </a:tr>
              <a:tr h="270067">
                <a:tc>
                  <a:txBody>
                    <a:bodyPr/>
                    <a:lstStyle/>
                    <a:p>
                      <a:pPr marL="0" indent="0" algn="ctr">
                        <a:lnSpc>
                          <a:spcPts val="1400"/>
                        </a:lnSpc>
                        <a:spcBef>
                          <a:spcPts val="200"/>
                        </a:spcBef>
                        <a:spcAft>
                          <a:spcPts val="200"/>
                        </a:spcAft>
                      </a:pPr>
                      <a:r>
                        <a:rPr lang="en-US" sz="1000" kern="1050" dirty="0">
                          <a:effectLst/>
                        </a:rPr>
                        <a:t>max_</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指示器的最大值，可选，建议设置。</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809886306"/>
                  </a:ext>
                </a:extLst>
              </a:tr>
              <a:tr h="270067">
                <a:tc>
                  <a:txBody>
                    <a:bodyPr/>
                    <a:lstStyle/>
                    <a:p>
                      <a:pPr marL="0" indent="0" algn="ctr">
                        <a:lnSpc>
                          <a:spcPts val="1400"/>
                        </a:lnSpc>
                        <a:spcBef>
                          <a:spcPts val="200"/>
                        </a:spcBef>
                        <a:spcAft>
                          <a:spcPts val="200"/>
                        </a:spcAft>
                      </a:pPr>
                      <a:r>
                        <a:rPr lang="en-US" sz="1000" kern="1050" dirty="0">
                          <a:effectLst/>
                        </a:rPr>
                        <a:t>color</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标签特定的颜色。</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2212411724"/>
                  </a:ext>
                </a:extLst>
              </a:tr>
            </a:tbl>
          </a:graphicData>
        </a:graphic>
      </p:graphicFrame>
      <p:sp>
        <p:nvSpPr>
          <p:cNvPr id="8" name="文本框 7">
            <a:extLst>
              <a:ext uri="{FF2B5EF4-FFF2-40B4-BE49-F238E27FC236}">
                <a16:creationId xmlns:a16="http://schemas.microsoft.com/office/drawing/2014/main" id="{13A69771-ADF2-2C6F-6AEB-E400AEE92184}"/>
              </a:ext>
            </a:extLst>
          </p:cNvPr>
          <p:cNvSpPr txBox="1"/>
          <p:nvPr/>
        </p:nvSpPr>
        <p:spPr>
          <a:xfrm>
            <a:off x="986170" y="1192250"/>
            <a:ext cx="3064835" cy="369332"/>
          </a:xfrm>
          <a:prstGeom prst="rect">
            <a:avLst/>
          </a:prstGeom>
          <a:noFill/>
        </p:spPr>
        <p:txBody>
          <a:bodyPr wrap="square">
            <a:spAutoFit/>
          </a:bodyPr>
          <a:lstStyle/>
          <a:p>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雷达图的数据项配置</a:t>
            </a:r>
            <a:endParaRPr lang="zh-CN" altLang="en-US"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9A9F8330-7248-DED5-CCB0-4A6977CD336A}"/>
              </a:ext>
            </a:extLst>
          </p:cNvPr>
          <p:cNvSpPr txBox="1"/>
          <p:nvPr/>
        </p:nvSpPr>
        <p:spPr>
          <a:xfrm>
            <a:off x="986170" y="4403281"/>
            <a:ext cx="3064835" cy="369332"/>
          </a:xfrm>
          <a:prstGeom prst="rect">
            <a:avLst/>
          </a:prstGeom>
          <a:noFill/>
        </p:spPr>
        <p:txBody>
          <a:bodyPr wrap="square">
            <a:spAutoFit/>
          </a:bodyPr>
          <a:lstStyle/>
          <a:p>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雷达图的指示器配置</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904958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zh-CN" dirty="0"/>
              <a:t>为了</a:t>
            </a:r>
            <a:r>
              <a:rPr lang="zh-CN" altLang="en-US" dirty="0"/>
              <a:t>分析</a:t>
            </a:r>
            <a:r>
              <a:rPr lang="en-US" altLang="zh-CN" dirty="0"/>
              <a:t>2022</a:t>
            </a:r>
            <a:r>
              <a:rPr lang="zh-CN" altLang="en-US" dirty="0"/>
              <a:t>年某企业的商品在不同区域的销售业绩情况，可以绘制其销售额的雷达图。</a:t>
            </a:r>
          </a:p>
        </p:txBody>
      </p:sp>
      <p:sp>
        <p:nvSpPr>
          <p:cNvPr id="17412" name="内容占位符 2"/>
          <p:cNvSpPr>
            <a:spLocks noGrp="1"/>
          </p:cNvSpPr>
          <p:nvPr>
            <p:ph idx="10"/>
          </p:nvPr>
        </p:nvSpPr>
        <p:spPr/>
        <p:txBody>
          <a:bodyPr/>
          <a:lstStyle/>
          <a:p>
            <a:r>
              <a:rPr lang="en-US" altLang="zh-CN" dirty="0"/>
              <a:t>10.5.2  </a:t>
            </a:r>
            <a:r>
              <a:rPr lang="zh-CN" altLang="en-US" dirty="0"/>
              <a:t>案例：不同区域销售业绩的比较</a:t>
            </a:r>
            <a:endParaRPr dirty="0"/>
          </a:p>
        </p:txBody>
      </p:sp>
      <p:pic>
        <p:nvPicPr>
          <p:cNvPr id="2" name="图片 1">
            <a:extLst>
              <a:ext uri="{FF2B5EF4-FFF2-40B4-BE49-F238E27FC236}">
                <a16:creationId xmlns:a16="http://schemas.microsoft.com/office/drawing/2014/main" id="{7E00097D-6F46-75C3-9C9C-821750637C14}"/>
              </a:ext>
            </a:extLst>
          </p:cNvPr>
          <p:cNvPicPr>
            <a:picLocks noChangeAspect="1"/>
          </p:cNvPicPr>
          <p:nvPr/>
        </p:nvPicPr>
        <p:blipFill>
          <a:blip r:embed="rId2"/>
          <a:stretch>
            <a:fillRect/>
          </a:stretch>
        </p:blipFill>
        <p:spPr>
          <a:xfrm>
            <a:off x="2836133" y="2484354"/>
            <a:ext cx="5963994" cy="3240000"/>
          </a:xfrm>
          <a:prstGeom prst="rect">
            <a:avLst/>
          </a:prstGeom>
          <a:noFill/>
          <a:ln>
            <a:noFill/>
          </a:ln>
        </p:spPr>
      </p:pic>
    </p:spTree>
    <p:extLst>
      <p:ext uri="{BB962C8B-B14F-4D97-AF65-F5344CB8AC3E}">
        <p14:creationId xmlns:p14="http://schemas.microsoft.com/office/powerpoint/2010/main" val="2032503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p:txBody>
          <a:bodyPr/>
          <a:lstStyle/>
          <a:p>
            <a:pPr marL="271463" indent="-271463"/>
            <a:r>
              <a:rPr lang="en-US" altLang="zh-CN" dirty="0"/>
              <a:t>def </a:t>
            </a:r>
            <a:r>
              <a:rPr lang="en-US" altLang="zh-CN" dirty="0" err="1"/>
              <a:t>radar_base</a:t>
            </a:r>
            <a:r>
              <a:rPr lang="en-US" altLang="zh-CN" dirty="0"/>
              <a:t>() -&gt; Radar:</a:t>
            </a:r>
          </a:p>
          <a:p>
            <a:pPr marL="271463" indent="-271463"/>
            <a:r>
              <a:rPr lang="en-US" altLang="zh-CN" dirty="0"/>
              <a:t>    c = (</a:t>
            </a:r>
          </a:p>
          <a:p>
            <a:pPr marL="271463" indent="-271463"/>
            <a:r>
              <a:rPr lang="en-US" altLang="zh-CN" dirty="0"/>
              <a:t>        Radar()</a:t>
            </a:r>
          </a:p>
          <a:p>
            <a:pPr marL="271463" indent="-271463"/>
            <a:r>
              <a:rPr lang="en-US" altLang="zh-CN" dirty="0"/>
              <a:t>        .</a:t>
            </a:r>
            <a:r>
              <a:rPr lang="en-US" altLang="zh-CN" dirty="0" err="1"/>
              <a:t>add_schema</a:t>
            </a:r>
            <a:r>
              <a:rPr lang="en-US" altLang="zh-CN" dirty="0"/>
              <a:t>(</a:t>
            </a:r>
          </a:p>
          <a:p>
            <a:pPr marL="271463" indent="-271463"/>
            <a:r>
              <a:rPr lang="en-US" altLang="zh-CN" dirty="0"/>
              <a:t>            schema=[</a:t>
            </a:r>
          </a:p>
          <a:p>
            <a:pPr marL="271463" indent="-271463"/>
            <a:r>
              <a:rPr lang="en-US" altLang="zh-CN" dirty="0"/>
              <a:t>                </a:t>
            </a:r>
            <a:r>
              <a:rPr lang="en-US" altLang="zh-CN" dirty="0" err="1"/>
              <a:t>opts.RadarIndicatorItem</a:t>
            </a:r>
            <a:r>
              <a:rPr lang="en-US" altLang="zh-CN" dirty="0"/>
              <a:t>(name="</a:t>
            </a:r>
            <a:r>
              <a:rPr lang="zh-CN" altLang="en-US" dirty="0"/>
              <a:t>华东</a:t>
            </a:r>
            <a:r>
              <a:rPr lang="en-US" altLang="zh-CN" dirty="0"/>
              <a:t>", max_=200),</a:t>
            </a:r>
          </a:p>
          <a:p>
            <a:pPr marL="271463" indent="-271463"/>
            <a:r>
              <a:rPr lang="en-US" altLang="zh-CN" dirty="0"/>
              <a:t>                </a:t>
            </a:r>
            <a:r>
              <a:rPr lang="en-US" altLang="zh-CN" dirty="0" err="1"/>
              <a:t>opts.RadarIndicatorItem</a:t>
            </a:r>
            <a:r>
              <a:rPr lang="en-US" altLang="zh-CN" dirty="0"/>
              <a:t>(name="</a:t>
            </a:r>
            <a:r>
              <a:rPr lang="zh-CN" altLang="en-US" dirty="0"/>
              <a:t>华南</a:t>
            </a:r>
            <a:r>
              <a:rPr lang="en-US" altLang="zh-CN" dirty="0"/>
              <a:t>", max_=200),</a:t>
            </a:r>
          </a:p>
          <a:p>
            <a:pPr marL="271463" indent="-271463"/>
            <a:r>
              <a:rPr lang="en-US" altLang="zh-CN" dirty="0"/>
              <a:t>                </a:t>
            </a:r>
            <a:r>
              <a:rPr lang="en-US" altLang="zh-CN" dirty="0" err="1"/>
              <a:t>opts.RadarIndicatorItem</a:t>
            </a:r>
            <a:r>
              <a:rPr lang="en-US" altLang="zh-CN" dirty="0"/>
              <a:t>(name="</a:t>
            </a:r>
            <a:r>
              <a:rPr lang="zh-CN" altLang="en-US" dirty="0"/>
              <a:t>东北</a:t>
            </a:r>
            <a:r>
              <a:rPr lang="en-US" altLang="zh-CN" dirty="0"/>
              <a:t>", max_=200),</a:t>
            </a:r>
          </a:p>
          <a:p>
            <a:pPr marL="271463" indent="-271463"/>
            <a:r>
              <a:rPr lang="en-US" altLang="zh-CN" dirty="0"/>
              <a:t>                </a:t>
            </a:r>
            <a:r>
              <a:rPr lang="en-US" altLang="zh-CN" dirty="0" err="1"/>
              <a:t>opts.RadarIndicatorItem</a:t>
            </a:r>
            <a:r>
              <a:rPr lang="en-US" altLang="zh-CN" dirty="0"/>
              <a:t>(name="</a:t>
            </a:r>
            <a:r>
              <a:rPr lang="zh-CN" altLang="en-US" dirty="0"/>
              <a:t>中南</a:t>
            </a:r>
            <a:r>
              <a:rPr lang="en-US" altLang="zh-CN" dirty="0"/>
              <a:t>", max_=200),</a:t>
            </a:r>
          </a:p>
          <a:p>
            <a:pPr marL="271463" indent="-271463"/>
            <a:r>
              <a:rPr lang="en-US" altLang="zh-CN" dirty="0"/>
              <a:t>                </a:t>
            </a:r>
            <a:r>
              <a:rPr lang="en-US" altLang="zh-CN" dirty="0" err="1"/>
              <a:t>opts.RadarIndicatorItem</a:t>
            </a:r>
            <a:r>
              <a:rPr lang="en-US" altLang="zh-CN" dirty="0"/>
              <a:t>(name="</a:t>
            </a:r>
            <a:r>
              <a:rPr lang="zh-CN" altLang="en-US" dirty="0"/>
              <a:t>西南</a:t>
            </a:r>
            <a:r>
              <a:rPr lang="en-US" altLang="zh-CN" dirty="0"/>
              <a:t>", max_=200),</a:t>
            </a:r>
          </a:p>
          <a:p>
            <a:pPr marL="271463" indent="-271463"/>
            <a:r>
              <a:rPr lang="en-US" altLang="zh-CN" dirty="0"/>
              <a:t>                </a:t>
            </a:r>
            <a:r>
              <a:rPr lang="en-US" altLang="zh-CN" dirty="0" err="1"/>
              <a:t>opts.RadarIndicatorItem</a:t>
            </a:r>
            <a:r>
              <a:rPr lang="en-US" altLang="zh-CN" dirty="0"/>
              <a:t>(name="</a:t>
            </a:r>
            <a:r>
              <a:rPr lang="zh-CN" altLang="en-US" dirty="0"/>
              <a:t>西北</a:t>
            </a:r>
            <a:r>
              <a:rPr lang="en-US" altLang="zh-CN" dirty="0"/>
              <a:t>", max_=200),</a:t>
            </a:r>
          </a:p>
          <a:p>
            <a:pPr marL="271463" indent="-271463"/>
            <a:r>
              <a:rPr lang="en-US" altLang="zh-CN" dirty="0"/>
              <a:t>            ],</a:t>
            </a:r>
          </a:p>
        </p:txBody>
      </p:sp>
    </p:spTree>
    <p:extLst>
      <p:ext uri="{BB962C8B-B14F-4D97-AF65-F5344CB8AC3E}">
        <p14:creationId xmlns:p14="http://schemas.microsoft.com/office/powerpoint/2010/main" val="1787366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154144"/>
            <a:ext cx="0" cy="5268171"/>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392765"/>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6</a:t>
            </a:r>
          </a:p>
        </p:txBody>
      </p:sp>
      <p:sp>
        <p:nvSpPr>
          <p:cNvPr id="23" name="AutoShape 17">
            <a:hlinkClick r:id="rId2" action="ppaction://hlinksldjump"/>
          </p:cNvPr>
          <p:cNvSpPr>
            <a:spLocks noChangeArrowheads="1"/>
          </p:cNvSpPr>
          <p:nvPr/>
        </p:nvSpPr>
        <p:spPr bwMode="auto">
          <a:xfrm>
            <a:off x="4000531" y="2349694"/>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绘制主题河流图</a:t>
            </a:r>
          </a:p>
        </p:txBody>
      </p:sp>
      <p:sp>
        <p:nvSpPr>
          <p:cNvPr id="13" name="AutoShape 17"/>
          <p:cNvSpPr>
            <a:spLocks noChangeArrowheads="1"/>
          </p:cNvSpPr>
          <p:nvPr/>
        </p:nvSpPr>
        <p:spPr bwMode="auto">
          <a:xfrm>
            <a:off x="4000531" y="1320765"/>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solidFill>
                  <a:schemeClr val="bg1"/>
                </a:solidFill>
                <a:latin typeface="微软雅黑" pitchFamily="34" charset="-122"/>
                <a:ea typeface="微软雅黑" pitchFamily="34" charset="-122"/>
              </a:rPr>
              <a:t>绘制旭日图</a:t>
            </a:r>
          </a:p>
        </p:txBody>
      </p:sp>
      <p:sp>
        <p:nvSpPr>
          <p:cNvPr id="15" name="Oval 15"/>
          <p:cNvSpPr>
            <a:spLocks noChangeArrowheads="1"/>
          </p:cNvSpPr>
          <p:nvPr/>
        </p:nvSpPr>
        <p:spPr bwMode="auto">
          <a:xfrm>
            <a:off x="2928857" y="2367694"/>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7</a:t>
            </a:r>
          </a:p>
        </p:txBody>
      </p:sp>
      <p:sp>
        <p:nvSpPr>
          <p:cNvPr id="21" name="AutoShape 17">
            <a:hlinkClick r:id="" action="ppaction://noaction"/>
          </p:cNvPr>
          <p:cNvSpPr>
            <a:spLocks noChangeArrowheads="1"/>
          </p:cNvSpPr>
          <p:nvPr/>
        </p:nvSpPr>
        <p:spPr bwMode="auto">
          <a:xfrm>
            <a:off x="4012450" y="3401895"/>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绘制词云</a:t>
            </a:r>
          </a:p>
        </p:txBody>
      </p:sp>
      <p:sp>
        <p:nvSpPr>
          <p:cNvPr id="22" name="Oval 15"/>
          <p:cNvSpPr>
            <a:spLocks noChangeArrowheads="1"/>
          </p:cNvSpPr>
          <p:nvPr/>
        </p:nvSpPr>
        <p:spPr bwMode="auto">
          <a:xfrm>
            <a:off x="2928857" y="3419895"/>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8</a:t>
            </a:r>
          </a:p>
        </p:txBody>
      </p:sp>
      <p:sp>
        <p:nvSpPr>
          <p:cNvPr id="28" name="AutoShape 17">
            <a:hlinkClick r:id="" action="ppaction://noaction"/>
          </p:cNvPr>
          <p:cNvSpPr>
            <a:spLocks noChangeArrowheads="1"/>
          </p:cNvSpPr>
          <p:nvPr/>
        </p:nvSpPr>
        <p:spPr bwMode="auto">
          <a:xfrm>
            <a:off x="4012450" y="4456519"/>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绘制玫瑰图</a:t>
            </a:r>
          </a:p>
        </p:txBody>
      </p:sp>
      <p:sp>
        <p:nvSpPr>
          <p:cNvPr id="29" name="Oval 15"/>
          <p:cNvSpPr>
            <a:spLocks noChangeArrowheads="1"/>
          </p:cNvSpPr>
          <p:nvPr/>
        </p:nvSpPr>
        <p:spPr bwMode="auto">
          <a:xfrm>
            <a:off x="2904947" y="4474519"/>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9</a:t>
            </a:r>
          </a:p>
        </p:txBody>
      </p:sp>
      <p:sp>
        <p:nvSpPr>
          <p:cNvPr id="11" name="AutoShape 17">
            <a:hlinkClick r:id="" action="ppaction://noaction"/>
            <a:extLst>
              <a:ext uri="{FF2B5EF4-FFF2-40B4-BE49-F238E27FC236}">
                <a16:creationId xmlns:a16="http://schemas.microsoft.com/office/drawing/2014/main" id="{F858D493-DA42-4F15-8A9A-4F1412F3259F}"/>
              </a:ext>
            </a:extLst>
          </p:cNvPr>
          <p:cNvSpPr>
            <a:spLocks noChangeArrowheads="1"/>
          </p:cNvSpPr>
          <p:nvPr/>
        </p:nvSpPr>
        <p:spPr bwMode="auto">
          <a:xfrm>
            <a:off x="4024996" y="5522956"/>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绘制平行坐标系</a:t>
            </a:r>
          </a:p>
        </p:txBody>
      </p:sp>
      <p:sp>
        <p:nvSpPr>
          <p:cNvPr id="12" name="Oval 15">
            <a:extLst>
              <a:ext uri="{FF2B5EF4-FFF2-40B4-BE49-F238E27FC236}">
                <a16:creationId xmlns:a16="http://schemas.microsoft.com/office/drawing/2014/main" id="{91C6563F-10D6-4D11-BBAF-3C078737F936}"/>
              </a:ext>
            </a:extLst>
          </p:cNvPr>
          <p:cNvSpPr>
            <a:spLocks noChangeArrowheads="1"/>
          </p:cNvSpPr>
          <p:nvPr/>
        </p:nvSpPr>
        <p:spPr bwMode="auto">
          <a:xfrm>
            <a:off x="2917493" y="5540956"/>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10</a:t>
            </a:r>
          </a:p>
        </p:txBody>
      </p:sp>
    </p:spTree>
    <p:extLst>
      <p:ext uri="{BB962C8B-B14F-4D97-AF65-F5344CB8AC3E}">
        <p14:creationId xmlns:p14="http://schemas.microsoft.com/office/powerpoint/2010/main" val="2024327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zh-CN" dirty="0"/>
              <a:t>旭日图</a:t>
            </a:r>
            <a:r>
              <a:rPr lang="zh-CN" altLang="en-US" dirty="0"/>
              <a:t>可以展示多级数据，具有独特的外观。旭日图是一种现代饼图，它超越传统的饼图和环图，能表达清晰的层级和归属关系，以父子层次结构来显示数据构成情况</a:t>
            </a:r>
            <a:r>
              <a:rPr lang="zh-CN" altLang="zh-CN" dirty="0"/>
              <a:t>。</a:t>
            </a:r>
          </a:p>
        </p:txBody>
      </p:sp>
      <p:sp>
        <p:nvSpPr>
          <p:cNvPr id="17412" name="内容占位符 2"/>
          <p:cNvSpPr>
            <a:spLocks noGrp="1"/>
          </p:cNvSpPr>
          <p:nvPr>
            <p:ph idx="10"/>
          </p:nvPr>
        </p:nvSpPr>
        <p:spPr/>
        <p:txBody>
          <a:bodyPr/>
          <a:lstStyle/>
          <a:p>
            <a:r>
              <a:rPr lang="en-US" altLang="zh-CN" dirty="0"/>
              <a:t>10.6.1  </a:t>
            </a:r>
            <a:r>
              <a:rPr lang="zh-CN" altLang="en-US" dirty="0"/>
              <a:t>旭日图及其参数配置</a:t>
            </a:r>
            <a:endParaRPr dirty="0"/>
          </a:p>
        </p:txBody>
      </p:sp>
      <p:sp>
        <p:nvSpPr>
          <p:cNvPr id="3" name="文本框 2">
            <a:extLst>
              <a:ext uri="{FF2B5EF4-FFF2-40B4-BE49-F238E27FC236}">
                <a16:creationId xmlns:a16="http://schemas.microsoft.com/office/drawing/2014/main" id="{DBF28F1F-367B-47A6-AA86-CED636942086}"/>
              </a:ext>
            </a:extLst>
          </p:cNvPr>
          <p:cNvSpPr txBox="1"/>
          <p:nvPr/>
        </p:nvSpPr>
        <p:spPr>
          <a:xfrm>
            <a:off x="773518" y="2872193"/>
            <a:ext cx="2745859" cy="369332"/>
          </a:xfrm>
          <a:prstGeom prst="rect">
            <a:avLst/>
          </a:prstGeom>
          <a:noFill/>
        </p:spPr>
        <p:txBody>
          <a:bodyPr wrap="square">
            <a:spAutoFit/>
          </a:bodyPr>
          <a:lstStyle/>
          <a:p>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旭日图的参数配置</a:t>
            </a:r>
            <a:endParaRPr lang="zh-CN" altLang="en-US" dirty="0">
              <a:latin typeface="微软雅黑" panose="020B0503020204020204" pitchFamily="34" charset="-122"/>
              <a:ea typeface="微软雅黑" panose="020B0503020204020204" pitchFamily="34" charset="-122"/>
            </a:endParaRPr>
          </a:p>
        </p:txBody>
      </p:sp>
      <p:graphicFrame>
        <p:nvGraphicFramePr>
          <p:cNvPr id="4" name="内容占位符 2">
            <a:extLst>
              <a:ext uri="{FF2B5EF4-FFF2-40B4-BE49-F238E27FC236}">
                <a16:creationId xmlns:a16="http://schemas.microsoft.com/office/drawing/2014/main" id="{82BC4259-1F6B-EABC-F2D9-59AF459F70A2}"/>
              </a:ext>
            </a:extLst>
          </p:cNvPr>
          <p:cNvGraphicFramePr>
            <a:graphicFrameLocks/>
          </p:cNvGraphicFramePr>
          <p:nvPr>
            <p:extLst>
              <p:ext uri="{D42A27DB-BD31-4B8C-83A1-F6EECF244321}">
                <p14:modId xmlns:p14="http://schemas.microsoft.com/office/powerpoint/2010/main" val="2377613121"/>
              </p:ext>
            </p:extLst>
          </p:nvPr>
        </p:nvGraphicFramePr>
        <p:xfrm>
          <a:off x="2602936" y="3343018"/>
          <a:ext cx="6428510" cy="2970297"/>
        </p:xfrm>
        <a:graphic>
          <a:graphicData uri="http://schemas.openxmlformats.org/drawingml/2006/table">
            <a:tbl>
              <a:tblPr firstRow="1" firstCol="1" bandRow="1">
                <a:tableStyleId>{5C22544A-7EE6-4342-B048-85BDC9FD1C3A}</a:tableStyleId>
              </a:tblPr>
              <a:tblGrid>
                <a:gridCol w="1311563">
                  <a:extLst>
                    <a:ext uri="{9D8B030D-6E8A-4147-A177-3AD203B41FA5}">
                      <a16:colId xmlns:a16="http://schemas.microsoft.com/office/drawing/2014/main" val="4188532322"/>
                    </a:ext>
                  </a:extLst>
                </a:gridCol>
                <a:gridCol w="5116947">
                  <a:extLst>
                    <a:ext uri="{9D8B030D-6E8A-4147-A177-3AD203B41FA5}">
                      <a16:colId xmlns:a16="http://schemas.microsoft.com/office/drawing/2014/main" val="1925030093"/>
                    </a:ext>
                  </a:extLst>
                </a:gridCol>
              </a:tblGrid>
              <a:tr h="270027">
                <a:tc>
                  <a:txBody>
                    <a:bodyPr/>
                    <a:lstStyle/>
                    <a:p>
                      <a:pPr marL="0" indent="0" algn="ctr">
                        <a:lnSpc>
                          <a:spcPts val="1400"/>
                        </a:lnSpc>
                        <a:spcBef>
                          <a:spcPts val="200"/>
                        </a:spcBef>
                        <a:spcAft>
                          <a:spcPts val="200"/>
                        </a:spcAft>
                      </a:pPr>
                      <a:r>
                        <a:rPr lang="zh-TW" sz="1000" kern="1050" dirty="0">
                          <a:effectLst/>
                        </a:rPr>
                        <a:t>属性</a:t>
                      </a:r>
                      <a:endParaRPr lang="zh-CN" sz="1000" kern="1050" dirty="0">
                        <a:solidFill>
                          <a:srgbClr val="000000"/>
                        </a:solidFill>
                        <a:effectLst/>
                        <a:latin typeface="Times New Roman" panose="02020603050405020304" pitchFamily="18" charset="0"/>
                        <a:ea typeface="宋体" panose="02010600030101010101" pitchFamily="2" charset="-122"/>
                        <a:cs typeface="+mn-cs"/>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rPr>
                        <a:t>说明</a:t>
                      </a:r>
                      <a:endParaRPr lang="zh-CN" sz="1000" kern="1050" dirty="0">
                        <a:solidFill>
                          <a:srgbClr val="000000"/>
                        </a:solidFill>
                        <a:effectLst/>
                        <a:latin typeface="Times New Roman" panose="02020603050405020304" pitchFamily="18" charset="0"/>
                        <a:ea typeface="宋体" panose="02010600030101010101" pitchFamily="2" charset="-122"/>
                        <a:cs typeface="+mn-cs"/>
                      </a:endParaRPr>
                    </a:p>
                  </a:txBody>
                  <a:tcPr marL="68580" marR="68580" marT="0" marB="0" anchor="ctr"/>
                </a:tc>
                <a:extLst>
                  <a:ext uri="{0D108BD9-81ED-4DB2-BD59-A6C34878D82A}">
                    <a16:rowId xmlns:a16="http://schemas.microsoft.com/office/drawing/2014/main" val="3823902319"/>
                  </a:ext>
                </a:extLst>
              </a:tr>
              <a:tr h="270027">
                <a:tc>
                  <a:txBody>
                    <a:bodyPr/>
                    <a:lstStyle/>
                    <a:p>
                      <a:pPr marL="0" indent="0" algn="ctr">
                        <a:lnSpc>
                          <a:spcPts val="1400"/>
                        </a:lnSpc>
                        <a:spcBef>
                          <a:spcPts val="200"/>
                        </a:spcBef>
                        <a:spcAft>
                          <a:spcPts val="200"/>
                        </a:spcAft>
                      </a:pPr>
                      <a:r>
                        <a:rPr lang="en-US" sz="1000" kern="1050" dirty="0" err="1">
                          <a:effectLst/>
                        </a:rPr>
                        <a:t>series_name</a:t>
                      </a:r>
                      <a:endParaRPr lang="zh-CN" sz="1000" kern="1050" dirty="0">
                        <a:solidFill>
                          <a:srgbClr val="000000"/>
                        </a:solidFill>
                        <a:effectLst/>
                        <a:latin typeface="Times New Roman" panose="02020603050405020304" pitchFamily="18" charset="0"/>
                        <a:ea typeface="宋体" panose="02010600030101010101" pitchFamily="2" charset="-122"/>
                        <a:cs typeface="+mn-cs"/>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系列名称，用于</a:t>
                      </a:r>
                      <a:r>
                        <a:rPr lang="en-US" sz="1000" kern="1050" dirty="0">
                          <a:effectLst/>
                        </a:rPr>
                        <a:t>tooltip</a:t>
                      </a:r>
                      <a:r>
                        <a:rPr lang="zh-TW" sz="1000" kern="1050" dirty="0">
                          <a:effectLst/>
                        </a:rPr>
                        <a:t>的显示，</a:t>
                      </a:r>
                      <a:r>
                        <a:rPr lang="en-US" sz="1000" kern="1050" dirty="0">
                          <a:effectLst/>
                        </a:rPr>
                        <a:t>legend</a:t>
                      </a:r>
                      <a:r>
                        <a:rPr lang="zh-TW" sz="1000" kern="1050" dirty="0">
                          <a:effectLst/>
                        </a:rPr>
                        <a:t>的图例筛选。</a:t>
                      </a:r>
                      <a:endParaRPr lang="zh-CN" sz="1000" kern="1050" dirty="0">
                        <a:solidFill>
                          <a:srgbClr val="000000"/>
                        </a:solidFill>
                        <a:effectLst/>
                        <a:latin typeface="Times New Roman" panose="02020603050405020304" pitchFamily="18" charset="0"/>
                        <a:ea typeface="宋体" panose="02010600030101010101" pitchFamily="2" charset="-122"/>
                        <a:cs typeface="+mn-cs"/>
                      </a:endParaRPr>
                    </a:p>
                  </a:txBody>
                  <a:tcPr marL="68580" marR="68580" marT="0" marB="0" anchor="ctr"/>
                </a:tc>
                <a:extLst>
                  <a:ext uri="{0D108BD9-81ED-4DB2-BD59-A6C34878D82A}">
                    <a16:rowId xmlns:a16="http://schemas.microsoft.com/office/drawing/2014/main" val="2964197271"/>
                  </a:ext>
                </a:extLst>
              </a:tr>
              <a:tr h="270027">
                <a:tc>
                  <a:txBody>
                    <a:bodyPr/>
                    <a:lstStyle/>
                    <a:p>
                      <a:pPr marL="0" indent="0" algn="ctr">
                        <a:lnSpc>
                          <a:spcPts val="1400"/>
                        </a:lnSpc>
                        <a:spcBef>
                          <a:spcPts val="200"/>
                        </a:spcBef>
                        <a:spcAft>
                          <a:spcPts val="200"/>
                        </a:spcAft>
                      </a:pPr>
                      <a:r>
                        <a:rPr lang="en-US" sz="1000" kern="1050" dirty="0" err="1">
                          <a:effectLst/>
                        </a:rPr>
                        <a:t>data_pair</a:t>
                      </a:r>
                      <a:endParaRPr lang="zh-CN" sz="1000" kern="1050" dirty="0">
                        <a:solidFill>
                          <a:srgbClr val="000000"/>
                        </a:solidFill>
                        <a:effectLst/>
                        <a:latin typeface="Times New Roman" panose="02020603050405020304" pitchFamily="18" charset="0"/>
                        <a:ea typeface="宋体" panose="02010600030101010101" pitchFamily="2" charset="-122"/>
                        <a:cs typeface="+mn-cs"/>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数据项。</a:t>
                      </a:r>
                      <a:endParaRPr lang="zh-CN" sz="1000" kern="1050" dirty="0">
                        <a:solidFill>
                          <a:srgbClr val="000000"/>
                        </a:solidFill>
                        <a:effectLst/>
                        <a:latin typeface="Times New Roman" panose="02020603050405020304" pitchFamily="18" charset="0"/>
                        <a:ea typeface="宋体" panose="02010600030101010101" pitchFamily="2" charset="-122"/>
                        <a:cs typeface="+mn-cs"/>
                      </a:endParaRPr>
                    </a:p>
                  </a:txBody>
                  <a:tcPr marL="68580" marR="68580" marT="0" marB="0" anchor="ctr"/>
                </a:tc>
                <a:extLst>
                  <a:ext uri="{0D108BD9-81ED-4DB2-BD59-A6C34878D82A}">
                    <a16:rowId xmlns:a16="http://schemas.microsoft.com/office/drawing/2014/main" val="1572797137"/>
                  </a:ext>
                </a:extLst>
              </a:tr>
              <a:tr h="270027">
                <a:tc>
                  <a:txBody>
                    <a:bodyPr/>
                    <a:lstStyle/>
                    <a:p>
                      <a:pPr marL="0" indent="0" algn="ctr">
                        <a:lnSpc>
                          <a:spcPts val="1400"/>
                        </a:lnSpc>
                        <a:spcBef>
                          <a:spcPts val="200"/>
                        </a:spcBef>
                        <a:spcAft>
                          <a:spcPts val="200"/>
                        </a:spcAft>
                      </a:pPr>
                      <a:r>
                        <a:rPr lang="en-US" sz="1000" kern="1050" dirty="0">
                          <a:effectLst/>
                        </a:rPr>
                        <a:t>center</a:t>
                      </a:r>
                      <a:endParaRPr lang="zh-CN" sz="1000" kern="1050" dirty="0">
                        <a:solidFill>
                          <a:srgbClr val="000000"/>
                        </a:solidFill>
                        <a:effectLst/>
                        <a:latin typeface="Times New Roman" panose="02020603050405020304" pitchFamily="18" charset="0"/>
                        <a:ea typeface="宋体" panose="02010600030101010101" pitchFamily="2" charset="-122"/>
                        <a:cs typeface="+mn-cs"/>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旭日图的中心（圆心）坐标，数组的第一项是横坐标，第二项是纵坐标。</a:t>
                      </a:r>
                      <a:endParaRPr lang="zh-CN" sz="1000" kern="1050" dirty="0">
                        <a:solidFill>
                          <a:srgbClr val="000000"/>
                        </a:solidFill>
                        <a:effectLst/>
                        <a:latin typeface="Times New Roman" panose="02020603050405020304" pitchFamily="18" charset="0"/>
                        <a:ea typeface="宋体" panose="02010600030101010101" pitchFamily="2" charset="-122"/>
                        <a:cs typeface="+mn-cs"/>
                      </a:endParaRPr>
                    </a:p>
                  </a:txBody>
                  <a:tcPr marL="68580" marR="68580" marT="0" marB="0" anchor="ctr"/>
                </a:tc>
                <a:extLst>
                  <a:ext uri="{0D108BD9-81ED-4DB2-BD59-A6C34878D82A}">
                    <a16:rowId xmlns:a16="http://schemas.microsoft.com/office/drawing/2014/main" val="3369920445"/>
                  </a:ext>
                </a:extLst>
              </a:tr>
              <a:tr h="270027">
                <a:tc>
                  <a:txBody>
                    <a:bodyPr/>
                    <a:lstStyle/>
                    <a:p>
                      <a:pPr marL="0" indent="0" algn="ctr">
                        <a:lnSpc>
                          <a:spcPts val="1400"/>
                        </a:lnSpc>
                        <a:spcBef>
                          <a:spcPts val="200"/>
                        </a:spcBef>
                        <a:spcAft>
                          <a:spcPts val="200"/>
                        </a:spcAft>
                      </a:pPr>
                      <a:r>
                        <a:rPr lang="en-US" sz="1000" kern="1050" dirty="0">
                          <a:effectLst/>
                        </a:rPr>
                        <a:t>radius</a:t>
                      </a:r>
                      <a:endParaRPr lang="zh-CN" sz="1000" kern="1050" dirty="0">
                        <a:solidFill>
                          <a:srgbClr val="000000"/>
                        </a:solidFill>
                        <a:effectLst/>
                        <a:latin typeface="Times New Roman" panose="02020603050405020304" pitchFamily="18" charset="0"/>
                        <a:ea typeface="宋体" panose="02010600030101010101" pitchFamily="2" charset="-122"/>
                        <a:cs typeface="+mn-cs"/>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旭日图的半径。</a:t>
                      </a:r>
                      <a:endParaRPr lang="zh-CN" sz="1000" kern="1050" dirty="0">
                        <a:solidFill>
                          <a:srgbClr val="000000"/>
                        </a:solidFill>
                        <a:effectLst/>
                        <a:latin typeface="Times New Roman" panose="02020603050405020304" pitchFamily="18" charset="0"/>
                        <a:ea typeface="宋体" panose="02010600030101010101" pitchFamily="2" charset="-122"/>
                        <a:cs typeface="+mn-cs"/>
                      </a:endParaRPr>
                    </a:p>
                  </a:txBody>
                  <a:tcPr marL="68580" marR="68580" marT="0" marB="0" anchor="ctr"/>
                </a:tc>
                <a:extLst>
                  <a:ext uri="{0D108BD9-81ED-4DB2-BD59-A6C34878D82A}">
                    <a16:rowId xmlns:a16="http://schemas.microsoft.com/office/drawing/2014/main" val="198508224"/>
                  </a:ext>
                </a:extLst>
              </a:tr>
              <a:tr h="270027">
                <a:tc>
                  <a:txBody>
                    <a:bodyPr/>
                    <a:lstStyle/>
                    <a:p>
                      <a:pPr marL="0" indent="0" algn="ctr">
                        <a:lnSpc>
                          <a:spcPts val="1400"/>
                        </a:lnSpc>
                        <a:spcBef>
                          <a:spcPts val="200"/>
                        </a:spcBef>
                        <a:spcAft>
                          <a:spcPts val="200"/>
                        </a:spcAft>
                      </a:pPr>
                      <a:r>
                        <a:rPr lang="en-US" sz="1000" kern="1050" dirty="0" err="1">
                          <a:effectLst/>
                        </a:rPr>
                        <a:t>highlight_policy</a:t>
                      </a:r>
                      <a:endParaRPr lang="zh-CN" sz="1000" kern="1050" dirty="0">
                        <a:solidFill>
                          <a:srgbClr val="000000"/>
                        </a:solidFill>
                        <a:effectLst/>
                        <a:latin typeface="Times New Roman" panose="02020603050405020304" pitchFamily="18" charset="0"/>
                        <a:ea typeface="宋体" panose="02010600030101010101" pitchFamily="2" charset="-122"/>
                        <a:cs typeface="+mn-cs"/>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当鼠标移动到一个扇形块时，可以高亮相关的扇形块。</a:t>
                      </a:r>
                      <a:endParaRPr lang="zh-CN" sz="1000" kern="1050" dirty="0">
                        <a:solidFill>
                          <a:srgbClr val="000000"/>
                        </a:solidFill>
                        <a:effectLst/>
                        <a:latin typeface="Times New Roman" panose="02020603050405020304" pitchFamily="18" charset="0"/>
                        <a:ea typeface="宋体" panose="02010600030101010101" pitchFamily="2" charset="-122"/>
                        <a:cs typeface="+mn-cs"/>
                      </a:endParaRPr>
                    </a:p>
                  </a:txBody>
                  <a:tcPr marL="68580" marR="68580" marT="0" marB="0" anchor="ctr"/>
                </a:tc>
                <a:extLst>
                  <a:ext uri="{0D108BD9-81ED-4DB2-BD59-A6C34878D82A}">
                    <a16:rowId xmlns:a16="http://schemas.microsoft.com/office/drawing/2014/main" val="3867505532"/>
                  </a:ext>
                </a:extLst>
              </a:tr>
              <a:tr h="270027">
                <a:tc>
                  <a:txBody>
                    <a:bodyPr/>
                    <a:lstStyle/>
                    <a:p>
                      <a:pPr marL="0" indent="0" algn="ctr">
                        <a:lnSpc>
                          <a:spcPts val="1400"/>
                        </a:lnSpc>
                        <a:spcBef>
                          <a:spcPts val="200"/>
                        </a:spcBef>
                        <a:spcAft>
                          <a:spcPts val="200"/>
                        </a:spcAft>
                      </a:pPr>
                      <a:r>
                        <a:rPr lang="en-US" sz="1000" kern="1050" dirty="0" err="1">
                          <a:effectLst/>
                        </a:rPr>
                        <a:t>node_click</a:t>
                      </a:r>
                      <a:endParaRPr lang="zh-CN" sz="1000" kern="1050" dirty="0">
                        <a:solidFill>
                          <a:srgbClr val="000000"/>
                        </a:solidFill>
                        <a:effectLst/>
                        <a:latin typeface="Times New Roman" panose="02020603050405020304" pitchFamily="18" charset="0"/>
                        <a:ea typeface="宋体" panose="02010600030101010101" pitchFamily="2" charset="-122"/>
                        <a:cs typeface="+mn-cs"/>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点击节点后的行为。可取值为：</a:t>
                      </a:r>
                      <a:r>
                        <a:rPr lang="en-US" sz="1000" kern="1050" dirty="0">
                          <a:effectLst/>
                        </a:rPr>
                        <a:t>false</a:t>
                      </a:r>
                      <a:r>
                        <a:rPr lang="zh-TW" sz="1000" kern="1050" dirty="0">
                          <a:effectLst/>
                        </a:rPr>
                        <a:t>：节点点击无反应。</a:t>
                      </a:r>
                      <a:endParaRPr lang="zh-CN" sz="1000" kern="1050" dirty="0">
                        <a:solidFill>
                          <a:srgbClr val="000000"/>
                        </a:solidFill>
                        <a:effectLst/>
                        <a:latin typeface="Times New Roman" panose="02020603050405020304" pitchFamily="18" charset="0"/>
                        <a:ea typeface="宋体" panose="02010600030101010101" pitchFamily="2" charset="-122"/>
                        <a:cs typeface="+mn-cs"/>
                      </a:endParaRPr>
                    </a:p>
                  </a:txBody>
                  <a:tcPr marL="68580" marR="68580" marT="0" marB="0" anchor="ctr"/>
                </a:tc>
                <a:extLst>
                  <a:ext uri="{0D108BD9-81ED-4DB2-BD59-A6C34878D82A}">
                    <a16:rowId xmlns:a16="http://schemas.microsoft.com/office/drawing/2014/main" val="3500632902"/>
                  </a:ext>
                </a:extLst>
              </a:tr>
              <a:tr h="270027">
                <a:tc>
                  <a:txBody>
                    <a:bodyPr/>
                    <a:lstStyle/>
                    <a:p>
                      <a:pPr marL="0" indent="0" algn="ctr">
                        <a:lnSpc>
                          <a:spcPts val="1400"/>
                        </a:lnSpc>
                        <a:spcBef>
                          <a:spcPts val="200"/>
                        </a:spcBef>
                        <a:spcAft>
                          <a:spcPts val="200"/>
                        </a:spcAft>
                      </a:pPr>
                      <a:r>
                        <a:rPr lang="en-US" sz="1000" kern="1050" dirty="0">
                          <a:effectLst/>
                        </a:rPr>
                        <a:t>sort_</a:t>
                      </a:r>
                      <a:endParaRPr lang="zh-CN" sz="1000" kern="1050" dirty="0">
                        <a:solidFill>
                          <a:srgbClr val="000000"/>
                        </a:solidFill>
                        <a:effectLst/>
                        <a:latin typeface="Times New Roman" panose="02020603050405020304" pitchFamily="18" charset="0"/>
                        <a:ea typeface="宋体" panose="02010600030101010101" pitchFamily="2" charset="-122"/>
                        <a:cs typeface="+mn-cs"/>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扇形块根据数据</a:t>
                      </a:r>
                      <a:r>
                        <a:rPr lang="en-US" sz="1000" kern="1050" dirty="0">
                          <a:effectLst/>
                        </a:rPr>
                        <a:t>value</a:t>
                      </a:r>
                      <a:r>
                        <a:rPr lang="zh-TW" sz="1000" kern="1050" dirty="0">
                          <a:effectLst/>
                        </a:rPr>
                        <a:t>的排序方式，如果未指定</a:t>
                      </a:r>
                      <a:r>
                        <a:rPr lang="en-US" sz="1000" kern="1050" dirty="0">
                          <a:effectLst/>
                        </a:rPr>
                        <a:t>value</a:t>
                      </a:r>
                      <a:r>
                        <a:rPr lang="zh-TW" sz="1000" kern="1050" dirty="0">
                          <a:effectLst/>
                        </a:rPr>
                        <a:t>，则其值为子元素</a:t>
                      </a:r>
                      <a:r>
                        <a:rPr lang="en-US" sz="1000" kern="1050" dirty="0">
                          <a:effectLst/>
                        </a:rPr>
                        <a:t>value</a:t>
                      </a:r>
                      <a:r>
                        <a:rPr lang="zh-TW" sz="1000" kern="1050" dirty="0">
                          <a:effectLst/>
                        </a:rPr>
                        <a:t>之和。</a:t>
                      </a:r>
                      <a:endParaRPr lang="zh-CN" sz="1000" kern="1050" dirty="0">
                        <a:solidFill>
                          <a:srgbClr val="000000"/>
                        </a:solidFill>
                        <a:effectLst/>
                        <a:latin typeface="Times New Roman" panose="02020603050405020304" pitchFamily="18" charset="0"/>
                        <a:ea typeface="宋体" panose="02010600030101010101" pitchFamily="2" charset="-122"/>
                        <a:cs typeface="+mn-cs"/>
                      </a:endParaRPr>
                    </a:p>
                  </a:txBody>
                  <a:tcPr marL="68580" marR="68580" marT="0" marB="0" anchor="ctr"/>
                </a:tc>
                <a:extLst>
                  <a:ext uri="{0D108BD9-81ED-4DB2-BD59-A6C34878D82A}">
                    <a16:rowId xmlns:a16="http://schemas.microsoft.com/office/drawing/2014/main" val="2481426184"/>
                  </a:ext>
                </a:extLst>
              </a:tr>
              <a:tr h="270027">
                <a:tc>
                  <a:txBody>
                    <a:bodyPr/>
                    <a:lstStyle/>
                    <a:p>
                      <a:pPr marL="0" indent="0" algn="ctr">
                        <a:lnSpc>
                          <a:spcPts val="1400"/>
                        </a:lnSpc>
                        <a:spcBef>
                          <a:spcPts val="200"/>
                        </a:spcBef>
                        <a:spcAft>
                          <a:spcPts val="200"/>
                        </a:spcAft>
                      </a:pPr>
                      <a:r>
                        <a:rPr lang="en-US" sz="1000" kern="1050" dirty="0">
                          <a:effectLst/>
                        </a:rPr>
                        <a:t>levels</a:t>
                      </a:r>
                      <a:endParaRPr lang="zh-CN" sz="1000" kern="1050" dirty="0">
                        <a:solidFill>
                          <a:srgbClr val="000000"/>
                        </a:solidFill>
                        <a:effectLst/>
                        <a:latin typeface="Times New Roman" panose="02020603050405020304" pitchFamily="18" charset="0"/>
                        <a:ea typeface="宋体" panose="02010600030101010101" pitchFamily="2" charset="-122"/>
                        <a:cs typeface="+mn-cs"/>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旭日图多层级配置。</a:t>
                      </a:r>
                      <a:endParaRPr lang="zh-CN" sz="1000" kern="1050" dirty="0">
                        <a:solidFill>
                          <a:srgbClr val="000000"/>
                        </a:solidFill>
                        <a:effectLst/>
                        <a:latin typeface="Times New Roman" panose="02020603050405020304" pitchFamily="18" charset="0"/>
                        <a:ea typeface="宋体" panose="02010600030101010101" pitchFamily="2" charset="-122"/>
                        <a:cs typeface="+mn-cs"/>
                      </a:endParaRPr>
                    </a:p>
                  </a:txBody>
                  <a:tcPr marL="68580" marR="68580" marT="0" marB="0" anchor="ctr"/>
                </a:tc>
                <a:extLst>
                  <a:ext uri="{0D108BD9-81ED-4DB2-BD59-A6C34878D82A}">
                    <a16:rowId xmlns:a16="http://schemas.microsoft.com/office/drawing/2014/main" val="1870530166"/>
                  </a:ext>
                </a:extLst>
              </a:tr>
              <a:tr h="270027">
                <a:tc>
                  <a:txBody>
                    <a:bodyPr/>
                    <a:lstStyle/>
                    <a:p>
                      <a:pPr marL="0" indent="0" algn="ctr">
                        <a:lnSpc>
                          <a:spcPts val="1400"/>
                        </a:lnSpc>
                        <a:spcBef>
                          <a:spcPts val="200"/>
                        </a:spcBef>
                        <a:spcAft>
                          <a:spcPts val="200"/>
                        </a:spcAft>
                      </a:pPr>
                      <a:r>
                        <a:rPr lang="en-US" sz="1000" kern="1050" dirty="0" err="1">
                          <a:effectLst/>
                        </a:rPr>
                        <a:t>label_opts</a:t>
                      </a:r>
                      <a:endParaRPr lang="zh-CN" sz="1000" kern="1050" dirty="0">
                        <a:solidFill>
                          <a:srgbClr val="000000"/>
                        </a:solidFill>
                        <a:effectLst/>
                        <a:latin typeface="Times New Roman" panose="02020603050405020304" pitchFamily="18" charset="0"/>
                        <a:ea typeface="宋体" panose="02010600030101010101" pitchFamily="2" charset="-122"/>
                        <a:cs typeface="+mn-cs"/>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标签配置项。</a:t>
                      </a:r>
                      <a:endParaRPr lang="zh-CN" sz="1000" kern="1050" dirty="0">
                        <a:solidFill>
                          <a:srgbClr val="000000"/>
                        </a:solidFill>
                        <a:effectLst/>
                        <a:latin typeface="Times New Roman" panose="02020603050405020304" pitchFamily="18" charset="0"/>
                        <a:ea typeface="宋体" panose="02010600030101010101" pitchFamily="2" charset="-122"/>
                        <a:cs typeface="+mn-cs"/>
                      </a:endParaRPr>
                    </a:p>
                  </a:txBody>
                  <a:tcPr marL="68580" marR="68580" marT="0" marB="0" anchor="ctr"/>
                </a:tc>
                <a:extLst>
                  <a:ext uri="{0D108BD9-81ED-4DB2-BD59-A6C34878D82A}">
                    <a16:rowId xmlns:a16="http://schemas.microsoft.com/office/drawing/2014/main" val="390560634"/>
                  </a:ext>
                </a:extLst>
              </a:tr>
              <a:tr h="270027">
                <a:tc>
                  <a:txBody>
                    <a:bodyPr/>
                    <a:lstStyle/>
                    <a:p>
                      <a:pPr marL="0" indent="0" algn="ctr">
                        <a:lnSpc>
                          <a:spcPts val="1400"/>
                        </a:lnSpc>
                        <a:spcBef>
                          <a:spcPts val="200"/>
                        </a:spcBef>
                        <a:spcAft>
                          <a:spcPts val="200"/>
                        </a:spcAft>
                      </a:pPr>
                      <a:r>
                        <a:rPr lang="en-US" sz="1000" kern="1050" dirty="0" err="1">
                          <a:effectLst/>
                        </a:rPr>
                        <a:t>itemstyle_opts</a:t>
                      </a:r>
                      <a:endParaRPr lang="zh-CN" sz="1000" kern="1050" dirty="0">
                        <a:solidFill>
                          <a:srgbClr val="000000"/>
                        </a:solidFill>
                        <a:effectLst/>
                        <a:latin typeface="Times New Roman" panose="02020603050405020304" pitchFamily="18" charset="0"/>
                        <a:ea typeface="宋体" panose="02010600030101010101" pitchFamily="2" charset="-122"/>
                        <a:cs typeface="+mn-cs"/>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数据项的配置。</a:t>
                      </a:r>
                      <a:endParaRPr lang="zh-CN" sz="1000" kern="1050" dirty="0">
                        <a:solidFill>
                          <a:srgbClr val="000000"/>
                        </a:solidFill>
                        <a:effectLst/>
                        <a:latin typeface="Times New Roman" panose="02020603050405020304" pitchFamily="18" charset="0"/>
                        <a:ea typeface="宋体" panose="02010600030101010101" pitchFamily="2" charset="-122"/>
                        <a:cs typeface="+mn-cs"/>
                      </a:endParaRPr>
                    </a:p>
                  </a:txBody>
                  <a:tcPr marL="68580" marR="68580" marT="0" marB="0" anchor="ctr"/>
                </a:tc>
                <a:extLst>
                  <a:ext uri="{0D108BD9-81ED-4DB2-BD59-A6C34878D82A}">
                    <a16:rowId xmlns:a16="http://schemas.microsoft.com/office/drawing/2014/main" val="2886728096"/>
                  </a:ext>
                </a:extLst>
              </a:tr>
            </a:tbl>
          </a:graphicData>
        </a:graphic>
      </p:graphicFrame>
    </p:spTree>
    <p:extLst>
      <p:ext uri="{BB962C8B-B14F-4D97-AF65-F5344CB8AC3E}">
        <p14:creationId xmlns:p14="http://schemas.microsoft.com/office/powerpoint/2010/main" val="2192041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en-US" altLang="zh-CN" dirty="0"/>
              <a:t>1. </a:t>
            </a:r>
            <a:r>
              <a:rPr lang="zh-CN" altLang="en-US" dirty="0"/>
              <a:t>算术运算符</a:t>
            </a:r>
          </a:p>
          <a:p>
            <a:r>
              <a:rPr lang="en-US" altLang="zh-CN" dirty="0"/>
              <a:t>2. </a:t>
            </a:r>
            <a:r>
              <a:rPr lang="zh-CN" altLang="en-US" dirty="0"/>
              <a:t>比较运算符</a:t>
            </a:r>
          </a:p>
          <a:p>
            <a:r>
              <a:rPr lang="en-US" altLang="zh-CN" dirty="0"/>
              <a:t>3. </a:t>
            </a:r>
            <a:r>
              <a:rPr lang="zh-CN" altLang="en-US" dirty="0"/>
              <a:t>逻辑运算符</a:t>
            </a:r>
          </a:p>
          <a:p>
            <a:r>
              <a:rPr lang="en-US" altLang="zh-CN" dirty="0"/>
              <a:t>4. </a:t>
            </a:r>
            <a:r>
              <a:rPr lang="zh-CN" altLang="zh-CN" dirty="0"/>
              <a:t>位运算符</a:t>
            </a:r>
          </a:p>
          <a:p>
            <a:r>
              <a:rPr lang="en-US" altLang="zh-CN" dirty="0"/>
              <a:t>5. </a:t>
            </a:r>
            <a:r>
              <a:rPr lang="zh-CN" altLang="zh-CN" dirty="0"/>
              <a:t>赋值运算符</a:t>
            </a:r>
          </a:p>
          <a:p>
            <a:r>
              <a:rPr lang="en-US" altLang="zh-CN" dirty="0"/>
              <a:t>6. </a:t>
            </a:r>
            <a:r>
              <a:rPr lang="zh-CN" altLang="zh-CN" dirty="0"/>
              <a:t>条件运算符</a:t>
            </a:r>
          </a:p>
          <a:p>
            <a:r>
              <a:rPr lang="en-US" altLang="zh-CN" dirty="0"/>
              <a:t>7. </a:t>
            </a:r>
            <a:r>
              <a:rPr lang="zh-CN" altLang="zh-CN" dirty="0"/>
              <a:t>成员运算符</a:t>
            </a:r>
          </a:p>
          <a:p>
            <a:r>
              <a:rPr lang="en-US" altLang="zh-CN" dirty="0"/>
              <a:t>8. </a:t>
            </a:r>
            <a:r>
              <a:rPr lang="zh-CN" altLang="zh-CN" dirty="0"/>
              <a:t>身份运算符</a:t>
            </a:r>
          </a:p>
        </p:txBody>
      </p:sp>
      <p:sp>
        <p:nvSpPr>
          <p:cNvPr id="17412" name="内容占位符 2"/>
          <p:cNvSpPr>
            <a:spLocks noGrp="1"/>
          </p:cNvSpPr>
          <p:nvPr>
            <p:ph idx="10"/>
          </p:nvPr>
        </p:nvSpPr>
        <p:spPr>
          <a:xfrm>
            <a:off x="423863" y="1138238"/>
            <a:ext cx="11107737" cy="427037"/>
          </a:xfrm>
        </p:spPr>
        <p:txBody>
          <a:bodyPr/>
          <a:lstStyle/>
          <a:p>
            <a:r>
              <a:rPr lang="en-US" dirty="0"/>
              <a:t>2.2.1  Python</a:t>
            </a:r>
            <a:r>
              <a:rPr lang="zh-CN" altLang="en-US" dirty="0"/>
              <a:t>运算符</a:t>
            </a:r>
            <a:endParaRPr dirty="0"/>
          </a:p>
        </p:txBody>
      </p:sp>
    </p:spTree>
    <p:extLst>
      <p:ext uri="{BB962C8B-B14F-4D97-AF65-F5344CB8AC3E}">
        <p14:creationId xmlns:p14="http://schemas.microsoft.com/office/powerpoint/2010/main" val="3308212354"/>
      </p:ext>
    </p:extLst>
  </p:cSld>
  <p:clrMapOvr>
    <a:masterClrMapping/>
  </p:clrMapOvr>
  <p:transition spd="slow">
    <p:wheel spokes="1"/>
  </p:transition>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6471FEAF-5FC5-4BE5-BEB4-1FC4E7B0D7DD}"/>
              </a:ext>
            </a:extLst>
          </p:cNvPr>
          <p:cNvGraphicFramePr>
            <a:graphicFrameLocks noGrp="1"/>
          </p:cNvGraphicFramePr>
          <p:nvPr>
            <p:extLst>
              <p:ext uri="{D42A27DB-BD31-4B8C-83A1-F6EECF244321}">
                <p14:modId xmlns:p14="http://schemas.microsoft.com/office/powerpoint/2010/main" val="3267096238"/>
              </p:ext>
            </p:extLst>
          </p:nvPr>
        </p:nvGraphicFramePr>
        <p:xfrm>
          <a:off x="2428149" y="2317898"/>
          <a:ext cx="6443808" cy="2530544"/>
        </p:xfrm>
        <a:graphic>
          <a:graphicData uri="http://schemas.openxmlformats.org/drawingml/2006/table">
            <a:tbl>
              <a:tblPr firstRow="1" firstCol="1" bandRow="1">
                <a:tableStyleId>{5C22544A-7EE6-4342-B048-85BDC9FD1C3A}</a:tableStyleId>
              </a:tblPr>
              <a:tblGrid>
                <a:gridCol w="1336098">
                  <a:extLst>
                    <a:ext uri="{9D8B030D-6E8A-4147-A177-3AD203B41FA5}">
                      <a16:colId xmlns:a16="http://schemas.microsoft.com/office/drawing/2014/main" val="1969036321"/>
                    </a:ext>
                  </a:extLst>
                </a:gridCol>
                <a:gridCol w="5107710">
                  <a:extLst>
                    <a:ext uri="{9D8B030D-6E8A-4147-A177-3AD203B41FA5}">
                      <a16:colId xmlns:a16="http://schemas.microsoft.com/office/drawing/2014/main" val="2965152868"/>
                    </a:ext>
                  </a:extLst>
                </a:gridCol>
              </a:tblGrid>
              <a:tr h="316318">
                <a:tc>
                  <a:txBody>
                    <a:bodyPr/>
                    <a:lstStyle/>
                    <a:p>
                      <a:pPr marL="0" indent="0" algn="ctr">
                        <a:lnSpc>
                          <a:spcPts val="1400"/>
                        </a:lnSpc>
                        <a:spcBef>
                          <a:spcPts val="200"/>
                        </a:spcBef>
                        <a:spcAft>
                          <a:spcPts val="200"/>
                        </a:spcAft>
                      </a:pPr>
                      <a:r>
                        <a:rPr lang="zh-TW" sz="1000" kern="1050" dirty="0">
                          <a:effectLst/>
                        </a:rPr>
                        <a:t>属性</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2779" marR="32779" marT="0" marB="0" anchor="ctr"/>
                </a:tc>
                <a:tc>
                  <a:txBody>
                    <a:bodyPr/>
                    <a:lstStyle/>
                    <a:p>
                      <a:pPr marL="0" indent="0" algn="ctr">
                        <a:lnSpc>
                          <a:spcPts val="1400"/>
                        </a:lnSpc>
                        <a:spcBef>
                          <a:spcPts val="200"/>
                        </a:spcBef>
                        <a:spcAft>
                          <a:spcPts val="200"/>
                        </a:spcAft>
                      </a:pPr>
                      <a:r>
                        <a:rPr lang="zh-TW" sz="1000" kern="1050" dirty="0">
                          <a:effectLst/>
                        </a:rPr>
                        <a:t>说明</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2779" marR="32779" marT="0" marB="0" anchor="ctr"/>
                </a:tc>
                <a:extLst>
                  <a:ext uri="{0D108BD9-81ED-4DB2-BD59-A6C34878D82A}">
                    <a16:rowId xmlns:a16="http://schemas.microsoft.com/office/drawing/2014/main" val="509894453"/>
                  </a:ext>
                </a:extLst>
              </a:tr>
              <a:tr h="316318">
                <a:tc>
                  <a:txBody>
                    <a:bodyPr/>
                    <a:lstStyle/>
                    <a:p>
                      <a:pPr marL="0" indent="0" algn="ctr">
                        <a:lnSpc>
                          <a:spcPts val="1400"/>
                        </a:lnSpc>
                        <a:spcBef>
                          <a:spcPts val="200"/>
                        </a:spcBef>
                        <a:spcAft>
                          <a:spcPts val="200"/>
                        </a:spcAft>
                      </a:pPr>
                      <a:r>
                        <a:rPr lang="en-US" sz="1000" kern="1050" dirty="0">
                          <a:effectLst/>
                        </a:rPr>
                        <a:t>value</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2779" marR="32779" marT="0" marB="0" anchor="ctr"/>
                </a:tc>
                <a:tc>
                  <a:txBody>
                    <a:bodyPr/>
                    <a:lstStyle/>
                    <a:p>
                      <a:pPr marL="0" indent="0" algn="just">
                        <a:lnSpc>
                          <a:spcPts val="1400"/>
                        </a:lnSpc>
                        <a:spcBef>
                          <a:spcPts val="200"/>
                        </a:spcBef>
                        <a:spcAft>
                          <a:spcPts val="200"/>
                        </a:spcAft>
                      </a:pPr>
                      <a:r>
                        <a:rPr lang="zh-TW" sz="1000" kern="1050" dirty="0">
                          <a:effectLst/>
                        </a:rPr>
                        <a:t>数据值，如果包含</a:t>
                      </a:r>
                      <a:r>
                        <a:rPr lang="en-US" sz="1000" kern="1050" dirty="0">
                          <a:effectLst/>
                        </a:rPr>
                        <a:t> children</a:t>
                      </a:r>
                      <a:r>
                        <a:rPr lang="zh-TW" sz="1000" kern="1050" dirty="0">
                          <a:effectLst/>
                        </a:rPr>
                        <a:t>，则可以不写</a:t>
                      </a:r>
                      <a:r>
                        <a:rPr lang="en-US" sz="1000" kern="1050" dirty="0">
                          <a:effectLst/>
                        </a:rPr>
                        <a:t> value </a:t>
                      </a:r>
                      <a:r>
                        <a:rPr lang="zh-TW" sz="1000" kern="1050" dirty="0">
                          <a:effectLst/>
                        </a:rPr>
                        <a:t>值。</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2779" marR="32779" marT="0" marB="0" anchor="ctr"/>
                </a:tc>
                <a:extLst>
                  <a:ext uri="{0D108BD9-81ED-4DB2-BD59-A6C34878D82A}">
                    <a16:rowId xmlns:a16="http://schemas.microsoft.com/office/drawing/2014/main" val="184714236"/>
                  </a:ext>
                </a:extLst>
              </a:tr>
              <a:tr h="316318">
                <a:tc>
                  <a:txBody>
                    <a:bodyPr/>
                    <a:lstStyle/>
                    <a:p>
                      <a:pPr marL="0" indent="0" algn="ctr">
                        <a:lnSpc>
                          <a:spcPts val="1400"/>
                        </a:lnSpc>
                        <a:spcBef>
                          <a:spcPts val="200"/>
                        </a:spcBef>
                        <a:spcAft>
                          <a:spcPts val="200"/>
                        </a:spcAft>
                      </a:pPr>
                      <a:r>
                        <a:rPr lang="en-US" sz="1000" kern="1050" dirty="0">
                          <a:effectLst/>
                        </a:rPr>
                        <a:t>name</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2779" marR="32779" marT="0" marB="0" anchor="ctr"/>
                </a:tc>
                <a:tc>
                  <a:txBody>
                    <a:bodyPr/>
                    <a:lstStyle/>
                    <a:p>
                      <a:pPr marL="0" indent="0" algn="just">
                        <a:lnSpc>
                          <a:spcPts val="1400"/>
                        </a:lnSpc>
                        <a:spcBef>
                          <a:spcPts val="200"/>
                        </a:spcBef>
                        <a:spcAft>
                          <a:spcPts val="200"/>
                        </a:spcAft>
                      </a:pPr>
                      <a:r>
                        <a:rPr lang="zh-TW" sz="1000" kern="1050" dirty="0">
                          <a:effectLst/>
                        </a:rPr>
                        <a:t>显示在扇形块中的描述文字。</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2779" marR="32779" marT="0" marB="0" anchor="ctr"/>
                </a:tc>
                <a:extLst>
                  <a:ext uri="{0D108BD9-81ED-4DB2-BD59-A6C34878D82A}">
                    <a16:rowId xmlns:a16="http://schemas.microsoft.com/office/drawing/2014/main" val="4049867619"/>
                  </a:ext>
                </a:extLst>
              </a:tr>
              <a:tr h="316318">
                <a:tc>
                  <a:txBody>
                    <a:bodyPr/>
                    <a:lstStyle/>
                    <a:p>
                      <a:pPr marL="0" indent="0" algn="ctr">
                        <a:lnSpc>
                          <a:spcPts val="1400"/>
                        </a:lnSpc>
                        <a:spcBef>
                          <a:spcPts val="200"/>
                        </a:spcBef>
                        <a:spcAft>
                          <a:spcPts val="200"/>
                        </a:spcAft>
                      </a:pPr>
                      <a:r>
                        <a:rPr lang="en-US" sz="1000" kern="1050" dirty="0">
                          <a:effectLst/>
                        </a:rPr>
                        <a:t>link</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2779" marR="32779" marT="0" marB="0" anchor="ctr"/>
                </a:tc>
                <a:tc>
                  <a:txBody>
                    <a:bodyPr/>
                    <a:lstStyle/>
                    <a:p>
                      <a:pPr marL="0" indent="0" algn="just">
                        <a:lnSpc>
                          <a:spcPts val="1400"/>
                        </a:lnSpc>
                        <a:spcBef>
                          <a:spcPts val="200"/>
                        </a:spcBef>
                        <a:spcAft>
                          <a:spcPts val="200"/>
                        </a:spcAft>
                      </a:pPr>
                      <a:r>
                        <a:rPr lang="zh-TW" sz="1000" kern="1050" dirty="0">
                          <a:effectLst/>
                        </a:rPr>
                        <a:t>点击此节点可跳转的超链接。</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2779" marR="32779" marT="0" marB="0" anchor="ctr"/>
                </a:tc>
                <a:extLst>
                  <a:ext uri="{0D108BD9-81ED-4DB2-BD59-A6C34878D82A}">
                    <a16:rowId xmlns:a16="http://schemas.microsoft.com/office/drawing/2014/main" val="1454806529"/>
                  </a:ext>
                </a:extLst>
              </a:tr>
              <a:tr h="316318">
                <a:tc>
                  <a:txBody>
                    <a:bodyPr/>
                    <a:lstStyle/>
                    <a:p>
                      <a:pPr marL="0" indent="0" algn="ctr">
                        <a:lnSpc>
                          <a:spcPts val="1400"/>
                        </a:lnSpc>
                        <a:spcBef>
                          <a:spcPts val="200"/>
                        </a:spcBef>
                        <a:spcAft>
                          <a:spcPts val="200"/>
                        </a:spcAft>
                      </a:pPr>
                      <a:r>
                        <a:rPr lang="en-US" sz="1000" kern="1050" dirty="0">
                          <a:effectLst/>
                        </a:rPr>
                        <a:t>target</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2779" marR="32779" marT="0" marB="0" anchor="ctr"/>
                </a:tc>
                <a:tc>
                  <a:txBody>
                    <a:bodyPr/>
                    <a:lstStyle/>
                    <a:p>
                      <a:pPr marL="0" indent="0" algn="just">
                        <a:lnSpc>
                          <a:spcPts val="1400"/>
                        </a:lnSpc>
                        <a:spcBef>
                          <a:spcPts val="200"/>
                        </a:spcBef>
                        <a:spcAft>
                          <a:spcPts val="200"/>
                        </a:spcAft>
                      </a:pPr>
                      <a:r>
                        <a:rPr lang="zh-TW" sz="1000" kern="1050" dirty="0">
                          <a:effectLst/>
                        </a:rPr>
                        <a:t>意义同</a:t>
                      </a:r>
                      <a:r>
                        <a:rPr lang="en-US" sz="1000" kern="1050" dirty="0">
                          <a:effectLst/>
                        </a:rPr>
                        <a:t> HTML &lt;a&gt; </a:t>
                      </a:r>
                      <a:r>
                        <a:rPr lang="zh-TW" sz="1000" kern="1050" dirty="0">
                          <a:effectLst/>
                        </a:rPr>
                        <a:t>标签中的</a:t>
                      </a:r>
                      <a:r>
                        <a:rPr lang="en-US" sz="1000" kern="1050" dirty="0">
                          <a:effectLst/>
                        </a:rPr>
                        <a:t> target</a:t>
                      </a:r>
                      <a:r>
                        <a:rPr lang="zh-TW" sz="1000" kern="1050" dirty="0">
                          <a:effectLst/>
                        </a:rPr>
                        <a:t>。</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2779" marR="32779" marT="0" marB="0" anchor="ctr"/>
                </a:tc>
                <a:extLst>
                  <a:ext uri="{0D108BD9-81ED-4DB2-BD59-A6C34878D82A}">
                    <a16:rowId xmlns:a16="http://schemas.microsoft.com/office/drawing/2014/main" val="3107966379"/>
                  </a:ext>
                </a:extLst>
              </a:tr>
              <a:tr h="316318">
                <a:tc>
                  <a:txBody>
                    <a:bodyPr/>
                    <a:lstStyle/>
                    <a:p>
                      <a:pPr marL="0" indent="0" algn="ctr">
                        <a:lnSpc>
                          <a:spcPts val="1400"/>
                        </a:lnSpc>
                        <a:spcBef>
                          <a:spcPts val="200"/>
                        </a:spcBef>
                        <a:spcAft>
                          <a:spcPts val="200"/>
                        </a:spcAft>
                      </a:pPr>
                      <a:r>
                        <a:rPr lang="en-US" sz="1000" kern="1050" dirty="0" err="1">
                          <a:effectLst/>
                        </a:rPr>
                        <a:t>label_opts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2779" marR="32779" marT="0" marB="0" anchor="ctr"/>
                </a:tc>
                <a:tc>
                  <a:txBody>
                    <a:bodyPr/>
                    <a:lstStyle/>
                    <a:p>
                      <a:pPr marL="0" indent="0" algn="just">
                        <a:lnSpc>
                          <a:spcPts val="1400"/>
                        </a:lnSpc>
                        <a:spcBef>
                          <a:spcPts val="200"/>
                        </a:spcBef>
                        <a:spcAft>
                          <a:spcPts val="200"/>
                        </a:spcAft>
                      </a:pPr>
                      <a:r>
                        <a:rPr lang="zh-TW" sz="1000" kern="1050" dirty="0">
                          <a:effectLst/>
                        </a:rPr>
                        <a:t>标签配置项。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2779" marR="32779" marT="0" marB="0" anchor="ctr"/>
                </a:tc>
                <a:extLst>
                  <a:ext uri="{0D108BD9-81ED-4DB2-BD59-A6C34878D82A}">
                    <a16:rowId xmlns:a16="http://schemas.microsoft.com/office/drawing/2014/main" val="425245821"/>
                  </a:ext>
                </a:extLst>
              </a:tr>
              <a:tr h="316318">
                <a:tc>
                  <a:txBody>
                    <a:bodyPr/>
                    <a:lstStyle/>
                    <a:p>
                      <a:pPr marL="0" indent="0" algn="ctr">
                        <a:lnSpc>
                          <a:spcPts val="1400"/>
                        </a:lnSpc>
                        <a:spcBef>
                          <a:spcPts val="200"/>
                        </a:spcBef>
                        <a:spcAft>
                          <a:spcPts val="200"/>
                        </a:spcAft>
                      </a:pPr>
                      <a:r>
                        <a:rPr lang="en-US" sz="1000" kern="1050" dirty="0" err="1">
                          <a:effectLst/>
                        </a:rPr>
                        <a:t>itemstyle_opts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2779" marR="32779" marT="0" marB="0" anchor="ctr"/>
                </a:tc>
                <a:tc>
                  <a:txBody>
                    <a:bodyPr/>
                    <a:lstStyle/>
                    <a:p>
                      <a:pPr marL="0" indent="0" algn="just">
                        <a:lnSpc>
                          <a:spcPts val="1400"/>
                        </a:lnSpc>
                        <a:spcBef>
                          <a:spcPts val="200"/>
                        </a:spcBef>
                        <a:spcAft>
                          <a:spcPts val="200"/>
                        </a:spcAft>
                      </a:pPr>
                      <a:r>
                        <a:rPr lang="zh-TW" sz="1000" kern="1050" dirty="0">
                          <a:effectLst/>
                        </a:rPr>
                        <a:t>数据项配置项。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2779" marR="32779" marT="0" marB="0" anchor="ctr"/>
                </a:tc>
                <a:extLst>
                  <a:ext uri="{0D108BD9-81ED-4DB2-BD59-A6C34878D82A}">
                    <a16:rowId xmlns:a16="http://schemas.microsoft.com/office/drawing/2014/main" val="231149898"/>
                  </a:ext>
                </a:extLst>
              </a:tr>
              <a:tr h="316318">
                <a:tc>
                  <a:txBody>
                    <a:bodyPr/>
                    <a:lstStyle/>
                    <a:p>
                      <a:pPr marL="0" indent="0" algn="ctr">
                        <a:lnSpc>
                          <a:spcPts val="1400"/>
                        </a:lnSpc>
                        <a:spcBef>
                          <a:spcPts val="200"/>
                        </a:spcBef>
                        <a:spcAft>
                          <a:spcPts val="200"/>
                        </a:spcAft>
                      </a:pPr>
                      <a:r>
                        <a:rPr lang="en-US" sz="1000" kern="1050" dirty="0">
                          <a:effectLst/>
                        </a:rPr>
                        <a:t>children</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2779" marR="32779" marT="0" marB="0" anchor="ctr"/>
                </a:tc>
                <a:tc>
                  <a:txBody>
                    <a:bodyPr/>
                    <a:lstStyle/>
                    <a:p>
                      <a:pPr marL="0" indent="0" algn="just">
                        <a:lnSpc>
                          <a:spcPts val="1400"/>
                        </a:lnSpc>
                        <a:spcBef>
                          <a:spcPts val="200"/>
                        </a:spcBef>
                        <a:spcAft>
                          <a:spcPts val="200"/>
                        </a:spcAft>
                      </a:pPr>
                      <a:r>
                        <a:rPr lang="zh-TW" sz="1000" kern="1050" dirty="0">
                          <a:effectLst/>
                        </a:rPr>
                        <a:t>子节点数据项配置配置</a:t>
                      </a:r>
                      <a:r>
                        <a:rPr lang="en-US" sz="1000" kern="1050" dirty="0">
                          <a:effectLst/>
                        </a:rPr>
                        <a:t>(</a:t>
                      </a:r>
                      <a:r>
                        <a:rPr lang="zh-TW" sz="1000" kern="1050" dirty="0">
                          <a:effectLst/>
                        </a:rPr>
                        <a:t>和</a:t>
                      </a:r>
                      <a:r>
                        <a:rPr lang="en-US" sz="1000" kern="1050" dirty="0">
                          <a:effectLst/>
                        </a:rPr>
                        <a:t> </a:t>
                      </a:r>
                      <a:r>
                        <a:rPr lang="en-US" sz="1000" kern="1050" dirty="0" err="1">
                          <a:effectLst/>
                        </a:rPr>
                        <a:t>SunburstItem</a:t>
                      </a:r>
                      <a:r>
                        <a:rPr lang="en-US" sz="1000" kern="1050" dirty="0">
                          <a:effectLst/>
                        </a:rPr>
                        <a:t> </a:t>
                      </a:r>
                      <a:r>
                        <a:rPr lang="zh-TW" sz="1000" kern="1050" dirty="0">
                          <a:effectLst/>
                        </a:rPr>
                        <a:t>一致</a:t>
                      </a:r>
                      <a:r>
                        <a:rPr lang="en-US" sz="1000" kern="1050" dirty="0">
                          <a:effectLst/>
                        </a:rPr>
                        <a:t>, </a:t>
                      </a:r>
                      <a:r>
                        <a:rPr lang="zh-TW" sz="1000" kern="1050" dirty="0">
                          <a:effectLst/>
                        </a:rPr>
                        <a:t>递归下去</a:t>
                      </a:r>
                      <a:r>
                        <a:rPr lang="en-US" sz="1000" kern="1050" dirty="0">
                          <a:effectLst/>
                        </a:rPr>
                        <a:t>)</a:t>
                      </a:r>
                      <a:r>
                        <a:rPr lang="zh-TW" sz="1000" kern="1050" dirty="0">
                          <a:effectLst/>
                        </a:rPr>
                        <a:t>。</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32779" marR="32779" marT="0" marB="0" anchor="ctr"/>
                </a:tc>
                <a:extLst>
                  <a:ext uri="{0D108BD9-81ED-4DB2-BD59-A6C34878D82A}">
                    <a16:rowId xmlns:a16="http://schemas.microsoft.com/office/drawing/2014/main" val="3894243044"/>
                  </a:ext>
                </a:extLst>
              </a:tr>
            </a:tbl>
          </a:graphicData>
        </a:graphic>
      </p:graphicFrame>
      <p:sp>
        <p:nvSpPr>
          <p:cNvPr id="7" name="文本框 6">
            <a:extLst>
              <a:ext uri="{FF2B5EF4-FFF2-40B4-BE49-F238E27FC236}">
                <a16:creationId xmlns:a16="http://schemas.microsoft.com/office/drawing/2014/main" id="{ABAB8E53-C555-29F1-A253-F5FF96B0CC22}"/>
              </a:ext>
            </a:extLst>
          </p:cNvPr>
          <p:cNvSpPr txBox="1"/>
          <p:nvPr/>
        </p:nvSpPr>
        <p:spPr>
          <a:xfrm>
            <a:off x="874466" y="1755777"/>
            <a:ext cx="3107366" cy="369332"/>
          </a:xfrm>
          <a:prstGeom prst="rect">
            <a:avLst/>
          </a:prstGeom>
          <a:noFill/>
        </p:spPr>
        <p:txBody>
          <a:bodyPr wrap="square">
            <a:spAutoFit/>
          </a:bodyPr>
          <a:lstStyle/>
          <a:p>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旭日图的数据项配置</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89581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zh-CN" dirty="0"/>
              <a:t>为了</a:t>
            </a:r>
            <a:r>
              <a:rPr lang="zh-CN" altLang="en-US" dirty="0"/>
              <a:t>分析我们的家庭人员的相互关系，可以绘制家庭树的旭日图。</a:t>
            </a:r>
          </a:p>
        </p:txBody>
      </p:sp>
      <p:sp>
        <p:nvSpPr>
          <p:cNvPr id="17412" name="内容占位符 2"/>
          <p:cNvSpPr>
            <a:spLocks noGrp="1"/>
          </p:cNvSpPr>
          <p:nvPr>
            <p:ph idx="10"/>
          </p:nvPr>
        </p:nvSpPr>
        <p:spPr/>
        <p:txBody>
          <a:bodyPr/>
          <a:lstStyle/>
          <a:p>
            <a:r>
              <a:rPr lang="en-US" altLang="zh-CN" dirty="0"/>
              <a:t>10.6.2  </a:t>
            </a:r>
            <a:r>
              <a:rPr lang="zh-CN" altLang="en-US" dirty="0"/>
              <a:t>案例：绘制我的家庭树旭日图</a:t>
            </a:r>
            <a:endParaRPr dirty="0"/>
          </a:p>
        </p:txBody>
      </p:sp>
      <p:pic>
        <p:nvPicPr>
          <p:cNvPr id="2" name="图片 1">
            <a:extLst>
              <a:ext uri="{FF2B5EF4-FFF2-40B4-BE49-F238E27FC236}">
                <a16:creationId xmlns:a16="http://schemas.microsoft.com/office/drawing/2014/main" id="{FE283AFB-D872-66A9-01A3-D0A2BB043F71}"/>
              </a:ext>
            </a:extLst>
          </p:cNvPr>
          <p:cNvPicPr>
            <a:picLocks noChangeAspect="1"/>
          </p:cNvPicPr>
          <p:nvPr/>
        </p:nvPicPr>
        <p:blipFill>
          <a:blip r:embed="rId2"/>
          <a:stretch>
            <a:fillRect/>
          </a:stretch>
        </p:blipFill>
        <p:spPr>
          <a:xfrm>
            <a:off x="2318525" y="2523418"/>
            <a:ext cx="6863731" cy="3240000"/>
          </a:xfrm>
          <a:prstGeom prst="rect">
            <a:avLst/>
          </a:prstGeom>
          <a:noFill/>
          <a:ln>
            <a:noFill/>
          </a:ln>
        </p:spPr>
      </p:pic>
    </p:spTree>
    <p:extLst>
      <p:ext uri="{BB962C8B-B14F-4D97-AF65-F5344CB8AC3E}">
        <p14:creationId xmlns:p14="http://schemas.microsoft.com/office/powerpoint/2010/main" val="3070144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p:txBody>
          <a:bodyPr/>
          <a:lstStyle/>
          <a:p>
            <a:r>
              <a:rPr lang="en-US" altLang="zh-CN" dirty="0"/>
              <a:t>   c = (</a:t>
            </a:r>
            <a:endParaRPr lang="zh-CN" altLang="zh-CN" dirty="0"/>
          </a:p>
          <a:p>
            <a:r>
              <a:rPr lang="en-US" altLang="zh-CN" dirty="0"/>
              <a:t>        Sunburst()</a:t>
            </a:r>
            <a:endParaRPr lang="zh-CN" altLang="zh-CN" dirty="0"/>
          </a:p>
          <a:p>
            <a:r>
              <a:rPr lang="en-US" altLang="zh-CN" dirty="0"/>
              <a:t>        .add(</a:t>
            </a:r>
            <a:r>
              <a:rPr lang="en-US" altLang="zh-CN" dirty="0" err="1"/>
              <a:t>series_name</a:t>
            </a:r>
            <a:r>
              <a:rPr lang="en-US" altLang="zh-CN" dirty="0"/>
              <a:t>="</a:t>
            </a:r>
            <a:r>
              <a:rPr lang="zh-CN" altLang="zh-CN" dirty="0"/>
              <a:t>我的家庭树旭日图</a:t>
            </a:r>
            <a:r>
              <a:rPr lang="en-US" altLang="zh-CN" dirty="0"/>
              <a:t>", </a:t>
            </a:r>
            <a:r>
              <a:rPr lang="en-US" altLang="zh-CN" dirty="0" err="1"/>
              <a:t>data_pair</a:t>
            </a:r>
            <a:r>
              <a:rPr lang="en-US" altLang="zh-CN" dirty="0"/>
              <a:t>=data, radius=[0, "90%"])</a:t>
            </a:r>
            <a:endParaRPr lang="zh-CN" altLang="zh-CN" dirty="0"/>
          </a:p>
          <a:p>
            <a:r>
              <a:rPr lang="en-US" altLang="zh-CN" dirty="0"/>
              <a:t>        .</a:t>
            </a:r>
            <a:r>
              <a:rPr lang="en-US" altLang="zh-CN" dirty="0" err="1"/>
              <a:t>set_global_opts</a:t>
            </a:r>
            <a:r>
              <a:rPr lang="en-US" altLang="zh-CN" dirty="0"/>
              <a:t>(</a:t>
            </a:r>
            <a:r>
              <a:rPr lang="en-US" altLang="zh-CN" dirty="0" err="1"/>
              <a:t>title_opts</a:t>
            </a:r>
            <a:r>
              <a:rPr lang="en-US" altLang="zh-CN" dirty="0"/>
              <a:t>=</a:t>
            </a:r>
            <a:r>
              <a:rPr lang="en-US" altLang="zh-CN" dirty="0" err="1"/>
              <a:t>opts.TitleOpts</a:t>
            </a:r>
            <a:r>
              <a:rPr lang="en-US" altLang="zh-CN" dirty="0"/>
              <a:t>(title="</a:t>
            </a:r>
            <a:r>
              <a:rPr lang="zh-CN" altLang="zh-CN" dirty="0"/>
              <a:t>我的家庭树旭日图</a:t>
            </a:r>
            <a:r>
              <a:rPr lang="en-US" altLang="zh-CN" dirty="0"/>
              <a:t>"),</a:t>
            </a:r>
            <a:endParaRPr lang="zh-CN" altLang="zh-CN" dirty="0"/>
          </a:p>
          <a:p>
            <a:r>
              <a:rPr lang="en-US" altLang="zh-CN" dirty="0"/>
              <a:t>                         </a:t>
            </a:r>
            <a:r>
              <a:rPr lang="en-US" altLang="zh-CN" dirty="0" err="1"/>
              <a:t>toolbox_opts</a:t>
            </a:r>
            <a:r>
              <a:rPr lang="en-US" altLang="zh-CN" dirty="0"/>
              <a:t>=</a:t>
            </a:r>
            <a:r>
              <a:rPr lang="en-US" altLang="zh-CN" dirty="0" err="1"/>
              <a:t>opts.ToolboxOpts</a:t>
            </a:r>
            <a:r>
              <a:rPr lang="en-US" altLang="zh-CN" dirty="0"/>
              <a:t>())</a:t>
            </a:r>
            <a:endParaRPr lang="zh-CN" altLang="zh-CN" dirty="0"/>
          </a:p>
          <a:p>
            <a:r>
              <a:rPr lang="en-US" altLang="zh-CN" dirty="0"/>
              <a:t>        .</a:t>
            </a:r>
            <a:r>
              <a:rPr lang="en-US" altLang="zh-CN" dirty="0" err="1"/>
              <a:t>set_series_opts</a:t>
            </a:r>
            <a:r>
              <a:rPr lang="en-US" altLang="zh-CN" dirty="0"/>
              <a:t>(</a:t>
            </a:r>
            <a:r>
              <a:rPr lang="en-US" altLang="zh-CN" dirty="0" err="1"/>
              <a:t>label_opts</a:t>
            </a:r>
            <a:r>
              <a:rPr lang="en-US" altLang="zh-CN" dirty="0"/>
              <a:t>=</a:t>
            </a:r>
            <a:r>
              <a:rPr lang="en-US" altLang="zh-CN" dirty="0" err="1"/>
              <a:t>opts.LabelOpts</a:t>
            </a:r>
            <a:r>
              <a:rPr lang="en-US" altLang="zh-CN" dirty="0"/>
              <a:t>(formatter="{b}",color='black',</a:t>
            </a:r>
            <a:r>
              <a:rPr lang="en-US" altLang="zh-CN" dirty="0" err="1"/>
              <a:t>font_size</a:t>
            </a:r>
            <a:r>
              <a:rPr lang="en-US" altLang="zh-CN" dirty="0"/>
              <a:t>=13))</a:t>
            </a:r>
            <a:endParaRPr lang="zh-CN" altLang="zh-CN" dirty="0"/>
          </a:p>
          <a:p>
            <a:r>
              <a:rPr lang="en-US" altLang="zh-CN" dirty="0"/>
              <a:t>    )</a:t>
            </a:r>
            <a:endParaRPr lang="zh-CN" altLang="zh-CN" dirty="0"/>
          </a:p>
          <a:p>
            <a:r>
              <a:rPr lang="en-US" altLang="zh-CN" dirty="0"/>
              <a:t>    return c</a:t>
            </a:r>
            <a:endParaRPr lang="zh-CN" altLang="zh-CN" dirty="0"/>
          </a:p>
          <a:p>
            <a:pPr marL="271463" indent="-271463"/>
            <a:endParaRPr lang="zh-CN" altLang="en-US" dirty="0"/>
          </a:p>
        </p:txBody>
      </p:sp>
    </p:spTree>
    <p:extLst>
      <p:ext uri="{BB962C8B-B14F-4D97-AF65-F5344CB8AC3E}">
        <p14:creationId xmlns:p14="http://schemas.microsoft.com/office/powerpoint/2010/main" val="630204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154144"/>
            <a:ext cx="0" cy="5268171"/>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392765"/>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6</a:t>
            </a:r>
          </a:p>
        </p:txBody>
      </p:sp>
      <p:sp>
        <p:nvSpPr>
          <p:cNvPr id="23" name="AutoShape 17">
            <a:hlinkClick r:id="rId2" action="ppaction://hlinksldjump"/>
          </p:cNvPr>
          <p:cNvSpPr>
            <a:spLocks noChangeArrowheads="1"/>
          </p:cNvSpPr>
          <p:nvPr/>
        </p:nvSpPr>
        <p:spPr bwMode="auto">
          <a:xfrm>
            <a:off x="4000531" y="2349694"/>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solidFill>
                  <a:schemeClr val="bg1"/>
                </a:solidFill>
                <a:latin typeface="微软雅黑" pitchFamily="34" charset="-122"/>
                <a:ea typeface="微软雅黑" pitchFamily="34" charset="-122"/>
              </a:rPr>
              <a:t>绘制主题河流图</a:t>
            </a:r>
          </a:p>
        </p:txBody>
      </p:sp>
      <p:sp>
        <p:nvSpPr>
          <p:cNvPr id="13" name="AutoShape 17"/>
          <p:cNvSpPr>
            <a:spLocks noChangeArrowheads="1"/>
          </p:cNvSpPr>
          <p:nvPr/>
        </p:nvSpPr>
        <p:spPr bwMode="auto">
          <a:xfrm>
            <a:off x="4000531" y="1320765"/>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绘制旭日图</a:t>
            </a:r>
          </a:p>
        </p:txBody>
      </p:sp>
      <p:sp>
        <p:nvSpPr>
          <p:cNvPr id="15" name="Oval 15"/>
          <p:cNvSpPr>
            <a:spLocks noChangeArrowheads="1"/>
          </p:cNvSpPr>
          <p:nvPr/>
        </p:nvSpPr>
        <p:spPr bwMode="auto">
          <a:xfrm>
            <a:off x="2928857" y="2367694"/>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7</a:t>
            </a:r>
          </a:p>
        </p:txBody>
      </p:sp>
      <p:sp>
        <p:nvSpPr>
          <p:cNvPr id="21" name="AutoShape 17">
            <a:hlinkClick r:id="" action="ppaction://noaction"/>
          </p:cNvPr>
          <p:cNvSpPr>
            <a:spLocks noChangeArrowheads="1"/>
          </p:cNvSpPr>
          <p:nvPr/>
        </p:nvSpPr>
        <p:spPr bwMode="auto">
          <a:xfrm>
            <a:off x="4012450" y="3401895"/>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绘制词云</a:t>
            </a:r>
          </a:p>
        </p:txBody>
      </p:sp>
      <p:sp>
        <p:nvSpPr>
          <p:cNvPr id="22" name="Oval 15"/>
          <p:cNvSpPr>
            <a:spLocks noChangeArrowheads="1"/>
          </p:cNvSpPr>
          <p:nvPr/>
        </p:nvSpPr>
        <p:spPr bwMode="auto">
          <a:xfrm>
            <a:off x="2928857" y="3419895"/>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8</a:t>
            </a:r>
          </a:p>
        </p:txBody>
      </p:sp>
      <p:sp>
        <p:nvSpPr>
          <p:cNvPr id="28" name="AutoShape 17">
            <a:hlinkClick r:id="" action="ppaction://noaction"/>
          </p:cNvPr>
          <p:cNvSpPr>
            <a:spLocks noChangeArrowheads="1"/>
          </p:cNvSpPr>
          <p:nvPr/>
        </p:nvSpPr>
        <p:spPr bwMode="auto">
          <a:xfrm>
            <a:off x="4012450" y="4456519"/>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绘制玫瑰图</a:t>
            </a:r>
          </a:p>
        </p:txBody>
      </p:sp>
      <p:sp>
        <p:nvSpPr>
          <p:cNvPr id="29" name="Oval 15"/>
          <p:cNvSpPr>
            <a:spLocks noChangeArrowheads="1"/>
          </p:cNvSpPr>
          <p:nvPr/>
        </p:nvSpPr>
        <p:spPr bwMode="auto">
          <a:xfrm>
            <a:off x="2904947" y="4474519"/>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9</a:t>
            </a:r>
          </a:p>
        </p:txBody>
      </p:sp>
      <p:sp>
        <p:nvSpPr>
          <p:cNvPr id="11" name="AutoShape 17">
            <a:hlinkClick r:id="" action="ppaction://noaction"/>
            <a:extLst>
              <a:ext uri="{FF2B5EF4-FFF2-40B4-BE49-F238E27FC236}">
                <a16:creationId xmlns:a16="http://schemas.microsoft.com/office/drawing/2014/main" id="{F858D493-DA42-4F15-8A9A-4F1412F3259F}"/>
              </a:ext>
            </a:extLst>
          </p:cNvPr>
          <p:cNvSpPr>
            <a:spLocks noChangeArrowheads="1"/>
          </p:cNvSpPr>
          <p:nvPr/>
        </p:nvSpPr>
        <p:spPr bwMode="auto">
          <a:xfrm>
            <a:off x="4024996" y="5522956"/>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绘制平行坐标系</a:t>
            </a:r>
          </a:p>
        </p:txBody>
      </p:sp>
      <p:sp>
        <p:nvSpPr>
          <p:cNvPr id="12" name="Oval 15">
            <a:extLst>
              <a:ext uri="{FF2B5EF4-FFF2-40B4-BE49-F238E27FC236}">
                <a16:creationId xmlns:a16="http://schemas.microsoft.com/office/drawing/2014/main" id="{91C6563F-10D6-4D11-BBAF-3C078737F936}"/>
              </a:ext>
            </a:extLst>
          </p:cNvPr>
          <p:cNvSpPr>
            <a:spLocks noChangeArrowheads="1"/>
          </p:cNvSpPr>
          <p:nvPr/>
        </p:nvSpPr>
        <p:spPr bwMode="auto">
          <a:xfrm>
            <a:off x="2917493" y="5540956"/>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10</a:t>
            </a:r>
          </a:p>
        </p:txBody>
      </p:sp>
    </p:spTree>
    <p:extLst>
      <p:ext uri="{BB962C8B-B14F-4D97-AF65-F5344CB8AC3E}">
        <p14:creationId xmlns:p14="http://schemas.microsoft.com/office/powerpoint/2010/main" val="1999745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主题河流图是一种特殊的流图，它主要用来表示事件或主题等在一段时间内的变化。它是一种围绕中心轴线移位的堆积面积图，形成流动的有机形状，显示了不同类别的数据随时间的变化。通过使用流动的有机形状，有点类似河流的水流。 </a:t>
            </a:r>
          </a:p>
          <a:p>
            <a:r>
              <a:rPr lang="zh-CN" altLang="en-US" dirty="0"/>
              <a:t>在主题河流图中，每个流的形状大小与每个类别中的值成比例，平行流动的轴变量用于时间，是显示大量数据集的理想选择，以便随时间发现各种类别的趋势和模式</a:t>
            </a:r>
            <a:r>
              <a:rPr lang="zh-CN" altLang="zh-CN" dirty="0"/>
              <a:t>。</a:t>
            </a:r>
          </a:p>
        </p:txBody>
      </p:sp>
      <p:sp>
        <p:nvSpPr>
          <p:cNvPr id="17412" name="内容占位符 2"/>
          <p:cNvSpPr>
            <a:spLocks noGrp="1"/>
          </p:cNvSpPr>
          <p:nvPr>
            <p:ph idx="10"/>
          </p:nvPr>
        </p:nvSpPr>
        <p:spPr/>
        <p:txBody>
          <a:bodyPr/>
          <a:lstStyle/>
          <a:p>
            <a:r>
              <a:rPr lang="en-US" altLang="zh-CN" dirty="0"/>
              <a:t>10.7.1  </a:t>
            </a:r>
            <a:r>
              <a:rPr lang="zh-CN" altLang="en-US" dirty="0"/>
              <a:t>主题河流图及其参数配置</a:t>
            </a:r>
            <a:endParaRPr dirty="0"/>
          </a:p>
        </p:txBody>
      </p:sp>
    </p:spTree>
    <p:extLst>
      <p:ext uri="{BB962C8B-B14F-4D97-AF65-F5344CB8AC3E}">
        <p14:creationId xmlns:p14="http://schemas.microsoft.com/office/powerpoint/2010/main" val="1143938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a:extLst>
              <a:ext uri="{FF2B5EF4-FFF2-40B4-BE49-F238E27FC236}">
                <a16:creationId xmlns:a16="http://schemas.microsoft.com/office/drawing/2014/main" id="{C54E12D1-D558-4640-97B2-EFD8E492CD3E}"/>
              </a:ext>
            </a:extLst>
          </p:cNvPr>
          <p:cNvGraphicFramePr>
            <a:graphicFrameLocks noGrp="1"/>
          </p:cNvGraphicFramePr>
          <p:nvPr>
            <p:ph idx="1"/>
            <p:extLst>
              <p:ext uri="{D42A27DB-BD31-4B8C-83A1-F6EECF244321}">
                <p14:modId xmlns:p14="http://schemas.microsoft.com/office/powerpoint/2010/main" val="1299055399"/>
              </p:ext>
            </p:extLst>
          </p:nvPr>
        </p:nvGraphicFramePr>
        <p:xfrm>
          <a:off x="2567709" y="2321358"/>
          <a:ext cx="6650182" cy="2018863"/>
        </p:xfrm>
        <a:graphic>
          <a:graphicData uri="http://schemas.openxmlformats.org/drawingml/2006/table">
            <a:tbl>
              <a:tblPr firstRow="1" firstCol="1" bandRow="1">
                <a:tableStyleId>{5C22544A-7EE6-4342-B048-85BDC9FD1C3A}</a:tableStyleId>
              </a:tblPr>
              <a:tblGrid>
                <a:gridCol w="1518811">
                  <a:extLst>
                    <a:ext uri="{9D8B030D-6E8A-4147-A177-3AD203B41FA5}">
                      <a16:colId xmlns:a16="http://schemas.microsoft.com/office/drawing/2014/main" val="3704425411"/>
                    </a:ext>
                  </a:extLst>
                </a:gridCol>
                <a:gridCol w="5131371">
                  <a:extLst>
                    <a:ext uri="{9D8B030D-6E8A-4147-A177-3AD203B41FA5}">
                      <a16:colId xmlns:a16="http://schemas.microsoft.com/office/drawing/2014/main" val="2972754684"/>
                    </a:ext>
                  </a:extLst>
                </a:gridCol>
              </a:tblGrid>
              <a:tr h="326149">
                <a:tc>
                  <a:txBody>
                    <a:bodyPr/>
                    <a:lstStyle/>
                    <a:p>
                      <a:pPr marL="0" indent="0" algn="ctr">
                        <a:lnSpc>
                          <a:spcPts val="1400"/>
                        </a:lnSpc>
                        <a:spcBef>
                          <a:spcPts val="200"/>
                        </a:spcBef>
                        <a:spcAft>
                          <a:spcPts val="200"/>
                        </a:spcAft>
                      </a:pPr>
                      <a:r>
                        <a:rPr lang="zh-TW" sz="1000" kern="1050" dirty="0">
                          <a:effectLst/>
                        </a:rPr>
                        <a:t>属性</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rPr>
                        <a:t>说明</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2763281528"/>
                  </a:ext>
                </a:extLst>
              </a:tr>
              <a:tr h="282119">
                <a:tc>
                  <a:txBody>
                    <a:bodyPr/>
                    <a:lstStyle/>
                    <a:p>
                      <a:pPr marL="0" indent="0" algn="ctr">
                        <a:lnSpc>
                          <a:spcPts val="1400"/>
                        </a:lnSpc>
                        <a:spcBef>
                          <a:spcPts val="200"/>
                        </a:spcBef>
                        <a:spcAft>
                          <a:spcPts val="200"/>
                        </a:spcAft>
                      </a:pPr>
                      <a:r>
                        <a:rPr lang="en-US" sz="1000" kern="1050" dirty="0" err="1">
                          <a:effectLst/>
                        </a:rPr>
                        <a:t>series_name</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系列名称，用于</a:t>
                      </a:r>
                      <a:r>
                        <a:rPr lang="en-US" sz="1000" kern="1050" dirty="0">
                          <a:effectLst/>
                        </a:rPr>
                        <a:t> tooltip </a:t>
                      </a:r>
                      <a:r>
                        <a:rPr lang="zh-TW" sz="1000" kern="1050" dirty="0">
                          <a:effectLst/>
                        </a:rPr>
                        <a:t>的显示，</a:t>
                      </a:r>
                      <a:r>
                        <a:rPr lang="en-US" sz="1000" kern="1050" dirty="0">
                          <a:effectLst/>
                        </a:rPr>
                        <a:t>legend </a:t>
                      </a:r>
                      <a:r>
                        <a:rPr lang="zh-TW" sz="1000" kern="1050" dirty="0">
                          <a:effectLst/>
                        </a:rPr>
                        <a:t>的图例筛选。</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2912366135"/>
                  </a:ext>
                </a:extLst>
              </a:tr>
              <a:tr h="282119">
                <a:tc>
                  <a:txBody>
                    <a:bodyPr/>
                    <a:lstStyle/>
                    <a:p>
                      <a:pPr marL="0" indent="0" algn="ctr">
                        <a:lnSpc>
                          <a:spcPts val="1400"/>
                        </a:lnSpc>
                        <a:spcBef>
                          <a:spcPts val="200"/>
                        </a:spcBef>
                        <a:spcAft>
                          <a:spcPts val="200"/>
                        </a:spcAft>
                      </a:pPr>
                      <a:r>
                        <a:rPr lang="en-US" sz="1000" kern="1050" dirty="0">
                          <a:effectLst/>
                        </a:rPr>
                        <a:t>data</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系列数据项。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466424087"/>
                  </a:ext>
                </a:extLst>
              </a:tr>
              <a:tr h="282119">
                <a:tc>
                  <a:txBody>
                    <a:bodyPr/>
                    <a:lstStyle/>
                    <a:p>
                      <a:pPr marL="0" indent="0" algn="ctr">
                        <a:lnSpc>
                          <a:spcPts val="1400"/>
                        </a:lnSpc>
                        <a:spcBef>
                          <a:spcPts val="200"/>
                        </a:spcBef>
                        <a:spcAft>
                          <a:spcPts val="200"/>
                        </a:spcAft>
                      </a:pPr>
                      <a:r>
                        <a:rPr lang="en-US" sz="1000" kern="1050" dirty="0" err="1">
                          <a:effectLst/>
                        </a:rPr>
                        <a:t>is_selected</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是否选中图例。</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4185906454"/>
                  </a:ext>
                </a:extLst>
              </a:tr>
              <a:tr h="282119">
                <a:tc>
                  <a:txBody>
                    <a:bodyPr/>
                    <a:lstStyle/>
                    <a:p>
                      <a:pPr marL="0" indent="0" algn="ctr">
                        <a:lnSpc>
                          <a:spcPts val="1400"/>
                        </a:lnSpc>
                        <a:spcBef>
                          <a:spcPts val="200"/>
                        </a:spcBef>
                        <a:spcAft>
                          <a:spcPts val="200"/>
                        </a:spcAft>
                      </a:pPr>
                      <a:r>
                        <a:rPr lang="en-US" sz="1000" kern="1050" dirty="0" err="1">
                          <a:effectLst/>
                        </a:rPr>
                        <a:t>label_opts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标签配置项。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2517895795"/>
                  </a:ext>
                </a:extLst>
              </a:tr>
              <a:tr h="282119">
                <a:tc>
                  <a:txBody>
                    <a:bodyPr/>
                    <a:lstStyle/>
                    <a:p>
                      <a:pPr marL="0" indent="0" algn="ctr">
                        <a:lnSpc>
                          <a:spcPts val="1400"/>
                        </a:lnSpc>
                        <a:spcBef>
                          <a:spcPts val="200"/>
                        </a:spcBef>
                        <a:spcAft>
                          <a:spcPts val="200"/>
                        </a:spcAft>
                      </a:pPr>
                      <a:r>
                        <a:rPr lang="en-US" sz="1000" kern="1050" dirty="0" err="1">
                          <a:effectLst/>
                        </a:rPr>
                        <a:t>tooltip_opts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提示框组件配置项。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2365175260"/>
                  </a:ext>
                </a:extLst>
              </a:tr>
              <a:tr h="282119">
                <a:tc>
                  <a:txBody>
                    <a:bodyPr/>
                    <a:lstStyle/>
                    <a:p>
                      <a:pPr marL="0" indent="0" algn="ctr">
                        <a:lnSpc>
                          <a:spcPts val="1400"/>
                        </a:lnSpc>
                        <a:spcBef>
                          <a:spcPts val="200"/>
                        </a:spcBef>
                        <a:spcAft>
                          <a:spcPts val="200"/>
                        </a:spcAft>
                      </a:pPr>
                      <a:r>
                        <a:rPr lang="en-US" sz="1000" kern="1050" dirty="0" err="1">
                          <a:effectLst/>
                        </a:rPr>
                        <a:t>singleaxis_opts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单轴组件配置项。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745688925"/>
                  </a:ext>
                </a:extLst>
              </a:tr>
            </a:tbl>
          </a:graphicData>
        </a:graphic>
      </p:graphicFrame>
      <p:sp>
        <p:nvSpPr>
          <p:cNvPr id="4" name="文本框 3">
            <a:extLst>
              <a:ext uri="{FF2B5EF4-FFF2-40B4-BE49-F238E27FC236}">
                <a16:creationId xmlns:a16="http://schemas.microsoft.com/office/drawing/2014/main" id="{0B3538D1-135A-FDC9-44B5-C51BA4829861}"/>
              </a:ext>
            </a:extLst>
          </p:cNvPr>
          <p:cNvSpPr txBox="1"/>
          <p:nvPr/>
        </p:nvSpPr>
        <p:spPr>
          <a:xfrm>
            <a:off x="922374" y="1681348"/>
            <a:ext cx="3128631" cy="370736"/>
          </a:xfrm>
          <a:prstGeom prst="rect">
            <a:avLst/>
          </a:prstGeom>
          <a:noFill/>
        </p:spPr>
        <p:txBody>
          <a:bodyPr wrap="square">
            <a:spAutoFit/>
          </a:bodyPr>
          <a:lstStyle/>
          <a:p>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主题河流图的参数配置</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988577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zh-CN" dirty="0"/>
              <a:t>为了</a:t>
            </a:r>
            <a:r>
              <a:rPr lang="zh-CN" altLang="en-US" dirty="0"/>
              <a:t>分析</a:t>
            </a:r>
            <a:r>
              <a:rPr lang="en-US" altLang="zh-CN" dirty="0"/>
              <a:t>2022</a:t>
            </a:r>
            <a:r>
              <a:rPr lang="zh-CN" altLang="en-US" dirty="0"/>
              <a:t>年</a:t>
            </a:r>
            <a:r>
              <a:rPr lang="en-US" altLang="zh-CN" dirty="0"/>
              <a:t>12</a:t>
            </a:r>
            <a:r>
              <a:rPr lang="zh-CN" altLang="en-US" dirty="0"/>
              <a:t>月某企业不同类型商品的销售额情况，可以绘制其不同商品销售额的主题河流图。</a:t>
            </a:r>
          </a:p>
        </p:txBody>
      </p:sp>
      <p:sp>
        <p:nvSpPr>
          <p:cNvPr id="17412" name="内容占位符 2"/>
          <p:cNvSpPr>
            <a:spLocks noGrp="1"/>
          </p:cNvSpPr>
          <p:nvPr>
            <p:ph idx="10"/>
          </p:nvPr>
        </p:nvSpPr>
        <p:spPr/>
        <p:txBody>
          <a:bodyPr/>
          <a:lstStyle/>
          <a:p>
            <a:r>
              <a:rPr lang="en-US" altLang="zh-CN" dirty="0"/>
              <a:t>10.7.2  </a:t>
            </a:r>
            <a:r>
              <a:rPr lang="zh-CN" altLang="en-US" dirty="0"/>
              <a:t>案例：不同类型商品销售情况分析</a:t>
            </a:r>
            <a:endParaRPr dirty="0"/>
          </a:p>
        </p:txBody>
      </p:sp>
      <p:pic>
        <p:nvPicPr>
          <p:cNvPr id="2" name="图片 1">
            <a:extLst>
              <a:ext uri="{FF2B5EF4-FFF2-40B4-BE49-F238E27FC236}">
                <a16:creationId xmlns:a16="http://schemas.microsoft.com/office/drawing/2014/main" id="{E4384321-0FA7-AD65-A9F2-5D139C7FA32B}"/>
              </a:ext>
            </a:extLst>
          </p:cNvPr>
          <p:cNvPicPr>
            <a:picLocks noChangeAspect="1"/>
          </p:cNvPicPr>
          <p:nvPr/>
        </p:nvPicPr>
        <p:blipFill>
          <a:blip r:embed="rId2"/>
          <a:stretch>
            <a:fillRect/>
          </a:stretch>
        </p:blipFill>
        <p:spPr>
          <a:xfrm>
            <a:off x="2708585" y="2555302"/>
            <a:ext cx="6043077" cy="3240000"/>
          </a:xfrm>
          <a:prstGeom prst="rect">
            <a:avLst/>
          </a:prstGeom>
          <a:noFill/>
          <a:ln>
            <a:noFill/>
          </a:ln>
        </p:spPr>
      </p:pic>
    </p:spTree>
    <p:extLst>
      <p:ext uri="{BB962C8B-B14F-4D97-AF65-F5344CB8AC3E}">
        <p14:creationId xmlns:p14="http://schemas.microsoft.com/office/powerpoint/2010/main" val="3579141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p:txBody>
          <a:bodyPr/>
          <a:lstStyle/>
          <a:p>
            <a:r>
              <a:rPr lang="en-US" altLang="zh-CN" dirty="0"/>
              <a:t>def </a:t>
            </a:r>
            <a:r>
              <a:rPr lang="en-US" altLang="zh-CN" dirty="0" err="1"/>
              <a:t>themeriver</a:t>
            </a:r>
            <a:r>
              <a:rPr lang="en-US" altLang="zh-CN" dirty="0"/>
              <a:t>() -&gt; </a:t>
            </a:r>
            <a:r>
              <a:rPr lang="en-US" altLang="zh-CN" dirty="0" err="1"/>
              <a:t>ThemeRiver</a:t>
            </a:r>
            <a:r>
              <a:rPr lang="en-US" altLang="zh-CN" dirty="0"/>
              <a:t>:</a:t>
            </a:r>
          </a:p>
          <a:p>
            <a:r>
              <a:rPr lang="en-US" altLang="zh-CN" dirty="0"/>
              <a:t>    c = (</a:t>
            </a:r>
          </a:p>
          <a:p>
            <a:r>
              <a:rPr lang="en-US" altLang="zh-CN" dirty="0"/>
              <a:t>        </a:t>
            </a:r>
            <a:r>
              <a:rPr lang="en-US" altLang="zh-CN" dirty="0" err="1"/>
              <a:t>ThemeRiver</a:t>
            </a:r>
            <a:r>
              <a:rPr lang="en-US" altLang="zh-CN" dirty="0"/>
              <a:t>()</a:t>
            </a:r>
          </a:p>
          <a:p>
            <a:r>
              <a:rPr lang="en-US" altLang="zh-CN" dirty="0"/>
              <a:t>        .add(</a:t>
            </a:r>
          </a:p>
          <a:p>
            <a:r>
              <a:rPr lang="en-US" altLang="zh-CN" dirty="0"/>
              <a:t>            ["</a:t>
            </a:r>
            <a:r>
              <a:rPr lang="zh-CN" altLang="en-US" dirty="0"/>
              <a:t>办公类</a:t>
            </a:r>
            <a:r>
              <a:rPr lang="en-US" altLang="zh-CN" dirty="0"/>
              <a:t>","</a:t>
            </a:r>
            <a:r>
              <a:rPr lang="zh-CN" altLang="en-US" dirty="0"/>
              <a:t>家具类</a:t>
            </a:r>
            <a:r>
              <a:rPr lang="en-US" altLang="zh-CN" dirty="0"/>
              <a:t>","</a:t>
            </a:r>
            <a:r>
              <a:rPr lang="zh-CN" altLang="en-US" dirty="0"/>
              <a:t>技术类</a:t>
            </a:r>
            <a:r>
              <a:rPr lang="en-US" altLang="zh-CN" dirty="0"/>
              <a:t>"],</a:t>
            </a:r>
          </a:p>
          <a:p>
            <a:r>
              <a:rPr lang="en-US" altLang="zh-CN" dirty="0"/>
              <a:t>            v1,</a:t>
            </a:r>
          </a:p>
          <a:p>
            <a:r>
              <a:rPr lang="en-US" altLang="zh-CN" dirty="0"/>
              <a:t>            </a:t>
            </a:r>
            <a:r>
              <a:rPr lang="en-US" altLang="zh-CN" dirty="0" err="1"/>
              <a:t>singleaxis_opts</a:t>
            </a:r>
            <a:r>
              <a:rPr lang="en-US" altLang="zh-CN" dirty="0"/>
              <a:t>=</a:t>
            </a:r>
            <a:r>
              <a:rPr lang="en-US" altLang="zh-CN" dirty="0" err="1"/>
              <a:t>opts.SingleAxisOpts</a:t>
            </a:r>
            <a:r>
              <a:rPr lang="en-US" altLang="zh-CN" dirty="0"/>
              <a:t>(type_="time", </a:t>
            </a:r>
            <a:r>
              <a:rPr lang="en-US" altLang="zh-CN" dirty="0" err="1"/>
              <a:t>pos_bottom</a:t>
            </a:r>
            <a:r>
              <a:rPr lang="en-US" altLang="zh-CN" dirty="0"/>
              <a:t>="10%")</a:t>
            </a:r>
          </a:p>
          <a:p>
            <a:r>
              <a:rPr lang="en-US" altLang="zh-CN" dirty="0"/>
              <a:t>        )</a:t>
            </a:r>
          </a:p>
        </p:txBody>
      </p:sp>
    </p:spTree>
    <p:extLst>
      <p:ext uri="{BB962C8B-B14F-4D97-AF65-F5344CB8AC3E}">
        <p14:creationId xmlns:p14="http://schemas.microsoft.com/office/powerpoint/2010/main" val="3634196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154144"/>
            <a:ext cx="0" cy="5268171"/>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392765"/>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6</a:t>
            </a:r>
          </a:p>
        </p:txBody>
      </p:sp>
      <p:sp>
        <p:nvSpPr>
          <p:cNvPr id="23" name="AutoShape 17">
            <a:hlinkClick r:id="rId2" action="ppaction://hlinksldjump"/>
          </p:cNvPr>
          <p:cNvSpPr>
            <a:spLocks noChangeArrowheads="1"/>
          </p:cNvSpPr>
          <p:nvPr/>
        </p:nvSpPr>
        <p:spPr bwMode="auto">
          <a:xfrm>
            <a:off x="4000531" y="2349694"/>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绘制主题河流图</a:t>
            </a:r>
          </a:p>
        </p:txBody>
      </p:sp>
      <p:sp>
        <p:nvSpPr>
          <p:cNvPr id="13" name="AutoShape 17"/>
          <p:cNvSpPr>
            <a:spLocks noChangeArrowheads="1"/>
          </p:cNvSpPr>
          <p:nvPr/>
        </p:nvSpPr>
        <p:spPr bwMode="auto">
          <a:xfrm>
            <a:off x="4000531" y="1320765"/>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绘制旭日图</a:t>
            </a:r>
          </a:p>
        </p:txBody>
      </p:sp>
      <p:sp>
        <p:nvSpPr>
          <p:cNvPr id="15" name="Oval 15"/>
          <p:cNvSpPr>
            <a:spLocks noChangeArrowheads="1"/>
          </p:cNvSpPr>
          <p:nvPr/>
        </p:nvSpPr>
        <p:spPr bwMode="auto">
          <a:xfrm>
            <a:off x="2928857" y="2367694"/>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7</a:t>
            </a:r>
          </a:p>
        </p:txBody>
      </p:sp>
      <p:sp>
        <p:nvSpPr>
          <p:cNvPr id="21" name="AutoShape 17">
            <a:hlinkClick r:id="" action="ppaction://noaction"/>
          </p:cNvPr>
          <p:cNvSpPr>
            <a:spLocks noChangeArrowheads="1"/>
          </p:cNvSpPr>
          <p:nvPr/>
        </p:nvSpPr>
        <p:spPr bwMode="auto">
          <a:xfrm>
            <a:off x="4012450" y="3401895"/>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solidFill>
                  <a:schemeClr val="bg1"/>
                </a:solidFill>
                <a:latin typeface="微软雅黑" pitchFamily="34" charset="-122"/>
                <a:ea typeface="微软雅黑" pitchFamily="34" charset="-122"/>
                <a:sym typeface="微软雅黑" pitchFamily="34" charset="-122"/>
              </a:rPr>
              <a:t>绘制词云</a:t>
            </a:r>
          </a:p>
        </p:txBody>
      </p:sp>
      <p:sp>
        <p:nvSpPr>
          <p:cNvPr id="22" name="Oval 15"/>
          <p:cNvSpPr>
            <a:spLocks noChangeArrowheads="1"/>
          </p:cNvSpPr>
          <p:nvPr/>
        </p:nvSpPr>
        <p:spPr bwMode="auto">
          <a:xfrm>
            <a:off x="2928857" y="3419895"/>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8</a:t>
            </a:r>
          </a:p>
        </p:txBody>
      </p:sp>
      <p:sp>
        <p:nvSpPr>
          <p:cNvPr id="28" name="AutoShape 17">
            <a:hlinkClick r:id="" action="ppaction://noaction"/>
          </p:cNvPr>
          <p:cNvSpPr>
            <a:spLocks noChangeArrowheads="1"/>
          </p:cNvSpPr>
          <p:nvPr/>
        </p:nvSpPr>
        <p:spPr bwMode="auto">
          <a:xfrm>
            <a:off x="4012450" y="4456519"/>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绘制玫瑰图</a:t>
            </a:r>
          </a:p>
        </p:txBody>
      </p:sp>
      <p:sp>
        <p:nvSpPr>
          <p:cNvPr id="29" name="Oval 15"/>
          <p:cNvSpPr>
            <a:spLocks noChangeArrowheads="1"/>
          </p:cNvSpPr>
          <p:nvPr/>
        </p:nvSpPr>
        <p:spPr bwMode="auto">
          <a:xfrm>
            <a:off x="2904947" y="4474519"/>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9</a:t>
            </a:r>
          </a:p>
        </p:txBody>
      </p:sp>
      <p:sp>
        <p:nvSpPr>
          <p:cNvPr id="11" name="AutoShape 17">
            <a:hlinkClick r:id="" action="ppaction://noaction"/>
            <a:extLst>
              <a:ext uri="{FF2B5EF4-FFF2-40B4-BE49-F238E27FC236}">
                <a16:creationId xmlns:a16="http://schemas.microsoft.com/office/drawing/2014/main" id="{F858D493-DA42-4F15-8A9A-4F1412F3259F}"/>
              </a:ext>
            </a:extLst>
          </p:cNvPr>
          <p:cNvSpPr>
            <a:spLocks noChangeArrowheads="1"/>
          </p:cNvSpPr>
          <p:nvPr/>
        </p:nvSpPr>
        <p:spPr bwMode="auto">
          <a:xfrm>
            <a:off x="4024996" y="5522956"/>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绘制平行坐标系</a:t>
            </a:r>
          </a:p>
        </p:txBody>
      </p:sp>
      <p:sp>
        <p:nvSpPr>
          <p:cNvPr id="12" name="Oval 15">
            <a:extLst>
              <a:ext uri="{FF2B5EF4-FFF2-40B4-BE49-F238E27FC236}">
                <a16:creationId xmlns:a16="http://schemas.microsoft.com/office/drawing/2014/main" id="{91C6563F-10D6-4D11-BBAF-3C078737F936}"/>
              </a:ext>
            </a:extLst>
          </p:cNvPr>
          <p:cNvSpPr>
            <a:spLocks noChangeArrowheads="1"/>
          </p:cNvSpPr>
          <p:nvPr/>
        </p:nvSpPr>
        <p:spPr bwMode="auto">
          <a:xfrm>
            <a:off x="2917493" y="5540956"/>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10</a:t>
            </a:r>
          </a:p>
        </p:txBody>
      </p:sp>
    </p:spTree>
    <p:extLst>
      <p:ext uri="{BB962C8B-B14F-4D97-AF65-F5344CB8AC3E}">
        <p14:creationId xmlns:p14="http://schemas.microsoft.com/office/powerpoint/2010/main" val="2754151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词云就是对文本中出现频率较高的关键词予以视觉上的突出，形成“关键词云层”或“关键词渲染”，从而过滤掉大量的文本信息，使用户只要一眼扫过文本就可以领略文本的主旨。词云在现代文本数据分析中应用广泛</a:t>
            </a:r>
            <a:r>
              <a:rPr lang="zh-CN" altLang="zh-CN" dirty="0"/>
              <a:t>。</a:t>
            </a:r>
          </a:p>
        </p:txBody>
      </p:sp>
      <p:sp>
        <p:nvSpPr>
          <p:cNvPr id="17412" name="内容占位符 2"/>
          <p:cNvSpPr>
            <a:spLocks noGrp="1"/>
          </p:cNvSpPr>
          <p:nvPr>
            <p:ph idx="10"/>
          </p:nvPr>
        </p:nvSpPr>
        <p:spPr/>
        <p:txBody>
          <a:bodyPr/>
          <a:lstStyle/>
          <a:p>
            <a:r>
              <a:rPr lang="en-US" altLang="zh-CN" dirty="0"/>
              <a:t>10.8.1  </a:t>
            </a:r>
            <a:r>
              <a:rPr lang="zh-CN" altLang="en-US" dirty="0"/>
              <a:t>词云及其参数配置</a:t>
            </a:r>
            <a:endParaRPr dirty="0"/>
          </a:p>
        </p:txBody>
      </p:sp>
    </p:spTree>
    <p:extLst>
      <p:ext uri="{BB962C8B-B14F-4D97-AF65-F5344CB8AC3E}">
        <p14:creationId xmlns:p14="http://schemas.microsoft.com/office/powerpoint/2010/main" val="194607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4"/>
          <p:cNvSpPr>
            <a:spLocks noGrp="1"/>
          </p:cNvSpPr>
          <p:nvPr>
            <p:ph type="title"/>
          </p:nvPr>
        </p:nvSpPr>
        <p:spPr>
          <a:xfrm>
            <a:off x="2792657" y="3080544"/>
            <a:ext cx="6543675" cy="692150"/>
          </a:xfrm>
        </p:spPr>
        <p:txBody>
          <a:bodyPr/>
          <a:lstStyle/>
          <a:p>
            <a:r>
              <a:rPr lang="zh-CN" altLang="en-US" dirty="0">
                <a:solidFill>
                  <a:schemeClr val="tx1"/>
                </a:solidFill>
              </a:rPr>
              <a:t>第</a:t>
            </a:r>
            <a:r>
              <a:rPr lang="en-US" altLang="zh-CN" dirty="0">
                <a:solidFill>
                  <a:schemeClr val="tx1"/>
                </a:solidFill>
              </a:rPr>
              <a:t>1</a:t>
            </a:r>
            <a:r>
              <a:rPr lang="zh-CN" altLang="en-US" dirty="0">
                <a:solidFill>
                  <a:schemeClr val="tx1"/>
                </a:solidFill>
              </a:rPr>
              <a:t>章  搭建</a:t>
            </a:r>
            <a:r>
              <a:rPr lang="en-US" altLang="zh-CN" dirty="0">
                <a:solidFill>
                  <a:schemeClr val="tx1"/>
                </a:solidFill>
              </a:rPr>
              <a:t>Python</a:t>
            </a:r>
            <a:r>
              <a:rPr lang="zh-CN" altLang="en-US" dirty="0">
                <a:solidFill>
                  <a:schemeClr val="tx1"/>
                </a:solidFill>
              </a:rPr>
              <a:t>开发环境</a:t>
            </a:r>
            <a:endParaRPr lang="zh-CN" altLang="en-US" b="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485762940"/>
      </p:ext>
    </p:extLst>
  </p:cSld>
  <p:clrMapOvr>
    <a:masterClrMapping/>
  </p:clrMapOvr>
  <p:transition spd="slow">
    <p:wheel spokes="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a:t>
            </a:r>
            <a:r>
              <a:rPr lang="en-US" altLang="zh-CN" dirty="0"/>
              <a:t>1</a:t>
            </a:r>
            <a:r>
              <a:rPr lang="zh-CN" altLang="en-US" dirty="0"/>
              <a:t>）圆括号：</a:t>
            </a:r>
            <a:r>
              <a:rPr lang="en-US" altLang="zh-CN" dirty="0"/>
              <a:t>()</a:t>
            </a:r>
            <a:r>
              <a:rPr lang="zh-CN" altLang="en-US" dirty="0"/>
              <a:t>。</a:t>
            </a:r>
          </a:p>
          <a:p>
            <a:r>
              <a:rPr lang="zh-CN" altLang="en-US" dirty="0"/>
              <a:t>（</a:t>
            </a:r>
            <a:r>
              <a:rPr lang="en-US" altLang="zh-CN" dirty="0"/>
              <a:t>2</a:t>
            </a:r>
            <a:r>
              <a:rPr lang="zh-CN" altLang="en-US" dirty="0"/>
              <a:t>）幂运算：**。</a:t>
            </a:r>
          </a:p>
          <a:p>
            <a:r>
              <a:rPr lang="zh-CN" altLang="en-US" dirty="0"/>
              <a:t>（</a:t>
            </a:r>
            <a:r>
              <a:rPr lang="en-US" altLang="zh-CN" dirty="0"/>
              <a:t>3</a:t>
            </a:r>
            <a:r>
              <a:rPr lang="zh-CN" altLang="en-US" dirty="0"/>
              <a:t>）一元运算符：</a:t>
            </a:r>
            <a:r>
              <a:rPr lang="en-US" altLang="zh-CN" dirty="0"/>
              <a:t>~</a:t>
            </a:r>
            <a:r>
              <a:rPr lang="zh-CN" altLang="en-US" dirty="0"/>
              <a:t>、</a:t>
            </a:r>
            <a:r>
              <a:rPr lang="en-US" altLang="zh-CN" dirty="0"/>
              <a:t>+</a:t>
            </a:r>
            <a:r>
              <a:rPr lang="zh-CN" altLang="en-US" dirty="0"/>
              <a:t>、−。</a:t>
            </a:r>
          </a:p>
          <a:p>
            <a:r>
              <a:rPr lang="zh-CN" altLang="en-US" dirty="0"/>
              <a:t>（</a:t>
            </a:r>
            <a:r>
              <a:rPr lang="en-US" altLang="zh-CN" dirty="0"/>
              <a:t>4</a:t>
            </a:r>
            <a:r>
              <a:rPr lang="zh-CN" altLang="en-US" dirty="0"/>
              <a:t>）乘、除、模、整除：*、</a:t>
            </a:r>
            <a:r>
              <a:rPr lang="en-US" altLang="zh-CN" dirty="0"/>
              <a:t>/</a:t>
            </a:r>
            <a:r>
              <a:rPr lang="zh-CN" altLang="en-US" dirty="0"/>
              <a:t>、</a:t>
            </a:r>
            <a:r>
              <a:rPr lang="en-US" altLang="zh-CN" dirty="0"/>
              <a:t>%</a:t>
            </a:r>
            <a:r>
              <a:rPr lang="zh-CN" altLang="en-US" dirty="0"/>
              <a:t>、</a:t>
            </a:r>
            <a:r>
              <a:rPr lang="en-US" altLang="zh-CN" dirty="0"/>
              <a:t>//</a:t>
            </a:r>
            <a:r>
              <a:rPr lang="zh-CN" altLang="en-US" dirty="0"/>
              <a:t>。</a:t>
            </a:r>
          </a:p>
          <a:p>
            <a:r>
              <a:rPr lang="zh-CN" altLang="en-US" dirty="0"/>
              <a:t>（</a:t>
            </a:r>
            <a:r>
              <a:rPr lang="en-US" altLang="zh-CN" dirty="0"/>
              <a:t>5</a:t>
            </a:r>
            <a:r>
              <a:rPr lang="zh-CN" altLang="en-US" dirty="0"/>
              <a:t>）加、减：</a:t>
            </a:r>
            <a:r>
              <a:rPr lang="en-US" altLang="zh-CN" dirty="0"/>
              <a:t>+</a:t>
            </a:r>
            <a:r>
              <a:rPr lang="zh-CN" altLang="en-US" dirty="0"/>
              <a:t>、−。</a:t>
            </a:r>
          </a:p>
          <a:p>
            <a:r>
              <a:rPr lang="zh-CN" altLang="en-US" dirty="0"/>
              <a:t>（</a:t>
            </a:r>
            <a:r>
              <a:rPr lang="en-US" altLang="zh-CN" dirty="0"/>
              <a:t>6</a:t>
            </a:r>
            <a:r>
              <a:rPr lang="zh-CN" altLang="en-US" dirty="0"/>
              <a:t>）移位运算：</a:t>
            </a:r>
            <a:r>
              <a:rPr lang="en-US" altLang="zh-CN" dirty="0"/>
              <a:t>&gt;&gt;</a:t>
            </a:r>
            <a:r>
              <a:rPr lang="zh-CN" altLang="en-US" dirty="0"/>
              <a:t>、 </a:t>
            </a:r>
            <a:r>
              <a:rPr lang="en-US" altLang="zh-CN" dirty="0"/>
              <a:t>&lt;&lt;</a:t>
            </a:r>
            <a:r>
              <a:rPr lang="zh-CN" altLang="en-US" dirty="0"/>
              <a:t>。</a:t>
            </a:r>
          </a:p>
          <a:p>
            <a:r>
              <a:rPr lang="zh-CN" altLang="en-US" dirty="0"/>
              <a:t>（</a:t>
            </a:r>
            <a:r>
              <a:rPr lang="en-US" altLang="zh-CN" dirty="0"/>
              <a:t>7</a:t>
            </a:r>
            <a:r>
              <a:rPr lang="zh-CN" altLang="en-US" dirty="0"/>
              <a:t>）位运算符：</a:t>
            </a:r>
            <a:r>
              <a:rPr lang="en-US" altLang="zh-CN" dirty="0"/>
              <a:t>&amp;</a:t>
            </a:r>
            <a:r>
              <a:rPr lang="zh-CN" altLang="en-US" dirty="0"/>
              <a:t>、</a:t>
            </a:r>
            <a:r>
              <a:rPr lang="en-US" altLang="zh-CN" dirty="0"/>
              <a:t>|</a:t>
            </a:r>
            <a:r>
              <a:rPr lang="zh-CN" altLang="en-US" dirty="0"/>
              <a:t>、</a:t>
            </a:r>
            <a:r>
              <a:rPr lang="en-US" altLang="zh-CN" dirty="0"/>
              <a:t>^</a:t>
            </a:r>
            <a:r>
              <a:rPr lang="zh-CN" altLang="en-US" dirty="0"/>
              <a:t>。</a:t>
            </a:r>
          </a:p>
          <a:p>
            <a:r>
              <a:rPr lang="zh-CN" altLang="en-US" dirty="0"/>
              <a:t>（</a:t>
            </a:r>
            <a:r>
              <a:rPr lang="en-US" altLang="zh-CN" dirty="0"/>
              <a:t>8</a:t>
            </a:r>
            <a:r>
              <a:rPr lang="zh-CN" altLang="en-US" dirty="0"/>
              <a:t>）比较运算符：</a:t>
            </a:r>
            <a:r>
              <a:rPr lang="en-US" altLang="zh-CN" dirty="0"/>
              <a:t>&gt;</a:t>
            </a:r>
            <a:r>
              <a:rPr lang="zh-CN" altLang="en-US" dirty="0"/>
              <a:t>、</a:t>
            </a:r>
            <a:r>
              <a:rPr lang="en-US" altLang="zh-CN" dirty="0"/>
              <a:t>&gt;=</a:t>
            </a:r>
            <a:r>
              <a:rPr lang="zh-CN" altLang="en-US" dirty="0"/>
              <a:t>、</a:t>
            </a:r>
            <a:r>
              <a:rPr lang="en-US" altLang="zh-CN" dirty="0"/>
              <a:t>&lt;</a:t>
            </a:r>
            <a:r>
              <a:rPr lang="zh-CN" altLang="en-US" dirty="0"/>
              <a:t>、 </a:t>
            </a:r>
            <a:r>
              <a:rPr lang="en-US" altLang="zh-CN" dirty="0"/>
              <a:t>&lt;=</a:t>
            </a:r>
            <a:r>
              <a:rPr lang="zh-CN" altLang="en-US" dirty="0"/>
              <a:t>、</a:t>
            </a:r>
            <a:r>
              <a:rPr lang="en-US" altLang="zh-CN" dirty="0"/>
              <a:t>==</a:t>
            </a:r>
            <a:r>
              <a:rPr lang="zh-CN" altLang="en-US" dirty="0"/>
              <a:t>、</a:t>
            </a:r>
            <a:r>
              <a:rPr lang="en-US" altLang="zh-CN" dirty="0"/>
              <a:t>!</a:t>
            </a:r>
            <a:r>
              <a:rPr lang="zh-CN" altLang="en-US" dirty="0"/>
              <a:t>、</a:t>
            </a:r>
            <a:r>
              <a:rPr lang="en-US" altLang="zh-CN" dirty="0"/>
              <a:t>=</a:t>
            </a:r>
            <a:r>
              <a:rPr lang="zh-CN" altLang="en-US" dirty="0"/>
              <a:t>。</a:t>
            </a:r>
          </a:p>
          <a:p>
            <a:r>
              <a:rPr lang="zh-CN" altLang="en-US" dirty="0"/>
              <a:t>（</a:t>
            </a:r>
            <a:r>
              <a:rPr lang="en-US" altLang="zh-CN" dirty="0"/>
              <a:t>9</a:t>
            </a:r>
            <a:r>
              <a:rPr lang="zh-CN" altLang="en-US" dirty="0"/>
              <a:t>）逻辑运算符：</a:t>
            </a:r>
            <a:r>
              <a:rPr lang="en-US" altLang="zh-CN" dirty="0"/>
              <a:t>not</a:t>
            </a:r>
            <a:r>
              <a:rPr lang="zh-CN" altLang="en-US" dirty="0"/>
              <a:t>、</a:t>
            </a:r>
            <a:r>
              <a:rPr lang="en-US" altLang="zh-CN" dirty="0"/>
              <a:t>and</a:t>
            </a:r>
            <a:r>
              <a:rPr lang="zh-CN" altLang="en-US" dirty="0"/>
              <a:t>、</a:t>
            </a:r>
            <a:r>
              <a:rPr lang="en-US" altLang="zh-CN" dirty="0"/>
              <a:t>or</a:t>
            </a:r>
            <a:r>
              <a:rPr lang="zh-CN" altLang="en-US" dirty="0"/>
              <a:t>。</a:t>
            </a:r>
            <a:endParaRPr lang="zh-CN" altLang="zh-CN" dirty="0"/>
          </a:p>
        </p:txBody>
      </p:sp>
      <p:sp>
        <p:nvSpPr>
          <p:cNvPr id="17412" name="内容占位符 2"/>
          <p:cNvSpPr>
            <a:spLocks noGrp="1"/>
          </p:cNvSpPr>
          <p:nvPr>
            <p:ph idx="10"/>
          </p:nvPr>
        </p:nvSpPr>
        <p:spPr>
          <a:xfrm>
            <a:off x="423863" y="1138238"/>
            <a:ext cx="11107737" cy="427037"/>
          </a:xfrm>
        </p:spPr>
        <p:txBody>
          <a:bodyPr/>
          <a:lstStyle/>
          <a:p>
            <a:r>
              <a:rPr lang="en-US" dirty="0"/>
              <a:t>2.2.2  </a:t>
            </a:r>
            <a:r>
              <a:rPr lang="zh-CN" altLang="en-US" dirty="0"/>
              <a:t>运算符的优先级</a:t>
            </a:r>
            <a:endParaRPr dirty="0"/>
          </a:p>
        </p:txBody>
      </p:sp>
    </p:spTree>
    <p:extLst>
      <p:ext uri="{BB962C8B-B14F-4D97-AF65-F5344CB8AC3E}">
        <p14:creationId xmlns:p14="http://schemas.microsoft.com/office/powerpoint/2010/main" val="1131161261"/>
      </p:ext>
    </p:extLst>
  </p:cSld>
  <p:clrMapOvr>
    <a:masterClrMapping/>
  </p:clrMapOvr>
  <p:transition spd="slow">
    <p:wheel spokes="1"/>
  </p:transition>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a:extLst>
              <a:ext uri="{FF2B5EF4-FFF2-40B4-BE49-F238E27FC236}">
                <a16:creationId xmlns:a16="http://schemas.microsoft.com/office/drawing/2014/main" id="{E113BEC6-A251-4E51-92C6-E868362A4C88}"/>
              </a:ext>
            </a:extLst>
          </p:cNvPr>
          <p:cNvGraphicFramePr>
            <a:graphicFrameLocks noGrp="1"/>
          </p:cNvGraphicFramePr>
          <p:nvPr>
            <p:ph idx="1"/>
            <p:extLst>
              <p:ext uri="{D42A27DB-BD31-4B8C-83A1-F6EECF244321}">
                <p14:modId xmlns:p14="http://schemas.microsoft.com/office/powerpoint/2010/main" val="1678431475"/>
              </p:ext>
            </p:extLst>
          </p:nvPr>
        </p:nvGraphicFramePr>
        <p:xfrm>
          <a:off x="2352199" y="2180419"/>
          <a:ext cx="6708674" cy="2572339"/>
        </p:xfrm>
        <a:graphic>
          <a:graphicData uri="http://schemas.openxmlformats.org/drawingml/2006/table">
            <a:tbl>
              <a:tblPr firstRow="1" firstCol="1" bandRow="1">
                <a:tableStyleId>{5C22544A-7EE6-4342-B048-85BDC9FD1C3A}</a:tableStyleId>
              </a:tblPr>
              <a:tblGrid>
                <a:gridCol w="1948414">
                  <a:extLst>
                    <a:ext uri="{9D8B030D-6E8A-4147-A177-3AD203B41FA5}">
                      <a16:colId xmlns:a16="http://schemas.microsoft.com/office/drawing/2014/main" val="747329125"/>
                    </a:ext>
                  </a:extLst>
                </a:gridCol>
                <a:gridCol w="4760260">
                  <a:extLst>
                    <a:ext uri="{9D8B030D-6E8A-4147-A177-3AD203B41FA5}">
                      <a16:colId xmlns:a16="http://schemas.microsoft.com/office/drawing/2014/main" val="2770856617"/>
                    </a:ext>
                  </a:extLst>
                </a:gridCol>
              </a:tblGrid>
              <a:tr h="401928">
                <a:tc>
                  <a:txBody>
                    <a:bodyPr/>
                    <a:lstStyle/>
                    <a:p>
                      <a:pPr marL="0" indent="0" algn="ctr">
                        <a:lnSpc>
                          <a:spcPts val="1400"/>
                        </a:lnSpc>
                        <a:spcBef>
                          <a:spcPts val="200"/>
                        </a:spcBef>
                        <a:spcAft>
                          <a:spcPts val="200"/>
                        </a:spcAft>
                      </a:pPr>
                      <a:r>
                        <a:rPr lang="zh-TW" sz="1000" kern="1050" dirty="0">
                          <a:effectLst/>
                        </a:rPr>
                        <a:t>属性</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ctr">
                        <a:lnSpc>
                          <a:spcPts val="1400"/>
                        </a:lnSpc>
                        <a:spcBef>
                          <a:spcPts val="200"/>
                        </a:spcBef>
                        <a:spcAft>
                          <a:spcPts val="200"/>
                        </a:spcAft>
                      </a:pPr>
                      <a:r>
                        <a:rPr lang="zh-TW" sz="1000" kern="1050" dirty="0">
                          <a:effectLst/>
                        </a:rPr>
                        <a:t>说明</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795611945"/>
                  </a:ext>
                </a:extLst>
              </a:tr>
              <a:tr h="241157">
                <a:tc>
                  <a:txBody>
                    <a:bodyPr/>
                    <a:lstStyle/>
                    <a:p>
                      <a:pPr marL="0" indent="0" algn="ctr">
                        <a:lnSpc>
                          <a:spcPts val="1400"/>
                        </a:lnSpc>
                        <a:spcBef>
                          <a:spcPts val="200"/>
                        </a:spcBef>
                        <a:spcAft>
                          <a:spcPts val="200"/>
                        </a:spcAft>
                      </a:pPr>
                      <a:r>
                        <a:rPr lang="en-US" sz="1000" kern="1050" dirty="0" err="1">
                          <a:effectLst/>
                        </a:rPr>
                        <a:t>series_name</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系列名称，用于</a:t>
                      </a:r>
                      <a:r>
                        <a:rPr lang="en-US" sz="1000" kern="1050" dirty="0">
                          <a:effectLst/>
                        </a:rPr>
                        <a:t> tooltip </a:t>
                      </a:r>
                      <a:r>
                        <a:rPr lang="zh-TW" sz="1000" kern="1050" dirty="0">
                          <a:effectLst/>
                        </a:rPr>
                        <a:t>的显示，</a:t>
                      </a:r>
                      <a:r>
                        <a:rPr lang="en-US" sz="1000" kern="1050" dirty="0">
                          <a:effectLst/>
                        </a:rPr>
                        <a:t>legend </a:t>
                      </a:r>
                      <a:r>
                        <a:rPr lang="zh-TW" sz="1000" kern="1050" dirty="0">
                          <a:effectLst/>
                        </a:rPr>
                        <a:t>的图例筛选。</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2930190094"/>
                  </a:ext>
                </a:extLst>
              </a:tr>
              <a:tr h="482313">
                <a:tc>
                  <a:txBody>
                    <a:bodyPr/>
                    <a:lstStyle/>
                    <a:p>
                      <a:pPr marL="0" indent="0" algn="ctr">
                        <a:lnSpc>
                          <a:spcPts val="1400"/>
                        </a:lnSpc>
                        <a:spcBef>
                          <a:spcPts val="200"/>
                        </a:spcBef>
                        <a:spcAft>
                          <a:spcPts val="200"/>
                        </a:spcAft>
                      </a:pPr>
                      <a:r>
                        <a:rPr lang="en-US" sz="1000" kern="1050" dirty="0" err="1">
                          <a:effectLst/>
                        </a:rPr>
                        <a:t>data_pair</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系列数据项，</a:t>
                      </a:r>
                      <a:r>
                        <a:rPr lang="en-US" sz="1000" kern="1050" dirty="0">
                          <a:effectLst/>
                        </a:rPr>
                        <a:t>[(word1, count1), (word2, count2)] </a:t>
                      </a:r>
                      <a:r>
                        <a:rPr lang="zh-TW" sz="1000" kern="1050" dirty="0">
                          <a:effectLst/>
                        </a:rPr>
                        <a:t>，其中</a:t>
                      </a:r>
                      <a:r>
                        <a:rPr lang="en-US" sz="1000" kern="1050" dirty="0">
                          <a:effectLst/>
                        </a:rPr>
                        <a:t>word1</a:t>
                      </a:r>
                      <a:r>
                        <a:rPr lang="zh-TW" sz="1000" kern="1050" dirty="0">
                          <a:effectLst/>
                        </a:rPr>
                        <a:t>是指关键词</a:t>
                      </a:r>
                      <a:r>
                        <a:rPr lang="en-US" sz="1000" kern="1050" dirty="0">
                          <a:effectLst/>
                        </a:rPr>
                        <a:t>1</a:t>
                      </a:r>
                      <a:r>
                        <a:rPr lang="zh-TW" sz="1000" kern="1050" dirty="0">
                          <a:effectLst/>
                        </a:rPr>
                        <a:t>，</a:t>
                      </a:r>
                      <a:r>
                        <a:rPr lang="en-US" sz="1000" kern="1050" dirty="0">
                          <a:effectLst/>
                        </a:rPr>
                        <a:t>count1</a:t>
                      </a:r>
                      <a:r>
                        <a:rPr lang="zh-TW" sz="1000" kern="1050" dirty="0">
                          <a:effectLst/>
                        </a:rPr>
                        <a:t>是关键词</a:t>
                      </a:r>
                      <a:r>
                        <a:rPr lang="en-US" sz="1000" kern="1050" dirty="0">
                          <a:effectLst/>
                        </a:rPr>
                        <a:t>1</a:t>
                      </a:r>
                      <a:r>
                        <a:rPr lang="zh-TW" sz="1000" kern="1050" dirty="0">
                          <a:effectLst/>
                        </a:rPr>
                        <a:t>的数量，</a:t>
                      </a:r>
                      <a:r>
                        <a:rPr lang="en-US" sz="1000" kern="1050" dirty="0">
                          <a:effectLst/>
                        </a:rPr>
                        <a:t>word2</a:t>
                      </a:r>
                      <a:r>
                        <a:rPr lang="zh-TW" sz="1000" kern="1050" dirty="0">
                          <a:effectLst/>
                        </a:rPr>
                        <a:t>是指关键词</a:t>
                      </a:r>
                      <a:r>
                        <a:rPr lang="en-US" sz="1000" kern="1050" dirty="0">
                          <a:effectLst/>
                        </a:rPr>
                        <a:t>2</a:t>
                      </a:r>
                      <a:r>
                        <a:rPr lang="zh-TW" sz="1000" kern="1050" dirty="0">
                          <a:effectLst/>
                        </a:rPr>
                        <a:t>，</a:t>
                      </a:r>
                      <a:r>
                        <a:rPr lang="en-US" sz="1000" kern="1050" dirty="0">
                          <a:effectLst/>
                        </a:rPr>
                        <a:t>count2</a:t>
                      </a:r>
                      <a:r>
                        <a:rPr lang="zh-TW" sz="1000" kern="1050" dirty="0">
                          <a:effectLst/>
                        </a:rPr>
                        <a:t>是关键词</a:t>
                      </a:r>
                      <a:r>
                        <a:rPr lang="en-US" sz="1000" kern="1050" dirty="0">
                          <a:effectLst/>
                        </a:rPr>
                        <a:t>2</a:t>
                      </a:r>
                      <a:r>
                        <a:rPr lang="zh-TW" sz="1000" kern="1050" dirty="0">
                          <a:effectLst/>
                        </a:rPr>
                        <a:t>的数量。</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474655636"/>
                  </a:ext>
                </a:extLst>
              </a:tr>
              <a:tr h="482313">
                <a:tc>
                  <a:txBody>
                    <a:bodyPr/>
                    <a:lstStyle/>
                    <a:p>
                      <a:pPr marL="0" indent="0" algn="ctr">
                        <a:lnSpc>
                          <a:spcPts val="1400"/>
                        </a:lnSpc>
                        <a:spcBef>
                          <a:spcPts val="200"/>
                        </a:spcBef>
                        <a:spcAft>
                          <a:spcPts val="200"/>
                        </a:spcAft>
                      </a:pPr>
                      <a:r>
                        <a:rPr lang="en-US" sz="1000" kern="1050" dirty="0">
                          <a:effectLst/>
                        </a:rPr>
                        <a:t>shape</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词云图轮廓，有</a:t>
                      </a:r>
                      <a:r>
                        <a:rPr lang="en-US" sz="1000" kern="1050" dirty="0">
                          <a:effectLst/>
                        </a:rPr>
                        <a:t> 'circle', 'cardioid', 'diamond', 'triangle-forward', 'triangle', 'pentagon', 'star' </a:t>
                      </a:r>
                      <a:r>
                        <a:rPr lang="zh-TW" sz="1000" kern="1050" dirty="0">
                          <a:effectLst/>
                        </a:rPr>
                        <a:t>可选。</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957824145"/>
                  </a:ext>
                </a:extLst>
              </a:tr>
              <a:tr h="241157">
                <a:tc>
                  <a:txBody>
                    <a:bodyPr/>
                    <a:lstStyle/>
                    <a:p>
                      <a:pPr marL="0" indent="0" algn="ctr">
                        <a:lnSpc>
                          <a:spcPts val="1400"/>
                        </a:lnSpc>
                        <a:spcBef>
                          <a:spcPts val="200"/>
                        </a:spcBef>
                        <a:spcAft>
                          <a:spcPts val="200"/>
                        </a:spcAft>
                      </a:pPr>
                      <a:r>
                        <a:rPr lang="en-US" sz="1000" kern="1050" dirty="0" err="1">
                          <a:effectLst/>
                        </a:rPr>
                        <a:t>word_gap</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单词间隔。</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4030351047"/>
                  </a:ext>
                </a:extLst>
              </a:tr>
              <a:tr h="241157">
                <a:tc>
                  <a:txBody>
                    <a:bodyPr/>
                    <a:lstStyle/>
                    <a:p>
                      <a:pPr marL="0" indent="0" algn="ctr">
                        <a:lnSpc>
                          <a:spcPts val="1400"/>
                        </a:lnSpc>
                        <a:spcBef>
                          <a:spcPts val="200"/>
                        </a:spcBef>
                        <a:spcAft>
                          <a:spcPts val="200"/>
                        </a:spcAft>
                      </a:pPr>
                      <a:r>
                        <a:rPr lang="en-US" sz="1000" kern="1050" dirty="0" err="1">
                          <a:effectLst/>
                        </a:rPr>
                        <a:t>word_size_range</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单词字体大小范围。</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1863496216"/>
                  </a:ext>
                </a:extLst>
              </a:tr>
              <a:tr h="241157">
                <a:tc>
                  <a:txBody>
                    <a:bodyPr/>
                    <a:lstStyle/>
                    <a:p>
                      <a:pPr marL="0" indent="0" algn="ctr">
                        <a:lnSpc>
                          <a:spcPts val="1400"/>
                        </a:lnSpc>
                        <a:spcBef>
                          <a:spcPts val="200"/>
                        </a:spcBef>
                        <a:spcAft>
                          <a:spcPts val="200"/>
                        </a:spcAft>
                      </a:pPr>
                      <a:r>
                        <a:rPr lang="en-US" sz="1000" kern="1050" dirty="0" err="1">
                          <a:effectLst/>
                        </a:rPr>
                        <a:t>rotate_step</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旋转单词角度。</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3653402144"/>
                  </a:ext>
                </a:extLst>
              </a:tr>
              <a:tr h="241157">
                <a:tc>
                  <a:txBody>
                    <a:bodyPr/>
                    <a:lstStyle/>
                    <a:p>
                      <a:pPr marL="0" indent="0" algn="ctr">
                        <a:lnSpc>
                          <a:spcPts val="1400"/>
                        </a:lnSpc>
                        <a:spcBef>
                          <a:spcPts val="200"/>
                        </a:spcBef>
                        <a:spcAft>
                          <a:spcPts val="200"/>
                        </a:spcAft>
                      </a:pPr>
                      <a:r>
                        <a:rPr lang="en-US" sz="1000" kern="1050" dirty="0" err="1">
                          <a:effectLst/>
                        </a:rPr>
                        <a:t>tooltip_opts</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indent="0" algn="just">
                        <a:lnSpc>
                          <a:spcPts val="1400"/>
                        </a:lnSpc>
                        <a:spcBef>
                          <a:spcPts val="200"/>
                        </a:spcBef>
                        <a:spcAft>
                          <a:spcPts val="200"/>
                        </a:spcAft>
                      </a:pPr>
                      <a:r>
                        <a:rPr lang="zh-TW" sz="1000" kern="1050" dirty="0">
                          <a:effectLst/>
                        </a:rPr>
                        <a:t>提示框组件配置项。</a:t>
                      </a:r>
                      <a:endParaRPr lang="zh-CN" sz="1000" kern="105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extLst>
                  <a:ext uri="{0D108BD9-81ED-4DB2-BD59-A6C34878D82A}">
                    <a16:rowId xmlns:a16="http://schemas.microsoft.com/office/drawing/2014/main" val="987929326"/>
                  </a:ext>
                </a:extLst>
              </a:tr>
            </a:tbl>
          </a:graphicData>
        </a:graphic>
      </p:graphicFrame>
      <p:sp>
        <p:nvSpPr>
          <p:cNvPr id="4" name="文本框 3">
            <a:extLst>
              <a:ext uri="{FF2B5EF4-FFF2-40B4-BE49-F238E27FC236}">
                <a16:creationId xmlns:a16="http://schemas.microsoft.com/office/drawing/2014/main" id="{7AF67800-69C6-FD4D-BFEB-4D5C942D3B4F}"/>
              </a:ext>
            </a:extLst>
          </p:cNvPr>
          <p:cNvSpPr txBox="1"/>
          <p:nvPr/>
        </p:nvSpPr>
        <p:spPr>
          <a:xfrm>
            <a:off x="996802" y="1553757"/>
            <a:ext cx="2171700" cy="370736"/>
          </a:xfrm>
          <a:prstGeom prst="rect">
            <a:avLst/>
          </a:prstGeom>
          <a:noFill/>
        </p:spPr>
        <p:txBody>
          <a:bodyPr wrap="square">
            <a:spAutoFit/>
          </a:bodyPr>
          <a:lstStyle/>
          <a:p>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词云参数设置</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363513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zh-CN" dirty="0"/>
              <a:t>为了</a:t>
            </a:r>
            <a:r>
              <a:rPr lang="zh-CN" altLang="en-US" dirty="0"/>
              <a:t>分析</a:t>
            </a:r>
            <a:r>
              <a:rPr lang="en-US" altLang="zh-CN" dirty="0"/>
              <a:t>2022</a:t>
            </a:r>
            <a:r>
              <a:rPr lang="zh-CN" altLang="en-US" dirty="0"/>
              <a:t>年某企业商品类型的构成情况，可以绘制其商品类型的关键词词云。</a:t>
            </a:r>
          </a:p>
        </p:txBody>
      </p:sp>
      <p:sp>
        <p:nvSpPr>
          <p:cNvPr id="17412" name="内容占位符 2"/>
          <p:cNvSpPr>
            <a:spLocks noGrp="1"/>
          </p:cNvSpPr>
          <p:nvPr>
            <p:ph idx="10"/>
          </p:nvPr>
        </p:nvSpPr>
        <p:spPr/>
        <p:txBody>
          <a:bodyPr/>
          <a:lstStyle/>
          <a:p>
            <a:r>
              <a:rPr lang="en-US" altLang="zh-CN" dirty="0"/>
              <a:t>10.8.2  </a:t>
            </a:r>
            <a:r>
              <a:rPr lang="zh-CN" altLang="en-US" dirty="0"/>
              <a:t>案例：商品类型关键词词云</a:t>
            </a:r>
            <a:endParaRPr dirty="0"/>
          </a:p>
        </p:txBody>
      </p:sp>
      <p:pic>
        <p:nvPicPr>
          <p:cNvPr id="2" name="图片 1">
            <a:extLst>
              <a:ext uri="{FF2B5EF4-FFF2-40B4-BE49-F238E27FC236}">
                <a16:creationId xmlns:a16="http://schemas.microsoft.com/office/drawing/2014/main" id="{9C60C073-BEE5-EFDF-0748-7339F4225533}"/>
              </a:ext>
            </a:extLst>
          </p:cNvPr>
          <p:cNvPicPr>
            <a:picLocks noChangeAspect="1"/>
          </p:cNvPicPr>
          <p:nvPr/>
        </p:nvPicPr>
        <p:blipFill>
          <a:blip r:embed="rId2"/>
          <a:stretch>
            <a:fillRect/>
          </a:stretch>
        </p:blipFill>
        <p:spPr>
          <a:xfrm>
            <a:off x="2577324" y="2553740"/>
            <a:ext cx="6297613" cy="3240000"/>
          </a:xfrm>
          <a:prstGeom prst="rect">
            <a:avLst/>
          </a:prstGeom>
          <a:noFill/>
          <a:ln>
            <a:noFill/>
          </a:ln>
        </p:spPr>
      </p:pic>
    </p:spTree>
    <p:extLst>
      <p:ext uri="{BB962C8B-B14F-4D97-AF65-F5344CB8AC3E}">
        <p14:creationId xmlns:p14="http://schemas.microsoft.com/office/powerpoint/2010/main" val="3631182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p:txBody>
          <a:bodyPr/>
          <a:lstStyle/>
          <a:p>
            <a:r>
              <a:rPr lang="en-US" altLang="zh-CN" dirty="0"/>
              <a:t>#</a:t>
            </a:r>
            <a:r>
              <a:rPr lang="zh-CN" altLang="en-US" dirty="0"/>
              <a:t>绘制词云</a:t>
            </a:r>
          </a:p>
          <a:p>
            <a:r>
              <a:rPr lang="en-US" altLang="zh-CN" dirty="0"/>
              <a:t>def </a:t>
            </a:r>
            <a:r>
              <a:rPr lang="en-US" altLang="zh-CN" dirty="0" err="1"/>
              <a:t>wordcloud</a:t>
            </a:r>
            <a:r>
              <a:rPr lang="en-US" altLang="zh-CN" dirty="0"/>
              <a:t>() -&gt; </a:t>
            </a:r>
            <a:r>
              <a:rPr lang="en-US" altLang="zh-CN" dirty="0" err="1"/>
              <a:t>WordCloud</a:t>
            </a:r>
            <a:r>
              <a:rPr lang="en-US" altLang="zh-CN" dirty="0"/>
              <a:t>:</a:t>
            </a:r>
          </a:p>
          <a:p>
            <a:r>
              <a:rPr lang="en-US" altLang="zh-CN" dirty="0"/>
              <a:t>    c = (</a:t>
            </a:r>
          </a:p>
          <a:p>
            <a:r>
              <a:rPr lang="en-US" altLang="zh-CN" dirty="0"/>
              <a:t>        </a:t>
            </a:r>
            <a:r>
              <a:rPr lang="en-US" altLang="zh-CN" dirty="0" err="1"/>
              <a:t>WordCloud</a:t>
            </a:r>
            <a:r>
              <a:rPr lang="en-US" altLang="zh-CN" dirty="0"/>
              <a:t>()</a:t>
            </a:r>
          </a:p>
          <a:p>
            <a:r>
              <a:rPr lang="en-US" altLang="zh-CN" dirty="0"/>
              <a:t>        .add("", v1, </a:t>
            </a:r>
            <a:r>
              <a:rPr lang="en-US" altLang="zh-CN" dirty="0" err="1"/>
              <a:t>word_size_range</a:t>
            </a:r>
            <a:r>
              <a:rPr lang="en-US" altLang="zh-CN" dirty="0"/>
              <a:t>=[20, 90],shape=</a:t>
            </a:r>
            <a:r>
              <a:rPr lang="en-US" altLang="zh-CN" dirty="0" err="1"/>
              <a:t>SymbolType.DIAMOND</a:t>
            </a:r>
            <a:r>
              <a:rPr lang="en-US" altLang="zh-CN" dirty="0"/>
              <a:t>)</a:t>
            </a:r>
          </a:p>
          <a:p>
            <a:r>
              <a:rPr lang="en-US" altLang="zh-CN" dirty="0"/>
              <a:t>        .</a:t>
            </a:r>
            <a:r>
              <a:rPr lang="en-US" altLang="zh-CN" dirty="0" err="1"/>
              <a:t>set_global_opts</a:t>
            </a:r>
            <a:r>
              <a:rPr lang="en-US" altLang="zh-CN" dirty="0"/>
              <a:t>(</a:t>
            </a:r>
            <a:r>
              <a:rPr lang="en-US" altLang="zh-CN" dirty="0" err="1"/>
              <a:t>title_opts</a:t>
            </a:r>
            <a:r>
              <a:rPr lang="en-US" altLang="zh-CN" dirty="0"/>
              <a:t>=</a:t>
            </a:r>
            <a:r>
              <a:rPr lang="en-US" altLang="zh-CN" dirty="0" err="1"/>
              <a:t>opts.TitleOpts</a:t>
            </a:r>
            <a:r>
              <a:rPr lang="en-US" altLang="zh-CN" dirty="0"/>
              <a:t>(title="2022</a:t>
            </a:r>
            <a:r>
              <a:rPr lang="zh-CN" altLang="en-US" dirty="0"/>
              <a:t>年销售商品类型关键词词云</a:t>
            </a:r>
            <a:r>
              <a:rPr lang="en-US" altLang="zh-CN" dirty="0"/>
              <a:t>"),</a:t>
            </a:r>
          </a:p>
          <a:p>
            <a:r>
              <a:rPr lang="en-US" altLang="zh-CN" dirty="0"/>
              <a:t>                        </a:t>
            </a:r>
            <a:r>
              <a:rPr lang="en-US" altLang="zh-CN" dirty="0" err="1"/>
              <a:t>toolbox_opts</a:t>
            </a:r>
            <a:r>
              <a:rPr lang="en-US" altLang="zh-CN" dirty="0"/>
              <a:t>=</a:t>
            </a:r>
            <a:r>
              <a:rPr lang="en-US" altLang="zh-CN" dirty="0" err="1"/>
              <a:t>opts.ToolboxOpts</a:t>
            </a:r>
            <a:r>
              <a:rPr lang="en-US" altLang="zh-CN" dirty="0"/>
              <a:t>())</a:t>
            </a:r>
          </a:p>
          <a:p>
            <a:r>
              <a:rPr lang="en-US" altLang="zh-CN" dirty="0"/>
              <a:t>    )</a:t>
            </a:r>
          </a:p>
          <a:p>
            <a:r>
              <a:rPr lang="en-US" altLang="zh-CN" dirty="0"/>
              <a:t>    return c</a:t>
            </a:r>
          </a:p>
        </p:txBody>
      </p:sp>
    </p:spTree>
    <p:extLst>
      <p:ext uri="{BB962C8B-B14F-4D97-AF65-F5344CB8AC3E}">
        <p14:creationId xmlns:p14="http://schemas.microsoft.com/office/powerpoint/2010/main" val="2070371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154144"/>
            <a:ext cx="0" cy="5268171"/>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392765"/>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6</a:t>
            </a:r>
          </a:p>
        </p:txBody>
      </p:sp>
      <p:sp>
        <p:nvSpPr>
          <p:cNvPr id="23" name="AutoShape 17">
            <a:hlinkClick r:id="rId2" action="ppaction://hlinksldjump"/>
          </p:cNvPr>
          <p:cNvSpPr>
            <a:spLocks noChangeArrowheads="1"/>
          </p:cNvSpPr>
          <p:nvPr/>
        </p:nvSpPr>
        <p:spPr bwMode="auto">
          <a:xfrm>
            <a:off x="4000531" y="2349694"/>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绘制主题河流图</a:t>
            </a:r>
          </a:p>
        </p:txBody>
      </p:sp>
      <p:sp>
        <p:nvSpPr>
          <p:cNvPr id="13" name="AutoShape 17"/>
          <p:cNvSpPr>
            <a:spLocks noChangeArrowheads="1"/>
          </p:cNvSpPr>
          <p:nvPr/>
        </p:nvSpPr>
        <p:spPr bwMode="auto">
          <a:xfrm>
            <a:off x="4000531" y="1320765"/>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绘制旭日图</a:t>
            </a:r>
          </a:p>
        </p:txBody>
      </p:sp>
      <p:sp>
        <p:nvSpPr>
          <p:cNvPr id="15" name="Oval 15"/>
          <p:cNvSpPr>
            <a:spLocks noChangeArrowheads="1"/>
          </p:cNvSpPr>
          <p:nvPr/>
        </p:nvSpPr>
        <p:spPr bwMode="auto">
          <a:xfrm>
            <a:off x="2928857" y="2367694"/>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7</a:t>
            </a:r>
          </a:p>
        </p:txBody>
      </p:sp>
      <p:sp>
        <p:nvSpPr>
          <p:cNvPr id="21" name="AutoShape 17">
            <a:hlinkClick r:id="" action="ppaction://noaction"/>
          </p:cNvPr>
          <p:cNvSpPr>
            <a:spLocks noChangeArrowheads="1"/>
          </p:cNvSpPr>
          <p:nvPr/>
        </p:nvSpPr>
        <p:spPr bwMode="auto">
          <a:xfrm>
            <a:off x="4012450" y="3401895"/>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绘制词云</a:t>
            </a:r>
          </a:p>
        </p:txBody>
      </p:sp>
      <p:sp>
        <p:nvSpPr>
          <p:cNvPr id="22" name="Oval 15"/>
          <p:cNvSpPr>
            <a:spLocks noChangeArrowheads="1"/>
          </p:cNvSpPr>
          <p:nvPr/>
        </p:nvSpPr>
        <p:spPr bwMode="auto">
          <a:xfrm>
            <a:off x="2928857" y="3419895"/>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8</a:t>
            </a:r>
          </a:p>
        </p:txBody>
      </p:sp>
      <p:sp>
        <p:nvSpPr>
          <p:cNvPr id="28" name="AutoShape 17">
            <a:hlinkClick r:id="" action="ppaction://noaction"/>
          </p:cNvPr>
          <p:cNvSpPr>
            <a:spLocks noChangeArrowheads="1"/>
          </p:cNvSpPr>
          <p:nvPr/>
        </p:nvSpPr>
        <p:spPr bwMode="auto">
          <a:xfrm>
            <a:off x="4012450" y="4456519"/>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solidFill>
                  <a:schemeClr val="bg1"/>
                </a:solidFill>
                <a:latin typeface="微软雅黑" pitchFamily="34" charset="-122"/>
                <a:ea typeface="微软雅黑" pitchFamily="34" charset="-122"/>
              </a:rPr>
              <a:t>绘制玫瑰图</a:t>
            </a:r>
          </a:p>
        </p:txBody>
      </p:sp>
      <p:sp>
        <p:nvSpPr>
          <p:cNvPr id="29" name="Oval 15"/>
          <p:cNvSpPr>
            <a:spLocks noChangeArrowheads="1"/>
          </p:cNvSpPr>
          <p:nvPr/>
        </p:nvSpPr>
        <p:spPr bwMode="auto">
          <a:xfrm>
            <a:off x="2904947" y="4474519"/>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9</a:t>
            </a:r>
          </a:p>
        </p:txBody>
      </p:sp>
      <p:sp>
        <p:nvSpPr>
          <p:cNvPr id="11" name="AutoShape 17">
            <a:hlinkClick r:id="" action="ppaction://noaction"/>
            <a:extLst>
              <a:ext uri="{FF2B5EF4-FFF2-40B4-BE49-F238E27FC236}">
                <a16:creationId xmlns:a16="http://schemas.microsoft.com/office/drawing/2014/main" id="{F858D493-DA42-4F15-8A9A-4F1412F3259F}"/>
              </a:ext>
            </a:extLst>
          </p:cNvPr>
          <p:cNvSpPr>
            <a:spLocks noChangeArrowheads="1"/>
          </p:cNvSpPr>
          <p:nvPr/>
        </p:nvSpPr>
        <p:spPr bwMode="auto">
          <a:xfrm>
            <a:off x="4024996" y="5522956"/>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绘制平行坐标系</a:t>
            </a:r>
          </a:p>
        </p:txBody>
      </p:sp>
      <p:sp>
        <p:nvSpPr>
          <p:cNvPr id="12" name="Oval 15">
            <a:extLst>
              <a:ext uri="{FF2B5EF4-FFF2-40B4-BE49-F238E27FC236}">
                <a16:creationId xmlns:a16="http://schemas.microsoft.com/office/drawing/2014/main" id="{91C6563F-10D6-4D11-BBAF-3C078737F936}"/>
              </a:ext>
            </a:extLst>
          </p:cNvPr>
          <p:cNvSpPr>
            <a:spLocks noChangeArrowheads="1"/>
          </p:cNvSpPr>
          <p:nvPr/>
        </p:nvSpPr>
        <p:spPr bwMode="auto">
          <a:xfrm>
            <a:off x="2917493" y="5540956"/>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10</a:t>
            </a:r>
          </a:p>
        </p:txBody>
      </p:sp>
    </p:spTree>
    <p:extLst>
      <p:ext uri="{BB962C8B-B14F-4D97-AF65-F5344CB8AC3E}">
        <p14:creationId xmlns:p14="http://schemas.microsoft.com/office/powerpoint/2010/main" val="667269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lgn="just"/>
            <a:r>
              <a:rPr lang="zh-CN" altLang="en-US" dirty="0"/>
              <a:t>玫瑰图是弗罗伦斯</a:t>
            </a:r>
            <a:r>
              <a:rPr lang="en-US" altLang="zh-CN" dirty="0"/>
              <a:t>·</a:t>
            </a:r>
            <a:r>
              <a:rPr lang="zh-CN" altLang="en-US" dirty="0"/>
              <a:t>南丁格尔发明的，又名鸡冠花图、极坐标区域图，是南丁格尔在克里米亚战争期间提交的一份关于士兵死伤的报告中发明的一种图表。南丁格尔玫瑰图是在极坐标下绘制的柱状图，使用圆弧的半径长短表示数据的大小（数量的多少）。</a:t>
            </a:r>
          </a:p>
          <a:p>
            <a:pPr marL="361950" indent="-361950" algn="just"/>
            <a:r>
              <a:rPr lang="zh-CN" altLang="en-US" dirty="0"/>
              <a:t>由于半径和面积的关系是平方的关系，南丁格尔玫瑰图会将数据的比例大小夸大，尤其适合对比大小相近的数值。由于圆形有周期的特性，因此玫瑰图也适用于表示一个周期内的时间概念，比如星期、月份。</a:t>
            </a:r>
          </a:p>
        </p:txBody>
      </p:sp>
      <p:sp>
        <p:nvSpPr>
          <p:cNvPr id="17412" name="内容占位符 2"/>
          <p:cNvSpPr>
            <a:spLocks noGrp="1"/>
          </p:cNvSpPr>
          <p:nvPr>
            <p:ph idx="10"/>
          </p:nvPr>
        </p:nvSpPr>
        <p:spPr/>
        <p:txBody>
          <a:bodyPr/>
          <a:lstStyle/>
          <a:p>
            <a:r>
              <a:rPr lang="en-US" altLang="zh-CN" dirty="0"/>
              <a:t>10.9.1  </a:t>
            </a:r>
            <a:r>
              <a:rPr lang="zh-CN" altLang="en-US" dirty="0"/>
              <a:t>玫瑰图及其参数配置</a:t>
            </a:r>
            <a:endParaRPr dirty="0"/>
          </a:p>
        </p:txBody>
      </p:sp>
    </p:spTree>
    <p:extLst>
      <p:ext uri="{BB962C8B-B14F-4D97-AF65-F5344CB8AC3E}">
        <p14:creationId xmlns:p14="http://schemas.microsoft.com/office/powerpoint/2010/main" val="1914106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为了分析</a:t>
            </a:r>
            <a:r>
              <a:rPr lang="en-US" altLang="zh-CN" dirty="0"/>
              <a:t>2022</a:t>
            </a:r>
            <a:r>
              <a:rPr lang="zh-CN" altLang="en-US" dirty="0"/>
              <a:t>年某企业不同职业群体的购买力情况，可以绘制其不同群体的销售额的玫瑰图。</a:t>
            </a:r>
          </a:p>
        </p:txBody>
      </p:sp>
      <p:sp>
        <p:nvSpPr>
          <p:cNvPr id="17412" name="内容占位符 2"/>
          <p:cNvSpPr>
            <a:spLocks noGrp="1"/>
          </p:cNvSpPr>
          <p:nvPr>
            <p:ph idx="10"/>
          </p:nvPr>
        </p:nvSpPr>
        <p:spPr/>
        <p:txBody>
          <a:bodyPr/>
          <a:lstStyle/>
          <a:p>
            <a:r>
              <a:rPr lang="en-US" altLang="zh-CN" dirty="0"/>
              <a:t>10.9.2  </a:t>
            </a:r>
            <a:r>
              <a:rPr lang="zh-CN" altLang="en-US" dirty="0"/>
              <a:t>案例：不同职业群体的购买力分析</a:t>
            </a:r>
            <a:endParaRPr dirty="0"/>
          </a:p>
        </p:txBody>
      </p:sp>
      <p:pic>
        <p:nvPicPr>
          <p:cNvPr id="2" name="图片 1">
            <a:extLst>
              <a:ext uri="{FF2B5EF4-FFF2-40B4-BE49-F238E27FC236}">
                <a16:creationId xmlns:a16="http://schemas.microsoft.com/office/drawing/2014/main" id="{EDAF48DF-C77C-BFD8-88D6-FA98FB303E73}"/>
              </a:ext>
            </a:extLst>
          </p:cNvPr>
          <p:cNvPicPr>
            <a:picLocks noChangeAspect="1"/>
          </p:cNvPicPr>
          <p:nvPr/>
        </p:nvPicPr>
        <p:blipFill>
          <a:blip r:embed="rId2"/>
          <a:stretch>
            <a:fillRect/>
          </a:stretch>
        </p:blipFill>
        <p:spPr>
          <a:xfrm>
            <a:off x="2848644" y="2479020"/>
            <a:ext cx="6109094" cy="3240000"/>
          </a:xfrm>
          <a:prstGeom prst="rect">
            <a:avLst/>
          </a:prstGeom>
          <a:noFill/>
          <a:ln>
            <a:noFill/>
          </a:ln>
        </p:spPr>
      </p:pic>
    </p:spTree>
    <p:extLst>
      <p:ext uri="{BB962C8B-B14F-4D97-AF65-F5344CB8AC3E}">
        <p14:creationId xmlns:p14="http://schemas.microsoft.com/office/powerpoint/2010/main" val="1666853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p:txBody>
          <a:bodyPr/>
          <a:lstStyle/>
          <a:p>
            <a:pPr marL="271463" indent="-271463"/>
            <a:r>
              <a:rPr lang="en-US" altLang="zh-CN" dirty="0"/>
              <a:t>def </a:t>
            </a:r>
            <a:r>
              <a:rPr lang="en-US" altLang="zh-CN" dirty="0" err="1"/>
              <a:t>rosetype</a:t>
            </a:r>
            <a:r>
              <a:rPr lang="en-US" altLang="zh-CN" dirty="0"/>
              <a:t>() -&gt; Pie:</a:t>
            </a:r>
          </a:p>
          <a:p>
            <a:pPr marL="271463" indent="-271463"/>
            <a:r>
              <a:rPr lang="en-US" altLang="zh-CN" dirty="0"/>
              <a:t>    c = (</a:t>
            </a:r>
          </a:p>
          <a:p>
            <a:pPr marL="271463" indent="-271463"/>
            <a:r>
              <a:rPr lang="en-US" altLang="zh-CN" dirty="0"/>
              <a:t>        Pie()</a:t>
            </a:r>
          </a:p>
          <a:p>
            <a:pPr marL="271463" indent="-271463"/>
            <a:r>
              <a:rPr lang="en-US" altLang="zh-CN" dirty="0"/>
              <a:t>        .add(</a:t>
            </a:r>
          </a:p>
          <a:p>
            <a:pPr marL="271463" indent="-271463"/>
            <a:r>
              <a:rPr lang="en-US" altLang="zh-CN" dirty="0"/>
              <a:t>            "",</a:t>
            </a:r>
          </a:p>
          <a:p>
            <a:pPr marL="271463" indent="-271463"/>
            <a:r>
              <a:rPr lang="en-US" altLang="zh-CN" dirty="0"/>
              <a:t>            [list(z) for z in zip(v1, v2)],</a:t>
            </a:r>
          </a:p>
          <a:p>
            <a:pPr marL="271463" indent="-271463"/>
            <a:r>
              <a:rPr lang="en-US" altLang="zh-CN" dirty="0"/>
              <a:t>            radius=["30%", "75%"],</a:t>
            </a:r>
          </a:p>
          <a:p>
            <a:pPr marL="271463" indent="-271463"/>
            <a:r>
              <a:rPr lang="en-US" altLang="zh-CN" dirty="0"/>
              <a:t>            center=["50%", "55%"],</a:t>
            </a:r>
          </a:p>
          <a:p>
            <a:pPr marL="271463" indent="-271463"/>
            <a:r>
              <a:rPr lang="en-US" altLang="zh-CN" dirty="0"/>
              <a:t>            </a:t>
            </a:r>
            <a:r>
              <a:rPr lang="en-US" altLang="zh-CN" dirty="0" err="1"/>
              <a:t>rosetype</a:t>
            </a:r>
            <a:r>
              <a:rPr lang="en-US" altLang="zh-CN" dirty="0"/>
              <a:t>="radius",</a:t>
            </a:r>
          </a:p>
          <a:p>
            <a:pPr marL="271463" indent="-271463"/>
            <a:r>
              <a:rPr lang="en-US" altLang="zh-CN" dirty="0"/>
              <a:t>            </a:t>
            </a:r>
            <a:r>
              <a:rPr lang="en-US" altLang="zh-CN" dirty="0" err="1"/>
              <a:t>label_opts</a:t>
            </a:r>
            <a:r>
              <a:rPr lang="en-US" altLang="zh-CN" dirty="0"/>
              <a:t>=</a:t>
            </a:r>
            <a:r>
              <a:rPr lang="en-US" altLang="zh-CN" dirty="0" err="1"/>
              <a:t>opts.LabelOpts</a:t>
            </a:r>
            <a:r>
              <a:rPr lang="en-US" altLang="zh-CN" dirty="0"/>
              <a:t>(</a:t>
            </a:r>
            <a:r>
              <a:rPr lang="en-US" altLang="zh-CN" dirty="0" err="1"/>
              <a:t>is_show</a:t>
            </a:r>
            <a:r>
              <a:rPr lang="en-US" altLang="zh-CN" dirty="0"/>
              <a:t>=False),</a:t>
            </a:r>
          </a:p>
          <a:p>
            <a:pPr marL="271463" indent="-271463"/>
            <a:r>
              <a:rPr lang="en-US" altLang="zh-CN" dirty="0"/>
              <a:t>        )</a:t>
            </a:r>
          </a:p>
        </p:txBody>
      </p:sp>
    </p:spTree>
    <p:extLst>
      <p:ext uri="{BB962C8B-B14F-4D97-AF65-F5344CB8AC3E}">
        <p14:creationId xmlns:p14="http://schemas.microsoft.com/office/powerpoint/2010/main" val="811758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154144"/>
            <a:ext cx="0" cy="5268171"/>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392765"/>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6</a:t>
            </a:r>
          </a:p>
        </p:txBody>
      </p:sp>
      <p:sp>
        <p:nvSpPr>
          <p:cNvPr id="23" name="AutoShape 17">
            <a:hlinkClick r:id="rId2" action="ppaction://hlinksldjump"/>
          </p:cNvPr>
          <p:cNvSpPr>
            <a:spLocks noChangeArrowheads="1"/>
          </p:cNvSpPr>
          <p:nvPr/>
        </p:nvSpPr>
        <p:spPr bwMode="auto">
          <a:xfrm>
            <a:off x="4000531" y="2349694"/>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绘制主题河流图</a:t>
            </a:r>
          </a:p>
        </p:txBody>
      </p:sp>
      <p:sp>
        <p:nvSpPr>
          <p:cNvPr id="13" name="AutoShape 17"/>
          <p:cNvSpPr>
            <a:spLocks noChangeArrowheads="1"/>
          </p:cNvSpPr>
          <p:nvPr/>
        </p:nvSpPr>
        <p:spPr bwMode="auto">
          <a:xfrm>
            <a:off x="4000531" y="1320765"/>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绘制旭日图</a:t>
            </a:r>
          </a:p>
        </p:txBody>
      </p:sp>
      <p:sp>
        <p:nvSpPr>
          <p:cNvPr id="15" name="Oval 15"/>
          <p:cNvSpPr>
            <a:spLocks noChangeArrowheads="1"/>
          </p:cNvSpPr>
          <p:nvPr/>
        </p:nvSpPr>
        <p:spPr bwMode="auto">
          <a:xfrm>
            <a:off x="2928857" y="2367694"/>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7</a:t>
            </a:r>
          </a:p>
        </p:txBody>
      </p:sp>
      <p:sp>
        <p:nvSpPr>
          <p:cNvPr id="21" name="AutoShape 17">
            <a:hlinkClick r:id="" action="ppaction://noaction"/>
          </p:cNvPr>
          <p:cNvSpPr>
            <a:spLocks noChangeArrowheads="1"/>
          </p:cNvSpPr>
          <p:nvPr/>
        </p:nvSpPr>
        <p:spPr bwMode="auto">
          <a:xfrm>
            <a:off x="4012450" y="3401895"/>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绘制词云</a:t>
            </a:r>
          </a:p>
        </p:txBody>
      </p:sp>
      <p:sp>
        <p:nvSpPr>
          <p:cNvPr id="22" name="Oval 15"/>
          <p:cNvSpPr>
            <a:spLocks noChangeArrowheads="1"/>
          </p:cNvSpPr>
          <p:nvPr/>
        </p:nvSpPr>
        <p:spPr bwMode="auto">
          <a:xfrm>
            <a:off x="2928857" y="3419895"/>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8</a:t>
            </a:r>
          </a:p>
        </p:txBody>
      </p:sp>
      <p:sp>
        <p:nvSpPr>
          <p:cNvPr id="28" name="AutoShape 17">
            <a:hlinkClick r:id="" action="ppaction://noaction"/>
          </p:cNvPr>
          <p:cNvSpPr>
            <a:spLocks noChangeArrowheads="1"/>
          </p:cNvSpPr>
          <p:nvPr/>
        </p:nvSpPr>
        <p:spPr bwMode="auto">
          <a:xfrm>
            <a:off x="4012450" y="4456519"/>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绘制玫瑰图</a:t>
            </a:r>
          </a:p>
        </p:txBody>
      </p:sp>
      <p:sp>
        <p:nvSpPr>
          <p:cNvPr id="29" name="Oval 15"/>
          <p:cNvSpPr>
            <a:spLocks noChangeArrowheads="1"/>
          </p:cNvSpPr>
          <p:nvPr/>
        </p:nvSpPr>
        <p:spPr bwMode="auto">
          <a:xfrm>
            <a:off x="2904947" y="4474519"/>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9</a:t>
            </a:r>
          </a:p>
        </p:txBody>
      </p:sp>
      <p:sp>
        <p:nvSpPr>
          <p:cNvPr id="11" name="AutoShape 17">
            <a:hlinkClick r:id="" action="ppaction://noaction"/>
            <a:extLst>
              <a:ext uri="{FF2B5EF4-FFF2-40B4-BE49-F238E27FC236}">
                <a16:creationId xmlns:a16="http://schemas.microsoft.com/office/drawing/2014/main" id="{F858D493-DA42-4F15-8A9A-4F1412F3259F}"/>
              </a:ext>
            </a:extLst>
          </p:cNvPr>
          <p:cNvSpPr>
            <a:spLocks noChangeArrowheads="1"/>
          </p:cNvSpPr>
          <p:nvPr/>
        </p:nvSpPr>
        <p:spPr bwMode="auto">
          <a:xfrm>
            <a:off x="4024996" y="5522956"/>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solidFill>
                  <a:schemeClr val="bg1"/>
                </a:solidFill>
                <a:latin typeface="微软雅黑" pitchFamily="34" charset="-122"/>
                <a:ea typeface="微软雅黑" pitchFamily="34" charset="-122"/>
              </a:rPr>
              <a:t>绘制平行坐标系</a:t>
            </a:r>
          </a:p>
        </p:txBody>
      </p:sp>
      <p:sp>
        <p:nvSpPr>
          <p:cNvPr id="12" name="Oval 15">
            <a:extLst>
              <a:ext uri="{FF2B5EF4-FFF2-40B4-BE49-F238E27FC236}">
                <a16:creationId xmlns:a16="http://schemas.microsoft.com/office/drawing/2014/main" id="{91C6563F-10D6-4D11-BBAF-3C078737F936}"/>
              </a:ext>
            </a:extLst>
          </p:cNvPr>
          <p:cNvSpPr>
            <a:spLocks noChangeArrowheads="1"/>
          </p:cNvSpPr>
          <p:nvPr/>
        </p:nvSpPr>
        <p:spPr bwMode="auto">
          <a:xfrm>
            <a:off x="2917493" y="5540956"/>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10</a:t>
            </a:r>
          </a:p>
        </p:txBody>
      </p:sp>
    </p:spTree>
    <p:extLst>
      <p:ext uri="{BB962C8B-B14F-4D97-AF65-F5344CB8AC3E}">
        <p14:creationId xmlns:p14="http://schemas.microsoft.com/office/powerpoint/2010/main" val="154844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平行坐标系是信息可视化的一种重要技术，它是可视化高维几何和分析多元数据的常用方法。</a:t>
            </a:r>
            <a:endParaRPr lang="en-US" altLang="zh-CN" dirty="0"/>
          </a:p>
          <a:p>
            <a:pPr marL="361950" indent="-361950"/>
            <a:r>
              <a:rPr lang="zh-CN" altLang="en-US" dirty="0"/>
              <a:t>为了克服传统的笛卡尔直角坐标系不能表达三维及三维以上数据的问题，平行坐标系将高维数据的各个变量用一系列相互平行的坐标轴表示，变量值对应轴上的位置。为了反映变化趋势和各个变量之间的相互关系，往往将描述不同变量的各点连接成折线。</a:t>
            </a:r>
          </a:p>
        </p:txBody>
      </p:sp>
      <p:sp>
        <p:nvSpPr>
          <p:cNvPr id="17412" name="内容占位符 2"/>
          <p:cNvSpPr>
            <a:spLocks noGrp="1"/>
          </p:cNvSpPr>
          <p:nvPr>
            <p:ph idx="10"/>
          </p:nvPr>
        </p:nvSpPr>
        <p:spPr/>
        <p:txBody>
          <a:bodyPr/>
          <a:lstStyle/>
          <a:p>
            <a:r>
              <a:rPr lang="en-US" altLang="zh-CN" dirty="0"/>
              <a:t>10.10.1  </a:t>
            </a:r>
            <a:r>
              <a:rPr lang="zh-CN" altLang="en-US" dirty="0"/>
              <a:t>平行坐标系及其参数配置</a:t>
            </a:r>
            <a:endParaRPr dirty="0"/>
          </a:p>
        </p:txBody>
      </p:sp>
    </p:spTree>
    <p:extLst>
      <p:ext uri="{BB962C8B-B14F-4D97-AF65-F5344CB8AC3E}">
        <p14:creationId xmlns:p14="http://schemas.microsoft.com/office/powerpoint/2010/main" val="2348228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7AF67800-69C6-FD4D-BFEB-4D5C942D3B4F}"/>
              </a:ext>
            </a:extLst>
          </p:cNvPr>
          <p:cNvSpPr txBox="1"/>
          <p:nvPr/>
        </p:nvSpPr>
        <p:spPr>
          <a:xfrm>
            <a:off x="996801" y="1553757"/>
            <a:ext cx="2682063" cy="369332"/>
          </a:xfrm>
          <a:prstGeom prst="rect">
            <a:avLst/>
          </a:prstGeom>
          <a:noFill/>
        </p:spPr>
        <p:txBody>
          <a:bodyPr wrap="square">
            <a:spAutoFit/>
          </a:bodyPr>
          <a:lstStyle/>
          <a:p>
            <a:r>
              <a:rPr lang="zh-CN" altLang="en-US" sz="1800" kern="100" dirty="0">
                <a:effectLst/>
                <a:latin typeface="微软雅黑" panose="020B0503020204020204" pitchFamily="34" charset="-122"/>
                <a:ea typeface="微软雅黑" panose="020B0503020204020204" pitchFamily="34" charset="-122"/>
                <a:cs typeface="Times New Roman" panose="02020603050405020304" pitchFamily="18" charset="0"/>
              </a:rPr>
              <a:t>平行坐标系</a:t>
            </a:r>
            <a:r>
              <a:rPr lang="zh-CN" altLang="zh-CN" sz="1800" kern="100" dirty="0">
                <a:effectLst/>
                <a:latin typeface="微软雅黑" panose="020B0503020204020204" pitchFamily="34" charset="-122"/>
                <a:ea typeface="微软雅黑" panose="020B0503020204020204" pitchFamily="34" charset="-122"/>
                <a:cs typeface="Times New Roman" panose="02020603050405020304" pitchFamily="18" charset="0"/>
              </a:rPr>
              <a:t>参数设置</a:t>
            </a:r>
            <a:endParaRPr lang="zh-CN" altLang="en-US" dirty="0">
              <a:latin typeface="微软雅黑" panose="020B0503020204020204" pitchFamily="34" charset="-122"/>
              <a:ea typeface="微软雅黑" panose="020B0503020204020204" pitchFamily="34" charset="-122"/>
            </a:endParaRPr>
          </a:p>
        </p:txBody>
      </p:sp>
      <p:graphicFrame>
        <p:nvGraphicFramePr>
          <p:cNvPr id="6" name="表格 5">
            <a:extLst>
              <a:ext uri="{FF2B5EF4-FFF2-40B4-BE49-F238E27FC236}">
                <a16:creationId xmlns:a16="http://schemas.microsoft.com/office/drawing/2014/main" id="{FE53058D-037A-3F3A-512F-26AA733F15B0}"/>
              </a:ext>
            </a:extLst>
          </p:cNvPr>
          <p:cNvGraphicFramePr>
            <a:graphicFrameLocks noGrp="1"/>
          </p:cNvGraphicFramePr>
          <p:nvPr>
            <p:extLst>
              <p:ext uri="{D42A27DB-BD31-4B8C-83A1-F6EECF244321}">
                <p14:modId xmlns:p14="http://schemas.microsoft.com/office/powerpoint/2010/main" val="1866543257"/>
              </p:ext>
            </p:extLst>
          </p:nvPr>
        </p:nvGraphicFramePr>
        <p:xfrm>
          <a:off x="3001923" y="2222193"/>
          <a:ext cx="5897526" cy="2424223"/>
        </p:xfrm>
        <a:graphic>
          <a:graphicData uri="http://schemas.openxmlformats.org/drawingml/2006/table">
            <a:tbl>
              <a:tblPr firstRow="1" firstCol="1" bandRow="1">
                <a:tableStyleId>{5C22544A-7EE6-4342-B048-85BDC9FD1C3A}</a:tableStyleId>
              </a:tblPr>
              <a:tblGrid>
                <a:gridCol w="1965841">
                  <a:extLst>
                    <a:ext uri="{9D8B030D-6E8A-4147-A177-3AD203B41FA5}">
                      <a16:colId xmlns:a16="http://schemas.microsoft.com/office/drawing/2014/main" val="4268358252"/>
                    </a:ext>
                  </a:extLst>
                </a:gridCol>
                <a:gridCol w="3931685">
                  <a:extLst>
                    <a:ext uri="{9D8B030D-6E8A-4147-A177-3AD203B41FA5}">
                      <a16:colId xmlns:a16="http://schemas.microsoft.com/office/drawing/2014/main" val="2880726858"/>
                    </a:ext>
                  </a:extLst>
                </a:gridCol>
              </a:tblGrid>
              <a:tr h="314744">
                <a:tc>
                  <a:txBody>
                    <a:bodyPr/>
                    <a:lstStyle/>
                    <a:p>
                      <a:pPr algn="ctr">
                        <a:lnSpc>
                          <a:spcPts val="1560"/>
                        </a:lnSpc>
                      </a:pPr>
                      <a:r>
                        <a:rPr lang="zh-CN" sz="1000" dirty="0">
                          <a:effectLst/>
                          <a:latin typeface="+mn-ea"/>
                          <a:ea typeface="+mn-ea"/>
                        </a:rPr>
                        <a:t>属性</a:t>
                      </a:r>
                      <a:endParaRPr lang="zh-CN" sz="1000" dirty="0">
                        <a:effectLst/>
                        <a:latin typeface="+mn-ea"/>
                        <a:ea typeface="+mn-ea"/>
                        <a:cs typeface="Times New Roman" panose="02020603050405020304" pitchFamily="18" charset="0"/>
                      </a:endParaRPr>
                    </a:p>
                  </a:txBody>
                  <a:tcPr marL="44488" marR="44488" marT="0" marB="0" anchor="ctr"/>
                </a:tc>
                <a:tc>
                  <a:txBody>
                    <a:bodyPr/>
                    <a:lstStyle/>
                    <a:p>
                      <a:pPr algn="ctr">
                        <a:lnSpc>
                          <a:spcPts val="1560"/>
                        </a:lnSpc>
                      </a:pPr>
                      <a:r>
                        <a:rPr lang="zh-CN" sz="1000" dirty="0">
                          <a:effectLst/>
                          <a:latin typeface="+mn-ea"/>
                          <a:ea typeface="+mn-ea"/>
                        </a:rPr>
                        <a:t>说明</a:t>
                      </a:r>
                      <a:endParaRPr lang="zh-CN" sz="1000" dirty="0">
                        <a:effectLst/>
                        <a:latin typeface="+mn-ea"/>
                        <a:ea typeface="+mn-ea"/>
                        <a:cs typeface="Times New Roman" panose="02020603050405020304" pitchFamily="18" charset="0"/>
                      </a:endParaRPr>
                    </a:p>
                  </a:txBody>
                  <a:tcPr marL="44488" marR="44488" marT="0" marB="0" anchor="ctr"/>
                </a:tc>
                <a:extLst>
                  <a:ext uri="{0D108BD9-81ED-4DB2-BD59-A6C34878D82A}">
                    <a16:rowId xmlns:a16="http://schemas.microsoft.com/office/drawing/2014/main" val="706057001"/>
                  </a:ext>
                </a:extLst>
              </a:tr>
              <a:tr h="315647">
                <a:tc>
                  <a:txBody>
                    <a:bodyPr/>
                    <a:lstStyle/>
                    <a:p>
                      <a:pPr algn="ctr">
                        <a:lnSpc>
                          <a:spcPts val="1500"/>
                        </a:lnSpc>
                      </a:pPr>
                      <a:r>
                        <a:rPr lang="en-US" sz="1000" kern="100" dirty="0" err="1">
                          <a:effectLst/>
                          <a:latin typeface="+mn-ea"/>
                          <a:ea typeface="+mn-ea"/>
                        </a:rPr>
                        <a:t>series_name</a:t>
                      </a:r>
                      <a:endParaRPr lang="zh-CN" sz="1000" kern="100" dirty="0">
                        <a:effectLst/>
                        <a:latin typeface="+mn-ea"/>
                        <a:ea typeface="+mn-ea"/>
                      </a:endParaRPr>
                    </a:p>
                  </a:txBody>
                  <a:tcPr marL="44488" marR="44488" marT="0" marB="0" anchor="ctr"/>
                </a:tc>
                <a:tc>
                  <a:txBody>
                    <a:bodyPr/>
                    <a:lstStyle/>
                    <a:p>
                      <a:pPr algn="just">
                        <a:lnSpc>
                          <a:spcPts val="1500"/>
                        </a:lnSpc>
                      </a:pPr>
                      <a:r>
                        <a:rPr lang="zh-CN" sz="1000" kern="100" dirty="0">
                          <a:effectLst/>
                          <a:latin typeface="+mn-ea"/>
                          <a:ea typeface="+mn-ea"/>
                        </a:rPr>
                        <a:t>系列名称，用于</a:t>
                      </a:r>
                      <a:r>
                        <a:rPr lang="en-US" sz="1000" kern="100" dirty="0">
                          <a:effectLst/>
                          <a:latin typeface="+mn-ea"/>
                          <a:ea typeface="+mn-ea"/>
                        </a:rPr>
                        <a:t>tooltip</a:t>
                      </a:r>
                      <a:r>
                        <a:rPr lang="zh-CN" sz="1000" kern="100" dirty="0">
                          <a:effectLst/>
                          <a:latin typeface="+mn-ea"/>
                          <a:ea typeface="+mn-ea"/>
                        </a:rPr>
                        <a:t>的显示，</a:t>
                      </a:r>
                      <a:r>
                        <a:rPr lang="en-US" sz="1000" kern="100" dirty="0">
                          <a:effectLst/>
                          <a:latin typeface="+mn-ea"/>
                          <a:ea typeface="+mn-ea"/>
                        </a:rPr>
                        <a:t>legend</a:t>
                      </a:r>
                      <a:r>
                        <a:rPr lang="zh-CN" sz="1000" kern="100" dirty="0">
                          <a:effectLst/>
                          <a:latin typeface="+mn-ea"/>
                          <a:ea typeface="+mn-ea"/>
                        </a:rPr>
                        <a:t>的图例筛选</a:t>
                      </a:r>
                    </a:p>
                  </a:txBody>
                  <a:tcPr marL="44488" marR="44488" marT="0" marB="0" anchor="ctr"/>
                </a:tc>
                <a:extLst>
                  <a:ext uri="{0D108BD9-81ED-4DB2-BD59-A6C34878D82A}">
                    <a16:rowId xmlns:a16="http://schemas.microsoft.com/office/drawing/2014/main" val="302686613"/>
                  </a:ext>
                </a:extLst>
              </a:tr>
              <a:tr h="298972">
                <a:tc>
                  <a:txBody>
                    <a:bodyPr/>
                    <a:lstStyle/>
                    <a:p>
                      <a:pPr algn="ctr">
                        <a:lnSpc>
                          <a:spcPts val="1500"/>
                        </a:lnSpc>
                      </a:pPr>
                      <a:r>
                        <a:rPr lang="en-US" sz="1000" kern="100" dirty="0">
                          <a:effectLst/>
                          <a:latin typeface="+mn-ea"/>
                          <a:ea typeface="+mn-ea"/>
                        </a:rPr>
                        <a:t>data</a:t>
                      </a:r>
                      <a:endParaRPr lang="zh-CN" sz="1000" kern="100" dirty="0">
                        <a:effectLst/>
                        <a:latin typeface="+mn-ea"/>
                        <a:ea typeface="+mn-ea"/>
                      </a:endParaRPr>
                    </a:p>
                  </a:txBody>
                  <a:tcPr marL="44488" marR="44488" marT="0" marB="0" anchor="ctr"/>
                </a:tc>
                <a:tc>
                  <a:txBody>
                    <a:bodyPr/>
                    <a:lstStyle/>
                    <a:p>
                      <a:pPr algn="just">
                        <a:lnSpc>
                          <a:spcPts val="1500"/>
                        </a:lnSpc>
                      </a:pPr>
                      <a:r>
                        <a:rPr lang="zh-CN" sz="1000" kern="100" dirty="0">
                          <a:effectLst/>
                          <a:latin typeface="+mn-ea"/>
                          <a:ea typeface="+mn-ea"/>
                        </a:rPr>
                        <a:t>系列数据</a:t>
                      </a:r>
                    </a:p>
                  </a:txBody>
                  <a:tcPr marL="44488" marR="44488" marT="0" marB="0" anchor="ctr"/>
                </a:tc>
                <a:extLst>
                  <a:ext uri="{0D108BD9-81ED-4DB2-BD59-A6C34878D82A}">
                    <a16:rowId xmlns:a16="http://schemas.microsoft.com/office/drawing/2014/main" val="390971159"/>
                  </a:ext>
                </a:extLst>
              </a:tr>
              <a:tr h="298972">
                <a:tc>
                  <a:txBody>
                    <a:bodyPr/>
                    <a:lstStyle/>
                    <a:p>
                      <a:pPr algn="ctr">
                        <a:lnSpc>
                          <a:spcPts val="1500"/>
                        </a:lnSpc>
                      </a:pPr>
                      <a:r>
                        <a:rPr lang="en-US" sz="1000" kern="100" dirty="0" err="1">
                          <a:effectLst/>
                          <a:latin typeface="+mn-ea"/>
                          <a:ea typeface="+mn-ea"/>
                        </a:rPr>
                        <a:t>is_selected</a:t>
                      </a:r>
                      <a:endParaRPr lang="zh-CN" sz="1000" kern="100" dirty="0">
                        <a:effectLst/>
                        <a:latin typeface="+mn-ea"/>
                        <a:ea typeface="+mn-ea"/>
                      </a:endParaRPr>
                    </a:p>
                  </a:txBody>
                  <a:tcPr marL="44488" marR="44488" marT="0" marB="0" anchor="ctr"/>
                </a:tc>
                <a:tc>
                  <a:txBody>
                    <a:bodyPr/>
                    <a:lstStyle/>
                    <a:p>
                      <a:pPr algn="just">
                        <a:lnSpc>
                          <a:spcPts val="1500"/>
                        </a:lnSpc>
                      </a:pPr>
                      <a:r>
                        <a:rPr lang="zh-CN" sz="1000" kern="100" dirty="0">
                          <a:effectLst/>
                          <a:latin typeface="+mn-ea"/>
                          <a:ea typeface="+mn-ea"/>
                        </a:rPr>
                        <a:t>是否选中图例</a:t>
                      </a:r>
                    </a:p>
                  </a:txBody>
                  <a:tcPr marL="44488" marR="44488" marT="0" marB="0" anchor="ctr"/>
                </a:tc>
                <a:extLst>
                  <a:ext uri="{0D108BD9-81ED-4DB2-BD59-A6C34878D82A}">
                    <a16:rowId xmlns:a16="http://schemas.microsoft.com/office/drawing/2014/main" val="936751782"/>
                  </a:ext>
                </a:extLst>
              </a:tr>
              <a:tr h="298972">
                <a:tc>
                  <a:txBody>
                    <a:bodyPr/>
                    <a:lstStyle/>
                    <a:p>
                      <a:pPr algn="ctr">
                        <a:lnSpc>
                          <a:spcPts val="1500"/>
                        </a:lnSpc>
                      </a:pPr>
                      <a:r>
                        <a:rPr lang="en-US" sz="1000" kern="100" dirty="0" err="1">
                          <a:effectLst/>
                          <a:latin typeface="+mn-ea"/>
                          <a:ea typeface="+mn-ea"/>
                        </a:rPr>
                        <a:t>is_smooth</a:t>
                      </a:r>
                      <a:endParaRPr lang="zh-CN" sz="1000" kern="100" dirty="0">
                        <a:effectLst/>
                        <a:latin typeface="+mn-ea"/>
                        <a:ea typeface="+mn-ea"/>
                      </a:endParaRPr>
                    </a:p>
                  </a:txBody>
                  <a:tcPr marL="44488" marR="44488" marT="0" marB="0" anchor="ctr"/>
                </a:tc>
                <a:tc>
                  <a:txBody>
                    <a:bodyPr/>
                    <a:lstStyle/>
                    <a:p>
                      <a:pPr algn="just">
                        <a:lnSpc>
                          <a:spcPts val="1500"/>
                        </a:lnSpc>
                      </a:pPr>
                      <a:r>
                        <a:rPr lang="zh-CN" sz="1000" kern="100" dirty="0">
                          <a:effectLst/>
                          <a:latin typeface="+mn-ea"/>
                          <a:ea typeface="+mn-ea"/>
                        </a:rPr>
                        <a:t>是否平滑曲线</a:t>
                      </a:r>
                    </a:p>
                  </a:txBody>
                  <a:tcPr marL="44488" marR="44488" marT="0" marB="0" anchor="ctr"/>
                </a:tc>
                <a:extLst>
                  <a:ext uri="{0D108BD9-81ED-4DB2-BD59-A6C34878D82A}">
                    <a16:rowId xmlns:a16="http://schemas.microsoft.com/office/drawing/2014/main" val="3146853512"/>
                  </a:ext>
                </a:extLst>
              </a:tr>
              <a:tr h="298972">
                <a:tc>
                  <a:txBody>
                    <a:bodyPr/>
                    <a:lstStyle/>
                    <a:p>
                      <a:pPr algn="ctr">
                        <a:lnSpc>
                          <a:spcPts val="1500"/>
                        </a:lnSpc>
                      </a:pPr>
                      <a:r>
                        <a:rPr lang="en-US" sz="1000" kern="100" dirty="0" err="1">
                          <a:effectLst/>
                          <a:latin typeface="+mn-ea"/>
                          <a:ea typeface="+mn-ea"/>
                        </a:rPr>
                        <a:t>linestyle_opts</a:t>
                      </a:r>
                      <a:endParaRPr lang="zh-CN" sz="1000" kern="100" dirty="0">
                        <a:effectLst/>
                        <a:latin typeface="+mn-ea"/>
                        <a:ea typeface="+mn-ea"/>
                      </a:endParaRPr>
                    </a:p>
                  </a:txBody>
                  <a:tcPr marL="44488" marR="44488" marT="0" marB="0" anchor="ctr"/>
                </a:tc>
                <a:tc>
                  <a:txBody>
                    <a:bodyPr/>
                    <a:lstStyle/>
                    <a:p>
                      <a:pPr algn="just">
                        <a:lnSpc>
                          <a:spcPts val="1500"/>
                        </a:lnSpc>
                      </a:pPr>
                      <a:r>
                        <a:rPr lang="zh-CN" sz="1000" kern="100" dirty="0">
                          <a:effectLst/>
                          <a:latin typeface="+mn-ea"/>
                          <a:ea typeface="+mn-ea"/>
                        </a:rPr>
                        <a:t>线条样式</a:t>
                      </a:r>
                    </a:p>
                  </a:txBody>
                  <a:tcPr marL="44488" marR="44488" marT="0" marB="0" anchor="ctr"/>
                </a:tc>
                <a:extLst>
                  <a:ext uri="{0D108BD9-81ED-4DB2-BD59-A6C34878D82A}">
                    <a16:rowId xmlns:a16="http://schemas.microsoft.com/office/drawing/2014/main" val="210633398"/>
                  </a:ext>
                </a:extLst>
              </a:tr>
              <a:tr h="298972">
                <a:tc>
                  <a:txBody>
                    <a:bodyPr/>
                    <a:lstStyle/>
                    <a:p>
                      <a:pPr algn="ctr">
                        <a:lnSpc>
                          <a:spcPts val="1500"/>
                        </a:lnSpc>
                      </a:pPr>
                      <a:r>
                        <a:rPr lang="en-US" sz="1000" kern="100" dirty="0" err="1">
                          <a:effectLst/>
                          <a:latin typeface="+mn-ea"/>
                          <a:ea typeface="+mn-ea"/>
                        </a:rPr>
                        <a:t>tooltip_opts</a:t>
                      </a:r>
                      <a:endParaRPr lang="zh-CN" sz="1000" kern="100" dirty="0">
                        <a:effectLst/>
                        <a:latin typeface="+mn-ea"/>
                        <a:ea typeface="+mn-ea"/>
                      </a:endParaRPr>
                    </a:p>
                  </a:txBody>
                  <a:tcPr marL="44488" marR="44488" marT="0" marB="0" anchor="ctr"/>
                </a:tc>
                <a:tc>
                  <a:txBody>
                    <a:bodyPr/>
                    <a:lstStyle/>
                    <a:p>
                      <a:pPr algn="just">
                        <a:lnSpc>
                          <a:spcPts val="1500"/>
                        </a:lnSpc>
                      </a:pPr>
                      <a:r>
                        <a:rPr lang="zh-CN" sz="1000" kern="100" dirty="0">
                          <a:effectLst/>
                          <a:latin typeface="+mn-ea"/>
                          <a:ea typeface="+mn-ea"/>
                        </a:rPr>
                        <a:t>提示框组件配置项</a:t>
                      </a:r>
                    </a:p>
                  </a:txBody>
                  <a:tcPr marL="44488" marR="44488" marT="0" marB="0" anchor="ctr"/>
                </a:tc>
                <a:extLst>
                  <a:ext uri="{0D108BD9-81ED-4DB2-BD59-A6C34878D82A}">
                    <a16:rowId xmlns:a16="http://schemas.microsoft.com/office/drawing/2014/main" val="3674092450"/>
                  </a:ext>
                </a:extLst>
              </a:tr>
              <a:tr h="298972">
                <a:tc>
                  <a:txBody>
                    <a:bodyPr/>
                    <a:lstStyle/>
                    <a:p>
                      <a:pPr algn="ctr">
                        <a:lnSpc>
                          <a:spcPts val="1500"/>
                        </a:lnSpc>
                      </a:pPr>
                      <a:r>
                        <a:rPr lang="en-US" sz="1000" kern="100" dirty="0" err="1">
                          <a:effectLst/>
                          <a:latin typeface="+mn-ea"/>
                          <a:ea typeface="+mn-ea"/>
                        </a:rPr>
                        <a:t>itemstyle_opts</a:t>
                      </a:r>
                      <a:endParaRPr lang="zh-CN" sz="1000" kern="100" dirty="0">
                        <a:effectLst/>
                        <a:latin typeface="+mn-ea"/>
                        <a:ea typeface="+mn-ea"/>
                      </a:endParaRPr>
                    </a:p>
                  </a:txBody>
                  <a:tcPr marL="44488" marR="44488" marT="0" marB="0" anchor="ctr"/>
                </a:tc>
                <a:tc>
                  <a:txBody>
                    <a:bodyPr/>
                    <a:lstStyle/>
                    <a:p>
                      <a:pPr algn="just">
                        <a:lnSpc>
                          <a:spcPts val="1500"/>
                        </a:lnSpc>
                      </a:pPr>
                      <a:r>
                        <a:rPr lang="zh-CN" sz="1000" kern="100" dirty="0">
                          <a:effectLst/>
                          <a:latin typeface="+mn-ea"/>
                          <a:ea typeface="+mn-ea"/>
                        </a:rPr>
                        <a:t>图元样式配置项</a:t>
                      </a:r>
                    </a:p>
                  </a:txBody>
                  <a:tcPr marL="44488" marR="44488" marT="0" marB="0" anchor="ctr"/>
                </a:tc>
                <a:extLst>
                  <a:ext uri="{0D108BD9-81ED-4DB2-BD59-A6C34878D82A}">
                    <a16:rowId xmlns:a16="http://schemas.microsoft.com/office/drawing/2014/main" val="322511193"/>
                  </a:ext>
                </a:extLst>
              </a:tr>
            </a:tbl>
          </a:graphicData>
        </a:graphic>
      </p:graphicFrame>
    </p:spTree>
    <p:extLst>
      <p:ext uri="{BB962C8B-B14F-4D97-AF65-F5344CB8AC3E}">
        <p14:creationId xmlns:p14="http://schemas.microsoft.com/office/powerpoint/2010/main" val="13913556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4762" cy="4354512"/>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zh-CN" altLang="zh-CN" sz="2400" dirty="0">
                <a:solidFill>
                  <a:schemeClr val="bg1"/>
                </a:solidFill>
                <a:latin typeface="微软雅黑" pitchFamily="34" charset="-122"/>
                <a:ea typeface="微软雅黑" pitchFamily="34" charset="-122"/>
              </a:rPr>
              <a:t>1</a:t>
            </a:r>
            <a:endParaRPr lang="en-US" altLang="zh-CN" sz="24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a:latin typeface="微软雅黑" pitchFamily="34" charset="-122"/>
                <a:ea typeface="微软雅黑" pitchFamily="34" charset="-122"/>
              </a:rPr>
              <a:t>Python</a:t>
            </a:r>
            <a:r>
              <a:rPr lang="zh-CN" altLang="en-US" sz="2400" dirty="0">
                <a:latin typeface="微软雅黑" pitchFamily="34" charset="-122"/>
                <a:ea typeface="微软雅黑" pitchFamily="34" charset="-122"/>
              </a:rPr>
              <a:t>运算符和优先级</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en-US" altLang="zh-CN" sz="2400" dirty="0">
                <a:latin typeface="微软雅黑" pitchFamily="34" charset="-122"/>
                <a:ea typeface="微软雅黑" pitchFamily="34" charset="-122"/>
              </a:rPr>
              <a:t>Python</a:t>
            </a:r>
            <a:r>
              <a:rPr lang="zh-CN" altLang="en-US" sz="2400" dirty="0">
                <a:latin typeface="微软雅黑" pitchFamily="34" charset="-122"/>
                <a:ea typeface="微软雅黑" pitchFamily="34" charset="-122"/>
              </a:rPr>
              <a:t>数据类型</a:t>
            </a: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en-US" altLang="zh-CN" sz="2400" dirty="0">
                <a:solidFill>
                  <a:schemeClr val="bg1"/>
                </a:solidFill>
                <a:latin typeface="微软雅黑" pitchFamily="34" charset="-122"/>
                <a:ea typeface="微软雅黑" pitchFamily="34" charset="-122"/>
                <a:sym typeface="微软雅黑" pitchFamily="34" charset="-122"/>
              </a:rPr>
              <a:t>Python</a:t>
            </a:r>
            <a:r>
              <a:rPr lang="zh-CN" altLang="en-US" sz="2400" dirty="0">
                <a:solidFill>
                  <a:schemeClr val="bg1"/>
                </a:solidFill>
                <a:latin typeface="微软雅黑" pitchFamily="34" charset="-122"/>
                <a:ea typeface="微软雅黑" pitchFamily="34" charset="-122"/>
                <a:sym typeface="微软雅黑" pitchFamily="34" charset="-122"/>
              </a:rPr>
              <a:t>语法基础</a:t>
            </a:r>
          </a:p>
        </p:txBody>
      </p:sp>
      <p:sp>
        <p:nvSpPr>
          <p:cNvPr id="22" name="Oval 15"/>
          <p:cNvSpPr>
            <a:spLocks noChangeArrowheads="1"/>
          </p:cNvSpPr>
          <p:nvPr/>
        </p:nvSpPr>
        <p:spPr bwMode="auto">
          <a:xfrm>
            <a:off x="2928857" y="3678873"/>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715497"/>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a:latin typeface="微软雅黑" pitchFamily="34" charset="-122"/>
                <a:ea typeface="微软雅黑" pitchFamily="34" charset="-122"/>
              </a:rPr>
              <a:t>Python</a:t>
            </a:r>
            <a:r>
              <a:rPr lang="zh-CN" altLang="en-US" sz="2400" dirty="0">
                <a:latin typeface="微软雅黑" pitchFamily="34" charset="-122"/>
                <a:ea typeface="微软雅黑" pitchFamily="34" charset="-122"/>
              </a:rPr>
              <a:t>的函数</a:t>
            </a:r>
          </a:p>
        </p:txBody>
      </p:sp>
      <p:sp>
        <p:nvSpPr>
          <p:cNvPr id="29" name="Oval 15"/>
          <p:cNvSpPr>
            <a:spLocks noChangeArrowheads="1"/>
          </p:cNvSpPr>
          <p:nvPr/>
        </p:nvSpPr>
        <p:spPr bwMode="auto">
          <a:xfrm>
            <a:off x="2904947" y="4733497"/>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Tree>
    <p:extLst>
      <p:ext uri="{BB962C8B-B14F-4D97-AF65-F5344CB8AC3E}">
        <p14:creationId xmlns:p14="http://schemas.microsoft.com/office/powerpoint/2010/main" val="23884979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为了更好地指定</a:t>
            </a:r>
            <a:r>
              <a:rPr lang="en-US" altLang="zh-CN" dirty="0"/>
              <a:t>2023</a:t>
            </a:r>
            <a:r>
              <a:rPr lang="zh-CN" altLang="en-US" dirty="0"/>
              <a:t>年某企业的商品销售策略，我们统计汇总了该企业在</a:t>
            </a:r>
            <a:r>
              <a:rPr lang="en-US" altLang="zh-CN" dirty="0"/>
              <a:t>2016</a:t>
            </a:r>
            <a:r>
              <a:rPr lang="zh-CN" altLang="en-US" dirty="0"/>
              <a:t>年至</a:t>
            </a:r>
            <a:r>
              <a:rPr lang="en-US" altLang="zh-CN" dirty="0"/>
              <a:t>2022</a:t>
            </a:r>
            <a:r>
              <a:rPr lang="zh-CN" altLang="en-US" dirty="0"/>
              <a:t>年全国</a:t>
            </a:r>
            <a:r>
              <a:rPr lang="en-US" altLang="zh-CN" dirty="0"/>
              <a:t>6</a:t>
            </a:r>
            <a:r>
              <a:rPr lang="zh-CN" altLang="en-US" dirty="0"/>
              <a:t>个销售区域的商品利润增长率数据。</a:t>
            </a:r>
          </a:p>
        </p:txBody>
      </p:sp>
      <p:sp>
        <p:nvSpPr>
          <p:cNvPr id="17412" name="内容占位符 2"/>
          <p:cNvSpPr>
            <a:spLocks noGrp="1"/>
          </p:cNvSpPr>
          <p:nvPr>
            <p:ph idx="10"/>
          </p:nvPr>
        </p:nvSpPr>
        <p:spPr/>
        <p:txBody>
          <a:bodyPr/>
          <a:lstStyle/>
          <a:p>
            <a:r>
              <a:rPr lang="en-US" altLang="zh-CN" dirty="0"/>
              <a:t>10.10.2  </a:t>
            </a:r>
            <a:r>
              <a:rPr lang="zh-CN" altLang="en-US" dirty="0"/>
              <a:t>案例：地区利润增长率比较分析</a:t>
            </a:r>
            <a:endParaRPr dirty="0"/>
          </a:p>
        </p:txBody>
      </p:sp>
      <p:pic>
        <p:nvPicPr>
          <p:cNvPr id="2" name="图片 1">
            <a:extLst>
              <a:ext uri="{FF2B5EF4-FFF2-40B4-BE49-F238E27FC236}">
                <a16:creationId xmlns:a16="http://schemas.microsoft.com/office/drawing/2014/main" id="{FB89E803-7696-7802-9169-6EC850C0ABAC}"/>
              </a:ext>
            </a:extLst>
          </p:cNvPr>
          <p:cNvPicPr>
            <a:picLocks noChangeAspect="1"/>
          </p:cNvPicPr>
          <p:nvPr/>
        </p:nvPicPr>
        <p:blipFill>
          <a:blip r:embed="rId2"/>
          <a:stretch>
            <a:fillRect/>
          </a:stretch>
        </p:blipFill>
        <p:spPr>
          <a:xfrm>
            <a:off x="2594807" y="2717534"/>
            <a:ext cx="6461843" cy="3240000"/>
          </a:xfrm>
          <a:prstGeom prst="rect">
            <a:avLst/>
          </a:prstGeom>
          <a:noFill/>
          <a:ln>
            <a:noFill/>
          </a:ln>
        </p:spPr>
      </p:pic>
    </p:spTree>
    <p:extLst>
      <p:ext uri="{BB962C8B-B14F-4D97-AF65-F5344CB8AC3E}">
        <p14:creationId xmlns:p14="http://schemas.microsoft.com/office/powerpoint/2010/main" val="1031943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p:txBody>
          <a:bodyPr/>
          <a:lstStyle/>
          <a:p>
            <a:pPr marL="271463" indent="-271463"/>
            <a:r>
              <a:rPr lang="en-US" altLang="zh-CN" dirty="0"/>
              <a:t>def </a:t>
            </a:r>
            <a:r>
              <a:rPr lang="en-US" altLang="zh-CN" dirty="0" err="1"/>
              <a:t>Parallel_splitline</a:t>
            </a:r>
            <a:r>
              <a:rPr lang="en-US" altLang="zh-CN" dirty="0"/>
              <a:t>() -&gt; Parallel:</a:t>
            </a:r>
          </a:p>
          <a:p>
            <a:pPr marL="271463" indent="-271463"/>
            <a:r>
              <a:rPr lang="en-US" altLang="zh-CN" dirty="0"/>
              <a:t>    c = (</a:t>
            </a:r>
          </a:p>
          <a:p>
            <a:pPr marL="271463" indent="-271463"/>
            <a:r>
              <a:rPr lang="en-US" altLang="zh-CN" dirty="0"/>
              <a:t>        Parallel()</a:t>
            </a:r>
          </a:p>
          <a:p>
            <a:pPr marL="271463" indent="-271463"/>
            <a:r>
              <a:rPr lang="en-US" altLang="zh-CN" dirty="0"/>
              <a:t>        .</a:t>
            </a:r>
            <a:r>
              <a:rPr lang="en-US" altLang="zh-CN" dirty="0" err="1"/>
              <a:t>add_schema</a:t>
            </a:r>
            <a:r>
              <a:rPr lang="en-US" altLang="zh-CN" dirty="0"/>
              <a:t>(schema=</a:t>
            </a:r>
            <a:r>
              <a:rPr lang="en-US" altLang="zh-CN" dirty="0" err="1"/>
              <a:t>parallel_axis</a:t>
            </a:r>
            <a:r>
              <a:rPr lang="en-US" altLang="zh-CN" dirty="0"/>
              <a:t>)</a:t>
            </a:r>
          </a:p>
          <a:p>
            <a:pPr marL="271463" indent="-271463"/>
            <a:r>
              <a:rPr lang="en-US" altLang="zh-CN" dirty="0"/>
              <a:t>        .add(</a:t>
            </a:r>
          </a:p>
          <a:p>
            <a:pPr marL="271463" indent="-271463"/>
            <a:r>
              <a:rPr lang="en-US" altLang="zh-CN" dirty="0"/>
              <a:t>             </a:t>
            </a:r>
            <a:r>
              <a:rPr lang="en-US" altLang="zh-CN" dirty="0" err="1"/>
              <a:t>series_name</a:t>
            </a:r>
            <a:r>
              <a:rPr lang="en-US" altLang="zh-CN" dirty="0"/>
              <a:t>="",</a:t>
            </a:r>
          </a:p>
          <a:p>
            <a:pPr marL="271463" indent="-271463"/>
            <a:r>
              <a:rPr lang="en-US" altLang="zh-CN" dirty="0"/>
              <a:t>             data=data,</a:t>
            </a:r>
          </a:p>
          <a:p>
            <a:pPr marL="271463" indent="-271463"/>
            <a:r>
              <a:rPr lang="en-US" altLang="zh-CN" dirty="0"/>
              <a:t>             </a:t>
            </a:r>
            <a:r>
              <a:rPr lang="en-US" altLang="zh-CN" dirty="0" err="1"/>
              <a:t>linestyle_opts</a:t>
            </a:r>
            <a:r>
              <a:rPr lang="en-US" altLang="zh-CN" dirty="0"/>
              <a:t>=</a:t>
            </a:r>
            <a:r>
              <a:rPr lang="en-US" altLang="zh-CN" dirty="0" err="1"/>
              <a:t>opts.LineStyleOpts</a:t>
            </a:r>
            <a:r>
              <a:rPr lang="en-US" altLang="zh-CN" dirty="0"/>
              <a:t>(width=4, opacity=0.5,color = '#993300'),</a:t>
            </a:r>
          </a:p>
          <a:p>
            <a:pPr marL="271463" indent="-271463"/>
            <a:r>
              <a:rPr lang="en-US" altLang="zh-CN" dirty="0"/>
              <a:t>            )</a:t>
            </a:r>
          </a:p>
          <a:p>
            <a:pPr marL="271463" indent="-271463"/>
            <a:r>
              <a:rPr lang="en-US" altLang="zh-CN" dirty="0"/>
              <a:t>        )</a:t>
            </a:r>
          </a:p>
          <a:p>
            <a:pPr marL="271463" indent="-271463"/>
            <a:r>
              <a:rPr lang="en-US" altLang="zh-CN" dirty="0"/>
              <a:t>    return c</a:t>
            </a:r>
          </a:p>
        </p:txBody>
      </p:sp>
    </p:spTree>
    <p:extLst>
      <p:ext uri="{BB962C8B-B14F-4D97-AF65-F5344CB8AC3E}">
        <p14:creationId xmlns:p14="http://schemas.microsoft.com/office/powerpoint/2010/main" val="274361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gray">
          <a:xfrm>
            <a:off x="1524000" y="-319088"/>
            <a:ext cx="184150" cy="239713"/>
          </a:xfrm>
          <a:prstGeom prst="rect">
            <a:avLst/>
          </a:prstGeom>
          <a:noFill/>
          <a:ln>
            <a:noFill/>
          </a:ln>
          <a:effectLst>
            <a:outerShdw dist="107763"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defRPr sz="900">
                <a:solidFill>
                  <a:srgbClr val="000000"/>
                </a:solidFill>
                <a:latin typeface="Arial" panose="020B0604020202020204" pitchFamily="34" charset="0"/>
                <a:ea typeface="宋体" panose="02010600030101010101" pitchFamily="2" charset="-122"/>
              </a:defRPr>
            </a:lvl1pPr>
            <a:lvl2pPr marL="742950" indent="-285750" eaLnBrk="0" hangingPunct="0">
              <a:defRPr sz="900">
                <a:solidFill>
                  <a:srgbClr val="000000"/>
                </a:solidFill>
                <a:latin typeface="Arial" panose="020B0604020202020204" pitchFamily="34" charset="0"/>
                <a:ea typeface="宋体" panose="02010600030101010101" pitchFamily="2" charset="-122"/>
              </a:defRPr>
            </a:lvl2pPr>
            <a:lvl3pPr marL="1143000" indent="-228600" eaLnBrk="0" hangingPunct="0">
              <a:defRPr sz="900">
                <a:solidFill>
                  <a:srgbClr val="000000"/>
                </a:solidFill>
                <a:latin typeface="Arial" panose="020B0604020202020204" pitchFamily="34" charset="0"/>
                <a:ea typeface="宋体" panose="02010600030101010101" pitchFamily="2" charset="-122"/>
              </a:defRPr>
            </a:lvl3pPr>
            <a:lvl4pPr marL="1600200" indent="-228600" eaLnBrk="0" hangingPunct="0">
              <a:defRPr sz="900">
                <a:solidFill>
                  <a:srgbClr val="000000"/>
                </a:solidFill>
                <a:latin typeface="Arial" panose="020B0604020202020204" pitchFamily="34" charset="0"/>
                <a:ea typeface="宋体" panose="02010600030101010101" pitchFamily="2" charset="-122"/>
              </a:defRPr>
            </a:lvl4pPr>
            <a:lvl5pPr marL="2057400" indent="-228600" eaLnBrk="0" hangingPunct="0">
              <a:defRPr sz="9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endParaRPr lang="zh-CN" altLang="en-US" sz="952"/>
          </a:p>
        </p:txBody>
      </p:sp>
      <p:sp>
        <p:nvSpPr>
          <p:cNvPr id="10246" name="Rectangle 6"/>
          <p:cNvSpPr>
            <a:spLocks noChangeArrowheads="1"/>
          </p:cNvSpPr>
          <p:nvPr/>
        </p:nvSpPr>
        <p:spPr bwMode="auto">
          <a:xfrm>
            <a:off x="1524000" y="-392113"/>
            <a:ext cx="184150" cy="38576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fontAlgn="auto">
              <a:spcBef>
                <a:spcPts val="0"/>
              </a:spcBef>
              <a:spcAft>
                <a:spcPts val="0"/>
              </a:spcAft>
              <a:defRPr/>
            </a:pPr>
            <a:endParaRPr lang="zh-CN" altLang="en-US" sz="1905">
              <a:solidFill>
                <a:srgbClr val="000000"/>
              </a:solidFill>
              <a:latin typeface="Arial" charset="0"/>
              <a:ea typeface="+mn-ea"/>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261" y="2327030"/>
            <a:ext cx="2754924" cy="2754924"/>
          </a:xfrm>
          <a:prstGeom prst="rect">
            <a:avLst/>
          </a:prstGeom>
        </p:spPr>
      </p:pic>
    </p:spTree>
    <p:extLst>
      <p:ext uri="{BB962C8B-B14F-4D97-AF65-F5344CB8AC3E}">
        <p14:creationId xmlns:p14="http://schemas.microsoft.com/office/powerpoint/2010/main" val="1318226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4"/>
          <p:cNvSpPr>
            <a:spLocks noGrp="1"/>
          </p:cNvSpPr>
          <p:nvPr>
            <p:ph type="title"/>
          </p:nvPr>
        </p:nvSpPr>
        <p:spPr>
          <a:xfrm>
            <a:off x="2286000" y="3080544"/>
            <a:ext cx="7811589" cy="692150"/>
          </a:xfrm>
        </p:spPr>
        <p:txBody>
          <a:bodyPr/>
          <a:lstStyle/>
          <a:p>
            <a:r>
              <a:rPr lang="zh-CN" altLang="en-US" dirty="0">
                <a:solidFill>
                  <a:schemeClr val="tx1"/>
                </a:solidFill>
              </a:rPr>
              <a:t>第</a:t>
            </a:r>
            <a:r>
              <a:rPr lang="en-US" altLang="zh-CN" dirty="0">
                <a:solidFill>
                  <a:schemeClr val="tx1"/>
                </a:solidFill>
              </a:rPr>
              <a:t>11</a:t>
            </a:r>
            <a:r>
              <a:rPr lang="zh-CN" altLang="en-US" dirty="0">
                <a:solidFill>
                  <a:schemeClr val="tx1"/>
                </a:solidFill>
              </a:rPr>
              <a:t>章  项目案例：空气质量状况分析</a:t>
            </a:r>
            <a:endParaRPr lang="zh-CN" altLang="en-US" b="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32467798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a:xfrm>
            <a:off x="423863" y="1123950"/>
            <a:ext cx="11107737" cy="4987925"/>
          </a:xfrm>
        </p:spPr>
        <p:txBody>
          <a:bodyPr/>
          <a:lstStyle/>
          <a:p>
            <a:pPr marL="271463" indent="-271463"/>
            <a:r>
              <a:rPr lang="zh-CN" altLang="en-US" dirty="0"/>
              <a:t>随着我国经济的快速发展，空气质量区域性特性日渐明显。上海市经济迅速发展的同时，环境污染问题也得到明显改善，主要环境影响因素指标有</a:t>
            </a:r>
            <a:r>
              <a:rPr lang="en-US" altLang="zh-CN" dirty="0"/>
              <a:t>PM2.5</a:t>
            </a:r>
            <a:r>
              <a:rPr lang="zh-CN" altLang="en-US" dirty="0"/>
              <a:t>、</a:t>
            </a:r>
            <a:r>
              <a:rPr lang="en-US" altLang="zh-CN" dirty="0"/>
              <a:t>PM10</a:t>
            </a:r>
            <a:r>
              <a:rPr lang="zh-CN" altLang="en-US" dirty="0"/>
              <a:t>、</a:t>
            </a:r>
            <a:r>
              <a:rPr lang="en-US" altLang="zh-CN" dirty="0"/>
              <a:t>SO2</a:t>
            </a:r>
            <a:r>
              <a:rPr lang="zh-CN" altLang="en-US" dirty="0"/>
              <a:t>、</a:t>
            </a:r>
            <a:r>
              <a:rPr lang="en-US" altLang="zh-CN" dirty="0"/>
              <a:t>NO2</a:t>
            </a:r>
            <a:r>
              <a:rPr lang="zh-CN" altLang="en-US" dirty="0"/>
              <a:t>、</a:t>
            </a:r>
            <a:r>
              <a:rPr lang="en-US" altLang="zh-CN" dirty="0"/>
              <a:t>CO</a:t>
            </a:r>
            <a:r>
              <a:rPr lang="zh-CN" altLang="en-US" dirty="0"/>
              <a:t>、</a:t>
            </a:r>
            <a:r>
              <a:rPr lang="en-US" altLang="zh-CN" dirty="0"/>
              <a:t>O3</a:t>
            </a:r>
            <a:r>
              <a:rPr lang="zh-CN" altLang="en-US" dirty="0"/>
              <a:t>等。本章利用</a:t>
            </a:r>
            <a:r>
              <a:rPr lang="en-US" altLang="zh-CN" dirty="0"/>
              <a:t>Python</a:t>
            </a:r>
            <a:r>
              <a:rPr lang="zh-CN" altLang="en-US" dirty="0"/>
              <a:t>软件对</a:t>
            </a:r>
            <a:r>
              <a:rPr lang="en-US" altLang="zh-CN" dirty="0"/>
              <a:t>2014</a:t>
            </a:r>
            <a:r>
              <a:rPr lang="zh-CN" altLang="en-US" dirty="0"/>
              <a:t>年至</a:t>
            </a:r>
            <a:r>
              <a:rPr lang="en-US" altLang="zh-CN" dirty="0"/>
              <a:t>2022</a:t>
            </a:r>
            <a:r>
              <a:rPr lang="zh-CN" altLang="en-US" dirty="0"/>
              <a:t>年上海市的空气质量数据进行可视化分析。</a:t>
            </a:r>
          </a:p>
        </p:txBody>
      </p:sp>
    </p:spTree>
    <p:extLst>
      <p:ext uri="{BB962C8B-B14F-4D97-AF65-F5344CB8AC3E}">
        <p14:creationId xmlns:p14="http://schemas.microsoft.com/office/powerpoint/2010/main" val="16953562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154144"/>
            <a:ext cx="0" cy="5268171"/>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392765"/>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1</a:t>
            </a:r>
          </a:p>
        </p:txBody>
      </p:sp>
      <p:sp>
        <p:nvSpPr>
          <p:cNvPr id="23" name="AutoShape 17">
            <a:hlinkClick r:id="rId2" action="ppaction://hlinksldjump"/>
          </p:cNvPr>
          <p:cNvSpPr>
            <a:spLocks noChangeArrowheads="1"/>
          </p:cNvSpPr>
          <p:nvPr/>
        </p:nvSpPr>
        <p:spPr bwMode="auto">
          <a:xfrm>
            <a:off x="4000531" y="2349694"/>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历年数据总体分析</a:t>
            </a:r>
          </a:p>
        </p:txBody>
      </p:sp>
      <p:sp>
        <p:nvSpPr>
          <p:cNvPr id="13" name="AutoShape 17"/>
          <p:cNvSpPr>
            <a:spLocks noChangeArrowheads="1"/>
          </p:cNvSpPr>
          <p:nvPr/>
        </p:nvSpPr>
        <p:spPr bwMode="auto">
          <a:xfrm>
            <a:off x="4000531" y="1320765"/>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solidFill>
                  <a:schemeClr val="bg1"/>
                </a:solidFill>
                <a:latin typeface="微软雅黑" pitchFamily="34" charset="-122"/>
                <a:ea typeface="微软雅黑" pitchFamily="34" charset="-122"/>
              </a:rPr>
              <a:t>案例背景及数据爬取</a:t>
            </a:r>
          </a:p>
        </p:txBody>
      </p:sp>
      <p:sp>
        <p:nvSpPr>
          <p:cNvPr id="15" name="Oval 15"/>
          <p:cNvSpPr>
            <a:spLocks noChangeArrowheads="1"/>
          </p:cNvSpPr>
          <p:nvPr/>
        </p:nvSpPr>
        <p:spPr bwMode="auto">
          <a:xfrm>
            <a:off x="2928857" y="2367694"/>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401895"/>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a:latin typeface="微软雅黑" pitchFamily="34" charset="-122"/>
                <a:ea typeface="微软雅黑" pitchFamily="34" charset="-122"/>
                <a:sym typeface="微软雅黑" pitchFamily="34" charset="-122"/>
              </a:rPr>
              <a:t>2022</a:t>
            </a:r>
            <a:r>
              <a:rPr lang="zh-CN" altLang="en-US" sz="2400" dirty="0">
                <a:latin typeface="微软雅黑" pitchFamily="34" charset="-122"/>
                <a:ea typeface="微软雅黑" pitchFamily="34" charset="-122"/>
                <a:sym typeface="微软雅黑" pitchFamily="34" charset="-122"/>
              </a:rPr>
              <a:t>年空气质量分析</a:t>
            </a:r>
          </a:p>
        </p:txBody>
      </p:sp>
      <p:sp>
        <p:nvSpPr>
          <p:cNvPr id="22" name="Oval 15"/>
          <p:cNvSpPr>
            <a:spLocks noChangeArrowheads="1"/>
          </p:cNvSpPr>
          <p:nvPr/>
        </p:nvSpPr>
        <p:spPr bwMode="auto">
          <a:xfrm>
            <a:off x="2928857" y="3419895"/>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456519"/>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污染物数据高级分析</a:t>
            </a:r>
          </a:p>
        </p:txBody>
      </p:sp>
      <p:sp>
        <p:nvSpPr>
          <p:cNvPr id="29" name="Oval 15"/>
          <p:cNvSpPr>
            <a:spLocks noChangeArrowheads="1"/>
          </p:cNvSpPr>
          <p:nvPr/>
        </p:nvSpPr>
        <p:spPr bwMode="auto">
          <a:xfrm>
            <a:off x="2904947" y="4474519"/>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
        <p:nvSpPr>
          <p:cNvPr id="11" name="AutoShape 17">
            <a:hlinkClick r:id="" action="ppaction://noaction"/>
            <a:extLst>
              <a:ext uri="{FF2B5EF4-FFF2-40B4-BE49-F238E27FC236}">
                <a16:creationId xmlns:a16="http://schemas.microsoft.com/office/drawing/2014/main" id="{F858D493-DA42-4F15-8A9A-4F1412F3259F}"/>
              </a:ext>
            </a:extLst>
          </p:cNvPr>
          <p:cNvSpPr>
            <a:spLocks noChangeArrowheads="1"/>
          </p:cNvSpPr>
          <p:nvPr/>
        </p:nvSpPr>
        <p:spPr bwMode="auto">
          <a:xfrm>
            <a:off x="4024996" y="5522956"/>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案例小结</a:t>
            </a:r>
          </a:p>
        </p:txBody>
      </p:sp>
      <p:sp>
        <p:nvSpPr>
          <p:cNvPr id="12" name="Oval 15">
            <a:extLst>
              <a:ext uri="{FF2B5EF4-FFF2-40B4-BE49-F238E27FC236}">
                <a16:creationId xmlns:a16="http://schemas.microsoft.com/office/drawing/2014/main" id="{91C6563F-10D6-4D11-BBAF-3C078737F936}"/>
              </a:ext>
            </a:extLst>
          </p:cNvPr>
          <p:cNvSpPr>
            <a:spLocks noChangeArrowheads="1"/>
          </p:cNvSpPr>
          <p:nvPr/>
        </p:nvSpPr>
        <p:spPr bwMode="auto">
          <a:xfrm>
            <a:off x="2917493" y="5540956"/>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5</a:t>
            </a:r>
          </a:p>
        </p:txBody>
      </p:sp>
    </p:spTree>
    <p:extLst>
      <p:ext uri="{BB962C8B-B14F-4D97-AF65-F5344CB8AC3E}">
        <p14:creationId xmlns:p14="http://schemas.microsoft.com/office/powerpoint/2010/main" val="2198361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空气污染物是由气态物质、挥发性物质、半挥发性物质和颗粒物质的混合物组成的，其中主要是</a:t>
            </a:r>
            <a:r>
              <a:rPr lang="en-US" altLang="zh-CN" dirty="0"/>
              <a:t>PM2.5</a:t>
            </a:r>
            <a:r>
              <a:rPr lang="zh-CN" altLang="en-US" dirty="0"/>
              <a:t>、</a:t>
            </a:r>
            <a:r>
              <a:rPr lang="en-US" altLang="zh-CN" dirty="0"/>
              <a:t>PM10</a:t>
            </a:r>
            <a:r>
              <a:rPr lang="zh-CN" altLang="en-US" dirty="0"/>
              <a:t>、</a:t>
            </a:r>
            <a:r>
              <a:rPr lang="en-US" altLang="zh-CN" dirty="0"/>
              <a:t>SO2</a:t>
            </a:r>
            <a:r>
              <a:rPr lang="zh-CN" altLang="en-US" dirty="0"/>
              <a:t>、</a:t>
            </a:r>
            <a:r>
              <a:rPr lang="en-US" altLang="zh-CN" dirty="0"/>
              <a:t>NO2</a:t>
            </a:r>
            <a:r>
              <a:rPr lang="zh-CN" altLang="en-US" dirty="0"/>
              <a:t>、</a:t>
            </a:r>
            <a:r>
              <a:rPr lang="en-US" altLang="zh-CN" dirty="0"/>
              <a:t>CO</a:t>
            </a:r>
            <a:r>
              <a:rPr lang="zh-CN" altLang="en-US" dirty="0"/>
              <a:t>、</a:t>
            </a:r>
            <a:r>
              <a:rPr lang="en-US" altLang="zh-CN" dirty="0"/>
              <a:t>O3</a:t>
            </a:r>
            <a:r>
              <a:rPr lang="zh-CN" altLang="en-US" dirty="0"/>
              <a:t>等污染物。</a:t>
            </a:r>
          </a:p>
          <a:p>
            <a:r>
              <a:rPr lang="zh-CN" altLang="en-US" dirty="0"/>
              <a:t>影响空气污染物的因素：一是气象因素，气象条件是影响大气污染的一个重要因素，如风向、风速、气温和湿度等，都直接增加污染物的危害程度；二是地形因素，例如在窝风的丘陵和山谷盆地，污染物不能顺利扩散开去，可能形成一定范围的污染区；三是植物的净化作用，花草树林可以过滤和净化大气中的粉尘和有害气体，为减轻大气污染起着不可忽视的作用</a:t>
            </a:r>
            <a:r>
              <a:rPr lang="zh-CN" altLang="zh-CN" dirty="0"/>
              <a:t>。</a:t>
            </a:r>
          </a:p>
        </p:txBody>
      </p:sp>
      <p:sp>
        <p:nvSpPr>
          <p:cNvPr id="17412" name="内容占位符 2"/>
          <p:cNvSpPr>
            <a:spLocks noGrp="1"/>
          </p:cNvSpPr>
          <p:nvPr>
            <p:ph idx="10"/>
          </p:nvPr>
        </p:nvSpPr>
        <p:spPr>
          <a:xfrm>
            <a:off x="423863" y="1138238"/>
            <a:ext cx="11107737" cy="427037"/>
          </a:xfrm>
        </p:spPr>
        <p:txBody>
          <a:bodyPr/>
          <a:lstStyle/>
          <a:p>
            <a:r>
              <a:rPr lang="en-US" dirty="0"/>
              <a:t>11.1.1  </a:t>
            </a:r>
            <a:r>
              <a:rPr lang="zh-CN" altLang="en-US" dirty="0"/>
              <a:t>案例背景介绍</a:t>
            </a:r>
            <a:endParaRPr dirty="0"/>
          </a:p>
        </p:txBody>
      </p:sp>
    </p:spTree>
    <p:extLst>
      <p:ext uri="{BB962C8B-B14F-4D97-AF65-F5344CB8AC3E}">
        <p14:creationId xmlns:p14="http://schemas.microsoft.com/office/powerpoint/2010/main" val="3384814617"/>
      </p:ext>
    </p:extLst>
  </p:cSld>
  <p:clrMapOvr>
    <a:masterClrMapping/>
  </p:clrMapOvr>
  <p:transition spd="slow">
    <p:wheel spokes="1"/>
  </p:transition>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本案例以“天气后报”网的空气质量数据为数据来源，如图</a:t>
            </a:r>
            <a:r>
              <a:rPr lang="en-US" altLang="zh-CN" dirty="0"/>
              <a:t>11-1</a:t>
            </a:r>
            <a:r>
              <a:rPr lang="zh-CN" altLang="en-US" dirty="0"/>
              <a:t>所示，采集了从</a:t>
            </a:r>
            <a:r>
              <a:rPr lang="en-US" altLang="zh-CN" dirty="0"/>
              <a:t>2014</a:t>
            </a:r>
            <a:r>
              <a:rPr lang="zh-CN" altLang="en-US" dirty="0"/>
              <a:t>年至</a:t>
            </a:r>
            <a:r>
              <a:rPr lang="en-US" altLang="zh-CN" dirty="0"/>
              <a:t>2022</a:t>
            </a:r>
            <a:r>
              <a:rPr lang="zh-CN" altLang="en-US" dirty="0"/>
              <a:t>年共计</a:t>
            </a:r>
            <a:r>
              <a:rPr lang="en-US" altLang="zh-CN" dirty="0"/>
              <a:t>9</a:t>
            </a:r>
            <a:r>
              <a:rPr lang="zh-CN" altLang="en-US" dirty="0"/>
              <a:t>年的上海市空气质量数据，共获得</a:t>
            </a:r>
            <a:r>
              <a:rPr lang="en-US" altLang="zh-CN" dirty="0"/>
              <a:t>3240</a:t>
            </a:r>
            <a:r>
              <a:rPr lang="zh-CN" altLang="en-US" dirty="0"/>
              <a:t>条记录，案例数据集中的字段信息包括：日期、质量等级、</a:t>
            </a:r>
            <a:r>
              <a:rPr lang="en-US" altLang="zh-CN" dirty="0"/>
              <a:t>AQI</a:t>
            </a:r>
            <a:r>
              <a:rPr lang="zh-CN" altLang="en-US" dirty="0"/>
              <a:t>指数、当天</a:t>
            </a:r>
            <a:r>
              <a:rPr lang="en-US" altLang="zh-CN" dirty="0"/>
              <a:t>AQI</a:t>
            </a:r>
            <a:r>
              <a:rPr lang="zh-CN" altLang="en-US" dirty="0"/>
              <a:t>排名、</a:t>
            </a:r>
            <a:r>
              <a:rPr lang="en-US" altLang="zh-CN" dirty="0"/>
              <a:t>PM2.5</a:t>
            </a:r>
            <a:r>
              <a:rPr lang="zh-CN" altLang="en-US" dirty="0"/>
              <a:t>、</a:t>
            </a:r>
            <a:r>
              <a:rPr lang="en-US" altLang="zh-CN" dirty="0"/>
              <a:t>PM10</a:t>
            </a:r>
            <a:r>
              <a:rPr lang="zh-CN" altLang="en-US" dirty="0"/>
              <a:t>、</a:t>
            </a:r>
            <a:r>
              <a:rPr lang="en-US" altLang="zh-CN" dirty="0"/>
              <a:t>SO2</a:t>
            </a:r>
            <a:r>
              <a:rPr lang="zh-CN" altLang="en-US" dirty="0"/>
              <a:t>、</a:t>
            </a:r>
            <a:r>
              <a:rPr lang="en-US" altLang="zh-CN" dirty="0"/>
              <a:t>NO2</a:t>
            </a:r>
            <a:r>
              <a:rPr lang="zh-CN" altLang="en-US" dirty="0"/>
              <a:t>、</a:t>
            </a:r>
            <a:r>
              <a:rPr lang="en-US" altLang="zh-CN" dirty="0"/>
              <a:t>CO</a:t>
            </a:r>
            <a:r>
              <a:rPr lang="zh-CN" altLang="en-US" dirty="0"/>
              <a:t>和</a:t>
            </a:r>
            <a:r>
              <a:rPr lang="en-US" altLang="zh-CN" dirty="0"/>
              <a:t>O3</a:t>
            </a:r>
            <a:r>
              <a:rPr lang="zh-CN" altLang="en-US" dirty="0"/>
              <a:t>等信息</a:t>
            </a:r>
            <a:r>
              <a:rPr lang="zh-CN" altLang="zh-CN" dirty="0"/>
              <a:t>。</a:t>
            </a:r>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dirty="0"/>
              <a:t>11.1.2  </a:t>
            </a:r>
            <a:r>
              <a:rPr lang="zh-CN" altLang="en-US" dirty="0"/>
              <a:t>案例数据爬取</a:t>
            </a:r>
            <a:endParaRPr dirty="0"/>
          </a:p>
        </p:txBody>
      </p:sp>
      <p:pic>
        <p:nvPicPr>
          <p:cNvPr id="2" name="图片 1">
            <a:extLst>
              <a:ext uri="{FF2B5EF4-FFF2-40B4-BE49-F238E27FC236}">
                <a16:creationId xmlns:a16="http://schemas.microsoft.com/office/drawing/2014/main" id="{6C060F12-9AC0-E531-5370-90BDE53A63AA}"/>
              </a:ext>
            </a:extLst>
          </p:cNvPr>
          <p:cNvPicPr>
            <a:picLocks noChangeAspect="1"/>
          </p:cNvPicPr>
          <p:nvPr/>
        </p:nvPicPr>
        <p:blipFill>
          <a:blip r:embed="rId2"/>
          <a:stretch>
            <a:fillRect/>
          </a:stretch>
        </p:blipFill>
        <p:spPr>
          <a:xfrm>
            <a:off x="2576505" y="3244575"/>
            <a:ext cx="6352896" cy="2880000"/>
          </a:xfrm>
          <a:prstGeom prst="rect">
            <a:avLst/>
          </a:prstGeom>
          <a:noFill/>
          <a:ln>
            <a:noFill/>
          </a:ln>
        </p:spPr>
      </p:pic>
    </p:spTree>
    <p:extLst>
      <p:ext uri="{BB962C8B-B14F-4D97-AF65-F5344CB8AC3E}">
        <p14:creationId xmlns:p14="http://schemas.microsoft.com/office/powerpoint/2010/main" val="2804215927"/>
      </p:ext>
    </p:extLst>
  </p:cSld>
  <p:clrMapOvr>
    <a:masterClrMapping/>
  </p:clrMapOvr>
  <p:transition spd="slow">
    <p:wheel spokes="1"/>
  </p:transition>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154144"/>
            <a:ext cx="0" cy="5268171"/>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392765"/>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1</a:t>
            </a:r>
          </a:p>
        </p:txBody>
      </p:sp>
      <p:sp>
        <p:nvSpPr>
          <p:cNvPr id="23" name="AutoShape 17">
            <a:hlinkClick r:id="rId2" action="ppaction://hlinksldjump"/>
          </p:cNvPr>
          <p:cNvSpPr>
            <a:spLocks noChangeArrowheads="1"/>
          </p:cNvSpPr>
          <p:nvPr/>
        </p:nvSpPr>
        <p:spPr bwMode="auto">
          <a:xfrm>
            <a:off x="4000531" y="2349694"/>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solidFill>
                  <a:schemeClr val="bg1"/>
                </a:solidFill>
                <a:latin typeface="微软雅黑" pitchFamily="34" charset="-122"/>
                <a:ea typeface="微软雅黑" pitchFamily="34" charset="-122"/>
              </a:rPr>
              <a:t>历年数据总体分析</a:t>
            </a:r>
          </a:p>
        </p:txBody>
      </p:sp>
      <p:sp>
        <p:nvSpPr>
          <p:cNvPr id="13" name="AutoShape 17"/>
          <p:cNvSpPr>
            <a:spLocks noChangeArrowheads="1"/>
          </p:cNvSpPr>
          <p:nvPr/>
        </p:nvSpPr>
        <p:spPr bwMode="auto">
          <a:xfrm>
            <a:off x="4000531" y="1320765"/>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案例背景及数据爬取</a:t>
            </a:r>
          </a:p>
        </p:txBody>
      </p:sp>
      <p:sp>
        <p:nvSpPr>
          <p:cNvPr id="15" name="Oval 15"/>
          <p:cNvSpPr>
            <a:spLocks noChangeArrowheads="1"/>
          </p:cNvSpPr>
          <p:nvPr/>
        </p:nvSpPr>
        <p:spPr bwMode="auto">
          <a:xfrm>
            <a:off x="2928857" y="2367694"/>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401895"/>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a:latin typeface="微软雅黑" pitchFamily="34" charset="-122"/>
                <a:ea typeface="微软雅黑" pitchFamily="34" charset="-122"/>
                <a:sym typeface="微软雅黑" pitchFamily="34" charset="-122"/>
              </a:rPr>
              <a:t>2022</a:t>
            </a:r>
            <a:r>
              <a:rPr lang="zh-CN" altLang="en-US" sz="2400" dirty="0">
                <a:latin typeface="微软雅黑" pitchFamily="34" charset="-122"/>
                <a:ea typeface="微软雅黑" pitchFamily="34" charset="-122"/>
                <a:sym typeface="微软雅黑" pitchFamily="34" charset="-122"/>
              </a:rPr>
              <a:t>年空气质量分析</a:t>
            </a:r>
          </a:p>
        </p:txBody>
      </p:sp>
      <p:sp>
        <p:nvSpPr>
          <p:cNvPr id="22" name="Oval 15"/>
          <p:cNvSpPr>
            <a:spLocks noChangeArrowheads="1"/>
          </p:cNvSpPr>
          <p:nvPr/>
        </p:nvSpPr>
        <p:spPr bwMode="auto">
          <a:xfrm>
            <a:off x="2928857" y="3419895"/>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456519"/>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污染物数据高级分析</a:t>
            </a:r>
          </a:p>
        </p:txBody>
      </p:sp>
      <p:sp>
        <p:nvSpPr>
          <p:cNvPr id="29" name="Oval 15"/>
          <p:cNvSpPr>
            <a:spLocks noChangeArrowheads="1"/>
          </p:cNvSpPr>
          <p:nvPr/>
        </p:nvSpPr>
        <p:spPr bwMode="auto">
          <a:xfrm>
            <a:off x="2904947" y="4474519"/>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
        <p:nvSpPr>
          <p:cNvPr id="11" name="AutoShape 17">
            <a:hlinkClick r:id="" action="ppaction://noaction"/>
            <a:extLst>
              <a:ext uri="{FF2B5EF4-FFF2-40B4-BE49-F238E27FC236}">
                <a16:creationId xmlns:a16="http://schemas.microsoft.com/office/drawing/2014/main" id="{F858D493-DA42-4F15-8A9A-4F1412F3259F}"/>
              </a:ext>
            </a:extLst>
          </p:cNvPr>
          <p:cNvSpPr>
            <a:spLocks noChangeArrowheads="1"/>
          </p:cNvSpPr>
          <p:nvPr/>
        </p:nvSpPr>
        <p:spPr bwMode="auto">
          <a:xfrm>
            <a:off x="4024996" y="5522956"/>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案例小结</a:t>
            </a:r>
          </a:p>
        </p:txBody>
      </p:sp>
      <p:sp>
        <p:nvSpPr>
          <p:cNvPr id="12" name="Oval 15">
            <a:extLst>
              <a:ext uri="{FF2B5EF4-FFF2-40B4-BE49-F238E27FC236}">
                <a16:creationId xmlns:a16="http://schemas.microsoft.com/office/drawing/2014/main" id="{91C6563F-10D6-4D11-BBAF-3C078737F936}"/>
              </a:ext>
            </a:extLst>
          </p:cNvPr>
          <p:cNvSpPr>
            <a:spLocks noChangeArrowheads="1"/>
          </p:cNvSpPr>
          <p:nvPr/>
        </p:nvSpPr>
        <p:spPr bwMode="auto">
          <a:xfrm>
            <a:off x="2917493" y="5540956"/>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5</a:t>
            </a:r>
          </a:p>
        </p:txBody>
      </p:sp>
    </p:spTree>
    <p:extLst>
      <p:ext uri="{BB962C8B-B14F-4D97-AF65-F5344CB8AC3E}">
        <p14:creationId xmlns:p14="http://schemas.microsoft.com/office/powerpoint/2010/main" val="3198392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为了比较分析</a:t>
            </a:r>
            <a:r>
              <a:rPr lang="en-US" altLang="zh-CN" dirty="0"/>
              <a:t>2014</a:t>
            </a:r>
            <a:r>
              <a:rPr lang="zh-CN" altLang="en-US" dirty="0"/>
              <a:t>年至</a:t>
            </a:r>
            <a:r>
              <a:rPr lang="en-US" altLang="zh-CN" dirty="0"/>
              <a:t>2022</a:t>
            </a:r>
            <a:r>
              <a:rPr lang="zh-CN" altLang="en-US" dirty="0"/>
              <a:t>年上海市空气质量状况，绘制了近</a:t>
            </a:r>
            <a:r>
              <a:rPr lang="en-US" altLang="zh-CN" dirty="0"/>
              <a:t>9</a:t>
            </a:r>
            <a:r>
              <a:rPr lang="zh-CN" altLang="en-US" dirty="0"/>
              <a:t>年</a:t>
            </a:r>
            <a:r>
              <a:rPr lang="en-US" altLang="zh-CN" dirty="0"/>
              <a:t>AQI</a:t>
            </a:r>
            <a:r>
              <a:rPr lang="zh-CN" altLang="en-US" dirty="0"/>
              <a:t>数据的雷达图</a:t>
            </a:r>
            <a:r>
              <a:rPr lang="zh-CN" altLang="zh-CN" dirty="0"/>
              <a:t>。</a:t>
            </a:r>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dirty="0"/>
              <a:t>11.2.1  </a:t>
            </a:r>
            <a:r>
              <a:rPr lang="zh-CN" altLang="en-US" dirty="0"/>
              <a:t>历年</a:t>
            </a:r>
            <a:r>
              <a:rPr lang="en-US" altLang="zh-CN" dirty="0"/>
              <a:t>AQI</a:t>
            </a:r>
            <a:r>
              <a:rPr lang="zh-CN" altLang="en-US" dirty="0"/>
              <a:t>总体比较分析</a:t>
            </a:r>
            <a:endParaRPr dirty="0"/>
          </a:p>
        </p:txBody>
      </p:sp>
      <p:pic>
        <p:nvPicPr>
          <p:cNvPr id="2" name="图片 1">
            <a:extLst>
              <a:ext uri="{FF2B5EF4-FFF2-40B4-BE49-F238E27FC236}">
                <a16:creationId xmlns:a16="http://schemas.microsoft.com/office/drawing/2014/main" id="{A014E8FE-62A8-C752-A608-6BFDDC4CD6D8}"/>
              </a:ext>
            </a:extLst>
          </p:cNvPr>
          <p:cNvPicPr>
            <a:picLocks noChangeAspect="1"/>
          </p:cNvPicPr>
          <p:nvPr/>
        </p:nvPicPr>
        <p:blipFill>
          <a:blip r:embed="rId2"/>
          <a:stretch>
            <a:fillRect/>
          </a:stretch>
        </p:blipFill>
        <p:spPr>
          <a:xfrm>
            <a:off x="2716041" y="2578361"/>
            <a:ext cx="6216852" cy="3240000"/>
          </a:xfrm>
          <a:prstGeom prst="rect">
            <a:avLst/>
          </a:prstGeom>
          <a:noFill/>
          <a:ln>
            <a:noFill/>
          </a:ln>
        </p:spPr>
      </p:pic>
    </p:spTree>
    <p:extLst>
      <p:ext uri="{BB962C8B-B14F-4D97-AF65-F5344CB8AC3E}">
        <p14:creationId xmlns:p14="http://schemas.microsoft.com/office/powerpoint/2010/main" val="3721353941"/>
      </p:ext>
    </p:extLst>
  </p:cSld>
  <p:clrMapOvr>
    <a:masterClrMapping/>
  </p:clrMapOvr>
  <p:transition spd="slow">
    <p:wheel spokes="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在</a:t>
            </a:r>
            <a:r>
              <a:rPr lang="en-US" altLang="zh-CN" dirty="0"/>
              <a:t>Python</a:t>
            </a:r>
            <a:r>
              <a:rPr lang="zh-CN" altLang="en-US" dirty="0"/>
              <a:t>中，可以使用</a:t>
            </a:r>
            <a:r>
              <a:rPr lang="en-US" altLang="zh-CN" dirty="0"/>
              <a:t>if else</a:t>
            </a:r>
            <a:r>
              <a:rPr lang="zh-CN" altLang="en-US" dirty="0"/>
              <a:t>语句对条件进行判断，然后根据不同的结果执行不同的代码，这称为选择结构或者分支结构</a:t>
            </a:r>
            <a:r>
              <a:rPr lang="zh-CN" altLang="zh-CN" dirty="0"/>
              <a:t>。</a:t>
            </a:r>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dirty="0"/>
              <a:t>2.3.1  </a:t>
            </a:r>
            <a:r>
              <a:rPr lang="zh-CN" altLang="en-US" dirty="0"/>
              <a:t>条件语句：</a:t>
            </a:r>
            <a:r>
              <a:rPr lang="en-US" altLang="zh-CN" dirty="0"/>
              <a:t>if</a:t>
            </a:r>
            <a:r>
              <a:rPr lang="zh-CN" altLang="en-US" dirty="0"/>
              <a:t>及</a:t>
            </a:r>
            <a:r>
              <a:rPr lang="en-US" altLang="zh-CN" dirty="0"/>
              <a:t>if</a:t>
            </a:r>
            <a:r>
              <a:rPr lang="zh-CN" altLang="en-US" dirty="0"/>
              <a:t>嵌套</a:t>
            </a:r>
            <a:endParaRPr dirty="0"/>
          </a:p>
        </p:txBody>
      </p:sp>
      <p:sp>
        <p:nvSpPr>
          <p:cNvPr id="2" name="Rectangle 2">
            <a:extLst>
              <a:ext uri="{FF2B5EF4-FFF2-40B4-BE49-F238E27FC236}">
                <a16:creationId xmlns:a16="http://schemas.microsoft.com/office/drawing/2014/main" id="{1E14703D-A1AF-24E0-2A8A-A2CD607B8C7C}"/>
              </a:ext>
            </a:extLst>
          </p:cNvPr>
          <p:cNvSpPr>
            <a:spLocks noChangeArrowheads="1"/>
          </p:cNvSpPr>
          <p:nvPr/>
        </p:nvSpPr>
        <p:spPr bwMode="auto">
          <a:xfrm>
            <a:off x="1188720" y="3048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a:extLst>
              <a:ext uri="{FF2B5EF4-FFF2-40B4-BE49-F238E27FC236}">
                <a16:creationId xmlns:a16="http://schemas.microsoft.com/office/drawing/2014/main" id="{8078E846-165C-7626-F503-44330B9693E3}"/>
              </a:ext>
            </a:extLst>
          </p:cNvPr>
          <p:cNvGraphicFramePr>
            <a:graphicFrameLocks noChangeAspect="1"/>
          </p:cNvGraphicFramePr>
          <p:nvPr>
            <p:extLst>
              <p:ext uri="{D42A27DB-BD31-4B8C-83A1-F6EECF244321}">
                <p14:modId xmlns:p14="http://schemas.microsoft.com/office/powerpoint/2010/main" val="932131540"/>
              </p:ext>
            </p:extLst>
          </p:nvPr>
        </p:nvGraphicFramePr>
        <p:xfrm>
          <a:off x="882650" y="3048000"/>
          <a:ext cx="1771662" cy="2880000"/>
        </p:xfrm>
        <a:graphic>
          <a:graphicData uri="http://schemas.openxmlformats.org/presentationml/2006/ole">
            <mc:AlternateContent xmlns:mc="http://schemas.openxmlformats.org/markup-compatibility/2006">
              <mc:Choice xmlns:v="urn:schemas-microsoft-com:vml" Requires="v">
                <p:oleObj r:id="rId2" imgW="1821145" imgH="3170093" progId="Visio.Drawing.15">
                  <p:embed/>
                </p:oleObj>
              </mc:Choice>
              <mc:Fallback>
                <p:oleObj r:id="rId2" imgW="1821145" imgH="3170093"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650" y="3048000"/>
                        <a:ext cx="1771662" cy="288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a:extLst>
              <a:ext uri="{FF2B5EF4-FFF2-40B4-BE49-F238E27FC236}">
                <a16:creationId xmlns:a16="http://schemas.microsoft.com/office/drawing/2014/main" id="{7DF84F31-313F-C3A2-6811-96E0A802FA9F}"/>
              </a:ext>
            </a:extLst>
          </p:cNvPr>
          <p:cNvGraphicFramePr>
            <a:graphicFrameLocks noChangeAspect="1"/>
          </p:cNvGraphicFramePr>
          <p:nvPr>
            <p:extLst>
              <p:ext uri="{D42A27DB-BD31-4B8C-83A1-F6EECF244321}">
                <p14:modId xmlns:p14="http://schemas.microsoft.com/office/powerpoint/2010/main" val="1075227058"/>
              </p:ext>
            </p:extLst>
          </p:nvPr>
        </p:nvGraphicFramePr>
        <p:xfrm>
          <a:off x="3205909" y="3048000"/>
          <a:ext cx="2501053" cy="2880000"/>
        </p:xfrm>
        <a:graphic>
          <a:graphicData uri="http://schemas.openxmlformats.org/presentationml/2006/ole">
            <mc:AlternateContent xmlns:mc="http://schemas.openxmlformats.org/markup-compatibility/2006">
              <mc:Choice xmlns:v="urn:schemas-microsoft-com:vml" Requires="v">
                <p:oleObj r:id="rId4" imgW="2461225" imgH="2826910" progId="Visio.Drawing.15">
                  <p:embed/>
                </p:oleObj>
              </mc:Choice>
              <mc:Fallback>
                <p:oleObj r:id="rId4" imgW="2461225" imgH="2826910" progId="Visio.Drawing.1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5909" y="3048000"/>
                        <a:ext cx="2501053" cy="288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a:extLst>
              <a:ext uri="{FF2B5EF4-FFF2-40B4-BE49-F238E27FC236}">
                <a16:creationId xmlns:a16="http://schemas.microsoft.com/office/drawing/2014/main" id="{79C1AF5C-5714-3F42-D303-6A5CBCBA0B55}"/>
              </a:ext>
            </a:extLst>
          </p:cNvPr>
          <p:cNvGraphicFramePr>
            <a:graphicFrameLocks noChangeAspect="1"/>
          </p:cNvGraphicFramePr>
          <p:nvPr>
            <p:extLst>
              <p:ext uri="{D42A27DB-BD31-4B8C-83A1-F6EECF244321}">
                <p14:modId xmlns:p14="http://schemas.microsoft.com/office/powerpoint/2010/main" val="1114275128"/>
              </p:ext>
            </p:extLst>
          </p:nvPr>
        </p:nvGraphicFramePr>
        <p:xfrm>
          <a:off x="6377583" y="3048000"/>
          <a:ext cx="5002887" cy="2880000"/>
        </p:xfrm>
        <a:graphic>
          <a:graphicData uri="http://schemas.openxmlformats.org/presentationml/2006/ole">
            <mc:AlternateContent xmlns:mc="http://schemas.openxmlformats.org/markup-compatibility/2006">
              <mc:Choice xmlns:v="urn:schemas-microsoft-com:vml" Requires="v">
                <p:oleObj r:id="rId6" imgW="6339982" imgH="3634599" progId="Visio.Drawing.15">
                  <p:embed/>
                </p:oleObj>
              </mc:Choice>
              <mc:Fallback>
                <p:oleObj r:id="rId6" imgW="6339982" imgH="3634599" progId="Visio.Drawing.15">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7583" y="3048000"/>
                        <a:ext cx="5002887" cy="288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39248626"/>
      </p:ext>
    </p:extLst>
  </p:cSld>
  <p:clrMapOvr>
    <a:masterClrMapping/>
  </p:clrMapOvr>
  <p:transition spd="slow">
    <p:wheel spokes="1"/>
  </p:transition>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为了比较分析</a:t>
            </a:r>
            <a:r>
              <a:rPr lang="en-US" altLang="zh-CN" dirty="0"/>
              <a:t>2014</a:t>
            </a:r>
            <a:r>
              <a:rPr lang="zh-CN" altLang="en-US" dirty="0"/>
              <a:t>年至</a:t>
            </a:r>
            <a:r>
              <a:rPr lang="en-US" altLang="zh-CN" dirty="0"/>
              <a:t>2022</a:t>
            </a:r>
            <a:r>
              <a:rPr lang="zh-CN" altLang="en-US" dirty="0"/>
              <a:t>年每个季度的空气质量状况，绘制了近</a:t>
            </a:r>
            <a:r>
              <a:rPr lang="en-US" altLang="zh-CN" dirty="0"/>
              <a:t>9</a:t>
            </a:r>
            <a:r>
              <a:rPr lang="zh-CN" altLang="en-US" dirty="0"/>
              <a:t>年每个季度的</a:t>
            </a:r>
            <a:r>
              <a:rPr lang="en-US" altLang="zh-CN" dirty="0"/>
              <a:t>AQI</a:t>
            </a:r>
            <a:r>
              <a:rPr lang="zh-CN" altLang="en-US" dirty="0"/>
              <a:t>折线图</a:t>
            </a:r>
            <a:r>
              <a:rPr lang="zh-CN" altLang="zh-CN" dirty="0"/>
              <a:t>。</a:t>
            </a:r>
          </a:p>
        </p:txBody>
      </p:sp>
      <p:sp>
        <p:nvSpPr>
          <p:cNvPr id="17412" name="内容占位符 2"/>
          <p:cNvSpPr>
            <a:spLocks noGrp="1"/>
          </p:cNvSpPr>
          <p:nvPr>
            <p:ph idx="10"/>
          </p:nvPr>
        </p:nvSpPr>
        <p:spPr>
          <a:xfrm>
            <a:off x="423863" y="1138238"/>
            <a:ext cx="11107737" cy="427037"/>
          </a:xfrm>
        </p:spPr>
        <p:txBody>
          <a:bodyPr/>
          <a:lstStyle/>
          <a:p>
            <a:r>
              <a:rPr lang="en-US" dirty="0"/>
              <a:t>11.2.2  </a:t>
            </a:r>
            <a:r>
              <a:rPr lang="zh-CN" altLang="en-US" dirty="0"/>
              <a:t>历年季度</a:t>
            </a:r>
            <a:r>
              <a:rPr lang="en-US" altLang="zh-CN" dirty="0"/>
              <a:t>AQI</a:t>
            </a:r>
            <a:r>
              <a:rPr lang="zh-CN" altLang="en-US" dirty="0"/>
              <a:t>趋势分析</a:t>
            </a:r>
            <a:endParaRPr dirty="0"/>
          </a:p>
        </p:txBody>
      </p:sp>
      <p:pic>
        <p:nvPicPr>
          <p:cNvPr id="2" name="图片 1">
            <a:extLst>
              <a:ext uri="{FF2B5EF4-FFF2-40B4-BE49-F238E27FC236}">
                <a16:creationId xmlns:a16="http://schemas.microsoft.com/office/drawing/2014/main" id="{85ADBA9C-BF38-5AF9-D587-1A26A8CADC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103392" y="2479762"/>
            <a:ext cx="5134249" cy="3240000"/>
          </a:xfrm>
          <a:prstGeom prst="rect">
            <a:avLst/>
          </a:prstGeom>
          <a:noFill/>
          <a:ln>
            <a:noFill/>
          </a:ln>
        </p:spPr>
      </p:pic>
    </p:spTree>
    <p:extLst>
      <p:ext uri="{BB962C8B-B14F-4D97-AF65-F5344CB8AC3E}">
        <p14:creationId xmlns:p14="http://schemas.microsoft.com/office/powerpoint/2010/main" val="941404760"/>
      </p:ext>
    </p:extLst>
  </p:cSld>
  <p:clrMapOvr>
    <a:masterClrMapping/>
  </p:clrMapOvr>
  <p:transition spd="slow">
    <p:wheel spokes="1"/>
  </p:transition>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为了分析</a:t>
            </a:r>
            <a:r>
              <a:rPr lang="en-US" altLang="zh-CN" dirty="0"/>
              <a:t>2014</a:t>
            </a:r>
            <a:r>
              <a:rPr lang="zh-CN" altLang="en-US" dirty="0"/>
              <a:t>年至</a:t>
            </a:r>
            <a:r>
              <a:rPr lang="en-US" altLang="zh-CN" dirty="0"/>
              <a:t>2022</a:t>
            </a:r>
            <a:r>
              <a:rPr lang="zh-CN" altLang="en-US" dirty="0"/>
              <a:t>年上海市空气主要污染物的情况，绘制了</a:t>
            </a:r>
            <a:r>
              <a:rPr lang="en-US" altLang="zh-CN" dirty="0"/>
              <a:t>PM2.5</a:t>
            </a:r>
            <a:r>
              <a:rPr lang="zh-CN" altLang="en-US" dirty="0"/>
              <a:t>、</a:t>
            </a:r>
            <a:r>
              <a:rPr lang="en-US" altLang="zh-CN" dirty="0"/>
              <a:t>PM10</a:t>
            </a:r>
            <a:r>
              <a:rPr lang="zh-CN" altLang="en-US" dirty="0"/>
              <a:t>、</a:t>
            </a:r>
            <a:r>
              <a:rPr lang="en-US" altLang="zh-CN" dirty="0"/>
              <a:t>SO2</a:t>
            </a:r>
            <a:r>
              <a:rPr lang="zh-CN" altLang="en-US" dirty="0"/>
              <a:t>、</a:t>
            </a:r>
            <a:r>
              <a:rPr lang="en-US" altLang="zh-CN" dirty="0"/>
              <a:t>NO2</a:t>
            </a:r>
            <a:r>
              <a:rPr lang="zh-CN" altLang="en-US" dirty="0"/>
              <a:t>、</a:t>
            </a:r>
            <a:r>
              <a:rPr lang="en-US" altLang="zh-CN" dirty="0"/>
              <a:t>CO</a:t>
            </a:r>
            <a:r>
              <a:rPr lang="zh-CN" altLang="en-US" dirty="0"/>
              <a:t>、</a:t>
            </a:r>
            <a:r>
              <a:rPr lang="en-US" altLang="zh-CN" dirty="0"/>
              <a:t>O3</a:t>
            </a:r>
            <a:r>
              <a:rPr lang="zh-CN" altLang="en-US" dirty="0"/>
              <a:t>均值的平行坐标系</a:t>
            </a:r>
            <a:r>
              <a:rPr lang="zh-CN" altLang="zh-CN" dirty="0"/>
              <a:t>。</a:t>
            </a:r>
          </a:p>
        </p:txBody>
      </p:sp>
      <p:sp>
        <p:nvSpPr>
          <p:cNvPr id="17412" name="内容占位符 2"/>
          <p:cNvSpPr>
            <a:spLocks noGrp="1"/>
          </p:cNvSpPr>
          <p:nvPr>
            <p:ph idx="10"/>
          </p:nvPr>
        </p:nvSpPr>
        <p:spPr>
          <a:xfrm>
            <a:off x="423863" y="1138238"/>
            <a:ext cx="11107737" cy="427037"/>
          </a:xfrm>
        </p:spPr>
        <p:txBody>
          <a:bodyPr/>
          <a:lstStyle/>
          <a:p>
            <a:r>
              <a:rPr lang="en-US" dirty="0"/>
              <a:t>11.2.3  </a:t>
            </a:r>
            <a:r>
              <a:rPr lang="zh-CN" altLang="en-US" dirty="0"/>
              <a:t>历年空气污染物分析</a:t>
            </a:r>
            <a:endParaRPr dirty="0"/>
          </a:p>
        </p:txBody>
      </p:sp>
      <p:pic>
        <p:nvPicPr>
          <p:cNvPr id="2" name="图片 1">
            <a:extLst>
              <a:ext uri="{FF2B5EF4-FFF2-40B4-BE49-F238E27FC236}">
                <a16:creationId xmlns:a16="http://schemas.microsoft.com/office/drawing/2014/main" id="{080F4449-F06A-7C56-CBEF-5707BA17DFF6}"/>
              </a:ext>
            </a:extLst>
          </p:cNvPr>
          <p:cNvPicPr>
            <a:picLocks noChangeAspect="1"/>
          </p:cNvPicPr>
          <p:nvPr/>
        </p:nvPicPr>
        <p:blipFill>
          <a:blip r:embed="rId2"/>
          <a:stretch>
            <a:fillRect/>
          </a:stretch>
        </p:blipFill>
        <p:spPr>
          <a:xfrm>
            <a:off x="2747807" y="2767617"/>
            <a:ext cx="6271286" cy="3240000"/>
          </a:xfrm>
          <a:prstGeom prst="rect">
            <a:avLst/>
          </a:prstGeom>
          <a:noFill/>
          <a:ln>
            <a:noFill/>
          </a:ln>
        </p:spPr>
      </p:pic>
    </p:spTree>
    <p:extLst>
      <p:ext uri="{BB962C8B-B14F-4D97-AF65-F5344CB8AC3E}">
        <p14:creationId xmlns:p14="http://schemas.microsoft.com/office/powerpoint/2010/main" val="3020422094"/>
      </p:ext>
    </p:extLst>
  </p:cSld>
  <p:clrMapOvr>
    <a:masterClrMapping/>
  </p:clrMapOvr>
  <p:transition spd="slow">
    <p:wheel spokes="1"/>
  </p:transition>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154144"/>
            <a:ext cx="0" cy="5268171"/>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392765"/>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1</a:t>
            </a:r>
          </a:p>
        </p:txBody>
      </p:sp>
      <p:sp>
        <p:nvSpPr>
          <p:cNvPr id="23" name="AutoShape 17">
            <a:hlinkClick r:id="rId2" action="ppaction://hlinksldjump"/>
          </p:cNvPr>
          <p:cNvSpPr>
            <a:spLocks noChangeArrowheads="1"/>
          </p:cNvSpPr>
          <p:nvPr/>
        </p:nvSpPr>
        <p:spPr bwMode="auto">
          <a:xfrm>
            <a:off x="4000531" y="2349694"/>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历年数据总体分析</a:t>
            </a:r>
          </a:p>
        </p:txBody>
      </p:sp>
      <p:sp>
        <p:nvSpPr>
          <p:cNvPr id="13" name="AutoShape 17"/>
          <p:cNvSpPr>
            <a:spLocks noChangeArrowheads="1"/>
          </p:cNvSpPr>
          <p:nvPr/>
        </p:nvSpPr>
        <p:spPr bwMode="auto">
          <a:xfrm>
            <a:off x="4000531" y="1320765"/>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案例背景及数据爬取</a:t>
            </a:r>
          </a:p>
        </p:txBody>
      </p:sp>
      <p:sp>
        <p:nvSpPr>
          <p:cNvPr id="15" name="Oval 15"/>
          <p:cNvSpPr>
            <a:spLocks noChangeArrowheads="1"/>
          </p:cNvSpPr>
          <p:nvPr/>
        </p:nvSpPr>
        <p:spPr bwMode="auto">
          <a:xfrm>
            <a:off x="2928857" y="2367694"/>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401895"/>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en-US" altLang="zh-CN" sz="2400" dirty="0">
                <a:solidFill>
                  <a:schemeClr val="bg1"/>
                </a:solidFill>
                <a:latin typeface="微软雅黑" pitchFamily="34" charset="-122"/>
                <a:ea typeface="微软雅黑" pitchFamily="34" charset="-122"/>
                <a:sym typeface="微软雅黑" pitchFamily="34" charset="-122"/>
              </a:rPr>
              <a:t>2022</a:t>
            </a:r>
            <a:r>
              <a:rPr lang="zh-CN" altLang="en-US" sz="2400" dirty="0">
                <a:solidFill>
                  <a:schemeClr val="bg1"/>
                </a:solidFill>
                <a:latin typeface="微软雅黑" pitchFamily="34" charset="-122"/>
                <a:ea typeface="微软雅黑" pitchFamily="34" charset="-122"/>
                <a:sym typeface="微软雅黑" pitchFamily="34" charset="-122"/>
              </a:rPr>
              <a:t>年空气质量分析</a:t>
            </a:r>
          </a:p>
        </p:txBody>
      </p:sp>
      <p:sp>
        <p:nvSpPr>
          <p:cNvPr id="22" name="Oval 15"/>
          <p:cNvSpPr>
            <a:spLocks noChangeArrowheads="1"/>
          </p:cNvSpPr>
          <p:nvPr/>
        </p:nvSpPr>
        <p:spPr bwMode="auto">
          <a:xfrm>
            <a:off x="2928857" y="3419895"/>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456519"/>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污染物数据高级分析</a:t>
            </a:r>
          </a:p>
        </p:txBody>
      </p:sp>
      <p:sp>
        <p:nvSpPr>
          <p:cNvPr id="29" name="Oval 15"/>
          <p:cNvSpPr>
            <a:spLocks noChangeArrowheads="1"/>
          </p:cNvSpPr>
          <p:nvPr/>
        </p:nvSpPr>
        <p:spPr bwMode="auto">
          <a:xfrm>
            <a:off x="2904947" y="4474519"/>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
        <p:nvSpPr>
          <p:cNvPr id="11" name="AutoShape 17">
            <a:hlinkClick r:id="" action="ppaction://noaction"/>
            <a:extLst>
              <a:ext uri="{FF2B5EF4-FFF2-40B4-BE49-F238E27FC236}">
                <a16:creationId xmlns:a16="http://schemas.microsoft.com/office/drawing/2014/main" id="{F858D493-DA42-4F15-8A9A-4F1412F3259F}"/>
              </a:ext>
            </a:extLst>
          </p:cNvPr>
          <p:cNvSpPr>
            <a:spLocks noChangeArrowheads="1"/>
          </p:cNvSpPr>
          <p:nvPr/>
        </p:nvSpPr>
        <p:spPr bwMode="auto">
          <a:xfrm>
            <a:off x="4024996" y="5522956"/>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案例小结</a:t>
            </a:r>
          </a:p>
        </p:txBody>
      </p:sp>
      <p:sp>
        <p:nvSpPr>
          <p:cNvPr id="12" name="Oval 15">
            <a:extLst>
              <a:ext uri="{FF2B5EF4-FFF2-40B4-BE49-F238E27FC236}">
                <a16:creationId xmlns:a16="http://schemas.microsoft.com/office/drawing/2014/main" id="{91C6563F-10D6-4D11-BBAF-3C078737F936}"/>
              </a:ext>
            </a:extLst>
          </p:cNvPr>
          <p:cNvSpPr>
            <a:spLocks noChangeArrowheads="1"/>
          </p:cNvSpPr>
          <p:nvPr/>
        </p:nvSpPr>
        <p:spPr bwMode="auto">
          <a:xfrm>
            <a:off x="2917493" y="5540956"/>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5</a:t>
            </a:r>
          </a:p>
        </p:txBody>
      </p:sp>
    </p:spTree>
    <p:extLst>
      <p:ext uri="{BB962C8B-B14F-4D97-AF65-F5344CB8AC3E}">
        <p14:creationId xmlns:p14="http://schemas.microsoft.com/office/powerpoint/2010/main" val="3108886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为了分析</a:t>
            </a:r>
            <a:r>
              <a:rPr lang="en-US" altLang="zh-CN" dirty="0"/>
              <a:t>2022</a:t>
            </a:r>
            <a:r>
              <a:rPr lang="zh-CN" altLang="en-US" dirty="0"/>
              <a:t>年上海市空气质量等级情况，绘制了空气质量等级分布的环形图</a:t>
            </a:r>
            <a:r>
              <a:rPr lang="zh-CN" altLang="zh-CN" dirty="0"/>
              <a:t>。</a:t>
            </a:r>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dirty="0"/>
              <a:t>11.3.1  </a:t>
            </a:r>
            <a:r>
              <a:rPr lang="zh-CN" altLang="en-US" dirty="0"/>
              <a:t>空气质量等级分析</a:t>
            </a:r>
            <a:endParaRPr dirty="0"/>
          </a:p>
        </p:txBody>
      </p:sp>
      <p:pic>
        <p:nvPicPr>
          <p:cNvPr id="2" name="图片 1">
            <a:extLst>
              <a:ext uri="{FF2B5EF4-FFF2-40B4-BE49-F238E27FC236}">
                <a16:creationId xmlns:a16="http://schemas.microsoft.com/office/drawing/2014/main" id="{B3F838B4-66F7-AA83-C848-0D17BE0631A5}"/>
              </a:ext>
            </a:extLst>
          </p:cNvPr>
          <p:cNvPicPr>
            <a:picLocks noChangeAspect="1"/>
          </p:cNvPicPr>
          <p:nvPr/>
        </p:nvPicPr>
        <p:blipFill>
          <a:blip r:embed="rId2"/>
          <a:stretch>
            <a:fillRect/>
          </a:stretch>
        </p:blipFill>
        <p:spPr>
          <a:xfrm>
            <a:off x="2725357" y="2592779"/>
            <a:ext cx="6504747" cy="3240000"/>
          </a:xfrm>
          <a:prstGeom prst="rect">
            <a:avLst/>
          </a:prstGeom>
          <a:noFill/>
          <a:ln>
            <a:noFill/>
          </a:ln>
        </p:spPr>
      </p:pic>
    </p:spTree>
    <p:extLst>
      <p:ext uri="{BB962C8B-B14F-4D97-AF65-F5344CB8AC3E}">
        <p14:creationId xmlns:p14="http://schemas.microsoft.com/office/powerpoint/2010/main" val="2462905835"/>
      </p:ext>
    </p:extLst>
  </p:cSld>
  <p:clrMapOvr>
    <a:masterClrMapping/>
  </p:clrMapOvr>
  <p:transition spd="slow">
    <p:wheel spokes="1"/>
  </p:transition>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为了分析</a:t>
            </a:r>
            <a:r>
              <a:rPr lang="en-US" altLang="zh-CN" dirty="0"/>
              <a:t>2022</a:t>
            </a:r>
            <a:r>
              <a:rPr lang="zh-CN" altLang="en-US" dirty="0"/>
              <a:t>年每个月份的</a:t>
            </a:r>
            <a:r>
              <a:rPr lang="en-US" altLang="zh-CN" dirty="0"/>
              <a:t>AQI</a:t>
            </a:r>
            <a:r>
              <a:rPr lang="zh-CN" altLang="en-US" dirty="0"/>
              <a:t>数据分布情况，绘制了每个月份</a:t>
            </a:r>
            <a:r>
              <a:rPr lang="en-US" altLang="zh-CN" dirty="0"/>
              <a:t>AQI</a:t>
            </a:r>
            <a:r>
              <a:rPr lang="zh-CN" altLang="en-US" dirty="0"/>
              <a:t>均值的条形图</a:t>
            </a:r>
            <a:r>
              <a:rPr lang="zh-CN" altLang="zh-CN" dirty="0"/>
              <a:t>。</a:t>
            </a:r>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dirty="0"/>
              <a:t>11.3.2  </a:t>
            </a:r>
            <a:r>
              <a:rPr lang="zh-CN" altLang="en-US" dirty="0"/>
              <a:t>每月</a:t>
            </a:r>
            <a:r>
              <a:rPr lang="en-US" altLang="zh-CN" dirty="0"/>
              <a:t>AQI</a:t>
            </a:r>
            <a:r>
              <a:rPr lang="zh-CN" altLang="en-US" dirty="0"/>
              <a:t>数据分析</a:t>
            </a:r>
            <a:endParaRPr dirty="0"/>
          </a:p>
        </p:txBody>
      </p:sp>
      <p:pic>
        <p:nvPicPr>
          <p:cNvPr id="2" name="图片 1">
            <a:extLst>
              <a:ext uri="{FF2B5EF4-FFF2-40B4-BE49-F238E27FC236}">
                <a16:creationId xmlns:a16="http://schemas.microsoft.com/office/drawing/2014/main" id="{6E9EBECC-D539-6AE0-275A-A112AE155993}"/>
              </a:ext>
            </a:extLst>
          </p:cNvPr>
          <p:cNvPicPr>
            <a:picLocks noChangeAspect="1"/>
          </p:cNvPicPr>
          <p:nvPr/>
        </p:nvPicPr>
        <p:blipFill>
          <a:blip r:embed="rId2"/>
          <a:stretch>
            <a:fillRect/>
          </a:stretch>
        </p:blipFill>
        <p:spPr>
          <a:xfrm>
            <a:off x="2810132" y="2621328"/>
            <a:ext cx="5724058" cy="3240000"/>
          </a:xfrm>
          <a:prstGeom prst="rect">
            <a:avLst/>
          </a:prstGeom>
          <a:noFill/>
          <a:ln>
            <a:noFill/>
          </a:ln>
        </p:spPr>
      </p:pic>
    </p:spTree>
    <p:extLst>
      <p:ext uri="{BB962C8B-B14F-4D97-AF65-F5344CB8AC3E}">
        <p14:creationId xmlns:p14="http://schemas.microsoft.com/office/powerpoint/2010/main" val="879040548"/>
      </p:ext>
    </p:extLst>
  </p:cSld>
  <p:clrMapOvr>
    <a:masterClrMapping/>
  </p:clrMapOvr>
  <p:transition spd="slow">
    <p:wheel spokes="1"/>
  </p:transition>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为了分析</a:t>
            </a:r>
            <a:r>
              <a:rPr lang="en-US" altLang="zh-CN" dirty="0"/>
              <a:t>2022</a:t>
            </a:r>
            <a:r>
              <a:rPr lang="zh-CN" altLang="en-US" dirty="0"/>
              <a:t>年每周的</a:t>
            </a:r>
            <a:r>
              <a:rPr lang="en-US" altLang="zh-CN" dirty="0"/>
              <a:t>AQI</a:t>
            </a:r>
            <a:r>
              <a:rPr lang="zh-CN" altLang="en-US" dirty="0"/>
              <a:t>数据分布情况，绘制了每周</a:t>
            </a:r>
            <a:r>
              <a:rPr lang="en-US" altLang="zh-CN" dirty="0"/>
              <a:t>AQI</a:t>
            </a:r>
            <a:r>
              <a:rPr lang="zh-CN" altLang="en-US" dirty="0"/>
              <a:t>均值的折线图</a:t>
            </a:r>
            <a:r>
              <a:rPr lang="zh-CN" altLang="zh-CN" dirty="0"/>
              <a:t>。</a:t>
            </a:r>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dirty="0"/>
              <a:t>11.3.3  </a:t>
            </a:r>
            <a:r>
              <a:rPr lang="zh-CN" altLang="en-US" dirty="0"/>
              <a:t>每周</a:t>
            </a:r>
            <a:r>
              <a:rPr lang="en-US" altLang="zh-CN" dirty="0"/>
              <a:t>AQI</a:t>
            </a:r>
            <a:r>
              <a:rPr lang="zh-CN" altLang="en-US" dirty="0"/>
              <a:t>数据分析</a:t>
            </a:r>
            <a:endParaRPr dirty="0"/>
          </a:p>
        </p:txBody>
      </p:sp>
      <p:pic>
        <p:nvPicPr>
          <p:cNvPr id="2" name="图片 1">
            <a:extLst>
              <a:ext uri="{FF2B5EF4-FFF2-40B4-BE49-F238E27FC236}">
                <a16:creationId xmlns:a16="http://schemas.microsoft.com/office/drawing/2014/main" id="{979790D6-C05A-D9A4-7C5B-D8E93E88F20B}"/>
              </a:ext>
            </a:extLst>
          </p:cNvPr>
          <p:cNvPicPr>
            <a:picLocks noChangeAspect="1"/>
          </p:cNvPicPr>
          <p:nvPr/>
        </p:nvPicPr>
        <p:blipFill>
          <a:blip r:embed="rId2"/>
          <a:stretch>
            <a:fillRect/>
          </a:stretch>
        </p:blipFill>
        <p:spPr>
          <a:xfrm>
            <a:off x="2555639" y="2479762"/>
            <a:ext cx="6249401" cy="3240000"/>
          </a:xfrm>
          <a:prstGeom prst="rect">
            <a:avLst/>
          </a:prstGeom>
          <a:noFill/>
          <a:ln>
            <a:noFill/>
          </a:ln>
        </p:spPr>
      </p:pic>
    </p:spTree>
    <p:extLst>
      <p:ext uri="{BB962C8B-B14F-4D97-AF65-F5344CB8AC3E}">
        <p14:creationId xmlns:p14="http://schemas.microsoft.com/office/powerpoint/2010/main" val="835844022"/>
      </p:ext>
    </p:extLst>
  </p:cSld>
  <p:clrMapOvr>
    <a:masterClrMapping/>
  </p:clrMapOvr>
  <p:transition spd="slow">
    <p:wheel spokes="1"/>
  </p:transition>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为了分析</a:t>
            </a:r>
            <a:r>
              <a:rPr lang="en-US" altLang="zh-CN" dirty="0"/>
              <a:t>2022</a:t>
            </a:r>
            <a:r>
              <a:rPr lang="zh-CN" altLang="en-US" dirty="0"/>
              <a:t>年每日的</a:t>
            </a:r>
            <a:r>
              <a:rPr lang="en-US" altLang="zh-CN" dirty="0"/>
              <a:t>AQI</a:t>
            </a:r>
            <a:r>
              <a:rPr lang="zh-CN" altLang="en-US" dirty="0"/>
              <a:t>数据分布情况，绘制了每日</a:t>
            </a:r>
            <a:r>
              <a:rPr lang="en-US" altLang="zh-CN" dirty="0"/>
              <a:t>AQI</a:t>
            </a:r>
            <a:r>
              <a:rPr lang="zh-CN" altLang="en-US" dirty="0"/>
              <a:t>均值的日历图</a:t>
            </a:r>
            <a:r>
              <a:rPr lang="zh-CN" altLang="zh-CN" dirty="0"/>
              <a:t>。</a:t>
            </a:r>
          </a:p>
        </p:txBody>
      </p:sp>
      <p:sp>
        <p:nvSpPr>
          <p:cNvPr id="17412" name="内容占位符 2"/>
          <p:cNvSpPr>
            <a:spLocks noGrp="1"/>
          </p:cNvSpPr>
          <p:nvPr>
            <p:ph idx="10"/>
          </p:nvPr>
        </p:nvSpPr>
        <p:spPr>
          <a:xfrm>
            <a:off x="423863" y="1138238"/>
            <a:ext cx="11107737" cy="427037"/>
          </a:xfrm>
        </p:spPr>
        <p:txBody>
          <a:bodyPr/>
          <a:lstStyle/>
          <a:p>
            <a:r>
              <a:rPr lang="en-US" dirty="0"/>
              <a:t>11.3.4  </a:t>
            </a:r>
            <a:r>
              <a:rPr lang="zh-CN" altLang="en-US" dirty="0"/>
              <a:t>每日</a:t>
            </a:r>
            <a:r>
              <a:rPr lang="en-US" altLang="zh-CN" dirty="0"/>
              <a:t>AQI</a:t>
            </a:r>
            <a:r>
              <a:rPr lang="zh-CN" altLang="en-US" dirty="0"/>
              <a:t>数据分析</a:t>
            </a:r>
            <a:endParaRPr dirty="0"/>
          </a:p>
        </p:txBody>
      </p:sp>
      <p:pic>
        <p:nvPicPr>
          <p:cNvPr id="2" name="图片 1">
            <a:extLst>
              <a:ext uri="{FF2B5EF4-FFF2-40B4-BE49-F238E27FC236}">
                <a16:creationId xmlns:a16="http://schemas.microsoft.com/office/drawing/2014/main" id="{0AF2FD53-9993-D972-5AFE-A40870B0700E}"/>
              </a:ext>
            </a:extLst>
          </p:cNvPr>
          <p:cNvPicPr>
            <a:picLocks noChangeAspect="1"/>
          </p:cNvPicPr>
          <p:nvPr/>
        </p:nvPicPr>
        <p:blipFill>
          <a:blip r:embed="rId2"/>
          <a:stretch>
            <a:fillRect/>
          </a:stretch>
        </p:blipFill>
        <p:spPr>
          <a:xfrm>
            <a:off x="1400244" y="2859381"/>
            <a:ext cx="8797641" cy="2160000"/>
          </a:xfrm>
          <a:prstGeom prst="rect">
            <a:avLst/>
          </a:prstGeom>
          <a:noFill/>
          <a:ln>
            <a:noFill/>
          </a:ln>
        </p:spPr>
      </p:pic>
    </p:spTree>
    <p:extLst>
      <p:ext uri="{BB962C8B-B14F-4D97-AF65-F5344CB8AC3E}">
        <p14:creationId xmlns:p14="http://schemas.microsoft.com/office/powerpoint/2010/main" val="2958585755"/>
      </p:ext>
    </p:extLst>
  </p:cSld>
  <p:clrMapOvr>
    <a:masterClrMapping/>
  </p:clrMapOvr>
  <p:transition spd="slow">
    <p:wheel spokes="1"/>
  </p:transition>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154144"/>
            <a:ext cx="0" cy="5268171"/>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392765"/>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1</a:t>
            </a:r>
          </a:p>
        </p:txBody>
      </p:sp>
      <p:sp>
        <p:nvSpPr>
          <p:cNvPr id="23" name="AutoShape 17">
            <a:hlinkClick r:id="rId2" action="ppaction://hlinksldjump"/>
          </p:cNvPr>
          <p:cNvSpPr>
            <a:spLocks noChangeArrowheads="1"/>
          </p:cNvSpPr>
          <p:nvPr/>
        </p:nvSpPr>
        <p:spPr bwMode="auto">
          <a:xfrm>
            <a:off x="4000531" y="2349694"/>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历年数据总体分析</a:t>
            </a:r>
          </a:p>
        </p:txBody>
      </p:sp>
      <p:sp>
        <p:nvSpPr>
          <p:cNvPr id="13" name="AutoShape 17"/>
          <p:cNvSpPr>
            <a:spLocks noChangeArrowheads="1"/>
          </p:cNvSpPr>
          <p:nvPr/>
        </p:nvSpPr>
        <p:spPr bwMode="auto">
          <a:xfrm>
            <a:off x="4000531" y="1320765"/>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案例背景及数据爬取</a:t>
            </a:r>
          </a:p>
        </p:txBody>
      </p:sp>
      <p:sp>
        <p:nvSpPr>
          <p:cNvPr id="15" name="Oval 15"/>
          <p:cNvSpPr>
            <a:spLocks noChangeArrowheads="1"/>
          </p:cNvSpPr>
          <p:nvPr/>
        </p:nvSpPr>
        <p:spPr bwMode="auto">
          <a:xfrm>
            <a:off x="2928857" y="2367694"/>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401895"/>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a:latin typeface="微软雅黑" pitchFamily="34" charset="-122"/>
                <a:ea typeface="微软雅黑" pitchFamily="34" charset="-122"/>
                <a:sym typeface="微软雅黑" pitchFamily="34" charset="-122"/>
              </a:rPr>
              <a:t>2022</a:t>
            </a:r>
            <a:r>
              <a:rPr lang="zh-CN" altLang="en-US" sz="2400" dirty="0">
                <a:latin typeface="微软雅黑" pitchFamily="34" charset="-122"/>
                <a:ea typeface="微软雅黑" pitchFamily="34" charset="-122"/>
                <a:sym typeface="微软雅黑" pitchFamily="34" charset="-122"/>
              </a:rPr>
              <a:t>年空气质量分析</a:t>
            </a:r>
          </a:p>
        </p:txBody>
      </p:sp>
      <p:sp>
        <p:nvSpPr>
          <p:cNvPr id="22" name="Oval 15"/>
          <p:cNvSpPr>
            <a:spLocks noChangeArrowheads="1"/>
          </p:cNvSpPr>
          <p:nvPr/>
        </p:nvSpPr>
        <p:spPr bwMode="auto">
          <a:xfrm>
            <a:off x="2928857" y="3419895"/>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456519"/>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solidFill>
                  <a:schemeClr val="bg1"/>
                </a:solidFill>
                <a:latin typeface="微软雅黑" pitchFamily="34" charset="-122"/>
                <a:ea typeface="微软雅黑" pitchFamily="34" charset="-122"/>
              </a:rPr>
              <a:t>污染物数据高级分析</a:t>
            </a:r>
          </a:p>
        </p:txBody>
      </p:sp>
      <p:sp>
        <p:nvSpPr>
          <p:cNvPr id="29" name="Oval 15"/>
          <p:cNvSpPr>
            <a:spLocks noChangeArrowheads="1"/>
          </p:cNvSpPr>
          <p:nvPr/>
        </p:nvSpPr>
        <p:spPr bwMode="auto">
          <a:xfrm>
            <a:off x="2904947" y="4474519"/>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4</a:t>
            </a:r>
          </a:p>
        </p:txBody>
      </p:sp>
      <p:sp>
        <p:nvSpPr>
          <p:cNvPr id="11" name="AutoShape 17">
            <a:hlinkClick r:id="" action="ppaction://noaction"/>
            <a:extLst>
              <a:ext uri="{FF2B5EF4-FFF2-40B4-BE49-F238E27FC236}">
                <a16:creationId xmlns:a16="http://schemas.microsoft.com/office/drawing/2014/main" id="{F858D493-DA42-4F15-8A9A-4F1412F3259F}"/>
              </a:ext>
            </a:extLst>
          </p:cNvPr>
          <p:cNvSpPr>
            <a:spLocks noChangeArrowheads="1"/>
          </p:cNvSpPr>
          <p:nvPr/>
        </p:nvSpPr>
        <p:spPr bwMode="auto">
          <a:xfrm>
            <a:off x="4024996" y="5522956"/>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案例小结</a:t>
            </a:r>
          </a:p>
        </p:txBody>
      </p:sp>
      <p:sp>
        <p:nvSpPr>
          <p:cNvPr id="12" name="Oval 15">
            <a:extLst>
              <a:ext uri="{FF2B5EF4-FFF2-40B4-BE49-F238E27FC236}">
                <a16:creationId xmlns:a16="http://schemas.microsoft.com/office/drawing/2014/main" id="{91C6563F-10D6-4D11-BBAF-3C078737F936}"/>
              </a:ext>
            </a:extLst>
          </p:cNvPr>
          <p:cNvSpPr>
            <a:spLocks noChangeArrowheads="1"/>
          </p:cNvSpPr>
          <p:nvPr/>
        </p:nvSpPr>
        <p:spPr bwMode="auto">
          <a:xfrm>
            <a:off x="2917493" y="5540956"/>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5</a:t>
            </a:r>
          </a:p>
        </p:txBody>
      </p:sp>
    </p:spTree>
    <p:extLst>
      <p:ext uri="{BB962C8B-B14F-4D97-AF65-F5344CB8AC3E}">
        <p14:creationId xmlns:p14="http://schemas.microsoft.com/office/powerpoint/2010/main" val="3247991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为了深入研究</a:t>
            </a:r>
            <a:r>
              <a:rPr lang="en-US" altLang="zh-CN" dirty="0"/>
              <a:t>PM2.5</a:t>
            </a:r>
            <a:r>
              <a:rPr lang="zh-CN" altLang="en-US" dirty="0"/>
              <a:t>、</a:t>
            </a:r>
            <a:r>
              <a:rPr lang="en-US" altLang="zh-CN" dirty="0"/>
              <a:t>PM10</a:t>
            </a:r>
            <a:r>
              <a:rPr lang="zh-CN" altLang="en-US" dirty="0"/>
              <a:t>、</a:t>
            </a:r>
            <a:r>
              <a:rPr lang="en-US" altLang="zh-CN" dirty="0"/>
              <a:t>SO2</a:t>
            </a:r>
            <a:r>
              <a:rPr lang="zh-CN" altLang="en-US" dirty="0"/>
              <a:t>、</a:t>
            </a:r>
            <a:r>
              <a:rPr lang="en-US" altLang="zh-CN" dirty="0"/>
              <a:t>NO2</a:t>
            </a:r>
            <a:r>
              <a:rPr lang="zh-CN" altLang="en-US" dirty="0"/>
              <a:t>、</a:t>
            </a:r>
            <a:r>
              <a:rPr lang="en-US" altLang="zh-CN" dirty="0"/>
              <a:t>CO</a:t>
            </a:r>
            <a:r>
              <a:rPr lang="zh-CN" altLang="en-US" dirty="0"/>
              <a:t>、</a:t>
            </a:r>
            <a:r>
              <a:rPr lang="en-US" altLang="zh-CN" dirty="0"/>
              <a:t>O3</a:t>
            </a:r>
            <a:r>
              <a:rPr lang="zh-CN" altLang="en-US" dirty="0"/>
              <a:t>之间的相关关系，我们绘制了它们之间的相关系数热力图，颜色的深浅表示相关系数的大小</a:t>
            </a:r>
            <a:r>
              <a:rPr lang="zh-CN" altLang="zh-CN" dirty="0"/>
              <a:t>。</a:t>
            </a:r>
          </a:p>
        </p:txBody>
      </p:sp>
      <p:sp>
        <p:nvSpPr>
          <p:cNvPr id="17412" name="内容占位符 2"/>
          <p:cNvSpPr>
            <a:spLocks noGrp="1"/>
          </p:cNvSpPr>
          <p:nvPr>
            <p:ph idx="10"/>
          </p:nvPr>
        </p:nvSpPr>
        <p:spPr>
          <a:xfrm>
            <a:off x="423863" y="1138238"/>
            <a:ext cx="11107737" cy="427037"/>
          </a:xfrm>
        </p:spPr>
        <p:txBody>
          <a:bodyPr/>
          <a:lstStyle/>
          <a:p>
            <a:r>
              <a:rPr lang="en-US" dirty="0"/>
              <a:t>11.4.1  </a:t>
            </a:r>
            <a:r>
              <a:rPr lang="en-US" altLang="zh-CN" dirty="0"/>
              <a:t>6</a:t>
            </a:r>
            <a:r>
              <a:rPr lang="zh-CN" altLang="en-US" dirty="0"/>
              <a:t>种污染物相关分析</a:t>
            </a:r>
            <a:endParaRPr dirty="0"/>
          </a:p>
        </p:txBody>
      </p:sp>
      <p:pic>
        <p:nvPicPr>
          <p:cNvPr id="2" name="图片 1">
            <a:extLst>
              <a:ext uri="{FF2B5EF4-FFF2-40B4-BE49-F238E27FC236}">
                <a16:creationId xmlns:a16="http://schemas.microsoft.com/office/drawing/2014/main" id="{188D92CE-28C7-DABC-4F81-43AF2BB850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711856" y="2794214"/>
            <a:ext cx="3949745" cy="3240000"/>
          </a:xfrm>
          <a:prstGeom prst="rect">
            <a:avLst/>
          </a:prstGeom>
          <a:noFill/>
          <a:ln>
            <a:noFill/>
          </a:ln>
        </p:spPr>
      </p:pic>
    </p:spTree>
    <p:extLst>
      <p:ext uri="{BB962C8B-B14F-4D97-AF65-F5344CB8AC3E}">
        <p14:creationId xmlns:p14="http://schemas.microsoft.com/office/powerpoint/2010/main" val="2812918340"/>
      </p:ext>
    </p:extLst>
  </p:cSld>
  <p:clrMapOvr>
    <a:masterClrMapping/>
  </p:clrMapOvr>
  <p:transition spd="slow">
    <p:wheel spokes="1"/>
  </p:transition>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为了深入分析</a:t>
            </a:r>
            <a:r>
              <a:rPr lang="en-US" altLang="zh-CN" dirty="0"/>
              <a:t>2022</a:t>
            </a:r>
            <a:r>
              <a:rPr lang="zh-CN" altLang="en-US" dirty="0"/>
              <a:t>年</a:t>
            </a:r>
            <a:r>
              <a:rPr lang="en-US" altLang="zh-CN" dirty="0"/>
              <a:t>PM2.5</a:t>
            </a:r>
            <a:r>
              <a:rPr lang="zh-CN" altLang="en-US" dirty="0"/>
              <a:t>与</a:t>
            </a:r>
            <a:r>
              <a:rPr lang="en-US" altLang="zh-CN" dirty="0"/>
              <a:t>PM10</a:t>
            </a:r>
            <a:r>
              <a:rPr lang="zh-CN" altLang="en-US" dirty="0"/>
              <a:t>之间的函数关系，我们对其进行了线性回归分析，其中横轴是</a:t>
            </a:r>
            <a:r>
              <a:rPr lang="en-US" altLang="zh-CN" dirty="0"/>
              <a:t>PM10</a:t>
            </a:r>
            <a:r>
              <a:rPr lang="zh-CN" altLang="en-US" dirty="0"/>
              <a:t>，纵轴是</a:t>
            </a:r>
            <a:r>
              <a:rPr lang="en-US" altLang="zh-CN" dirty="0"/>
              <a:t>PM2.5</a:t>
            </a:r>
            <a:r>
              <a:rPr lang="zh-CN" altLang="zh-CN" dirty="0"/>
              <a:t>。</a:t>
            </a:r>
          </a:p>
        </p:txBody>
      </p:sp>
      <p:sp>
        <p:nvSpPr>
          <p:cNvPr id="17412" name="内容占位符 2"/>
          <p:cNvSpPr>
            <a:spLocks noGrp="1"/>
          </p:cNvSpPr>
          <p:nvPr>
            <p:ph idx="10"/>
          </p:nvPr>
        </p:nvSpPr>
        <p:spPr>
          <a:xfrm>
            <a:off x="423863" y="1138238"/>
            <a:ext cx="11107737" cy="427037"/>
          </a:xfrm>
        </p:spPr>
        <p:txBody>
          <a:bodyPr/>
          <a:lstStyle/>
          <a:p>
            <a:r>
              <a:rPr lang="en-US" dirty="0"/>
              <a:t>11.4.2  PM2.5</a:t>
            </a:r>
            <a:r>
              <a:rPr lang="zh-CN" altLang="en-US" dirty="0"/>
              <a:t>与</a:t>
            </a:r>
            <a:r>
              <a:rPr lang="en-US" dirty="0"/>
              <a:t>PM10</a:t>
            </a:r>
            <a:r>
              <a:rPr lang="zh-CN" altLang="en-US" dirty="0"/>
              <a:t>回归分析</a:t>
            </a:r>
            <a:endParaRPr dirty="0"/>
          </a:p>
        </p:txBody>
      </p:sp>
      <p:pic>
        <p:nvPicPr>
          <p:cNvPr id="2" name="图片 1">
            <a:extLst>
              <a:ext uri="{FF2B5EF4-FFF2-40B4-BE49-F238E27FC236}">
                <a16:creationId xmlns:a16="http://schemas.microsoft.com/office/drawing/2014/main" id="{53857AB0-0D97-7111-596D-43C0271A1B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799878" y="2772951"/>
            <a:ext cx="5282559" cy="3240000"/>
          </a:xfrm>
          <a:prstGeom prst="rect">
            <a:avLst/>
          </a:prstGeom>
          <a:noFill/>
          <a:ln>
            <a:noFill/>
          </a:ln>
        </p:spPr>
      </p:pic>
    </p:spTree>
    <p:extLst>
      <p:ext uri="{BB962C8B-B14F-4D97-AF65-F5344CB8AC3E}">
        <p14:creationId xmlns:p14="http://schemas.microsoft.com/office/powerpoint/2010/main" val="4026458198"/>
      </p:ext>
    </p:extLst>
  </p:cSld>
  <p:clrMapOvr>
    <a:masterClrMapping/>
  </p:clrMapOvr>
  <p:transition spd="slow">
    <p:wheel spokes="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en-US" altLang="zh-CN" dirty="0"/>
              <a:t>Python</a:t>
            </a:r>
            <a:r>
              <a:rPr lang="zh-CN" altLang="en-US" dirty="0"/>
              <a:t>中，</a:t>
            </a:r>
            <a:r>
              <a:rPr lang="en-US" altLang="zh-CN" dirty="0"/>
              <a:t>while</a:t>
            </a:r>
            <a:r>
              <a:rPr lang="zh-CN" altLang="en-US" dirty="0"/>
              <a:t>循环和</a:t>
            </a:r>
            <a:r>
              <a:rPr lang="en-US" altLang="zh-CN" dirty="0"/>
              <a:t>if</a:t>
            </a:r>
            <a:r>
              <a:rPr lang="zh-CN" altLang="en-US" dirty="0"/>
              <a:t>条件分支语句类似，即在条件（表达式）为真的情况下，执行相应的代码块。</a:t>
            </a:r>
          </a:p>
          <a:p>
            <a:r>
              <a:rPr lang="en-US" altLang="zh-CN" dirty="0"/>
              <a:t>while</a:t>
            </a:r>
            <a:r>
              <a:rPr lang="zh-CN" altLang="en-US" dirty="0"/>
              <a:t>语句的语法格式如下：</a:t>
            </a:r>
          </a:p>
          <a:p>
            <a:r>
              <a:rPr lang="en-US" altLang="zh-CN" dirty="0"/>
              <a:t>while</a:t>
            </a:r>
            <a:r>
              <a:rPr lang="zh-CN" altLang="en-US" dirty="0"/>
              <a:t>条件表达式：</a:t>
            </a:r>
          </a:p>
          <a:p>
            <a:r>
              <a:rPr lang="zh-CN" altLang="en-US" dirty="0"/>
              <a:t>    代码块</a:t>
            </a:r>
          </a:p>
          <a:p>
            <a:r>
              <a:rPr lang="zh-CN" altLang="en-US" dirty="0"/>
              <a:t>在</a:t>
            </a:r>
            <a:r>
              <a:rPr lang="en-US" altLang="zh-CN" dirty="0"/>
              <a:t>Python</a:t>
            </a:r>
            <a:r>
              <a:rPr lang="zh-CN" altLang="en-US" dirty="0"/>
              <a:t>中，</a:t>
            </a:r>
            <a:r>
              <a:rPr lang="en-US" altLang="zh-CN" dirty="0"/>
              <a:t>for</a:t>
            </a:r>
            <a:r>
              <a:rPr lang="zh-CN" altLang="en-US" dirty="0"/>
              <a:t>循环是使用比较频繁的，常用于遍历字符串、列表、元组、字典、集合等序列类型，用于逐个获取序列中的元素。</a:t>
            </a:r>
          </a:p>
          <a:p>
            <a:r>
              <a:rPr lang="en-US" altLang="zh-CN" dirty="0"/>
              <a:t>for</a:t>
            </a:r>
            <a:r>
              <a:rPr lang="zh-CN" altLang="en-US" dirty="0"/>
              <a:t>循环的语法格式如下：</a:t>
            </a:r>
          </a:p>
          <a:p>
            <a:r>
              <a:rPr lang="en-US" altLang="zh-CN" dirty="0"/>
              <a:t>for </a:t>
            </a:r>
            <a:r>
              <a:rPr lang="zh-CN" altLang="en-US" dirty="0"/>
              <a:t>迭代变量 </a:t>
            </a:r>
            <a:r>
              <a:rPr lang="en-US" altLang="zh-CN" dirty="0"/>
              <a:t>in </a:t>
            </a:r>
            <a:r>
              <a:rPr lang="zh-CN" altLang="en-US" dirty="0"/>
              <a:t>变量：</a:t>
            </a:r>
          </a:p>
          <a:p>
            <a:r>
              <a:rPr lang="zh-CN" altLang="en-US" dirty="0"/>
              <a:t>    代码块</a:t>
            </a:r>
            <a:endParaRPr lang="zh-CN" altLang="zh-CN" dirty="0"/>
          </a:p>
        </p:txBody>
      </p:sp>
      <p:sp>
        <p:nvSpPr>
          <p:cNvPr id="17412" name="内容占位符 2"/>
          <p:cNvSpPr>
            <a:spLocks noGrp="1"/>
          </p:cNvSpPr>
          <p:nvPr>
            <p:ph idx="10"/>
          </p:nvPr>
        </p:nvSpPr>
        <p:spPr>
          <a:xfrm>
            <a:off x="423863" y="1138238"/>
            <a:ext cx="11107737" cy="427037"/>
          </a:xfrm>
        </p:spPr>
        <p:txBody>
          <a:bodyPr/>
          <a:lstStyle/>
          <a:p>
            <a:r>
              <a:rPr lang="en-US" dirty="0"/>
              <a:t>2.3.2  </a:t>
            </a:r>
            <a:r>
              <a:rPr lang="zh-CN" altLang="en-US" dirty="0"/>
              <a:t>循环语句：</a:t>
            </a:r>
            <a:r>
              <a:rPr lang="en-US" dirty="0"/>
              <a:t>while</a:t>
            </a:r>
            <a:r>
              <a:rPr lang="zh-CN" altLang="en-US" dirty="0"/>
              <a:t>与</a:t>
            </a:r>
            <a:r>
              <a:rPr lang="en-US" dirty="0"/>
              <a:t>for</a:t>
            </a:r>
            <a:endParaRPr dirty="0"/>
          </a:p>
        </p:txBody>
      </p:sp>
    </p:spTree>
    <p:extLst>
      <p:ext uri="{BB962C8B-B14F-4D97-AF65-F5344CB8AC3E}">
        <p14:creationId xmlns:p14="http://schemas.microsoft.com/office/powerpoint/2010/main" val="597741453"/>
      </p:ext>
    </p:extLst>
  </p:cSld>
  <p:clrMapOvr>
    <a:masterClrMapping/>
  </p:clrMapOvr>
  <p:transition spd="slow">
    <p:wheel spokes="1"/>
  </p:transition>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为了检验上述回归模型的优劣，我们绘制了线性回归模型的残差散点图，其中横轴是</a:t>
            </a:r>
            <a:r>
              <a:rPr lang="en-US" altLang="zh-CN" dirty="0"/>
              <a:t>PM10</a:t>
            </a:r>
            <a:r>
              <a:rPr lang="zh-CN" altLang="en-US" dirty="0"/>
              <a:t>，纵轴是残差</a:t>
            </a:r>
            <a:r>
              <a:rPr lang="zh-CN" altLang="zh-CN" dirty="0"/>
              <a:t>。</a:t>
            </a:r>
          </a:p>
        </p:txBody>
      </p:sp>
      <p:sp>
        <p:nvSpPr>
          <p:cNvPr id="17412" name="内容占位符 2"/>
          <p:cNvSpPr>
            <a:spLocks noGrp="1"/>
          </p:cNvSpPr>
          <p:nvPr>
            <p:ph idx="10"/>
          </p:nvPr>
        </p:nvSpPr>
        <p:spPr>
          <a:xfrm>
            <a:off x="423863" y="1138238"/>
            <a:ext cx="11107737" cy="427037"/>
          </a:xfrm>
        </p:spPr>
        <p:txBody>
          <a:bodyPr/>
          <a:lstStyle/>
          <a:p>
            <a:r>
              <a:rPr lang="en-US" dirty="0"/>
              <a:t>11.4.3  PM2.5</a:t>
            </a:r>
            <a:r>
              <a:rPr lang="zh-CN" altLang="en-US" dirty="0"/>
              <a:t>与</a:t>
            </a:r>
            <a:r>
              <a:rPr lang="en-US" dirty="0"/>
              <a:t>PM10</a:t>
            </a:r>
            <a:r>
              <a:rPr lang="zh-CN" altLang="en-US" dirty="0"/>
              <a:t>残差分析</a:t>
            </a:r>
            <a:endParaRPr dirty="0"/>
          </a:p>
        </p:txBody>
      </p:sp>
      <p:pic>
        <p:nvPicPr>
          <p:cNvPr id="2" name="图片 1">
            <a:extLst>
              <a:ext uri="{FF2B5EF4-FFF2-40B4-BE49-F238E27FC236}">
                <a16:creationId xmlns:a16="http://schemas.microsoft.com/office/drawing/2014/main" id="{56701B3B-E7E3-6D89-94A2-01D48C827D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934985" y="2606330"/>
            <a:ext cx="5316285" cy="3240000"/>
          </a:xfrm>
          <a:prstGeom prst="rect">
            <a:avLst/>
          </a:prstGeom>
          <a:noFill/>
          <a:ln>
            <a:noFill/>
          </a:ln>
        </p:spPr>
      </p:pic>
    </p:spTree>
    <p:extLst>
      <p:ext uri="{BB962C8B-B14F-4D97-AF65-F5344CB8AC3E}">
        <p14:creationId xmlns:p14="http://schemas.microsoft.com/office/powerpoint/2010/main" val="2067994303"/>
      </p:ext>
    </p:extLst>
  </p:cSld>
  <p:clrMapOvr>
    <a:masterClrMapping/>
  </p:clrMapOvr>
  <p:transition spd="slow">
    <p:wheel spokes="1"/>
  </p:transition>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154144"/>
            <a:ext cx="0" cy="5268171"/>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392765"/>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1</a:t>
            </a:r>
          </a:p>
        </p:txBody>
      </p:sp>
      <p:sp>
        <p:nvSpPr>
          <p:cNvPr id="23" name="AutoShape 17">
            <a:hlinkClick r:id="rId2" action="ppaction://hlinksldjump"/>
          </p:cNvPr>
          <p:cNvSpPr>
            <a:spLocks noChangeArrowheads="1"/>
          </p:cNvSpPr>
          <p:nvPr/>
        </p:nvSpPr>
        <p:spPr bwMode="auto">
          <a:xfrm>
            <a:off x="4000531" y="2349694"/>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历年数据总体分析</a:t>
            </a:r>
          </a:p>
        </p:txBody>
      </p:sp>
      <p:sp>
        <p:nvSpPr>
          <p:cNvPr id="13" name="AutoShape 17"/>
          <p:cNvSpPr>
            <a:spLocks noChangeArrowheads="1"/>
          </p:cNvSpPr>
          <p:nvPr/>
        </p:nvSpPr>
        <p:spPr bwMode="auto">
          <a:xfrm>
            <a:off x="4000531" y="1320765"/>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案例背景及数据爬取</a:t>
            </a:r>
          </a:p>
        </p:txBody>
      </p:sp>
      <p:sp>
        <p:nvSpPr>
          <p:cNvPr id="15" name="Oval 15"/>
          <p:cNvSpPr>
            <a:spLocks noChangeArrowheads="1"/>
          </p:cNvSpPr>
          <p:nvPr/>
        </p:nvSpPr>
        <p:spPr bwMode="auto">
          <a:xfrm>
            <a:off x="2928857" y="2367694"/>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401895"/>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a:latin typeface="微软雅黑" pitchFamily="34" charset="-122"/>
                <a:ea typeface="微软雅黑" pitchFamily="34" charset="-122"/>
                <a:sym typeface="微软雅黑" pitchFamily="34" charset="-122"/>
              </a:rPr>
              <a:t>2022</a:t>
            </a:r>
            <a:r>
              <a:rPr lang="zh-CN" altLang="en-US" sz="2400" dirty="0">
                <a:latin typeface="微软雅黑" pitchFamily="34" charset="-122"/>
                <a:ea typeface="微软雅黑" pitchFamily="34" charset="-122"/>
                <a:sym typeface="微软雅黑" pitchFamily="34" charset="-122"/>
              </a:rPr>
              <a:t>年空气质量分析</a:t>
            </a:r>
          </a:p>
        </p:txBody>
      </p:sp>
      <p:sp>
        <p:nvSpPr>
          <p:cNvPr id="22" name="Oval 15"/>
          <p:cNvSpPr>
            <a:spLocks noChangeArrowheads="1"/>
          </p:cNvSpPr>
          <p:nvPr/>
        </p:nvSpPr>
        <p:spPr bwMode="auto">
          <a:xfrm>
            <a:off x="2928857" y="3419895"/>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456519"/>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污染物数据高级分析</a:t>
            </a:r>
          </a:p>
        </p:txBody>
      </p:sp>
      <p:sp>
        <p:nvSpPr>
          <p:cNvPr id="29" name="Oval 15"/>
          <p:cNvSpPr>
            <a:spLocks noChangeArrowheads="1"/>
          </p:cNvSpPr>
          <p:nvPr/>
        </p:nvSpPr>
        <p:spPr bwMode="auto">
          <a:xfrm>
            <a:off x="2904947" y="4474519"/>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
        <p:nvSpPr>
          <p:cNvPr id="11" name="AutoShape 17">
            <a:hlinkClick r:id="" action="ppaction://noaction"/>
            <a:extLst>
              <a:ext uri="{FF2B5EF4-FFF2-40B4-BE49-F238E27FC236}">
                <a16:creationId xmlns:a16="http://schemas.microsoft.com/office/drawing/2014/main" id="{F858D493-DA42-4F15-8A9A-4F1412F3259F}"/>
              </a:ext>
            </a:extLst>
          </p:cNvPr>
          <p:cNvSpPr>
            <a:spLocks noChangeArrowheads="1"/>
          </p:cNvSpPr>
          <p:nvPr/>
        </p:nvSpPr>
        <p:spPr bwMode="auto">
          <a:xfrm>
            <a:off x="4024996" y="5522956"/>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solidFill>
                  <a:schemeClr val="bg1"/>
                </a:solidFill>
                <a:latin typeface="微软雅黑" pitchFamily="34" charset="-122"/>
                <a:ea typeface="微软雅黑" pitchFamily="34" charset="-122"/>
              </a:rPr>
              <a:t>案例小结</a:t>
            </a:r>
          </a:p>
        </p:txBody>
      </p:sp>
      <p:sp>
        <p:nvSpPr>
          <p:cNvPr id="12" name="Oval 15">
            <a:extLst>
              <a:ext uri="{FF2B5EF4-FFF2-40B4-BE49-F238E27FC236}">
                <a16:creationId xmlns:a16="http://schemas.microsoft.com/office/drawing/2014/main" id="{91C6563F-10D6-4D11-BBAF-3C078737F936}"/>
              </a:ext>
            </a:extLst>
          </p:cNvPr>
          <p:cNvSpPr>
            <a:spLocks noChangeArrowheads="1"/>
          </p:cNvSpPr>
          <p:nvPr/>
        </p:nvSpPr>
        <p:spPr bwMode="auto">
          <a:xfrm>
            <a:off x="2917493" y="5540956"/>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5</a:t>
            </a:r>
          </a:p>
        </p:txBody>
      </p:sp>
    </p:spTree>
    <p:extLst>
      <p:ext uri="{BB962C8B-B14F-4D97-AF65-F5344CB8AC3E}">
        <p14:creationId xmlns:p14="http://schemas.microsoft.com/office/powerpoint/2010/main" val="1811117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algn="just"/>
            <a:r>
              <a:rPr lang="zh-CN" altLang="en-US" dirty="0"/>
              <a:t>中国的环境空气质量标准</a:t>
            </a:r>
            <a:r>
              <a:rPr lang="en-US" altLang="zh-CN" dirty="0"/>
              <a:t>2012</a:t>
            </a:r>
            <a:r>
              <a:rPr lang="zh-CN" altLang="en-US" dirty="0"/>
              <a:t>年进行了第三次修订，调整了环境空气功能区分类，居住区、商业交通居民混合区、文化区、工业区和农村地区执行二类标准，调整了部分污染物的浓度限值，增设了</a:t>
            </a:r>
            <a:r>
              <a:rPr lang="en-US" altLang="zh-CN" dirty="0"/>
              <a:t>PM2.5</a:t>
            </a:r>
            <a:r>
              <a:rPr lang="zh-CN" altLang="en-US" dirty="0"/>
              <a:t>浓度限值和臭氧</a:t>
            </a:r>
            <a:r>
              <a:rPr lang="en-US" altLang="zh-CN" dirty="0"/>
              <a:t>8</a:t>
            </a:r>
            <a:r>
              <a:rPr lang="zh-CN" altLang="en-US" dirty="0"/>
              <a:t>小时平均浓度限值。</a:t>
            </a:r>
            <a:endParaRPr lang="en-US" altLang="zh-CN" dirty="0"/>
          </a:p>
          <a:p>
            <a:pPr algn="just"/>
            <a:r>
              <a:rPr lang="en-US" altLang="zh-CN" dirty="0"/>
              <a:t>2022</a:t>
            </a:r>
            <a:r>
              <a:rPr lang="zh-CN" altLang="en-US" dirty="0"/>
              <a:t>年，上海市生态环境质量持续改善，主要污染物浓度进一步下降。</a:t>
            </a:r>
            <a:r>
              <a:rPr lang="en-US" altLang="zh-CN" dirty="0"/>
              <a:t>2022</a:t>
            </a:r>
            <a:r>
              <a:rPr lang="zh-CN" altLang="en-US" dirty="0"/>
              <a:t>年，上海市环境空气质量指数（</a:t>
            </a:r>
            <a:r>
              <a:rPr lang="en-US" altLang="zh-CN" dirty="0"/>
              <a:t>AQI</a:t>
            </a:r>
            <a:r>
              <a:rPr lang="zh-CN" altLang="en-US" dirty="0"/>
              <a:t>）优良天数为</a:t>
            </a:r>
            <a:r>
              <a:rPr lang="en-US" altLang="zh-CN" dirty="0"/>
              <a:t>359</a:t>
            </a:r>
            <a:r>
              <a:rPr lang="zh-CN" altLang="en-US" dirty="0"/>
              <a:t>天，</a:t>
            </a:r>
            <a:r>
              <a:rPr lang="en-US" altLang="zh-CN" dirty="0"/>
              <a:t>AQI</a:t>
            </a:r>
            <a:r>
              <a:rPr lang="zh-CN" altLang="en-US" dirty="0"/>
              <a:t>优良率为</a:t>
            </a:r>
            <a:r>
              <a:rPr lang="en-US" altLang="zh-CN" dirty="0"/>
              <a:t>98.36%</a:t>
            </a:r>
            <a:r>
              <a:rPr lang="zh-CN" altLang="en-US" dirty="0"/>
              <a:t>。细颗粒物（</a:t>
            </a:r>
            <a:r>
              <a:rPr lang="en-US" altLang="zh-CN" dirty="0"/>
              <a:t>PM2.5</a:t>
            </a:r>
            <a:r>
              <a:rPr lang="zh-CN" altLang="en-US" dirty="0"/>
              <a:t>）年均浓度为</a:t>
            </a:r>
            <a:r>
              <a:rPr lang="en-US" altLang="zh-CN" dirty="0"/>
              <a:t>24.07</a:t>
            </a:r>
            <a:r>
              <a:rPr lang="zh-CN" altLang="en-US" dirty="0"/>
              <a:t>微克</a:t>
            </a:r>
            <a:r>
              <a:rPr lang="en-US" altLang="zh-CN" dirty="0"/>
              <a:t>/</a:t>
            </a:r>
            <a:r>
              <a:rPr lang="zh-CN" altLang="en-US" dirty="0"/>
              <a:t>立方米，二氧化硫（</a:t>
            </a:r>
            <a:r>
              <a:rPr lang="en-US" altLang="zh-CN" dirty="0"/>
              <a:t>SO2</a:t>
            </a:r>
            <a:r>
              <a:rPr lang="zh-CN" altLang="en-US" dirty="0"/>
              <a:t>）、可吸入颗粒物（</a:t>
            </a:r>
            <a:r>
              <a:rPr lang="en-US" altLang="zh-CN" dirty="0"/>
              <a:t>PM10</a:t>
            </a:r>
            <a:r>
              <a:rPr lang="zh-CN" altLang="en-US" dirty="0"/>
              <a:t>）、二氧化氮（</a:t>
            </a:r>
            <a:r>
              <a:rPr lang="en-US" altLang="zh-CN" dirty="0"/>
              <a:t>NO2</a:t>
            </a:r>
            <a:r>
              <a:rPr lang="zh-CN" altLang="en-US" dirty="0"/>
              <a:t>）年均浓度分别为</a:t>
            </a:r>
            <a:r>
              <a:rPr lang="en-US" altLang="zh-CN" dirty="0"/>
              <a:t>5.28</a:t>
            </a:r>
            <a:r>
              <a:rPr lang="zh-CN" altLang="en-US" dirty="0"/>
              <a:t>微克</a:t>
            </a:r>
            <a:r>
              <a:rPr lang="en-US" altLang="zh-CN" dirty="0"/>
              <a:t>/</a:t>
            </a:r>
            <a:r>
              <a:rPr lang="zh-CN" altLang="en-US" dirty="0"/>
              <a:t>立方米、</a:t>
            </a:r>
            <a:r>
              <a:rPr lang="en-US" altLang="zh-CN" dirty="0"/>
              <a:t>38.70</a:t>
            </a:r>
            <a:r>
              <a:rPr lang="zh-CN" altLang="en-US" dirty="0"/>
              <a:t>微克</a:t>
            </a:r>
            <a:r>
              <a:rPr lang="en-US" altLang="zh-CN" dirty="0"/>
              <a:t>/</a:t>
            </a:r>
            <a:r>
              <a:rPr lang="zh-CN" altLang="en-US" dirty="0"/>
              <a:t>立方米、</a:t>
            </a:r>
            <a:r>
              <a:rPr lang="en-US" altLang="zh-CN" dirty="0"/>
              <a:t>26.50</a:t>
            </a:r>
            <a:r>
              <a:rPr lang="zh-CN" altLang="en-US" dirty="0"/>
              <a:t>微克</a:t>
            </a:r>
            <a:r>
              <a:rPr lang="en-US" altLang="zh-CN" dirty="0"/>
              <a:t>/</a:t>
            </a:r>
            <a:r>
              <a:rPr lang="zh-CN" altLang="en-US" dirty="0"/>
              <a:t>立方米，均为有监测记录以来的最低值，臭氧浓度为</a:t>
            </a:r>
            <a:r>
              <a:rPr lang="en-US" altLang="zh-CN" dirty="0"/>
              <a:t>74.22</a:t>
            </a:r>
            <a:r>
              <a:rPr lang="zh-CN" altLang="en-US" dirty="0"/>
              <a:t>微克</a:t>
            </a:r>
            <a:r>
              <a:rPr lang="en-US" altLang="zh-CN" dirty="0"/>
              <a:t>/</a:t>
            </a:r>
            <a:r>
              <a:rPr lang="zh-CN" altLang="en-US" dirty="0"/>
              <a:t>立方米，一氧化碳（</a:t>
            </a:r>
            <a:r>
              <a:rPr lang="en-US" altLang="zh-CN" dirty="0"/>
              <a:t>CO</a:t>
            </a:r>
            <a:r>
              <a:rPr lang="zh-CN" altLang="en-US" dirty="0"/>
              <a:t>）浓度为</a:t>
            </a:r>
            <a:r>
              <a:rPr lang="en-US" altLang="zh-CN" dirty="0"/>
              <a:t>0.67</a:t>
            </a:r>
            <a:r>
              <a:rPr lang="zh-CN" altLang="en-US" dirty="0"/>
              <a:t>毫克</a:t>
            </a:r>
            <a:r>
              <a:rPr lang="en-US" altLang="zh-CN" dirty="0"/>
              <a:t>/</a:t>
            </a:r>
            <a:r>
              <a:rPr lang="zh-CN" altLang="en-US" dirty="0"/>
              <a:t>立方米。近</a:t>
            </a:r>
            <a:r>
              <a:rPr lang="en-US" altLang="zh-CN" dirty="0"/>
              <a:t>5</a:t>
            </a:r>
            <a:r>
              <a:rPr lang="zh-CN" altLang="en-US" dirty="0"/>
              <a:t>年的监测数据表明，上海市酸雨污染总体呈现改善趋势</a:t>
            </a:r>
            <a:r>
              <a:rPr lang="zh-CN" altLang="zh-CN" dirty="0"/>
              <a:t>。</a:t>
            </a:r>
          </a:p>
        </p:txBody>
      </p:sp>
    </p:spTree>
    <p:extLst>
      <p:ext uri="{BB962C8B-B14F-4D97-AF65-F5344CB8AC3E}">
        <p14:creationId xmlns:p14="http://schemas.microsoft.com/office/powerpoint/2010/main" val="791571082"/>
      </p:ext>
    </p:extLst>
  </p:cSld>
  <p:clrMapOvr>
    <a:masterClrMapping/>
  </p:clrMapOvr>
  <p:transition spd="slow">
    <p:wheel spokes="1"/>
  </p:transition>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gray">
          <a:xfrm>
            <a:off x="1524000" y="-319088"/>
            <a:ext cx="184150" cy="239713"/>
          </a:xfrm>
          <a:prstGeom prst="rect">
            <a:avLst/>
          </a:prstGeom>
          <a:noFill/>
          <a:ln>
            <a:noFill/>
          </a:ln>
          <a:effectLst>
            <a:outerShdw dist="107763"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defRPr sz="900">
                <a:solidFill>
                  <a:srgbClr val="000000"/>
                </a:solidFill>
                <a:latin typeface="Arial" panose="020B0604020202020204" pitchFamily="34" charset="0"/>
                <a:ea typeface="宋体" panose="02010600030101010101" pitchFamily="2" charset="-122"/>
              </a:defRPr>
            </a:lvl1pPr>
            <a:lvl2pPr marL="742950" indent="-285750" eaLnBrk="0" hangingPunct="0">
              <a:defRPr sz="900">
                <a:solidFill>
                  <a:srgbClr val="000000"/>
                </a:solidFill>
                <a:latin typeface="Arial" panose="020B0604020202020204" pitchFamily="34" charset="0"/>
                <a:ea typeface="宋体" panose="02010600030101010101" pitchFamily="2" charset="-122"/>
              </a:defRPr>
            </a:lvl2pPr>
            <a:lvl3pPr marL="1143000" indent="-228600" eaLnBrk="0" hangingPunct="0">
              <a:defRPr sz="900">
                <a:solidFill>
                  <a:srgbClr val="000000"/>
                </a:solidFill>
                <a:latin typeface="Arial" panose="020B0604020202020204" pitchFamily="34" charset="0"/>
                <a:ea typeface="宋体" panose="02010600030101010101" pitchFamily="2" charset="-122"/>
              </a:defRPr>
            </a:lvl3pPr>
            <a:lvl4pPr marL="1600200" indent="-228600" eaLnBrk="0" hangingPunct="0">
              <a:defRPr sz="900">
                <a:solidFill>
                  <a:srgbClr val="000000"/>
                </a:solidFill>
                <a:latin typeface="Arial" panose="020B0604020202020204" pitchFamily="34" charset="0"/>
                <a:ea typeface="宋体" panose="02010600030101010101" pitchFamily="2" charset="-122"/>
              </a:defRPr>
            </a:lvl4pPr>
            <a:lvl5pPr marL="2057400" indent="-228600" eaLnBrk="0" hangingPunct="0">
              <a:defRPr sz="9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endParaRPr lang="zh-CN" altLang="en-US" sz="952"/>
          </a:p>
        </p:txBody>
      </p:sp>
      <p:sp>
        <p:nvSpPr>
          <p:cNvPr id="10246" name="Rectangle 6"/>
          <p:cNvSpPr>
            <a:spLocks noChangeArrowheads="1"/>
          </p:cNvSpPr>
          <p:nvPr/>
        </p:nvSpPr>
        <p:spPr bwMode="auto">
          <a:xfrm>
            <a:off x="1524000" y="-392113"/>
            <a:ext cx="184150" cy="38576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fontAlgn="auto">
              <a:spcBef>
                <a:spcPts val="0"/>
              </a:spcBef>
              <a:spcAft>
                <a:spcPts val="0"/>
              </a:spcAft>
              <a:defRPr/>
            </a:pPr>
            <a:endParaRPr lang="zh-CN" altLang="en-US" sz="1905">
              <a:solidFill>
                <a:srgbClr val="000000"/>
              </a:solidFill>
              <a:latin typeface="Arial" charset="0"/>
              <a:ea typeface="+mn-ea"/>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261" y="2327030"/>
            <a:ext cx="2754924" cy="2754924"/>
          </a:xfrm>
          <a:prstGeom prst="rect">
            <a:avLst/>
          </a:prstGeom>
        </p:spPr>
      </p:pic>
    </p:spTree>
    <p:extLst>
      <p:ext uri="{BB962C8B-B14F-4D97-AF65-F5344CB8AC3E}">
        <p14:creationId xmlns:p14="http://schemas.microsoft.com/office/powerpoint/2010/main" val="539729538"/>
      </p:ext>
    </p:extLst>
  </p:cSld>
  <p:clrMapOvr>
    <a:masterClrMapping/>
  </p:clrMapOvr>
  <p:transition spd="slow">
    <p:wheel spokes="1"/>
  </p:transition>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4"/>
          <p:cNvSpPr>
            <a:spLocks noGrp="1"/>
          </p:cNvSpPr>
          <p:nvPr>
            <p:ph type="title"/>
          </p:nvPr>
        </p:nvSpPr>
        <p:spPr>
          <a:xfrm>
            <a:off x="2220686" y="3080544"/>
            <a:ext cx="8477793" cy="692150"/>
          </a:xfrm>
        </p:spPr>
        <p:txBody>
          <a:bodyPr/>
          <a:lstStyle/>
          <a:p>
            <a:r>
              <a:rPr lang="zh-CN" altLang="en-US" dirty="0">
                <a:solidFill>
                  <a:schemeClr val="tx1"/>
                </a:solidFill>
              </a:rPr>
              <a:t>第</a:t>
            </a:r>
            <a:r>
              <a:rPr lang="en-US" altLang="zh-CN" dirty="0">
                <a:solidFill>
                  <a:schemeClr val="tx1"/>
                </a:solidFill>
              </a:rPr>
              <a:t>12</a:t>
            </a:r>
            <a:r>
              <a:rPr lang="zh-CN" altLang="en-US" dirty="0">
                <a:solidFill>
                  <a:schemeClr val="tx1"/>
                </a:solidFill>
              </a:rPr>
              <a:t>章  项目案例：人口现状及趋势分析</a:t>
            </a:r>
            <a:endParaRPr lang="zh-CN" altLang="en-US" b="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2014137120"/>
      </p:ext>
    </p:extLst>
  </p:cSld>
  <p:clrMapOvr>
    <a:masterClrMapping/>
  </p:clrMapOvr>
  <p:transition spd="slow">
    <p:wheel spokes="1"/>
  </p:transition>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a:xfrm>
            <a:off x="423863" y="1123950"/>
            <a:ext cx="11107737" cy="4987925"/>
          </a:xfrm>
        </p:spPr>
        <p:txBody>
          <a:bodyPr/>
          <a:lstStyle/>
          <a:p>
            <a:pPr marL="271463" indent="-271463"/>
            <a:r>
              <a:rPr lang="zh-CN" altLang="en-US" dirty="0"/>
              <a:t>在人口数据中，有三项是我们案例中需要的数据：总人口，人口出生率、死亡率和自然增长率，人口年龄结构和抚养比。获取原数据之后，由于数据量较少，可以直接在</a:t>
            </a:r>
            <a:r>
              <a:rPr lang="en-US" altLang="zh-CN" dirty="0"/>
              <a:t>Excel</a:t>
            </a:r>
            <a:r>
              <a:rPr lang="zh-CN" altLang="en-US" dirty="0"/>
              <a:t>中进行数据清洗。</a:t>
            </a:r>
          </a:p>
          <a:p>
            <a:pPr marL="271463" indent="-271463"/>
            <a:r>
              <a:rPr lang="zh-CN" altLang="en-US" dirty="0"/>
              <a:t>我们可以在国家统计局官方网站爬取从新中国成立到</a:t>
            </a:r>
            <a:r>
              <a:rPr lang="en-US" altLang="zh-CN" dirty="0"/>
              <a:t>2022</a:t>
            </a:r>
            <a:r>
              <a:rPr lang="zh-CN" altLang="en-US" dirty="0"/>
              <a:t>年的人口相关数据，提取出需要的数据，整理并保存到</a:t>
            </a:r>
            <a:r>
              <a:rPr lang="en-US" altLang="zh-CN" dirty="0"/>
              <a:t>MySQL</a:t>
            </a:r>
            <a:r>
              <a:rPr lang="zh-CN" altLang="en-US" dirty="0"/>
              <a:t>数据库中，然后即可对此数据进行可视化分析。</a:t>
            </a:r>
          </a:p>
        </p:txBody>
      </p:sp>
    </p:spTree>
    <p:extLst>
      <p:ext uri="{BB962C8B-B14F-4D97-AF65-F5344CB8AC3E}">
        <p14:creationId xmlns:p14="http://schemas.microsoft.com/office/powerpoint/2010/main" val="22089630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4762" cy="4354512"/>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zh-CN" altLang="zh-CN" sz="2200" dirty="0">
                <a:solidFill>
                  <a:schemeClr val="bg1"/>
                </a:solidFill>
                <a:latin typeface="微软雅黑" pitchFamily="34" charset="-122"/>
                <a:ea typeface="微软雅黑" pitchFamily="34" charset="-122"/>
              </a:rPr>
              <a:t>1</a:t>
            </a:r>
            <a:endParaRPr lang="en-US" altLang="zh-CN" sz="22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人口增长率数据分析</a:t>
            </a:r>
          </a:p>
        </p:txBody>
      </p:sp>
      <p:sp>
        <p:nvSpPr>
          <p:cNvPr id="13" name="AutoShape 17"/>
          <p:cNvSpPr>
            <a:spLocks noChangeArrowheads="1"/>
          </p:cNvSpPr>
          <p:nvPr/>
        </p:nvSpPr>
        <p:spPr bwMode="auto">
          <a:xfrm>
            <a:off x="4000531" y="1579743"/>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人口总数及结构分析</a:t>
            </a: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人口抚养比数据分析</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715497"/>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案例小结</a:t>
            </a:r>
          </a:p>
        </p:txBody>
      </p:sp>
      <p:sp>
        <p:nvSpPr>
          <p:cNvPr id="29" name="Oval 15"/>
          <p:cNvSpPr>
            <a:spLocks noChangeArrowheads="1"/>
          </p:cNvSpPr>
          <p:nvPr/>
        </p:nvSpPr>
        <p:spPr bwMode="auto">
          <a:xfrm>
            <a:off x="2904947" y="4733497"/>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Tree>
    <p:extLst>
      <p:ext uri="{BB962C8B-B14F-4D97-AF65-F5344CB8AC3E}">
        <p14:creationId xmlns:p14="http://schemas.microsoft.com/office/powerpoint/2010/main" val="30504034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algn="just"/>
            <a:r>
              <a:rPr lang="en-US" altLang="zh-CN" dirty="0"/>
              <a:t>2021</a:t>
            </a:r>
            <a:r>
              <a:rPr lang="zh-CN" altLang="en-US" dirty="0"/>
              <a:t>年年底，我国人口总数达到峰值</a:t>
            </a:r>
            <a:r>
              <a:rPr lang="en-US" altLang="zh-CN" dirty="0"/>
              <a:t>14.126</a:t>
            </a:r>
            <a:r>
              <a:rPr lang="zh-CN" altLang="en-US" dirty="0"/>
              <a:t>亿，</a:t>
            </a:r>
            <a:r>
              <a:rPr lang="en-US" altLang="zh-CN" dirty="0"/>
              <a:t>2022</a:t>
            </a:r>
            <a:r>
              <a:rPr lang="zh-CN" altLang="en-US" dirty="0"/>
              <a:t>年年末为</a:t>
            </a:r>
            <a:r>
              <a:rPr lang="en-US" altLang="zh-CN" dirty="0"/>
              <a:t>14.1175</a:t>
            </a:r>
            <a:r>
              <a:rPr lang="zh-CN" altLang="en-US" dirty="0"/>
              <a:t>亿，有小幅下降，为了深入分析我国人口未来几年的趋势，我们绘制了最近</a:t>
            </a:r>
            <a:r>
              <a:rPr lang="en-US" altLang="zh-CN" dirty="0"/>
              <a:t>13</a:t>
            </a:r>
            <a:r>
              <a:rPr lang="zh-CN" altLang="en-US" dirty="0"/>
              <a:t>年年末总人口的折线图，其中横轴是年份，纵轴是人口数</a:t>
            </a:r>
            <a:r>
              <a:rPr lang="zh-CN" altLang="zh-CN" dirty="0"/>
              <a:t>。</a:t>
            </a:r>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dirty="0"/>
              <a:t>12.1.1  </a:t>
            </a:r>
            <a:r>
              <a:rPr lang="zh-CN" altLang="en-US" dirty="0"/>
              <a:t>人口总数趋势分析</a:t>
            </a:r>
            <a:endParaRPr dirty="0"/>
          </a:p>
        </p:txBody>
      </p:sp>
      <p:pic>
        <p:nvPicPr>
          <p:cNvPr id="2" name="图片 1">
            <a:extLst>
              <a:ext uri="{FF2B5EF4-FFF2-40B4-BE49-F238E27FC236}">
                <a16:creationId xmlns:a16="http://schemas.microsoft.com/office/drawing/2014/main" id="{F1B7CB14-E855-82B1-462E-23FDCF0EB7CE}"/>
              </a:ext>
            </a:extLst>
          </p:cNvPr>
          <p:cNvPicPr>
            <a:picLocks noChangeAspect="1"/>
          </p:cNvPicPr>
          <p:nvPr/>
        </p:nvPicPr>
        <p:blipFill>
          <a:blip r:embed="rId2"/>
          <a:stretch>
            <a:fillRect/>
          </a:stretch>
        </p:blipFill>
        <p:spPr>
          <a:xfrm>
            <a:off x="2460253" y="2759725"/>
            <a:ext cx="7271494" cy="3240000"/>
          </a:xfrm>
          <a:prstGeom prst="rect">
            <a:avLst/>
          </a:prstGeom>
          <a:noFill/>
          <a:ln>
            <a:noFill/>
          </a:ln>
        </p:spPr>
      </p:pic>
    </p:spTree>
    <p:extLst>
      <p:ext uri="{BB962C8B-B14F-4D97-AF65-F5344CB8AC3E}">
        <p14:creationId xmlns:p14="http://schemas.microsoft.com/office/powerpoint/2010/main" val="1522383604"/>
      </p:ext>
    </p:extLst>
  </p:cSld>
  <p:clrMapOvr>
    <a:masterClrMapping/>
  </p:clrMapOvr>
  <p:transition spd="slow">
    <p:wheel spokes="1"/>
  </p:transition>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为了分析人口的男女性别比，我们绘制了最近</a:t>
            </a:r>
            <a:r>
              <a:rPr lang="en-US" altLang="zh-CN" dirty="0"/>
              <a:t>13</a:t>
            </a:r>
            <a:r>
              <a:rPr lang="zh-CN" altLang="en-US" dirty="0"/>
              <a:t>年男女性别比的折线图，其中横轴是年份，纵轴是男女性别比</a:t>
            </a:r>
            <a:r>
              <a:rPr lang="zh-CN" altLang="zh-CN" dirty="0"/>
              <a:t>。</a:t>
            </a:r>
          </a:p>
        </p:txBody>
      </p:sp>
      <p:sp>
        <p:nvSpPr>
          <p:cNvPr id="17412" name="内容占位符 2"/>
          <p:cNvSpPr>
            <a:spLocks noGrp="1"/>
          </p:cNvSpPr>
          <p:nvPr>
            <p:ph idx="10"/>
          </p:nvPr>
        </p:nvSpPr>
        <p:spPr>
          <a:xfrm>
            <a:off x="423863" y="1138238"/>
            <a:ext cx="11107737" cy="427037"/>
          </a:xfrm>
        </p:spPr>
        <p:txBody>
          <a:bodyPr/>
          <a:lstStyle/>
          <a:p>
            <a:r>
              <a:rPr lang="en-US" dirty="0"/>
              <a:t>12.1.2  </a:t>
            </a:r>
            <a:r>
              <a:rPr lang="zh-CN" altLang="en-US" dirty="0"/>
              <a:t>人口男女性别分析</a:t>
            </a:r>
            <a:endParaRPr dirty="0"/>
          </a:p>
        </p:txBody>
      </p:sp>
      <p:pic>
        <p:nvPicPr>
          <p:cNvPr id="2" name="图片 1">
            <a:extLst>
              <a:ext uri="{FF2B5EF4-FFF2-40B4-BE49-F238E27FC236}">
                <a16:creationId xmlns:a16="http://schemas.microsoft.com/office/drawing/2014/main" id="{9F5C4571-DCC1-4D02-F062-9ED986823899}"/>
              </a:ext>
            </a:extLst>
          </p:cNvPr>
          <p:cNvPicPr>
            <a:picLocks noChangeAspect="1"/>
          </p:cNvPicPr>
          <p:nvPr/>
        </p:nvPicPr>
        <p:blipFill>
          <a:blip r:embed="rId2"/>
          <a:stretch>
            <a:fillRect/>
          </a:stretch>
        </p:blipFill>
        <p:spPr>
          <a:xfrm>
            <a:off x="2147478" y="2718662"/>
            <a:ext cx="7660506" cy="3240000"/>
          </a:xfrm>
          <a:prstGeom prst="rect">
            <a:avLst/>
          </a:prstGeom>
          <a:noFill/>
          <a:ln>
            <a:noFill/>
          </a:ln>
        </p:spPr>
      </p:pic>
    </p:spTree>
    <p:extLst>
      <p:ext uri="{BB962C8B-B14F-4D97-AF65-F5344CB8AC3E}">
        <p14:creationId xmlns:p14="http://schemas.microsoft.com/office/powerpoint/2010/main" val="1958089150"/>
      </p:ext>
    </p:extLst>
  </p:cSld>
  <p:clrMapOvr>
    <a:masterClrMapping/>
  </p:clrMapOvr>
  <p:transition spd="slow">
    <p:wheel spokes="1"/>
  </p:transition>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为了分析人口的年龄结构，我们绘制了</a:t>
            </a:r>
            <a:r>
              <a:rPr lang="en-US" altLang="zh-CN" dirty="0"/>
              <a:t>0</a:t>
            </a:r>
            <a:r>
              <a:rPr lang="zh-CN" altLang="en-US" dirty="0"/>
              <a:t>～</a:t>
            </a:r>
            <a:r>
              <a:rPr lang="en-US" altLang="zh-CN" dirty="0"/>
              <a:t>14</a:t>
            </a:r>
            <a:r>
              <a:rPr lang="zh-CN" altLang="en-US" dirty="0"/>
              <a:t>岁、</a:t>
            </a:r>
            <a:r>
              <a:rPr lang="en-US" altLang="zh-CN" dirty="0"/>
              <a:t>15</a:t>
            </a:r>
            <a:r>
              <a:rPr lang="zh-CN" altLang="en-US" dirty="0"/>
              <a:t>～</a:t>
            </a:r>
            <a:r>
              <a:rPr lang="en-US" altLang="zh-CN" dirty="0"/>
              <a:t>64</a:t>
            </a:r>
            <a:r>
              <a:rPr lang="zh-CN" altLang="en-US" dirty="0"/>
              <a:t>岁、</a:t>
            </a:r>
            <a:r>
              <a:rPr lang="en-US" altLang="zh-CN" dirty="0"/>
              <a:t>65</a:t>
            </a:r>
            <a:r>
              <a:rPr lang="zh-CN" altLang="en-US" dirty="0"/>
              <a:t>岁及以上三个年龄段的散点图，其中横轴是年份，纵轴是不同年龄段的人口数</a:t>
            </a:r>
            <a:r>
              <a:rPr lang="zh-CN" altLang="zh-CN" dirty="0"/>
              <a:t>。</a:t>
            </a:r>
          </a:p>
        </p:txBody>
      </p:sp>
      <p:sp>
        <p:nvSpPr>
          <p:cNvPr id="17412" name="内容占位符 2"/>
          <p:cNvSpPr>
            <a:spLocks noGrp="1"/>
          </p:cNvSpPr>
          <p:nvPr>
            <p:ph idx="10"/>
          </p:nvPr>
        </p:nvSpPr>
        <p:spPr>
          <a:xfrm>
            <a:off x="423863" y="1138238"/>
            <a:ext cx="11107737" cy="427037"/>
          </a:xfrm>
        </p:spPr>
        <p:txBody>
          <a:bodyPr/>
          <a:lstStyle/>
          <a:p>
            <a:r>
              <a:rPr lang="en-US" dirty="0"/>
              <a:t>12.1.3  </a:t>
            </a:r>
            <a:r>
              <a:rPr lang="zh-CN" altLang="en-US" dirty="0"/>
              <a:t>人口年龄结构分析</a:t>
            </a:r>
            <a:endParaRPr dirty="0"/>
          </a:p>
        </p:txBody>
      </p:sp>
      <p:pic>
        <p:nvPicPr>
          <p:cNvPr id="2" name="图片 1">
            <a:extLst>
              <a:ext uri="{FF2B5EF4-FFF2-40B4-BE49-F238E27FC236}">
                <a16:creationId xmlns:a16="http://schemas.microsoft.com/office/drawing/2014/main" id="{BD20FF81-5512-6928-875E-45A3C56624AB}"/>
              </a:ext>
            </a:extLst>
          </p:cNvPr>
          <p:cNvPicPr>
            <a:picLocks noChangeAspect="1"/>
          </p:cNvPicPr>
          <p:nvPr/>
        </p:nvPicPr>
        <p:blipFill>
          <a:blip r:embed="rId2"/>
          <a:stretch>
            <a:fillRect/>
          </a:stretch>
        </p:blipFill>
        <p:spPr>
          <a:xfrm>
            <a:off x="3070225" y="2794217"/>
            <a:ext cx="6264202" cy="3240000"/>
          </a:xfrm>
          <a:prstGeom prst="rect">
            <a:avLst/>
          </a:prstGeom>
          <a:noFill/>
          <a:ln>
            <a:noFill/>
          </a:ln>
        </p:spPr>
      </p:pic>
    </p:spTree>
    <p:extLst>
      <p:ext uri="{BB962C8B-B14F-4D97-AF65-F5344CB8AC3E}">
        <p14:creationId xmlns:p14="http://schemas.microsoft.com/office/powerpoint/2010/main" val="3081377252"/>
      </p:ext>
    </p:extLst>
  </p:cSld>
  <p:clrMapOvr>
    <a:masterClrMapping/>
  </p:clrMapOvr>
  <p:transition spd="slow">
    <p:wheel spokes="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en-US" altLang="zh-CN" dirty="0"/>
              <a:t>1</a:t>
            </a:r>
            <a:r>
              <a:rPr lang="zh-CN" altLang="en-US" dirty="0"/>
              <a:t>．利用</a:t>
            </a:r>
            <a:r>
              <a:rPr lang="en-US" altLang="zh-CN" dirty="0"/>
              <a:t>f + strings</a:t>
            </a:r>
            <a:r>
              <a:rPr lang="zh-CN" altLang="en-US" dirty="0"/>
              <a:t>进行格式化</a:t>
            </a:r>
            <a:r>
              <a:rPr lang="zh-CN" altLang="zh-CN" dirty="0"/>
              <a:t>。</a:t>
            </a:r>
          </a:p>
          <a:p>
            <a:r>
              <a:rPr lang="en-US" altLang="zh-CN" dirty="0"/>
              <a:t>2</a:t>
            </a:r>
            <a:r>
              <a:rPr lang="zh-CN" altLang="en-US" dirty="0"/>
              <a:t>．利用位置进行格式化。</a:t>
            </a:r>
            <a:endParaRPr lang="en-US" altLang="zh-CN" dirty="0"/>
          </a:p>
          <a:p>
            <a:r>
              <a:rPr lang="en-US" altLang="zh-CN" dirty="0"/>
              <a:t>3</a:t>
            </a:r>
            <a:r>
              <a:rPr lang="zh-CN" altLang="en-US" dirty="0"/>
              <a:t>．利用关键字进行格式化。</a:t>
            </a:r>
            <a:endParaRPr lang="en-US" altLang="zh-CN" dirty="0"/>
          </a:p>
          <a:p>
            <a:r>
              <a:rPr lang="en-US" altLang="zh-CN" dirty="0"/>
              <a:t>4</a:t>
            </a:r>
            <a:r>
              <a:rPr lang="zh-CN" altLang="en-US" dirty="0"/>
              <a:t>．利用下标进行格式化。</a:t>
            </a:r>
            <a:endParaRPr lang="en-US" altLang="zh-CN" dirty="0"/>
          </a:p>
          <a:p>
            <a:r>
              <a:rPr lang="en-US" altLang="zh-CN" dirty="0"/>
              <a:t>5</a:t>
            </a:r>
            <a:r>
              <a:rPr lang="zh-CN" altLang="zh-CN" dirty="0"/>
              <a:t>．利用精度与类型进行格式化</a:t>
            </a:r>
            <a:r>
              <a:rPr lang="zh-CN" altLang="en-US" dirty="0"/>
              <a:t>。</a:t>
            </a:r>
            <a:endParaRPr lang="zh-CN" altLang="zh-CN" dirty="0"/>
          </a:p>
          <a:p>
            <a:r>
              <a:rPr lang="en-US" altLang="zh-CN" dirty="0"/>
              <a:t>6</a:t>
            </a:r>
            <a:r>
              <a:rPr lang="zh-CN" altLang="zh-CN" dirty="0"/>
              <a:t>．利用千分位分隔符格式化</a:t>
            </a:r>
            <a:r>
              <a:rPr lang="zh-CN" altLang="en-US" dirty="0"/>
              <a:t>。</a:t>
            </a:r>
            <a:endParaRPr lang="zh-CN" altLang="zh-CN" dirty="0"/>
          </a:p>
        </p:txBody>
      </p:sp>
      <p:sp>
        <p:nvSpPr>
          <p:cNvPr id="17412" name="内容占位符 2"/>
          <p:cNvSpPr>
            <a:spLocks noGrp="1"/>
          </p:cNvSpPr>
          <p:nvPr>
            <p:ph idx="10"/>
          </p:nvPr>
        </p:nvSpPr>
        <p:spPr>
          <a:xfrm>
            <a:off x="423863" y="1138238"/>
            <a:ext cx="11107737" cy="427037"/>
          </a:xfrm>
        </p:spPr>
        <p:txBody>
          <a:bodyPr/>
          <a:lstStyle/>
          <a:p>
            <a:r>
              <a:rPr lang="en-US" dirty="0"/>
              <a:t>2.3.3  </a:t>
            </a:r>
            <a:r>
              <a:rPr lang="zh-CN" altLang="en-US" dirty="0"/>
              <a:t>格式化：</a:t>
            </a:r>
            <a:r>
              <a:rPr lang="en-US" dirty="0"/>
              <a:t>format</a:t>
            </a:r>
            <a:r>
              <a:rPr lang="zh-CN" altLang="en-US" dirty="0"/>
              <a:t>与</a:t>
            </a:r>
            <a:r>
              <a:rPr lang="en-US" altLang="zh-CN" dirty="0"/>
              <a:t>%</a:t>
            </a:r>
            <a:endParaRPr dirty="0"/>
          </a:p>
        </p:txBody>
      </p:sp>
    </p:spTree>
    <p:extLst>
      <p:ext uri="{BB962C8B-B14F-4D97-AF65-F5344CB8AC3E}">
        <p14:creationId xmlns:p14="http://schemas.microsoft.com/office/powerpoint/2010/main" val="3491494979"/>
      </p:ext>
    </p:extLst>
  </p:cSld>
  <p:clrMapOvr>
    <a:masterClrMapping/>
  </p:clrMapOvr>
  <p:transition spd="slow">
    <p:wheel spokes="1"/>
  </p:transition>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4762" cy="4354512"/>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zh-CN" altLang="zh-CN" sz="2400" dirty="0">
                <a:solidFill>
                  <a:schemeClr val="bg1"/>
                </a:solidFill>
                <a:latin typeface="微软雅黑" pitchFamily="34" charset="-122"/>
                <a:ea typeface="微软雅黑" pitchFamily="34" charset="-122"/>
              </a:rPr>
              <a:t>1</a:t>
            </a:r>
            <a:endParaRPr lang="en-US" altLang="zh-CN" sz="24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solidFill>
                  <a:schemeClr val="bg1"/>
                </a:solidFill>
                <a:latin typeface="微软雅黑" pitchFamily="34" charset="-122"/>
                <a:ea typeface="微软雅黑" pitchFamily="34" charset="-122"/>
              </a:rPr>
              <a:t>人口增长率数据分析</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latin typeface="微软雅黑" pitchFamily="34" charset="-122"/>
                <a:ea typeface="微软雅黑" pitchFamily="34" charset="-122"/>
              </a:rPr>
              <a:t>人口总数及结构分析</a:t>
            </a:r>
          </a:p>
        </p:txBody>
      </p:sp>
      <p:sp>
        <p:nvSpPr>
          <p:cNvPr id="15" name="Oval 15"/>
          <p:cNvSpPr>
            <a:spLocks noChangeArrowheads="1"/>
          </p:cNvSpPr>
          <p:nvPr/>
        </p:nvSpPr>
        <p:spPr bwMode="auto">
          <a:xfrm>
            <a:off x="2928857" y="2626672"/>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人口抚养比数据分析</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715497"/>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案例小结</a:t>
            </a:r>
          </a:p>
        </p:txBody>
      </p:sp>
      <p:sp>
        <p:nvSpPr>
          <p:cNvPr id="29" name="Oval 15"/>
          <p:cNvSpPr>
            <a:spLocks noChangeArrowheads="1"/>
          </p:cNvSpPr>
          <p:nvPr/>
        </p:nvSpPr>
        <p:spPr bwMode="auto">
          <a:xfrm>
            <a:off x="2904947" y="4733497"/>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Tree>
    <p:extLst>
      <p:ext uri="{BB962C8B-B14F-4D97-AF65-F5344CB8AC3E}">
        <p14:creationId xmlns:p14="http://schemas.microsoft.com/office/powerpoint/2010/main" val="236825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为了研究我国人口出生率、死亡率和自然增长率三者之间的关系，我们绘制了三个变量的散点图，其中横轴是年份，纵轴是人口出生率、死亡率和自然增长率</a:t>
            </a:r>
            <a:r>
              <a:rPr lang="zh-CN" altLang="zh-CN" dirty="0"/>
              <a:t>。</a:t>
            </a:r>
          </a:p>
        </p:txBody>
      </p:sp>
      <p:sp>
        <p:nvSpPr>
          <p:cNvPr id="17412" name="内容占位符 2"/>
          <p:cNvSpPr>
            <a:spLocks noGrp="1"/>
          </p:cNvSpPr>
          <p:nvPr>
            <p:ph idx="10"/>
          </p:nvPr>
        </p:nvSpPr>
        <p:spPr>
          <a:xfrm>
            <a:off x="423863" y="1138238"/>
            <a:ext cx="11107737" cy="427037"/>
          </a:xfrm>
        </p:spPr>
        <p:txBody>
          <a:bodyPr/>
          <a:lstStyle/>
          <a:p>
            <a:r>
              <a:rPr lang="en-US" dirty="0"/>
              <a:t>12.2.1  </a:t>
            </a:r>
            <a:r>
              <a:rPr lang="zh-CN" altLang="en-US" dirty="0"/>
              <a:t>人口增长率趋势分析</a:t>
            </a:r>
            <a:endParaRPr dirty="0"/>
          </a:p>
        </p:txBody>
      </p:sp>
      <p:pic>
        <p:nvPicPr>
          <p:cNvPr id="2" name="图片 1">
            <a:extLst>
              <a:ext uri="{FF2B5EF4-FFF2-40B4-BE49-F238E27FC236}">
                <a16:creationId xmlns:a16="http://schemas.microsoft.com/office/drawing/2014/main" id="{05033794-E7BA-6D2D-7DF2-70097C653C5B}"/>
              </a:ext>
            </a:extLst>
          </p:cNvPr>
          <p:cNvPicPr>
            <a:picLocks noChangeAspect="1"/>
          </p:cNvPicPr>
          <p:nvPr/>
        </p:nvPicPr>
        <p:blipFill>
          <a:blip r:embed="rId2"/>
          <a:stretch>
            <a:fillRect/>
          </a:stretch>
        </p:blipFill>
        <p:spPr>
          <a:xfrm>
            <a:off x="2828302" y="2803694"/>
            <a:ext cx="6298858" cy="3240000"/>
          </a:xfrm>
          <a:prstGeom prst="rect">
            <a:avLst/>
          </a:prstGeom>
          <a:noFill/>
          <a:ln>
            <a:noFill/>
          </a:ln>
        </p:spPr>
      </p:pic>
    </p:spTree>
    <p:extLst>
      <p:ext uri="{BB962C8B-B14F-4D97-AF65-F5344CB8AC3E}">
        <p14:creationId xmlns:p14="http://schemas.microsoft.com/office/powerpoint/2010/main" val="3658354381"/>
      </p:ext>
    </p:extLst>
  </p:cSld>
  <p:clrMapOvr>
    <a:masterClrMapping/>
  </p:clrMapOvr>
  <p:transition spd="slow">
    <p:wheel spokes="1"/>
  </p:transition>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algn="just"/>
            <a:r>
              <a:rPr lang="zh-CN" altLang="en-US" dirty="0"/>
              <a:t>为了深入研究我国人口出生率、死亡率和自然增长率三者之间的相关关系，我们绘制了三者的相关系数热力图，其中横轴和纵轴均是人口出生率、死亡率和自然增长率，颜色的深浅表示相关系数的大小</a:t>
            </a:r>
            <a:r>
              <a:rPr lang="zh-CN" altLang="zh-CN" dirty="0"/>
              <a:t>。</a:t>
            </a:r>
          </a:p>
        </p:txBody>
      </p:sp>
      <p:sp>
        <p:nvSpPr>
          <p:cNvPr id="17412" name="内容占位符 2"/>
          <p:cNvSpPr>
            <a:spLocks noGrp="1"/>
          </p:cNvSpPr>
          <p:nvPr>
            <p:ph idx="10"/>
          </p:nvPr>
        </p:nvSpPr>
        <p:spPr>
          <a:xfrm>
            <a:off x="423863" y="1138238"/>
            <a:ext cx="11107737" cy="427037"/>
          </a:xfrm>
        </p:spPr>
        <p:txBody>
          <a:bodyPr/>
          <a:lstStyle/>
          <a:p>
            <a:r>
              <a:rPr lang="en-US" dirty="0"/>
              <a:t>12.2.2  </a:t>
            </a:r>
            <a:r>
              <a:rPr lang="zh-CN" altLang="en-US" dirty="0"/>
              <a:t>人口增长率相关分析</a:t>
            </a:r>
            <a:endParaRPr dirty="0"/>
          </a:p>
        </p:txBody>
      </p:sp>
      <p:pic>
        <p:nvPicPr>
          <p:cNvPr id="2" name="图片 1">
            <a:extLst>
              <a:ext uri="{FF2B5EF4-FFF2-40B4-BE49-F238E27FC236}">
                <a16:creationId xmlns:a16="http://schemas.microsoft.com/office/drawing/2014/main" id="{749E6108-4E16-2F82-AC56-63CCB0E9E4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744359" y="2836747"/>
            <a:ext cx="3954783" cy="3240000"/>
          </a:xfrm>
          <a:prstGeom prst="rect">
            <a:avLst/>
          </a:prstGeom>
          <a:noFill/>
          <a:ln>
            <a:noFill/>
          </a:ln>
        </p:spPr>
      </p:pic>
    </p:spTree>
    <p:extLst>
      <p:ext uri="{BB962C8B-B14F-4D97-AF65-F5344CB8AC3E}">
        <p14:creationId xmlns:p14="http://schemas.microsoft.com/office/powerpoint/2010/main" val="1619639397"/>
      </p:ext>
    </p:extLst>
  </p:cSld>
  <p:clrMapOvr>
    <a:masterClrMapping/>
  </p:clrMapOvr>
  <p:transition spd="slow">
    <p:wheel spokes="1"/>
  </p:transition>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algn="just"/>
            <a:r>
              <a:rPr lang="zh-CN" altLang="en-US" dirty="0"/>
              <a:t>为了深入分析最近</a:t>
            </a:r>
            <a:r>
              <a:rPr lang="en-US" altLang="zh-CN" dirty="0"/>
              <a:t>13</a:t>
            </a:r>
            <a:r>
              <a:rPr lang="zh-CN" altLang="en-US" dirty="0"/>
              <a:t>年我国人口出生率与自然增长率之间的函数关系，我们对其进行了线性回归分析，其中横轴是人口出生率，纵轴是自然增长率</a:t>
            </a:r>
            <a:r>
              <a:rPr lang="zh-CN" altLang="zh-CN" dirty="0"/>
              <a:t>。</a:t>
            </a:r>
            <a:endParaRPr lang="en-US" altLang="zh-CN" dirty="0"/>
          </a:p>
          <a:p>
            <a:pPr algn="just"/>
            <a:r>
              <a:rPr lang="zh-CN" altLang="en-US" dirty="0"/>
              <a:t>为了检验上述回归模型的优劣，我们绘制了线性回归模型的残差散点图，其中横轴是人口出生率，纵轴是残差。</a:t>
            </a:r>
            <a:endParaRPr lang="zh-CN" altLang="zh-CN" dirty="0"/>
          </a:p>
        </p:txBody>
      </p:sp>
      <p:sp>
        <p:nvSpPr>
          <p:cNvPr id="17412" name="内容占位符 2"/>
          <p:cNvSpPr>
            <a:spLocks noGrp="1"/>
          </p:cNvSpPr>
          <p:nvPr>
            <p:ph idx="10"/>
          </p:nvPr>
        </p:nvSpPr>
        <p:spPr>
          <a:xfrm>
            <a:off x="423863" y="1138238"/>
            <a:ext cx="11107737" cy="427037"/>
          </a:xfrm>
        </p:spPr>
        <p:txBody>
          <a:bodyPr/>
          <a:lstStyle/>
          <a:p>
            <a:r>
              <a:rPr lang="en-US" dirty="0"/>
              <a:t>12.2.3  </a:t>
            </a:r>
            <a:r>
              <a:rPr lang="zh-CN" altLang="en-US" dirty="0"/>
              <a:t>人口增长率回归分析</a:t>
            </a:r>
            <a:endParaRPr dirty="0"/>
          </a:p>
        </p:txBody>
      </p:sp>
      <p:pic>
        <p:nvPicPr>
          <p:cNvPr id="2" name="图片 1">
            <a:extLst>
              <a:ext uri="{FF2B5EF4-FFF2-40B4-BE49-F238E27FC236}">
                <a16:creationId xmlns:a16="http://schemas.microsoft.com/office/drawing/2014/main" id="{C1342007-34B8-2342-D26A-DCAC3BA4D6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989864" y="3609385"/>
            <a:ext cx="4728359" cy="2880000"/>
          </a:xfrm>
          <a:prstGeom prst="rect">
            <a:avLst/>
          </a:prstGeom>
          <a:noFill/>
          <a:ln>
            <a:noFill/>
          </a:ln>
        </p:spPr>
      </p:pic>
      <p:pic>
        <p:nvPicPr>
          <p:cNvPr id="3" name="图片 2">
            <a:extLst>
              <a:ext uri="{FF2B5EF4-FFF2-40B4-BE49-F238E27FC236}">
                <a16:creationId xmlns:a16="http://schemas.microsoft.com/office/drawing/2014/main" id="{3636D76C-F8D8-8DBB-E09A-FE4DE13E35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177894" y="3609385"/>
            <a:ext cx="4833572" cy="2880000"/>
          </a:xfrm>
          <a:prstGeom prst="rect">
            <a:avLst/>
          </a:prstGeom>
          <a:noFill/>
          <a:ln>
            <a:noFill/>
          </a:ln>
        </p:spPr>
      </p:pic>
    </p:spTree>
    <p:extLst>
      <p:ext uri="{BB962C8B-B14F-4D97-AF65-F5344CB8AC3E}">
        <p14:creationId xmlns:p14="http://schemas.microsoft.com/office/powerpoint/2010/main" val="660523280"/>
      </p:ext>
    </p:extLst>
  </p:cSld>
  <p:clrMapOvr>
    <a:masterClrMapping/>
  </p:clrMapOvr>
  <p:transition spd="slow">
    <p:wheel spokes="1"/>
  </p:transition>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4762" cy="4354512"/>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zh-CN" altLang="zh-CN" sz="2400" dirty="0">
                <a:solidFill>
                  <a:schemeClr val="bg1"/>
                </a:solidFill>
                <a:latin typeface="微软雅黑" pitchFamily="34" charset="-122"/>
                <a:ea typeface="微软雅黑" pitchFamily="34" charset="-122"/>
              </a:rPr>
              <a:t>1</a:t>
            </a:r>
            <a:endParaRPr lang="en-US" altLang="zh-CN" sz="24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人口增长率数据分析</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latin typeface="微软雅黑" pitchFamily="34" charset="-122"/>
                <a:ea typeface="微软雅黑" pitchFamily="34" charset="-122"/>
              </a:rPr>
              <a:t>人口总数及结构分析</a:t>
            </a: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solidFill>
                  <a:schemeClr val="bg1"/>
                </a:solidFill>
                <a:latin typeface="微软雅黑" pitchFamily="34" charset="-122"/>
                <a:ea typeface="微软雅黑" pitchFamily="34" charset="-122"/>
                <a:sym typeface="微软雅黑" pitchFamily="34" charset="-122"/>
              </a:rPr>
              <a:t>人口抚养比数据分析</a:t>
            </a:r>
          </a:p>
        </p:txBody>
      </p:sp>
      <p:sp>
        <p:nvSpPr>
          <p:cNvPr id="22" name="Oval 15"/>
          <p:cNvSpPr>
            <a:spLocks noChangeArrowheads="1"/>
          </p:cNvSpPr>
          <p:nvPr/>
        </p:nvSpPr>
        <p:spPr bwMode="auto">
          <a:xfrm>
            <a:off x="2928857" y="3678873"/>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715497"/>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案例小结</a:t>
            </a:r>
          </a:p>
        </p:txBody>
      </p:sp>
      <p:sp>
        <p:nvSpPr>
          <p:cNvPr id="29" name="Oval 15"/>
          <p:cNvSpPr>
            <a:spLocks noChangeArrowheads="1"/>
          </p:cNvSpPr>
          <p:nvPr/>
        </p:nvSpPr>
        <p:spPr bwMode="auto">
          <a:xfrm>
            <a:off x="2904947" y="4733497"/>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Tree>
    <p:extLst>
      <p:ext uri="{BB962C8B-B14F-4D97-AF65-F5344CB8AC3E}">
        <p14:creationId xmlns:p14="http://schemas.microsoft.com/office/powerpoint/2010/main" val="7038579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algn="just"/>
            <a:r>
              <a:rPr lang="zh-CN" altLang="en-US" dirty="0"/>
              <a:t>为了分析我国人口抚养比的趋势，绘制了少儿抚养比、老年抚养比、总抚养比三个变量的散点图，其中横轴是年份，纵轴是少儿抚养比、老年抚养比、总抚养比</a:t>
            </a:r>
            <a:r>
              <a:rPr lang="zh-CN" altLang="zh-CN" dirty="0"/>
              <a:t>。</a:t>
            </a:r>
          </a:p>
        </p:txBody>
      </p:sp>
      <p:sp>
        <p:nvSpPr>
          <p:cNvPr id="17412" name="内容占位符 2"/>
          <p:cNvSpPr>
            <a:spLocks noGrp="1"/>
          </p:cNvSpPr>
          <p:nvPr>
            <p:ph idx="10"/>
          </p:nvPr>
        </p:nvSpPr>
        <p:spPr>
          <a:xfrm>
            <a:off x="423863" y="1138238"/>
            <a:ext cx="11107737" cy="427037"/>
          </a:xfrm>
        </p:spPr>
        <p:txBody>
          <a:bodyPr/>
          <a:lstStyle/>
          <a:p>
            <a:r>
              <a:rPr lang="en-US" dirty="0"/>
              <a:t>12.3.1  </a:t>
            </a:r>
            <a:r>
              <a:rPr lang="zh-CN" altLang="en-US" dirty="0"/>
              <a:t>人口抚养比趋势分析</a:t>
            </a:r>
            <a:endParaRPr dirty="0"/>
          </a:p>
        </p:txBody>
      </p:sp>
      <p:pic>
        <p:nvPicPr>
          <p:cNvPr id="2" name="图片 1">
            <a:extLst>
              <a:ext uri="{FF2B5EF4-FFF2-40B4-BE49-F238E27FC236}">
                <a16:creationId xmlns:a16="http://schemas.microsoft.com/office/drawing/2014/main" id="{0949506C-E7D8-10DA-4D81-7534C1F7911E}"/>
              </a:ext>
            </a:extLst>
          </p:cNvPr>
          <p:cNvPicPr>
            <a:picLocks noChangeAspect="1"/>
          </p:cNvPicPr>
          <p:nvPr/>
        </p:nvPicPr>
        <p:blipFill>
          <a:blip r:embed="rId2"/>
          <a:stretch>
            <a:fillRect/>
          </a:stretch>
        </p:blipFill>
        <p:spPr>
          <a:xfrm>
            <a:off x="2771760" y="2788624"/>
            <a:ext cx="6253120" cy="3240000"/>
          </a:xfrm>
          <a:prstGeom prst="rect">
            <a:avLst/>
          </a:prstGeom>
          <a:noFill/>
          <a:ln>
            <a:noFill/>
          </a:ln>
        </p:spPr>
      </p:pic>
    </p:spTree>
    <p:extLst>
      <p:ext uri="{BB962C8B-B14F-4D97-AF65-F5344CB8AC3E}">
        <p14:creationId xmlns:p14="http://schemas.microsoft.com/office/powerpoint/2010/main" val="4233764703"/>
      </p:ext>
    </p:extLst>
  </p:cSld>
  <p:clrMapOvr>
    <a:masterClrMapping/>
  </p:clrMapOvr>
  <p:transition spd="slow">
    <p:wheel spokes="1"/>
  </p:transition>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algn="just"/>
            <a:r>
              <a:rPr lang="zh-CN" altLang="en-US" dirty="0"/>
              <a:t>为了研究我国人口的少儿抚养比、老年抚养比和总抚养比三者之间的相关关系，我们绘制了三者的相关系数热力图，其中横轴和纵轴均是少儿抚养比、老年抚养比和总抚养比，颜色的深浅表示相关系数的大小</a:t>
            </a:r>
            <a:r>
              <a:rPr lang="zh-CN" altLang="zh-CN" dirty="0"/>
              <a:t>。</a:t>
            </a:r>
          </a:p>
        </p:txBody>
      </p:sp>
      <p:sp>
        <p:nvSpPr>
          <p:cNvPr id="17412" name="内容占位符 2"/>
          <p:cNvSpPr>
            <a:spLocks noGrp="1"/>
          </p:cNvSpPr>
          <p:nvPr>
            <p:ph idx="10"/>
          </p:nvPr>
        </p:nvSpPr>
        <p:spPr>
          <a:xfrm>
            <a:off x="423863" y="1138238"/>
            <a:ext cx="11107737" cy="427037"/>
          </a:xfrm>
        </p:spPr>
        <p:txBody>
          <a:bodyPr/>
          <a:lstStyle/>
          <a:p>
            <a:r>
              <a:rPr lang="en-US" dirty="0"/>
              <a:t>12.3.2  </a:t>
            </a:r>
            <a:r>
              <a:rPr lang="zh-CN" altLang="en-US" dirty="0"/>
              <a:t>人口抚养比相关分析</a:t>
            </a:r>
            <a:endParaRPr dirty="0"/>
          </a:p>
        </p:txBody>
      </p:sp>
      <p:pic>
        <p:nvPicPr>
          <p:cNvPr id="2" name="图片 1">
            <a:extLst>
              <a:ext uri="{FF2B5EF4-FFF2-40B4-BE49-F238E27FC236}">
                <a16:creationId xmlns:a16="http://schemas.microsoft.com/office/drawing/2014/main" id="{7C9E982F-BA4B-89F1-7B60-1407D2B877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011304" y="2797653"/>
            <a:ext cx="3932854" cy="3240000"/>
          </a:xfrm>
          <a:prstGeom prst="rect">
            <a:avLst/>
          </a:prstGeom>
          <a:noFill/>
          <a:ln>
            <a:noFill/>
          </a:ln>
        </p:spPr>
      </p:pic>
    </p:spTree>
    <p:extLst>
      <p:ext uri="{BB962C8B-B14F-4D97-AF65-F5344CB8AC3E}">
        <p14:creationId xmlns:p14="http://schemas.microsoft.com/office/powerpoint/2010/main" val="2965792418"/>
      </p:ext>
    </p:extLst>
  </p:cSld>
  <p:clrMapOvr>
    <a:masterClrMapping/>
  </p:clrMapOvr>
  <p:transition spd="slow">
    <p:wheel spokes="1"/>
  </p:transition>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algn="just"/>
            <a:r>
              <a:rPr lang="zh-CN" altLang="en-US" dirty="0"/>
              <a:t>为了深入分析我国最近</a:t>
            </a:r>
            <a:r>
              <a:rPr lang="en-US" altLang="zh-CN" dirty="0"/>
              <a:t>13</a:t>
            </a:r>
            <a:r>
              <a:rPr lang="zh-CN" altLang="en-US" dirty="0"/>
              <a:t>年人口的少儿抚养比与总抚养比之间的关系，我们对其进行了线性回归分析，其中横轴是少儿抚养比，纵轴是总抚养比</a:t>
            </a:r>
            <a:r>
              <a:rPr lang="zh-CN" altLang="zh-CN" dirty="0"/>
              <a:t>。</a:t>
            </a:r>
            <a:endParaRPr lang="en-US" altLang="zh-CN" dirty="0"/>
          </a:p>
          <a:p>
            <a:pPr algn="just"/>
            <a:r>
              <a:rPr lang="zh-CN" altLang="en-US" dirty="0"/>
              <a:t>为了检验上述回归模型的优劣，我们绘制了线性回归模型的残差散点图，其中横轴是少儿抚养比，纵轴是残差。</a:t>
            </a:r>
            <a:endParaRPr lang="zh-CN" altLang="zh-CN" dirty="0"/>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dirty="0"/>
              <a:t>12.3.3  </a:t>
            </a:r>
            <a:r>
              <a:rPr lang="zh-CN" altLang="en-US" dirty="0"/>
              <a:t>人口抚养比回归分析</a:t>
            </a:r>
            <a:endParaRPr dirty="0"/>
          </a:p>
        </p:txBody>
      </p:sp>
      <p:pic>
        <p:nvPicPr>
          <p:cNvPr id="2" name="图片 1">
            <a:extLst>
              <a:ext uri="{FF2B5EF4-FFF2-40B4-BE49-F238E27FC236}">
                <a16:creationId xmlns:a16="http://schemas.microsoft.com/office/drawing/2014/main" id="{D85BF774-0098-3194-15AA-56AF80D93B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263383" y="3593052"/>
            <a:ext cx="4682449" cy="2880000"/>
          </a:xfrm>
          <a:prstGeom prst="rect">
            <a:avLst/>
          </a:prstGeom>
          <a:noFill/>
          <a:ln>
            <a:noFill/>
          </a:ln>
        </p:spPr>
      </p:pic>
      <p:pic>
        <p:nvPicPr>
          <p:cNvPr id="3" name="图片 2">
            <a:extLst>
              <a:ext uri="{FF2B5EF4-FFF2-40B4-BE49-F238E27FC236}">
                <a16:creationId xmlns:a16="http://schemas.microsoft.com/office/drawing/2014/main" id="{5B744C97-51CF-A179-26B3-DE94D9CD1B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214271" y="3593052"/>
            <a:ext cx="4789921" cy="2880000"/>
          </a:xfrm>
          <a:prstGeom prst="rect">
            <a:avLst/>
          </a:prstGeom>
          <a:noFill/>
          <a:ln>
            <a:noFill/>
          </a:ln>
        </p:spPr>
      </p:pic>
    </p:spTree>
    <p:extLst>
      <p:ext uri="{BB962C8B-B14F-4D97-AF65-F5344CB8AC3E}">
        <p14:creationId xmlns:p14="http://schemas.microsoft.com/office/powerpoint/2010/main" val="2528938790"/>
      </p:ext>
    </p:extLst>
  </p:cSld>
  <p:clrMapOvr>
    <a:masterClrMapping/>
  </p:clrMapOvr>
  <p:transition spd="slow">
    <p:wheel spokes="1"/>
  </p:transition>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4762" cy="4354512"/>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zh-CN" altLang="zh-CN" sz="2400" dirty="0">
                <a:solidFill>
                  <a:schemeClr val="bg1"/>
                </a:solidFill>
                <a:latin typeface="微软雅黑" pitchFamily="34" charset="-122"/>
                <a:ea typeface="微软雅黑" pitchFamily="34" charset="-122"/>
              </a:rPr>
              <a:t>1</a:t>
            </a:r>
            <a:endParaRPr lang="en-US" altLang="zh-CN" sz="24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人口增长率数据分析</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latin typeface="微软雅黑" pitchFamily="34" charset="-122"/>
                <a:ea typeface="微软雅黑" pitchFamily="34" charset="-122"/>
              </a:rPr>
              <a:t>人口总数及结构分析</a:t>
            </a: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人口抚养比数据分析</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715497"/>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solidFill>
                  <a:schemeClr val="bg1"/>
                </a:solidFill>
                <a:latin typeface="微软雅黑" pitchFamily="34" charset="-122"/>
                <a:ea typeface="微软雅黑" pitchFamily="34" charset="-122"/>
              </a:rPr>
              <a:t>案例小结</a:t>
            </a:r>
          </a:p>
        </p:txBody>
      </p:sp>
      <p:sp>
        <p:nvSpPr>
          <p:cNvPr id="29" name="Oval 15"/>
          <p:cNvSpPr>
            <a:spLocks noChangeArrowheads="1"/>
          </p:cNvSpPr>
          <p:nvPr/>
        </p:nvSpPr>
        <p:spPr bwMode="auto">
          <a:xfrm>
            <a:off x="2904947" y="4733497"/>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4</a:t>
            </a:r>
          </a:p>
        </p:txBody>
      </p:sp>
    </p:spTree>
    <p:extLst>
      <p:ext uri="{BB962C8B-B14F-4D97-AF65-F5344CB8AC3E}">
        <p14:creationId xmlns:p14="http://schemas.microsoft.com/office/powerpoint/2010/main" val="9431480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55760" y="1095154"/>
            <a:ext cx="11107737" cy="5029422"/>
          </a:xfrm>
        </p:spPr>
        <p:txBody>
          <a:bodyPr/>
          <a:lstStyle/>
          <a:p>
            <a:pPr algn="just">
              <a:spcBef>
                <a:spcPts val="0"/>
              </a:spcBef>
            </a:pPr>
            <a:r>
              <a:rPr lang="en-US" altLang="zh-CN" dirty="0"/>
              <a:t>2022</a:t>
            </a:r>
            <a:r>
              <a:rPr lang="zh-CN" altLang="en-US" dirty="0"/>
              <a:t>年年末，全国人口为</a:t>
            </a:r>
            <a:r>
              <a:rPr lang="en-US" altLang="zh-CN" dirty="0"/>
              <a:t>141175</a:t>
            </a:r>
            <a:r>
              <a:rPr lang="zh-CN" altLang="en-US" dirty="0"/>
              <a:t>万人，比</a:t>
            </a:r>
            <a:r>
              <a:rPr lang="en-US" altLang="zh-CN" dirty="0"/>
              <a:t>2021</a:t>
            </a:r>
            <a:r>
              <a:rPr lang="zh-CN" altLang="en-US" dirty="0"/>
              <a:t>年减少</a:t>
            </a:r>
            <a:r>
              <a:rPr lang="en-US" altLang="zh-CN" dirty="0"/>
              <a:t>85</a:t>
            </a:r>
            <a:r>
              <a:rPr lang="zh-CN" altLang="en-US" dirty="0"/>
              <a:t>万人；全年出生人口为</a:t>
            </a:r>
            <a:r>
              <a:rPr lang="en-US" altLang="zh-CN" dirty="0"/>
              <a:t>956</a:t>
            </a:r>
            <a:r>
              <a:rPr lang="zh-CN" altLang="en-US" dirty="0"/>
              <a:t>万人，比</a:t>
            </a:r>
            <a:r>
              <a:rPr lang="en-US" altLang="zh-CN" dirty="0"/>
              <a:t>2021</a:t>
            </a:r>
            <a:r>
              <a:rPr lang="zh-CN" altLang="en-US" dirty="0"/>
              <a:t>年减少</a:t>
            </a:r>
            <a:r>
              <a:rPr lang="en-US" altLang="zh-CN" dirty="0"/>
              <a:t>106</a:t>
            </a:r>
            <a:r>
              <a:rPr lang="zh-CN" altLang="en-US" dirty="0"/>
              <a:t>万人；死亡人口为</a:t>
            </a:r>
            <a:r>
              <a:rPr lang="en-US" altLang="zh-CN" dirty="0"/>
              <a:t>1041</a:t>
            </a:r>
            <a:r>
              <a:rPr lang="zh-CN" altLang="en-US" dirty="0"/>
              <a:t>万人，比</a:t>
            </a:r>
            <a:r>
              <a:rPr lang="en-US" altLang="zh-CN" dirty="0"/>
              <a:t>2021</a:t>
            </a:r>
            <a:r>
              <a:rPr lang="zh-CN" altLang="en-US" dirty="0"/>
              <a:t>年增加</a:t>
            </a:r>
            <a:r>
              <a:rPr lang="en-US" altLang="zh-CN" dirty="0"/>
              <a:t>27</a:t>
            </a:r>
            <a:r>
              <a:rPr lang="zh-CN" altLang="en-US" dirty="0"/>
              <a:t>万人。人口出生率为</a:t>
            </a:r>
            <a:r>
              <a:rPr lang="en-US" altLang="zh-CN" dirty="0"/>
              <a:t>6.77‰</a:t>
            </a:r>
            <a:r>
              <a:rPr lang="zh-CN" altLang="en-US" dirty="0"/>
              <a:t>，比</a:t>
            </a:r>
            <a:r>
              <a:rPr lang="en-US" altLang="zh-CN" dirty="0"/>
              <a:t>2021</a:t>
            </a:r>
            <a:r>
              <a:rPr lang="zh-CN" altLang="en-US" dirty="0"/>
              <a:t>年下降</a:t>
            </a:r>
            <a:r>
              <a:rPr lang="en-US" altLang="zh-CN" dirty="0"/>
              <a:t>0.75</a:t>
            </a:r>
            <a:r>
              <a:rPr lang="zh-CN" altLang="en-US" dirty="0"/>
              <a:t>个千分点；人口死亡率为</a:t>
            </a:r>
            <a:r>
              <a:rPr lang="en-US" altLang="zh-CN" dirty="0"/>
              <a:t>7.37‰</a:t>
            </a:r>
            <a:r>
              <a:rPr lang="zh-CN" altLang="en-US" dirty="0"/>
              <a:t>，比</a:t>
            </a:r>
            <a:r>
              <a:rPr lang="en-US" altLang="zh-CN" dirty="0"/>
              <a:t>2021</a:t>
            </a:r>
            <a:r>
              <a:rPr lang="zh-CN" altLang="en-US" dirty="0"/>
              <a:t>年上升</a:t>
            </a:r>
            <a:r>
              <a:rPr lang="en-US" altLang="zh-CN" dirty="0"/>
              <a:t>0.19</a:t>
            </a:r>
            <a:r>
              <a:rPr lang="zh-CN" altLang="en-US" dirty="0"/>
              <a:t>个千分点；人口自然增长率为−</a:t>
            </a:r>
            <a:r>
              <a:rPr lang="en-US" altLang="zh-CN" dirty="0"/>
              <a:t>0.60‰</a:t>
            </a:r>
            <a:r>
              <a:rPr lang="zh-CN" altLang="en-US" dirty="0"/>
              <a:t>，比</a:t>
            </a:r>
            <a:r>
              <a:rPr lang="en-US" altLang="zh-CN" dirty="0"/>
              <a:t>2021</a:t>
            </a:r>
            <a:r>
              <a:rPr lang="zh-CN" altLang="en-US" dirty="0"/>
              <a:t>年下降</a:t>
            </a:r>
            <a:r>
              <a:rPr lang="en-US" altLang="zh-CN" dirty="0"/>
              <a:t>0.94</a:t>
            </a:r>
            <a:r>
              <a:rPr lang="zh-CN" altLang="en-US" dirty="0"/>
              <a:t>个千分点。</a:t>
            </a:r>
          </a:p>
          <a:p>
            <a:pPr algn="just">
              <a:spcBef>
                <a:spcPts val="0"/>
              </a:spcBef>
            </a:pPr>
            <a:r>
              <a:rPr lang="en-US" altLang="zh-CN" dirty="0"/>
              <a:t>2022</a:t>
            </a:r>
            <a:r>
              <a:rPr lang="zh-CN" altLang="en-US" dirty="0"/>
              <a:t>年我国人口总量略有下降主要是由于出生人口减少。一是因为育龄妇女持续减少。</a:t>
            </a:r>
            <a:r>
              <a:rPr lang="en-US" altLang="zh-CN" dirty="0"/>
              <a:t>2022</a:t>
            </a:r>
            <a:r>
              <a:rPr lang="zh-CN" altLang="en-US" dirty="0"/>
              <a:t>年，我国</a:t>
            </a:r>
            <a:r>
              <a:rPr lang="en-US" altLang="zh-CN" dirty="0"/>
              <a:t>15—49</a:t>
            </a:r>
            <a:r>
              <a:rPr lang="zh-CN" altLang="en-US" dirty="0"/>
              <a:t>岁育龄妇女人数比</a:t>
            </a:r>
            <a:r>
              <a:rPr lang="en-US" altLang="zh-CN" dirty="0"/>
              <a:t>2021</a:t>
            </a:r>
            <a:r>
              <a:rPr lang="zh-CN" altLang="en-US" dirty="0"/>
              <a:t>年减少</a:t>
            </a:r>
            <a:r>
              <a:rPr lang="en-US" altLang="zh-CN" dirty="0"/>
              <a:t>400</a:t>
            </a:r>
            <a:r>
              <a:rPr lang="zh-CN" altLang="en-US" dirty="0"/>
              <a:t>多万人，其中</a:t>
            </a:r>
            <a:r>
              <a:rPr lang="en-US" altLang="zh-CN" dirty="0"/>
              <a:t>21—35</a:t>
            </a:r>
            <a:r>
              <a:rPr lang="zh-CN" altLang="en-US" dirty="0"/>
              <a:t>岁生育旺盛期育龄妇女减少近</a:t>
            </a:r>
            <a:r>
              <a:rPr lang="en-US" altLang="zh-CN" dirty="0"/>
              <a:t>500</a:t>
            </a:r>
            <a:r>
              <a:rPr lang="zh-CN" altLang="en-US" dirty="0"/>
              <a:t>万人。二是因为生育水平继续下降。受生育观念变化、婚育推迟等多方面因素影响，</a:t>
            </a:r>
            <a:r>
              <a:rPr lang="en-US" altLang="zh-CN" dirty="0"/>
              <a:t>2022</a:t>
            </a:r>
            <a:r>
              <a:rPr lang="zh-CN" altLang="en-US" dirty="0"/>
              <a:t>年育龄妇女生育水平继续下降。</a:t>
            </a:r>
          </a:p>
          <a:p>
            <a:pPr algn="just">
              <a:spcBef>
                <a:spcPts val="0"/>
              </a:spcBef>
            </a:pPr>
            <a:r>
              <a:rPr lang="en-US" altLang="zh-CN" dirty="0"/>
              <a:t>2022</a:t>
            </a:r>
            <a:r>
              <a:rPr lang="zh-CN" altLang="en-US" dirty="0"/>
              <a:t>年年末，全国</a:t>
            </a:r>
            <a:r>
              <a:rPr lang="en-US" altLang="zh-CN" dirty="0"/>
              <a:t>0—15</a:t>
            </a:r>
            <a:r>
              <a:rPr lang="zh-CN" altLang="en-US" dirty="0"/>
              <a:t>岁人口为</a:t>
            </a:r>
            <a:r>
              <a:rPr lang="en-US" altLang="zh-CN" dirty="0"/>
              <a:t>25615</a:t>
            </a:r>
            <a:r>
              <a:rPr lang="zh-CN" altLang="en-US" dirty="0"/>
              <a:t>万人，占全国人口的</a:t>
            </a:r>
            <a:r>
              <a:rPr lang="en-US" altLang="zh-CN" dirty="0"/>
              <a:t>18.1%</a:t>
            </a:r>
            <a:r>
              <a:rPr lang="zh-CN" altLang="en-US" dirty="0"/>
              <a:t>；</a:t>
            </a:r>
            <a:r>
              <a:rPr lang="en-US" altLang="zh-CN" dirty="0"/>
              <a:t>16—59</a:t>
            </a:r>
            <a:r>
              <a:rPr lang="zh-CN" altLang="en-US" dirty="0"/>
              <a:t>岁劳动年龄人口为</a:t>
            </a:r>
            <a:r>
              <a:rPr lang="en-US" altLang="zh-CN" dirty="0"/>
              <a:t>87556</a:t>
            </a:r>
            <a:r>
              <a:rPr lang="zh-CN" altLang="en-US" dirty="0"/>
              <a:t>万人，占全国人口的</a:t>
            </a:r>
            <a:r>
              <a:rPr lang="en-US" altLang="zh-CN" dirty="0"/>
              <a:t>62.0%</a:t>
            </a:r>
            <a:r>
              <a:rPr lang="zh-CN" altLang="en-US" dirty="0"/>
              <a:t>；</a:t>
            </a:r>
            <a:r>
              <a:rPr lang="en-US" altLang="zh-CN" dirty="0"/>
              <a:t>60</a:t>
            </a:r>
            <a:r>
              <a:rPr lang="zh-CN" altLang="en-US" dirty="0"/>
              <a:t>岁及以上人口为</a:t>
            </a:r>
            <a:r>
              <a:rPr lang="en-US" altLang="zh-CN" dirty="0"/>
              <a:t>28004</a:t>
            </a:r>
            <a:r>
              <a:rPr lang="zh-CN" altLang="en-US" dirty="0"/>
              <a:t>万人，占全国人口的</a:t>
            </a:r>
            <a:r>
              <a:rPr lang="en-US" altLang="zh-CN" dirty="0"/>
              <a:t>19.8%</a:t>
            </a:r>
            <a:r>
              <a:rPr lang="zh-CN" altLang="en-US" dirty="0"/>
              <a:t>，其中</a:t>
            </a:r>
            <a:r>
              <a:rPr lang="en-US" altLang="zh-CN" dirty="0"/>
              <a:t>65</a:t>
            </a:r>
            <a:r>
              <a:rPr lang="zh-CN" altLang="en-US" dirty="0"/>
              <a:t>岁及以上人口为</a:t>
            </a:r>
            <a:r>
              <a:rPr lang="en-US" altLang="zh-CN" dirty="0"/>
              <a:t>20978</a:t>
            </a:r>
            <a:r>
              <a:rPr lang="zh-CN" altLang="en-US" dirty="0"/>
              <a:t>万人，占</a:t>
            </a:r>
            <a:r>
              <a:rPr lang="en-US" altLang="zh-CN" dirty="0"/>
              <a:t>14.9%</a:t>
            </a:r>
            <a:r>
              <a:rPr lang="zh-CN" altLang="en-US" dirty="0"/>
              <a:t>。与</a:t>
            </a:r>
            <a:r>
              <a:rPr lang="en-US" altLang="zh-CN" dirty="0"/>
              <a:t>2021</a:t>
            </a:r>
            <a:r>
              <a:rPr lang="zh-CN" altLang="en-US" dirty="0"/>
              <a:t>年相比，</a:t>
            </a:r>
            <a:r>
              <a:rPr lang="en-US" altLang="zh-CN" dirty="0"/>
              <a:t>16—59</a:t>
            </a:r>
            <a:r>
              <a:rPr lang="zh-CN" altLang="en-US" dirty="0"/>
              <a:t>岁劳动年龄人口减少</a:t>
            </a:r>
            <a:r>
              <a:rPr lang="en-US" altLang="zh-CN" dirty="0"/>
              <a:t>666</a:t>
            </a:r>
            <a:r>
              <a:rPr lang="zh-CN" altLang="en-US" dirty="0"/>
              <a:t>万人，比重下降</a:t>
            </a:r>
            <a:r>
              <a:rPr lang="en-US" altLang="zh-CN" dirty="0"/>
              <a:t>0.4</a:t>
            </a:r>
            <a:r>
              <a:rPr lang="zh-CN" altLang="en-US" dirty="0"/>
              <a:t>个百分点；</a:t>
            </a:r>
            <a:r>
              <a:rPr lang="en-US" altLang="zh-CN" dirty="0"/>
              <a:t>60</a:t>
            </a:r>
            <a:r>
              <a:rPr lang="zh-CN" altLang="en-US" dirty="0"/>
              <a:t>岁及以上人口增加</a:t>
            </a:r>
            <a:r>
              <a:rPr lang="en-US" altLang="zh-CN" dirty="0"/>
              <a:t>1268</a:t>
            </a:r>
            <a:r>
              <a:rPr lang="zh-CN" altLang="en-US" dirty="0"/>
              <a:t>万人，比重上升</a:t>
            </a:r>
            <a:r>
              <a:rPr lang="en-US" altLang="zh-CN" dirty="0"/>
              <a:t>0.9</a:t>
            </a:r>
            <a:r>
              <a:rPr lang="zh-CN" altLang="en-US" dirty="0"/>
              <a:t>个百分点，其中</a:t>
            </a:r>
            <a:r>
              <a:rPr lang="en-US" altLang="zh-CN" dirty="0"/>
              <a:t>65</a:t>
            </a:r>
            <a:r>
              <a:rPr lang="zh-CN" altLang="en-US" dirty="0"/>
              <a:t>岁及以上人口增加</a:t>
            </a:r>
            <a:r>
              <a:rPr lang="en-US" altLang="zh-CN" dirty="0"/>
              <a:t>922</a:t>
            </a:r>
            <a:r>
              <a:rPr lang="zh-CN" altLang="en-US" dirty="0"/>
              <a:t>万人，比重上升</a:t>
            </a:r>
            <a:r>
              <a:rPr lang="en-US" altLang="zh-CN" dirty="0"/>
              <a:t>0.7</a:t>
            </a:r>
            <a:r>
              <a:rPr lang="zh-CN" altLang="en-US" dirty="0"/>
              <a:t>个百分点</a:t>
            </a:r>
            <a:r>
              <a:rPr lang="zh-CN" altLang="zh-CN" dirty="0"/>
              <a:t>。</a:t>
            </a:r>
          </a:p>
        </p:txBody>
      </p:sp>
    </p:spTree>
    <p:extLst>
      <p:ext uri="{BB962C8B-B14F-4D97-AF65-F5344CB8AC3E}">
        <p14:creationId xmlns:p14="http://schemas.microsoft.com/office/powerpoint/2010/main" val="345969063"/>
      </p:ext>
    </p:extLst>
  </p:cSld>
  <p:clrMapOvr>
    <a:masterClrMapping/>
  </p:clrMapOvr>
  <p:transition spd="slow">
    <p:wheel spokes="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4762" cy="4354512"/>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zh-CN" altLang="zh-CN" sz="2400" dirty="0">
                <a:solidFill>
                  <a:schemeClr val="bg1"/>
                </a:solidFill>
                <a:latin typeface="微软雅黑" pitchFamily="34" charset="-122"/>
                <a:ea typeface="微软雅黑" pitchFamily="34" charset="-122"/>
              </a:rPr>
              <a:t>1</a:t>
            </a:r>
            <a:endParaRPr lang="en-US" altLang="zh-CN" sz="24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a:latin typeface="微软雅黑" pitchFamily="34" charset="-122"/>
                <a:ea typeface="微软雅黑" pitchFamily="34" charset="-122"/>
              </a:rPr>
              <a:t>Python</a:t>
            </a:r>
            <a:r>
              <a:rPr lang="zh-CN" altLang="en-US" sz="2400" dirty="0">
                <a:latin typeface="微软雅黑" pitchFamily="34" charset="-122"/>
                <a:ea typeface="微软雅黑" pitchFamily="34" charset="-122"/>
              </a:rPr>
              <a:t>运算符和优先级</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en-US" altLang="zh-CN" sz="2400" dirty="0">
                <a:latin typeface="微软雅黑" pitchFamily="34" charset="-122"/>
                <a:ea typeface="微软雅黑" pitchFamily="34" charset="-122"/>
              </a:rPr>
              <a:t>Python</a:t>
            </a:r>
            <a:r>
              <a:rPr lang="zh-CN" altLang="en-US" sz="2400" dirty="0">
                <a:latin typeface="微软雅黑" pitchFamily="34" charset="-122"/>
                <a:ea typeface="微软雅黑" pitchFamily="34" charset="-122"/>
              </a:rPr>
              <a:t>数据类型</a:t>
            </a: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a:latin typeface="微软雅黑" pitchFamily="34" charset="-122"/>
                <a:ea typeface="微软雅黑" pitchFamily="34" charset="-122"/>
                <a:sym typeface="微软雅黑" pitchFamily="34" charset="-122"/>
              </a:rPr>
              <a:t>Python</a:t>
            </a:r>
            <a:r>
              <a:rPr lang="zh-CN" altLang="en-US" sz="2400" dirty="0">
                <a:latin typeface="微软雅黑" pitchFamily="34" charset="-122"/>
                <a:ea typeface="微软雅黑" pitchFamily="34" charset="-122"/>
                <a:sym typeface="微软雅黑" pitchFamily="34" charset="-122"/>
              </a:rPr>
              <a:t>语法基础</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715497"/>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en-US" altLang="zh-CN" sz="2400" dirty="0">
                <a:solidFill>
                  <a:schemeClr val="bg1"/>
                </a:solidFill>
                <a:latin typeface="微软雅黑" pitchFamily="34" charset="-122"/>
                <a:ea typeface="微软雅黑" pitchFamily="34" charset="-122"/>
              </a:rPr>
              <a:t>Python</a:t>
            </a:r>
            <a:r>
              <a:rPr lang="zh-CN" altLang="en-US" sz="2400" dirty="0">
                <a:solidFill>
                  <a:schemeClr val="bg1"/>
                </a:solidFill>
                <a:latin typeface="微软雅黑" pitchFamily="34" charset="-122"/>
                <a:ea typeface="微软雅黑" pitchFamily="34" charset="-122"/>
              </a:rPr>
              <a:t>的函数</a:t>
            </a:r>
          </a:p>
        </p:txBody>
      </p:sp>
      <p:sp>
        <p:nvSpPr>
          <p:cNvPr id="29" name="Oval 15"/>
          <p:cNvSpPr>
            <a:spLocks noChangeArrowheads="1"/>
          </p:cNvSpPr>
          <p:nvPr/>
        </p:nvSpPr>
        <p:spPr bwMode="auto">
          <a:xfrm>
            <a:off x="2904947" y="4733497"/>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4</a:t>
            </a:r>
          </a:p>
        </p:txBody>
      </p:sp>
    </p:spTree>
    <p:extLst>
      <p:ext uri="{BB962C8B-B14F-4D97-AF65-F5344CB8AC3E}">
        <p14:creationId xmlns:p14="http://schemas.microsoft.com/office/powerpoint/2010/main" val="38916987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gray">
          <a:xfrm>
            <a:off x="1524000" y="-319088"/>
            <a:ext cx="184150" cy="239713"/>
          </a:xfrm>
          <a:prstGeom prst="rect">
            <a:avLst/>
          </a:prstGeom>
          <a:noFill/>
          <a:ln>
            <a:noFill/>
          </a:ln>
          <a:effectLst>
            <a:outerShdw dist="107763"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defRPr sz="900">
                <a:solidFill>
                  <a:srgbClr val="000000"/>
                </a:solidFill>
                <a:latin typeface="Arial" panose="020B0604020202020204" pitchFamily="34" charset="0"/>
                <a:ea typeface="宋体" panose="02010600030101010101" pitchFamily="2" charset="-122"/>
              </a:defRPr>
            </a:lvl1pPr>
            <a:lvl2pPr marL="742950" indent="-285750" eaLnBrk="0" hangingPunct="0">
              <a:defRPr sz="900">
                <a:solidFill>
                  <a:srgbClr val="000000"/>
                </a:solidFill>
                <a:latin typeface="Arial" panose="020B0604020202020204" pitchFamily="34" charset="0"/>
                <a:ea typeface="宋体" panose="02010600030101010101" pitchFamily="2" charset="-122"/>
              </a:defRPr>
            </a:lvl2pPr>
            <a:lvl3pPr marL="1143000" indent="-228600" eaLnBrk="0" hangingPunct="0">
              <a:defRPr sz="900">
                <a:solidFill>
                  <a:srgbClr val="000000"/>
                </a:solidFill>
                <a:latin typeface="Arial" panose="020B0604020202020204" pitchFamily="34" charset="0"/>
                <a:ea typeface="宋体" panose="02010600030101010101" pitchFamily="2" charset="-122"/>
              </a:defRPr>
            </a:lvl3pPr>
            <a:lvl4pPr marL="1600200" indent="-228600" eaLnBrk="0" hangingPunct="0">
              <a:defRPr sz="900">
                <a:solidFill>
                  <a:srgbClr val="000000"/>
                </a:solidFill>
                <a:latin typeface="Arial" panose="020B0604020202020204" pitchFamily="34" charset="0"/>
                <a:ea typeface="宋体" panose="02010600030101010101" pitchFamily="2" charset="-122"/>
              </a:defRPr>
            </a:lvl4pPr>
            <a:lvl5pPr marL="2057400" indent="-228600" eaLnBrk="0" hangingPunct="0">
              <a:defRPr sz="9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endParaRPr lang="zh-CN" altLang="en-US" sz="952"/>
          </a:p>
        </p:txBody>
      </p:sp>
      <p:sp>
        <p:nvSpPr>
          <p:cNvPr id="10246" name="Rectangle 6"/>
          <p:cNvSpPr>
            <a:spLocks noChangeArrowheads="1"/>
          </p:cNvSpPr>
          <p:nvPr/>
        </p:nvSpPr>
        <p:spPr bwMode="auto">
          <a:xfrm>
            <a:off x="1524000" y="-392113"/>
            <a:ext cx="184150" cy="38576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fontAlgn="auto">
              <a:spcBef>
                <a:spcPts val="0"/>
              </a:spcBef>
              <a:spcAft>
                <a:spcPts val="0"/>
              </a:spcAft>
              <a:defRPr/>
            </a:pPr>
            <a:endParaRPr lang="zh-CN" altLang="en-US" sz="1905">
              <a:solidFill>
                <a:srgbClr val="000000"/>
              </a:solidFill>
              <a:latin typeface="Arial" charset="0"/>
              <a:ea typeface="+mn-ea"/>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261" y="2327030"/>
            <a:ext cx="2754924" cy="2754924"/>
          </a:xfrm>
          <a:prstGeom prst="rect">
            <a:avLst/>
          </a:prstGeom>
        </p:spPr>
      </p:pic>
    </p:spTree>
    <p:extLst>
      <p:ext uri="{BB962C8B-B14F-4D97-AF65-F5344CB8AC3E}">
        <p14:creationId xmlns:p14="http://schemas.microsoft.com/office/powerpoint/2010/main" val="1297889916"/>
      </p:ext>
    </p:extLst>
  </p:cSld>
  <p:clrMapOvr>
    <a:masterClrMapping/>
  </p:clrMapOvr>
  <p:transition spd="slow">
    <p:wheel spokes="1"/>
  </p:transition>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4"/>
          <p:cNvSpPr>
            <a:spLocks noGrp="1"/>
          </p:cNvSpPr>
          <p:nvPr>
            <p:ph type="title"/>
          </p:nvPr>
        </p:nvSpPr>
        <p:spPr>
          <a:xfrm>
            <a:off x="927463" y="3080544"/>
            <a:ext cx="10084526" cy="692150"/>
          </a:xfrm>
        </p:spPr>
        <p:txBody>
          <a:bodyPr/>
          <a:lstStyle/>
          <a:p>
            <a:r>
              <a:rPr lang="zh-CN" altLang="en-US" dirty="0">
                <a:solidFill>
                  <a:schemeClr val="tx1"/>
                </a:solidFill>
              </a:rPr>
              <a:t>第</a:t>
            </a:r>
            <a:r>
              <a:rPr lang="en-US" altLang="zh-CN" dirty="0">
                <a:solidFill>
                  <a:schemeClr val="tx1"/>
                </a:solidFill>
              </a:rPr>
              <a:t>13</a:t>
            </a:r>
            <a:r>
              <a:rPr lang="zh-CN" altLang="en-US" dirty="0">
                <a:solidFill>
                  <a:schemeClr val="tx1"/>
                </a:solidFill>
              </a:rPr>
              <a:t>章  项目案例：网络平台商品评论可视化分析</a:t>
            </a:r>
            <a:endParaRPr lang="zh-CN" altLang="en-US" b="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289712700"/>
      </p:ext>
    </p:extLst>
  </p:cSld>
  <p:clrMapOvr>
    <a:masterClrMapping/>
  </p:clrMapOvr>
  <p:transition spd="slow">
    <p:wheel spokes="1"/>
  </p:transition>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a:xfrm>
            <a:off x="423863" y="1123950"/>
            <a:ext cx="11107737" cy="4987925"/>
          </a:xfrm>
        </p:spPr>
        <p:txBody>
          <a:bodyPr/>
          <a:lstStyle/>
          <a:p>
            <a:pPr marL="271463" indent="-271463" algn="just"/>
            <a:r>
              <a:rPr lang="zh-CN" altLang="en-US" dirty="0"/>
              <a:t>互联网是一个信息共享平台，各大网购平台拥有着巨量的消费者购买评论数据。这些数据逐渐成为消费者制订购买决策的依据以及制造商升级产品的重要参考。但是，如何在浩瀚的文本评论数据中挖掘到有价值、有参考的信息成为新的挑战。</a:t>
            </a:r>
          </a:p>
          <a:p>
            <a:pPr marL="271463" indent="-271463" algn="just"/>
            <a:r>
              <a:rPr lang="zh-CN" altLang="en-US" dirty="0"/>
              <a:t>之前的项目，我们介绍的都是具体的数据分析，实际工作中经常会遇到需要对大量文本进行分析，本项目案例以京东商品评论的可视化分析为例介绍文本分析的方法。</a:t>
            </a:r>
          </a:p>
        </p:txBody>
      </p:sp>
    </p:spTree>
    <p:extLst>
      <p:ext uri="{BB962C8B-B14F-4D97-AF65-F5344CB8AC3E}">
        <p14:creationId xmlns:p14="http://schemas.microsoft.com/office/powerpoint/2010/main" val="10397230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4762" cy="4354512"/>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zh-CN" altLang="zh-CN" sz="2200" dirty="0">
                <a:solidFill>
                  <a:schemeClr val="bg1"/>
                </a:solidFill>
                <a:latin typeface="微软雅黑" pitchFamily="34" charset="-122"/>
                <a:ea typeface="微软雅黑" pitchFamily="34" charset="-122"/>
              </a:rPr>
              <a:t>1</a:t>
            </a:r>
            <a:endParaRPr lang="en-US" altLang="zh-CN" sz="22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商品评论总体分析</a:t>
            </a:r>
          </a:p>
        </p:txBody>
      </p:sp>
      <p:sp>
        <p:nvSpPr>
          <p:cNvPr id="13" name="AutoShape 17"/>
          <p:cNvSpPr>
            <a:spLocks noChangeArrowheads="1"/>
          </p:cNvSpPr>
          <p:nvPr/>
        </p:nvSpPr>
        <p:spPr bwMode="auto">
          <a:xfrm>
            <a:off x="4000531" y="1579743"/>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项目案例背景</a:t>
            </a: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商品评论文本分析</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715497"/>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案例小结</a:t>
            </a:r>
          </a:p>
        </p:txBody>
      </p:sp>
      <p:sp>
        <p:nvSpPr>
          <p:cNvPr id="29" name="Oval 15"/>
          <p:cNvSpPr>
            <a:spLocks noChangeArrowheads="1"/>
          </p:cNvSpPr>
          <p:nvPr/>
        </p:nvSpPr>
        <p:spPr bwMode="auto">
          <a:xfrm>
            <a:off x="2904947" y="4733497"/>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Tree>
    <p:extLst>
      <p:ext uri="{BB962C8B-B14F-4D97-AF65-F5344CB8AC3E}">
        <p14:creationId xmlns:p14="http://schemas.microsoft.com/office/powerpoint/2010/main" val="19929109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403498"/>
            <a:ext cx="11107737" cy="4721077"/>
          </a:xfrm>
        </p:spPr>
        <p:txBody>
          <a:bodyPr/>
          <a:lstStyle/>
          <a:p>
            <a:pPr algn="just"/>
            <a:r>
              <a:rPr lang="zh-CN" altLang="en-US" dirty="0"/>
              <a:t>在京东等网络平台上购物，逐渐成为大众化的购物方式。但假冒伪劣产品在这个摸不着实物的购物平台严重危害着消费者的购物体验，即使可以通过七天无理由退货退款来维护我们的合法权益，但是这样会浪费大量的人力和财力。我们希望能够一次性通过网络购买到心怡的商品，其实可以在购买商品之前在对应商品店铺下查看以往买家的购物体验和商品评价，通过商品评价判断该商品是否值得购买。</a:t>
            </a:r>
          </a:p>
          <a:p>
            <a:pPr algn="just"/>
            <a:r>
              <a:rPr lang="zh-CN" altLang="en-US" dirty="0"/>
              <a:t>本例利用</a:t>
            </a:r>
            <a:r>
              <a:rPr lang="en-US" altLang="zh-CN" dirty="0"/>
              <a:t>Python</a:t>
            </a:r>
            <a:r>
              <a:rPr lang="zh-CN" altLang="en-US" dirty="0"/>
              <a:t>爬取京东上华为手机的部分商品评论数据，包括评论</a:t>
            </a:r>
            <a:r>
              <a:rPr lang="en-US" altLang="zh-CN" dirty="0"/>
              <a:t>ID</a:t>
            </a:r>
            <a:r>
              <a:rPr lang="zh-CN" altLang="en-US" dirty="0"/>
              <a:t>、评论时间、评论内容、用户昵称、商品颜色、商品尺寸、商品得分等数据，并将爬取的手机评论数据存储到本地</a:t>
            </a:r>
            <a:r>
              <a:rPr lang="en-US" altLang="zh-CN" dirty="0"/>
              <a:t>MySQL</a:t>
            </a:r>
            <a:r>
              <a:rPr lang="zh-CN" altLang="en-US" dirty="0"/>
              <a:t>数据库中</a:t>
            </a:r>
            <a:r>
              <a:rPr lang="zh-CN" altLang="zh-CN" dirty="0"/>
              <a:t>。</a:t>
            </a:r>
          </a:p>
          <a:p>
            <a:pPr marL="361950" indent="-361950"/>
            <a:endParaRPr lang="zh-CN" altLang="en-US" dirty="0"/>
          </a:p>
        </p:txBody>
      </p:sp>
    </p:spTree>
    <p:extLst>
      <p:ext uri="{BB962C8B-B14F-4D97-AF65-F5344CB8AC3E}">
        <p14:creationId xmlns:p14="http://schemas.microsoft.com/office/powerpoint/2010/main" val="519196206"/>
      </p:ext>
    </p:extLst>
  </p:cSld>
  <p:clrMapOvr>
    <a:masterClrMapping/>
  </p:clrMapOvr>
  <p:transition spd="slow">
    <p:wheel spokes="1"/>
  </p:transition>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4762" cy="4354512"/>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zh-CN" altLang="zh-CN" sz="2400" dirty="0">
                <a:solidFill>
                  <a:schemeClr val="bg1"/>
                </a:solidFill>
                <a:latin typeface="微软雅黑" pitchFamily="34" charset="-122"/>
                <a:ea typeface="微软雅黑" pitchFamily="34" charset="-122"/>
              </a:rPr>
              <a:t>1</a:t>
            </a:r>
            <a:endParaRPr lang="en-US" altLang="zh-CN" sz="24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solidFill>
                  <a:schemeClr val="bg1"/>
                </a:solidFill>
                <a:latin typeface="微软雅黑" pitchFamily="34" charset="-122"/>
                <a:ea typeface="微软雅黑" pitchFamily="34" charset="-122"/>
              </a:rPr>
              <a:t>商品评论总体分析</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latin typeface="微软雅黑" pitchFamily="34" charset="-122"/>
                <a:ea typeface="微软雅黑" pitchFamily="34" charset="-122"/>
              </a:rPr>
              <a:t>项目案例背景</a:t>
            </a:r>
          </a:p>
        </p:txBody>
      </p:sp>
      <p:sp>
        <p:nvSpPr>
          <p:cNvPr id="15" name="Oval 15"/>
          <p:cNvSpPr>
            <a:spLocks noChangeArrowheads="1"/>
          </p:cNvSpPr>
          <p:nvPr/>
        </p:nvSpPr>
        <p:spPr bwMode="auto">
          <a:xfrm>
            <a:off x="2928857" y="2626672"/>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商品评论文本分析</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715497"/>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案例小结</a:t>
            </a:r>
          </a:p>
        </p:txBody>
      </p:sp>
      <p:sp>
        <p:nvSpPr>
          <p:cNvPr id="29" name="Oval 15"/>
          <p:cNvSpPr>
            <a:spLocks noChangeArrowheads="1"/>
          </p:cNvSpPr>
          <p:nvPr/>
        </p:nvSpPr>
        <p:spPr bwMode="auto">
          <a:xfrm>
            <a:off x="2904947" y="4733497"/>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Tree>
    <p:extLst>
      <p:ext uri="{BB962C8B-B14F-4D97-AF65-F5344CB8AC3E}">
        <p14:creationId xmlns:p14="http://schemas.microsoft.com/office/powerpoint/2010/main" val="8722690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为了比较分析月度商品的评论数和评论得分，绘制了其柱形图与折线图的组合图</a:t>
            </a:r>
            <a:r>
              <a:rPr lang="zh-CN" altLang="zh-CN" dirty="0"/>
              <a:t>。</a:t>
            </a:r>
          </a:p>
        </p:txBody>
      </p:sp>
      <p:sp>
        <p:nvSpPr>
          <p:cNvPr id="17412" name="内容占位符 2"/>
          <p:cNvSpPr>
            <a:spLocks noGrp="1"/>
          </p:cNvSpPr>
          <p:nvPr>
            <p:ph idx="10"/>
          </p:nvPr>
        </p:nvSpPr>
        <p:spPr>
          <a:xfrm>
            <a:off x="423863" y="1138238"/>
            <a:ext cx="11107737" cy="427037"/>
          </a:xfrm>
        </p:spPr>
        <p:txBody>
          <a:bodyPr/>
          <a:lstStyle/>
          <a:p>
            <a:r>
              <a:rPr lang="en-US" dirty="0"/>
              <a:t>13.2.1  </a:t>
            </a:r>
            <a:r>
              <a:rPr lang="zh-CN" altLang="en-US" dirty="0"/>
              <a:t>月度商品评论数及得分分析</a:t>
            </a:r>
            <a:endParaRPr dirty="0"/>
          </a:p>
        </p:txBody>
      </p:sp>
      <p:pic>
        <p:nvPicPr>
          <p:cNvPr id="2" name="图片 1">
            <a:extLst>
              <a:ext uri="{FF2B5EF4-FFF2-40B4-BE49-F238E27FC236}">
                <a16:creationId xmlns:a16="http://schemas.microsoft.com/office/drawing/2014/main" id="{433D85BB-57C8-E894-4D23-E4B62905965D}"/>
              </a:ext>
            </a:extLst>
          </p:cNvPr>
          <p:cNvPicPr>
            <a:picLocks noChangeAspect="1"/>
          </p:cNvPicPr>
          <p:nvPr/>
        </p:nvPicPr>
        <p:blipFill>
          <a:blip r:embed="rId2"/>
          <a:stretch>
            <a:fillRect/>
          </a:stretch>
        </p:blipFill>
        <p:spPr>
          <a:xfrm>
            <a:off x="2921052" y="2479762"/>
            <a:ext cx="5884555" cy="3240000"/>
          </a:xfrm>
          <a:prstGeom prst="rect">
            <a:avLst/>
          </a:prstGeom>
          <a:noFill/>
          <a:ln>
            <a:noFill/>
          </a:ln>
        </p:spPr>
      </p:pic>
    </p:spTree>
    <p:extLst>
      <p:ext uri="{BB962C8B-B14F-4D97-AF65-F5344CB8AC3E}">
        <p14:creationId xmlns:p14="http://schemas.microsoft.com/office/powerpoint/2010/main" val="1263908447"/>
      </p:ext>
    </p:extLst>
  </p:cSld>
  <p:clrMapOvr>
    <a:masterClrMapping/>
  </p:clrMapOvr>
  <p:transition spd="slow">
    <p:wheel spokes="1"/>
  </p:transition>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为了比较分析不同尺寸的手机的评论数和评论得分，绘制了其柱形图与折线图的组合图</a:t>
            </a:r>
            <a:r>
              <a:rPr lang="zh-CN" altLang="zh-CN" dirty="0"/>
              <a:t>。</a:t>
            </a:r>
          </a:p>
        </p:txBody>
      </p:sp>
      <p:sp>
        <p:nvSpPr>
          <p:cNvPr id="17412" name="内容占位符 2"/>
          <p:cNvSpPr>
            <a:spLocks noGrp="1"/>
          </p:cNvSpPr>
          <p:nvPr>
            <p:ph idx="10"/>
          </p:nvPr>
        </p:nvSpPr>
        <p:spPr>
          <a:xfrm>
            <a:off x="423863" y="1138238"/>
            <a:ext cx="11107737" cy="427037"/>
          </a:xfrm>
        </p:spPr>
        <p:txBody>
          <a:bodyPr/>
          <a:lstStyle/>
          <a:p>
            <a:r>
              <a:rPr lang="en-US" dirty="0"/>
              <a:t>13.2.2  </a:t>
            </a:r>
            <a:r>
              <a:rPr lang="zh-CN" altLang="en-US" dirty="0"/>
              <a:t>不同尺寸的商品评论数及得分分析</a:t>
            </a:r>
            <a:endParaRPr dirty="0"/>
          </a:p>
        </p:txBody>
      </p:sp>
      <p:pic>
        <p:nvPicPr>
          <p:cNvPr id="2" name="图片 1">
            <a:extLst>
              <a:ext uri="{FF2B5EF4-FFF2-40B4-BE49-F238E27FC236}">
                <a16:creationId xmlns:a16="http://schemas.microsoft.com/office/drawing/2014/main" id="{6CD68013-5265-97B3-FC5C-B1C8E0CB18E7}"/>
              </a:ext>
            </a:extLst>
          </p:cNvPr>
          <p:cNvPicPr>
            <a:picLocks noChangeAspect="1"/>
          </p:cNvPicPr>
          <p:nvPr/>
        </p:nvPicPr>
        <p:blipFill>
          <a:blip r:embed="rId2"/>
          <a:stretch>
            <a:fillRect/>
          </a:stretch>
        </p:blipFill>
        <p:spPr>
          <a:xfrm>
            <a:off x="2961073" y="2479762"/>
            <a:ext cx="6269854" cy="3240000"/>
          </a:xfrm>
          <a:prstGeom prst="rect">
            <a:avLst/>
          </a:prstGeom>
          <a:noFill/>
          <a:ln>
            <a:noFill/>
          </a:ln>
        </p:spPr>
      </p:pic>
    </p:spTree>
    <p:extLst>
      <p:ext uri="{BB962C8B-B14F-4D97-AF65-F5344CB8AC3E}">
        <p14:creationId xmlns:p14="http://schemas.microsoft.com/office/powerpoint/2010/main" val="362763658"/>
      </p:ext>
    </p:extLst>
  </p:cSld>
  <p:clrMapOvr>
    <a:masterClrMapping/>
  </p:clrMapOvr>
  <p:transition spd="slow">
    <p:wheel spokes="1"/>
  </p:transition>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为了比较分析不同颜色的手机的评论数和评分得分，绘制了其柱形图与折线图的组合图</a:t>
            </a:r>
            <a:r>
              <a:rPr lang="zh-CN" altLang="zh-CN" dirty="0"/>
              <a:t>。</a:t>
            </a:r>
          </a:p>
        </p:txBody>
      </p:sp>
      <p:sp>
        <p:nvSpPr>
          <p:cNvPr id="17412" name="内容占位符 2"/>
          <p:cNvSpPr>
            <a:spLocks noGrp="1"/>
          </p:cNvSpPr>
          <p:nvPr>
            <p:ph idx="10"/>
          </p:nvPr>
        </p:nvSpPr>
        <p:spPr>
          <a:xfrm>
            <a:off x="423863" y="1138238"/>
            <a:ext cx="11107737" cy="427037"/>
          </a:xfrm>
        </p:spPr>
        <p:txBody>
          <a:bodyPr/>
          <a:lstStyle/>
          <a:p>
            <a:r>
              <a:rPr lang="en-US" dirty="0"/>
              <a:t>13.2.3  </a:t>
            </a:r>
            <a:r>
              <a:rPr lang="zh-CN" altLang="en-US" dirty="0"/>
              <a:t>不同颜色的商品评论数及得分分析</a:t>
            </a:r>
            <a:endParaRPr dirty="0"/>
          </a:p>
        </p:txBody>
      </p:sp>
      <p:pic>
        <p:nvPicPr>
          <p:cNvPr id="2" name="图片 1">
            <a:extLst>
              <a:ext uri="{FF2B5EF4-FFF2-40B4-BE49-F238E27FC236}">
                <a16:creationId xmlns:a16="http://schemas.microsoft.com/office/drawing/2014/main" id="{6F1A6D3C-4B80-29D8-CCF6-6E06AAD510E6}"/>
              </a:ext>
            </a:extLst>
          </p:cNvPr>
          <p:cNvPicPr>
            <a:picLocks noChangeAspect="1"/>
          </p:cNvPicPr>
          <p:nvPr/>
        </p:nvPicPr>
        <p:blipFill>
          <a:blip r:embed="rId2"/>
          <a:stretch>
            <a:fillRect/>
          </a:stretch>
        </p:blipFill>
        <p:spPr>
          <a:xfrm>
            <a:off x="2680276" y="2604978"/>
            <a:ext cx="6276600" cy="3240000"/>
          </a:xfrm>
          <a:prstGeom prst="rect">
            <a:avLst/>
          </a:prstGeom>
          <a:noFill/>
          <a:ln>
            <a:noFill/>
          </a:ln>
        </p:spPr>
      </p:pic>
    </p:spTree>
    <p:extLst>
      <p:ext uri="{BB962C8B-B14F-4D97-AF65-F5344CB8AC3E}">
        <p14:creationId xmlns:p14="http://schemas.microsoft.com/office/powerpoint/2010/main" val="133329534"/>
      </p:ext>
    </p:extLst>
  </p:cSld>
  <p:clrMapOvr>
    <a:masterClrMapping/>
  </p:clrMapOvr>
  <p:transition spd="slow">
    <p:wheel spokes="1"/>
  </p:transition>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4762" cy="4354512"/>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zh-CN" altLang="zh-CN" sz="2400" dirty="0">
                <a:solidFill>
                  <a:schemeClr val="bg1"/>
                </a:solidFill>
                <a:latin typeface="微软雅黑" pitchFamily="34" charset="-122"/>
                <a:ea typeface="微软雅黑" pitchFamily="34" charset="-122"/>
              </a:rPr>
              <a:t>1</a:t>
            </a:r>
            <a:endParaRPr lang="en-US" altLang="zh-CN" sz="24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商品评论总体分析</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latin typeface="微软雅黑" pitchFamily="34" charset="-122"/>
                <a:ea typeface="微软雅黑" pitchFamily="34" charset="-122"/>
              </a:rPr>
              <a:t>项目案例背景</a:t>
            </a: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solidFill>
                  <a:schemeClr val="bg1"/>
                </a:solidFill>
                <a:latin typeface="微软雅黑" pitchFamily="34" charset="-122"/>
                <a:ea typeface="微软雅黑" pitchFamily="34" charset="-122"/>
                <a:sym typeface="微软雅黑" pitchFamily="34" charset="-122"/>
              </a:rPr>
              <a:t>商品评论文本分析</a:t>
            </a:r>
          </a:p>
        </p:txBody>
      </p:sp>
      <p:sp>
        <p:nvSpPr>
          <p:cNvPr id="22" name="Oval 15"/>
          <p:cNvSpPr>
            <a:spLocks noChangeArrowheads="1"/>
          </p:cNvSpPr>
          <p:nvPr/>
        </p:nvSpPr>
        <p:spPr bwMode="auto">
          <a:xfrm>
            <a:off x="2928857" y="3678873"/>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715497"/>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案例小结</a:t>
            </a:r>
          </a:p>
        </p:txBody>
      </p:sp>
      <p:sp>
        <p:nvSpPr>
          <p:cNvPr id="29" name="Oval 15"/>
          <p:cNvSpPr>
            <a:spLocks noChangeArrowheads="1"/>
          </p:cNvSpPr>
          <p:nvPr/>
        </p:nvSpPr>
        <p:spPr bwMode="auto">
          <a:xfrm>
            <a:off x="2904947" y="4733497"/>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Tree>
    <p:extLst>
      <p:ext uri="{BB962C8B-B14F-4D97-AF65-F5344CB8AC3E}">
        <p14:creationId xmlns:p14="http://schemas.microsoft.com/office/powerpoint/2010/main" val="24463642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与其他编程语言类似，</a:t>
            </a:r>
            <a:r>
              <a:rPr lang="en-US" altLang="zh-CN" dirty="0"/>
              <a:t>Python</a:t>
            </a:r>
            <a:r>
              <a:rPr lang="zh-CN" altLang="en-US" dirty="0"/>
              <a:t>中也有丰富的函数，包括数学函数、随机数函数、三角函数等。表</a:t>
            </a:r>
            <a:r>
              <a:rPr lang="en-US" altLang="zh-CN" dirty="0"/>
              <a:t>2-1</a:t>
            </a:r>
            <a:r>
              <a:rPr lang="zh-CN" altLang="en-US" dirty="0"/>
              <a:t>列举了一些常用的数学函数</a:t>
            </a:r>
            <a:r>
              <a:rPr lang="zh-CN" altLang="zh-CN" dirty="0"/>
              <a:t>。</a:t>
            </a:r>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dirty="0"/>
              <a:t>2.4.1  </a:t>
            </a:r>
            <a:r>
              <a:rPr lang="zh-CN" altLang="en-US" dirty="0"/>
              <a:t>函数的概念及使用</a:t>
            </a:r>
            <a:endParaRPr dirty="0"/>
          </a:p>
        </p:txBody>
      </p:sp>
      <p:graphicFrame>
        <p:nvGraphicFramePr>
          <p:cNvPr id="2" name="表格 1">
            <a:extLst>
              <a:ext uri="{FF2B5EF4-FFF2-40B4-BE49-F238E27FC236}">
                <a16:creationId xmlns:a16="http://schemas.microsoft.com/office/drawing/2014/main" id="{E8E6ED3D-FECE-A1AE-3B58-E64BEF9DC188}"/>
              </a:ext>
            </a:extLst>
          </p:cNvPr>
          <p:cNvGraphicFramePr>
            <a:graphicFrameLocks noGrp="1"/>
          </p:cNvGraphicFramePr>
          <p:nvPr>
            <p:extLst>
              <p:ext uri="{D42A27DB-BD31-4B8C-83A1-F6EECF244321}">
                <p14:modId xmlns:p14="http://schemas.microsoft.com/office/powerpoint/2010/main" val="951568522"/>
              </p:ext>
            </p:extLst>
          </p:nvPr>
        </p:nvGraphicFramePr>
        <p:xfrm>
          <a:off x="2194560" y="2969325"/>
          <a:ext cx="7680961" cy="3155250"/>
        </p:xfrm>
        <a:graphic>
          <a:graphicData uri="http://schemas.openxmlformats.org/drawingml/2006/table">
            <a:tbl>
              <a:tblPr firstRow="1" firstCol="1" bandRow="1">
                <a:tableStyleId>{5C22544A-7EE6-4342-B048-85BDC9FD1C3A}</a:tableStyleId>
              </a:tblPr>
              <a:tblGrid>
                <a:gridCol w="1607942">
                  <a:extLst>
                    <a:ext uri="{9D8B030D-6E8A-4147-A177-3AD203B41FA5}">
                      <a16:colId xmlns:a16="http://schemas.microsoft.com/office/drawing/2014/main" val="922032694"/>
                    </a:ext>
                  </a:extLst>
                </a:gridCol>
                <a:gridCol w="1655854">
                  <a:extLst>
                    <a:ext uri="{9D8B030D-6E8A-4147-A177-3AD203B41FA5}">
                      <a16:colId xmlns:a16="http://schemas.microsoft.com/office/drawing/2014/main" val="1134178734"/>
                    </a:ext>
                  </a:extLst>
                </a:gridCol>
                <a:gridCol w="4417165">
                  <a:extLst>
                    <a:ext uri="{9D8B030D-6E8A-4147-A177-3AD203B41FA5}">
                      <a16:colId xmlns:a16="http://schemas.microsoft.com/office/drawing/2014/main" val="1993850066"/>
                    </a:ext>
                  </a:extLst>
                </a:gridCol>
              </a:tblGrid>
              <a:tr h="302817">
                <a:tc>
                  <a:txBody>
                    <a:bodyPr/>
                    <a:lstStyle/>
                    <a:p>
                      <a:pPr algn="ctr">
                        <a:lnSpc>
                          <a:spcPts val="1560"/>
                        </a:lnSpc>
                      </a:pPr>
                      <a:r>
                        <a:rPr lang="zh-CN" sz="1400">
                          <a:effectLst/>
                        </a:rPr>
                        <a:t>序</a:t>
                      </a:r>
                      <a:r>
                        <a:rPr lang="en-US" sz="1400">
                          <a:effectLst/>
                        </a:rPr>
                        <a:t>    </a:t>
                      </a:r>
                      <a:r>
                        <a:rPr lang="zh-CN" sz="1400">
                          <a:effectLst/>
                        </a:rPr>
                        <a:t>号</a:t>
                      </a:r>
                      <a:endParaRPr lang="zh-CN" sz="1400">
                        <a:effectLst/>
                        <a:latin typeface="Arial" panose="020B0604020202020204" pitchFamily="34" charset="0"/>
                        <a:ea typeface="黑体" panose="02010609060101010101" pitchFamily="49" charset="-122"/>
                        <a:cs typeface="Times New Roman" panose="02020603050405020304" pitchFamily="18" charset="0"/>
                      </a:endParaRPr>
                    </a:p>
                  </a:txBody>
                  <a:tcPr marL="40566" marR="40566" marT="0" marB="0" anchor="ctr"/>
                </a:tc>
                <a:tc>
                  <a:txBody>
                    <a:bodyPr/>
                    <a:lstStyle/>
                    <a:p>
                      <a:pPr algn="ctr">
                        <a:lnSpc>
                          <a:spcPts val="1560"/>
                        </a:lnSpc>
                      </a:pPr>
                      <a:r>
                        <a:rPr lang="zh-CN" sz="1400" dirty="0">
                          <a:effectLst/>
                        </a:rPr>
                        <a:t>函</a:t>
                      </a:r>
                      <a:r>
                        <a:rPr lang="en-US" sz="1400" dirty="0">
                          <a:effectLst/>
                        </a:rPr>
                        <a:t>  </a:t>
                      </a:r>
                      <a:r>
                        <a:rPr lang="zh-CN" sz="1400" dirty="0">
                          <a:effectLst/>
                        </a:rPr>
                        <a:t>数</a:t>
                      </a:r>
                      <a:r>
                        <a:rPr lang="en-US" sz="1400" dirty="0">
                          <a:effectLst/>
                        </a:rPr>
                        <a:t>  </a:t>
                      </a:r>
                      <a:r>
                        <a:rPr lang="zh-CN" sz="1400" dirty="0">
                          <a:effectLst/>
                        </a:rPr>
                        <a:t>名</a:t>
                      </a:r>
                      <a:endParaRPr lang="zh-CN" sz="1400" dirty="0">
                        <a:effectLst/>
                        <a:latin typeface="Arial" panose="020B0604020202020204" pitchFamily="34" charset="0"/>
                        <a:ea typeface="黑体" panose="02010609060101010101" pitchFamily="49" charset="-122"/>
                        <a:cs typeface="Times New Roman" panose="02020603050405020304" pitchFamily="18" charset="0"/>
                      </a:endParaRPr>
                    </a:p>
                  </a:txBody>
                  <a:tcPr marL="40566" marR="40566" marT="0" marB="0" anchor="ctr"/>
                </a:tc>
                <a:tc>
                  <a:txBody>
                    <a:bodyPr/>
                    <a:lstStyle/>
                    <a:p>
                      <a:pPr algn="ctr">
                        <a:lnSpc>
                          <a:spcPts val="1560"/>
                        </a:lnSpc>
                      </a:pPr>
                      <a:r>
                        <a:rPr lang="zh-CN" sz="1400" dirty="0">
                          <a:effectLst/>
                        </a:rPr>
                        <a:t>说</a:t>
                      </a:r>
                      <a:r>
                        <a:rPr lang="en-US" sz="1400" dirty="0">
                          <a:effectLst/>
                        </a:rPr>
                        <a:t>    </a:t>
                      </a:r>
                      <a:r>
                        <a:rPr lang="zh-CN" sz="1400" dirty="0">
                          <a:effectLst/>
                        </a:rPr>
                        <a:t>明</a:t>
                      </a:r>
                      <a:endParaRPr lang="zh-CN" sz="1400" dirty="0">
                        <a:effectLst/>
                        <a:latin typeface="Arial" panose="020B0604020202020204" pitchFamily="34" charset="0"/>
                        <a:ea typeface="黑体" panose="02010609060101010101" pitchFamily="49" charset="-122"/>
                        <a:cs typeface="Times New Roman" panose="02020603050405020304" pitchFamily="18" charset="0"/>
                      </a:endParaRPr>
                    </a:p>
                  </a:txBody>
                  <a:tcPr marL="40566" marR="40566" marT="0" marB="0" anchor="ctr"/>
                </a:tc>
                <a:extLst>
                  <a:ext uri="{0D108BD9-81ED-4DB2-BD59-A6C34878D82A}">
                    <a16:rowId xmlns:a16="http://schemas.microsoft.com/office/drawing/2014/main" val="2585139604"/>
                  </a:ext>
                </a:extLst>
              </a:tr>
              <a:tr h="287131">
                <a:tc>
                  <a:txBody>
                    <a:bodyPr/>
                    <a:lstStyle/>
                    <a:p>
                      <a:pPr algn="ctr">
                        <a:lnSpc>
                          <a:spcPts val="1500"/>
                        </a:lnSpc>
                      </a:pPr>
                      <a:r>
                        <a:rPr lang="en-US" sz="1400" kern="100" dirty="0">
                          <a:effectLst/>
                        </a:rPr>
                        <a:t>1</a:t>
                      </a:r>
                      <a:endParaRPr lang="zh-CN" sz="1400" kern="100" dirty="0">
                        <a:effectLst/>
                        <a:latin typeface="Times New Roman" panose="02020603050405020304" pitchFamily="18" charset="0"/>
                        <a:ea typeface="宋体" panose="02010600030101010101" pitchFamily="2" charset="-122"/>
                      </a:endParaRPr>
                    </a:p>
                  </a:txBody>
                  <a:tcPr marL="40566" marR="40566" marT="0" marB="0" anchor="ctr"/>
                </a:tc>
                <a:tc>
                  <a:txBody>
                    <a:bodyPr/>
                    <a:lstStyle/>
                    <a:p>
                      <a:pPr algn="ctr">
                        <a:lnSpc>
                          <a:spcPts val="1500"/>
                        </a:lnSpc>
                      </a:pPr>
                      <a:r>
                        <a:rPr lang="en-US" sz="1400" kern="100" dirty="0">
                          <a:effectLst/>
                        </a:rPr>
                        <a:t>ceil(x)</a:t>
                      </a:r>
                      <a:endParaRPr lang="zh-CN" sz="1400" kern="100" dirty="0">
                        <a:effectLst/>
                        <a:latin typeface="Times New Roman" panose="02020603050405020304" pitchFamily="18" charset="0"/>
                        <a:ea typeface="宋体" panose="02010600030101010101" pitchFamily="2" charset="-122"/>
                      </a:endParaRPr>
                    </a:p>
                  </a:txBody>
                  <a:tcPr marL="40566" marR="40566" marT="0" marB="0" anchor="ctr"/>
                </a:tc>
                <a:tc>
                  <a:txBody>
                    <a:bodyPr/>
                    <a:lstStyle/>
                    <a:p>
                      <a:pPr algn="just">
                        <a:lnSpc>
                          <a:spcPts val="1500"/>
                        </a:lnSpc>
                      </a:pPr>
                      <a:r>
                        <a:rPr lang="zh-CN" sz="1400" kern="100">
                          <a:effectLst/>
                        </a:rPr>
                        <a:t>返回数字的上入整数，如</a:t>
                      </a:r>
                      <a:r>
                        <a:rPr lang="en-US" sz="1400" kern="100">
                          <a:effectLst/>
                        </a:rPr>
                        <a:t>math.ceil(4.1) </a:t>
                      </a:r>
                      <a:r>
                        <a:rPr lang="zh-CN" sz="1400" kern="100">
                          <a:effectLst/>
                        </a:rPr>
                        <a:t>返回</a:t>
                      </a:r>
                      <a:r>
                        <a:rPr lang="en-US" sz="1400" kern="100">
                          <a:effectLst/>
                        </a:rPr>
                        <a:t> 5</a:t>
                      </a:r>
                      <a:endParaRPr lang="zh-CN" sz="1400" kern="100">
                        <a:effectLst/>
                        <a:latin typeface="Times New Roman" panose="02020603050405020304" pitchFamily="18" charset="0"/>
                        <a:ea typeface="宋体" panose="02010600030101010101" pitchFamily="2" charset="-122"/>
                      </a:endParaRPr>
                    </a:p>
                  </a:txBody>
                  <a:tcPr marL="40566" marR="40566" marT="0" marB="0" anchor="ctr"/>
                </a:tc>
                <a:extLst>
                  <a:ext uri="{0D108BD9-81ED-4DB2-BD59-A6C34878D82A}">
                    <a16:rowId xmlns:a16="http://schemas.microsoft.com/office/drawing/2014/main" val="436453425"/>
                  </a:ext>
                </a:extLst>
              </a:tr>
              <a:tr h="421258">
                <a:tc>
                  <a:txBody>
                    <a:bodyPr/>
                    <a:lstStyle/>
                    <a:p>
                      <a:pPr algn="ctr">
                        <a:lnSpc>
                          <a:spcPts val="1500"/>
                        </a:lnSpc>
                      </a:pPr>
                      <a:r>
                        <a:rPr lang="en-US" sz="1400" kern="100">
                          <a:effectLst/>
                        </a:rPr>
                        <a:t>2</a:t>
                      </a:r>
                      <a:endParaRPr lang="zh-CN" sz="1400" kern="100">
                        <a:effectLst/>
                        <a:latin typeface="Times New Roman" panose="02020603050405020304" pitchFamily="18" charset="0"/>
                        <a:ea typeface="宋体" panose="02010600030101010101" pitchFamily="2" charset="-122"/>
                      </a:endParaRPr>
                    </a:p>
                  </a:txBody>
                  <a:tcPr marL="40566" marR="40566" marT="0" marB="0" anchor="ctr"/>
                </a:tc>
                <a:tc>
                  <a:txBody>
                    <a:bodyPr/>
                    <a:lstStyle/>
                    <a:p>
                      <a:pPr algn="ctr">
                        <a:lnSpc>
                          <a:spcPts val="1500"/>
                        </a:lnSpc>
                      </a:pPr>
                      <a:r>
                        <a:rPr lang="en-US" sz="1400" kern="100" dirty="0">
                          <a:effectLst/>
                        </a:rPr>
                        <a:t>exp(x)</a:t>
                      </a:r>
                      <a:endParaRPr lang="zh-CN" sz="1400" kern="100" dirty="0">
                        <a:effectLst/>
                        <a:latin typeface="Times New Roman" panose="02020603050405020304" pitchFamily="18" charset="0"/>
                        <a:ea typeface="宋体" panose="02010600030101010101" pitchFamily="2" charset="-122"/>
                      </a:endParaRPr>
                    </a:p>
                  </a:txBody>
                  <a:tcPr marL="40566" marR="40566" marT="0" marB="0" anchor="ctr"/>
                </a:tc>
                <a:tc>
                  <a:txBody>
                    <a:bodyPr/>
                    <a:lstStyle/>
                    <a:p>
                      <a:pPr algn="just">
                        <a:lnSpc>
                          <a:spcPts val="1500"/>
                        </a:lnSpc>
                      </a:pPr>
                      <a:r>
                        <a:rPr lang="zh-CN" sz="1400" kern="100">
                          <a:effectLst/>
                        </a:rPr>
                        <a:t>返回</a:t>
                      </a:r>
                      <a:r>
                        <a:rPr lang="en-US" sz="1400" kern="100">
                          <a:effectLst/>
                        </a:rPr>
                        <a:t>e</a:t>
                      </a:r>
                      <a:r>
                        <a:rPr lang="zh-CN" sz="1400" kern="100">
                          <a:effectLst/>
                        </a:rPr>
                        <a:t>的</a:t>
                      </a:r>
                      <a:r>
                        <a:rPr lang="en-US" sz="1400" kern="100">
                          <a:effectLst/>
                        </a:rPr>
                        <a:t>x</a:t>
                      </a:r>
                      <a:r>
                        <a:rPr lang="zh-CN" sz="1400" kern="100">
                          <a:effectLst/>
                        </a:rPr>
                        <a:t>次幂</a:t>
                      </a:r>
                      <a:r>
                        <a:rPr lang="en-US" sz="1400" kern="100">
                          <a:effectLst/>
                        </a:rPr>
                        <a:t>(ex)</a:t>
                      </a:r>
                      <a:r>
                        <a:rPr lang="zh-CN" sz="1400" kern="100">
                          <a:effectLst/>
                        </a:rPr>
                        <a:t>，如</a:t>
                      </a:r>
                      <a:r>
                        <a:rPr lang="en-US" sz="1400" kern="100">
                          <a:effectLst/>
                        </a:rPr>
                        <a:t>math.exp(1) </a:t>
                      </a:r>
                      <a:r>
                        <a:rPr lang="zh-CN" sz="1400" kern="100">
                          <a:effectLst/>
                        </a:rPr>
                        <a:t>返回</a:t>
                      </a:r>
                      <a:r>
                        <a:rPr lang="en-US" sz="1400" kern="100">
                          <a:effectLst/>
                        </a:rPr>
                        <a:t>2.718281828459045</a:t>
                      </a:r>
                      <a:endParaRPr lang="zh-CN" sz="1400" kern="100">
                        <a:effectLst/>
                        <a:latin typeface="Times New Roman" panose="02020603050405020304" pitchFamily="18" charset="0"/>
                        <a:ea typeface="宋体" panose="02010600030101010101" pitchFamily="2" charset="-122"/>
                      </a:endParaRPr>
                    </a:p>
                  </a:txBody>
                  <a:tcPr marL="40566" marR="40566" marT="0" marB="0" anchor="ctr"/>
                </a:tc>
                <a:extLst>
                  <a:ext uri="{0D108BD9-81ED-4DB2-BD59-A6C34878D82A}">
                    <a16:rowId xmlns:a16="http://schemas.microsoft.com/office/drawing/2014/main" val="944399783"/>
                  </a:ext>
                </a:extLst>
              </a:tr>
              <a:tr h="287131">
                <a:tc>
                  <a:txBody>
                    <a:bodyPr/>
                    <a:lstStyle/>
                    <a:p>
                      <a:pPr algn="ctr">
                        <a:lnSpc>
                          <a:spcPts val="1500"/>
                        </a:lnSpc>
                      </a:pPr>
                      <a:r>
                        <a:rPr lang="en-US" sz="1400" kern="100">
                          <a:effectLst/>
                        </a:rPr>
                        <a:t>3</a:t>
                      </a:r>
                      <a:endParaRPr lang="zh-CN" sz="1400" kern="100">
                        <a:effectLst/>
                        <a:latin typeface="Times New Roman" panose="02020603050405020304" pitchFamily="18" charset="0"/>
                        <a:ea typeface="宋体" panose="02010600030101010101" pitchFamily="2" charset="-122"/>
                      </a:endParaRPr>
                    </a:p>
                  </a:txBody>
                  <a:tcPr marL="40566" marR="40566" marT="0" marB="0" anchor="ctr"/>
                </a:tc>
                <a:tc>
                  <a:txBody>
                    <a:bodyPr/>
                    <a:lstStyle/>
                    <a:p>
                      <a:pPr algn="ctr">
                        <a:lnSpc>
                          <a:spcPts val="1500"/>
                        </a:lnSpc>
                      </a:pPr>
                      <a:r>
                        <a:rPr lang="en-US" sz="1400" kern="100" dirty="0">
                          <a:effectLst/>
                        </a:rPr>
                        <a:t>fabs(x)</a:t>
                      </a:r>
                      <a:endParaRPr lang="zh-CN" sz="1400" kern="100" dirty="0">
                        <a:effectLst/>
                        <a:latin typeface="Times New Roman" panose="02020603050405020304" pitchFamily="18" charset="0"/>
                        <a:ea typeface="宋体" panose="02010600030101010101" pitchFamily="2" charset="-122"/>
                      </a:endParaRPr>
                    </a:p>
                  </a:txBody>
                  <a:tcPr marL="40566" marR="40566" marT="0" marB="0" anchor="ctr"/>
                </a:tc>
                <a:tc>
                  <a:txBody>
                    <a:bodyPr/>
                    <a:lstStyle/>
                    <a:p>
                      <a:pPr algn="just">
                        <a:lnSpc>
                          <a:spcPts val="1500"/>
                        </a:lnSpc>
                      </a:pPr>
                      <a:r>
                        <a:rPr lang="zh-CN" sz="1400" kern="100">
                          <a:effectLst/>
                        </a:rPr>
                        <a:t>返回数字的绝对值，如</a:t>
                      </a:r>
                      <a:r>
                        <a:rPr lang="en-US" sz="1400" kern="100">
                          <a:effectLst/>
                        </a:rPr>
                        <a:t>math.fabs(-10) </a:t>
                      </a:r>
                      <a:r>
                        <a:rPr lang="zh-CN" sz="1400" kern="100">
                          <a:effectLst/>
                        </a:rPr>
                        <a:t>返回</a:t>
                      </a:r>
                      <a:r>
                        <a:rPr lang="en-US" sz="1400" kern="100">
                          <a:effectLst/>
                        </a:rPr>
                        <a:t>10.0</a:t>
                      </a:r>
                      <a:endParaRPr lang="zh-CN" sz="1400" kern="100">
                        <a:effectLst/>
                        <a:latin typeface="Times New Roman" panose="02020603050405020304" pitchFamily="18" charset="0"/>
                        <a:ea typeface="宋体" panose="02010600030101010101" pitchFamily="2" charset="-122"/>
                      </a:endParaRPr>
                    </a:p>
                  </a:txBody>
                  <a:tcPr marL="40566" marR="40566" marT="0" marB="0" anchor="ctr"/>
                </a:tc>
                <a:extLst>
                  <a:ext uri="{0D108BD9-81ED-4DB2-BD59-A6C34878D82A}">
                    <a16:rowId xmlns:a16="http://schemas.microsoft.com/office/drawing/2014/main" val="276451327"/>
                  </a:ext>
                </a:extLst>
              </a:tr>
              <a:tr h="287131">
                <a:tc>
                  <a:txBody>
                    <a:bodyPr/>
                    <a:lstStyle/>
                    <a:p>
                      <a:pPr algn="ctr">
                        <a:lnSpc>
                          <a:spcPts val="1500"/>
                        </a:lnSpc>
                      </a:pPr>
                      <a:r>
                        <a:rPr lang="en-US" sz="1400" kern="100">
                          <a:effectLst/>
                        </a:rPr>
                        <a:t>4</a:t>
                      </a:r>
                      <a:endParaRPr lang="zh-CN" sz="1400" kern="100">
                        <a:effectLst/>
                        <a:latin typeface="Times New Roman" panose="02020603050405020304" pitchFamily="18" charset="0"/>
                        <a:ea typeface="宋体" panose="02010600030101010101" pitchFamily="2" charset="-122"/>
                      </a:endParaRPr>
                    </a:p>
                  </a:txBody>
                  <a:tcPr marL="40566" marR="40566" marT="0" marB="0" anchor="ctr"/>
                </a:tc>
                <a:tc>
                  <a:txBody>
                    <a:bodyPr/>
                    <a:lstStyle/>
                    <a:p>
                      <a:pPr algn="ctr">
                        <a:lnSpc>
                          <a:spcPts val="1500"/>
                        </a:lnSpc>
                      </a:pPr>
                      <a:r>
                        <a:rPr lang="en-US" sz="1400" kern="100" dirty="0">
                          <a:effectLst/>
                        </a:rPr>
                        <a:t>floor(x)</a:t>
                      </a:r>
                      <a:endParaRPr lang="zh-CN" sz="1400" kern="100" dirty="0">
                        <a:effectLst/>
                        <a:latin typeface="Times New Roman" panose="02020603050405020304" pitchFamily="18" charset="0"/>
                        <a:ea typeface="宋体" panose="02010600030101010101" pitchFamily="2" charset="-122"/>
                      </a:endParaRPr>
                    </a:p>
                  </a:txBody>
                  <a:tcPr marL="40566" marR="40566" marT="0" marB="0" anchor="ctr"/>
                </a:tc>
                <a:tc>
                  <a:txBody>
                    <a:bodyPr/>
                    <a:lstStyle/>
                    <a:p>
                      <a:pPr algn="just">
                        <a:lnSpc>
                          <a:spcPts val="1500"/>
                        </a:lnSpc>
                      </a:pPr>
                      <a:r>
                        <a:rPr lang="zh-CN" sz="1400" kern="100">
                          <a:effectLst/>
                        </a:rPr>
                        <a:t>返回数字的下舍整数，如</a:t>
                      </a:r>
                      <a:r>
                        <a:rPr lang="en-US" sz="1400" kern="100">
                          <a:effectLst/>
                        </a:rPr>
                        <a:t>math.floor(4.9)</a:t>
                      </a:r>
                      <a:r>
                        <a:rPr lang="zh-CN" sz="1400" kern="100">
                          <a:effectLst/>
                        </a:rPr>
                        <a:t>返回</a:t>
                      </a:r>
                      <a:r>
                        <a:rPr lang="en-US" sz="1400" kern="100">
                          <a:effectLst/>
                        </a:rPr>
                        <a:t> 4</a:t>
                      </a:r>
                      <a:endParaRPr lang="zh-CN" sz="1400" kern="100">
                        <a:effectLst/>
                        <a:latin typeface="Times New Roman" panose="02020603050405020304" pitchFamily="18" charset="0"/>
                        <a:ea typeface="宋体" panose="02010600030101010101" pitchFamily="2" charset="-122"/>
                      </a:endParaRPr>
                    </a:p>
                  </a:txBody>
                  <a:tcPr marL="40566" marR="40566" marT="0" marB="0" anchor="ctr"/>
                </a:tc>
                <a:extLst>
                  <a:ext uri="{0D108BD9-81ED-4DB2-BD59-A6C34878D82A}">
                    <a16:rowId xmlns:a16="http://schemas.microsoft.com/office/drawing/2014/main" val="42862157"/>
                  </a:ext>
                </a:extLst>
              </a:tr>
              <a:tr h="287131">
                <a:tc>
                  <a:txBody>
                    <a:bodyPr/>
                    <a:lstStyle/>
                    <a:p>
                      <a:pPr algn="ctr">
                        <a:lnSpc>
                          <a:spcPts val="1500"/>
                        </a:lnSpc>
                      </a:pPr>
                      <a:r>
                        <a:rPr lang="en-US" sz="1400" kern="100">
                          <a:effectLst/>
                        </a:rPr>
                        <a:t>5</a:t>
                      </a:r>
                      <a:endParaRPr lang="zh-CN" sz="1400" kern="100">
                        <a:effectLst/>
                        <a:latin typeface="Times New Roman" panose="02020603050405020304" pitchFamily="18" charset="0"/>
                        <a:ea typeface="宋体" panose="02010600030101010101" pitchFamily="2" charset="-122"/>
                      </a:endParaRPr>
                    </a:p>
                  </a:txBody>
                  <a:tcPr marL="40566" marR="40566" marT="0" marB="0" anchor="ctr"/>
                </a:tc>
                <a:tc>
                  <a:txBody>
                    <a:bodyPr/>
                    <a:lstStyle/>
                    <a:p>
                      <a:pPr algn="ctr">
                        <a:lnSpc>
                          <a:spcPts val="1500"/>
                        </a:lnSpc>
                      </a:pPr>
                      <a:r>
                        <a:rPr lang="en-US" sz="1400" kern="100" dirty="0">
                          <a:effectLst/>
                        </a:rPr>
                        <a:t>log(x)</a:t>
                      </a:r>
                      <a:endParaRPr lang="zh-CN" sz="1400" kern="100" dirty="0">
                        <a:effectLst/>
                        <a:latin typeface="Times New Roman" panose="02020603050405020304" pitchFamily="18" charset="0"/>
                        <a:ea typeface="宋体" panose="02010600030101010101" pitchFamily="2" charset="-122"/>
                      </a:endParaRPr>
                    </a:p>
                  </a:txBody>
                  <a:tcPr marL="40566" marR="40566" marT="0" marB="0" anchor="ctr"/>
                </a:tc>
                <a:tc>
                  <a:txBody>
                    <a:bodyPr/>
                    <a:lstStyle/>
                    <a:p>
                      <a:pPr algn="just">
                        <a:lnSpc>
                          <a:spcPts val="1500"/>
                        </a:lnSpc>
                      </a:pPr>
                      <a:r>
                        <a:rPr lang="zh-CN" sz="1400" kern="100">
                          <a:effectLst/>
                        </a:rPr>
                        <a:t>如</a:t>
                      </a:r>
                      <a:r>
                        <a:rPr lang="en-US" sz="1400" kern="100">
                          <a:effectLst/>
                        </a:rPr>
                        <a:t>math.log(math.e)</a:t>
                      </a:r>
                      <a:r>
                        <a:rPr lang="zh-CN" sz="1400" kern="100">
                          <a:effectLst/>
                        </a:rPr>
                        <a:t>返回</a:t>
                      </a:r>
                      <a:r>
                        <a:rPr lang="en-US" sz="1400" kern="100">
                          <a:effectLst/>
                        </a:rPr>
                        <a:t>1.0</a:t>
                      </a:r>
                      <a:r>
                        <a:rPr lang="zh-CN" sz="1400" kern="100">
                          <a:effectLst/>
                        </a:rPr>
                        <a:t>，</a:t>
                      </a:r>
                      <a:r>
                        <a:rPr lang="en-US" sz="1400" kern="100">
                          <a:effectLst/>
                        </a:rPr>
                        <a:t>math.log(100,10)</a:t>
                      </a:r>
                      <a:r>
                        <a:rPr lang="zh-CN" sz="1400" kern="100">
                          <a:effectLst/>
                        </a:rPr>
                        <a:t>返回</a:t>
                      </a:r>
                      <a:r>
                        <a:rPr lang="en-US" sz="1400" kern="100">
                          <a:effectLst/>
                        </a:rPr>
                        <a:t>2.0</a:t>
                      </a:r>
                      <a:endParaRPr lang="zh-CN" sz="1400" kern="100">
                        <a:effectLst/>
                        <a:latin typeface="Times New Roman" panose="02020603050405020304" pitchFamily="18" charset="0"/>
                        <a:ea typeface="宋体" panose="02010600030101010101" pitchFamily="2" charset="-122"/>
                      </a:endParaRPr>
                    </a:p>
                  </a:txBody>
                  <a:tcPr marL="40566" marR="40566" marT="0" marB="0" anchor="ctr"/>
                </a:tc>
                <a:extLst>
                  <a:ext uri="{0D108BD9-81ED-4DB2-BD59-A6C34878D82A}">
                    <a16:rowId xmlns:a16="http://schemas.microsoft.com/office/drawing/2014/main" val="3293431795"/>
                  </a:ext>
                </a:extLst>
              </a:tr>
              <a:tr h="421258">
                <a:tc>
                  <a:txBody>
                    <a:bodyPr/>
                    <a:lstStyle/>
                    <a:p>
                      <a:pPr algn="ctr">
                        <a:lnSpc>
                          <a:spcPts val="1500"/>
                        </a:lnSpc>
                      </a:pPr>
                      <a:r>
                        <a:rPr lang="en-US" sz="1400" kern="100">
                          <a:effectLst/>
                        </a:rPr>
                        <a:t>6</a:t>
                      </a:r>
                      <a:endParaRPr lang="zh-CN" sz="1400" kern="100">
                        <a:effectLst/>
                        <a:latin typeface="Times New Roman" panose="02020603050405020304" pitchFamily="18" charset="0"/>
                        <a:ea typeface="宋体" panose="02010600030101010101" pitchFamily="2" charset="-122"/>
                      </a:endParaRPr>
                    </a:p>
                  </a:txBody>
                  <a:tcPr marL="40566" marR="40566" marT="0" marB="0" anchor="ctr"/>
                </a:tc>
                <a:tc>
                  <a:txBody>
                    <a:bodyPr/>
                    <a:lstStyle/>
                    <a:p>
                      <a:pPr algn="ctr">
                        <a:lnSpc>
                          <a:spcPts val="1500"/>
                        </a:lnSpc>
                      </a:pPr>
                      <a:r>
                        <a:rPr lang="en-US" sz="1400" kern="100" dirty="0">
                          <a:effectLst/>
                        </a:rPr>
                        <a:t>log10(x)</a:t>
                      </a:r>
                      <a:endParaRPr lang="zh-CN" sz="1400" kern="100" dirty="0">
                        <a:effectLst/>
                        <a:latin typeface="Times New Roman" panose="02020603050405020304" pitchFamily="18" charset="0"/>
                        <a:ea typeface="宋体" panose="02010600030101010101" pitchFamily="2" charset="-122"/>
                      </a:endParaRPr>
                    </a:p>
                  </a:txBody>
                  <a:tcPr marL="40566" marR="40566" marT="0" marB="0" anchor="ctr"/>
                </a:tc>
                <a:tc>
                  <a:txBody>
                    <a:bodyPr/>
                    <a:lstStyle/>
                    <a:p>
                      <a:pPr algn="just">
                        <a:lnSpc>
                          <a:spcPts val="1500"/>
                        </a:lnSpc>
                      </a:pPr>
                      <a:r>
                        <a:rPr lang="zh-CN" sz="1400" kern="100">
                          <a:effectLst/>
                        </a:rPr>
                        <a:t>返回以</a:t>
                      </a:r>
                      <a:r>
                        <a:rPr lang="en-US" sz="1400" kern="100">
                          <a:effectLst/>
                        </a:rPr>
                        <a:t>10</a:t>
                      </a:r>
                      <a:r>
                        <a:rPr lang="zh-CN" sz="1400" kern="100">
                          <a:effectLst/>
                        </a:rPr>
                        <a:t>为基数的</a:t>
                      </a:r>
                      <a:r>
                        <a:rPr lang="en-US" sz="1400" kern="100">
                          <a:effectLst/>
                        </a:rPr>
                        <a:t>x</a:t>
                      </a:r>
                      <a:r>
                        <a:rPr lang="zh-CN" sz="1400" kern="100">
                          <a:effectLst/>
                        </a:rPr>
                        <a:t>的对数，如</a:t>
                      </a:r>
                      <a:r>
                        <a:rPr lang="en-US" sz="1400" kern="100">
                          <a:effectLst/>
                        </a:rPr>
                        <a:t>math.log10(100)</a:t>
                      </a:r>
                      <a:r>
                        <a:rPr lang="zh-CN" sz="1400" kern="100">
                          <a:effectLst/>
                        </a:rPr>
                        <a:t>返回</a:t>
                      </a:r>
                      <a:r>
                        <a:rPr lang="en-US" sz="1400" kern="100">
                          <a:effectLst/>
                        </a:rPr>
                        <a:t> 2.0</a:t>
                      </a:r>
                      <a:endParaRPr lang="zh-CN" sz="1400" kern="100">
                        <a:effectLst/>
                        <a:latin typeface="Times New Roman" panose="02020603050405020304" pitchFamily="18" charset="0"/>
                        <a:ea typeface="宋体" panose="02010600030101010101" pitchFamily="2" charset="-122"/>
                      </a:endParaRPr>
                    </a:p>
                  </a:txBody>
                  <a:tcPr marL="40566" marR="40566" marT="0" marB="0" anchor="ctr"/>
                </a:tc>
                <a:extLst>
                  <a:ext uri="{0D108BD9-81ED-4DB2-BD59-A6C34878D82A}">
                    <a16:rowId xmlns:a16="http://schemas.microsoft.com/office/drawing/2014/main" val="174475652"/>
                  </a:ext>
                </a:extLst>
              </a:tr>
              <a:tr h="287131">
                <a:tc>
                  <a:txBody>
                    <a:bodyPr/>
                    <a:lstStyle/>
                    <a:p>
                      <a:pPr algn="ctr">
                        <a:lnSpc>
                          <a:spcPts val="1500"/>
                        </a:lnSpc>
                      </a:pPr>
                      <a:r>
                        <a:rPr lang="en-US" sz="1400" kern="100">
                          <a:effectLst/>
                        </a:rPr>
                        <a:t>7</a:t>
                      </a:r>
                      <a:endParaRPr lang="zh-CN" sz="1400" kern="100">
                        <a:effectLst/>
                        <a:latin typeface="Times New Roman" panose="02020603050405020304" pitchFamily="18" charset="0"/>
                        <a:ea typeface="宋体" panose="02010600030101010101" pitchFamily="2" charset="-122"/>
                      </a:endParaRPr>
                    </a:p>
                  </a:txBody>
                  <a:tcPr marL="40566" marR="40566" marT="0" marB="0" anchor="ctr"/>
                </a:tc>
                <a:tc>
                  <a:txBody>
                    <a:bodyPr/>
                    <a:lstStyle/>
                    <a:p>
                      <a:pPr algn="ctr">
                        <a:lnSpc>
                          <a:spcPts val="1500"/>
                        </a:lnSpc>
                      </a:pPr>
                      <a:r>
                        <a:rPr lang="en-US" sz="1400" kern="100" dirty="0" err="1">
                          <a:effectLst/>
                        </a:rPr>
                        <a:t>modf</a:t>
                      </a:r>
                      <a:r>
                        <a:rPr lang="en-US" sz="1400" kern="100" dirty="0">
                          <a:effectLst/>
                        </a:rPr>
                        <a:t>(x)</a:t>
                      </a:r>
                      <a:endParaRPr lang="zh-CN" sz="1400" kern="100" dirty="0">
                        <a:effectLst/>
                        <a:latin typeface="Times New Roman" panose="02020603050405020304" pitchFamily="18" charset="0"/>
                        <a:ea typeface="宋体" panose="02010600030101010101" pitchFamily="2" charset="-122"/>
                      </a:endParaRPr>
                    </a:p>
                  </a:txBody>
                  <a:tcPr marL="40566" marR="40566" marT="0" marB="0" anchor="ctr"/>
                </a:tc>
                <a:tc>
                  <a:txBody>
                    <a:bodyPr/>
                    <a:lstStyle/>
                    <a:p>
                      <a:pPr algn="just">
                        <a:lnSpc>
                          <a:spcPts val="1500"/>
                        </a:lnSpc>
                      </a:pPr>
                      <a:r>
                        <a:rPr lang="zh-CN" sz="1400" kern="100">
                          <a:effectLst/>
                        </a:rPr>
                        <a:t>返回</a:t>
                      </a:r>
                      <a:r>
                        <a:rPr lang="en-US" sz="1400" kern="100">
                          <a:effectLst/>
                        </a:rPr>
                        <a:t>x</a:t>
                      </a:r>
                      <a:r>
                        <a:rPr lang="zh-CN" sz="1400" kern="100">
                          <a:effectLst/>
                        </a:rPr>
                        <a:t>的整数部分与小数部分，数值符号与</a:t>
                      </a:r>
                      <a:r>
                        <a:rPr lang="en-US" sz="1400" kern="100">
                          <a:effectLst/>
                        </a:rPr>
                        <a:t>x</a:t>
                      </a:r>
                      <a:r>
                        <a:rPr lang="zh-CN" sz="1400" kern="100">
                          <a:effectLst/>
                        </a:rPr>
                        <a:t>相同</a:t>
                      </a:r>
                      <a:endParaRPr lang="zh-CN" sz="1400" kern="100">
                        <a:effectLst/>
                        <a:latin typeface="Times New Roman" panose="02020603050405020304" pitchFamily="18" charset="0"/>
                        <a:ea typeface="宋体" panose="02010600030101010101" pitchFamily="2" charset="-122"/>
                      </a:endParaRPr>
                    </a:p>
                  </a:txBody>
                  <a:tcPr marL="40566" marR="40566" marT="0" marB="0" anchor="ctr"/>
                </a:tc>
                <a:extLst>
                  <a:ext uri="{0D108BD9-81ED-4DB2-BD59-A6C34878D82A}">
                    <a16:rowId xmlns:a16="http://schemas.microsoft.com/office/drawing/2014/main" val="681328036"/>
                  </a:ext>
                </a:extLst>
              </a:tr>
              <a:tr h="287131">
                <a:tc>
                  <a:txBody>
                    <a:bodyPr/>
                    <a:lstStyle/>
                    <a:p>
                      <a:pPr algn="ctr">
                        <a:lnSpc>
                          <a:spcPts val="1500"/>
                        </a:lnSpc>
                      </a:pPr>
                      <a:r>
                        <a:rPr lang="en-US" sz="1400" kern="100">
                          <a:effectLst/>
                        </a:rPr>
                        <a:t>8</a:t>
                      </a:r>
                      <a:endParaRPr lang="zh-CN" sz="1400" kern="100">
                        <a:effectLst/>
                        <a:latin typeface="Times New Roman" panose="02020603050405020304" pitchFamily="18" charset="0"/>
                        <a:ea typeface="宋体" panose="02010600030101010101" pitchFamily="2" charset="-122"/>
                      </a:endParaRPr>
                    </a:p>
                  </a:txBody>
                  <a:tcPr marL="40566" marR="40566" marT="0" marB="0" anchor="ctr"/>
                </a:tc>
                <a:tc>
                  <a:txBody>
                    <a:bodyPr/>
                    <a:lstStyle/>
                    <a:p>
                      <a:pPr algn="ctr">
                        <a:lnSpc>
                          <a:spcPts val="1500"/>
                        </a:lnSpc>
                      </a:pPr>
                      <a:r>
                        <a:rPr lang="en-US" sz="1400" kern="100" dirty="0">
                          <a:effectLst/>
                        </a:rPr>
                        <a:t>pow(x, y)</a:t>
                      </a:r>
                      <a:endParaRPr lang="zh-CN" sz="1400" kern="100" dirty="0">
                        <a:effectLst/>
                        <a:latin typeface="Times New Roman" panose="02020603050405020304" pitchFamily="18" charset="0"/>
                        <a:ea typeface="宋体" panose="02010600030101010101" pitchFamily="2" charset="-122"/>
                      </a:endParaRPr>
                    </a:p>
                  </a:txBody>
                  <a:tcPr marL="40566" marR="40566" marT="0" marB="0" anchor="ctr"/>
                </a:tc>
                <a:tc>
                  <a:txBody>
                    <a:bodyPr/>
                    <a:lstStyle/>
                    <a:p>
                      <a:pPr algn="just">
                        <a:lnSpc>
                          <a:spcPts val="1500"/>
                        </a:lnSpc>
                      </a:pPr>
                      <a:r>
                        <a:rPr lang="zh-CN" sz="1400" kern="100">
                          <a:effectLst/>
                        </a:rPr>
                        <a:t>返回</a:t>
                      </a:r>
                      <a:r>
                        <a:rPr lang="en-US" sz="1400" kern="100">
                          <a:effectLst/>
                        </a:rPr>
                        <a:t>x**y</a:t>
                      </a:r>
                      <a:r>
                        <a:rPr lang="zh-CN" sz="1400" kern="100">
                          <a:effectLst/>
                        </a:rPr>
                        <a:t>运算后的值</a:t>
                      </a:r>
                      <a:endParaRPr lang="zh-CN" sz="1400" kern="100">
                        <a:effectLst/>
                        <a:latin typeface="Times New Roman" panose="02020603050405020304" pitchFamily="18" charset="0"/>
                        <a:ea typeface="宋体" panose="02010600030101010101" pitchFamily="2" charset="-122"/>
                      </a:endParaRPr>
                    </a:p>
                  </a:txBody>
                  <a:tcPr marL="40566" marR="40566" marT="0" marB="0" anchor="ctr"/>
                </a:tc>
                <a:extLst>
                  <a:ext uri="{0D108BD9-81ED-4DB2-BD59-A6C34878D82A}">
                    <a16:rowId xmlns:a16="http://schemas.microsoft.com/office/drawing/2014/main" val="121479696"/>
                  </a:ext>
                </a:extLst>
              </a:tr>
              <a:tr h="287131">
                <a:tc>
                  <a:txBody>
                    <a:bodyPr/>
                    <a:lstStyle/>
                    <a:p>
                      <a:pPr algn="ctr">
                        <a:lnSpc>
                          <a:spcPts val="1500"/>
                        </a:lnSpc>
                      </a:pPr>
                      <a:r>
                        <a:rPr lang="en-US" sz="1400" kern="100">
                          <a:effectLst/>
                        </a:rPr>
                        <a:t>9</a:t>
                      </a:r>
                      <a:endParaRPr lang="zh-CN" sz="1400" kern="100">
                        <a:effectLst/>
                        <a:latin typeface="Times New Roman" panose="02020603050405020304" pitchFamily="18" charset="0"/>
                        <a:ea typeface="宋体" panose="02010600030101010101" pitchFamily="2" charset="-122"/>
                      </a:endParaRPr>
                    </a:p>
                  </a:txBody>
                  <a:tcPr marL="40566" marR="40566" marT="0" marB="0" anchor="ctr"/>
                </a:tc>
                <a:tc>
                  <a:txBody>
                    <a:bodyPr/>
                    <a:lstStyle/>
                    <a:p>
                      <a:pPr algn="ctr">
                        <a:lnSpc>
                          <a:spcPts val="1500"/>
                        </a:lnSpc>
                      </a:pPr>
                      <a:r>
                        <a:rPr lang="en-US" sz="1400" kern="100" dirty="0">
                          <a:effectLst/>
                        </a:rPr>
                        <a:t>sqrt(x)</a:t>
                      </a:r>
                      <a:endParaRPr lang="zh-CN" sz="1400" kern="100" dirty="0">
                        <a:effectLst/>
                        <a:latin typeface="Times New Roman" panose="02020603050405020304" pitchFamily="18" charset="0"/>
                        <a:ea typeface="宋体" panose="02010600030101010101" pitchFamily="2" charset="-122"/>
                      </a:endParaRPr>
                    </a:p>
                  </a:txBody>
                  <a:tcPr marL="40566" marR="40566" marT="0" marB="0" anchor="ctr"/>
                </a:tc>
                <a:tc>
                  <a:txBody>
                    <a:bodyPr/>
                    <a:lstStyle/>
                    <a:p>
                      <a:pPr algn="just">
                        <a:lnSpc>
                          <a:spcPts val="1500"/>
                        </a:lnSpc>
                      </a:pPr>
                      <a:r>
                        <a:rPr lang="zh-CN" sz="1400" kern="100" dirty="0">
                          <a:effectLst/>
                        </a:rPr>
                        <a:t>返回数字</a:t>
                      </a:r>
                      <a:r>
                        <a:rPr lang="en-US" sz="1400" kern="100" dirty="0">
                          <a:effectLst/>
                        </a:rPr>
                        <a:t>x</a:t>
                      </a:r>
                      <a:r>
                        <a:rPr lang="zh-CN" sz="1400" kern="100" dirty="0">
                          <a:effectLst/>
                        </a:rPr>
                        <a:t>的平方根</a:t>
                      </a:r>
                      <a:endParaRPr lang="zh-CN" sz="1400" kern="100" dirty="0">
                        <a:effectLst/>
                        <a:latin typeface="Times New Roman" panose="02020603050405020304" pitchFamily="18" charset="0"/>
                        <a:ea typeface="宋体" panose="02010600030101010101" pitchFamily="2" charset="-122"/>
                      </a:endParaRPr>
                    </a:p>
                  </a:txBody>
                  <a:tcPr marL="40566" marR="40566" marT="0" marB="0" anchor="ctr"/>
                </a:tc>
                <a:extLst>
                  <a:ext uri="{0D108BD9-81ED-4DB2-BD59-A6C34878D82A}">
                    <a16:rowId xmlns:a16="http://schemas.microsoft.com/office/drawing/2014/main" val="2084227545"/>
                  </a:ext>
                </a:extLst>
              </a:tr>
            </a:tbl>
          </a:graphicData>
        </a:graphic>
      </p:graphicFrame>
    </p:spTree>
    <p:extLst>
      <p:ext uri="{BB962C8B-B14F-4D97-AF65-F5344CB8AC3E}">
        <p14:creationId xmlns:p14="http://schemas.microsoft.com/office/powerpoint/2010/main" val="3434580723"/>
      </p:ext>
    </p:extLst>
  </p:cSld>
  <p:clrMapOvr>
    <a:masterClrMapping/>
  </p:clrMapOvr>
  <p:transition spd="slow">
    <p:wheel spokes="1"/>
  </p:transition>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algn="just"/>
            <a:r>
              <a:rPr lang="en-US" altLang="zh-CN" dirty="0"/>
              <a:t>Python</a:t>
            </a:r>
            <a:r>
              <a:rPr lang="zh-CN" altLang="en-US" dirty="0"/>
              <a:t>中的</a:t>
            </a:r>
            <a:r>
              <a:rPr lang="en-US" altLang="zh-CN" dirty="0" err="1"/>
              <a:t>Jieba</a:t>
            </a:r>
            <a:r>
              <a:rPr lang="zh-CN" altLang="en-US" dirty="0"/>
              <a:t>分词作为应用广泛的分词工具之一，其融合了基于词典的分词方法和基于统计的分词方法的优点，在快速地分词的同时，解决了歧义、未登录词等问题。因而</a:t>
            </a:r>
            <a:r>
              <a:rPr lang="en-US" altLang="zh-CN" dirty="0" err="1"/>
              <a:t>Jieba</a:t>
            </a:r>
            <a:r>
              <a:rPr lang="zh-CN" altLang="en-US" dirty="0"/>
              <a:t>是一个很好的分词工具。</a:t>
            </a:r>
          </a:p>
          <a:p>
            <a:pPr algn="just"/>
            <a:r>
              <a:rPr lang="en-US" altLang="zh-CN" dirty="0" err="1"/>
              <a:t>Jieba</a:t>
            </a:r>
            <a:r>
              <a:rPr lang="zh-CN" altLang="en-US" dirty="0"/>
              <a:t>分词工具支持中文简体、中文繁体分词，还支持自定义词库，它支持精确模式、全模式和搜索引擎模式三种分词模式，具体说明如下：</a:t>
            </a:r>
          </a:p>
          <a:p>
            <a:pPr algn="just"/>
            <a:r>
              <a:rPr lang="zh-CN" altLang="en-US" dirty="0"/>
              <a:t>精确模式：试图将语句最精确地切分，不存在冗余数据，适合进行文本分析。</a:t>
            </a:r>
          </a:p>
          <a:p>
            <a:pPr algn="just"/>
            <a:r>
              <a:rPr lang="zh-CN" altLang="en-US" dirty="0"/>
              <a:t>全模式：将语句中所有可能是词的词语都切分出来，速度很快，但是存在冗余数据。</a:t>
            </a:r>
          </a:p>
          <a:p>
            <a:pPr algn="just"/>
            <a:r>
              <a:rPr lang="zh-CN" altLang="en-US" dirty="0"/>
              <a:t>搜索引擎模式：在精确模式的基础上，对长词再次进行切分。</a:t>
            </a:r>
          </a:p>
          <a:p>
            <a:pPr algn="just"/>
            <a:r>
              <a:rPr lang="zh-CN" altLang="en-US" dirty="0"/>
              <a:t>停用词是指在信息检索中，为节省存储空间和提高搜索效率，在处理自然语言数据之前或之后，过滤掉某些字或词，在</a:t>
            </a:r>
            <a:r>
              <a:rPr lang="en-US" altLang="zh-CN" dirty="0" err="1"/>
              <a:t>Jieba</a:t>
            </a:r>
            <a:r>
              <a:rPr lang="zh-CN" altLang="en-US" dirty="0"/>
              <a:t>库中可以自定义停用词</a:t>
            </a:r>
            <a:r>
              <a:rPr lang="zh-CN" altLang="zh-CN" dirty="0"/>
              <a:t>。</a:t>
            </a:r>
          </a:p>
        </p:txBody>
      </p:sp>
      <p:sp>
        <p:nvSpPr>
          <p:cNvPr id="17412" name="内容占位符 2"/>
          <p:cNvSpPr>
            <a:spLocks noGrp="1"/>
          </p:cNvSpPr>
          <p:nvPr>
            <p:ph idx="10"/>
          </p:nvPr>
        </p:nvSpPr>
        <p:spPr>
          <a:xfrm>
            <a:off x="423863" y="1138238"/>
            <a:ext cx="11107737" cy="427037"/>
          </a:xfrm>
        </p:spPr>
        <p:txBody>
          <a:bodyPr/>
          <a:lstStyle/>
          <a:p>
            <a:r>
              <a:rPr lang="en-US" dirty="0"/>
              <a:t>13.3.1  </a:t>
            </a:r>
            <a:r>
              <a:rPr lang="zh-CN" altLang="en-US" dirty="0"/>
              <a:t>中文</a:t>
            </a:r>
            <a:r>
              <a:rPr lang="en-US" altLang="zh-CN" dirty="0" err="1"/>
              <a:t>Jieba</a:t>
            </a:r>
            <a:r>
              <a:rPr lang="zh-CN" altLang="en-US" dirty="0"/>
              <a:t>分词概述</a:t>
            </a:r>
            <a:endParaRPr dirty="0"/>
          </a:p>
        </p:txBody>
      </p:sp>
    </p:spTree>
    <p:extLst>
      <p:ext uri="{BB962C8B-B14F-4D97-AF65-F5344CB8AC3E}">
        <p14:creationId xmlns:p14="http://schemas.microsoft.com/office/powerpoint/2010/main" val="3808968405"/>
      </p:ext>
    </p:extLst>
  </p:cSld>
  <p:clrMapOvr>
    <a:masterClrMapping/>
  </p:clrMapOvr>
  <p:transition spd="slow">
    <p:wheel spokes="1"/>
  </p:transition>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为了比较商品客户评论中的关键词，绘制了主要关键词数量分布的条形图</a:t>
            </a:r>
            <a:r>
              <a:rPr lang="zh-CN" altLang="zh-CN" dirty="0"/>
              <a:t>。</a:t>
            </a:r>
          </a:p>
        </p:txBody>
      </p:sp>
      <p:sp>
        <p:nvSpPr>
          <p:cNvPr id="17412" name="内容占位符 2"/>
          <p:cNvSpPr>
            <a:spLocks noGrp="1"/>
          </p:cNvSpPr>
          <p:nvPr>
            <p:ph idx="10"/>
          </p:nvPr>
        </p:nvSpPr>
        <p:spPr>
          <a:xfrm>
            <a:off x="423863" y="1138238"/>
            <a:ext cx="11107737" cy="427037"/>
          </a:xfrm>
        </p:spPr>
        <p:txBody>
          <a:bodyPr/>
          <a:lstStyle/>
          <a:p>
            <a:r>
              <a:rPr lang="en-US" dirty="0"/>
              <a:t>13.3.2  </a:t>
            </a:r>
            <a:r>
              <a:rPr lang="zh-CN" altLang="en-US" dirty="0"/>
              <a:t>商品评论关键词分析</a:t>
            </a:r>
            <a:endParaRPr dirty="0"/>
          </a:p>
        </p:txBody>
      </p:sp>
      <p:pic>
        <p:nvPicPr>
          <p:cNvPr id="2" name="图片 1">
            <a:extLst>
              <a:ext uri="{FF2B5EF4-FFF2-40B4-BE49-F238E27FC236}">
                <a16:creationId xmlns:a16="http://schemas.microsoft.com/office/drawing/2014/main" id="{9FF09284-7F0B-C364-98BF-6D38B9B039D9}"/>
              </a:ext>
            </a:extLst>
          </p:cNvPr>
          <p:cNvPicPr>
            <a:picLocks noChangeAspect="1"/>
          </p:cNvPicPr>
          <p:nvPr/>
        </p:nvPicPr>
        <p:blipFill>
          <a:blip r:embed="rId2"/>
          <a:stretch>
            <a:fillRect/>
          </a:stretch>
        </p:blipFill>
        <p:spPr>
          <a:xfrm>
            <a:off x="2695767" y="2680468"/>
            <a:ext cx="6049286" cy="3240000"/>
          </a:xfrm>
          <a:prstGeom prst="rect">
            <a:avLst/>
          </a:prstGeom>
          <a:noFill/>
          <a:ln>
            <a:noFill/>
          </a:ln>
        </p:spPr>
      </p:pic>
    </p:spTree>
    <p:extLst>
      <p:ext uri="{BB962C8B-B14F-4D97-AF65-F5344CB8AC3E}">
        <p14:creationId xmlns:p14="http://schemas.microsoft.com/office/powerpoint/2010/main" val="3147973923"/>
      </p:ext>
    </p:extLst>
  </p:cSld>
  <p:clrMapOvr>
    <a:masterClrMapping/>
  </p:clrMapOvr>
  <p:transition spd="slow">
    <p:wheel spokes="1"/>
  </p:transition>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algn="just"/>
            <a:r>
              <a:rPr lang="zh-CN" altLang="en-US" dirty="0"/>
              <a:t>为了更加形象地展示商品评论中的关键词，下面使用</a:t>
            </a:r>
            <a:r>
              <a:rPr lang="en-US" altLang="zh-CN" dirty="0" err="1"/>
              <a:t>WordCloud</a:t>
            </a:r>
            <a:r>
              <a:rPr lang="zh-CN" altLang="en-US" dirty="0"/>
              <a:t>库绘制商品评论的关键词词云，首先使用</a:t>
            </a:r>
            <a:r>
              <a:rPr lang="en-US" altLang="zh-CN" dirty="0" err="1"/>
              <a:t>Jieba</a:t>
            </a:r>
            <a:r>
              <a:rPr lang="zh-CN" altLang="en-US" dirty="0"/>
              <a:t>分词库对文本进行分词，然后过滤掉不需要和无意义的词汇，并统计词频，最后进行可视化</a:t>
            </a:r>
            <a:r>
              <a:rPr lang="zh-CN" altLang="zh-CN" dirty="0"/>
              <a:t>。</a:t>
            </a:r>
          </a:p>
        </p:txBody>
      </p:sp>
      <p:sp>
        <p:nvSpPr>
          <p:cNvPr id="17412" name="内容占位符 2"/>
          <p:cNvSpPr>
            <a:spLocks noGrp="1"/>
          </p:cNvSpPr>
          <p:nvPr>
            <p:ph idx="10"/>
          </p:nvPr>
        </p:nvSpPr>
        <p:spPr>
          <a:xfrm>
            <a:off x="423863" y="1138238"/>
            <a:ext cx="11107737" cy="427037"/>
          </a:xfrm>
        </p:spPr>
        <p:txBody>
          <a:bodyPr/>
          <a:lstStyle/>
          <a:p>
            <a:r>
              <a:rPr lang="en-US" dirty="0"/>
              <a:t>13.3.3  </a:t>
            </a:r>
            <a:r>
              <a:rPr lang="zh-CN" altLang="en-US" dirty="0"/>
              <a:t>商品评论关键词词云</a:t>
            </a:r>
            <a:endParaRPr dirty="0"/>
          </a:p>
        </p:txBody>
      </p:sp>
      <p:pic>
        <p:nvPicPr>
          <p:cNvPr id="2" name="图片 1">
            <a:extLst>
              <a:ext uri="{FF2B5EF4-FFF2-40B4-BE49-F238E27FC236}">
                <a16:creationId xmlns:a16="http://schemas.microsoft.com/office/drawing/2014/main" id="{2EF6493E-E91C-2A00-30E4-4822BA5F4AE9}"/>
              </a:ext>
            </a:extLst>
          </p:cNvPr>
          <p:cNvPicPr>
            <a:picLocks noChangeAspect="1"/>
          </p:cNvPicPr>
          <p:nvPr/>
        </p:nvPicPr>
        <p:blipFill>
          <a:blip r:embed="rId2"/>
          <a:stretch>
            <a:fillRect/>
          </a:stretch>
        </p:blipFill>
        <p:spPr>
          <a:xfrm>
            <a:off x="3671349" y="2884575"/>
            <a:ext cx="4352141" cy="3240000"/>
          </a:xfrm>
          <a:prstGeom prst="rect">
            <a:avLst/>
          </a:prstGeom>
          <a:noFill/>
          <a:ln>
            <a:noFill/>
          </a:ln>
        </p:spPr>
      </p:pic>
    </p:spTree>
    <p:extLst>
      <p:ext uri="{BB962C8B-B14F-4D97-AF65-F5344CB8AC3E}">
        <p14:creationId xmlns:p14="http://schemas.microsoft.com/office/powerpoint/2010/main" val="1903953562"/>
      </p:ext>
    </p:extLst>
  </p:cSld>
  <p:clrMapOvr>
    <a:masterClrMapping/>
  </p:clrMapOvr>
  <p:transition spd="slow">
    <p:wheel spokes="1"/>
  </p:transition>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4762" cy="4354512"/>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zh-CN" altLang="zh-CN" sz="2400" dirty="0">
                <a:solidFill>
                  <a:schemeClr val="bg1"/>
                </a:solidFill>
                <a:latin typeface="微软雅黑" pitchFamily="34" charset="-122"/>
                <a:ea typeface="微软雅黑" pitchFamily="34" charset="-122"/>
              </a:rPr>
              <a:t>1</a:t>
            </a:r>
            <a:endParaRPr lang="en-US" altLang="zh-CN" sz="24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商品评论总体分析</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latin typeface="微软雅黑" pitchFamily="34" charset="-122"/>
                <a:ea typeface="微软雅黑" pitchFamily="34" charset="-122"/>
              </a:rPr>
              <a:t>项目案例背景</a:t>
            </a: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商品评论文本分析</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715497"/>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solidFill>
                  <a:schemeClr val="bg1"/>
                </a:solidFill>
                <a:latin typeface="微软雅黑" pitchFamily="34" charset="-122"/>
                <a:ea typeface="微软雅黑" pitchFamily="34" charset="-122"/>
              </a:rPr>
              <a:t>案例小结</a:t>
            </a:r>
          </a:p>
        </p:txBody>
      </p:sp>
      <p:sp>
        <p:nvSpPr>
          <p:cNvPr id="29" name="Oval 15"/>
          <p:cNvSpPr>
            <a:spLocks noChangeArrowheads="1"/>
          </p:cNvSpPr>
          <p:nvPr/>
        </p:nvSpPr>
        <p:spPr bwMode="auto">
          <a:xfrm>
            <a:off x="2904947" y="4733497"/>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4</a:t>
            </a:r>
          </a:p>
        </p:txBody>
      </p:sp>
    </p:spTree>
    <p:extLst>
      <p:ext uri="{BB962C8B-B14F-4D97-AF65-F5344CB8AC3E}">
        <p14:creationId xmlns:p14="http://schemas.microsoft.com/office/powerpoint/2010/main" val="34175369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552354"/>
            <a:ext cx="11107737" cy="4572222"/>
          </a:xfrm>
        </p:spPr>
        <p:txBody>
          <a:bodyPr/>
          <a:lstStyle/>
          <a:p>
            <a:pPr algn="just"/>
            <a:r>
              <a:rPr lang="zh-CN" altLang="en-US" dirty="0"/>
              <a:t>网络平台商品评论是消费者态度的直观反映，受到广大商家和消费者的重视。商家可以通过评论获得消费者的反馈，及时更新管理策略，在竞争中取得领先地位。由于评论数量巨大、结构混乱、口语化严重，人工阅读评论专业性要求高，耗费成本过高。因此，高效分析评论文本提取目标信息具有较强的实际意义。</a:t>
            </a:r>
          </a:p>
          <a:p>
            <a:pPr algn="just"/>
            <a:r>
              <a:rPr lang="zh-CN" altLang="en-US" dirty="0"/>
              <a:t>此外，利用网络评论数据进行客户需求分析可以及时获取消费者的需求，提升企业的市场竞争力。本章利用中文文本可视化技术对网上商城用户购买智能手机的评论数据进行深入挖掘，并据此得到以下结论：</a:t>
            </a:r>
          </a:p>
          <a:p>
            <a:pPr algn="just"/>
            <a:r>
              <a:rPr lang="zh-CN" altLang="en-US" dirty="0"/>
              <a:t>京东商城华为手机用户的评论涉猎主题很广，他们对智能手机的评价维度更为全面，涉及显示屏参数、手机性能等。此外，处理器配置、内存容量、购买产品的价格优惠、物流服务和售后服务等也受到消费者的关注</a:t>
            </a:r>
            <a:r>
              <a:rPr lang="zh-CN" altLang="zh-CN" dirty="0"/>
              <a:t>。</a:t>
            </a:r>
          </a:p>
        </p:txBody>
      </p:sp>
    </p:spTree>
    <p:extLst>
      <p:ext uri="{BB962C8B-B14F-4D97-AF65-F5344CB8AC3E}">
        <p14:creationId xmlns:p14="http://schemas.microsoft.com/office/powerpoint/2010/main" val="1098948840"/>
      </p:ext>
    </p:extLst>
  </p:cSld>
  <p:clrMapOvr>
    <a:masterClrMapping/>
  </p:clrMapOvr>
  <p:transition spd="slow">
    <p:wheel spokes="1"/>
  </p:transition>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gray">
          <a:xfrm>
            <a:off x="1524000" y="-319088"/>
            <a:ext cx="184150" cy="239713"/>
          </a:xfrm>
          <a:prstGeom prst="rect">
            <a:avLst/>
          </a:prstGeom>
          <a:noFill/>
          <a:ln>
            <a:noFill/>
          </a:ln>
          <a:effectLst>
            <a:outerShdw dist="107763"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defRPr sz="900">
                <a:solidFill>
                  <a:srgbClr val="000000"/>
                </a:solidFill>
                <a:latin typeface="Arial" panose="020B0604020202020204" pitchFamily="34" charset="0"/>
                <a:ea typeface="宋体" panose="02010600030101010101" pitchFamily="2" charset="-122"/>
              </a:defRPr>
            </a:lvl1pPr>
            <a:lvl2pPr marL="742950" indent="-285750" eaLnBrk="0" hangingPunct="0">
              <a:defRPr sz="900">
                <a:solidFill>
                  <a:srgbClr val="000000"/>
                </a:solidFill>
                <a:latin typeface="Arial" panose="020B0604020202020204" pitchFamily="34" charset="0"/>
                <a:ea typeface="宋体" panose="02010600030101010101" pitchFamily="2" charset="-122"/>
              </a:defRPr>
            </a:lvl2pPr>
            <a:lvl3pPr marL="1143000" indent="-228600" eaLnBrk="0" hangingPunct="0">
              <a:defRPr sz="900">
                <a:solidFill>
                  <a:srgbClr val="000000"/>
                </a:solidFill>
                <a:latin typeface="Arial" panose="020B0604020202020204" pitchFamily="34" charset="0"/>
                <a:ea typeface="宋体" panose="02010600030101010101" pitchFamily="2" charset="-122"/>
              </a:defRPr>
            </a:lvl3pPr>
            <a:lvl4pPr marL="1600200" indent="-228600" eaLnBrk="0" hangingPunct="0">
              <a:defRPr sz="900">
                <a:solidFill>
                  <a:srgbClr val="000000"/>
                </a:solidFill>
                <a:latin typeface="Arial" panose="020B0604020202020204" pitchFamily="34" charset="0"/>
                <a:ea typeface="宋体" panose="02010600030101010101" pitchFamily="2" charset="-122"/>
              </a:defRPr>
            </a:lvl4pPr>
            <a:lvl5pPr marL="2057400" indent="-228600" eaLnBrk="0" hangingPunct="0">
              <a:defRPr sz="9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endParaRPr lang="zh-CN" altLang="en-US" sz="952"/>
          </a:p>
        </p:txBody>
      </p:sp>
      <p:sp>
        <p:nvSpPr>
          <p:cNvPr id="10246" name="Rectangle 6"/>
          <p:cNvSpPr>
            <a:spLocks noChangeArrowheads="1"/>
          </p:cNvSpPr>
          <p:nvPr/>
        </p:nvSpPr>
        <p:spPr bwMode="auto">
          <a:xfrm>
            <a:off x="1524000" y="-392113"/>
            <a:ext cx="184150" cy="38576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fontAlgn="auto">
              <a:spcBef>
                <a:spcPts val="0"/>
              </a:spcBef>
              <a:spcAft>
                <a:spcPts val="0"/>
              </a:spcAft>
              <a:defRPr/>
            </a:pPr>
            <a:endParaRPr lang="zh-CN" altLang="en-US" sz="1905">
              <a:solidFill>
                <a:srgbClr val="000000"/>
              </a:solidFill>
              <a:latin typeface="Arial" charset="0"/>
              <a:ea typeface="+mn-ea"/>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261" y="2327030"/>
            <a:ext cx="2754924" cy="2754924"/>
          </a:xfrm>
          <a:prstGeom prst="rect">
            <a:avLst/>
          </a:prstGeom>
        </p:spPr>
      </p:pic>
    </p:spTree>
    <p:extLst>
      <p:ext uri="{BB962C8B-B14F-4D97-AF65-F5344CB8AC3E}">
        <p14:creationId xmlns:p14="http://schemas.microsoft.com/office/powerpoint/2010/main" val="28236378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9F2766B-A382-43F8-B47F-268A84BD1ACC}"/>
              </a:ext>
            </a:extLst>
          </p:cNvPr>
          <p:cNvSpPr>
            <a:spLocks noGrp="1"/>
          </p:cNvSpPr>
          <p:nvPr>
            <p:ph idx="1"/>
          </p:nvPr>
        </p:nvSpPr>
        <p:spPr/>
        <p:txBody>
          <a:bodyPr/>
          <a:lstStyle/>
          <a:p>
            <a:r>
              <a:rPr lang="zh-CN" altLang="en-US" dirty="0"/>
              <a:t>附录</a:t>
            </a:r>
            <a:r>
              <a:rPr lang="en-US" altLang="zh-CN" dirty="0"/>
              <a:t>A  Python</a:t>
            </a:r>
            <a:r>
              <a:rPr lang="zh-CN" altLang="en-US" dirty="0"/>
              <a:t>常用第三方工具包</a:t>
            </a:r>
            <a:endParaRPr lang="en-US" altLang="zh-CN" dirty="0"/>
          </a:p>
          <a:p>
            <a:r>
              <a:rPr lang="zh-CN" altLang="en-US" dirty="0"/>
              <a:t>附录</a:t>
            </a:r>
            <a:r>
              <a:rPr lang="en-US" altLang="zh-CN" dirty="0"/>
              <a:t>B  </a:t>
            </a:r>
            <a:r>
              <a:rPr lang="zh-CN" altLang="en-US" dirty="0"/>
              <a:t>搭建大数据开发环境</a:t>
            </a:r>
            <a:endParaRPr lang="en-US" altLang="zh-CN" dirty="0"/>
          </a:p>
        </p:txBody>
      </p:sp>
      <p:sp>
        <p:nvSpPr>
          <p:cNvPr id="3" name="内容占位符 2">
            <a:extLst>
              <a:ext uri="{FF2B5EF4-FFF2-40B4-BE49-F238E27FC236}">
                <a16:creationId xmlns:a16="http://schemas.microsoft.com/office/drawing/2014/main" id="{6432D80A-5FBD-4337-A46D-60E92AD31647}"/>
              </a:ext>
            </a:extLst>
          </p:cNvPr>
          <p:cNvSpPr>
            <a:spLocks noGrp="1"/>
          </p:cNvSpPr>
          <p:nvPr>
            <p:ph idx="10"/>
          </p:nvPr>
        </p:nvSpPr>
        <p:spPr/>
        <p:txBody>
          <a:bodyPr/>
          <a:lstStyle/>
          <a:p>
            <a:r>
              <a:rPr lang="zh-CN" altLang="en-US" dirty="0"/>
              <a:t>注意事项：</a:t>
            </a:r>
          </a:p>
        </p:txBody>
      </p:sp>
    </p:spTree>
    <p:extLst>
      <p:ext uri="{BB962C8B-B14F-4D97-AF65-F5344CB8AC3E}">
        <p14:creationId xmlns:p14="http://schemas.microsoft.com/office/powerpoint/2010/main" val="18056677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在</a:t>
            </a:r>
            <a:r>
              <a:rPr lang="en-US" altLang="zh-CN" dirty="0"/>
              <a:t>Python</a:t>
            </a:r>
            <a:r>
              <a:rPr lang="zh-CN" altLang="en-US" dirty="0"/>
              <a:t>中，函数可以根据其功能分为多种类型，最常见的有两种，一种是内置函数，是</a:t>
            </a:r>
            <a:r>
              <a:rPr lang="en-US" altLang="zh-CN" dirty="0"/>
              <a:t>Python</a:t>
            </a:r>
            <a:r>
              <a:rPr lang="zh-CN" altLang="en-US" dirty="0"/>
              <a:t>已经定义好并集成到解释器中的函数，例如</a:t>
            </a:r>
            <a:r>
              <a:rPr lang="en-US" altLang="zh-CN" dirty="0"/>
              <a:t>print()</a:t>
            </a:r>
            <a:r>
              <a:rPr lang="zh-CN" altLang="en-US" dirty="0"/>
              <a:t>、</a:t>
            </a:r>
            <a:r>
              <a:rPr lang="en-US" altLang="zh-CN" dirty="0" err="1"/>
              <a:t>len</a:t>
            </a:r>
            <a:r>
              <a:rPr lang="en-US" altLang="zh-CN" dirty="0"/>
              <a:t>()</a:t>
            </a:r>
            <a:r>
              <a:rPr lang="zh-CN" altLang="en-US" dirty="0"/>
              <a:t>、</a:t>
            </a:r>
            <a:r>
              <a:rPr lang="en-US" altLang="zh-CN" dirty="0"/>
              <a:t>type()</a:t>
            </a:r>
            <a:r>
              <a:rPr lang="zh-CN" altLang="en-US" dirty="0"/>
              <a:t>等；另一种是用户定义函数，是由用户在程序中定义和实现的函数。</a:t>
            </a:r>
            <a:endParaRPr lang="zh-CN" altLang="zh-CN" dirty="0"/>
          </a:p>
          <a:p>
            <a:pPr marL="361950" indent="-361950"/>
            <a:r>
              <a:rPr lang="en-US" altLang="zh-CN" dirty="0"/>
              <a:t>1. map()</a:t>
            </a:r>
            <a:r>
              <a:rPr lang="zh-CN" altLang="en-US" dirty="0"/>
              <a:t>函数：数组迭代</a:t>
            </a:r>
            <a:endParaRPr lang="en-US" altLang="zh-CN" dirty="0"/>
          </a:p>
          <a:p>
            <a:pPr marL="361950" indent="-361950"/>
            <a:r>
              <a:rPr lang="en-US" altLang="zh-CN" dirty="0"/>
              <a:t>2. reduce()</a:t>
            </a:r>
            <a:r>
              <a:rPr lang="zh-CN" altLang="zh-CN" dirty="0"/>
              <a:t>函数：序列累积</a:t>
            </a:r>
          </a:p>
          <a:p>
            <a:pPr marL="361950" indent="-361950"/>
            <a:r>
              <a:rPr lang="en-US" altLang="zh-CN" dirty="0"/>
              <a:t>3. filter()</a:t>
            </a:r>
            <a:r>
              <a:rPr lang="zh-CN" altLang="zh-CN" dirty="0"/>
              <a:t>函数：数值过滤</a:t>
            </a:r>
          </a:p>
          <a:p>
            <a:pPr marL="361950" indent="-361950"/>
            <a:r>
              <a:rPr lang="en-US" altLang="zh-CN" dirty="0"/>
              <a:t>4. sorted()</a:t>
            </a:r>
            <a:r>
              <a:rPr lang="zh-CN" altLang="zh-CN" dirty="0"/>
              <a:t>函数：列表排序</a:t>
            </a:r>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dirty="0"/>
              <a:t>2.4.2  </a:t>
            </a:r>
            <a:r>
              <a:rPr lang="zh-CN" altLang="en-US" dirty="0"/>
              <a:t>数据分析中的常用函数</a:t>
            </a:r>
            <a:endParaRPr dirty="0"/>
          </a:p>
        </p:txBody>
      </p:sp>
    </p:spTree>
    <p:extLst>
      <p:ext uri="{BB962C8B-B14F-4D97-AF65-F5344CB8AC3E}">
        <p14:creationId xmlns:p14="http://schemas.microsoft.com/office/powerpoint/2010/main" val="111135407"/>
      </p:ext>
    </p:extLst>
  </p:cSld>
  <p:clrMapOvr>
    <a:masterClrMapping/>
  </p:clrMapOvr>
  <p:transition spd="slow">
    <p:wheel spokes="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gray">
          <a:xfrm>
            <a:off x="1524000" y="-319088"/>
            <a:ext cx="184150" cy="239713"/>
          </a:xfrm>
          <a:prstGeom prst="rect">
            <a:avLst/>
          </a:prstGeom>
          <a:noFill/>
          <a:ln>
            <a:noFill/>
          </a:ln>
          <a:effectLst>
            <a:outerShdw dist="107763"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defRPr sz="900">
                <a:solidFill>
                  <a:srgbClr val="000000"/>
                </a:solidFill>
                <a:latin typeface="Arial" panose="020B0604020202020204" pitchFamily="34" charset="0"/>
                <a:ea typeface="宋体" panose="02010600030101010101" pitchFamily="2" charset="-122"/>
              </a:defRPr>
            </a:lvl1pPr>
            <a:lvl2pPr marL="742950" indent="-285750" eaLnBrk="0" hangingPunct="0">
              <a:defRPr sz="900">
                <a:solidFill>
                  <a:srgbClr val="000000"/>
                </a:solidFill>
                <a:latin typeface="Arial" panose="020B0604020202020204" pitchFamily="34" charset="0"/>
                <a:ea typeface="宋体" panose="02010600030101010101" pitchFamily="2" charset="-122"/>
              </a:defRPr>
            </a:lvl2pPr>
            <a:lvl3pPr marL="1143000" indent="-228600" eaLnBrk="0" hangingPunct="0">
              <a:defRPr sz="900">
                <a:solidFill>
                  <a:srgbClr val="000000"/>
                </a:solidFill>
                <a:latin typeface="Arial" panose="020B0604020202020204" pitchFamily="34" charset="0"/>
                <a:ea typeface="宋体" panose="02010600030101010101" pitchFamily="2" charset="-122"/>
              </a:defRPr>
            </a:lvl3pPr>
            <a:lvl4pPr marL="1600200" indent="-228600" eaLnBrk="0" hangingPunct="0">
              <a:defRPr sz="900">
                <a:solidFill>
                  <a:srgbClr val="000000"/>
                </a:solidFill>
                <a:latin typeface="Arial" panose="020B0604020202020204" pitchFamily="34" charset="0"/>
                <a:ea typeface="宋体" panose="02010600030101010101" pitchFamily="2" charset="-122"/>
              </a:defRPr>
            </a:lvl4pPr>
            <a:lvl5pPr marL="2057400" indent="-228600" eaLnBrk="0" hangingPunct="0">
              <a:defRPr sz="9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endParaRPr lang="zh-CN" altLang="en-US" sz="952"/>
          </a:p>
        </p:txBody>
      </p:sp>
      <p:sp>
        <p:nvSpPr>
          <p:cNvPr id="10246" name="Rectangle 6"/>
          <p:cNvSpPr>
            <a:spLocks noChangeArrowheads="1"/>
          </p:cNvSpPr>
          <p:nvPr/>
        </p:nvSpPr>
        <p:spPr bwMode="auto">
          <a:xfrm>
            <a:off x="1524000" y="-392113"/>
            <a:ext cx="184150" cy="38576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fontAlgn="auto">
              <a:spcBef>
                <a:spcPts val="0"/>
              </a:spcBef>
              <a:spcAft>
                <a:spcPts val="0"/>
              </a:spcAft>
              <a:defRPr/>
            </a:pPr>
            <a:endParaRPr lang="zh-CN" altLang="en-US" sz="1905">
              <a:solidFill>
                <a:srgbClr val="000000"/>
              </a:solidFill>
              <a:latin typeface="Arial" charset="0"/>
              <a:ea typeface="+mn-ea"/>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261" y="2327030"/>
            <a:ext cx="2754924" cy="2754924"/>
          </a:xfrm>
          <a:prstGeom prst="rect">
            <a:avLst/>
          </a:prstGeom>
        </p:spPr>
      </p:pic>
    </p:spTree>
    <p:extLst>
      <p:ext uri="{BB962C8B-B14F-4D97-AF65-F5344CB8AC3E}">
        <p14:creationId xmlns:p14="http://schemas.microsoft.com/office/powerpoint/2010/main" val="1741615962"/>
      </p:ext>
    </p:extLst>
  </p:cSld>
  <p:clrMapOvr>
    <a:masterClrMapping/>
  </p:clrMapOvr>
  <p:transition spd="slow">
    <p:wheel spokes="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4"/>
          <p:cNvSpPr>
            <a:spLocks noGrp="1"/>
          </p:cNvSpPr>
          <p:nvPr>
            <p:ph type="title"/>
          </p:nvPr>
        </p:nvSpPr>
        <p:spPr>
          <a:xfrm>
            <a:off x="2792657" y="3080544"/>
            <a:ext cx="6543675" cy="692150"/>
          </a:xfrm>
        </p:spPr>
        <p:txBody>
          <a:bodyPr/>
          <a:lstStyle/>
          <a:p>
            <a:r>
              <a:rPr lang="zh-CN" altLang="en-US" dirty="0">
                <a:solidFill>
                  <a:schemeClr val="tx1"/>
                </a:solidFill>
              </a:rPr>
              <a:t>第</a:t>
            </a:r>
            <a:r>
              <a:rPr lang="en-US" altLang="zh-CN" dirty="0">
                <a:solidFill>
                  <a:schemeClr val="tx1"/>
                </a:solidFill>
              </a:rPr>
              <a:t>3</a:t>
            </a:r>
            <a:r>
              <a:rPr lang="zh-CN" altLang="en-US" dirty="0">
                <a:solidFill>
                  <a:schemeClr val="tx1"/>
                </a:solidFill>
              </a:rPr>
              <a:t>章  </a:t>
            </a:r>
            <a:r>
              <a:rPr lang="en-US" altLang="zh-CN" dirty="0">
                <a:solidFill>
                  <a:schemeClr val="tx1"/>
                </a:solidFill>
              </a:rPr>
              <a:t>Pandas</a:t>
            </a:r>
            <a:r>
              <a:rPr lang="zh-CN" altLang="en-US" dirty="0">
                <a:solidFill>
                  <a:schemeClr val="tx1"/>
                </a:solidFill>
              </a:rPr>
              <a:t>数据整理与清洗</a:t>
            </a:r>
            <a:endParaRPr lang="zh-CN" altLang="en-US" b="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3002134913"/>
      </p:ext>
    </p:extLst>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a:xfrm>
            <a:off x="423863" y="1123950"/>
            <a:ext cx="11107737" cy="4987925"/>
          </a:xfrm>
        </p:spPr>
        <p:txBody>
          <a:bodyPr/>
          <a:lstStyle/>
          <a:p>
            <a:pPr marL="271463" indent="-271463"/>
            <a:r>
              <a:rPr lang="zh-CN" altLang="en-US" dirty="0"/>
              <a:t>工欲善其事，必先利其器。</a:t>
            </a:r>
            <a:r>
              <a:rPr lang="en-US" altLang="zh-CN" dirty="0"/>
              <a:t>Python</a:t>
            </a:r>
            <a:r>
              <a:rPr lang="zh-CN" altLang="en-US" dirty="0"/>
              <a:t>的学习过程少不了代码开发环境，可以帮助开发者加快开发速度，提高效率。</a:t>
            </a:r>
            <a:r>
              <a:rPr lang="en-US" altLang="zh-CN" dirty="0"/>
              <a:t>Python</a:t>
            </a:r>
            <a:r>
              <a:rPr lang="zh-CN" altLang="en-US" dirty="0"/>
              <a:t>的开发环境较多，如</a:t>
            </a:r>
            <a:r>
              <a:rPr lang="en-US" altLang="zh-CN" dirty="0"/>
              <a:t>Anaconda</a:t>
            </a:r>
            <a:r>
              <a:rPr lang="zh-CN" altLang="en-US" dirty="0"/>
              <a:t>、</a:t>
            </a:r>
            <a:r>
              <a:rPr lang="en-US" altLang="zh-CN" dirty="0"/>
              <a:t>PyCharm</a:t>
            </a:r>
            <a:r>
              <a:rPr lang="zh-CN" altLang="en-US" dirty="0"/>
              <a:t>等。</a:t>
            </a:r>
            <a:endParaRPr lang="en-US" altLang="zh-CN" dirty="0"/>
          </a:p>
          <a:p>
            <a:pPr marL="271463" indent="-271463"/>
            <a:r>
              <a:rPr lang="zh-CN" altLang="en-US" dirty="0"/>
              <a:t>本章介绍</a:t>
            </a:r>
            <a:r>
              <a:rPr lang="en-US" altLang="zh-CN" dirty="0"/>
              <a:t>Python</a:t>
            </a:r>
            <a:r>
              <a:rPr lang="zh-CN" altLang="en-US" dirty="0"/>
              <a:t>可视化编程的基础，包括软件的安装、搭建代码开发环境以及初步认识</a:t>
            </a:r>
            <a:r>
              <a:rPr lang="en-US" altLang="zh-CN" dirty="0"/>
              <a:t>Python</a:t>
            </a:r>
            <a:r>
              <a:rPr lang="zh-CN" altLang="en-US" dirty="0"/>
              <a:t>程序等。本书中使用的环境是基于</a:t>
            </a:r>
            <a:r>
              <a:rPr lang="en-US" altLang="zh-CN" dirty="0"/>
              <a:t>Python 3.10.9</a:t>
            </a:r>
            <a:r>
              <a:rPr lang="zh-CN" altLang="en-US" dirty="0"/>
              <a:t>的</a:t>
            </a:r>
            <a:r>
              <a:rPr lang="en-US" altLang="zh-CN" dirty="0"/>
              <a:t>Anaconda</a:t>
            </a:r>
            <a:r>
              <a:rPr lang="zh-CN" altLang="en-US" dirty="0"/>
              <a:t>版本。</a:t>
            </a:r>
          </a:p>
        </p:txBody>
      </p:sp>
    </p:spTree>
    <p:extLst>
      <p:ext uri="{BB962C8B-B14F-4D97-AF65-F5344CB8AC3E}">
        <p14:creationId xmlns:p14="http://schemas.microsoft.com/office/powerpoint/2010/main" val="15185634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a:xfrm>
            <a:off x="423863" y="1123950"/>
            <a:ext cx="11107737" cy="4987925"/>
          </a:xfrm>
        </p:spPr>
        <p:txBody>
          <a:bodyPr/>
          <a:lstStyle/>
          <a:p>
            <a:pPr marL="271463" indent="-271463"/>
            <a:r>
              <a:rPr lang="zh-CN" altLang="en-US" dirty="0"/>
              <a:t>数据只有经过清洗、贴标签、注释和准备后，才能成为宝贵的资源。本章将详细介绍如何使用</a:t>
            </a:r>
            <a:r>
              <a:rPr lang="en-US" altLang="zh-CN" dirty="0"/>
              <a:t>Python</a:t>
            </a:r>
            <a:r>
              <a:rPr lang="zh-CN" altLang="en-US" dirty="0"/>
              <a:t>进行数据准备，包括数据的读取、索引、切片、排序、聚合、透视、合并等。</a:t>
            </a:r>
          </a:p>
        </p:txBody>
      </p:sp>
    </p:spTree>
    <p:extLst>
      <p:ext uri="{BB962C8B-B14F-4D97-AF65-F5344CB8AC3E}">
        <p14:creationId xmlns:p14="http://schemas.microsoft.com/office/powerpoint/2010/main" val="39643313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4762" cy="4354512"/>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zh-CN" altLang="zh-CN" sz="2200" dirty="0">
                <a:solidFill>
                  <a:schemeClr val="bg1"/>
                </a:solidFill>
                <a:latin typeface="微软雅黑" pitchFamily="34" charset="-122"/>
                <a:ea typeface="微软雅黑" pitchFamily="34" charset="-122"/>
              </a:rPr>
              <a:t>1</a:t>
            </a:r>
            <a:endParaRPr lang="en-US" altLang="zh-CN" sz="22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数据的索引</a:t>
            </a:r>
          </a:p>
        </p:txBody>
      </p:sp>
      <p:sp>
        <p:nvSpPr>
          <p:cNvPr id="13" name="AutoShape 17"/>
          <p:cNvSpPr>
            <a:spLocks noChangeArrowheads="1"/>
          </p:cNvSpPr>
          <p:nvPr/>
        </p:nvSpPr>
        <p:spPr bwMode="auto">
          <a:xfrm>
            <a:off x="4000531" y="1579743"/>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数据的读取</a:t>
            </a: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数据的切片</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715497"/>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数据的删除</a:t>
            </a:r>
          </a:p>
        </p:txBody>
      </p:sp>
      <p:sp>
        <p:nvSpPr>
          <p:cNvPr id="29" name="Oval 15"/>
          <p:cNvSpPr>
            <a:spLocks noChangeArrowheads="1"/>
          </p:cNvSpPr>
          <p:nvPr/>
        </p:nvSpPr>
        <p:spPr bwMode="auto">
          <a:xfrm>
            <a:off x="2904947" y="4733497"/>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Tree>
    <p:extLst>
      <p:ext uri="{BB962C8B-B14F-4D97-AF65-F5344CB8AC3E}">
        <p14:creationId xmlns:p14="http://schemas.microsoft.com/office/powerpoint/2010/main" val="1782540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本地离线文件通常指不需要联网，也不依赖于云服务的文件，可以在本地计算机上独立运行。离线文件包含在本地计算机上的文件，包括文档、电子表格等。</a:t>
            </a:r>
            <a:endParaRPr lang="zh-CN" altLang="zh-CN" dirty="0"/>
          </a:p>
          <a:p>
            <a:pPr marL="361950" indent="-361950"/>
            <a:r>
              <a:rPr lang="zh-CN" altLang="en-US" dirty="0"/>
              <a:t>使用</a:t>
            </a:r>
            <a:r>
              <a:rPr lang="en-US" altLang="zh-CN" dirty="0"/>
              <a:t>Pandas</a:t>
            </a:r>
            <a:r>
              <a:rPr lang="zh-CN" altLang="en-US" dirty="0"/>
              <a:t>库中的</a:t>
            </a:r>
            <a:r>
              <a:rPr lang="en-US" altLang="zh-CN" dirty="0" err="1"/>
              <a:t>read_table</a:t>
            </a:r>
            <a:r>
              <a:rPr lang="en-US" altLang="zh-CN" dirty="0"/>
              <a:t>()</a:t>
            </a:r>
            <a:r>
              <a:rPr lang="zh-CN" altLang="en-US" dirty="0"/>
              <a:t>函数，可以直接读取</a:t>
            </a:r>
            <a:r>
              <a:rPr lang="en-US" altLang="zh-CN" dirty="0"/>
              <a:t>TXT</a:t>
            </a:r>
            <a:r>
              <a:rPr lang="zh-CN" altLang="en-US" dirty="0"/>
              <a:t>文件数据。</a:t>
            </a:r>
            <a:endParaRPr lang="en-US" altLang="zh-CN" dirty="0"/>
          </a:p>
          <a:p>
            <a:pPr marL="361950" indent="-361950"/>
            <a:r>
              <a:rPr lang="zh-CN" altLang="zh-CN" dirty="0"/>
              <a:t>使用</a:t>
            </a:r>
            <a:r>
              <a:rPr lang="en-US" altLang="zh-CN" dirty="0"/>
              <a:t>Pandas</a:t>
            </a:r>
            <a:r>
              <a:rPr lang="zh-CN" altLang="zh-CN" dirty="0"/>
              <a:t>库中的</a:t>
            </a:r>
            <a:r>
              <a:rPr lang="en-US" altLang="zh-CN" dirty="0" err="1"/>
              <a:t>read_csv</a:t>
            </a:r>
            <a:r>
              <a:rPr lang="zh-CN" altLang="zh-CN" dirty="0"/>
              <a:t>函数，可以直接读取</a:t>
            </a:r>
            <a:r>
              <a:rPr lang="en-US" altLang="zh-CN" dirty="0"/>
              <a:t>CSV</a:t>
            </a:r>
            <a:r>
              <a:rPr lang="zh-CN" altLang="zh-CN" dirty="0"/>
              <a:t>文件数据</a:t>
            </a:r>
            <a:r>
              <a:rPr lang="zh-CN" altLang="en-US" dirty="0"/>
              <a:t>。</a:t>
            </a:r>
            <a:endParaRPr lang="en-US" altLang="zh-CN" dirty="0"/>
          </a:p>
          <a:p>
            <a:pPr marL="361950" indent="-361950"/>
            <a:r>
              <a:rPr lang="zh-CN" altLang="zh-CN" dirty="0"/>
              <a:t>使用</a:t>
            </a:r>
            <a:r>
              <a:rPr lang="en-US" altLang="zh-CN" dirty="0"/>
              <a:t>Pandas</a:t>
            </a:r>
            <a:r>
              <a:rPr lang="zh-CN" altLang="zh-CN" dirty="0"/>
              <a:t>库中的</a:t>
            </a:r>
            <a:r>
              <a:rPr lang="en-US" altLang="zh-CN" dirty="0" err="1"/>
              <a:t>read_excel</a:t>
            </a:r>
            <a:r>
              <a:rPr lang="zh-CN" altLang="zh-CN" dirty="0"/>
              <a:t>函数，可以直接读取</a:t>
            </a:r>
            <a:r>
              <a:rPr lang="en-US" altLang="zh-CN" dirty="0"/>
              <a:t>Excel</a:t>
            </a:r>
            <a:r>
              <a:rPr lang="zh-CN" altLang="zh-CN" dirty="0"/>
              <a:t>文件数据，包括</a:t>
            </a:r>
            <a:r>
              <a:rPr lang="en-US" altLang="zh-CN" dirty="0"/>
              <a:t>XLS</a:t>
            </a:r>
            <a:r>
              <a:rPr lang="zh-CN" altLang="zh-CN" dirty="0"/>
              <a:t>和</a:t>
            </a:r>
            <a:r>
              <a:rPr lang="en-US" altLang="zh-CN" dirty="0"/>
              <a:t>XLSX</a:t>
            </a:r>
            <a:r>
              <a:rPr lang="zh-CN" altLang="zh-CN" dirty="0"/>
              <a:t>两种格式</a:t>
            </a:r>
            <a:r>
              <a:rPr lang="zh-CN" altLang="en-US" dirty="0"/>
              <a:t>。</a:t>
            </a:r>
          </a:p>
        </p:txBody>
      </p:sp>
      <p:sp>
        <p:nvSpPr>
          <p:cNvPr id="17412" name="内容占位符 2"/>
          <p:cNvSpPr>
            <a:spLocks noGrp="1"/>
          </p:cNvSpPr>
          <p:nvPr>
            <p:ph idx="10"/>
          </p:nvPr>
        </p:nvSpPr>
        <p:spPr>
          <a:xfrm>
            <a:off x="423863" y="1138238"/>
            <a:ext cx="11107737" cy="427037"/>
          </a:xfrm>
        </p:spPr>
        <p:txBody>
          <a:bodyPr/>
          <a:lstStyle/>
          <a:p>
            <a:r>
              <a:rPr lang="en-US" dirty="0"/>
              <a:t>3.1.1  </a:t>
            </a:r>
            <a:r>
              <a:rPr lang="zh-CN" altLang="en-US" dirty="0"/>
              <a:t>读取本地离线数据</a:t>
            </a:r>
            <a:endParaRPr dirty="0"/>
          </a:p>
        </p:txBody>
      </p:sp>
    </p:spTree>
    <p:extLst>
      <p:ext uri="{BB962C8B-B14F-4D97-AF65-F5344CB8AC3E}">
        <p14:creationId xmlns:p14="http://schemas.microsoft.com/office/powerpoint/2010/main" val="3947034080"/>
      </p:ext>
    </p:extLst>
  </p:cSld>
  <p:clrMapOvr>
    <a:masterClrMapping/>
  </p:clrMapOvr>
  <p:transition spd="slow">
    <p:wheel spokes="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en-US" altLang="zh-CN" dirty="0"/>
              <a:t>Python</a:t>
            </a:r>
            <a:r>
              <a:rPr lang="zh-CN" altLang="en-US" dirty="0"/>
              <a:t>可以读取</a:t>
            </a:r>
            <a:r>
              <a:rPr lang="en-US" altLang="zh-CN" dirty="0"/>
              <a:t>Web</a:t>
            </a:r>
            <a:r>
              <a:rPr lang="zh-CN" altLang="en-US" dirty="0"/>
              <a:t>在线数据，例如</a:t>
            </a:r>
            <a:r>
              <a:rPr lang="en-US" altLang="zh-CN" dirty="0"/>
              <a:t>UCI</a:t>
            </a:r>
            <a:r>
              <a:rPr lang="zh-CN" altLang="en-US" dirty="0"/>
              <a:t>上的红酒数据集。</a:t>
            </a:r>
            <a:endParaRPr lang="en-US" altLang="zh-CN" dirty="0"/>
          </a:p>
          <a:p>
            <a:r>
              <a:rPr lang="zh-CN" altLang="en-US" dirty="0"/>
              <a:t>该数据集是对意大利同一地区种植的葡萄酒进行化学分析的结果，这些葡萄酒来自</a:t>
            </a:r>
            <a:r>
              <a:rPr lang="en-US" altLang="zh-CN" dirty="0"/>
              <a:t>3</a:t>
            </a:r>
            <a:r>
              <a:rPr lang="zh-CN" altLang="en-US" dirty="0"/>
              <a:t>个不同的品种，分析确定了</a:t>
            </a:r>
            <a:r>
              <a:rPr lang="en-US" altLang="zh-CN" dirty="0"/>
              <a:t>3</a:t>
            </a:r>
            <a:r>
              <a:rPr lang="zh-CN" altLang="en-US" dirty="0"/>
              <a:t>种葡萄酒中每种葡萄酒含有的</a:t>
            </a:r>
            <a:r>
              <a:rPr lang="en-US" altLang="zh-CN" dirty="0"/>
              <a:t>13</a:t>
            </a:r>
            <a:r>
              <a:rPr lang="zh-CN" altLang="en-US" dirty="0"/>
              <a:t>种成分的含量。</a:t>
            </a:r>
            <a:r>
              <a:rPr lang="zh-CN" altLang="zh-CN" dirty="0"/>
              <a:t>。</a:t>
            </a:r>
          </a:p>
          <a:p>
            <a:pPr marL="361950" indent="-361950"/>
            <a:r>
              <a:rPr lang="zh-CN" altLang="en-US" dirty="0"/>
              <a:t>不同种类的酒品，它的成分也有所不同，通过对这些成分的分析就可以对不同的特定的葡萄酒进行分类分析，原始数据集共有</a:t>
            </a:r>
            <a:r>
              <a:rPr lang="en-US" altLang="zh-CN" dirty="0"/>
              <a:t>178</a:t>
            </a:r>
            <a:r>
              <a:rPr lang="zh-CN" altLang="en-US" dirty="0"/>
              <a:t>个样本、</a:t>
            </a:r>
            <a:r>
              <a:rPr lang="en-US" altLang="zh-CN" dirty="0"/>
              <a:t>3</a:t>
            </a:r>
            <a:r>
              <a:rPr lang="zh-CN" altLang="en-US" dirty="0"/>
              <a:t>种数据类别，每个样本有</a:t>
            </a:r>
            <a:r>
              <a:rPr lang="en-US" altLang="zh-CN" dirty="0"/>
              <a:t>13</a:t>
            </a:r>
            <a:r>
              <a:rPr lang="zh-CN" altLang="en-US" dirty="0"/>
              <a:t>个属性。</a:t>
            </a:r>
          </a:p>
        </p:txBody>
      </p:sp>
      <p:sp>
        <p:nvSpPr>
          <p:cNvPr id="17412" name="内容占位符 2"/>
          <p:cNvSpPr>
            <a:spLocks noGrp="1"/>
          </p:cNvSpPr>
          <p:nvPr>
            <p:ph idx="10"/>
          </p:nvPr>
        </p:nvSpPr>
        <p:spPr>
          <a:xfrm>
            <a:off x="423863" y="1138238"/>
            <a:ext cx="11107737" cy="427037"/>
          </a:xfrm>
        </p:spPr>
        <p:txBody>
          <a:bodyPr/>
          <a:lstStyle/>
          <a:p>
            <a:r>
              <a:rPr lang="en-US" dirty="0"/>
              <a:t>3.1.2  </a:t>
            </a:r>
            <a:r>
              <a:rPr lang="zh-CN" altLang="en-US" dirty="0"/>
              <a:t>读取</a:t>
            </a:r>
            <a:r>
              <a:rPr lang="en-US" altLang="zh-CN" dirty="0"/>
              <a:t>Web</a:t>
            </a:r>
            <a:r>
              <a:rPr lang="zh-CN" altLang="en-US" dirty="0"/>
              <a:t>在线数据</a:t>
            </a:r>
            <a:endParaRPr dirty="0"/>
          </a:p>
        </p:txBody>
      </p:sp>
    </p:spTree>
    <p:extLst>
      <p:ext uri="{BB962C8B-B14F-4D97-AF65-F5344CB8AC3E}">
        <p14:creationId xmlns:p14="http://schemas.microsoft.com/office/powerpoint/2010/main" val="341823008"/>
      </p:ext>
    </p:extLst>
  </p:cSld>
  <p:clrMapOvr>
    <a:masterClrMapping/>
  </p:clrMapOvr>
  <p:transition spd="slow">
    <p:wheel spokes="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大量企业数据存储在数据库中，因此，读者应该掌握如何从这些数据库中读取数据并对其进行分析。</a:t>
            </a:r>
          </a:p>
          <a:p>
            <a:r>
              <a:rPr lang="en-US" altLang="zh-CN" dirty="0"/>
              <a:t>1</a:t>
            </a:r>
            <a:r>
              <a:rPr lang="zh-CN" altLang="en-US" dirty="0"/>
              <a:t>．读取</a:t>
            </a:r>
            <a:r>
              <a:rPr lang="en-US" altLang="zh-CN" dirty="0"/>
              <a:t>MySQL</a:t>
            </a:r>
            <a:r>
              <a:rPr lang="zh-CN" altLang="en-US" dirty="0"/>
              <a:t>数据库数据</a:t>
            </a:r>
          </a:p>
          <a:p>
            <a:r>
              <a:rPr lang="en-US" altLang="zh-CN" dirty="0"/>
              <a:t>Python</a:t>
            </a:r>
            <a:r>
              <a:rPr lang="zh-CN" altLang="en-US" dirty="0"/>
              <a:t>可以直接读取</a:t>
            </a:r>
            <a:r>
              <a:rPr lang="en-US" altLang="zh-CN" dirty="0"/>
              <a:t>MySQL</a:t>
            </a:r>
            <a:r>
              <a:rPr lang="zh-CN" altLang="en-US" dirty="0"/>
              <a:t>数据库数据，连接之前需要安装第三方</a:t>
            </a:r>
            <a:r>
              <a:rPr lang="en-US" altLang="zh-CN" dirty="0" err="1"/>
              <a:t>pymysql</a:t>
            </a:r>
            <a:r>
              <a:rPr lang="zh-CN" altLang="en-US" dirty="0"/>
              <a:t>包。</a:t>
            </a:r>
            <a:r>
              <a:rPr lang="zh-CN" altLang="zh-CN" dirty="0"/>
              <a:t>。</a:t>
            </a:r>
          </a:p>
          <a:p>
            <a:pPr marL="361950" indent="-361950"/>
            <a:r>
              <a:rPr lang="en-US" altLang="zh-CN" dirty="0"/>
              <a:t>2</a:t>
            </a:r>
            <a:r>
              <a:rPr lang="zh-CN" altLang="en-US" dirty="0"/>
              <a:t>．读取</a:t>
            </a:r>
            <a:r>
              <a:rPr lang="en-US" altLang="zh-CN" dirty="0"/>
              <a:t>SQL Server</a:t>
            </a:r>
            <a:r>
              <a:rPr lang="zh-CN" altLang="en-US" dirty="0"/>
              <a:t>数据库数据</a:t>
            </a:r>
          </a:p>
          <a:p>
            <a:pPr marL="361950" indent="-361950"/>
            <a:r>
              <a:rPr lang="en-US" altLang="zh-CN" dirty="0"/>
              <a:t>Python</a:t>
            </a:r>
            <a:r>
              <a:rPr lang="zh-CN" altLang="en-US" dirty="0"/>
              <a:t>可以直接读取</a:t>
            </a:r>
            <a:r>
              <a:rPr lang="en-US" altLang="zh-CN" dirty="0"/>
              <a:t>SQL Server</a:t>
            </a:r>
            <a:r>
              <a:rPr lang="zh-CN" altLang="en-US" dirty="0"/>
              <a:t>数据库数据，连接之前需要安装第三方</a:t>
            </a:r>
            <a:r>
              <a:rPr lang="en-US" altLang="zh-CN" dirty="0" err="1"/>
              <a:t>pymssql</a:t>
            </a:r>
            <a:r>
              <a:rPr lang="zh-CN" altLang="en-US" dirty="0"/>
              <a:t>包。</a:t>
            </a:r>
            <a:endParaRPr lang="en-US" altLang="zh-CN" dirty="0"/>
          </a:p>
          <a:p>
            <a:pPr marL="361950" indent="-361950"/>
            <a:r>
              <a:rPr lang="en-US" altLang="zh-CN" dirty="0"/>
              <a:t>3. </a:t>
            </a:r>
            <a:r>
              <a:rPr lang="zh-CN" altLang="en-US" dirty="0"/>
              <a:t>读取</a:t>
            </a:r>
            <a:r>
              <a:rPr lang="en-US" altLang="zh-CN" dirty="0"/>
              <a:t>Oracle</a:t>
            </a:r>
            <a:r>
              <a:rPr lang="zh-CN" altLang="en-US" dirty="0"/>
              <a:t>数据库数据</a:t>
            </a:r>
          </a:p>
          <a:p>
            <a:pPr marL="361950" indent="-361950"/>
            <a:r>
              <a:rPr lang="zh-CN" altLang="en-US" dirty="0"/>
              <a:t>相对于</a:t>
            </a:r>
            <a:r>
              <a:rPr lang="en-US" altLang="zh-CN" dirty="0"/>
              <a:t>MySQL</a:t>
            </a:r>
            <a:r>
              <a:rPr lang="zh-CN" altLang="en-US" dirty="0"/>
              <a:t>、</a:t>
            </a:r>
            <a:r>
              <a:rPr lang="en-US" altLang="zh-CN" dirty="0"/>
              <a:t>SQL Server</a:t>
            </a:r>
            <a:r>
              <a:rPr lang="zh-CN" altLang="en-US" dirty="0"/>
              <a:t>数据库，</a:t>
            </a:r>
            <a:r>
              <a:rPr lang="en-US" altLang="zh-CN" dirty="0"/>
              <a:t>Python</a:t>
            </a:r>
            <a:r>
              <a:rPr lang="zh-CN" altLang="en-US" dirty="0"/>
              <a:t>读取</a:t>
            </a:r>
            <a:r>
              <a:rPr lang="en-US" altLang="zh-CN" dirty="0"/>
              <a:t>Oracle</a:t>
            </a:r>
            <a:r>
              <a:rPr lang="zh-CN" altLang="en-US" dirty="0"/>
              <a:t>数据库数据的流程较复杂，需要安装第三方</a:t>
            </a:r>
            <a:r>
              <a:rPr lang="en-US" altLang="zh-CN" dirty="0" err="1"/>
              <a:t>cx_oracle</a:t>
            </a:r>
            <a:r>
              <a:rPr lang="zh-CN" altLang="en-US" dirty="0"/>
              <a:t>包，还需要注意</a:t>
            </a:r>
            <a:r>
              <a:rPr lang="en-US" altLang="zh-CN" dirty="0"/>
              <a:t>Python</a:t>
            </a:r>
            <a:r>
              <a:rPr lang="zh-CN" altLang="en-US" dirty="0"/>
              <a:t>版本与</a:t>
            </a:r>
            <a:r>
              <a:rPr lang="en-US" altLang="zh-CN" dirty="0"/>
              <a:t>Oracle</a:t>
            </a:r>
            <a:r>
              <a:rPr lang="zh-CN" altLang="en-US" dirty="0"/>
              <a:t>版本的对应关系。</a:t>
            </a:r>
          </a:p>
        </p:txBody>
      </p:sp>
      <p:sp>
        <p:nvSpPr>
          <p:cNvPr id="17412" name="内容占位符 2"/>
          <p:cNvSpPr>
            <a:spLocks noGrp="1"/>
          </p:cNvSpPr>
          <p:nvPr>
            <p:ph idx="10"/>
          </p:nvPr>
        </p:nvSpPr>
        <p:spPr>
          <a:xfrm>
            <a:off x="423863" y="1138238"/>
            <a:ext cx="11107737" cy="427037"/>
          </a:xfrm>
        </p:spPr>
        <p:txBody>
          <a:bodyPr/>
          <a:lstStyle/>
          <a:p>
            <a:r>
              <a:rPr lang="en-US" dirty="0"/>
              <a:t>3.1.3  </a:t>
            </a:r>
            <a:r>
              <a:rPr lang="zh-CN" altLang="en-US" dirty="0"/>
              <a:t>读取常用的数据库数据</a:t>
            </a:r>
            <a:endParaRPr dirty="0"/>
          </a:p>
        </p:txBody>
      </p:sp>
    </p:spTree>
    <p:extLst>
      <p:ext uri="{BB962C8B-B14F-4D97-AF65-F5344CB8AC3E}">
        <p14:creationId xmlns:p14="http://schemas.microsoft.com/office/powerpoint/2010/main" val="547752192"/>
      </p:ext>
    </p:extLst>
  </p:cSld>
  <p:clrMapOvr>
    <a:masterClrMapping/>
  </p:clrMapOvr>
  <p:transition spd="slow">
    <p:wheel spokes="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en-US" altLang="zh-CN" dirty="0"/>
              <a:t>Python</a:t>
            </a:r>
            <a:r>
              <a:rPr lang="zh-CN" altLang="en-US" dirty="0"/>
              <a:t>借助</a:t>
            </a:r>
            <a:r>
              <a:rPr lang="en-US" altLang="zh-CN" dirty="0" err="1"/>
              <a:t>impyla</a:t>
            </a:r>
            <a:r>
              <a:rPr lang="zh-CN" altLang="en-US" dirty="0"/>
              <a:t>和</a:t>
            </a:r>
            <a:r>
              <a:rPr lang="en-US" altLang="zh-CN" dirty="0" err="1"/>
              <a:t>thirftpy</a:t>
            </a:r>
            <a:r>
              <a:rPr lang="zh-CN" altLang="en-US" dirty="0"/>
              <a:t>包，可以连接到</a:t>
            </a:r>
            <a:r>
              <a:rPr lang="en-US" altLang="zh-CN" dirty="0"/>
              <a:t>Hadoop</a:t>
            </a:r>
            <a:r>
              <a:rPr lang="zh-CN" altLang="en-US" dirty="0"/>
              <a:t>集群的</a:t>
            </a:r>
            <a:r>
              <a:rPr lang="en-US" altLang="zh-CN" dirty="0"/>
              <a:t>Hive</a:t>
            </a:r>
            <a:r>
              <a:rPr lang="zh-CN" altLang="en-US" dirty="0"/>
              <a:t>数据</a:t>
            </a:r>
            <a:r>
              <a:rPr lang="zh-CN" altLang="zh-CN" dirty="0"/>
              <a:t>。</a:t>
            </a:r>
          </a:p>
          <a:p>
            <a:pPr marL="361950" indent="-361950"/>
            <a:r>
              <a:rPr lang="zh-CN" altLang="en-US" dirty="0"/>
              <a:t>如果安装包的时候报错，那么需要下载离线安装包后再进行安装，注意要与</a:t>
            </a:r>
            <a:r>
              <a:rPr lang="en-US" altLang="zh-CN" dirty="0"/>
              <a:t>Python</a:t>
            </a:r>
            <a:r>
              <a:rPr lang="zh-CN" altLang="en-US" dirty="0"/>
              <a:t>版本相匹配。</a:t>
            </a:r>
            <a:endParaRPr lang="en-US" altLang="zh-CN" dirty="0"/>
          </a:p>
          <a:p>
            <a:pPr marL="361950" indent="-361950"/>
            <a:r>
              <a:rPr lang="zh-CN" altLang="en-US" dirty="0"/>
              <a:t>这样就能成功地安装</a:t>
            </a:r>
            <a:r>
              <a:rPr lang="en-US" altLang="zh-CN" dirty="0" err="1"/>
              <a:t>PyHive</a:t>
            </a:r>
            <a:r>
              <a:rPr lang="zh-CN" altLang="en-US" dirty="0"/>
              <a:t>了，测试代码如下：</a:t>
            </a:r>
          </a:p>
          <a:p>
            <a:pPr marL="361950" indent="-361950"/>
            <a:r>
              <a:rPr lang="en-US" altLang="zh-CN" dirty="0"/>
              <a:t>import pandas as pd</a:t>
            </a:r>
          </a:p>
          <a:p>
            <a:pPr marL="361950" indent="-361950"/>
            <a:r>
              <a:rPr lang="en-US" altLang="zh-CN" dirty="0"/>
              <a:t>from </a:t>
            </a:r>
            <a:r>
              <a:rPr lang="en-US" altLang="zh-CN" dirty="0" err="1"/>
              <a:t>impala.dbapi</a:t>
            </a:r>
            <a:r>
              <a:rPr lang="en-US" altLang="zh-CN" dirty="0"/>
              <a:t> import connect</a:t>
            </a:r>
          </a:p>
          <a:p>
            <a:pPr marL="361950" indent="-361950"/>
            <a:r>
              <a:rPr lang="en-US" altLang="zh-CN" dirty="0"/>
              <a:t>conn = connect(host='192.168.93.137', port=10000, database='</a:t>
            </a:r>
            <a:r>
              <a:rPr lang="en-US" altLang="zh-CN" dirty="0" err="1"/>
              <a:t>sales',user</a:t>
            </a:r>
            <a:r>
              <a:rPr lang="en-US" altLang="zh-CN" dirty="0"/>
              <a:t>='root')</a:t>
            </a:r>
          </a:p>
          <a:p>
            <a:pPr marL="361950" indent="-361950"/>
            <a:r>
              <a:rPr lang="en-US" altLang="zh-CN" dirty="0" err="1"/>
              <a:t>sql_num</a:t>
            </a:r>
            <a:r>
              <a:rPr lang="en-US" altLang="zh-CN" dirty="0"/>
              <a:t> = 'select </a:t>
            </a:r>
            <a:r>
              <a:rPr lang="en-US" altLang="zh-CN" dirty="0" err="1"/>
              <a:t>order_id,sales,amount,profit,rate</a:t>
            </a:r>
            <a:r>
              <a:rPr lang="en-US" altLang="zh-CN" dirty="0"/>
              <a:t> from orders'</a:t>
            </a:r>
          </a:p>
          <a:p>
            <a:pPr marL="361950" indent="-361950"/>
            <a:r>
              <a:rPr lang="en-US" altLang="zh-CN" dirty="0"/>
              <a:t>data = </a:t>
            </a:r>
            <a:r>
              <a:rPr lang="en-US" altLang="zh-CN" dirty="0" err="1"/>
              <a:t>pd.read_sql</a:t>
            </a:r>
            <a:r>
              <a:rPr lang="en-US" altLang="zh-CN" dirty="0"/>
              <a:t>(</a:t>
            </a:r>
            <a:r>
              <a:rPr lang="en-US" altLang="zh-CN" dirty="0" err="1"/>
              <a:t>sql_num,conn</a:t>
            </a:r>
            <a:r>
              <a:rPr lang="en-US" altLang="zh-CN" dirty="0"/>
              <a:t>)</a:t>
            </a:r>
          </a:p>
          <a:p>
            <a:pPr marL="361950" indent="-361950"/>
            <a:r>
              <a:rPr lang="en-US" altLang="zh-CN" dirty="0"/>
              <a:t>print(data)</a:t>
            </a:r>
          </a:p>
        </p:txBody>
      </p:sp>
      <p:sp>
        <p:nvSpPr>
          <p:cNvPr id="17412" name="内容占位符 2"/>
          <p:cNvSpPr>
            <a:spLocks noGrp="1"/>
          </p:cNvSpPr>
          <p:nvPr>
            <p:ph idx="10"/>
          </p:nvPr>
        </p:nvSpPr>
        <p:spPr>
          <a:xfrm>
            <a:off x="423863" y="1138238"/>
            <a:ext cx="11107737" cy="427037"/>
          </a:xfrm>
        </p:spPr>
        <p:txBody>
          <a:bodyPr/>
          <a:lstStyle/>
          <a:p>
            <a:r>
              <a:rPr lang="en-US" dirty="0"/>
              <a:t>3.1.4  </a:t>
            </a:r>
            <a:r>
              <a:rPr lang="zh-CN" altLang="en-US" dirty="0"/>
              <a:t>读取</a:t>
            </a:r>
            <a:r>
              <a:rPr lang="en-US" altLang="zh-CN" dirty="0"/>
              <a:t>Hadoop</a:t>
            </a:r>
            <a:r>
              <a:rPr lang="zh-CN" altLang="en-US" dirty="0"/>
              <a:t>集群数据</a:t>
            </a:r>
            <a:endParaRPr dirty="0"/>
          </a:p>
        </p:txBody>
      </p:sp>
    </p:spTree>
    <p:extLst>
      <p:ext uri="{BB962C8B-B14F-4D97-AF65-F5344CB8AC3E}">
        <p14:creationId xmlns:p14="http://schemas.microsoft.com/office/powerpoint/2010/main" val="3914555547"/>
      </p:ext>
    </p:extLst>
  </p:cSld>
  <p:clrMapOvr>
    <a:masterClrMapping/>
  </p:clrMapOvr>
  <p:transition spd="slow">
    <p:wheel spokes="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4762" cy="4354512"/>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zh-CN" altLang="zh-CN" sz="2400" dirty="0">
                <a:solidFill>
                  <a:schemeClr val="bg1"/>
                </a:solidFill>
                <a:latin typeface="微软雅黑" pitchFamily="34" charset="-122"/>
                <a:ea typeface="微软雅黑" pitchFamily="34" charset="-122"/>
              </a:rPr>
              <a:t>1</a:t>
            </a:r>
            <a:endParaRPr lang="en-US" altLang="zh-CN" sz="24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solidFill>
                  <a:schemeClr val="bg1"/>
                </a:solidFill>
                <a:latin typeface="微软雅黑" pitchFamily="34" charset="-122"/>
                <a:ea typeface="微软雅黑" pitchFamily="34" charset="-122"/>
              </a:rPr>
              <a:t>数据的索引</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latin typeface="微软雅黑" pitchFamily="34" charset="-122"/>
                <a:ea typeface="微软雅黑" pitchFamily="34" charset="-122"/>
              </a:rPr>
              <a:t>数据的读取</a:t>
            </a:r>
          </a:p>
        </p:txBody>
      </p:sp>
      <p:sp>
        <p:nvSpPr>
          <p:cNvPr id="15" name="Oval 15"/>
          <p:cNvSpPr>
            <a:spLocks noChangeArrowheads="1"/>
          </p:cNvSpPr>
          <p:nvPr/>
        </p:nvSpPr>
        <p:spPr bwMode="auto">
          <a:xfrm>
            <a:off x="2928857" y="2626672"/>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数据的切片</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715497"/>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数据的删除</a:t>
            </a:r>
          </a:p>
        </p:txBody>
      </p:sp>
      <p:sp>
        <p:nvSpPr>
          <p:cNvPr id="29" name="Oval 15"/>
          <p:cNvSpPr>
            <a:spLocks noChangeArrowheads="1"/>
          </p:cNvSpPr>
          <p:nvPr/>
        </p:nvSpPr>
        <p:spPr bwMode="auto">
          <a:xfrm>
            <a:off x="2904947" y="4733497"/>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Tree>
    <p:extLst>
      <p:ext uri="{BB962C8B-B14F-4D97-AF65-F5344CB8AC3E}">
        <p14:creationId xmlns:p14="http://schemas.microsoft.com/office/powerpoint/2010/main" val="2436844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在创建索引之前，首先创建一个由</a:t>
            </a:r>
            <a:r>
              <a:rPr lang="en-US" altLang="zh-CN" dirty="0"/>
              <a:t>4</a:t>
            </a:r>
            <a:r>
              <a:rPr lang="zh-CN" altLang="en-US" dirty="0"/>
              <a:t>个门店销售业绩考核得分构成的数据集</a:t>
            </a:r>
            <a:r>
              <a:rPr lang="zh-CN" altLang="zh-CN" dirty="0"/>
              <a:t>。</a:t>
            </a:r>
          </a:p>
          <a:p>
            <a:pPr marL="361950" indent="-361950"/>
            <a:r>
              <a:rPr lang="en-US" altLang="zh-CN" dirty="0" err="1"/>
              <a:t>set_index</a:t>
            </a:r>
            <a:r>
              <a:rPr lang="en-US" altLang="zh-CN" dirty="0"/>
              <a:t>()</a:t>
            </a:r>
            <a:r>
              <a:rPr lang="zh-CN" altLang="en-US" dirty="0"/>
              <a:t>函数可以将其一列转换为行索引，例如将“区域”列转换为行索引，代码如下：</a:t>
            </a:r>
          </a:p>
          <a:p>
            <a:pPr marL="361950" indent="-361950"/>
            <a:r>
              <a:rPr lang="en-US" altLang="zh-CN" dirty="0"/>
              <a:t>sales_half1 = </a:t>
            </a:r>
            <a:r>
              <a:rPr lang="en-US" altLang="zh-CN" dirty="0" err="1"/>
              <a:t>sales_half.set_index</a:t>
            </a:r>
            <a:r>
              <a:rPr lang="en-US" altLang="zh-CN" dirty="0"/>
              <a:t>(['</a:t>
            </a:r>
            <a:r>
              <a:rPr lang="zh-CN" altLang="en-US" dirty="0"/>
              <a:t>区域</a:t>
            </a:r>
            <a:r>
              <a:rPr lang="en-US" altLang="zh-CN" dirty="0"/>
              <a:t>'])</a:t>
            </a:r>
          </a:p>
          <a:p>
            <a:pPr marL="361950" indent="-361950"/>
            <a:r>
              <a:rPr lang="en-US" altLang="zh-CN" dirty="0" err="1"/>
              <a:t>set_index</a:t>
            </a:r>
            <a:r>
              <a:rPr lang="en-US" altLang="zh-CN" dirty="0"/>
              <a:t>()</a:t>
            </a:r>
            <a:r>
              <a:rPr lang="zh-CN" altLang="en-US" dirty="0"/>
              <a:t>函数还可以将其多列转换为行索引，例如将“季度”和“区域”列转换为行索引，代码如下：</a:t>
            </a:r>
          </a:p>
          <a:p>
            <a:pPr marL="361950" indent="-361950"/>
            <a:r>
              <a:rPr lang="en-US" altLang="zh-CN" dirty="0"/>
              <a:t>sales_half2 = </a:t>
            </a:r>
            <a:r>
              <a:rPr lang="en-US" altLang="zh-CN" dirty="0" err="1"/>
              <a:t>sales_half.set_index</a:t>
            </a:r>
            <a:r>
              <a:rPr lang="en-US" altLang="zh-CN" dirty="0"/>
              <a:t>(['</a:t>
            </a:r>
            <a:r>
              <a:rPr lang="zh-CN" altLang="en-US" dirty="0"/>
              <a:t>季度</a:t>
            </a:r>
            <a:r>
              <a:rPr lang="en-US" altLang="zh-CN" dirty="0"/>
              <a:t>','</a:t>
            </a:r>
            <a:r>
              <a:rPr lang="zh-CN" altLang="en-US" dirty="0"/>
              <a:t>区域</a:t>
            </a:r>
            <a:r>
              <a:rPr lang="en-US" altLang="zh-CN" dirty="0"/>
              <a:t>'])</a:t>
            </a:r>
          </a:p>
          <a:p>
            <a:pPr marL="361950" indent="-361950"/>
            <a:r>
              <a:rPr lang="zh-CN" altLang="en-US" dirty="0"/>
              <a:t>默认情况下，索引列字段会从数据集中移除，但是通过设置</a:t>
            </a:r>
            <a:r>
              <a:rPr lang="en-US" altLang="zh-CN" dirty="0"/>
              <a:t>drop</a:t>
            </a:r>
            <a:r>
              <a:rPr lang="zh-CN" altLang="en-US" dirty="0"/>
              <a:t>参数也可以将其保留下来，代码如下：</a:t>
            </a:r>
          </a:p>
          <a:p>
            <a:pPr marL="361950" indent="-361950"/>
            <a:r>
              <a:rPr lang="en-US" altLang="zh-CN" dirty="0" err="1"/>
              <a:t>sales_half.set_index</a:t>
            </a:r>
            <a:r>
              <a:rPr lang="en-US" altLang="zh-CN" dirty="0"/>
              <a:t>(['</a:t>
            </a:r>
            <a:r>
              <a:rPr lang="zh-CN" altLang="en-US" dirty="0"/>
              <a:t>季度</a:t>
            </a:r>
            <a:r>
              <a:rPr lang="en-US" altLang="zh-CN" dirty="0"/>
              <a:t>','</a:t>
            </a:r>
            <a:r>
              <a:rPr lang="zh-CN" altLang="en-US" dirty="0"/>
              <a:t>区域</a:t>
            </a:r>
            <a:r>
              <a:rPr lang="en-US" altLang="zh-CN" dirty="0"/>
              <a:t>'],drop=False)</a:t>
            </a:r>
          </a:p>
        </p:txBody>
      </p:sp>
      <p:sp>
        <p:nvSpPr>
          <p:cNvPr id="17412" name="内容占位符 2"/>
          <p:cNvSpPr>
            <a:spLocks noGrp="1"/>
          </p:cNvSpPr>
          <p:nvPr>
            <p:ph idx="10"/>
          </p:nvPr>
        </p:nvSpPr>
        <p:spPr>
          <a:xfrm>
            <a:off x="423863" y="1138238"/>
            <a:ext cx="11107737" cy="427037"/>
          </a:xfrm>
        </p:spPr>
        <p:txBody>
          <a:bodyPr/>
          <a:lstStyle/>
          <a:p>
            <a:r>
              <a:rPr lang="en-US" dirty="0"/>
              <a:t>3.2.1  </a:t>
            </a:r>
            <a:r>
              <a:rPr lang="en-US" dirty="0" err="1"/>
              <a:t>set_index</a:t>
            </a:r>
            <a:r>
              <a:rPr lang="en-US" dirty="0"/>
              <a:t>()</a:t>
            </a:r>
            <a:r>
              <a:rPr lang="zh-CN" altLang="en-US" dirty="0"/>
              <a:t>函数：创建索引</a:t>
            </a:r>
            <a:endParaRPr dirty="0"/>
          </a:p>
        </p:txBody>
      </p:sp>
    </p:spTree>
    <p:extLst>
      <p:ext uri="{BB962C8B-B14F-4D97-AF65-F5344CB8AC3E}">
        <p14:creationId xmlns:p14="http://schemas.microsoft.com/office/powerpoint/2010/main" val="2212587117"/>
      </p:ext>
    </p:extLst>
  </p:cSld>
  <p:clrMapOvr>
    <a:masterClrMapping/>
  </p:clrMapOvr>
  <p:transition spd="slow">
    <p:wheel spokes="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en-US" altLang="zh-CN" dirty="0" err="1"/>
              <a:t>reset_index</a:t>
            </a:r>
            <a:r>
              <a:rPr lang="en-US" altLang="zh-CN" dirty="0"/>
              <a:t>()</a:t>
            </a:r>
            <a:r>
              <a:rPr lang="zh-CN" altLang="en-US" dirty="0"/>
              <a:t>函数的功能跟</a:t>
            </a:r>
            <a:r>
              <a:rPr lang="en-US" altLang="zh-CN" dirty="0" err="1"/>
              <a:t>set_index</a:t>
            </a:r>
            <a:r>
              <a:rPr lang="en-US" altLang="zh-CN" dirty="0"/>
              <a:t>()</a:t>
            </a:r>
            <a:r>
              <a:rPr lang="zh-CN" altLang="en-US" dirty="0"/>
              <a:t>函数刚好相反，层次化索引的级别会被转移到数据集中的列里面，代码如下所示。</a:t>
            </a:r>
          </a:p>
          <a:p>
            <a:r>
              <a:rPr lang="en-US" altLang="zh-CN" dirty="0"/>
              <a:t>sales_half1.reset_index()</a:t>
            </a:r>
          </a:p>
          <a:p>
            <a:r>
              <a:rPr lang="zh-CN" altLang="en-US" dirty="0"/>
              <a:t>通过</a:t>
            </a:r>
            <a:r>
              <a:rPr lang="en-US" altLang="zh-CN" dirty="0"/>
              <a:t>unstack()</a:t>
            </a:r>
            <a:r>
              <a:rPr lang="zh-CN" altLang="en-US" dirty="0"/>
              <a:t>方法对数据集进行重构，类似于</a:t>
            </a:r>
            <a:r>
              <a:rPr lang="en-US" altLang="zh-CN" dirty="0"/>
              <a:t>pivot()</a:t>
            </a:r>
            <a:r>
              <a:rPr lang="zh-CN" altLang="en-US" dirty="0"/>
              <a:t>方法，不同之处在于，</a:t>
            </a:r>
            <a:r>
              <a:rPr lang="en-US" altLang="zh-CN" dirty="0"/>
              <a:t>unstack()</a:t>
            </a:r>
            <a:r>
              <a:rPr lang="zh-CN" altLang="en-US" dirty="0"/>
              <a:t>方法是针对索引或者标签，即将列索引转成最内层的行索引；而</a:t>
            </a:r>
            <a:r>
              <a:rPr lang="en-US" altLang="zh-CN" dirty="0"/>
              <a:t>pivot()</a:t>
            </a:r>
            <a:r>
              <a:rPr lang="zh-CN" altLang="en-US" dirty="0"/>
              <a:t>方法则是针对列的值，即指定某列的值作为行索引</a:t>
            </a:r>
            <a:r>
              <a:rPr lang="zh-CN" altLang="zh-CN" dirty="0"/>
              <a:t>。</a:t>
            </a:r>
          </a:p>
          <a:p>
            <a:pPr marL="361950" indent="-361950"/>
            <a:r>
              <a:rPr lang="zh-CN" altLang="en-US" dirty="0"/>
              <a:t>此外，</a:t>
            </a:r>
            <a:r>
              <a:rPr lang="en-US" altLang="zh-CN" dirty="0"/>
              <a:t>stack()</a:t>
            </a:r>
            <a:r>
              <a:rPr lang="zh-CN" altLang="en-US" dirty="0"/>
              <a:t>方法是</a:t>
            </a:r>
            <a:r>
              <a:rPr lang="en-US" altLang="zh-CN" dirty="0"/>
              <a:t>unstack()</a:t>
            </a:r>
            <a:r>
              <a:rPr lang="zh-CN" altLang="en-US" dirty="0"/>
              <a:t>方法的逆运算。</a:t>
            </a:r>
          </a:p>
        </p:txBody>
      </p:sp>
      <p:sp>
        <p:nvSpPr>
          <p:cNvPr id="17412" name="内容占位符 2"/>
          <p:cNvSpPr>
            <a:spLocks noGrp="1"/>
          </p:cNvSpPr>
          <p:nvPr>
            <p:ph idx="10"/>
          </p:nvPr>
        </p:nvSpPr>
        <p:spPr>
          <a:xfrm>
            <a:off x="423863" y="1138238"/>
            <a:ext cx="11107737" cy="427037"/>
          </a:xfrm>
        </p:spPr>
        <p:txBody>
          <a:bodyPr/>
          <a:lstStyle/>
          <a:p>
            <a:r>
              <a:rPr lang="en-US" dirty="0"/>
              <a:t>3.2.2  unstack()</a:t>
            </a:r>
            <a:r>
              <a:rPr lang="zh-CN" altLang="en-US" dirty="0"/>
              <a:t>函数：层次化索引</a:t>
            </a:r>
            <a:endParaRPr dirty="0"/>
          </a:p>
        </p:txBody>
      </p:sp>
    </p:spTree>
    <p:extLst>
      <p:ext uri="{BB962C8B-B14F-4D97-AF65-F5344CB8AC3E}">
        <p14:creationId xmlns:p14="http://schemas.microsoft.com/office/powerpoint/2010/main" val="3232340425"/>
      </p:ext>
    </p:extLst>
  </p:cSld>
  <p:clrMapOvr>
    <a:masterClrMapping/>
  </p:clrMapOvr>
  <p:transition spd="slow">
    <p:wheel spokes="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有时可能需要调整索引的顺序，</a:t>
            </a:r>
            <a:r>
              <a:rPr lang="en-US" altLang="zh-CN" dirty="0" err="1"/>
              <a:t>swaplevel</a:t>
            </a:r>
            <a:r>
              <a:rPr lang="en-US" altLang="zh-CN" dirty="0"/>
              <a:t>()</a:t>
            </a:r>
            <a:r>
              <a:rPr lang="zh-CN" altLang="en-US" dirty="0"/>
              <a:t>函数接收两个级别的编号或名称，并返回一个互换了级别的新对象，例如对季度和区域的索引级别进行调整，代码如下：</a:t>
            </a:r>
          </a:p>
          <a:p>
            <a:r>
              <a:rPr lang="en-US" altLang="zh-CN" dirty="0"/>
              <a:t>sales_half2.swaplevel('</a:t>
            </a:r>
            <a:r>
              <a:rPr lang="zh-CN" altLang="en-US" dirty="0"/>
              <a:t>季度</a:t>
            </a:r>
            <a:r>
              <a:rPr lang="en-US" altLang="zh-CN" dirty="0"/>
              <a:t>','</a:t>
            </a:r>
            <a:r>
              <a:rPr lang="zh-CN" altLang="en-US" dirty="0"/>
              <a:t>区域</a:t>
            </a:r>
            <a:r>
              <a:rPr lang="en-US" altLang="zh-CN" dirty="0"/>
              <a:t>')</a:t>
            </a:r>
            <a:endParaRPr lang="zh-CN" altLang="zh-CN" dirty="0"/>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dirty="0"/>
              <a:t>3.2.3  </a:t>
            </a:r>
            <a:r>
              <a:rPr lang="en-US" dirty="0" err="1"/>
              <a:t>swaplevel</a:t>
            </a:r>
            <a:r>
              <a:rPr lang="en-US" dirty="0"/>
              <a:t>()</a:t>
            </a:r>
            <a:r>
              <a:rPr lang="zh-CN" altLang="en-US" dirty="0"/>
              <a:t>函数：调整索引</a:t>
            </a:r>
            <a:endParaRPr dirty="0"/>
          </a:p>
        </p:txBody>
      </p:sp>
    </p:spTree>
    <p:extLst>
      <p:ext uri="{BB962C8B-B14F-4D97-AF65-F5344CB8AC3E}">
        <p14:creationId xmlns:p14="http://schemas.microsoft.com/office/powerpoint/2010/main" val="1461240420"/>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4762" cy="4354512"/>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zh-CN" altLang="zh-CN" sz="2200" dirty="0">
                <a:solidFill>
                  <a:schemeClr val="bg1"/>
                </a:solidFill>
                <a:latin typeface="微软雅黑" pitchFamily="34" charset="-122"/>
                <a:ea typeface="微软雅黑" pitchFamily="34" charset="-122"/>
              </a:rPr>
              <a:t>1</a:t>
            </a:r>
            <a:endParaRPr lang="en-US" altLang="zh-CN" sz="22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常用的代码开发工具</a:t>
            </a:r>
          </a:p>
        </p:txBody>
      </p:sp>
      <p:sp>
        <p:nvSpPr>
          <p:cNvPr id="13" name="AutoShape 17"/>
          <p:cNvSpPr>
            <a:spLocks noChangeArrowheads="1"/>
          </p:cNvSpPr>
          <p:nvPr/>
        </p:nvSpPr>
        <p:spPr bwMode="auto">
          <a:xfrm>
            <a:off x="4000531" y="1579743"/>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solidFill>
                  <a:schemeClr val="bg1"/>
                </a:solidFill>
                <a:latin typeface="微软雅黑" pitchFamily="34" charset="-122"/>
                <a:ea typeface="微软雅黑" pitchFamily="34" charset="-122"/>
              </a:rPr>
              <a:t>集成开发工具</a:t>
            </a:r>
            <a:r>
              <a:rPr lang="en-US" altLang="zh-CN" sz="2400" dirty="0">
                <a:solidFill>
                  <a:schemeClr val="bg1"/>
                </a:solidFill>
                <a:latin typeface="微软雅黑" pitchFamily="34" charset="-122"/>
                <a:ea typeface="微软雅黑" pitchFamily="34" charset="-122"/>
              </a:rPr>
              <a:t>Anaconda</a:t>
            </a:r>
            <a:endParaRPr lang="zh-CN" altLang="en-US" sz="2400" dirty="0">
              <a:solidFill>
                <a:schemeClr val="bg1"/>
              </a:solidFill>
              <a:latin typeface="微软雅黑" pitchFamily="34" charset="-122"/>
              <a:ea typeface="微软雅黑" pitchFamily="34" charset="-122"/>
            </a:endParaRP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认识</a:t>
            </a:r>
            <a:r>
              <a:rPr lang="en-US" altLang="zh-CN" sz="2400" dirty="0">
                <a:latin typeface="微软雅黑" pitchFamily="34" charset="-122"/>
                <a:ea typeface="微软雅黑" pitchFamily="34" charset="-122"/>
                <a:sym typeface="微软雅黑" pitchFamily="34" charset="-122"/>
              </a:rPr>
              <a:t>Python</a:t>
            </a:r>
            <a:r>
              <a:rPr lang="zh-CN" altLang="en-US" sz="2400" dirty="0">
                <a:latin typeface="微软雅黑" pitchFamily="34" charset="-122"/>
                <a:ea typeface="微软雅黑" pitchFamily="34" charset="-122"/>
                <a:sym typeface="微软雅黑" pitchFamily="34" charset="-122"/>
              </a:rPr>
              <a:t>程序</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715497"/>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包管理工具</a:t>
            </a:r>
            <a:r>
              <a:rPr lang="en-US" altLang="zh-CN" sz="2400" dirty="0">
                <a:latin typeface="微软雅黑" pitchFamily="34" charset="-122"/>
                <a:ea typeface="微软雅黑" pitchFamily="34" charset="-122"/>
              </a:rPr>
              <a:t>pip</a:t>
            </a:r>
            <a:endParaRPr lang="zh-CN" altLang="en-US" sz="2400" dirty="0">
              <a:latin typeface="微软雅黑" pitchFamily="34" charset="-122"/>
              <a:ea typeface="微软雅黑" pitchFamily="34" charset="-122"/>
            </a:endParaRPr>
          </a:p>
        </p:txBody>
      </p:sp>
      <p:sp>
        <p:nvSpPr>
          <p:cNvPr id="29" name="Oval 15"/>
          <p:cNvSpPr>
            <a:spLocks noChangeArrowheads="1"/>
          </p:cNvSpPr>
          <p:nvPr/>
        </p:nvSpPr>
        <p:spPr bwMode="auto">
          <a:xfrm>
            <a:off x="2904947" y="4733497"/>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Tree>
    <p:extLst>
      <p:ext uri="{BB962C8B-B14F-4D97-AF65-F5344CB8AC3E}">
        <p14:creationId xmlns:p14="http://schemas.microsoft.com/office/powerpoint/2010/main" val="322998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4762" cy="4354512"/>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zh-CN" altLang="zh-CN" sz="2400" dirty="0">
                <a:solidFill>
                  <a:schemeClr val="bg1"/>
                </a:solidFill>
                <a:latin typeface="微软雅黑" pitchFamily="34" charset="-122"/>
                <a:ea typeface="微软雅黑" pitchFamily="34" charset="-122"/>
              </a:rPr>
              <a:t>1</a:t>
            </a:r>
            <a:endParaRPr lang="en-US" altLang="zh-CN" sz="24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数据的索引</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latin typeface="微软雅黑" pitchFamily="34" charset="-122"/>
                <a:ea typeface="微软雅黑" pitchFamily="34" charset="-122"/>
              </a:rPr>
              <a:t>数据的读取</a:t>
            </a: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solidFill>
                  <a:schemeClr val="bg1"/>
                </a:solidFill>
                <a:latin typeface="微软雅黑" pitchFamily="34" charset="-122"/>
                <a:ea typeface="微软雅黑" pitchFamily="34" charset="-122"/>
                <a:sym typeface="微软雅黑" pitchFamily="34" charset="-122"/>
              </a:rPr>
              <a:t>数据的切片</a:t>
            </a:r>
          </a:p>
        </p:txBody>
      </p:sp>
      <p:sp>
        <p:nvSpPr>
          <p:cNvPr id="22" name="Oval 15"/>
          <p:cNvSpPr>
            <a:spLocks noChangeArrowheads="1"/>
          </p:cNvSpPr>
          <p:nvPr/>
        </p:nvSpPr>
        <p:spPr bwMode="auto">
          <a:xfrm>
            <a:off x="2928857" y="3678873"/>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715497"/>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数据的删除</a:t>
            </a:r>
          </a:p>
        </p:txBody>
      </p:sp>
      <p:sp>
        <p:nvSpPr>
          <p:cNvPr id="29" name="Oval 15"/>
          <p:cNvSpPr>
            <a:spLocks noChangeArrowheads="1"/>
          </p:cNvSpPr>
          <p:nvPr/>
        </p:nvSpPr>
        <p:spPr bwMode="auto">
          <a:xfrm>
            <a:off x="2904947" y="4733497"/>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Tree>
    <p:extLst>
      <p:ext uri="{BB962C8B-B14F-4D97-AF65-F5344CB8AC3E}">
        <p14:creationId xmlns:p14="http://schemas.microsoft.com/office/powerpoint/2010/main" val="8571130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在介绍数据切片之前，首先创建一个由</a:t>
            </a:r>
            <a:r>
              <a:rPr lang="en-US" altLang="zh-CN" dirty="0"/>
              <a:t>4</a:t>
            </a:r>
            <a:r>
              <a:rPr lang="zh-CN" altLang="en-US" dirty="0"/>
              <a:t>个门店的销售业绩考评数据构成的数据集</a:t>
            </a:r>
            <a:r>
              <a:rPr lang="zh-CN" altLang="zh-CN" dirty="0"/>
              <a:t>。</a:t>
            </a:r>
          </a:p>
          <a:p>
            <a:pPr marL="361950" indent="-361950"/>
            <a:r>
              <a:rPr lang="zh-CN" altLang="en-US" dirty="0"/>
              <a:t>可以提取列表中的某一列数据，代码如下：</a:t>
            </a:r>
          </a:p>
          <a:p>
            <a:pPr marL="361950" indent="-361950"/>
            <a:r>
              <a:rPr lang="en-US" altLang="zh-CN" dirty="0" err="1"/>
              <a:t>sales_half</a:t>
            </a:r>
            <a:r>
              <a:rPr lang="en-US" altLang="zh-CN" dirty="0"/>
              <a:t>['</a:t>
            </a:r>
            <a:r>
              <a:rPr lang="zh-CN" altLang="en-US" dirty="0"/>
              <a:t>长泰店</a:t>
            </a:r>
            <a:r>
              <a:rPr lang="en-US" altLang="zh-CN" dirty="0"/>
              <a:t>']</a:t>
            </a:r>
          </a:p>
          <a:p>
            <a:pPr marL="361950" indent="-361950"/>
            <a:r>
              <a:rPr lang="zh-CN" altLang="en-US" dirty="0"/>
              <a:t>可以提取列表中的某几列连续和不连续的数据，例如两列数据，代码如下：</a:t>
            </a:r>
          </a:p>
          <a:p>
            <a:pPr marL="361950" indent="-361950"/>
            <a:r>
              <a:rPr lang="en-US" altLang="zh-CN" dirty="0" err="1"/>
              <a:t>sales_half</a:t>
            </a:r>
            <a:r>
              <a:rPr lang="en-US" altLang="zh-CN" dirty="0"/>
              <a:t>[['</a:t>
            </a:r>
            <a:r>
              <a:rPr lang="zh-CN" altLang="en-US" dirty="0"/>
              <a:t>长泰店</a:t>
            </a:r>
            <a:r>
              <a:rPr lang="en-US" altLang="zh-CN" dirty="0"/>
              <a:t>','</a:t>
            </a:r>
            <a:r>
              <a:rPr lang="zh-CN" altLang="en-US" dirty="0"/>
              <a:t>临泉店</a:t>
            </a:r>
            <a:r>
              <a:rPr lang="en-US" altLang="zh-CN" dirty="0"/>
              <a:t>']]</a:t>
            </a:r>
          </a:p>
        </p:txBody>
      </p:sp>
      <p:sp>
        <p:nvSpPr>
          <p:cNvPr id="17412" name="内容占位符 2"/>
          <p:cNvSpPr>
            <a:spLocks noGrp="1"/>
          </p:cNvSpPr>
          <p:nvPr>
            <p:ph idx="10"/>
          </p:nvPr>
        </p:nvSpPr>
        <p:spPr>
          <a:xfrm>
            <a:off x="423863" y="1138238"/>
            <a:ext cx="11107737" cy="427037"/>
          </a:xfrm>
        </p:spPr>
        <p:txBody>
          <a:bodyPr/>
          <a:lstStyle/>
          <a:p>
            <a:r>
              <a:rPr lang="en-US" dirty="0"/>
              <a:t>3.3.1  </a:t>
            </a:r>
            <a:r>
              <a:rPr lang="zh-CN" altLang="en-US" dirty="0"/>
              <a:t>提取一列或多列数据</a:t>
            </a:r>
            <a:endParaRPr dirty="0"/>
          </a:p>
        </p:txBody>
      </p:sp>
    </p:spTree>
    <p:extLst>
      <p:ext uri="{BB962C8B-B14F-4D97-AF65-F5344CB8AC3E}">
        <p14:creationId xmlns:p14="http://schemas.microsoft.com/office/powerpoint/2010/main" val="4189519619"/>
      </p:ext>
    </p:extLst>
  </p:cSld>
  <p:clrMapOvr>
    <a:masterClrMapping/>
  </p:clrMapOvr>
  <p:transition spd="slow">
    <p:wheel spokes="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可以使用</a:t>
            </a:r>
            <a:r>
              <a:rPr lang="en-US" altLang="zh-CN" dirty="0"/>
              <a:t>loc()</a:t>
            </a:r>
            <a:r>
              <a:rPr lang="zh-CN" altLang="en-US" dirty="0"/>
              <a:t>和</a:t>
            </a:r>
            <a:r>
              <a:rPr lang="en-US" altLang="zh-CN" dirty="0" err="1"/>
              <a:t>iloc</a:t>
            </a:r>
            <a:r>
              <a:rPr lang="en-US" altLang="zh-CN" dirty="0"/>
              <a:t>()</a:t>
            </a:r>
            <a:r>
              <a:rPr lang="zh-CN" altLang="en-US" dirty="0"/>
              <a:t>函数获取特定行的数据，其中，</a:t>
            </a:r>
            <a:r>
              <a:rPr lang="en-US" altLang="zh-CN" dirty="0" err="1"/>
              <a:t>iloc</a:t>
            </a:r>
            <a:r>
              <a:rPr lang="en-US" altLang="zh-CN" dirty="0"/>
              <a:t>()</a:t>
            </a:r>
            <a:r>
              <a:rPr lang="zh-CN" altLang="en-US" dirty="0"/>
              <a:t>函数通过行号获取数据，而</a:t>
            </a:r>
            <a:r>
              <a:rPr lang="en-US" altLang="zh-CN" dirty="0"/>
              <a:t>loc()</a:t>
            </a:r>
            <a:r>
              <a:rPr lang="zh-CN" altLang="en-US" dirty="0"/>
              <a:t>函数通过行标签索引数据，例如提取第二行数据，代码如下：</a:t>
            </a:r>
          </a:p>
          <a:p>
            <a:r>
              <a:rPr lang="en-US" altLang="zh-CN" dirty="0" err="1"/>
              <a:t>sales_half.iloc</a:t>
            </a:r>
            <a:r>
              <a:rPr lang="en-US" altLang="zh-CN" dirty="0"/>
              <a:t>[1]</a:t>
            </a:r>
          </a:p>
          <a:p>
            <a:r>
              <a:rPr lang="zh-CN" altLang="en-US" dirty="0"/>
              <a:t>也可以提取几行数据，注意行号也是从</a:t>
            </a:r>
            <a:r>
              <a:rPr lang="en-US" altLang="zh-CN" dirty="0"/>
              <a:t>0</a:t>
            </a:r>
            <a:r>
              <a:rPr lang="zh-CN" altLang="en-US" dirty="0"/>
              <a:t>开始的，区间是左闭右开的，例如提取第三行到第五行的数据，代码如下：</a:t>
            </a:r>
          </a:p>
          <a:p>
            <a:r>
              <a:rPr lang="en-US" altLang="zh-CN" dirty="0" err="1"/>
              <a:t>sales_half.iloc</a:t>
            </a:r>
            <a:r>
              <a:rPr lang="en-US" altLang="zh-CN" dirty="0"/>
              <a:t>[2:5]</a:t>
            </a:r>
          </a:p>
          <a:p>
            <a:r>
              <a:rPr lang="zh-CN" altLang="en-US" dirty="0"/>
              <a:t>如果不指定</a:t>
            </a:r>
            <a:r>
              <a:rPr lang="en-US" altLang="zh-CN" dirty="0" err="1"/>
              <a:t>iloc</a:t>
            </a:r>
            <a:r>
              <a:rPr lang="zh-CN" altLang="en-US" dirty="0"/>
              <a:t>的行索引的初始值，那么默认从</a:t>
            </a:r>
            <a:r>
              <a:rPr lang="en-US" altLang="zh-CN" dirty="0"/>
              <a:t>0</a:t>
            </a:r>
            <a:r>
              <a:rPr lang="zh-CN" altLang="en-US" dirty="0"/>
              <a:t>开始，即第一行，代码如下：</a:t>
            </a:r>
          </a:p>
          <a:p>
            <a:r>
              <a:rPr lang="en-US" altLang="zh-CN" dirty="0" err="1"/>
              <a:t>sales_half.iloc</a:t>
            </a:r>
            <a:r>
              <a:rPr lang="en-US" altLang="zh-CN" dirty="0"/>
              <a:t>[:3]</a:t>
            </a:r>
            <a:endParaRPr lang="zh-CN" altLang="zh-CN" dirty="0"/>
          </a:p>
        </p:txBody>
      </p:sp>
      <p:sp>
        <p:nvSpPr>
          <p:cNvPr id="17412" name="内容占位符 2"/>
          <p:cNvSpPr>
            <a:spLocks noGrp="1"/>
          </p:cNvSpPr>
          <p:nvPr>
            <p:ph idx="10"/>
          </p:nvPr>
        </p:nvSpPr>
        <p:spPr>
          <a:xfrm>
            <a:off x="423863" y="1138238"/>
            <a:ext cx="11107737" cy="427037"/>
          </a:xfrm>
        </p:spPr>
        <p:txBody>
          <a:bodyPr/>
          <a:lstStyle/>
          <a:p>
            <a:r>
              <a:rPr lang="en-US" dirty="0"/>
              <a:t>3.3.2  </a:t>
            </a:r>
            <a:r>
              <a:rPr lang="zh-CN" altLang="en-US" dirty="0"/>
              <a:t>提取一行或多行数据</a:t>
            </a:r>
            <a:endParaRPr dirty="0"/>
          </a:p>
        </p:txBody>
      </p:sp>
    </p:spTree>
    <p:extLst>
      <p:ext uri="{BB962C8B-B14F-4D97-AF65-F5344CB8AC3E}">
        <p14:creationId xmlns:p14="http://schemas.microsoft.com/office/powerpoint/2010/main" val="1303552714"/>
      </p:ext>
    </p:extLst>
  </p:cSld>
  <p:clrMapOvr>
    <a:masterClrMapping/>
  </p:clrMapOvr>
  <p:transition spd="slow">
    <p:wheel spokes="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使用</a:t>
            </a:r>
            <a:r>
              <a:rPr lang="en-US" altLang="zh-CN" dirty="0" err="1"/>
              <a:t>iloc</a:t>
            </a:r>
            <a:r>
              <a:rPr lang="en-US" altLang="zh-CN" dirty="0"/>
              <a:t>()</a:t>
            </a:r>
            <a:r>
              <a:rPr lang="zh-CN" altLang="en-US" dirty="0"/>
              <a:t>函数还可以提取指定区域的数据，例如，提取第三行到第五行、第二列和第三列的数据，代码如下：</a:t>
            </a:r>
          </a:p>
          <a:p>
            <a:r>
              <a:rPr lang="en-US" altLang="zh-CN" dirty="0" err="1"/>
              <a:t>sales_half.iloc</a:t>
            </a:r>
            <a:r>
              <a:rPr lang="en-US" altLang="zh-CN" dirty="0"/>
              <a:t>[2:5,1:3]</a:t>
            </a:r>
          </a:p>
          <a:p>
            <a:r>
              <a:rPr lang="zh-CN" altLang="en-US" dirty="0"/>
              <a:t>此外，如果不指定区域中列索引的初始值，那么从第一列开始，代码如下。同理，如果不指定列索引的结束值，那么提取后面的所有列。</a:t>
            </a:r>
          </a:p>
          <a:p>
            <a:r>
              <a:rPr lang="en-US" altLang="zh-CN" dirty="0" err="1"/>
              <a:t>sales_half.iloc</a:t>
            </a:r>
            <a:r>
              <a:rPr lang="en-US" altLang="zh-CN" dirty="0"/>
              <a:t>[2:5,:3]</a:t>
            </a:r>
            <a:endParaRPr lang="zh-CN" altLang="zh-CN" dirty="0"/>
          </a:p>
        </p:txBody>
      </p:sp>
      <p:sp>
        <p:nvSpPr>
          <p:cNvPr id="17412" name="内容占位符 2"/>
          <p:cNvSpPr>
            <a:spLocks noGrp="1"/>
          </p:cNvSpPr>
          <p:nvPr>
            <p:ph idx="10"/>
          </p:nvPr>
        </p:nvSpPr>
        <p:spPr>
          <a:xfrm>
            <a:off x="423863" y="1138238"/>
            <a:ext cx="11107737" cy="427037"/>
          </a:xfrm>
        </p:spPr>
        <p:txBody>
          <a:bodyPr/>
          <a:lstStyle/>
          <a:p>
            <a:r>
              <a:rPr lang="en-US" dirty="0"/>
              <a:t>3.3.3  </a:t>
            </a:r>
            <a:r>
              <a:rPr lang="zh-CN" altLang="en-US" dirty="0"/>
              <a:t>提取指定区域的数据</a:t>
            </a:r>
            <a:endParaRPr dirty="0"/>
          </a:p>
        </p:txBody>
      </p:sp>
    </p:spTree>
    <p:extLst>
      <p:ext uri="{BB962C8B-B14F-4D97-AF65-F5344CB8AC3E}">
        <p14:creationId xmlns:p14="http://schemas.microsoft.com/office/powerpoint/2010/main" val="3141215012"/>
      </p:ext>
    </p:extLst>
  </p:cSld>
  <p:clrMapOvr>
    <a:masterClrMapping/>
  </p:clrMapOvr>
  <p:transition spd="slow">
    <p:wheel spokes="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4762" cy="4354512"/>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zh-CN" altLang="zh-CN" sz="2400" dirty="0">
                <a:solidFill>
                  <a:schemeClr val="bg1"/>
                </a:solidFill>
                <a:latin typeface="微软雅黑" pitchFamily="34" charset="-122"/>
                <a:ea typeface="微软雅黑" pitchFamily="34" charset="-122"/>
              </a:rPr>
              <a:t>1</a:t>
            </a:r>
            <a:endParaRPr lang="en-US" altLang="zh-CN" sz="24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数据的索引</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latin typeface="微软雅黑" pitchFamily="34" charset="-122"/>
                <a:ea typeface="微软雅黑" pitchFamily="34" charset="-122"/>
              </a:rPr>
              <a:t>数据的读取</a:t>
            </a: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数据的切片</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715497"/>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solidFill>
                  <a:schemeClr val="bg1"/>
                </a:solidFill>
                <a:latin typeface="微软雅黑" pitchFamily="34" charset="-122"/>
                <a:ea typeface="微软雅黑" pitchFamily="34" charset="-122"/>
              </a:rPr>
              <a:t>数据的删除</a:t>
            </a:r>
          </a:p>
        </p:txBody>
      </p:sp>
      <p:sp>
        <p:nvSpPr>
          <p:cNvPr id="29" name="Oval 15"/>
          <p:cNvSpPr>
            <a:spLocks noChangeArrowheads="1"/>
          </p:cNvSpPr>
          <p:nvPr/>
        </p:nvSpPr>
        <p:spPr bwMode="auto">
          <a:xfrm>
            <a:off x="2904947" y="4733497"/>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4</a:t>
            </a:r>
          </a:p>
        </p:txBody>
      </p:sp>
    </p:spTree>
    <p:extLst>
      <p:ext uri="{BB962C8B-B14F-4D97-AF65-F5344CB8AC3E}">
        <p14:creationId xmlns:p14="http://schemas.microsoft.com/office/powerpoint/2010/main" val="12180471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在介绍</a:t>
            </a:r>
            <a:r>
              <a:rPr lang="en-US" altLang="zh-CN" dirty="0"/>
              <a:t>Pandas</a:t>
            </a:r>
            <a:r>
              <a:rPr lang="zh-CN" altLang="en-US" dirty="0"/>
              <a:t>如何删除数据之前，先创建一个由</a:t>
            </a:r>
            <a:r>
              <a:rPr lang="en-US" altLang="zh-CN" dirty="0"/>
              <a:t>4</a:t>
            </a:r>
            <a:r>
              <a:rPr lang="zh-CN" altLang="en-US" dirty="0"/>
              <a:t>个门店的销售业绩考评数据构成的数据集</a:t>
            </a:r>
            <a:r>
              <a:rPr lang="zh-CN" altLang="zh-CN" dirty="0"/>
              <a:t>。</a:t>
            </a:r>
          </a:p>
          <a:p>
            <a:pPr marL="361950" indent="-361950"/>
            <a:r>
              <a:rPr lang="en-US" altLang="zh-CN" dirty="0"/>
              <a:t>drop()</a:t>
            </a:r>
            <a:r>
              <a:rPr lang="zh-CN" altLang="en-US" dirty="0"/>
              <a:t>函数默认删除行数据，参数是行索引，例如删除一行数据，代码如下：</a:t>
            </a:r>
          </a:p>
          <a:p>
            <a:pPr marL="361950" indent="-361950"/>
            <a:r>
              <a:rPr lang="en-US" altLang="zh-CN" dirty="0" err="1"/>
              <a:t>sales_half.drop</a:t>
            </a:r>
            <a:r>
              <a:rPr lang="en-US" altLang="zh-CN" dirty="0"/>
              <a:t>('</a:t>
            </a:r>
            <a:r>
              <a:rPr lang="zh-CN" altLang="en-US" dirty="0"/>
              <a:t>西北</a:t>
            </a:r>
            <a:r>
              <a:rPr lang="en-US" altLang="zh-CN" dirty="0"/>
              <a:t>')</a:t>
            </a:r>
          </a:p>
          <a:p>
            <a:pPr marL="361950" indent="-361950"/>
            <a:r>
              <a:rPr lang="zh-CN" altLang="en-US" dirty="0"/>
              <a:t>还可以删除几行连续和不连续的数据，例如删除华南和西南的考评数据，代码如下：</a:t>
            </a:r>
          </a:p>
          <a:p>
            <a:pPr marL="361950" indent="-361950"/>
            <a:r>
              <a:rPr lang="en-US" altLang="zh-CN" dirty="0" err="1"/>
              <a:t>sales_half.drop</a:t>
            </a:r>
            <a:r>
              <a:rPr lang="en-US" altLang="zh-CN" dirty="0"/>
              <a:t>(['</a:t>
            </a:r>
            <a:r>
              <a:rPr lang="zh-CN" altLang="en-US" dirty="0"/>
              <a:t>华南</a:t>
            </a:r>
            <a:r>
              <a:rPr lang="en-US" altLang="zh-CN" dirty="0"/>
              <a:t>','</a:t>
            </a:r>
            <a:r>
              <a:rPr lang="zh-CN" altLang="en-US" dirty="0"/>
              <a:t>西南</a:t>
            </a:r>
            <a:r>
              <a:rPr lang="en-US" altLang="zh-CN" dirty="0"/>
              <a:t>'])</a:t>
            </a:r>
          </a:p>
        </p:txBody>
      </p:sp>
      <p:sp>
        <p:nvSpPr>
          <p:cNvPr id="17412" name="内容占位符 2"/>
          <p:cNvSpPr>
            <a:spLocks noGrp="1"/>
          </p:cNvSpPr>
          <p:nvPr>
            <p:ph idx="10"/>
          </p:nvPr>
        </p:nvSpPr>
        <p:spPr>
          <a:xfrm>
            <a:off x="423863" y="1138238"/>
            <a:ext cx="11107737" cy="427037"/>
          </a:xfrm>
        </p:spPr>
        <p:txBody>
          <a:bodyPr/>
          <a:lstStyle/>
          <a:p>
            <a:r>
              <a:rPr lang="en-US" dirty="0"/>
              <a:t>3.4.1  </a:t>
            </a:r>
            <a:r>
              <a:rPr lang="zh-CN" altLang="en-US" dirty="0"/>
              <a:t>删除一行或多行数据</a:t>
            </a:r>
            <a:endParaRPr dirty="0"/>
          </a:p>
        </p:txBody>
      </p:sp>
    </p:spTree>
    <p:extLst>
      <p:ext uri="{BB962C8B-B14F-4D97-AF65-F5344CB8AC3E}">
        <p14:creationId xmlns:p14="http://schemas.microsoft.com/office/powerpoint/2010/main" val="1732837997"/>
      </p:ext>
    </p:extLst>
  </p:cSld>
  <p:clrMapOvr>
    <a:masterClrMapping/>
  </p:clrMapOvr>
  <p:transition spd="slow">
    <p:wheel spokes="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对于列数据的删除，可以通过设置参数</a:t>
            </a:r>
            <a:r>
              <a:rPr lang="en-US" altLang="zh-CN" dirty="0"/>
              <a:t>axis=1</a:t>
            </a:r>
            <a:r>
              <a:rPr lang="zh-CN" altLang="en-US" dirty="0"/>
              <a:t>实现（如果不设置参数</a:t>
            </a:r>
            <a:r>
              <a:rPr lang="en-US" altLang="zh-CN" dirty="0"/>
              <a:t>axis</a:t>
            </a:r>
            <a:r>
              <a:rPr lang="zh-CN" altLang="en-US" dirty="0"/>
              <a:t>，则</a:t>
            </a:r>
            <a:r>
              <a:rPr lang="en-US" altLang="zh-CN" dirty="0"/>
              <a:t>drop()</a:t>
            </a:r>
            <a:r>
              <a:rPr lang="zh-CN" altLang="en-US" dirty="0"/>
              <a:t>函数默认</a:t>
            </a:r>
            <a:r>
              <a:rPr lang="en-US" altLang="zh-CN" dirty="0"/>
              <a:t>axis=0</a:t>
            </a:r>
            <a:r>
              <a:rPr lang="zh-CN" altLang="en-US" dirty="0"/>
              <a:t>，即对行进行操作），例如删除人民店的考评数据，代码如下：</a:t>
            </a:r>
          </a:p>
          <a:p>
            <a:r>
              <a:rPr lang="en-US" altLang="zh-CN" dirty="0" err="1"/>
              <a:t>sales_half.drop</a:t>
            </a:r>
            <a:r>
              <a:rPr lang="en-US" altLang="zh-CN" dirty="0"/>
              <a:t>('</a:t>
            </a:r>
            <a:r>
              <a:rPr lang="zh-CN" altLang="en-US" dirty="0"/>
              <a:t>人民店</a:t>
            </a:r>
            <a:r>
              <a:rPr lang="en-US" altLang="zh-CN" dirty="0"/>
              <a:t>',axis=1)</a:t>
            </a:r>
          </a:p>
          <a:p>
            <a:r>
              <a:rPr lang="zh-CN" altLang="en-US" dirty="0"/>
              <a:t>也可以通过设置</a:t>
            </a:r>
            <a:r>
              <a:rPr lang="en-US" altLang="zh-CN" dirty="0"/>
              <a:t>axis='columns'</a:t>
            </a:r>
            <a:r>
              <a:rPr lang="zh-CN" altLang="en-US" dirty="0"/>
              <a:t>实现删除列数据，例如删除长泰店和临泉店两个门店的考评数据，代码如下：</a:t>
            </a:r>
          </a:p>
          <a:p>
            <a:r>
              <a:rPr lang="en-US" altLang="zh-CN" dirty="0" err="1"/>
              <a:t>sales_half.drop</a:t>
            </a:r>
            <a:r>
              <a:rPr lang="en-US" altLang="zh-CN" dirty="0"/>
              <a:t>(['</a:t>
            </a:r>
            <a:r>
              <a:rPr lang="zh-CN" altLang="en-US" dirty="0"/>
              <a:t>长泰店</a:t>
            </a:r>
            <a:r>
              <a:rPr lang="en-US" altLang="zh-CN" dirty="0"/>
              <a:t>','</a:t>
            </a:r>
            <a:r>
              <a:rPr lang="zh-CN" altLang="en-US" dirty="0"/>
              <a:t>临泉店</a:t>
            </a:r>
            <a:r>
              <a:rPr lang="en-US" altLang="zh-CN" dirty="0"/>
              <a:t>'],axis='columns')</a:t>
            </a:r>
          </a:p>
          <a:p>
            <a:r>
              <a:rPr lang="zh-CN" altLang="en-US" dirty="0"/>
              <a:t>此外，</a:t>
            </a:r>
            <a:r>
              <a:rPr lang="en-US" altLang="zh-CN" dirty="0"/>
              <a:t>drop()</a:t>
            </a:r>
            <a:r>
              <a:rPr lang="zh-CN" altLang="en-US" dirty="0"/>
              <a:t>函数的可选参数</a:t>
            </a:r>
            <a:r>
              <a:rPr lang="en-US" altLang="zh-CN" dirty="0" err="1"/>
              <a:t>inplace</a:t>
            </a:r>
            <a:r>
              <a:rPr lang="zh-CN" altLang="en-US" dirty="0"/>
              <a:t>默认为</a:t>
            </a:r>
            <a:r>
              <a:rPr lang="en-US" altLang="zh-CN" dirty="0"/>
              <a:t>False</a:t>
            </a:r>
            <a:r>
              <a:rPr lang="zh-CN" altLang="en-US" dirty="0"/>
              <a:t>，即不改变原数组。如果将值设定为</a:t>
            </a:r>
            <a:r>
              <a:rPr lang="en-US" altLang="zh-CN" dirty="0"/>
              <a:t>True</a:t>
            </a:r>
            <a:r>
              <a:rPr lang="zh-CN" altLang="en-US" dirty="0"/>
              <a:t>，则原数组直接被修改，代码如下：</a:t>
            </a:r>
          </a:p>
          <a:p>
            <a:r>
              <a:rPr lang="en-US" altLang="zh-CN" dirty="0" err="1"/>
              <a:t>sales_half.drop</a:t>
            </a:r>
            <a:r>
              <a:rPr lang="en-US" altLang="zh-CN" dirty="0"/>
              <a:t>('</a:t>
            </a:r>
            <a:r>
              <a:rPr lang="zh-CN" altLang="en-US" dirty="0"/>
              <a:t>人民店</a:t>
            </a:r>
            <a:r>
              <a:rPr lang="en-US" altLang="zh-CN" dirty="0"/>
              <a:t>',axis=1,inplace=True)</a:t>
            </a:r>
            <a:endParaRPr lang="zh-CN" altLang="zh-CN" dirty="0"/>
          </a:p>
        </p:txBody>
      </p:sp>
      <p:sp>
        <p:nvSpPr>
          <p:cNvPr id="17412" name="内容占位符 2"/>
          <p:cNvSpPr>
            <a:spLocks noGrp="1"/>
          </p:cNvSpPr>
          <p:nvPr>
            <p:ph idx="10"/>
          </p:nvPr>
        </p:nvSpPr>
        <p:spPr>
          <a:xfrm>
            <a:off x="423863" y="1138238"/>
            <a:ext cx="11107737" cy="427037"/>
          </a:xfrm>
        </p:spPr>
        <p:txBody>
          <a:bodyPr/>
          <a:lstStyle/>
          <a:p>
            <a:r>
              <a:rPr lang="en-US" dirty="0"/>
              <a:t>3.4.2  </a:t>
            </a:r>
            <a:r>
              <a:rPr lang="zh-CN" altLang="en-US" dirty="0"/>
              <a:t>删除一列或多列数据</a:t>
            </a:r>
            <a:endParaRPr dirty="0"/>
          </a:p>
        </p:txBody>
      </p:sp>
    </p:spTree>
    <p:extLst>
      <p:ext uri="{BB962C8B-B14F-4D97-AF65-F5344CB8AC3E}">
        <p14:creationId xmlns:p14="http://schemas.microsoft.com/office/powerpoint/2010/main" val="1986835173"/>
      </p:ext>
    </p:extLst>
  </p:cSld>
  <p:clrMapOvr>
    <a:masterClrMapping/>
  </p:clrMapOvr>
  <p:transition spd="slow">
    <p:wheel spokes="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一般来说，我们不需要删除一个列表对象，因为列表对象出了作用域后会自动失效，但是如果想明确地删除整个列表，可以使用</a:t>
            </a:r>
            <a:r>
              <a:rPr lang="en-US" altLang="zh-CN" dirty="0"/>
              <a:t>del</a:t>
            </a:r>
            <a:r>
              <a:rPr lang="zh-CN" altLang="en-US" dirty="0"/>
              <a:t>语句，代码如下：</a:t>
            </a:r>
          </a:p>
          <a:p>
            <a:r>
              <a:rPr lang="en-US" altLang="zh-CN" dirty="0"/>
              <a:t>del </a:t>
            </a:r>
            <a:r>
              <a:rPr lang="en-US" altLang="zh-CN" dirty="0" err="1"/>
              <a:t>sales_half</a:t>
            </a:r>
            <a:endParaRPr lang="zh-CN" altLang="zh-CN" dirty="0"/>
          </a:p>
        </p:txBody>
      </p:sp>
      <p:sp>
        <p:nvSpPr>
          <p:cNvPr id="17412" name="内容占位符 2"/>
          <p:cNvSpPr>
            <a:spLocks noGrp="1"/>
          </p:cNvSpPr>
          <p:nvPr>
            <p:ph idx="10"/>
          </p:nvPr>
        </p:nvSpPr>
        <p:spPr>
          <a:xfrm>
            <a:off x="423863" y="1138238"/>
            <a:ext cx="11107737" cy="427037"/>
          </a:xfrm>
        </p:spPr>
        <p:txBody>
          <a:bodyPr/>
          <a:lstStyle/>
          <a:p>
            <a:r>
              <a:rPr lang="en-US" dirty="0"/>
              <a:t>3.4.3  </a:t>
            </a:r>
            <a:r>
              <a:rPr lang="zh-CN" altLang="en-US" dirty="0"/>
              <a:t>删除指定的列表对象</a:t>
            </a:r>
            <a:endParaRPr dirty="0"/>
          </a:p>
        </p:txBody>
      </p:sp>
    </p:spTree>
    <p:extLst>
      <p:ext uri="{BB962C8B-B14F-4D97-AF65-F5344CB8AC3E}">
        <p14:creationId xmlns:p14="http://schemas.microsoft.com/office/powerpoint/2010/main" val="473294674"/>
      </p:ext>
    </p:extLst>
  </p:cSld>
  <p:clrMapOvr>
    <a:masterClrMapping/>
  </p:clrMapOvr>
  <p:transition spd="slow">
    <p:wheel spokes="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4762" cy="4354512"/>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5</a:t>
            </a: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数据的聚合</a:t>
            </a:r>
          </a:p>
        </p:txBody>
      </p:sp>
      <p:sp>
        <p:nvSpPr>
          <p:cNvPr id="13" name="AutoShape 17"/>
          <p:cNvSpPr>
            <a:spLocks noChangeArrowheads="1"/>
          </p:cNvSpPr>
          <p:nvPr/>
        </p:nvSpPr>
        <p:spPr bwMode="auto">
          <a:xfrm>
            <a:off x="4000531" y="1579743"/>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solidFill>
                  <a:schemeClr val="bg1"/>
                </a:solidFill>
                <a:latin typeface="微软雅黑" pitchFamily="34" charset="-122"/>
                <a:ea typeface="微软雅黑" pitchFamily="34" charset="-122"/>
              </a:rPr>
              <a:t>数据的排序</a:t>
            </a: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6</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数据透视</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7</a:t>
            </a:r>
          </a:p>
        </p:txBody>
      </p:sp>
      <p:sp>
        <p:nvSpPr>
          <p:cNvPr id="28" name="AutoShape 17">
            <a:hlinkClick r:id="" action="ppaction://noaction"/>
          </p:cNvPr>
          <p:cNvSpPr>
            <a:spLocks noChangeArrowheads="1"/>
          </p:cNvSpPr>
          <p:nvPr/>
        </p:nvSpPr>
        <p:spPr bwMode="auto">
          <a:xfrm>
            <a:off x="4012450" y="4715497"/>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数据合并</a:t>
            </a:r>
          </a:p>
        </p:txBody>
      </p:sp>
      <p:sp>
        <p:nvSpPr>
          <p:cNvPr id="29" name="Oval 15"/>
          <p:cNvSpPr>
            <a:spLocks noChangeArrowheads="1"/>
          </p:cNvSpPr>
          <p:nvPr/>
        </p:nvSpPr>
        <p:spPr bwMode="auto">
          <a:xfrm>
            <a:off x="2904947" y="4733497"/>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8</a:t>
            </a:r>
          </a:p>
        </p:txBody>
      </p:sp>
    </p:spTree>
    <p:extLst>
      <p:ext uri="{BB962C8B-B14F-4D97-AF65-F5344CB8AC3E}">
        <p14:creationId xmlns:p14="http://schemas.microsoft.com/office/powerpoint/2010/main" val="40380617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在介绍</a:t>
            </a:r>
            <a:r>
              <a:rPr lang="en-US" altLang="zh-CN" dirty="0"/>
              <a:t>Python</a:t>
            </a:r>
            <a:r>
              <a:rPr lang="zh-CN" altLang="en-US" dirty="0"/>
              <a:t>数据排序之前，先创建一个由</a:t>
            </a:r>
            <a:r>
              <a:rPr lang="en-US" altLang="zh-CN" dirty="0"/>
              <a:t>4</a:t>
            </a:r>
            <a:r>
              <a:rPr lang="zh-CN" altLang="en-US" dirty="0"/>
              <a:t>个门店的销售业绩考评数据构成的数据集</a:t>
            </a:r>
            <a:r>
              <a:rPr lang="zh-CN" altLang="zh-CN" dirty="0"/>
              <a:t>。</a:t>
            </a:r>
          </a:p>
          <a:p>
            <a:pPr marL="361950" indent="-361950"/>
            <a:r>
              <a:rPr lang="zh-CN" altLang="en-US" dirty="0"/>
              <a:t>使用</a:t>
            </a:r>
            <a:r>
              <a:rPr lang="en-US" altLang="zh-CN" dirty="0" err="1"/>
              <a:t>sort_index</a:t>
            </a:r>
            <a:r>
              <a:rPr lang="en-US" altLang="zh-CN" dirty="0"/>
              <a:t>()</a:t>
            </a:r>
            <a:r>
              <a:rPr lang="zh-CN" altLang="en-US" dirty="0"/>
              <a:t>函数对数据集按行索引进行排序，代码如下：</a:t>
            </a:r>
          </a:p>
          <a:p>
            <a:pPr marL="361950" indent="-361950"/>
            <a:r>
              <a:rPr lang="en-US" altLang="zh-CN" dirty="0" err="1"/>
              <a:t>sales_half.sort_index</a:t>
            </a:r>
            <a:r>
              <a:rPr lang="en-US" altLang="zh-CN" dirty="0"/>
              <a:t>()</a:t>
            </a:r>
          </a:p>
        </p:txBody>
      </p:sp>
      <p:sp>
        <p:nvSpPr>
          <p:cNvPr id="17412" name="内容占位符 2"/>
          <p:cNvSpPr>
            <a:spLocks noGrp="1"/>
          </p:cNvSpPr>
          <p:nvPr>
            <p:ph idx="10"/>
          </p:nvPr>
        </p:nvSpPr>
        <p:spPr>
          <a:xfrm>
            <a:off x="423863" y="1138238"/>
            <a:ext cx="11107737" cy="427037"/>
          </a:xfrm>
        </p:spPr>
        <p:txBody>
          <a:bodyPr/>
          <a:lstStyle/>
          <a:p>
            <a:r>
              <a:rPr lang="en-US" dirty="0"/>
              <a:t>3.5.1  </a:t>
            </a:r>
            <a:r>
              <a:rPr lang="zh-CN" altLang="en-US" dirty="0"/>
              <a:t>按行索引排序数据</a:t>
            </a:r>
            <a:endParaRPr dirty="0"/>
          </a:p>
        </p:txBody>
      </p:sp>
    </p:spTree>
    <p:extLst>
      <p:ext uri="{BB962C8B-B14F-4D97-AF65-F5344CB8AC3E}">
        <p14:creationId xmlns:p14="http://schemas.microsoft.com/office/powerpoint/2010/main" val="3112736969"/>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en-US" altLang="zh-CN" dirty="0"/>
              <a:t>Anaconda</a:t>
            </a:r>
            <a:r>
              <a:rPr lang="zh-CN" altLang="en-US" dirty="0"/>
              <a:t>是一个打包的集合，里面包含</a:t>
            </a:r>
            <a:r>
              <a:rPr lang="en-US" altLang="zh-CN" dirty="0"/>
              <a:t>NumPy</a:t>
            </a:r>
            <a:r>
              <a:rPr lang="zh-CN" altLang="en-US" dirty="0"/>
              <a:t>、</a:t>
            </a:r>
            <a:r>
              <a:rPr lang="en-US" altLang="zh-CN" dirty="0"/>
              <a:t>Pandas</a:t>
            </a:r>
            <a:r>
              <a:rPr lang="zh-CN" altLang="en-US" dirty="0"/>
              <a:t>、</a:t>
            </a:r>
            <a:r>
              <a:rPr lang="en-US" altLang="zh-CN" dirty="0"/>
              <a:t>Matplotlib</a:t>
            </a:r>
            <a:r>
              <a:rPr lang="zh-CN" altLang="en-US" dirty="0"/>
              <a:t>等</a:t>
            </a:r>
            <a:r>
              <a:rPr lang="en-US" altLang="zh-CN" dirty="0"/>
              <a:t>720</a:t>
            </a:r>
            <a:r>
              <a:rPr lang="zh-CN" altLang="en-US" dirty="0"/>
              <a:t>多个数据科学相关的开源包，在数据分析、数据可视化、机器学习、深度学习、大数据和人工智能等多方面都有涉及，包括</a:t>
            </a:r>
            <a:r>
              <a:rPr lang="en-US" altLang="zh-CN" dirty="0"/>
              <a:t>Scikit-Learn</a:t>
            </a:r>
            <a:r>
              <a:rPr lang="zh-CN" altLang="en-US" dirty="0"/>
              <a:t>、</a:t>
            </a:r>
            <a:r>
              <a:rPr lang="en-US" altLang="zh-CN" dirty="0"/>
              <a:t>TensorFlow</a:t>
            </a:r>
            <a:r>
              <a:rPr lang="zh-CN" altLang="en-US" dirty="0"/>
              <a:t>和</a:t>
            </a:r>
            <a:r>
              <a:rPr lang="en-US" altLang="zh-CN" dirty="0" err="1"/>
              <a:t>PyTorch</a:t>
            </a:r>
            <a:r>
              <a:rPr lang="zh-CN" altLang="en-US" dirty="0"/>
              <a:t>等，</a:t>
            </a:r>
            <a:r>
              <a:rPr lang="en-US" altLang="zh-CN" dirty="0"/>
              <a:t>Anaconda</a:t>
            </a:r>
            <a:r>
              <a:rPr lang="zh-CN" altLang="en-US" dirty="0"/>
              <a:t>官方网站对其功能的概括如图所示。</a:t>
            </a:r>
            <a:r>
              <a:rPr lang="zh-CN" altLang="zh-CN" dirty="0"/>
              <a:t>。</a:t>
            </a:r>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dirty="0"/>
              <a:t>1.1.1  </a:t>
            </a:r>
            <a:r>
              <a:rPr lang="zh-CN" altLang="en-US" dirty="0"/>
              <a:t>什么是</a:t>
            </a:r>
            <a:r>
              <a:rPr lang="en-US" dirty="0"/>
              <a:t>Anaconda</a:t>
            </a:r>
            <a:endParaRPr dirty="0"/>
          </a:p>
        </p:txBody>
      </p:sp>
      <p:pic>
        <p:nvPicPr>
          <p:cNvPr id="2" name="图片 1">
            <a:extLst>
              <a:ext uri="{FF2B5EF4-FFF2-40B4-BE49-F238E27FC236}">
                <a16:creationId xmlns:a16="http://schemas.microsoft.com/office/drawing/2014/main" id="{274E8242-2B2E-1C80-7A6D-F6CDFFA6BE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10508" y="3182686"/>
            <a:ext cx="4697913" cy="3059981"/>
          </a:xfrm>
          <a:prstGeom prst="rect">
            <a:avLst/>
          </a:prstGeom>
          <a:noFill/>
          <a:ln>
            <a:solidFill>
              <a:schemeClr val="accent1"/>
            </a:solidFill>
          </a:ln>
        </p:spPr>
      </p:pic>
    </p:spTree>
    <p:extLst>
      <p:ext uri="{BB962C8B-B14F-4D97-AF65-F5344CB8AC3E}">
        <p14:creationId xmlns:p14="http://schemas.microsoft.com/office/powerpoint/2010/main" val="2343815963"/>
      </p:ext>
    </p:extLst>
  </p:cSld>
  <p:clrMapOvr>
    <a:masterClrMapping/>
  </p:clrMapOvr>
  <p:transition spd="slow">
    <p:wheel spokes="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可以通过设置</a:t>
            </a:r>
            <a:r>
              <a:rPr lang="en-US" altLang="zh-CN" dirty="0"/>
              <a:t>axis=1</a:t>
            </a:r>
            <a:r>
              <a:rPr lang="zh-CN" altLang="en-US" dirty="0"/>
              <a:t>实现按列索引对数据集进行排序，代码如下：</a:t>
            </a:r>
          </a:p>
          <a:p>
            <a:r>
              <a:rPr lang="en-US" altLang="zh-CN" dirty="0" err="1"/>
              <a:t>sales_half.sort_index</a:t>
            </a:r>
            <a:r>
              <a:rPr lang="en-US" altLang="zh-CN" dirty="0"/>
              <a:t>(axis=1)</a:t>
            </a:r>
          </a:p>
          <a:p>
            <a:r>
              <a:rPr lang="zh-CN" altLang="en-US" dirty="0"/>
              <a:t>默认是按升序排序的，但也可以按降序排序，参数</a:t>
            </a:r>
            <a:r>
              <a:rPr lang="en-US" altLang="zh-CN" dirty="0"/>
              <a:t>ascending</a:t>
            </a:r>
            <a:r>
              <a:rPr lang="zh-CN" altLang="en-US" dirty="0"/>
              <a:t>默认为</a:t>
            </a:r>
            <a:r>
              <a:rPr lang="en-US" altLang="zh-CN" dirty="0"/>
              <a:t>True</a:t>
            </a:r>
            <a:r>
              <a:rPr lang="zh-CN" altLang="en-US" dirty="0"/>
              <a:t>，即升序，如果设置为</a:t>
            </a:r>
            <a:r>
              <a:rPr lang="en-US" altLang="zh-CN" dirty="0"/>
              <a:t>False</a:t>
            </a:r>
            <a:r>
              <a:rPr lang="zh-CN" altLang="en-US" dirty="0"/>
              <a:t>就为降序，代码如下：</a:t>
            </a:r>
          </a:p>
          <a:p>
            <a:r>
              <a:rPr lang="en-US" altLang="zh-CN" dirty="0" err="1"/>
              <a:t>sales_half.sort_index</a:t>
            </a:r>
            <a:r>
              <a:rPr lang="en-US" altLang="zh-CN" dirty="0"/>
              <a:t>(axis=1, ascending=False)</a:t>
            </a:r>
            <a:endParaRPr lang="zh-CN" altLang="zh-CN" dirty="0"/>
          </a:p>
        </p:txBody>
      </p:sp>
      <p:sp>
        <p:nvSpPr>
          <p:cNvPr id="17412" name="内容占位符 2"/>
          <p:cNvSpPr>
            <a:spLocks noGrp="1"/>
          </p:cNvSpPr>
          <p:nvPr>
            <p:ph idx="10"/>
          </p:nvPr>
        </p:nvSpPr>
        <p:spPr>
          <a:xfrm>
            <a:off x="423863" y="1138238"/>
            <a:ext cx="11107737" cy="427037"/>
          </a:xfrm>
        </p:spPr>
        <p:txBody>
          <a:bodyPr/>
          <a:lstStyle/>
          <a:p>
            <a:r>
              <a:rPr lang="en-US" dirty="0"/>
              <a:t>3.5.2  </a:t>
            </a:r>
            <a:r>
              <a:rPr lang="zh-CN" altLang="en-US" dirty="0"/>
              <a:t>按列索引排序数据</a:t>
            </a:r>
            <a:endParaRPr dirty="0"/>
          </a:p>
        </p:txBody>
      </p:sp>
    </p:spTree>
    <p:extLst>
      <p:ext uri="{BB962C8B-B14F-4D97-AF65-F5344CB8AC3E}">
        <p14:creationId xmlns:p14="http://schemas.microsoft.com/office/powerpoint/2010/main" val="2000027157"/>
      </p:ext>
    </p:extLst>
  </p:cSld>
  <p:clrMapOvr>
    <a:masterClrMapping/>
  </p:clrMapOvr>
  <p:transition spd="slow">
    <p:wheel spokes="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使用</a:t>
            </a:r>
            <a:r>
              <a:rPr lang="en-US" altLang="zh-CN" dirty="0" err="1"/>
              <a:t>sort_values</a:t>
            </a:r>
            <a:r>
              <a:rPr lang="en-US" altLang="zh-CN" dirty="0"/>
              <a:t>()</a:t>
            </a:r>
            <a:r>
              <a:rPr lang="zh-CN" altLang="en-US" dirty="0"/>
              <a:t>函数时，设置</a:t>
            </a:r>
            <a:r>
              <a:rPr lang="en-US" altLang="zh-CN" dirty="0"/>
              <a:t>by</a:t>
            </a:r>
            <a:r>
              <a:rPr lang="zh-CN" altLang="en-US" dirty="0"/>
              <a:t>参数，可以根据某一个列中的值进行排序。例如，根据人民店的考评数据进行升序排序，代码如下：</a:t>
            </a:r>
          </a:p>
          <a:p>
            <a:r>
              <a:rPr lang="en-US" altLang="zh-CN" dirty="0" err="1"/>
              <a:t>sales_half.sort_values</a:t>
            </a:r>
            <a:r>
              <a:rPr lang="en-US" altLang="zh-CN" dirty="0"/>
              <a:t>(by='</a:t>
            </a:r>
            <a:r>
              <a:rPr lang="zh-CN" altLang="en-US" dirty="0"/>
              <a:t>人民店</a:t>
            </a:r>
            <a:r>
              <a:rPr lang="en-US" altLang="zh-CN" dirty="0"/>
              <a:t>', ascending=True)</a:t>
            </a:r>
          </a:p>
          <a:p>
            <a:r>
              <a:rPr lang="zh-CN" altLang="en-US" dirty="0"/>
              <a:t>如果要根据多个数据列中的值进行排序，那么</a:t>
            </a:r>
            <a:r>
              <a:rPr lang="en-US" altLang="zh-CN" dirty="0"/>
              <a:t>by</a:t>
            </a:r>
            <a:r>
              <a:rPr lang="zh-CN" altLang="en-US" dirty="0"/>
              <a:t>参数需要传入名称列表，代码如下：</a:t>
            </a:r>
          </a:p>
          <a:p>
            <a:r>
              <a:rPr lang="en-US" altLang="zh-CN" dirty="0" err="1"/>
              <a:t>sales_half.sort_values</a:t>
            </a:r>
            <a:r>
              <a:rPr lang="en-US" altLang="zh-CN" dirty="0"/>
              <a:t>(by=['</a:t>
            </a:r>
            <a:r>
              <a:rPr lang="zh-CN" altLang="en-US" dirty="0"/>
              <a:t>金寨店</a:t>
            </a:r>
            <a:r>
              <a:rPr lang="en-US" altLang="zh-CN" dirty="0"/>
              <a:t>','</a:t>
            </a:r>
            <a:r>
              <a:rPr lang="zh-CN" altLang="en-US" dirty="0"/>
              <a:t>临泉店</a:t>
            </a:r>
            <a:r>
              <a:rPr lang="en-US" altLang="zh-CN" dirty="0"/>
              <a:t>'], ascending=False)</a:t>
            </a:r>
            <a:endParaRPr lang="zh-CN" altLang="zh-CN" dirty="0"/>
          </a:p>
        </p:txBody>
      </p:sp>
      <p:sp>
        <p:nvSpPr>
          <p:cNvPr id="17412" name="内容占位符 2"/>
          <p:cNvSpPr>
            <a:spLocks noGrp="1"/>
          </p:cNvSpPr>
          <p:nvPr>
            <p:ph idx="10"/>
          </p:nvPr>
        </p:nvSpPr>
        <p:spPr>
          <a:xfrm>
            <a:off x="423863" y="1138238"/>
            <a:ext cx="11107737" cy="427037"/>
          </a:xfrm>
        </p:spPr>
        <p:txBody>
          <a:bodyPr/>
          <a:lstStyle/>
          <a:p>
            <a:r>
              <a:rPr lang="en-US" dirty="0"/>
              <a:t>3.5.3  </a:t>
            </a:r>
            <a:r>
              <a:rPr lang="zh-CN" altLang="en-US" dirty="0"/>
              <a:t>按一列或多列排序数据</a:t>
            </a:r>
            <a:endParaRPr dirty="0"/>
          </a:p>
        </p:txBody>
      </p:sp>
    </p:spTree>
    <p:extLst>
      <p:ext uri="{BB962C8B-B14F-4D97-AF65-F5344CB8AC3E}">
        <p14:creationId xmlns:p14="http://schemas.microsoft.com/office/powerpoint/2010/main" val="3317184929"/>
      </p:ext>
    </p:extLst>
  </p:cSld>
  <p:clrMapOvr>
    <a:masterClrMapping/>
  </p:clrMapOvr>
  <p:transition spd="slow">
    <p:wheel spokes="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对于行数据的排序，我们可以先转置数据集，然后按照上述列数据的排序方法进行排序即可，代码如下：</a:t>
            </a:r>
          </a:p>
          <a:p>
            <a:r>
              <a:rPr lang="en-US" altLang="zh-CN" dirty="0" err="1"/>
              <a:t>sales_halfT</a:t>
            </a:r>
            <a:r>
              <a:rPr lang="en-US" altLang="zh-CN" dirty="0"/>
              <a:t> = </a:t>
            </a:r>
            <a:r>
              <a:rPr lang="en-US" altLang="zh-CN" dirty="0" err="1"/>
              <a:t>sales_half.T</a:t>
            </a:r>
            <a:endParaRPr lang="en-US" altLang="zh-CN" dirty="0"/>
          </a:p>
          <a:p>
            <a:r>
              <a:rPr lang="en-US" altLang="zh-CN" dirty="0" err="1"/>
              <a:t>sales_halfT.sort_values</a:t>
            </a:r>
            <a:r>
              <a:rPr lang="en-US" altLang="zh-CN" dirty="0"/>
              <a:t>(by=['</a:t>
            </a:r>
            <a:r>
              <a:rPr lang="zh-CN" altLang="en-US" dirty="0"/>
              <a:t>华东</a:t>
            </a:r>
            <a:r>
              <a:rPr lang="en-US" altLang="zh-CN" dirty="0"/>
              <a:t>','</a:t>
            </a:r>
            <a:r>
              <a:rPr lang="zh-CN" altLang="en-US" dirty="0"/>
              <a:t>华南</a:t>
            </a:r>
            <a:r>
              <a:rPr lang="en-US" altLang="zh-CN" dirty="0"/>
              <a:t>'], ascending=True)</a:t>
            </a:r>
            <a:endParaRPr lang="zh-CN" altLang="zh-CN" dirty="0"/>
          </a:p>
        </p:txBody>
      </p:sp>
      <p:sp>
        <p:nvSpPr>
          <p:cNvPr id="17412" name="内容占位符 2"/>
          <p:cNvSpPr>
            <a:spLocks noGrp="1"/>
          </p:cNvSpPr>
          <p:nvPr>
            <p:ph idx="10"/>
          </p:nvPr>
        </p:nvSpPr>
        <p:spPr>
          <a:xfrm>
            <a:off x="423863" y="1138238"/>
            <a:ext cx="11107737" cy="427037"/>
          </a:xfrm>
        </p:spPr>
        <p:txBody>
          <a:bodyPr/>
          <a:lstStyle/>
          <a:p>
            <a:r>
              <a:rPr lang="en-US" dirty="0"/>
              <a:t>3.5.4  </a:t>
            </a:r>
            <a:r>
              <a:rPr lang="zh-CN" altLang="en-US" dirty="0"/>
              <a:t>按一行或多行排序数据</a:t>
            </a:r>
            <a:endParaRPr dirty="0"/>
          </a:p>
        </p:txBody>
      </p:sp>
    </p:spTree>
    <p:extLst>
      <p:ext uri="{BB962C8B-B14F-4D97-AF65-F5344CB8AC3E}">
        <p14:creationId xmlns:p14="http://schemas.microsoft.com/office/powerpoint/2010/main" val="3763664552"/>
      </p:ext>
    </p:extLst>
  </p:cSld>
  <p:clrMapOvr>
    <a:masterClrMapping/>
  </p:clrMapOvr>
  <p:transition spd="slow">
    <p:wheel spokes="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4762" cy="4354512"/>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5</a:t>
            </a: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solidFill>
                  <a:schemeClr val="bg1"/>
                </a:solidFill>
                <a:latin typeface="微软雅黑" pitchFamily="34" charset="-122"/>
                <a:ea typeface="微软雅黑" pitchFamily="34" charset="-122"/>
              </a:rPr>
              <a:t>数据的聚合</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latin typeface="微软雅黑" pitchFamily="34" charset="-122"/>
                <a:ea typeface="微软雅黑" pitchFamily="34" charset="-122"/>
              </a:rPr>
              <a:t>数据的排序</a:t>
            </a:r>
          </a:p>
        </p:txBody>
      </p:sp>
      <p:sp>
        <p:nvSpPr>
          <p:cNvPr id="15" name="Oval 15"/>
          <p:cNvSpPr>
            <a:spLocks noChangeArrowheads="1"/>
          </p:cNvSpPr>
          <p:nvPr/>
        </p:nvSpPr>
        <p:spPr bwMode="auto">
          <a:xfrm>
            <a:off x="2928857" y="2626672"/>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6</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数据透视</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7</a:t>
            </a:r>
          </a:p>
        </p:txBody>
      </p:sp>
      <p:sp>
        <p:nvSpPr>
          <p:cNvPr id="28" name="AutoShape 17">
            <a:hlinkClick r:id="" action="ppaction://noaction"/>
          </p:cNvPr>
          <p:cNvSpPr>
            <a:spLocks noChangeArrowheads="1"/>
          </p:cNvSpPr>
          <p:nvPr/>
        </p:nvSpPr>
        <p:spPr bwMode="auto">
          <a:xfrm>
            <a:off x="4012450" y="4715497"/>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数据合并</a:t>
            </a:r>
          </a:p>
        </p:txBody>
      </p:sp>
      <p:sp>
        <p:nvSpPr>
          <p:cNvPr id="29" name="Oval 15"/>
          <p:cNvSpPr>
            <a:spLocks noChangeArrowheads="1"/>
          </p:cNvSpPr>
          <p:nvPr/>
        </p:nvSpPr>
        <p:spPr bwMode="auto">
          <a:xfrm>
            <a:off x="2904947" y="4733497"/>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8</a:t>
            </a:r>
          </a:p>
        </p:txBody>
      </p:sp>
    </p:spTree>
    <p:extLst>
      <p:ext uri="{BB962C8B-B14F-4D97-AF65-F5344CB8AC3E}">
        <p14:creationId xmlns:p14="http://schemas.microsoft.com/office/powerpoint/2010/main" val="29814489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在介绍</a:t>
            </a:r>
            <a:r>
              <a:rPr lang="en-US" altLang="zh-CN" dirty="0"/>
              <a:t>Python</a:t>
            </a:r>
            <a:r>
              <a:rPr lang="zh-CN" altLang="en-US" dirty="0"/>
              <a:t>数据聚合之前，先创建一个由</a:t>
            </a:r>
            <a:r>
              <a:rPr lang="en-US" altLang="zh-CN" dirty="0"/>
              <a:t>4</a:t>
            </a:r>
            <a:r>
              <a:rPr lang="zh-CN" altLang="en-US" dirty="0"/>
              <a:t>个门店的销售业绩考评数据构成的数据集</a:t>
            </a:r>
            <a:r>
              <a:rPr lang="zh-CN" altLang="zh-CN" dirty="0"/>
              <a:t>。</a:t>
            </a:r>
          </a:p>
          <a:p>
            <a:pPr marL="361950" indent="-361950"/>
            <a:r>
              <a:rPr lang="zh-CN" altLang="en-US" dirty="0"/>
              <a:t>可以使用</a:t>
            </a:r>
            <a:r>
              <a:rPr lang="en-US" altLang="zh-CN" dirty="0"/>
              <a:t>level</a:t>
            </a:r>
            <a:r>
              <a:rPr lang="zh-CN" altLang="en-US" dirty="0"/>
              <a:t>参数选项指定在数据集的某个列上进行统计，例如统计每个门店在两个季度的平均考评数据，代码如下：</a:t>
            </a:r>
          </a:p>
          <a:p>
            <a:pPr marL="361950" indent="-361950"/>
            <a:r>
              <a:rPr lang="en-US" altLang="zh-CN" dirty="0" err="1"/>
              <a:t>sales_half.groupby</a:t>
            </a:r>
            <a:r>
              <a:rPr lang="en-US" altLang="zh-CN" dirty="0"/>
              <a:t>(level='</a:t>
            </a:r>
            <a:r>
              <a:rPr lang="zh-CN" altLang="en-US" dirty="0"/>
              <a:t>季度</a:t>
            </a:r>
            <a:r>
              <a:rPr lang="en-US" altLang="zh-CN" dirty="0"/>
              <a:t>').mean()</a:t>
            </a:r>
          </a:p>
          <a:p>
            <a:pPr marL="361950" indent="-361950"/>
            <a:r>
              <a:rPr lang="en-US" altLang="zh-CN" dirty="0"/>
              <a:t>level</a:t>
            </a:r>
            <a:r>
              <a:rPr lang="zh-CN" altLang="en-US" dirty="0"/>
              <a:t>参数不仅可以使用列名称，还可以使用列索引号，例如统计每个门店在每个区域的考评数据，代码如下：</a:t>
            </a:r>
          </a:p>
          <a:p>
            <a:pPr marL="361950" indent="-361950"/>
            <a:r>
              <a:rPr lang="en-US" altLang="zh-CN" dirty="0" err="1"/>
              <a:t>sales_half.groupby</a:t>
            </a:r>
            <a:r>
              <a:rPr lang="en-US" altLang="zh-CN" dirty="0"/>
              <a:t>(level=1).mean()</a:t>
            </a:r>
          </a:p>
        </p:txBody>
      </p:sp>
      <p:sp>
        <p:nvSpPr>
          <p:cNvPr id="17412" name="内容占位符 2"/>
          <p:cNvSpPr>
            <a:spLocks noGrp="1"/>
          </p:cNvSpPr>
          <p:nvPr>
            <p:ph idx="10"/>
          </p:nvPr>
        </p:nvSpPr>
        <p:spPr>
          <a:xfrm>
            <a:off x="423863" y="1138238"/>
            <a:ext cx="11107737" cy="427037"/>
          </a:xfrm>
        </p:spPr>
        <p:txBody>
          <a:bodyPr/>
          <a:lstStyle/>
          <a:p>
            <a:r>
              <a:rPr lang="en-US" dirty="0"/>
              <a:t>3.6.1  </a:t>
            </a:r>
            <a:r>
              <a:rPr lang="en-US" altLang="zh-CN" dirty="0"/>
              <a:t>level</a:t>
            </a:r>
            <a:r>
              <a:rPr lang="zh-CN" altLang="en-US" dirty="0"/>
              <a:t>参数：指定列聚合数据</a:t>
            </a:r>
            <a:endParaRPr dirty="0"/>
          </a:p>
        </p:txBody>
      </p:sp>
    </p:spTree>
    <p:extLst>
      <p:ext uri="{BB962C8B-B14F-4D97-AF65-F5344CB8AC3E}">
        <p14:creationId xmlns:p14="http://schemas.microsoft.com/office/powerpoint/2010/main" val="1634191928"/>
      </p:ext>
    </p:extLst>
  </p:cSld>
  <p:clrMapOvr>
    <a:masterClrMapping/>
  </p:clrMapOvr>
  <p:transition spd="slow">
    <p:wheel spokes="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下面重新创建一个由</a:t>
            </a:r>
            <a:r>
              <a:rPr lang="en-US" altLang="zh-CN" dirty="0"/>
              <a:t>3</a:t>
            </a:r>
            <a:r>
              <a:rPr lang="zh-CN" altLang="en-US" dirty="0"/>
              <a:t>个门店在</a:t>
            </a:r>
            <a:r>
              <a:rPr lang="en-US" altLang="zh-CN" dirty="0"/>
              <a:t>2021</a:t>
            </a:r>
            <a:r>
              <a:rPr lang="zh-CN" altLang="en-US" dirty="0"/>
              <a:t>年和</a:t>
            </a:r>
            <a:r>
              <a:rPr lang="en-US" altLang="zh-CN" dirty="0"/>
              <a:t>2022</a:t>
            </a:r>
            <a:r>
              <a:rPr lang="zh-CN" altLang="en-US" dirty="0"/>
              <a:t>年前两个季度的销售业绩考评数据构成的数据集</a:t>
            </a:r>
            <a:r>
              <a:rPr lang="zh-CN" altLang="zh-CN" dirty="0"/>
              <a:t>。</a:t>
            </a:r>
          </a:p>
          <a:p>
            <a:pPr marL="361950" indent="-361950"/>
            <a:r>
              <a:rPr lang="en-US" altLang="zh-CN" dirty="0" err="1"/>
              <a:t>groupby</a:t>
            </a:r>
            <a:r>
              <a:rPr lang="en-US" altLang="zh-CN" dirty="0"/>
              <a:t>()</a:t>
            </a:r>
            <a:r>
              <a:rPr lang="zh-CN" altLang="en-US" dirty="0"/>
              <a:t>函数可以实现对多个字段的分组统计，例如统计不同年份每个门店在不同区域的考评数据，代码如下：</a:t>
            </a:r>
          </a:p>
          <a:p>
            <a:pPr marL="361950" indent="-361950"/>
            <a:r>
              <a:rPr lang="en-US" altLang="zh-CN" dirty="0" err="1"/>
              <a:t>sales_half.groupby</a:t>
            </a:r>
            <a:r>
              <a:rPr lang="en-US" altLang="zh-CN" dirty="0"/>
              <a:t>([</a:t>
            </a:r>
            <a:r>
              <a:rPr lang="en-US" altLang="zh-CN" dirty="0" err="1"/>
              <a:t>sales_half</a:t>
            </a:r>
            <a:r>
              <a:rPr lang="en-US" altLang="zh-CN" dirty="0"/>
              <a:t>['</a:t>
            </a:r>
            <a:r>
              <a:rPr lang="zh-CN" altLang="en-US" dirty="0"/>
              <a:t>年份</a:t>
            </a:r>
            <a:r>
              <a:rPr lang="en-US" altLang="zh-CN" dirty="0"/>
              <a:t>'],</a:t>
            </a:r>
            <a:r>
              <a:rPr lang="en-US" altLang="zh-CN" dirty="0" err="1"/>
              <a:t>sales_half</a:t>
            </a:r>
            <a:r>
              <a:rPr lang="en-US" altLang="zh-CN" dirty="0"/>
              <a:t>['</a:t>
            </a:r>
            <a:r>
              <a:rPr lang="zh-CN" altLang="en-US" dirty="0"/>
              <a:t>区域</a:t>
            </a:r>
            <a:r>
              <a:rPr lang="en-US" altLang="zh-CN" dirty="0"/>
              <a:t>']]).mean()</a:t>
            </a:r>
          </a:p>
        </p:txBody>
      </p:sp>
      <p:sp>
        <p:nvSpPr>
          <p:cNvPr id="17412" name="内容占位符 2"/>
          <p:cNvSpPr>
            <a:spLocks noGrp="1"/>
          </p:cNvSpPr>
          <p:nvPr>
            <p:ph idx="10"/>
          </p:nvPr>
        </p:nvSpPr>
        <p:spPr>
          <a:xfrm>
            <a:off x="423863" y="1138238"/>
            <a:ext cx="11107737" cy="427037"/>
          </a:xfrm>
        </p:spPr>
        <p:txBody>
          <a:bodyPr/>
          <a:lstStyle/>
          <a:p>
            <a:r>
              <a:rPr lang="en-US" dirty="0"/>
              <a:t>3.6.2  </a:t>
            </a:r>
            <a:r>
              <a:rPr lang="en-US" dirty="0" err="1"/>
              <a:t>groupby</a:t>
            </a:r>
            <a:r>
              <a:rPr lang="en-US" dirty="0"/>
              <a:t>()</a:t>
            </a:r>
            <a:r>
              <a:rPr lang="zh-CN" altLang="en-US" dirty="0"/>
              <a:t>函数：分组聚合</a:t>
            </a:r>
            <a:endParaRPr dirty="0"/>
          </a:p>
        </p:txBody>
      </p:sp>
    </p:spTree>
    <p:extLst>
      <p:ext uri="{BB962C8B-B14F-4D97-AF65-F5344CB8AC3E}">
        <p14:creationId xmlns:p14="http://schemas.microsoft.com/office/powerpoint/2010/main" val="3671042255"/>
      </p:ext>
    </p:extLst>
  </p:cSld>
  <p:clrMapOvr>
    <a:masterClrMapping/>
  </p:clrMapOvr>
  <p:transition spd="slow">
    <p:wheel spokes="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在</a:t>
            </a:r>
            <a:r>
              <a:rPr lang="en-US" altLang="zh-CN" dirty="0"/>
              <a:t>Python</a:t>
            </a:r>
            <a:r>
              <a:rPr lang="zh-CN" altLang="en-US" dirty="0"/>
              <a:t>中，计算描述性统计指标通常使用</a:t>
            </a:r>
            <a:r>
              <a:rPr lang="en-US" altLang="zh-CN" dirty="0"/>
              <a:t>describe()</a:t>
            </a:r>
            <a:r>
              <a:rPr lang="zh-CN" altLang="en-US" dirty="0"/>
              <a:t>函数，例如个数、平均值、标准差、最小值和最大值等，代码如下：</a:t>
            </a:r>
          </a:p>
          <a:p>
            <a:r>
              <a:rPr lang="en-US" altLang="zh-CN" dirty="0" err="1"/>
              <a:t>sales_half.describe</a:t>
            </a:r>
            <a:r>
              <a:rPr lang="en-US" altLang="zh-CN" dirty="0"/>
              <a:t>()</a:t>
            </a:r>
          </a:p>
          <a:p>
            <a:r>
              <a:rPr lang="zh-CN" altLang="en-US" dirty="0"/>
              <a:t>但是，如果要使用自定义的聚合函数，只需将统计指标传入</a:t>
            </a:r>
            <a:r>
              <a:rPr lang="en-US" altLang="zh-CN" dirty="0"/>
              <a:t>aggregate()</a:t>
            </a:r>
            <a:r>
              <a:rPr lang="zh-CN" altLang="en-US" dirty="0"/>
              <a:t>函数或</a:t>
            </a:r>
            <a:r>
              <a:rPr lang="en-US" altLang="zh-CN" dirty="0" err="1"/>
              <a:t>agg</a:t>
            </a:r>
            <a:r>
              <a:rPr lang="en-US" altLang="zh-CN" dirty="0"/>
              <a:t>()</a:t>
            </a:r>
            <a:r>
              <a:rPr lang="zh-CN" altLang="en-US" dirty="0"/>
              <a:t>函数，例如这里定义的是</a:t>
            </a:r>
            <a:r>
              <a:rPr lang="en-US" altLang="zh-CN" dirty="0"/>
              <a:t>sum</a:t>
            </a:r>
            <a:r>
              <a:rPr lang="zh-CN" altLang="en-US" dirty="0"/>
              <a:t>、</a:t>
            </a:r>
            <a:r>
              <a:rPr lang="en-US" altLang="zh-CN" dirty="0"/>
              <a:t>mean</a:t>
            </a:r>
            <a:r>
              <a:rPr lang="zh-CN" altLang="en-US" dirty="0"/>
              <a:t>、</a:t>
            </a:r>
            <a:r>
              <a:rPr lang="en-US" altLang="zh-CN" dirty="0"/>
              <a:t>max</a:t>
            </a:r>
            <a:r>
              <a:rPr lang="zh-CN" altLang="en-US" dirty="0"/>
              <a:t>、</a:t>
            </a:r>
            <a:r>
              <a:rPr lang="en-US" altLang="zh-CN" dirty="0"/>
              <a:t>min</a:t>
            </a:r>
            <a:r>
              <a:rPr lang="zh-CN" altLang="en-US" dirty="0"/>
              <a:t>，代码如下：</a:t>
            </a:r>
          </a:p>
          <a:p>
            <a:r>
              <a:rPr lang="en-US" altLang="zh-CN" dirty="0" err="1"/>
              <a:t>sales_half.groupby</a:t>
            </a:r>
            <a:r>
              <a:rPr lang="en-US" altLang="zh-CN" dirty="0"/>
              <a:t>([</a:t>
            </a:r>
            <a:r>
              <a:rPr lang="en-US" altLang="zh-CN" dirty="0" err="1"/>
              <a:t>sales_half</a:t>
            </a:r>
            <a:r>
              <a:rPr lang="en-US" altLang="zh-CN" dirty="0"/>
              <a:t>['</a:t>
            </a:r>
            <a:r>
              <a:rPr lang="zh-CN" altLang="en-US" dirty="0"/>
              <a:t>年份</a:t>
            </a:r>
            <a:r>
              <a:rPr lang="en-US" altLang="zh-CN" dirty="0"/>
              <a:t>'],</a:t>
            </a:r>
            <a:r>
              <a:rPr lang="en-US" altLang="zh-CN" dirty="0" err="1"/>
              <a:t>sales_half</a:t>
            </a:r>
            <a:r>
              <a:rPr lang="en-US" altLang="zh-CN" dirty="0"/>
              <a:t>['</a:t>
            </a:r>
            <a:r>
              <a:rPr lang="zh-CN" altLang="en-US" dirty="0"/>
              <a:t>区域</a:t>
            </a:r>
            <a:r>
              <a:rPr lang="en-US" altLang="zh-CN" dirty="0"/>
              <a:t>']]).</a:t>
            </a:r>
            <a:r>
              <a:rPr lang="en-US" altLang="zh-CN" dirty="0" err="1"/>
              <a:t>agg</a:t>
            </a:r>
            <a:r>
              <a:rPr lang="en-US" altLang="zh-CN" dirty="0"/>
              <a:t>(['sum', '</a:t>
            </a:r>
            <a:r>
              <a:rPr lang="en-US" altLang="zh-CN" dirty="0" err="1"/>
              <a:t>count','mean','max','min</a:t>
            </a:r>
            <a:r>
              <a:rPr lang="en-US" altLang="zh-CN" dirty="0"/>
              <a:t>'])</a:t>
            </a:r>
            <a:endParaRPr lang="zh-CN" altLang="zh-CN" dirty="0"/>
          </a:p>
        </p:txBody>
      </p:sp>
      <p:sp>
        <p:nvSpPr>
          <p:cNvPr id="17412" name="内容占位符 2"/>
          <p:cNvSpPr>
            <a:spLocks noGrp="1"/>
          </p:cNvSpPr>
          <p:nvPr>
            <p:ph idx="10"/>
          </p:nvPr>
        </p:nvSpPr>
        <p:spPr>
          <a:xfrm>
            <a:off x="423863" y="1138238"/>
            <a:ext cx="11107737" cy="427037"/>
          </a:xfrm>
        </p:spPr>
        <p:txBody>
          <a:bodyPr/>
          <a:lstStyle/>
          <a:p>
            <a:r>
              <a:rPr lang="en-US" dirty="0"/>
              <a:t>3.6.3  </a:t>
            </a:r>
            <a:r>
              <a:rPr lang="en-US" altLang="zh-CN" dirty="0" err="1"/>
              <a:t>agg</a:t>
            </a:r>
            <a:r>
              <a:rPr lang="en-US" altLang="zh-CN" dirty="0"/>
              <a:t>()</a:t>
            </a:r>
            <a:r>
              <a:rPr lang="zh-CN" altLang="en-US" dirty="0"/>
              <a:t>函数：更多聚合指标</a:t>
            </a:r>
            <a:endParaRPr dirty="0"/>
          </a:p>
        </p:txBody>
      </p:sp>
    </p:spTree>
    <p:extLst>
      <p:ext uri="{BB962C8B-B14F-4D97-AF65-F5344CB8AC3E}">
        <p14:creationId xmlns:p14="http://schemas.microsoft.com/office/powerpoint/2010/main" val="1237798211"/>
      </p:ext>
    </p:extLst>
  </p:cSld>
  <p:clrMapOvr>
    <a:masterClrMapping/>
  </p:clrMapOvr>
  <p:transition spd="slow">
    <p:wheel spokes="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4762" cy="4354512"/>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5</a:t>
            </a: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数据的聚合</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latin typeface="微软雅黑" pitchFamily="34" charset="-122"/>
                <a:ea typeface="微软雅黑" pitchFamily="34" charset="-122"/>
              </a:rPr>
              <a:t>数据的排序</a:t>
            </a: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6</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solidFill>
                  <a:schemeClr val="bg1"/>
                </a:solidFill>
                <a:latin typeface="微软雅黑" pitchFamily="34" charset="-122"/>
                <a:ea typeface="微软雅黑" pitchFamily="34" charset="-122"/>
                <a:sym typeface="微软雅黑" pitchFamily="34" charset="-122"/>
              </a:rPr>
              <a:t>数据透视</a:t>
            </a:r>
          </a:p>
        </p:txBody>
      </p:sp>
      <p:sp>
        <p:nvSpPr>
          <p:cNvPr id="22" name="Oval 15"/>
          <p:cNvSpPr>
            <a:spLocks noChangeArrowheads="1"/>
          </p:cNvSpPr>
          <p:nvPr/>
        </p:nvSpPr>
        <p:spPr bwMode="auto">
          <a:xfrm>
            <a:off x="2928857" y="3678873"/>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7</a:t>
            </a:r>
          </a:p>
        </p:txBody>
      </p:sp>
      <p:sp>
        <p:nvSpPr>
          <p:cNvPr id="28" name="AutoShape 17">
            <a:hlinkClick r:id="" action="ppaction://noaction"/>
          </p:cNvPr>
          <p:cNvSpPr>
            <a:spLocks noChangeArrowheads="1"/>
          </p:cNvSpPr>
          <p:nvPr/>
        </p:nvSpPr>
        <p:spPr bwMode="auto">
          <a:xfrm>
            <a:off x="4012450" y="4715497"/>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数据合并</a:t>
            </a:r>
          </a:p>
        </p:txBody>
      </p:sp>
      <p:sp>
        <p:nvSpPr>
          <p:cNvPr id="29" name="Oval 15"/>
          <p:cNvSpPr>
            <a:spLocks noChangeArrowheads="1"/>
          </p:cNvSpPr>
          <p:nvPr/>
        </p:nvSpPr>
        <p:spPr bwMode="auto">
          <a:xfrm>
            <a:off x="2904947" y="4733497"/>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8</a:t>
            </a:r>
          </a:p>
        </p:txBody>
      </p:sp>
    </p:spTree>
    <p:extLst>
      <p:ext uri="{BB962C8B-B14F-4D97-AF65-F5344CB8AC3E}">
        <p14:creationId xmlns:p14="http://schemas.microsoft.com/office/powerpoint/2010/main" val="19041253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在</a:t>
            </a:r>
            <a:r>
              <a:rPr lang="en-US" altLang="zh-CN" dirty="0"/>
              <a:t>Python</a:t>
            </a:r>
            <a:r>
              <a:rPr lang="zh-CN" altLang="en-US" dirty="0"/>
              <a:t>中，可以通过前面的</a:t>
            </a:r>
            <a:r>
              <a:rPr lang="en-US" altLang="zh-CN" dirty="0" err="1"/>
              <a:t>groupby</a:t>
            </a:r>
            <a:r>
              <a:rPr lang="en-US" altLang="zh-CN" dirty="0"/>
              <a:t>()</a:t>
            </a:r>
            <a:r>
              <a:rPr lang="zh-CN" altLang="en-US" dirty="0"/>
              <a:t>函数制作透视表。此外，</a:t>
            </a:r>
            <a:r>
              <a:rPr lang="en-US" altLang="zh-CN" dirty="0"/>
              <a:t>Pandas</a:t>
            </a:r>
            <a:r>
              <a:rPr lang="zh-CN" altLang="en-US" dirty="0"/>
              <a:t>中还有</a:t>
            </a:r>
            <a:r>
              <a:rPr lang="en-US" altLang="zh-CN" dirty="0" err="1"/>
              <a:t>pivot_table</a:t>
            </a:r>
            <a:r>
              <a:rPr lang="en-US" altLang="zh-CN" dirty="0"/>
              <a:t>()</a:t>
            </a:r>
            <a:r>
              <a:rPr lang="zh-CN" altLang="en-US" dirty="0"/>
              <a:t>函数。</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例如：在服务行业中，顾客会给服务员一定金额的小费，这里我们使用餐饮行业的客户小费数据集。</a:t>
            </a:r>
            <a:endParaRPr lang="en-US" altLang="zh-CN" dirty="0"/>
          </a:p>
        </p:txBody>
      </p:sp>
      <p:sp>
        <p:nvSpPr>
          <p:cNvPr id="17412" name="内容占位符 2"/>
          <p:cNvSpPr>
            <a:spLocks noGrp="1"/>
          </p:cNvSpPr>
          <p:nvPr>
            <p:ph idx="10"/>
          </p:nvPr>
        </p:nvSpPr>
        <p:spPr>
          <a:xfrm>
            <a:off x="423863" y="1138238"/>
            <a:ext cx="11107737" cy="427037"/>
          </a:xfrm>
        </p:spPr>
        <p:txBody>
          <a:bodyPr/>
          <a:lstStyle/>
          <a:p>
            <a:r>
              <a:rPr lang="en-US" dirty="0"/>
              <a:t>3.7.1  </a:t>
            </a:r>
            <a:r>
              <a:rPr lang="en-US" dirty="0" err="1"/>
              <a:t>pivot_table</a:t>
            </a:r>
            <a:r>
              <a:rPr lang="en-US" dirty="0"/>
              <a:t>()</a:t>
            </a:r>
            <a:r>
              <a:rPr lang="zh-CN" altLang="en-US" dirty="0"/>
              <a:t>函数：数据透视</a:t>
            </a:r>
            <a:endParaRPr dirty="0"/>
          </a:p>
        </p:txBody>
      </p:sp>
      <p:graphicFrame>
        <p:nvGraphicFramePr>
          <p:cNvPr id="2" name="表格 1">
            <a:extLst>
              <a:ext uri="{FF2B5EF4-FFF2-40B4-BE49-F238E27FC236}">
                <a16:creationId xmlns:a16="http://schemas.microsoft.com/office/drawing/2014/main" id="{32CB7AEE-805E-31DA-31C7-0BEAB725C327}"/>
              </a:ext>
            </a:extLst>
          </p:cNvPr>
          <p:cNvGraphicFramePr>
            <a:graphicFrameLocks noGrp="1"/>
          </p:cNvGraphicFramePr>
          <p:nvPr>
            <p:extLst>
              <p:ext uri="{D42A27DB-BD31-4B8C-83A1-F6EECF244321}">
                <p14:modId xmlns:p14="http://schemas.microsoft.com/office/powerpoint/2010/main" val="3546696763"/>
              </p:ext>
            </p:extLst>
          </p:nvPr>
        </p:nvGraphicFramePr>
        <p:xfrm>
          <a:off x="2122010" y="2258770"/>
          <a:ext cx="7711440" cy="2617954"/>
        </p:xfrm>
        <a:graphic>
          <a:graphicData uri="http://schemas.openxmlformats.org/drawingml/2006/table">
            <a:tbl>
              <a:tblPr firstRow="1" firstCol="1" bandRow="1">
                <a:tableStyleId>{5C22544A-7EE6-4342-B048-85BDC9FD1C3A}</a:tableStyleId>
              </a:tblPr>
              <a:tblGrid>
                <a:gridCol w="1564640">
                  <a:extLst>
                    <a:ext uri="{9D8B030D-6E8A-4147-A177-3AD203B41FA5}">
                      <a16:colId xmlns:a16="http://schemas.microsoft.com/office/drawing/2014/main" val="1166848585"/>
                    </a:ext>
                  </a:extLst>
                </a:gridCol>
                <a:gridCol w="6146800">
                  <a:extLst>
                    <a:ext uri="{9D8B030D-6E8A-4147-A177-3AD203B41FA5}">
                      <a16:colId xmlns:a16="http://schemas.microsoft.com/office/drawing/2014/main" val="4013080339"/>
                    </a:ext>
                  </a:extLst>
                </a:gridCol>
              </a:tblGrid>
              <a:tr h="320376">
                <a:tc>
                  <a:txBody>
                    <a:bodyPr/>
                    <a:lstStyle/>
                    <a:p>
                      <a:pPr algn="ctr">
                        <a:lnSpc>
                          <a:spcPts val="1560"/>
                        </a:lnSpc>
                      </a:pPr>
                      <a:r>
                        <a:rPr lang="zh-CN" sz="1400" dirty="0">
                          <a:effectLst/>
                        </a:rPr>
                        <a:t>参</a:t>
                      </a:r>
                      <a:r>
                        <a:rPr lang="en-US" sz="1400" dirty="0">
                          <a:effectLst/>
                        </a:rPr>
                        <a:t>    </a:t>
                      </a:r>
                      <a:r>
                        <a:rPr lang="zh-CN" sz="1400" dirty="0">
                          <a:effectLst/>
                        </a:rPr>
                        <a:t>数</a:t>
                      </a:r>
                      <a:endParaRPr lang="zh-CN" sz="1400" dirty="0">
                        <a:effectLst/>
                        <a:latin typeface="Arial" panose="020B0604020202020204" pitchFamily="34" charset="0"/>
                        <a:ea typeface="黑体" panose="02010609060101010101" pitchFamily="49" charset="-122"/>
                        <a:cs typeface="Times New Roman" panose="02020603050405020304" pitchFamily="18" charset="0"/>
                      </a:endParaRPr>
                    </a:p>
                  </a:txBody>
                  <a:tcPr marL="32891" marR="32891" marT="0" marB="0" anchor="ctr"/>
                </a:tc>
                <a:tc>
                  <a:txBody>
                    <a:bodyPr/>
                    <a:lstStyle/>
                    <a:p>
                      <a:pPr algn="ctr">
                        <a:lnSpc>
                          <a:spcPts val="1560"/>
                        </a:lnSpc>
                      </a:pPr>
                      <a:r>
                        <a:rPr lang="zh-CN" sz="1400" dirty="0">
                          <a:effectLst/>
                        </a:rPr>
                        <a:t>说</a:t>
                      </a:r>
                      <a:r>
                        <a:rPr lang="en-US" sz="1400" dirty="0">
                          <a:effectLst/>
                        </a:rPr>
                        <a:t>    </a:t>
                      </a:r>
                      <a:r>
                        <a:rPr lang="zh-CN" sz="1400" dirty="0">
                          <a:effectLst/>
                        </a:rPr>
                        <a:t>明</a:t>
                      </a:r>
                      <a:endParaRPr lang="zh-CN" sz="1400" dirty="0">
                        <a:effectLst/>
                        <a:latin typeface="Arial" panose="020B0604020202020204" pitchFamily="34" charset="0"/>
                        <a:ea typeface="黑体" panose="02010609060101010101" pitchFamily="49" charset="-122"/>
                        <a:cs typeface="Times New Roman" panose="02020603050405020304" pitchFamily="18" charset="0"/>
                      </a:endParaRPr>
                    </a:p>
                  </a:txBody>
                  <a:tcPr marL="32891" marR="32891" marT="0" marB="0" anchor="ctr"/>
                </a:tc>
                <a:extLst>
                  <a:ext uri="{0D108BD9-81ED-4DB2-BD59-A6C34878D82A}">
                    <a16:rowId xmlns:a16="http://schemas.microsoft.com/office/drawing/2014/main" val="4273502263"/>
                  </a:ext>
                </a:extLst>
              </a:tr>
              <a:tr h="261246">
                <a:tc>
                  <a:txBody>
                    <a:bodyPr/>
                    <a:lstStyle/>
                    <a:p>
                      <a:pPr algn="ctr">
                        <a:lnSpc>
                          <a:spcPts val="1500"/>
                        </a:lnSpc>
                      </a:pPr>
                      <a:r>
                        <a:rPr lang="en-US" sz="1400" kern="100" dirty="0">
                          <a:effectLst/>
                        </a:rPr>
                        <a:t>data</a:t>
                      </a:r>
                      <a:endParaRPr lang="zh-CN" sz="1400" kern="100" dirty="0">
                        <a:effectLst/>
                        <a:latin typeface="Times New Roman" panose="02020603050405020304" pitchFamily="18" charset="0"/>
                        <a:ea typeface="宋体" panose="02010600030101010101" pitchFamily="2" charset="-122"/>
                      </a:endParaRPr>
                    </a:p>
                  </a:txBody>
                  <a:tcPr marL="32891" marR="32891" marT="0" marB="0" anchor="ctr"/>
                </a:tc>
                <a:tc>
                  <a:txBody>
                    <a:bodyPr/>
                    <a:lstStyle/>
                    <a:p>
                      <a:pPr algn="just">
                        <a:lnSpc>
                          <a:spcPts val="1500"/>
                        </a:lnSpc>
                      </a:pPr>
                      <a:r>
                        <a:rPr lang="zh-CN" sz="1400" kern="100" dirty="0">
                          <a:effectLst/>
                        </a:rPr>
                        <a:t>数据集</a:t>
                      </a:r>
                      <a:endParaRPr lang="zh-CN" sz="1400" kern="100" dirty="0">
                        <a:effectLst/>
                        <a:latin typeface="Times New Roman" panose="02020603050405020304" pitchFamily="18" charset="0"/>
                        <a:ea typeface="宋体" panose="02010600030101010101" pitchFamily="2" charset="-122"/>
                      </a:endParaRPr>
                    </a:p>
                  </a:txBody>
                  <a:tcPr marL="32891" marR="32891" marT="0" marB="0" anchor="ctr"/>
                </a:tc>
                <a:extLst>
                  <a:ext uri="{0D108BD9-81ED-4DB2-BD59-A6C34878D82A}">
                    <a16:rowId xmlns:a16="http://schemas.microsoft.com/office/drawing/2014/main" val="4110522588"/>
                  </a:ext>
                </a:extLst>
              </a:tr>
              <a:tr h="261246">
                <a:tc>
                  <a:txBody>
                    <a:bodyPr/>
                    <a:lstStyle/>
                    <a:p>
                      <a:pPr algn="ctr">
                        <a:lnSpc>
                          <a:spcPts val="1500"/>
                        </a:lnSpc>
                      </a:pPr>
                      <a:r>
                        <a:rPr lang="en-US" sz="1400" kern="100" dirty="0">
                          <a:effectLst/>
                        </a:rPr>
                        <a:t>values</a:t>
                      </a:r>
                      <a:endParaRPr lang="zh-CN" sz="1400" kern="100" dirty="0">
                        <a:effectLst/>
                        <a:latin typeface="Times New Roman" panose="02020603050405020304" pitchFamily="18" charset="0"/>
                        <a:ea typeface="宋体" panose="02010600030101010101" pitchFamily="2" charset="-122"/>
                      </a:endParaRPr>
                    </a:p>
                  </a:txBody>
                  <a:tcPr marL="32891" marR="32891" marT="0" marB="0" anchor="ctr"/>
                </a:tc>
                <a:tc>
                  <a:txBody>
                    <a:bodyPr/>
                    <a:lstStyle/>
                    <a:p>
                      <a:pPr algn="just">
                        <a:lnSpc>
                          <a:spcPts val="1500"/>
                        </a:lnSpc>
                      </a:pPr>
                      <a:r>
                        <a:rPr lang="zh-CN" sz="1400" kern="100" dirty="0">
                          <a:effectLst/>
                        </a:rPr>
                        <a:t>待聚合的列的名称，默认聚合所有数值列</a:t>
                      </a:r>
                      <a:endParaRPr lang="zh-CN" sz="1400" kern="100" dirty="0">
                        <a:effectLst/>
                        <a:latin typeface="Times New Roman" panose="02020603050405020304" pitchFamily="18" charset="0"/>
                        <a:ea typeface="宋体" panose="02010600030101010101" pitchFamily="2" charset="-122"/>
                      </a:endParaRPr>
                    </a:p>
                  </a:txBody>
                  <a:tcPr marL="32891" marR="32891" marT="0" marB="0" anchor="ctr"/>
                </a:tc>
                <a:extLst>
                  <a:ext uri="{0D108BD9-81ED-4DB2-BD59-A6C34878D82A}">
                    <a16:rowId xmlns:a16="http://schemas.microsoft.com/office/drawing/2014/main" val="3530059231"/>
                  </a:ext>
                </a:extLst>
              </a:tr>
              <a:tr h="288240">
                <a:tc>
                  <a:txBody>
                    <a:bodyPr/>
                    <a:lstStyle/>
                    <a:p>
                      <a:pPr algn="ctr">
                        <a:lnSpc>
                          <a:spcPts val="1500"/>
                        </a:lnSpc>
                      </a:pPr>
                      <a:r>
                        <a:rPr lang="en-US" sz="1400" kern="100" dirty="0">
                          <a:effectLst/>
                        </a:rPr>
                        <a:t>index</a:t>
                      </a:r>
                      <a:endParaRPr lang="zh-CN" sz="1400" kern="100" dirty="0">
                        <a:effectLst/>
                        <a:latin typeface="Times New Roman" panose="02020603050405020304" pitchFamily="18" charset="0"/>
                        <a:ea typeface="宋体" panose="02010600030101010101" pitchFamily="2" charset="-122"/>
                      </a:endParaRPr>
                    </a:p>
                  </a:txBody>
                  <a:tcPr marL="32891" marR="32891" marT="0" marB="0" anchor="ctr"/>
                </a:tc>
                <a:tc>
                  <a:txBody>
                    <a:bodyPr/>
                    <a:lstStyle/>
                    <a:p>
                      <a:pPr algn="just">
                        <a:lnSpc>
                          <a:spcPts val="1500"/>
                        </a:lnSpc>
                      </a:pPr>
                      <a:r>
                        <a:rPr lang="zh-CN" sz="1400" kern="100" dirty="0">
                          <a:effectLst/>
                        </a:rPr>
                        <a:t>用于分组的列名或其他分组键，出现在结果透视表的行</a:t>
                      </a:r>
                      <a:endParaRPr lang="zh-CN" sz="1400" kern="100" dirty="0">
                        <a:effectLst/>
                        <a:latin typeface="Times New Roman" panose="02020603050405020304" pitchFamily="18" charset="0"/>
                        <a:ea typeface="宋体" panose="02010600030101010101" pitchFamily="2" charset="-122"/>
                      </a:endParaRPr>
                    </a:p>
                  </a:txBody>
                  <a:tcPr marL="32891" marR="32891" marT="0" marB="0" anchor="ctr"/>
                </a:tc>
                <a:extLst>
                  <a:ext uri="{0D108BD9-81ED-4DB2-BD59-A6C34878D82A}">
                    <a16:rowId xmlns:a16="http://schemas.microsoft.com/office/drawing/2014/main" val="3162321924"/>
                  </a:ext>
                </a:extLst>
              </a:tr>
              <a:tr h="288240">
                <a:tc>
                  <a:txBody>
                    <a:bodyPr/>
                    <a:lstStyle/>
                    <a:p>
                      <a:pPr algn="ctr">
                        <a:lnSpc>
                          <a:spcPts val="1500"/>
                        </a:lnSpc>
                      </a:pPr>
                      <a:r>
                        <a:rPr lang="en-US" sz="1400" kern="100" dirty="0">
                          <a:effectLst/>
                        </a:rPr>
                        <a:t>columns</a:t>
                      </a:r>
                      <a:endParaRPr lang="zh-CN" sz="1400" kern="100" dirty="0">
                        <a:effectLst/>
                        <a:latin typeface="Times New Roman" panose="02020603050405020304" pitchFamily="18" charset="0"/>
                        <a:ea typeface="宋体" panose="02010600030101010101" pitchFamily="2" charset="-122"/>
                      </a:endParaRPr>
                    </a:p>
                  </a:txBody>
                  <a:tcPr marL="32891" marR="32891" marT="0" marB="0" anchor="ctr"/>
                </a:tc>
                <a:tc>
                  <a:txBody>
                    <a:bodyPr/>
                    <a:lstStyle/>
                    <a:p>
                      <a:pPr algn="just">
                        <a:lnSpc>
                          <a:spcPts val="1500"/>
                        </a:lnSpc>
                      </a:pPr>
                      <a:r>
                        <a:rPr lang="zh-CN" sz="1400" kern="100" dirty="0">
                          <a:effectLst/>
                        </a:rPr>
                        <a:t>用于分组的列名或其他分组键，出现在结果透视表的列</a:t>
                      </a:r>
                      <a:endParaRPr lang="zh-CN" sz="1400" kern="100" dirty="0">
                        <a:effectLst/>
                        <a:latin typeface="Times New Roman" panose="02020603050405020304" pitchFamily="18" charset="0"/>
                        <a:ea typeface="宋体" panose="02010600030101010101" pitchFamily="2" charset="-122"/>
                      </a:endParaRPr>
                    </a:p>
                  </a:txBody>
                  <a:tcPr marL="32891" marR="32891" marT="0" marB="0" anchor="ctr"/>
                </a:tc>
                <a:extLst>
                  <a:ext uri="{0D108BD9-81ED-4DB2-BD59-A6C34878D82A}">
                    <a16:rowId xmlns:a16="http://schemas.microsoft.com/office/drawing/2014/main" val="2610870735"/>
                  </a:ext>
                </a:extLst>
              </a:tr>
              <a:tr h="414868">
                <a:tc>
                  <a:txBody>
                    <a:bodyPr/>
                    <a:lstStyle/>
                    <a:p>
                      <a:pPr algn="ctr">
                        <a:lnSpc>
                          <a:spcPts val="1500"/>
                        </a:lnSpc>
                      </a:pPr>
                      <a:r>
                        <a:rPr lang="en-US" sz="1400" kern="100" dirty="0" err="1">
                          <a:effectLst/>
                        </a:rPr>
                        <a:t>aggfunc</a:t>
                      </a:r>
                      <a:endParaRPr lang="zh-CN" sz="1400" kern="100" dirty="0">
                        <a:effectLst/>
                        <a:latin typeface="Times New Roman" panose="02020603050405020304" pitchFamily="18" charset="0"/>
                        <a:ea typeface="宋体" panose="02010600030101010101" pitchFamily="2" charset="-122"/>
                      </a:endParaRPr>
                    </a:p>
                  </a:txBody>
                  <a:tcPr marL="32891" marR="32891" marT="0" marB="0" anchor="ctr"/>
                </a:tc>
                <a:tc>
                  <a:txBody>
                    <a:bodyPr/>
                    <a:lstStyle/>
                    <a:p>
                      <a:pPr algn="just">
                        <a:lnSpc>
                          <a:spcPts val="1500"/>
                        </a:lnSpc>
                      </a:pPr>
                      <a:r>
                        <a:rPr lang="zh-CN" sz="1400" kern="100" dirty="0">
                          <a:effectLst/>
                        </a:rPr>
                        <a:t>聚合函数或函数列表，默认为</a:t>
                      </a:r>
                      <a:r>
                        <a:rPr lang="en-US" sz="1400" kern="100" dirty="0">
                          <a:effectLst/>
                        </a:rPr>
                        <a:t>mean</a:t>
                      </a:r>
                      <a:r>
                        <a:rPr lang="zh-CN" sz="1400" kern="100" dirty="0">
                          <a:effectLst/>
                        </a:rPr>
                        <a:t>，可以使任何对</a:t>
                      </a:r>
                      <a:r>
                        <a:rPr lang="en-US" sz="1400" kern="100" dirty="0" err="1">
                          <a:effectLst/>
                        </a:rPr>
                        <a:t>groupby</a:t>
                      </a:r>
                      <a:r>
                        <a:rPr lang="en-US" sz="1400" kern="100" dirty="0">
                          <a:effectLst/>
                        </a:rPr>
                        <a:t>()</a:t>
                      </a:r>
                      <a:r>
                        <a:rPr lang="zh-CN" sz="1400" kern="100" dirty="0">
                          <a:effectLst/>
                        </a:rPr>
                        <a:t>函数有效的函数</a:t>
                      </a:r>
                      <a:endParaRPr lang="zh-CN" sz="1400" kern="100" dirty="0">
                        <a:effectLst/>
                        <a:latin typeface="Times New Roman" panose="02020603050405020304" pitchFamily="18" charset="0"/>
                        <a:ea typeface="宋体" panose="02010600030101010101" pitchFamily="2" charset="-122"/>
                      </a:endParaRPr>
                    </a:p>
                  </a:txBody>
                  <a:tcPr marL="32891" marR="32891" marT="0" marB="0" anchor="ctr"/>
                </a:tc>
                <a:extLst>
                  <a:ext uri="{0D108BD9-81ED-4DB2-BD59-A6C34878D82A}">
                    <a16:rowId xmlns:a16="http://schemas.microsoft.com/office/drawing/2014/main" val="39430271"/>
                  </a:ext>
                </a:extLst>
              </a:tr>
              <a:tr h="261246">
                <a:tc>
                  <a:txBody>
                    <a:bodyPr/>
                    <a:lstStyle/>
                    <a:p>
                      <a:pPr algn="ctr">
                        <a:lnSpc>
                          <a:spcPts val="1500"/>
                        </a:lnSpc>
                      </a:pPr>
                      <a:r>
                        <a:rPr lang="en-US" sz="1400" kern="100" dirty="0" err="1">
                          <a:effectLst/>
                        </a:rPr>
                        <a:t>fill_value</a:t>
                      </a:r>
                      <a:endParaRPr lang="zh-CN" sz="1400" kern="100" dirty="0">
                        <a:effectLst/>
                        <a:latin typeface="Times New Roman" panose="02020603050405020304" pitchFamily="18" charset="0"/>
                        <a:ea typeface="宋体" panose="02010600030101010101" pitchFamily="2" charset="-122"/>
                      </a:endParaRPr>
                    </a:p>
                  </a:txBody>
                  <a:tcPr marL="32891" marR="32891" marT="0" marB="0" anchor="ctr"/>
                </a:tc>
                <a:tc>
                  <a:txBody>
                    <a:bodyPr/>
                    <a:lstStyle/>
                    <a:p>
                      <a:pPr algn="just">
                        <a:lnSpc>
                          <a:spcPts val="1500"/>
                        </a:lnSpc>
                      </a:pPr>
                      <a:r>
                        <a:rPr lang="zh-CN" sz="1400" kern="100" dirty="0">
                          <a:effectLst/>
                        </a:rPr>
                        <a:t>用于替换结果表中的缺失值</a:t>
                      </a:r>
                      <a:endParaRPr lang="zh-CN" sz="1400" kern="100" dirty="0">
                        <a:effectLst/>
                        <a:latin typeface="Times New Roman" panose="02020603050405020304" pitchFamily="18" charset="0"/>
                        <a:ea typeface="宋体" panose="02010600030101010101" pitchFamily="2" charset="-122"/>
                      </a:endParaRPr>
                    </a:p>
                  </a:txBody>
                  <a:tcPr marL="32891" marR="32891" marT="0" marB="0" anchor="ctr"/>
                </a:tc>
                <a:extLst>
                  <a:ext uri="{0D108BD9-81ED-4DB2-BD59-A6C34878D82A}">
                    <a16:rowId xmlns:a16="http://schemas.microsoft.com/office/drawing/2014/main" val="3647134099"/>
                  </a:ext>
                </a:extLst>
              </a:tr>
              <a:tr h="261246">
                <a:tc>
                  <a:txBody>
                    <a:bodyPr/>
                    <a:lstStyle/>
                    <a:p>
                      <a:pPr algn="ctr">
                        <a:lnSpc>
                          <a:spcPts val="1500"/>
                        </a:lnSpc>
                      </a:pPr>
                      <a:r>
                        <a:rPr lang="en-US" sz="1400" kern="100" dirty="0" err="1">
                          <a:effectLst/>
                        </a:rPr>
                        <a:t>dropna</a:t>
                      </a:r>
                      <a:endParaRPr lang="zh-CN" sz="1400" kern="100" dirty="0">
                        <a:effectLst/>
                        <a:latin typeface="Times New Roman" panose="02020603050405020304" pitchFamily="18" charset="0"/>
                        <a:ea typeface="宋体" panose="02010600030101010101" pitchFamily="2" charset="-122"/>
                      </a:endParaRPr>
                    </a:p>
                  </a:txBody>
                  <a:tcPr marL="32891" marR="32891" marT="0" marB="0" anchor="ctr"/>
                </a:tc>
                <a:tc>
                  <a:txBody>
                    <a:bodyPr/>
                    <a:lstStyle/>
                    <a:p>
                      <a:pPr algn="just">
                        <a:lnSpc>
                          <a:spcPts val="1500"/>
                        </a:lnSpc>
                      </a:pPr>
                      <a:r>
                        <a:rPr lang="zh-CN" sz="1400" kern="100" dirty="0">
                          <a:effectLst/>
                        </a:rPr>
                        <a:t>默认为</a:t>
                      </a:r>
                      <a:r>
                        <a:rPr lang="en-US" sz="1400" kern="100" dirty="0">
                          <a:effectLst/>
                        </a:rPr>
                        <a:t>True</a:t>
                      </a:r>
                      <a:endParaRPr lang="zh-CN" sz="1400" kern="100" dirty="0">
                        <a:effectLst/>
                        <a:latin typeface="Times New Roman" panose="02020603050405020304" pitchFamily="18" charset="0"/>
                        <a:ea typeface="宋体" panose="02010600030101010101" pitchFamily="2" charset="-122"/>
                      </a:endParaRPr>
                    </a:p>
                  </a:txBody>
                  <a:tcPr marL="32891" marR="32891" marT="0" marB="0" anchor="ctr"/>
                </a:tc>
                <a:extLst>
                  <a:ext uri="{0D108BD9-81ED-4DB2-BD59-A6C34878D82A}">
                    <a16:rowId xmlns:a16="http://schemas.microsoft.com/office/drawing/2014/main" val="4018285041"/>
                  </a:ext>
                </a:extLst>
              </a:tr>
              <a:tr h="261246">
                <a:tc>
                  <a:txBody>
                    <a:bodyPr/>
                    <a:lstStyle/>
                    <a:p>
                      <a:pPr algn="ctr">
                        <a:lnSpc>
                          <a:spcPts val="1500"/>
                        </a:lnSpc>
                      </a:pPr>
                      <a:r>
                        <a:rPr lang="en-US" sz="1400" kern="100" dirty="0" err="1">
                          <a:effectLst/>
                        </a:rPr>
                        <a:t>margins_name</a:t>
                      </a:r>
                      <a:endParaRPr lang="zh-CN" sz="1400" kern="100" dirty="0">
                        <a:effectLst/>
                        <a:latin typeface="Times New Roman" panose="02020603050405020304" pitchFamily="18" charset="0"/>
                        <a:ea typeface="宋体" panose="02010600030101010101" pitchFamily="2" charset="-122"/>
                      </a:endParaRPr>
                    </a:p>
                  </a:txBody>
                  <a:tcPr marL="32891" marR="32891" marT="0" marB="0" anchor="ctr"/>
                </a:tc>
                <a:tc>
                  <a:txBody>
                    <a:bodyPr/>
                    <a:lstStyle/>
                    <a:p>
                      <a:pPr algn="just">
                        <a:lnSpc>
                          <a:spcPts val="1500"/>
                        </a:lnSpc>
                      </a:pPr>
                      <a:r>
                        <a:rPr lang="zh-CN" sz="1400" kern="100" dirty="0">
                          <a:effectLst/>
                        </a:rPr>
                        <a:t>默认为</a:t>
                      </a:r>
                      <a:r>
                        <a:rPr lang="en-US" sz="1400" kern="100" dirty="0">
                          <a:effectLst/>
                        </a:rPr>
                        <a:t>ALL</a:t>
                      </a:r>
                      <a:endParaRPr lang="zh-CN" sz="1400" kern="100" dirty="0">
                        <a:effectLst/>
                        <a:latin typeface="Times New Roman" panose="02020603050405020304" pitchFamily="18" charset="0"/>
                        <a:ea typeface="宋体" panose="02010600030101010101" pitchFamily="2" charset="-122"/>
                      </a:endParaRPr>
                    </a:p>
                  </a:txBody>
                  <a:tcPr marL="32891" marR="32891" marT="0" marB="0" anchor="ctr"/>
                </a:tc>
                <a:extLst>
                  <a:ext uri="{0D108BD9-81ED-4DB2-BD59-A6C34878D82A}">
                    <a16:rowId xmlns:a16="http://schemas.microsoft.com/office/drawing/2014/main" val="3618129701"/>
                  </a:ext>
                </a:extLst>
              </a:tr>
            </a:tbl>
          </a:graphicData>
        </a:graphic>
      </p:graphicFrame>
      <p:graphicFrame>
        <p:nvGraphicFramePr>
          <p:cNvPr id="3" name="表格 2">
            <a:extLst>
              <a:ext uri="{FF2B5EF4-FFF2-40B4-BE49-F238E27FC236}">
                <a16:creationId xmlns:a16="http://schemas.microsoft.com/office/drawing/2014/main" id="{BBF30B07-5D56-E83F-81B3-0743EEFC503B}"/>
              </a:ext>
            </a:extLst>
          </p:cNvPr>
          <p:cNvGraphicFramePr>
            <a:graphicFrameLocks noGrp="1"/>
          </p:cNvGraphicFramePr>
          <p:nvPr>
            <p:extLst>
              <p:ext uri="{D42A27DB-BD31-4B8C-83A1-F6EECF244321}">
                <p14:modId xmlns:p14="http://schemas.microsoft.com/office/powerpoint/2010/main" val="892034848"/>
              </p:ext>
            </p:extLst>
          </p:nvPr>
        </p:nvGraphicFramePr>
        <p:xfrm>
          <a:off x="2122010" y="5493066"/>
          <a:ext cx="7711438" cy="948374"/>
        </p:xfrm>
        <a:graphic>
          <a:graphicData uri="http://schemas.openxmlformats.org/drawingml/2006/table">
            <a:tbl>
              <a:tblPr firstRow="1" firstCol="1" bandRow="1">
                <a:tableStyleId>{5C22544A-7EE6-4342-B048-85BDC9FD1C3A}</a:tableStyleId>
              </a:tblPr>
              <a:tblGrid>
                <a:gridCol w="1101634">
                  <a:extLst>
                    <a:ext uri="{9D8B030D-6E8A-4147-A177-3AD203B41FA5}">
                      <a16:colId xmlns:a16="http://schemas.microsoft.com/office/drawing/2014/main" val="3441155708"/>
                    </a:ext>
                  </a:extLst>
                </a:gridCol>
                <a:gridCol w="1101634">
                  <a:extLst>
                    <a:ext uri="{9D8B030D-6E8A-4147-A177-3AD203B41FA5}">
                      <a16:colId xmlns:a16="http://schemas.microsoft.com/office/drawing/2014/main" val="4131689095"/>
                    </a:ext>
                  </a:extLst>
                </a:gridCol>
                <a:gridCol w="1101634">
                  <a:extLst>
                    <a:ext uri="{9D8B030D-6E8A-4147-A177-3AD203B41FA5}">
                      <a16:colId xmlns:a16="http://schemas.microsoft.com/office/drawing/2014/main" val="2843360231"/>
                    </a:ext>
                  </a:extLst>
                </a:gridCol>
                <a:gridCol w="1101634">
                  <a:extLst>
                    <a:ext uri="{9D8B030D-6E8A-4147-A177-3AD203B41FA5}">
                      <a16:colId xmlns:a16="http://schemas.microsoft.com/office/drawing/2014/main" val="2894762090"/>
                    </a:ext>
                  </a:extLst>
                </a:gridCol>
                <a:gridCol w="1101634">
                  <a:extLst>
                    <a:ext uri="{9D8B030D-6E8A-4147-A177-3AD203B41FA5}">
                      <a16:colId xmlns:a16="http://schemas.microsoft.com/office/drawing/2014/main" val="419917693"/>
                    </a:ext>
                  </a:extLst>
                </a:gridCol>
                <a:gridCol w="1101634">
                  <a:extLst>
                    <a:ext uri="{9D8B030D-6E8A-4147-A177-3AD203B41FA5}">
                      <a16:colId xmlns:a16="http://schemas.microsoft.com/office/drawing/2014/main" val="2442641215"/>
                    </a:ext>
                  </a:extLst>
                </a:gridCol>
                <a:gridCol w="1101634">
                  <a:extLst>
                    <a:ext uri="{9D8B030D-6E8A-4147-A177-3AD203B41FA5}">
                      <a16:colId xmlns:a16="http://schemas.microsoft.com/office/drawing/2014/main" val="3880704806"/>
                    </a:ext>
                  </a:extLst>
                </a:gridCol>
              </a:tblGrid>
              <a:tr h="246596">
                <a:tc>
                  <a:txBody>
                    <a:bodyPr/>
                    <a:lstStyle/>
                    <a:p>
                      <a:pPr algn="ctr">
                        <a:lnSpc>
                          <a:spcPts val="1560"/>
                        </a:lnSpc>
                      </a:pPr>
                      <a:r>
                        <a:rPr lang="en-US" sz="1400">
                          <a:effectLst/>
                        </a:rPr>
                        <a:t>total_bill</a:t>
                      </a:r>
                      <a:endParaRPr lang="zh-CN" sz="1400">
                        <a:effectLst/>
                        <a:latin typeface="Arial" panose="020B0604020202020204" pitchFamily="34"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560"/>
                        </a:lnSpc>
                      </a:pPr>
                      <a:r>
                        <a:rPr lang="en-US" sz="1400">
                          <a:effectLst/>
                        </a:rPr>
                        <a:t>tip</a:t>
                      </a:r>
                      <a:endParaRPr lang="zh-CN" sz="1400">
                        <a:effectLst/>
                        <a:latin typeface="Arial" panose="020B0604020202020204" pitchFamily="34"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560"/>
                        </a:lnSpc>
                      </a:pPr>
                      <a:r>
                        <a:rPr lang="en-US" sz="1400" dirty="0">
                          <a:effectLst/>
                        </a:rPr>
                        <a:t>sex</a:t>
                      </a:r>
                      <a:endParaRPr lang="zh-CN" sz="1400" dirty="0">
                        <a:effectLst/>
                        <a:latin typeface="Arial" panose="020B0604020202020204" pitchFamily="34"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560"/>
                        </a:lnSpc>
                      </a:pPr>
                      <a:r>
                        <a:rPr lang="en-US" sz="1400">
                          <a:effectLst/>
                        </a:rPr>
                        <a:t>smoker</a:t>
                      </a:r>
                      <a:endParaRPr lang="zh-CN" sz="1400">
                        <a:effectLst/>
                        <a:latin typeface="Arial" panose="020B0604020202020204" pitchFamily="34"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560"/>
                        </a:lnSpc>
                      </a:pPr>
                      <a:r>
                        <a:rPr lang="en-US" sz="1400">
                          <a:effectLst/>
                        </a:rPr>
                        <a:t>day</a:t>
                      </a:r>
                      <a:endParaRPr lang="zh-CN" sz="1400">
                        <a:effectLst/>
                        <a:latin typeface="Arial" panose="020B0604020202020204" pitchFamily="34"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560"/>
                        </a:lnSpc>
                      </a:pPr>
                      <a:r>
                        <a:rPr lang="en-US" sz="1400" dirty="0">
                          <a:effectLst/>
                        </a:rPr>
                        <a:t>time</a:t>
                      </a:r>
                      <a:endParaRPr lang="zh-CN" sz="1400" dirty="0">
                        <a:effectLst/>
                        <a:latin typeface="Arial" panose="020B0604020202020204" pitchFamily="34" charset="0"/>
                        <a:ea typeface="黑体" panose="02010609060101010101" pitchFamily="49" charset="-122"/>
                        <a:cs typeface="Times New Roman" panose="02020603050405020304" pitchFamily="18" charset="0"/>
                      </a:endParaRPr>
                    </a:p>
                  </a:txBody>
                  <a:tcPr marL="68580" marR="68580" marT="0" marB="0"/>
                </a:tc>
                <a:tc>
                  <a:txBody>
                    <a:bodyPr/>
                    <a:lstStyle/>
                    <a:p>
                      <a:pPr algn="ctr">
                        <a:lnSpc>
                          <a:spcPts val="1560"/>
                        </a:lnSpc>
                      </a:pPr>
                      <a:r>
                        <a:rPr lang="en-US" sz="1400">
                          <a:effectLst/>
                        </a:rPr>
                        <a:t>size</a:t>
                      </a:r>
                      <a:endParaRPr lang="zh-CN" sz="1400">
                        <a:effectLst/>
                        <a:latin typeface="Arial" panose="020B0604020202020204" pitchFamily="34" charset="0"/>
                        <a:ea typeface="黑体" panose="02010609060101010101" pitchFamily="49" charset="-122"/>
                        <a:cs typeface="Times New Roman" panose="02020603050405020304" pitchFamily="18" charset="0"/>
                      </a:endParaRPr>
                    </a:p>
                  </a:txBody>
                  <a:tcPr marL="68580" marR="68580" marT="0" marB="0"/>
                </a:tc>
                <a:extLst>
                  <a:ext uri="{0D108BD9-81ED-4DB2-BD59-A6C34878D82A}">
                    <a16:rowId xmlns:a16="http://schemas.microsoft.com/office/drawing/2014/main" val="2557401285"/>
                  </a:ext>
                </a:extLst>
              </a:tr>
              <a:tr h="233926">
                <a:tc>
                  <a:txBody>
                    <a:bodyPr/>
                    <a:lstStyle/>
                    <a:p>
                      <a:pPr algn="ctr">
                        <a:lnSpc>
                          <a:spcPts val="1500"/>
                        </a:lnSpc>
                      </a:pPr>
                      <a:r>
                        <a:rPr lang="en-US" sz="1400" kern="100">
                          <a:effectLst/>
                        </a:rPr>
                        <a:t>16.99</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500"/>
                        </a:lnSpc>
                      </a:pPr>
                      <a:r>
                        <a:rPr lang="en-US" sz="1400" kern="100">
                          <a:effectLst/>
                        </a:rPr>
                        <a:t>1.01</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500"/>
                        </a:lnSpc>
                      </a:pPr>
                      <a:r>
                        <a:rPr lang="en-US" sz="1400" kern="100" dirty="0">
                          <a:effectLst/>
                        </a:rPr>
                        <a:t>Female</a:t>
                      </a:r>
                      <a:endParaRPr lang="zh-CN" sz="140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500"/>
                        </a:lnSpc>
                      </a:pPr>
                      <a:r>
                        <a:rPr lang="en-US" sz="1400" kern="100">
                          <a:effectLst/>
                        </a:rPr>
                        <a:t>No</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500"/>
                        </a:lnSpc>
                      </a:pPr>
                      <a:r>
                        <a:rPr lang="en-US" sz="1400" kern="100">
                          <a:effectLst/>
                        </a:rPr>
                        <a:t>Sun</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500"/>
                        </a:lnSpc>
                      </a:pPr>
                      <a:r>
                        <a:rPr lang="en-US" sz="1400" kern="100">
                          <a:effectLst/>
                        </a:rPr>
                        <a:t>Dinner</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500"/>
                        </a:lnSpc>
                      </a:pPr>
                      <a:r>
                        <a:rPr lang="en-US" sz="1400" kern="100">
                          <a:effectLst/>
                        </a:rPr>
                        <a:t>2</a:t>
                      </a:r>
                      <a:endParaRPr lang="zh-CN" sz="14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712189237"/>
                  </a:ext>
                </a:extLst>
              </a:tr>
              <a:tr h="233926">
                <a:tc>
                  <a:txBody>
                    <a:bodyPr/>
                    <a:lstStyle/>
                    <a:p>
                      <a:pPr algn="ctr">
                        <a:lnSpc>
                          <a:spcPts val="1500"/>
                        </a:lnSpc>
                      </a:pPr>
                      <a:r>
                        <a:rPr lang="en-US" sz="1400" kern="100">
                          <a:effectLst/>
                        </a:rPr>
                        <a:t>10.34</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500"/>
                        </a:lnSpc>
                      </a:pPr>
                      <a:r>
                        <a:rPr lang="en-US" sz="1400" kern="100">
                          <a:effectLst/>
                        </a:rPr>
                        <a:t>1.66</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500"/>
                        </a:lnSpc>
                      </a:pPr>
                      <a:r>
                        <a:rPr lang="en-US" sz="1400" kern="100">
                          <a:effectLst/>
                        </a:rPr>
                        <a:t>Male</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500"/>
                        </a:lnSpc>
                      </a:pPr>
                      <a:r>
                        <a:rPr lang="en-US" sz="1400" kern="100">
                          <a:effectLst/>
                        </a:rPr>
                        <a:t>No</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500"/>
                        </a:lnSpc>
                      </a:pPr>
                      <a:r>
                        <a:rPr lang="en-US" sz="1400" kern="100">
                          <a:effectLst/>
                        </a:rPr>
                        <a:t>Sun</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500"/>
                        </a:lnSpc>
                      </a:pPr>
                      <a:r>
                        <a:rPr lang="en-US" sz="1400" kern="100">
                          <a:effectLst/>
                        </a:rPr>
                        <a:t>Dinner</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500"/>
                        </a:lnSpc>
                      </a:pPr>
                      <a:r>
                        <a:rPr lang="en-US" sz="1400" kern="100">
                          <a:effectLst/>
                        </a:rPr>
                        <a:t>2</a:t>
                      </a:r>
                      <a:endParaRPr lang="zh-CN" sz="140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331569017"/>
                  </a:ext>
                </a:extLst>
              </a:tr>
              <a:tr h="233926">
                <a:tc>
                  <a:txBody>
                    <a:bodyPr/>
                    <a:lstStyle/>
                    <a:p>
                      <a:pPr algn="ctr">
                        <a:lnSpc>
                          <a:spcPts val="1500"/>
                        </a:lnSpc>
                      </a:pPr>
                      <a:r>
                        <a:rPr lang="en-US" sz="1400" kern="100">
                          <a:effectLst/>
                        </a:rPr>
                        <a:t>21.01</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500"/>
                        </a:lnSpc>
                      </a:pPr>
                      <a:r>
                        <a:rPr lang="en-US" sz="1400" kern="100">
                          <a:effectLst/>
                        </a:rPr>
                        <a:t>3.5</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500"/>
                        </a:lnSpc>
                      </a:pPr>
                      <a:r>
                        <a:rPr lang="en-US" sz="1400" kern="100">
                          <a:effectLst/>
                        </a:rPr>
                        <a:t>Female</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500"/>
                        </a:lnSpc>
                      </a:pPr>
                      <a:r>
                        <a:rPr lang="en-US" sz="1400" kern="100">
                          <a:effectLst/>
                        </a:rPr>
                        <a:t>No</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500"/>
                        </a:lnSpc>
                      </a:pPr>
                      <a:r>
                        <a:rPr lang="en-US" sz="1400" kern="100">
                          <a:effectLst/>
                        </a:rPr>
                        <a:t>Sun</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500"/>
                        </a:lnSpc>
                      </a:pPr>
                      <a:r>
                        <a:rPr lang="en-US" sz="1400" kern="100">
                          <a:effectLst/>
                        </a:rPr>
                        <a:t>Dinner</a:t>
                      </a:r>
                      <a:endParaRPr lang="zh-CN" sz="140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ts val="1500"/>
                        </a:lnSpc>
                      </a:pPr>
                      <a:r>
                        <a:rPr lang="en-US" sz="1400" kern="100" dirty="0">
                          <a:effectLst/>
                        </a:rPr>
                        <a:t>3</a:t>
                      </a:r>
                      <a:endParaRPr lang="zh-CN" sz="140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000124648"/>
                  </a:ext>
                </a:extLst>
              </a:tr>
            </a:tbl>
          </a:graphicData>
        </a:graphic>
      </p:graphicFrame>
    </p:spTree>
    <p:extLst>
      <p:ext uri="{BB962C8B-B14F-4D97-AF65-F5344CB8AC3E}">
        <p14:creationId xmlns:p14="http://schemas.microsoft.com/office/powerpoint/2010/main" val="472704482"/>
      </p:ext>
    </p:extLst>
  </p:cSld>
  <p:clrMapOvr>
    <a:masterClrMapping/>
  </p:clrMapOvr>
  <p:transition spd="slow">
    <p:wheel spokes="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en-US" altLang="zh-CN" dirty="0"/>
              <a:t>Pandas</a:t>
            </a:r>
            <a:r>
              <a:rPr lang="zh-CN" altLang="en-US" dirty="0"/>
              <a:t>中的</a:t>
            </a:r>
            <a:r>
              <a:rPr lang="en-US" altLang="zh-CN" dirty="0"/>
              <a:t>crosstab()</a:t>
            </a:r>
            <a:r>
              <a:rPr lang="zh-CN" altLang="en-US" dirty="0"/>
              <a:t>函数是一类用于计算分组频率的特殊透视表，是一类特殊的</a:t>
            </a:r>
            <a:r>
              <a:rPr lang="en-US" altLang="zh-CN" dirty="0" err="1"/>
              <a:t>pivot_table</a:t>
            </a:r>
            <a:r>
              <a:rPr lang="en-US" altLang="zh-CN" dirty="0"/>
              <a:t>()</a:t>
            </a:r>
            <a:r>
              <a:rPr lang="zh-CN" altLang="en-US" dirty="0"/>
              <a:t>函数。</a:t>
            </a:r>
          </a:p>
          <a:p>
            <a:r>
              <a:rPr lang="zh-CN" altLang="en-US" dirty="0"/>
              <a:t>例如，需要根据性别和是否吸烟对数据进行统计汇总，代码如下：</a:t>
            </a:r>
          </a:p>
          <a:p>
            <a:r>
              <a:rPr lang="en-US" altLang="zh-CN" dirty="0"/>
              <a:t>import pandas as pd</a:t>
            </a:r>
          </a:p>
          <a:p>
            <a:r>
              <a:rPr lang="en-US" altLang="zh-CN" dirty="0" err="1"/>
              <a:t>pd.crosstab</a:t>
            </a:r>
            <a:r>
              <a:rPr lang="en-US" altLang="zh-CN" dirty="0"/>
              <a:t>(</a:t>
            </a:r>
            <a:r>
              <a:rPr lang="en-US" altLang="zh-CN" dirty="0" err="1"/>
              <a:t>tips.sex</a:t>
            </a:r>
            <a:r>
              <a:rPr lang="en-US" altLang="zh-CN" dirty="0"/>
              <a:t>, </a:t>
            </a:r>
            <a:r>
              <a:rPr lang="en-US" altLang="zh-CN" dirty="0" err="1"/>
              <a:t>tips.smoker</a:t>
            </a:r>
            <a:r>
              <a:rPr lang="en-US" altLang="zh-CN" dirty="0"/>
              <a:t>, margins=True)</a:t>
            </a:r>
          </a:p>
          <a:p>
            <a:r>
              <a:rPr lang="zh-CN" altLang="en-US" dirty="0"/>
              <a:t>例如，需要根据性别、星期和是否吸烟对数据进行统计汇总，代码如下：</a:t>
            </a:r>
          </a:p>
          <a:p>
            <a:r>
              <a:rPr lang="en-US" altLang="zh-CN" dirty="0"/>
              <a:t>import pandas as pd</a:t>
            </a:r>
          </a:p>
          <a:p>
            <a:r>
              <a:rPr lang="en-US" altLang="zh-CN" dirty="0" err="1"/>
              <a:t>pd.crosstab</a:t>
            </a:r>
            <a:r>
              <a:rPr lang="en-US" altLang="zh-CN" dirty="0"/>
              <a:t>([</a:t>
            </a:r>
            <a:r>
              <a:rPr lang="en-US" altLang="zh-CN" dirty="0" err="1"/>
              <a:t>tips.sex</a:t>
            </a:r>
            <a:r>
              <a:rPr lang="en-US" altLang="zh-CN" dirty="0"/>
              <a:t>, </a:t>
            </a:r>
            <a:r>
              <a:rPr lang="en-US" altLang="zh-CN" dirty="0" err="1"/>
              <a:t>tips.day</a:t>
            </a:r>
            <a:r>
              <a:rPr lang="en-US" altLang="zh-CN" dirty="0"/>
              <a:t>], </a:t>
            </a:r>
            <a:r>
              <a:rPr lang="en-US" altLang="zh-CN" dirty="0" err="1"/>
              <a:t>tips.smoker</a:t>
            </a:r>
            <a:r>
              <a:rPr lang="en-US" altLang="zh-CN" dirty="0"/>
              <a:t>, margins=True)</a:t>
            </a:r>
            <a:endParaRPr lang="zh-CN" altLang="zh-CN" dirty="0"/>
          </a:p>
        </p:txBody>
      </p:sp>
      <p:sp>
        <p:nvSpPr>
          <p:cNvPr id="17412" name="内容占位符 2"/>
          <p:cNvSpPr>
            <a:spLocks noGrp="1"/>
          </p:cNvSpPr>
          <p:nvPr>
            <p:ph idx="10"/>
          </p:nvPr>
        </p:nvSpPr>
        <p:spPr>
          <a:xfrm>
            <a:off x="423863" y="1138238"/>
            <a:ext cx="11107737" cy="427037"/>
          </a:xfrm>
        </p:spPr>
        <p:txBody>
          <a:bodyPr/>
          <a:lstStyle/>
          <a:p>
            <a:r>
              <a:rPr lang="en-US" dirty="0"/>
              <a:t>3.7.2  crosstab()</a:t>
            </a:r>
            <a:r>
              <a:rPr lang="zh-CN" altLang="en-US" dirty="0"/>
              <a:t>函数：数据交叉</a:t>
            </a:r>
            <a:endParaRPr dirty="0"/>
          </a:p>
        </p:txBody>
      </p:sp>
    </p:spTree>
    <p:extLst>
      <p:ext uri="{BB962C8B-B14F-4D97-AF65-F5344CB8AC3E}">
        <p14:creationId xmlns:p14="http://schemas.microsoft.com/office/powerpoint/2010/main" val="1149018253"/>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en-US" altLang="zh-CN" sz="1800" kern="100" dirty="0">
                <a:effectLst/>
                <a:latin typeface="Times New Roman" panose="02020603050405020304" pitchFamily="18" charset="0"/>
                <a:ea typeface="宋体" panose="02010600030101010101" pitchFamily="2" charset="-122"/>
              </a:rPr>
              <a:t>Anaconda</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的安装过程比较简单，首先进入</a:t>
            </a:r>
            <a:r>
              <a:rPr lang="en-US" altLang="zh-CN" sz="1800" kern="100" dirty="0">
                <a:effectLst/>
                <a:latin typeface="Times New Roman" panose="02020603050405020304" pitchFamily="18" charset="0"/>
                <a:ea typeface="宋体" panose="02010600030101010101" pitchFamily="2" charset="-122"/>
              </a:rPr>
              <a:t>Anaconda</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的官方网站下载需要的版本，这里选择</a:t>
            </a:r>
            <a:r>
              <a:rPr lang="en-US" altLang="zh-CN" sz="1800" kern="100" dirty="0">
                <a:effectLst/>
                <a:latin typeface="Times New Roman" panose="02020603050405020304" pitchFamily="18" charset="0"/>
                <a:ea typeface="宋体" panose="02010600030101010101" pitchFamily="2" charset="-122"/>
              </a:rPr>
              <a:t>Windows</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版本的</a:t>
            </a:r>
            <a:r>
              <a:rPr lang="en-US" altLang="zh-CN" sz="1800" kern="100" dirty="0">
                <a:effectLst/>
                <a:latin typeface="Times New Roman" panose="02020603050405020304" pitchFamily="18" charset="0"/>
                <a:ea typeface="宋体" panose="02010600030101010101" pitchFamily="2" charset="-122"/>
              </a:rPr>
              <a:t>64-Bit Graphical Installer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，如图</a:t>
            </a:r>
            <a:r>
              <a:rPr lang="en-US" altLang="zh-CN" sz="1800" kern="100" dirty="0">
                <a:effectLst/>
                <a:latin typeface="Times New Roman" panose="02020603050405020304" pitchFamily="18" charset="0"/>
                <a:ea typeface="宋体" panose="02010600030101010101" pitchFamily="2" charset="-122"/>
              </a:rPr>
              <a:t>1-2</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所示。如果官方网站下载速度较慢，还可以到清华大学开源软件镜像站下载</a:t>
            </a:r>
            <a:r>
              <a:rPr lang="zh-CN" altLang="zh-CN" dirty="0"/>
              <a:t>。</a:t>
            </a:r>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dirty="0"/>
              <a:t>1.1.2  </a:t>
            </a:r>
            <a:r>
              <a:rPr lang="zh-CN" altLang="en-US" dirty="0"/>
              <a:t>安装</a:t>
            </a:r>
            <a:r>
              <a:rPr lang="en-US" dirty="0"/>
              <a:t>Anaconda</a:t>
            </a:r>
            <a:endParaRPr dirty="0"/>
          </a:p>
        </p:txBody>
      </p:sp>
      <p:pic>
        <p:nvPicPr>
          <p:cNvPr id="2" name="图片 1">
            <a:extLst>
              <a:ext uri="{FF2B5EF4-FFF2-40B4-BE49-F238E27FC236}">
                <a16:creationId xmlns:a16="http://schemas.microsoft.com/office/drawing/2014/main" id="{B09306B3-F73F-BD83-4E76-ED7871AEA27B}"/>
              </a:ext>
            </a:extLst>
          </p:cNvPr>
          <p:cNvPicPr>
            <a:picLocks noChangeAspect="1"/>
          </p:cNvPicPr>
          <p:nvPr/>
        </p:nvPicPr>
        <p:blipFill>
          <a:blip r:embed="rId2"/>
          <a:stretch>
            <a:fillRect/>
          </a:stretch>
        </p:blipFill>
        <p:spPr>
          <a:xfrm>
            <a:off x="1482416" y="3265581"/>
            <a:ext cx="6310983" cy="2880000"/>
          </a:xfrm>
          <a:prstGeom prst="rect">
            <a:avLst/>
          </a:prstGeom>
          <a:noFill/>
          <a:ln>
            <a:noFill/>
          </a:ln>
        </p:spPr>
      </p:pic>
      <p:pic>
        <p:nvPicPr>
          <p:cNvPr id="3" name="图片 2">
            <a:extLst>
              <a:ext uri="{FF2B5EF4-FFF2-40B4-BE49-F238E27FC236}">
                <a16:creationId xmlns:a16="http://schemas.microsoft.com/office/drawing/2014/main" id="{E98A90F8-CF33-9667-D880-311EA20DFA8E}"/>
              </a:ext>
            </a:extLst>
          </p:cNvPr>
          <p:cNvPicPr>
            <a:picLocks noChangeAspect="1"/>
          </p:cNvPicPr>
          <p:nvPr/>
        </p:nvPicPr>
        <p:blipFill>
          <a:blip r:embed="rId3"/>
          <a:stretch>
            <a:fillRect/>
          </a:stretch>
        </p:blipFill>
        <p:spPr>
          <a:xfrm>
            <a:off x="8314721" y="3265581"/>
            <a:ext cx="2607296" cy="2880000"/>
          </a:xfrm>
          <a:prstGeom prst="rect">
            <a:avLst/>
          </a:prstGeom>
        </p:spPr>
      </p:pic>
    </p:spTree>
    <p:extLst>
      <p:ext uri="{BB962C8B-B14F-4D97-AF65-F5344CB8AC3E}">
        <p14:creationId xmlns:p14="http://schemas.microsoft.com/office/powerpoint/2010/main" val="1569924327"/>
      </p:ext>
    </p:extLst>
  </p:cSld>
  <p:clrMapOvr>
    <a:masterClrMapping/>
  </p:clrMapOvr>
  <p:transition spd="slow">
    <p:wheel spokes="1"/>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4762" cy="4354512"/>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5</a:t>
            </a: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数据的聚合</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latin typeface="微软雅黑" pitchFamily="34" charset="-122"/>
                <a:ea typeface="微软雅黑" pitchFamily="34" charset="-122"/>
              </a:rPr>
              <a:t>数据的排序</a:t>
            </a: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6</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数据透视</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7</a:t>
            </a:r>
          </a:p>
        </p:txBody>
      </p:sp>
      <p:sp>
        <p:nvSpPr>
          <p:cNvPr id="28" name="AutoShape 17">
            <a:hlinkClick r:id="" action="ppaction://noaction"/>
          </p:cNvPr>
          <p:cNvSpPr>
            <a:spLocks noChangeArrowheads="1"/>
          </p:cNvSpPr>
          <p:nvPr/>
        </p:nvSpPr>
        <p:spPr bwMode="auto">
          <a:xfrm>
            <a:off x="4012450" y="4715497"/>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solidFill>
                  <a:schemeClr val="bg1"/>
                </a:solidFill>
                <a:latin typeface="微软雅黑" pitchFamily="34" charset="-122"/>
                <a:ea typeface="微软雅黑" pitchFamily="34" charset="-122"/>
              </a:rPr>
              <a:t>数据合并</a:t>
            </a:r>
          </a:p>
        </p:txBody>
      </p:sp>
      <p:sp>
        <p:nvSpPr>
          <p:cNvPr id="29" name="Oval 15"/>
          <p:cNvSpPr>
            <a:spLocks noChangeArrowheads="1"/>
          </p:cNvSpPr>
          <p:nvPr/>
        </p:nvSpPr>
        <p:spPr bwMode="auto">
          <a:xfrm>
            <a:off x="2904947" y="4733497"/>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8</a:t>
            </a:r>
          </a:p>
        </p:txBody>
      </p:sp>
    </p:spTree>
    <p:extLst>
      <p:ext uri="{BB962C8B-B14F-4D97-AF65-F5344CB8AC3E}">
        <p14:creationId xmlns:p14="http://schemas.microsoft.com/office/powerpoint/2010/main" val="1596240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在介绍数据合并之前，创建一个由</a:t>
            </a:r>
            <a:r>
              <a:rPr lang="en-US" altLang="zh-CN" dirty="0"/>
              <a:t>6</a:t>
            </a:r>
            <a:r>
              <a:rPr lang="zh-CN" altLang="en-US" dirty="0"/>
              <a:t>个门店的销售业绩考评数据构成的数据集。</a:t>
            </a:r>
            <a:endParaRPr lang="zh-CN" altLang="zh-CN" dirty="0"/>
          </a:p>
          <a:p>
            <a:pPr marL="361950" indent="-361950"/>
            <a:r>
              <a:rPr lang="zh-CN" altLang="en-US" dirty="0"/>
              <a:t>如果没有指明使用哪个列连接，那么横向连接会重叠列的列名。可以通过参数</a:t>
            </a:r>
            <a:r>
              <a:rPr lang="en-US" altLang="zh-CN" dirty="0"/>
              <a:t>on</a:t>
            </a:r>
            <a:r>
              <a:rPr lang="zh-CN" altLang="en-US" dirty="0"/>
              <a:t>指定合并所依据的关键字段，例如指定区域，代码如下：</a:t>
            </a:r>
          </a:p>
          <a:p>
            <a:pPr marL="361950" indent="-361950"/>
            <a:r>
              <a:rPr lang="en-US" altLang="zh-CN" dirty="0" err="1"/>
              <a:t>pd.merge</a:t>
            </a:r>
            <a:r>
              <a:rPr lang="en-US" altLang="zh-CN" dirty="0"/>
              <a:t>(sales_half1, sales_half2, on='</a:t>
            </a:r>
            <a:r>
              <a:rPr lang="zh-CN" altLang="en-US" dirty="0"/>
              <a:t>区域</a:t>
            </a:r>
            <a:r>
              <a:rPr lang="en-US" altLang="zh-CN" dirty="0"/>
              <a:t>')</a:t>
            </a:r>
          </a:p>
          <a:p>
            <a:pPr marL="361950" indent="-361950"/>
            <a:r>
              <a:rPr lang="zh-CN" altLang="en-US" dirty="0"/>
              <a:t>如果两个数据集中的关键字段名称不一样，那么需要使用</a:t>
            </a:r>
            <a:r>
              <a:rPr lang="en-US" altLang="zh-CN" dirty="0" err="1"/>
              <a:t>left_on</a:t>
            </a:r>
            <a:r>
              <a:rPr lang="zh-CN" altLang="en-US" dirty="0"/>
              <a:t>和</a:t>
            </a:r>
            <a:r>
              <a:rPr lang="en-US" altLang="zh-CN" dirty="0" err="1"/>
              <a:t>right_on</a:t>
            </a:r>
            <a:r>
              <a:rPr lang="zh-CN" altLang="en-US" dirty="0"/>
              <a:t>，代码如下：</a:t>
            </a:r>
          </a:p>
          <a:p>
            <a:pPr marL="361950" indent="-361950"/>
            <a:r>
              <a:rPr lang="en-US" altLang="zh-CN" dirty="0" err="1"/>
              <a:t>pd.merge</a:t>
            </a:r>
            <a:r>
              <a:rPr lang="en-US" altLang="zh-CN" dirty="0"/>
              <a:t>(sales_half3, sales_half4, </a:t>
            </a:r>
            <a:r>
              <a:rPr lang="en-US" altLang="zh-CN" dirty="0" err="1"/>
              <a:t>left_on</a:t>
            </a:r>
            <a:r>
              <a:rPr lang="en-US" altLang="zh-CN" dirty="0"/>
              <a:t>='</a:t>
            </a:r>
            <a:r>
              <a:rPr lang="zh-CN" altLang="en-US" dirty="0"/>
              <a:t>季度</a:t>
            </a:r>
            <a:r>
              <a:rPr lang="en-US" altLang="zh-CN" dirty="0"/>
              <a:t>1', </a:t>
            </a:r>
            <a:r>
              <a:rPr lang="en-US" altLang="zh-CN" dirty="0" err="1"/>
              <a:t>right_on</a:t>
            </a:r>
            <a:r>
              <a:rPr lang="en-US" altLang="zh-CN" dirty="0"/>
              <a:t>='</a:t>
            </a:r>
            <a:r>
              <a:rPr lang="zh-CN" altLang="en-US" dirty="0"/>
              <a:t>季度</a:t>
            </a:r>
            <a:r>
              <a:rPr lang="en-US" altLang="zh-CN" dirty="0"/>
              <a:t>2')</a:t>
            </a:r>
          </a:p>
          <a:p>
            <a:pPr marL="361950" indent="-361950"/>
            <a:r>
              <a:rPr lang="zh-CN" altLang="en-US" dirty="0"/>
              <a:t>默认情况下，横向合并</a:t>
            </a:r>
            <a:r>
              <a:rPr lang="en-US" altLang="zh-CN" dirty="0"/>
              <a:t>merge()</a:t>
            </a:r>
            <a:r>
              <a:rPr lang="zh-CN" altLang="en-US" dirty="0"/>
              <a:t>函数使用的是内连接（</a:t>
            </a:r>
            <a:r>
              <a:rPr lang="en-US" altLang="zh-CN" dirty="0"/>
              <a:t>inner</a:t>
            </a:r>
            <a:r>
              <a:rPr lang="zh-CN" altLang="en-US" dirty="0"/>
              <a:t>），即输出的是两个数据集的交集。其他方式还有</a:t>
            </a:r>
            <a:r>
              <a:rPr lang="en-US" altLang="zh-CN" dirty="0"/>
              <a:t>left</a:t>
            </a:r>
            <a:r>
              <a:rPr lang="zh-CN" altLang="en-US" dirty="0"/>
              <a:t>、</a:t>
            </a:r>
            <a:r>
              <a:rPr lang="en-US" altLang="zh-CN" dirty="0"/>
              <a:t>right</a:t>
            </a:r>
            <a:r>
              <a:rPr lang="zh-CN" altLang="en-US" dirty="0"/>
              <a:t>以及</a:t>
            </a:r>
            <a:r>
              <a:rPr lang="en-US" altLang="zh-CN" dirty="0"/>
              <a:t>outer</a:t>
            </a:r>
            <a:r>
              <a:rPr lang="zh-CN" altLang="en-US" dirty="0"/>
              <a:t>，这个与数据库中的表连接基本类似，内连接代码如下：</a:t>
            </a:r>
          </a:p>
          <a:p>
            <a:pPr marL="361950" indent="-361950"/>
            <a:r>
              <a:rPr lang="en-US" altLang="zh-CN" dirty="0" err="1"/>
              <a:t>pd.merge</a:t>
            </a:r>
            <a:r>
              <a:rPr lang="en-US" altLang="zh-CN" dirty="0"/>
              <a:t>(sales_half1, sales_half2, on='</a:t>
            </a:r>
            <a:r>
              <a:rPr lang="zh-CN" altLang="en-US" dirty="0"/>
              <a:t>区域</a:t>
            </a:r>
            <a:r>
              <a:rPr lang="en-US" altLang="zh-CN" dirty="0"/>
              <a:t>', how='inner')</a:t>
            </a:r>
          </a:p>
        </p:txBody>
      </p:sp>
      <p:sp>
        <p:nvSpPr>
          <p:cNvPr id="17412" name="内容占位符 2"/>
          <p:cNvSpPr>
            <a:spLocks noGrp="1"/>
          </p:cNvSpPr>
          <p:nvPr>
            <p:ph idx="10"/>
          </p:nvPr>
        </p:nvSpPr>
        <p:spPr>
          <a:xfrm>
            <a:off x="423863" y="1138238"/>
            <a:ext cx="11107737" cy="427037"/>
          </a:xfrm>
        </p:spPr>
        <p:txBody>
          <a:bodyPr/>
          <a:lstStyle/>
          <a:p>
            <a:r>
              <a:rPr lang="en-US" dirty="0"/>
              <a:t>3.8.1  merge()</a:t>
            </a:r>
            <a:r>
              <a:rPr lang="zh-CN" altLang="en-US" dirty="0"/>
              <a:t>函数：横向合并</a:t>
            </a:r>
            <a:endParaRPr dirty="0"/>
          </a:p>
        </p:txBody>
      </p:sp>
    </p:spTree>
    <p:extLst>
      <p:ext uri="{BB962C8B-B14F-4D97-AF65-F5344CB8AC3E}">
        <p14:creationId xmlns:p14="http://schemas.microsoft.com/office/powerpoint/2010/main" val="4012554266"/>
      </p:ext>
    </p:extLst>
  </p:cSld>
  <p:clrMapOvr>
    <a:masterClrMapping/>
  </p:clrMapOvr>
  <p:transition spd="slow">
    <p:wheel spokes="1"/>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在介绍纵向合并之前，先创建两个由</a:t>
            </a:r>
            <a:r>
              <a:rPr lang="en-US" altLang="zh-CN" dirty="0"/>
              <a:t>4</a:t>
            </a:r>
            <a:r>
              <a:rPr lang="zh-CN" altLang="en-US" dirty="0"/>
              <a:t>个门店的销售业绩考评数据构成的数据集</a:t>
            </a:r>
            <a:r>
              <a:rPr lang="zh-CN" altLang="zh-CN" dirty="0"/>
              <a:t>。</a:t>
            </a:r>
          </a:p>
          <a:p>
            <a:pPr marL="361950" indent="-361950"/>
            <a:r>
              <a:rPr lang="zh-CN" altLang="en-US" dirty="0"/>
              <a:t>使用</a:t>
            </a:r>
            <a:r>
              <a:rPr lang="en-US" altLang="zh-CN" dirty="0" err="1"/>
              <a:t>concat</a:t>
            </a:r>
            <a:r>
              <a:rPr lang="en-US" altLang="zh-CN" dirty="0"/>
              <a:t>()</a:t>
            </a:r>
            <a:r>
              <a:rPr lang="zh-CN" altLang="en-US" dirty="0"/>
              <a:t>函数可以实现数据集的纵向合并，代码如下：</a:t>
            </a:r>
          </a:p>
          <a:p>
            <a:pPr marL="361950" indent="-361950"/>
            <a:r>
              <a:rPr lang="en-US" altLang="zh-CN" dirty="0" err="1"/>
              <a:t>pd.concat</a:t>
            </a:r>
            <a:r>
              <a:rPr lang="en-US" altLang="zh-CN" dirty="0"/>
              <a:t>([sales_half5, sales_half6])</a:t>
            </a:r>
          </a:p>
        </p:txBody>
      </p:sp>
      <p:sp>
        <p:nvSpPr>
          <p:cNvPr id="17412" name="内容占位符 2"/>
          <p:cNvSpPr>
            <a:spLocks noGrp="1"/>
          </p:cNvSpPr>
          <p:nvPr>
            <p:ph idx="10"/>
          </p:nvPr>
        </p:nvSpPr>
        <p:spPr>
          <a:xfrm>
            <a:off x="423863" y="1138238"/>
            <a:ext cx="11107737" cy="427037"/>
          </a:xfrm>
        </p:spPr>
        <p:txBody>
          <a:bodyPr/>
          <a:lstStyle/>
          <a:p>
            <a:r>
              <a:rPr lang="en-US" dirty="0"/>
              <a:t>3.8.2  </a:t>
            </a:r>
            <a:r>
              <a:rPr lang="en-US" dirty="0" err="1"/>
              <a:t>concat</a:t>
            </a:r>
            <a:r>
              <a:rPr lang="en-US" dirty="0"/>
              <a:t>()</a:t>
            </a:r>
            <a:r>
              <a:rPr lang="zh-CN" altLang="en-US" dirty="0"/>
              <a:t>函数：纵向合并</a:t>
            </a:r>
            <a:endParaRPr dirty="0"/>
          </a:p>
        </p:txBody>
      </p:sp>
    </p:spTree>
    <p:extLst>
      <p:ext uri="{BB962C8B-B14F-4D97-AF65-F5344CB8AC3E}">
        <p14:creationId xmlns:p14="http://schemas.microsoft.com/office/powerpoint/2010/main" val="3750646718"/>
      </p:ext>
    </p:extLst>
  </p:cSld>
  <p:clrMapOvr>
    <a:masterClrMapping/>
  </p:clrMapOvr>
  <p:transition spd="slow">
    <p:wheel spokes="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gray">
          <a:xfrm>
            <a:off x="1524000" y="-319088"/>
            <a:ext cx="184150" cy="239713"/>
          </a:xfrm>
          <a:prstGeom prst="rect">
            <a:avLst/>
          </a:prstGeom>
          <a:noFill/>
          <a:ln>
            <a:noFill/>
          </a:ln>
          <a:effectLst>
            <a:outerShdw dist="107763" dir="2700000" algn="ctr" rotWithShape="0">
              <a:srgbClr val="B2B2B2">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lvl1pPr eaLnBrk="0" hangingPunct="0">
              <a:defRPr sz="900">
                <a:solidFill>
                  <a:srgbClr val="000000"/>
                </a:solidFill>
                <a:latin typeface="Arial" panose="020B0604020202020204" pitchFamily="34" charset="0"/>
                <a:ea typeface="宋体" panose="02010600030101010101" pitchFamily="2" charset="-122"/>
              </a:defRPr>
            </a:lvl1pPr>
            <a:lvl2pPr marL="742950" indent="-285750" eaLnBrk="0" hangingPunct="0">
              <a:defRPr sz="900">
                <a:solidFill>
                  <a:srgbClr val="000000"/>
                </a:solidFill>
                <a:latin typeface="Arial" panose="020B0604020202020204" pitchFamily="34" charset="0"/>
                <a:ea typeface="宋体" panose="02010600030101010101" pitchFamily="2" charset="-122"/>
              </a:defRPr>
            </a:lvl2pPr>
            <a:lvl3pPr marL="1143000" indent="-228600" eaLnBrk="0" hangingPunct="0">
              <a:defRPr sz="900">
                <a:solidFill>
                  <a:srgbClr val="000000"/>
                </a:solidFill>
                <a:latin typeface="Arial" panose="020B0604020202020204" pitchFamily="34" charset="0"/>
                <a:ea typeface="宋体" panose="02010600030101010101" pitchFamily="2" charset="-122"/>
              </a:defRPr>
            </a:lvl3pPr>
            <a:lvl4pPr marL="1600200" indent="-228600" eaLnBrk="0" hangingPunct="0">
              <a:defRPr sz="900">
                <a:solidFill>
                  <a:srgbClr val="000000"/>
                </a:solidFill>
                <a:latin typeface="Arial" panose="020B0604020202020204" pitchFamily="34" charset="0"/>
                <a:ea typeface="宋体" panose="02010600030101010101" pitchFamily="2" charset="-122"/>
              </a:defRPr>
            </a:lvl4pPr>
            <a:lvl5pPr marL="2057400" indent="-228600" eaLnBrk="0" hangingPunct="0">
              <a:defRPr sz="9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900">
                <a:solidFill>
                  <a:srgbClr val="000000"/>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endParaRPr lang="zh-CN" altLang="en-US" sz="952"/>
          </a:p>
        </p:txBody>
      </p:sp>
      <p:sp>
        <p:nvSpPr>
          <p:cNvPr id="10246" name="Rectangle 6"/>
          <p:cNvSpPr>
            <a:spLocks noChangeArrowheads="1"/>
          </p:cNvSpPr>
          <p:nvPr/>
        </p:nvSpPr>
        <p:spPr bwMode="auto">
          <a:xfrm>
            <a:off x="1524000" y="-392113"/>
            <a:ext cx="184150" cy="38576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fontAlgn="auto">
              <a:spcBef>
                <a:spcPts val="0"/>
              </a:spcBef>
              <a:spcAft>
                <a:spcPts val="0"/>
              </a:spcAft>
              <a:defRPr/>
            </a:pPr>
            <a:endParaRPr lang="zh-CN" altLang="en-US" sz="1905">
              <a:solidFill>
                <a:srgbClr val="000000"/>
              </a:solidFill>
              <a:latin typeface="Arial" charset="0"/>
              <a:ea typeface="+mn-ea"/>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261" y="2327030"/>
            <a:ext cx="2754924" cy="2754924"/>
          </a:xfrm>
          <a:prstGeom prst="rect">
            <a:avLst/>
          </a:prstGeom>
        </p:spPr>
      </p:pic>
    </p:spTree>
    <p:extLst>
      <p:ext uri="{BB962C8B-B14F-4D97-AF65-F5344CB8AC3E}">
        <p14:creationId xmlns:p14="http://schemas.microsoft.com/office/powerpoint/2010/main" val="3013706230"/>
      </p:ext>
    </p:extLst>
  </p:cSld>
  <p:clrMapOvr>
    <a:masterClrMapping/>
  </p:clrMapOvr>
  <p:transition spd="slow">
    <p:wheel spokes="1"/>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4"/>
          <p:cNvSpPr>
            <a:spLocks noGrp="1"/>
          </p:cNvSpPr>
          <p:nvPr>
            <p:ph type="title"/>
          </p:nvPr>
        </p:nvSpPr>
        <p:spPr>
          <a:xfrm>
            <a:off x="2792657" y="3080544"/>
            <a:ext cx="6543675" cy="692150"/>
          </a:xfrm>
        </p:spPr>
        <p:txBody>
          <a:bodyPr/>
          <a:lstStyle/>
          <a:p>
            <a:r>
              <a:rPr lang="zh-CN" altLang="en-US" dirty="0">
                <a:solidFill>
                  <a:schemeClr val="tx1"/>
                </a:solidFill>
              </a:rPr>
              <a:t>第</a:t>
            </a:r>
            <a:r>
              <a:rPr lang="en-US" altLang="zh-CN" dirty="0">
                <a:solidFill>
                  <a:schemeClr val="tx1"/>
                </a:solidFill>
              </a:rPr>
              <a:t>4</a:t>
            </a:r>
            <a:r>
              <a:rPr lang="zh-CN" altLang="en-US" dirty="0">
                <a:solidFill>
                  <a:schemeClr val="tx1"/>
                </a:solidFill>
              </a:rPr>
              <a:t>章  </a:t>
            </a:r>
            <a:r>
              <a:rPr lang="en-US" altLang="zh-CN" dirty="0">
                <a:solidFill>
                  <a:schemeClr val="tx1"/>
                </a:solidFill>
              </a:rPr>
              <a:t>Python</a:t>
            </a:r>
            <a:r>
              <a:rPr lang="zh-CN" altLang="en-US" dirty="0">
                <a:solidFill>
                  <a:schemeClr val="tx1"/>
                </a:solidFill>
              </a:rPr>
              <a:t>数据可视化库</a:t>
            </a:r>
            <a:endParaRPr lang="zh-CN" altLang="en-US" b="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3383105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3"/>
          <p:cNvSpPr>
            <a:spLocks noGrp="1"/>
          </p:cNvSpPr>
          <p:nvPr>
            <p:ph idx="1"/>
          </p:nvPr>
        </p:nvSpPr>
        <p:spPr/>
        <p:txBody>
          <a:bodyPr/>
          <a:lstStyle/>
          <a:p>
            <a:pPr marL="271463" indent="-271463"/>
            <a:r>
              <a:rPr lang="en-US" altLang="zh-CN" dirty="0"/>
              <a:t>Python</a:t>
            </a:r>
            <a:r>
              <a:rPr lang="zh-CN" altLang="en-US" dirty="0"/>
              <a:t>具有强大的交互式网络可视化信息管理库的能力，如</a:t>
            </a:r>
            <a:r>
              <a:rPr lang="en-US" altLang="zh-CN" dirty="0"/>
              <a:t>2D</a:t>
            </a:r>
            <a:r>
              <a:rPr lang="zh-CN" altLang="en-US" dirty="0"/>
              <a:t>、</a:t>
            </a:r>
            <a:r>
              <a:rPr lang="en-US" altLang="zh-CN" dirty="0"/>
              <a:t>3D</a:t>
            </a:r>
            <a:r>
              <a:rPr lang="zh-CN" altLang="en-US" dirty="0"/>
              <a:t>信息可视化库</a:t>
            </a:r>
            <a:r>
              <a:rPr lang="en-US" altLang="zh-CN" dirty="0"/>
              <a:t>Matplotlib</a:t>
            </a:r>
            <a:r>
              <a:rPr lang="zh-CN" altLang="en-US" dirty="0"/>
              <a:t>、</a:t>
            </a:r>
            <a:r>
              <a:rPr lang="en-US" altLang="zh-CN" dirty="0"/>
              <a:t>Seaborn</a:t>
            </a:r>
            <a:r>
              <a:rPr lang="zh-CN" altLang="en-US" dirty="0"/>
              <a:t>等。本章将结合实际案例介绍</a:t>
            </a:r>
            <a:r>
              <a:rPr lang="en-US" altLang="zh-CN" dirty="0"/>
              <a:t>Python</a:t>
            </a:r>
            <a:r>
              <a:rPr lang="zh-CN" altLang="en-US" dirty="0"/>
              <a:t>的主要数据可视化库，包括</a:t>
            </a:r>
            <a:r>
              <a:rPr lang="en-US" altLang="zh-CN" dirty="0"/>
              <a:t>Matplotlib</a:t>
            </a:r>
            <a:r>
              <a:rPr lang="zh-CN" altLang="en-US" dirty="0"/>
              <a:t>、</a:t>
            </a:r>
            <a:r>
              <a:rPr lang="en-US" altLang="zh-CN" dirty="0" err="1"/>
              <a:t>PyEcharts</a:t>
            </a:r>
            <a:r>
              <a:rPr lang="zh-CN" altLang="en-US" dirty="0"/>
              <a:t>、</a:t>
            </a:r>
            <a:r>
              <a:rPr lang="en-US" altLang="zh-CN" dirty="0"/>
              <a:t>Seaborn</a:t>
            </a:r>
            <a:r>
              <a:rPr lang="zh-CN" altLang="en-US" dirty="0"/>
              <a:t>、</a:t>
            </a:r>
            <a:r>
              <a:rPr lang="en-US" altLang="zh-CN" dirty="0"/>
              <a:t>Bokeh</a:t>
            </a:r>
            <a:r>
              <a:rPr lang="zh-CN" altLang="en-US" dirty="0"/>
              <a:t>、</a:t>
            </a:r>
            <a:r>
              <a:rPr lang="en-US" altLang="zh-CN" dirty="0" err="1"/>
              <a:t>HoloViews</a:t>
            </a:r>
            <a:r>
              <a:rPr lang="zh-CN" altLang="en-US" dirty="0"/>
              <a:t>、</a:t>
            </a:r>
            <a:r>
              <a:rPr lang="en-US" altLang="zh-CN" dirty="0" err="1"/>
              <a:t>Plotly</a:t>
            </a:r>
            <a:r>
              <a:rPr lang="zh-CN" altLang="en-US" dirty="0"/>
              <a:t>、</a:t>
            </a:r>
            <a:r>
              <a:rPr lang="en-US" altLang="zh-CN" dirty="0" err="1"/>
              <a:t>NetworkX</a:t>
            </a:r>
            <a:r>
              <a:rPr lang="zh-CN" altLang="en-US" dirty="0"/>
              <a:t>等。</a:t>
            </a:r>
          </a:p>
        </p:txBody>
      </p:sp>
    </p:spTree>
    <p:extLst>
      <p:ext uri="{BB962C8B-B14F-4D97-AF65-F5344CB8AC3E}">
        <p14:creationId xmlns:p14="http://schemas.microsoft.com/office/powerpoint/2010/main" val="22257890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4762" cy="4354512"/>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FF0000"/>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zh-CN" altLang="zh-CN" sz="2200" dirty="0">
                <a:solidFill>
                  <a:schemeClr val="bg1"/>
                </a:solidFill>
                <a:latin typeface="微软雅黑" pitchFamily="34" charset="-122"/>
                <a:ea typeface="微软雅黑" pitchFamily="34" charset="-122"/>
              </a:rPr>
              <a:t>1</a:t>
            </a:r>
            <a:endParaRPr lang="en-US" altLang="zh-CN" sz="22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err="1">
                <a:latin typeface="微软雅黑" pitchFamily="34" charset="-122"/>
                <a:ea typeface="微软雅黑" pitchFamily="34" charset="-122"/>
              </a:rPr>
              <a:t>PyEcharts</a:t>
            </a:r>
            <a:endParaRPr lang="zh-CN" altLang="en-US" sz="2400" dirty="0">
              <a:latin typeface="微软雅黑" pitchFamily="34" charset="-122"/>
              <a:ea typeface="微软雅黑" pitchFamily="34" charset="-122"/>
            </a:endParaRPr>
          </a:p>
        </p:txBody>
      </p:sp>
      <p:sp>
        <p:nvSpPr>
          <p:cNvPr id="13" name="AutoShape 17"/>
          <p:cNvSpPr>
            <a:spLocks noChangeArrowheads="1"/>
          </p:cNvSpPr>
          <p:nvPr/>
        </p:nvSpPr>
        <p:spPr bwMode="auto">
          <a:xfrm>
            <a:off x="4000531" y="1579743"/>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a:solidFill>
                  <a:schemeClr val="bg1"/>
                </a:solidFill>
                <a:latin typeface="微软雅黑" pitchFamily="34" charset="-122"/>
                <a:ea typeface="微软雅黑" pitchFamily="34" charset="-122"/>
              </a:rPr>
              <a:t>Matplotlib</a:t>
            </a:r>
            <a:endParaRPr lang="zh-CN" altLang="en-US" sz="2400" dirty="0">
              <a:solidFill>
                <a:schemeClr val="bg1"/>
              </a:solidFill>
              <a:latin typeface="微软雅黑" pitchFamily="34" charset="-122"/>
              <a:ea typeface="微软雅黑" pitchFamily="34" charset="-122"/>
            </a:endParaRP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a:latin typeface="微软雅黑" pitchFamily="34" charset="-122"/>
                <a:ea typeface="微软雅黑" pitchFamily="34" charset="-122"/>
                <a:sym typeface="微软雅黑" pitchFamily="34" charset="-122"/>
              </a:rPr>
              <a:t>Seaborn</a:t>
            </a:r>
            <a:endParaRPr lang="zh-CN" altLang="en-US" sz="2400" dirty="0">
              <a:latin typeface="微软雅黑" pitchFamily="34" charset="-122"/>
              <a:ea typeface="微软雅黑" pitchFamily="34" charset="-122"/>
              <a:sym typeface="微软雅黑" pitchFamily="34" charset="-122"/>
            </a:endParaRP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715497"/>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a:solidFill>
                  <a:schemeClr val="bg1"/>
                </a:solidFill>
                <a:latin typeface="微软雅黑" pitchFamily="34" charset="-122"/>
                <a:ea typeface="微软雅黑" pitchFamily="34" charset="-122"/>
              </a:rPr>
              <a:t>Bokeh</a:t>
            </a:r>
            <a:endParaRPr lang="zh-CN" altLang="en-US" sz="2400" dirty="0">
              <a:solidFill>
                <a:schemeClr val="bg1"/>
              </a:solidFill>
              <a:latin typeface="微软雅黑" pitchFamily="34" charset="-122"/>
              <a:ea typeface="微软雅黑" pitchFamily="34" charset="-122"/>
            </a:endParaRPr>
          </a:p>
        </p:txBody>
      </p:sp>
      <p:sp>
        <p:nvSpPr>
          <p:cNvPr id="29" name="Oval 15"/>
          <p:cNvSpPr>
            <a:spLocks noChangeArrowheads="1"/>
          </p:cNvSpPr>
          <p:nvPr/>
        </p:nvSpPr>
        <p:spPr bwMode="auto">
          <a:xfrm>
            <a:off x="2904947" y="4733497"/>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Tree>
    <p:extLst>
      <p:ext uri="{BB962C8B-B14F-4D97-AF65-F5344CB8AC3E}">
        <p14:creationId xmlns:p14="http://schemas.microsoft.com/office/powerpoint/2010/main" val="29194404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4762" cy="4354512"/>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5</a:t>
            </a: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err="1">
                <a:latin typeface="微软雅黑" pitchFamily="34" charset="-122"/>
                <a:ea typeface="微软雅黑" pitchFamily="34" charset="-122"/>
              </a:rPr>
              <a:t>Plotly</a:t>
            </a:r>
            <a:endParaRPr lang="zh-CN" altLang="en-US" sz="2400" dirty="0">
              <a:latin typeface="微软雅黑" pitchFamily="34" charset="-122"/>
              <a:ea typeface="微软雅黑" pitchFamily="34" charset="-122"/>
            </a:endParaRP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err="1">
                <a:solidFill>
                  <a:schemeClr val="bg1"/>
                </a:solidFill>
                <a:latin typeface="微软雅黑" pitchFamily="34" charset="-122"/>
                <a:ea typeface="微软雅黑" pitchFamily="34" charset="-122"/>
              </a:rPr>
              <a:t>HoloViews</a:t>
            </a:r>
            <a:endParaRPr lang="zh-CN" altLang="en-US" sz="2400" dirty="0">
              <a:solidFill>
                <a:schemeClr val="bg1"/>
              </a:solidFill>
              <a:latin typeface="微软雅黑" pitchFamily="34" charset="-122"/>
              <a:ea typeface="微软雅黑" pitchFamily="34" charset="-122"/>
            </a:endParaRP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6</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err="1">
                <a:latin typeface="微软雅黑" pitchFamily="34" charset="-122"/>
                <a:ea typeface="微软雅黑" pitchFamily="34" charset="-122"/>
                <a:sym typeface="微软雅黑" pitchFamily="34" charset="-122"/>
              </a:rPr>
              <a:t>NetworkX</a:t>
            </a:r>
            <a:endParaRPr lang="zh-CN" altLang="en-US" sz="2400" dirty="0">
              <a:latin typeface="微软雅黑" pitchFamily="34" charset="-122"/>
              <a:ea typeface="微软雅黑" pitchFamily="34" charset="-122"/>
              <a:sym typeface="微软雅黑" pitchFamily="34" charset="-122"/>
            </a:endParaRP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7</a:t>
            </a:r>
          </a:p>
        </p:txBody>
      </p:sp>
      <p:sp>
        <p:nvSpPr>
          <p:cNvPr id="28" name="AutoShape 17">
            <a:hlinkClick r:id="" action="ppaction://noaction"/>
          </p:cNvPr>
          <p:cNvSpPr>
            <a:spLocks noChangeArrowheads="1"/>
          </p:cNvSpPr>
          <p:nvPr/>
        </p:nvSpPr>
        <p:spPr bwMode="auto">
          <a:xfrm>
            <a:off x="4012450" y="4715497"/>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其它可视化库</a:t>
            </a:r>
          </a:p>
        </p:txBody>
      </p:sp>
      <p:sp>
        <p:nvSpPr>
          <p:cNvPr id="29" name="Oval 15"/>
          <p:cNvSpPr>
            <a:spLocks noChangeArrowheads="1"/>
          </p:cNvSpPr>
          <p:nvPr/>
        </p:nvSpPr>
        <p:spPr bwMode="auto">
          <a:xfrm>
            <a:off x="2904947" y="4733497"/>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8</a:t>
            </a:r>
          </a:p>
        </p:txBody>
      </p:sp>
    </p:spTree>
    <p:extLst>
      <p:ext uri="{BB962C8B-B14F-4D97-AF65-F5344CB8AC3E}">
        <p14:creationId xmlns:p14="http://schemas.microsoft.com/office/powerpoint/2010/main" val="32102054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en-US" altLang="zh-CN" dirty="0"/>
              <a:t>Matplotlib</a:t>
            </a:r>
            <a:r>
              <a:rPr lang="zh-CN" altLang="en-US" dirty="0"/>
              <a:t>是一个比较重要的</a:t>
            </a:r>
            <a:r>
              <a:rPr lang="en-US" altLang="zh-CN" dirty="0"/>
              <a:t>Python</a:t>
            </a:r>
            <a:r>
              <a:rPr lang="zh-CN" altLang="en-US" dirty="0"/>
              <a:t>绘图库，它基于</a:t>
            </a:r>
            <a:r>
              <a:rPr lang="en-US" altLang="zh-CN" dirty="0"/>
              <a:t>NumPy</a:t>
            </a:r>
            <a:r>
              <a:rPr lang="zh-CN" altLang="en-US" dirty="0"/>
              <a:t>的数组运算功能，绘图功能非常强大，已经成为</a:t>
            </a:r>
            <a:r>
              <a:rPr lang="en-US" altLang="zh-CN" dirty="0"/>
              <a:t>Python</a:t>
            </a:r>
            <a:r>
              <a:rPr lang="zh-CN" altLang="en-US" dirty="0"/>
              <a:t>中公认的数据可视化工具，通过</a:t>
            </a:r>
            <a:r>
              <a:rPr lang="en-US" altLang="zh-CN" dirty="0"/>
              <a:t>Matplotlib</a:t>
            </a:r>
            <a:r>
              <a:rPr lang="zh-CN" altLang="en-US" dirty="0"/>
              <a:t>可以很轻松地画一些或简单或复杂的图形，几行代码即可生成线图、直方图、功率谱、条形图、误差图、散点图等。</a:t>
            </a:r>
            <a:endParaRPr lang="en-US" altLang="zh-CN" dirty="0"/>
          </a:p>
          <a:p>
            <a:pPr marL="361950" indent="-361950"/>
            <a:r>
              <a:rPr lang="zh-CN" altLang="en-US" dirty="0"/>
              <a:t>安装</a:t>
            </a:r>
            <a:r>
              <a:rPr lang="en-US" altLang="zh-CN" dirty="0"/>
              <a:t>Anaconda</a:t>
            </a:r>
            <a:r>
              <a:rPr lang="zh-CN" altLang="en-US" dirty="0"/>
              <a:t>后，会默认安装</a:t>
            </a:r>
            <a:r>
              <a:rPr lang="en-US" altLang="zh-CN" dirty="0"/>
              <a:t>Matplotlib</a:t>
            </a:r>
            <a:r>
              <a:rPr lang="zh-CN" altLang="en-US" dirty="0"/>
              <a:t>库，如果要单独安装，可以通过</a:t>
            </a:r>
            <a:r>
              <a:rPr lang="en-US" altLang="zh-CN" dirty="0"/>
              <a:t>pip</a:t>
            </a:r>
            <a:r>
              <a:rPr lang="zh-CN" altLang="en-US" dirty="0"/>
              <a:t>命令实现，前提是已安装</a:t>
            </a:r>
            <a:r>
              <a:rPr lang="en-US" altLang="zh-CN" dirty="0"/>
              <a:t>pip</a:t>
            </a:r>
            <a:r>
              <a:rPr lang="zh-CN" altLang="en-US" dirty="0"/>
              <a:t>包，命令为</a:t>
            </a:r>
            <a:r>
              <a:rPr lang="en-US" altLang="zh-CN" dirty="0"/>
              <a:t>pip install matplotlib</a:t>
            </a:r>
            <a:r>
              <a:rPr lang="zh-CN" altLang="en-US" dirty="0"/>
              <a:t>。</a:t>
            </a:r>
          </a:p>
        </p:txBody>
      </p:sp>
      <p:sp>
        <p:nvSpPr>
          <p:cNvPr id="17412" name="内容占位符 2"/>
          <p:cNvSpPr>
            <a:spLocks noGrp="1"/>
          </p:cNvSpPr>
          <p:nvPr>
            <p:ph idx="10"/>
          </p:nvPr>
        </p:nvSpPr>
        <p:spPr/>
        <p:txBody>
          <a:bodyPr/>
          <a:lstStyle/>
          <a:p>
            <a:r>
              <a:rPr lang="en-US" dirty="0"/>
              <a:t>4.1.1  Matplotlib</a:t>
            </a:r>
            <a:r>
              <a:rPr lang="zh-CN" altLang="en-US" dirty="0"/>
              <a:t>库简介</a:t>
            </a:r>
            <a:endParaRPr dirty="0"/>
          </a:p>
        </p:txBody>
      </p:sp>
    </p:spTree>
    <p:extLst>
      <p:ext uri="{BB962C8B-B14F-4D97-AF65-F5344CB8AC3E}">
        <p14:creationId xmlns:p14="http://schemas.microsoft.com/office/powerpoint/2010/main" val="18463864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下面演示一个比较简单的</a:t>
            </a:r>
            <a:r>
              <a:rPr lang="en-US" altLang="zh-CN" dirty="0"/>
              <a:t>Matplotlib</a:t>
            </a:r>
            <a:r>
              <a:rPr lang="zh-CN" altLang="en-US" dirty="0"/>
              <a:t>数据可视化的例子，例如按照组和性别统计某次考核的成绩，通过条形图对结果进行可视化。</a:t>
            </a:r>
          </a:p>
        </p:txBody>
      </p:sp>
      <p:sp>
        <p:nvSpPr>
          <p:cNvPr id="17412" name="内容占位符 2"/>
          <p:cNvSpPr>
            <a:spLocks noGrp="1"/>
          </p:cNvSpPr>
          <p:nvPr>
            <p:ph idx="10"/>
          </p:nvPr>
        </p:nvSpPr>
        <p:spPr/>
        <p:txBody>
          <a:bodyPr/>
          <a:lstStyle/>
          <a:p>
            <a:r>
              <a:rPr lang="en-US" dirty="0"/>
              <a:t>4.1.2  Matplotlib</a:t>
            </a:r>
            <a:r>
              <a:rPr lang="zh-CN" altLang="en-US" dirty="0"/>
              <a:t>可视化案例</a:t>
            </a:r>
            <a:endParaRPr dirty="0"/>
          </a:p>
        </p:txBody>
      </p:sp>
      <p:pic>
        <p:nvPicPr>
          <p:cNvPr id="2" name="图片 1">
            <a:extLst>
              <a:ext uri="{FF2B5EF4-FFF2-40B4-BE49-F238E27FC236}">
                <a16:creationId xmlns:a16="http://schemas.microsoft.com/office/drawing/2014/main" id="{590DA63A-4F0A-B46B-B968-C95BB878D1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634151" y="2585012"/>
            <a:ext cx="4686935" cy="3636862"/>
          </a:xfrm>
          <a:prstGeom prst="rect">
            <a:avLst/>
          </a:prstGeom>
          <a:noFill/>
          <a:ln>
            <a:noFill/>
          </a:ln>
        </p:spPr>
      </p:pic>
    </p:spTree>
    <p:extLst>
      <p:ext uri="{BB962C8B-B14F-4D97-AF65-F5344CB8AC3E}">
        <p14:creationId xmlns:p14="http://schemas.microsoft.com/office/powerpoint/2010/main" val="1458561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4762" cy="4354512"/>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zh-CN" altLang="zh-CN" sz="2400" dirty="0">
                <a:solidFill>
                  <a:schemeClr val="bg1"/>
                </a:solidFill>
                <a:latin typeface="微软雅黑" pitchFamily="34" charset="-122"/>
                <a:ea typeface="微软雅黑" pitchFamily="34" charset="-122"/>
              </a:rPr>
              <a:t>1</a:t>
            </a:r>
            <a:endParaRPr lang="en-US" altLang="zh-CN" sz="24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solidFill>
                  <a:schemeClr val="bg1"/>
                </a:solidFill>
                <a:latin typeface="微软雅黑" pitchFamily="34" charset="-122"/>
                <a:ea typeface="微软雅黑" pitchFamily="34" charset="-122"/>
              </a:rPr>
              <a:t>常用的代码开发工具</a:t>
            </a: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latin typeface="微软雅黑" pitchFamily="34" charset="-122"/>
                <a:ea typeface="微软雅黑" pitchFamily="34" charset="-122"/>
              </a:rPr>
              <a:t>集成</a:t>
            </a:r>
            <a:r>
              <a:rPr lang="zh-CN" altLang="en-US" sz="2400">
                <a:latin typeface="微软雅黑" pitchFamily="34" charset="-122"/>
                <a:ea typeface="微软雅黑" pitchFamily="34" charset="-122"/>
              </a:rPr>
              <a:t>开发工具</a:t>
            </a:r>
            <a:r>
              <a:rPr lang="en-US" altLang="zh-CN" sz="2400" dirty="0">
                <a:latin typeface="微软雅黑" pitchFamily="34" charset="-122"/>
                <a:ea typeface="微软雅黑" pitchFamily="34" charset="-122"/>
              </a:rPr>
              <a:t>Anaconda</a:t>
            </a:r>
            <a:endParaRPr lang="zh-CN" altLang="en-US" sz="2400" dirty="0">
              <a:latin typeface="微软雅黑" pitchFamily="34" charset="-122"/>
              <a:ea typeface="微软雅黑" pitchFamily="34" charset="-122"/>
            </a:endParaRPr>
          </a:p>
        </p:txBody>
      </p:sp>
      <p:sp>
        <p:nvSpPr>
          <p:cNvPr id="15" name="Oval 15"/>
          <p:cNvSpPr>
            <a:spLocks noChangeArrowheads="1"/>
          </p:cNvSpPr>
          <p:nvPr/>
        </p:nvSpPr>
        <p:spPr bwMode="auto">
          <a:xfrm>
            <a:off x="2928857" y="2626672"/>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sym typeface="微软雅黑" pitchFamily="34" charset="-122"/>
              </a:rPr>
              <a:t>认识</a:t>
            </a:r>
            <a:r>
              <a:rPr lang="en-US" altLang="zh-CN" sz="2400" dirty="0">
                <a:latin typeface="微软雅黑" pitchFamily="34" charset="-122"/>
                <a:ea typeface="微软雅黑" pitchFamily="34" charset="-122"/>
                <a:sym typeface="微软雅黑" pitchFamily="34" charset="-122"/>
              </a:rPr>
              <a:t>Python</a:t>
            </a:r>
            <a:r>
              <a:rPr lang="zh-CN" altLang="en-US" sz="2400" dirty="0">
                <a:latin typeface="微软雅黑" pitchFamily="34" charset="-122"/>
                <a:ea typeface="微软雅黑" pitchFamily="34" charset="-122"/>
                <a:sym typeface="微软雅黑" pitchFamily="34" charset="-122"/>
              </a:rPr>
              <a:t>程序</a:t>
            </a: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715497"/>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包管理工具</a:t>
            </a:r>
            <a:r>
              <a:rPr lang="en-US" altLang="zh-CN" sz="2400" dirty="0">
                <a:latin typeface="微软雅黑" pitchFamily="34" charset="-122"/>
                <a:ea typeface="微软雅黑" pitchFamily="34" charset="-122"/>
              </a:rPr>
              <a:t>pip</a:t>
            </a:r>
            <a:endParaRPr lang="zh-CN" altLang="en-US" sz="2400" dirty="0">
              <a:latin typeface="微软雅黑" pitchFamily="34" charset="-122"/>
              <a:ea typeface="微软雅黑" pitchFamily="34" charset="-122"/>
            </a:endParaRPr>
          </a:p>
        </p:txBody>
      </p:sp>
      <p:sp>
        <p:nvSpPr>
          <p:cNvPr id="29" name="Oval 15"/>
          <p:cNvSpPr>
            <a:spLocks noChangeArrowheads="1"/>
          </p:cNvSpPr>
          <p:nvPr/>
        </p:nvSpPr>
        <p:spPr bwMode="auto">
          <a:xfrm>
            <a:off x="2904947" y="4733497"/>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Tree>
    <p:extLst>
      <p:ext uri="{BB962C8B-B14F-4D97-AF65-F5344CB8AC3E}">
        <p14:creationId xmlns:p14="http://schemas.microsoft.com/office/powerpoint/2010/main" val="29999667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4762" cy="4354512"/>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zh-CN" altLang="zh-CN" sz="2400" dirty="0">
                <a:solidFill>
                  <a:schemeClr val="bg1"/>
                </a:solidFill>
                <a:latin typeface="微软雅黑" pitchFamily="34" charset="-122"/>
                <a:ea typeface="微软雅黑" pitchFamily="34" charset="-122"/>
              </a:rPr>
              <a:t>1</a:t>
            </a:r>
            <a:endParaRPr lang="en-US" altLang="zh-CN" sz="24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en-US" altLang="zh-CN" sz="2400" dirty="0" err="1">
                <a:solidFill>
                  <a:schemeClr val="bg1"/>
                </a:solidFill>
                <a:latin typeface="微软雅黑" pitchFamily="34" charset="-122"/>
                <a:ea typeface="微软雅黑" pitchFamily="34" charset="-122"/>
              </a:rPr>
              <a:t>PyEcharts</a:t>
            </a:r>
            <a:endParaRPr lang="zh-CN" altLang="en-US" sz="2400" dirty="0">
              <a:solidFill>
                <a:schemeClr val="bg1"/>
              </a:solidFill>
              <a:latin typeface="微软雅黑" pitchFamily="34" charset="-122"/>
              <a:ea typeface="微软雅黑" pitchFamily="34" charset="-122"/>
            </a:endParaRP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en-US" altLang="zh-CN" sz="2400" dirty="0">
                <a:latin typeface="微软雅黑" pitchFamily="34" charset="-122"/>
                <a:ea typeface="微软雅黑" pitchFamily="34" charset="-122"/>
              </a:rPr>
              <a:t>Matplotlib</a:t>
            </a:r>
            <a:endParaRPr lang="zh-CN" altLang="en-US" sz="2400" dirty="0">
              <a:latin typeface="微软雅黑" pitchFamily="34" charset="-122"/>
              <a:ea typeface="微软雅黑" pitchFamily="34" charset="-122"/>
            </a:endParaRPr>
          </a:p>
        </p:txBody>
      </p:sp>
      <p:sp>
        <p:nvSpPr>
          <p:cNvPr id="15" name="Oval 15"/>
          <p:cNvSpPr>
            <a:spLocks noChangeArrowheads="1"/>
          </p:cNvSpPr>
          <p:nvPr/>
        </p:nvSpPr>
        <p:spPr bwMode="auto">
          <a:xfrm>
            <a:off x="2928857" y="2626672"/>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a:latin typeface="微软雅黑" pitchFamily="34" charset="-122"/>
                <a:ea typeface="微软雅黑" pitchFamily="34" charset="-122"/>
                <a:sym typeface="微软雅黑" pitchFamily="34" charset="-122"/>
              </a:rPr>
              <a:t>Seaborn</a:t>
            </a:r>
            <a:endParaRPr lang="zh-CN" altLang="en-US" sz="2400" dirty="0">
              <a:latin typeface="微软雅黑" pitchFamily="34" charset="-122"/>
              <a:ea typeface="微软雅黑" pitchFamily="34" charset="-122"/>
              <a:sym typeface="微软雅黑" pitchFamily="34" charset="-122"/>
            </a:endParaRP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715497"/>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a:solidFill>
                  <a:schemeClr val="bg1"/>
                </a:solidFill>
                <a:latin typeface="微软雅黑" pitchFamily="34" charset="-122"/>
                <a:ea typeface="微软雅黑" pitchFamily="34" charset="-122"/>
              </a:rPr>
              <a:t>Bokeh</a:t>
            </a:r>
            <a:endParaRPr lang="zh-CN" altLang="en-US" sz="2400" dirty="0">
              <a:solidFill>
                <a:schemeClr val="bg1"/>
              </a:solidFill>
              <a:latin typeface="微软雅黑" pitchFamily="34" charset="-122"/>
              <a:ea typeface="微软雅黑" pitchFamily="34" charset="-122"/>
            </a:endParaRPr>
          </a:p>
        </p:txBody>
      </p:sp>
      <p:sp>
        <p:nvSpPr>
          <p:cNvPr id="29" name="Oval 15"/>
          <p:cNvSpPr>
            <a:spLocks noChangeArrowheads="1"/>
          </p:cNvSpPr>
          <p:nvPr/>
        </p:nvSpPr>
        <p:spPr bwMode="auto">
          <a:xfrm>
            <a:off x="2904947" y="4733497"/>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Tree>
    <p:extLst>
      <p:ext uri="{BB962C8B-B14F-4D97-AF65-F5344CB8AC3E}">
        <p14:creationId xmlns:p14="http://schemas.microsoft.com/office/powerpoint/2010/main" val="12177382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en-US" altLang="zh-CN" dirty="0" err="1"/>
              <a:t>PyEcharts</a:t>
            </a:r>
            <a:r>
              <a:rPr lang="zh-CN" altLang="en-US" dirty="0"/>
              <a:t>是一个用于生成</a:t>
            </a:r>
            <a:r>
              <a:rPr lang="en-US" altLang="zh-CN" dirty="0" err="1"/>
              <a:t>Echarts</a:t>
            </a:r>
            <a:r>
              <a:rPr lang="zh-CN" altLang="en-US" dirty="0"/>
              <a:t>图表的类库，可以与</a:t>
            </a:r>
            <a:r>
              <a:rPr lang="en-US" altLang="zh-CN" dirty="0"/>
              <a:t>Python</a:t>
            </a:r>
            <a:r>
              <a:rPr lang="zh-CN" altLang="en-US" dirty="0"/>
              <a:t>进行对接，方便在</a:t>
            </a:r>
            <a:r>
              <a:rPr lang="en-US" altLang="zh-CN" dirty="0"/>
              <a:t>Python</a:t>
            </a:r>
            <a:r>
              <a:rPr lang="zh-CN" altLang="en-US" dirty="0"/>
              <a:t>中直接使用数据生成图。</a:t>
            </a:r>
            <a:r>
              <a:rPr lang="en-US" altLang="zh-CN" dirty="0" err="1"/>
              <a:t>Echarts</a:t>
            </a:r>
            <a:r>
              <a:rPr lang="zh-CN" altLang="en-US" dirty="0"/>
              <a:t>是百度开源的一个数据可视化</a:t>
            </a:r>
            <a:r>
              <a:rPr lang="en-US" altLang="zh-CN" dirty="0"/>
              <a:t>JS</a:t>
            </a:r>
            <a:r>
              <a:rPr lang="zh-CN" altLang="en-US" dirty="0"/>
              <a:t>库，生成的图可视化效果非常棒，凭借其良好的交互性，精巧的图表设计，得到了众多开发者的认可。</a:t>
            </a:r>
          </a:p>
          <a:p>
            <a:pPr marL="361950" indent="-361950"/>
            <a:r>
              <a:rPr lang="zh-CN" altLang="en-US" dirty="0"/>
              <a:t>截至</a:t>
            </a:r>
            <a:r>
              <a:rPr lang="en-US" altLang="zh-CN" dirty="0"/>
              <a:t>2023</a:t>
            </a:r>
            <a:r>
              <a:rPr lang="zh-CN" altLang="en-US" dirty="0"/>
              <a:t>年</a:t>
            </a:r>
            <a:r>
              <a:rPr lang="en-US" altLang="zh-CN" dirty="0"/>
              <a:t>5</a:t>
            </a:r>
            <a:r>
              <a:rPr lang="zh-CN" altLang="en-US" dirty="0"/>
              <a:t>月，</a:t>
            </a:r>
            <a:r>
              <a:rPr lang="en-US" altLang="zh-CN" dirty="0" err="1"/>
              <a:t>PyEcharts</a:t>
            </a:r>
            <a:r>
              <a:rPr lang="zh-CN" altLang="en-US" dirty="0"/>
              <a:t>的新版本是</a:t>
            </a:r>
            <a:r>
              <a:rPr lang="en-US" altLang="zh-CN" dirty="0"/>
              <a:t>2.0.2</a:t>
            </a:r>
            <a:r>
              <a:rPr lang="zh-CN" altLang="en-US" dirty="0"/>
              <a:t>。</a:t>
            </a:r>
          </a:p>
        </p:txBody>
      </p:sp>
      <p:sp>
        <p:nvSpPr>
          <p:cNvPr id="17412" name="内容占位符 2"/>
          <p:cNvSpPr>
            <a:spLocks noGrp="1"/>
          </p:cNvSpPr>
          <p:nvPr>
            <p:ph idx="10"/>
          </p:nvPr>
        </p:nvSpPr>
        <p:spPr/>
        <p:txBody>
          <a:bodyPr/>
          <a:lstStyle/>
          <a:p>
            <a:r>
              <a:rPr lang="en-US" dirty="0"/>
              <a:t>4.2.1  </a:t>
            </a:r>
            <a:r>
              <a:rPr lang="en-US" dirty="0" err="1"/>
              <a:t>Py</a:t>
            </a:r>
            <a:r>
              <a:rPr lang="en-US" altLang="zh-CN" dirty="0" err="1"/>
              <a:t>E</a:t>
            </a:r>
            <a:r>
              <a:rPr lang="en-US" dirty="0" err="1"/>
              <a:t>charts</a:t>
            </a:r>
            <a:r>
              <a:rPr lang="zh-CN" altLang="en-US" dirty="0"/>
              <a:t>库简介</a:t>
            </a:r>
            <a:endParaRPr dirty="0"/>
          </a:p>
        </p:txBody>
      </p:sp>
    </p:spTree>
    <p:extLst>
      <p:ext uri="{BB962C8B-B14F-4D97-AF65-F5344CB8AC3E}">
        <p14:creationId xmlns:p14="http://schemas.microsoft.com/office/powerpoint/2010/main" val="3464357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下面演示一个比较简单的</a:t>
            </a:r>
            <a:r>
              <a:rPr lang="en-US" altLang="zh-CN" dirty="0" err="1"/>
              <a:t>PyEcharts</a:t>
            </a:r>
            <a:r>
              <a:rPr lang="zh-CN" altLang="en-US" dirty="0"/>
              <a:t>数据可视化的例子，例如按照班级统计某次考核的成绩，通过条形图对结果进行可视化。</a:t>
            </a:r>
          </a:p>
        </p:txBody>
      </p:sp>
      <p:sp>
        <p:nvSpPr>
          <p:cNvPr id="17412" name="内容占位符 2"/>
          <p:cNvSpPr>
            <a:spLocks noGrp="1"/>
          </p:cNvSpPr>
          <p:nvPr>
            <p:ph idx="10"/>
          </p:nvPr>
        </p:nvSpPr>
        <p:spPr/>
        <p:txBody>
          <a:bodyPr/>
          <a:lstStyle/>
          <a:p>
            <a:r>
              <a:rPr lang="en-US" dirty="0"/>
              <a:t>4.2.2  </a:t>
            </a:r>
            <a:r>
              <a:rPr lang="en-US" dirty="0" err="1"/>
              <a:t>Pyecharts</a:t>
            </a:r>
            <a:r>
              <a:rPr lang="zh-CN" altLang="en-US" dirty="0"/>
              <a:t>可视化案例</a:t>
            </a:r>
            <a:endParaRPr dirty="0"/>
          </a:p>
        </p:txBody>
      </p:sp>
      <p:pic>
        <p:nvPicPr>
          <p:cNvPr id="2" name="图片 1">
            <a:extLst>
              <a:ext uri="{FF2B5EF4-FFF2-40B4-BE49-F238E27FC236}">
                <a16:creationId xmlns:a16="http://schemas.microsoft.com/office/drawing/2014/main" id="{AF29A87B-3174-2E1E-DF0C-2C45E0B8A9D6}"/>
              </a:ext>
            </a:extLst>
          </p:cNvPr>
          <p:cNvPicPr>
            <a:picLocks noChangeAspect="1"/>
          </p:cNvPicPr>
          <p:nvPr/>
        </p:nvPicPr>
        <p:blipFill>
          <a:blip r:embed="rId2"/>
          <a:stretch>
            <a:fillRect/>
          </a:stretch>
        </p:blipFill>
        <p:spPr>
          <a:xfrm>
            <a:off x="2442527" y="2813525"/>
            <a:ext cx="6248492" cy="3219609"/>
          </a:xfrm>
          <a:prstGeom prst="rect">
            <a:avLst/>
          </a:prstGeom>
          <a:noFill/>
          <a:ln>
            <a:noFill/>
          </a:ln>
        </p:spPr>
      </p:pic>
    </p:spTree>
    <p:extLst>
      <p:ext uri="{BB962C8B-B14F-4D97-AF65-F5344CB8AC3E}">
        <p14:creationId xmlns:p14="http://schemas.microsoft.com/office/powerpoint/2010/main" val="30462966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4762" cy="4354512"/>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zh-CN" altLang="zh-CN" sz="2400" dirty="0">
                <a:solidFill>
                  <a:schemeClr val="bg1"/>
                </a:solidFill>
                <a:latin typeface="微软雅黑" pitchFamily="34" charset="-122"/>
                <a:ea typeface="微软雅黑" pitchFamily="34" charset="-122"/>
              </a:rPr>
              <a:t>1</a:t>
            </a:r>
            <a:endParaRPr lang="en-US" altLang="zh-CN" sz="24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err="1">
                <a:latin typeface="微软雅黑" pitchFamily="34" charset="-122"/>
                <a:ea typeface="微软雅黑" pitchFamily="34" charset="-122"/>
              </a:rPr>
              <a:t>PyEcharts</a:t>
            </a:r>
            <a:endParaRPr lang="zh-CN" altLang="en-US" sz="2400" dirty="0">
              <a:latin typeface="微软雅黑" pitchFamily="34" charset="-122"/>
              <a:ea typeface="微软雅黑" pitchFamily="34" charset="-122"/>
            </a:endParaRP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en-US" altLang="zh-CN" sz="2400" dirty="0">
                <a:latin typeface="微软雅黑" pitchFamily="34" charset="-122"/>
                <a:ea typeface="微软雅黑" pitchFamily="34" charset="-122"/>
              </a:rPr>
              <a:t>Matplotlib</a:t>
            </a:r>
            <a:endParaRPr lang="zh-CN" altLang="en-US" sz="2400" dirty="0">
              <a:latin typeface="微软雅黑" pitchFamily="34" charset="-122"/>
              <a:ea typeface="微软雅黑" pitchFamily="34" charset="-122"/>
            </a:endParaRP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en-US" altLang="zh-CN" sz="2400" dirty="0">
                <a:solidFill>
                  <a:schemeClr val="bg1"/>
                </a:solidFill>
                <a:latin typeface="微软雅黑" pitchFamily="34" charset="-122"/>
                <a:ea typeface="微软雅黑" pitchFamily="34" charset="-122"/>
                <a:sym typeface="微软雅黑" pitchFamily="34" charset="-122"/>
              </a:rPr>
              <a:t>Seaborn</a:t>
            </a:r>
            <a:endParaRPr lang="zh-CN" altLang="en-US" sz="2400" dirty="0">
              <a:solidFill>
                <a:schemeClr val="bg1"/>
              </a:solidFill>
              <a:latin typeface="微软雅黑" pitchFamily="34" charset="-122"/>
              <a:ea typeface="微软雅黑" pitchFamily="34" charset="-122"/>
              <a:sym typeface="微软雅黑" pitchFamily="34" charset="-122"/>
            </a:endParaRPr>
          </a:p>
        </p:txBody>
      </p:sp>
      <p:sp>
        <p:nvSpPr>
          <p:cNvPr id="22" name="Oval 15"/>
          <p:cNvSpPr>
            <a:spLocks noChangeArrowheads="1"/>
          </p:cNvSpPr>
          <p:nvPr/>
        </p:nvSpPr>
        <p:spPr bwMode="auto">
          <a:xfrm>
            <a:off x="2928857" y="3678873"/>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715497"/>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a:solidFill>
                  <a:schemeClr val="bg1"/>
                </a:solidFill>
                <a:latin typeface="微软雅黑" pitchFamily="34" charset="-122"/>
                <a:ea typeface="微软雅黑" pitchFamily="34" charset="-122"/>
              </a:rPr>
              <a:t>Bokeh</a:t>
            </a:r>
            <a:endParaRPr lang="zh-CN" altLang="en-US" sz="2400" dirty="0">
              <a:solidFill>
                <a:schemeClr val="bg1"/>
              </a:solidFill>
              <a:latin typeface="微软雅黑" pitchFamily="34" charset="-122"/>
              <a:ea typeface="微软雅黑" pitchFamily="34" charset="-122"/>
            </a:endParaRPr>
          </a:p>
        </p:txBody>
      </p:sp>
      <p:sp>
        <p:nvSpPr>
          <p:cNvPr id="29" name="Oval 15"/>
          <p:cNvSpPr>
            <a:spLocks noChangeArrowheads="1"/>
          </p:cNvSpPr>
          <p:nvPr/>
        </p:nvSpPr>
        <p:spPr bwMode="auto">
          <a:xfrm>
            <a:off x="2904947" y="4733497"/>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4</a:t>
            </a:r>
          </a:p>
        </p:txBody>
      </p:sp>
    </p:spTree>
    <p:extLst>
      <p:ext uri="{BB962C8B-B14F-4D97-AF65-F5344CB8AC3E}">
        <p14:creationId xmlns:p14="http://schemas.microsoft.com/office/powerpoint/2010/main" val="21025545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lgn="just"/>
            <a:r>
              <a:rPr lang="en-US" altLang="zh-CN" dirty="0"/>
              <a:t>Seaborn</a:t>
            </a:r>
            <a:r>
              <a:rPr lang="zh-CN" altLang="en-US" dirty="0"/>
              <a:t>同</a:t>
            </a:r>
            <a:r>
              <a:rPr lang="en-US" altLang="zh-CN" dirty="0"/>
              <a:t>Matplotlib</a:t>
            </a:r>
            <a:r>
              <a:rPr lang="zh-CN" altLang="en-US" dirty="0"/>
              <a:t>一样，也是</a:t>
            </a:r>
            <a:r>
              <a:rPr lang="en-US" altLang="zh-CN" dirty="0"/>
              <a:t>Python</a:t>
            </a:r>
            <a:r>
              <a:rPr lang="zh-CN" altLang="en-US" dirty="0"/>
              <a:t>进行数据可视化分析的重要的第三方包，但</a:t>
            </a:r>
            <a:r>
              <a:rPr lang="en-US" altLang="zh-CN" dirty="0"/>
              <a:t>Seaborn</a:t>
            </a:r>
            <a:r>
              <a:rPr lang="zh-CN" altLang="en-US" dirty="0"/>
              <a:t>在</a:t>
            </a:r>
            <a:r>
              <a:rPr lang="en-US" altLang="zh-CN" dirty="0"/>
              <a:t>Matplotlib</a:t>
            </a:r>
            <a:r>
              <a:rPr lang="zh-CN" altLang="en-US" dirty="0"/>
              <a:t>的基础上进行了更高级的</a:t>
            </a:r>
            <a:r>
              <a:rPr lang="en-US" altLang="zh-CN" dirty="0"/>
              <a:t>API</a:t>
            </a:r>
            <a:r>
              <a:rPr lang="zh-CN" altLang="en-US" dirty="0"/>
              <a:t>封装，使得作图更加容易，图形更加漂亮。</a:t>
            </a:r>
            <a:r>
              <a:rPr lang="en-US" altLang="zh-CN" dirty="0"/>
              <a:t>Seaborn</a:t>
            </a:r>
            <a:r>
              <a:rPr lang="zh-CN" altLang="en-US" dirty="0"/>
              <a:t>是基于</a:t>
            </a:r>
            <a:r>
              <a:rPr lang="en-US" altLang="zh-CN" dirty="0"/>
              <a:t>Matplotlib</a:t>
            </a:r>
            <a:r>
              <a:rPr lang="zh-CN" altLang="en-US" dirty="0"/>
              <a:t>产生的一个模块，专攻统计可视化，可以和</a:t>
            </a:r>
            <a:r>
              <a:rPr lang="en-US" altLang="zh-CN" dirty="0"/>
              <a:t>Pandas</a:t>
            </a:r>
            <a:r>
              <a:rPr lang="zh-CN" altLang="en-US" dirty="0"/>
              <a:t>进行无缝链接，使初学者更容易上手。相对于</a:t>
            </a:r>
            <a:r>
              <a:rPr lang="en-US" altLang="zh-CN" dirty="0"/>
              <a:t>Matplotlib</a:t>
            </a:r>
            <a:r>
              <a:rPr lang="zh-CN" altLang="en-US" dirty="0"/>
              <a:t>，</a:t>
            </a:r>
            <a:r>
              <a:rPr lang="en-US" altLang="zh-CN" dirty="0"/>
              <a:t>Seaborn</a:t>
            </a:r>
            <a:r>
              <a:rPr lang="zh-CN" altLang="en-US" dirty="0"/>
              <a:t>的语法更简洁，两者的关系类似于</a:t>
            </a:r>
            <a:r>
              <a:rPr lang="en-US" altLang="zh-CN" dirty="0"/>
              <a:t>NumPy</a:t>
            </a:r>
            <a:r>
              <a:rPr lang="zh-CN" altLang="en-US" dirty="0"/>
              <a:t>和</a:t>
            </a:r>
            <a:r>
              <a:rPr lang="en-US" altLang="zh-CN" dirty="0"/>
              <a:t>Pandas</a:t>
            </a:r>
            <a:r>
              <a:rPr lang="zh-CN" altLang="en-US" dirty="0"/>
              <a:t>之间的关系。要强调的是，应该把</a:t>
            </a:r>
            <a:r>
              <a:rPr lang="en-US" altLang="zh-CN" dirty="0"/>
              <a:t>Seaborn</a:t>
            </a:r>
            <a:r>
              <a:rPr lang="zh-CN" altLang="en-US" dirty="0"/>
              <a:t>视为</a:t>
            </a:r>
            <a:r>
              <a:rPr lang="en-US" altLang="zh-CN" dirty="0"/>
              <a:t>Matplotlib</a:t>
            </a:r>
            <a:r>
              <a:rPr lang="zh-CN" altLang="en-US" dirty="0"/>
              <a:t>的补充，而不是替代物。</a:t>
            </a:r>
          </a:p>
          <a:p>
            <a:pPr marL="361950" indent="-361950" algn="just"/>
            <a:r>
              <a:rPr lang="zh-CN" altLang="en-US" dirty="0"/>
              <a:t>安装</a:t>
            </a:r>
            <a:r>
              <a:rPr lang="en-US" altLang="zh-CN" dirty="0"/>
              <a:t>Anaconda</a:t>
            </a:r>
            <a:r>
              <a:rPr lang="zh-CN" altLang="en-US" dirty="0"/>
              <a:t>后，会默认安装</a:t>
            </a:r>
            <a:r>
              <a:rPr lang="en-US" altLang="zh-CN" dirty="0"/>
              <a:t>Seaborn</a:t>
            </a:r>
            <a:r>
              <a:rPr lang="zh-CN" altLang="en-US" dirty="0"/>
              <a:t>库，如果要单独安装，可通过</a:t>
            </a:r>
            <a:r>
              <a:rPr lang="en-US" altLang="zh-CN" dirty="0"/>
              <a:t>pip</a:t>
            </a:r>
            <a:r>
              <a:rPr lang="zh-CN" altLang="en-US" dirty="0"/>
              <a:t>命令实现，前提是已安装</a:t>
            </a:r>
            <a:r>
              <a:rPr lang="en-US" altLang="zh-CN" dirty="0"/>
              <a:t>pip</a:t>
            </a:r>
            <a:r>
              <a:rPr lang="zh-CN" altLang="en-US" dirty="0"/>
              <a:t>包，代码为</a:t>
            </a:r>
            <a:r>
              <a:rPr lang="en-US" altLang="zh-CN" dirty="0"/>
              <a:t>pip install seaborn</a:t>
            </a:r>
            <a:r>
              <a:rPr lang="zh-CN" altLang="en-US" dirty="0"/>
              <a:t>。</a:t>
            </a:r>
          </a:p>
          <a:p>
            <a:pPr marL="361950" indent="-361950"/>
            <a:endParaRPr lang="zh-CN" altLang="en-US" dirty="0"/>
          </a:p>
        </p:txBody>
      </p:sp>
      <p:sp>
        <p:nvSpPr>
          <p:cNvPr id="17412" name="内容占位符 2"/>
          <p:cNvSpPr>
            <a:spLocks noGrp="1"/>
          </p:cNvSpPr>
          <p:nvPr>
            <p:ph idx="10"/>
          </p:nvPr>
        </p:nvSpPr>
        <p:spPr/>
        <p:txBody>
          <a:bodyPr/>
          <a:lstStyle/>
          <a:p>
            <a:r>
              <a:rPr lang="en-US" dirty="0"/>
              <a:t>4.3.1  Seaborn</a:t>
            </a:r>
            <a:r>
              <a:rPr lang="zh-CN" altLang="en-US" dirty="0"/>
              <a:t>库简介</a:t>
            </a:r>
            <a:endParaRPr dirty="0"/>
          </a:p>
        </p:txBody>
      </p:sp>
    </p:spTree>
    <p:extLst>
      <p:ext uri="{BB962C8B-B14F-4D97-AF65-F5344CB8AC3E}">
        <p14:creationId xmlns:p14="http://schemas.microsoft.com/office/powerpoint/2010/main" val="27436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下面演示一个</a:t>
            </a:r>
            <a:r>
              <a:rPr lang="en-US" altLang="zh-CN" dirty="0"/>
              <a:t>Seaborn</a:t>
            </a:r>
            <a:r>
              <a:rPr lang="zh-CN" altLang="en-US" dirty="0"/>
              <a:t>数据可视化的例子，例如为了分析</a:t>
            </a:r>
            <a:r>
              <a:rPr lang="en-US" altLang="zh-CN" dirty="0"/>
              <a:t>2022</a:t>
            </a:r>
            <a:r>
              <a:rPr lang="zh-CN" altLang="en-US" dirty="0"/>
              <a:t>年企业在各个省份商品的销售额、利润额和购买量三者之间的相关性，可以绘制三者相关系数的热力图。</a:t>
            </a:r>
          </a:p>
        </p:txBody>
      </p:sp>
      <p:sp>
        <p:nvSpPr>
          <p:cNvPr id="17412" name="内容占位符 2"/>
          <p:cNvSpPr>
            <a:spLocks noGrp="1"/>
          </p:cNvSpPr>
          <p:nvPr>
            <p:ph idx="10"/>
          </p:nvPr>
        </p:nvSpPr>
        <p:spPr/>
        <p:txBody>
          <a:bodyPr/>
          <a:lstStyle/>
          <a:p>
            <a:r>
              <a:rPr lang="en-US" dirty="0"/>
              <a:t>4.3.2  Seaborn</a:t>
            </a:r>
            <a:r>
              <a:rPr lang="zh-CN" altLang="en-US" dirty="0"/>
              <a:t>可视化案例</a:t>
            </a:r>
            <a:endParaRPr dirty="0"/>
          </a:p>
        </p:txBody>
      </p:sp>
      <p:pic>
        <p:nvPicPr>
          <p:cNvPr id="2" name="图片 1">
            <a:extLst>
              <a:ext uri="{FF2B5EF4-FFF2-40B4-BE49-F238E27FC236}">
                <a16:creationId xmlns:a16="http://schemas.microsoft.com/office/drawing/2014/main" id="{B7E01765-EC7C-0993-1CCF-EA1CF26C4F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992881" y="2884575"/>
            <a:ext cx="3827235" cy="3240000"/>
          </a:xfrm>
          <a:prstGeom prst="rect">
            <a:avLst/>
          </a:prstGeom>
          <a:noFill/>
          <a:ln>
            <a:noFill/>
          </a:ln>
        </p:spPr>
      </p:pic>
    </p:spTree>
    <p:extLst>
      <p:ext uri="{BB962C8B-B14F-4D97-AF65-F5344CB8AC3E}">
        <p14:creationId xmlns:p14="http://schemas.microsoft.com/office/powerpoint/2010/main" val="1843052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4762" cy="4354512"/>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zh-CN" altLang="zh-CN" sz="2400" dirty="0">
                <a:solidFill>
                  <a:schemeClr val="bg1"/>
                </a:solidFill>
                <a:latin typeface="微软雅黑" pitchFamily="34" charset="-122"/>
                <a:ea typeface="微软雅黑" pitchFamily="34" charset="-122"/>
              </a:rPr>
              <a:t>1</a:t>
            </a:r>
            <a:endParaRPr lang="en-US" altLang="zh-CN" sz="2400" dirty="0">
              <a:solidFill>
                <a:schemeClr val="bg1"/>
              </a:solidFill>
              <a:latin typeface="微软雅黑" pitchFamily="34" charset="-122"/>
              <a:ea typeface="微软雅黑" pitchFamily="34" charset="-122"/>
            </a:endParaRP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err="1">
                <a:latin typeface="微软雅黑" pitchFamily="34" charset="-122"/>
                <a:ea typeface="微软雅黑" pitchFamily="34" charset="-122"/>
              </a:rPr>
              <a:t>PyEcharts</a:t>
            </a:r>
            <a:endParaRPr lang="zh-CN" altLang="en-US" sz="2400" dirty="0">
              <a:latin typeface="微软雅黑" pitchFamily="34" charset="-122"/>
              <a:ea typeface="微软雅黑" pitchFamily="34" charset="-122"/>
            </a:endParaRP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en-US" altLang="zh-CN" sz="2400" dirty="0">
                <a:latin typeface="微软雅黑" pitchFamily="34" charset="-122"/>
                <a:ea typeface="微软雅黑" pitchFamily="34" charset="-122"/>
              </a:rPr>
              <a:t>Matplotlib</a:t>
            </a:r>
            <a:endParaRPr lang="zh-CN" altLang="en-US" sz="2400" dirty="0">
              <a:latin typeface="微软雅黑" pitchFamily="34" charset="-122"/>
              <a:ea typeface="微软雅黑" pitchFamily="34" charset="-122"/>
            </a:endParaRP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2</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a:latin typeface="微软雅黑" pitchFamily="34" charset="-122"/>
                <a:ea typeface="微软雅黑" pitchFamily="34" charset="-122"/>
                <a:sym typeface="微软雅黑" pitchFamily="34" charset="-122"/>
              </a:rPr>
              <a:t>Seaborn</a:t>
            </a:r>
            <a:endParaRPr lang="zh-CN" altLang="en-US" sz="2400" dirty="0">
              <a:latin typeface="微软雅黑" pitchFamily="34" charset="-122"/>
              <a:ea typeface="微软雅黑" pitchFamily="34" charset="-122"/>
              <a:sym typeface="微软雅黑" pitchFamily="34" charset="-122"/>
            </a:endParaRP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3</a:t>
            </a:r>
          </a:p>
        </p:txBody>
      </p:sp>
      <p:sp>
        <p:nvSpPr>
          <p:cNvPr id="28" name="AutoShape 17">
            <a:hlinkClick r:id="" action="ppaction://noaction"/>
          </p:cNvPr>
          <p:cNvSpPr>
            <a:spLocks noChangeArrowheads="1"/>
          </p:cNvSpPr>
          <p:nvPr/>
        </p:nvSpPr>
        <p:spPr bwMode="auto">
          <a:xfrm>
            <a:off x="4012450" y="4715497"/>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en-US" altLang="zh-CN" sz="2400" dirty="0">
                <a:solidFill>
                  <a:schemeClr val="bg1"/>
                </a:solidFill>
                <a:latin typeface="微软雅黑" pitchFamily="34" charset="-122"/>
                <a:ea typeface="微软雅黑" pitchFamily="34" charset="-122"/>
              </a:rPr>
              <a:t>Bokeh</a:t>
            </a:r>
            <a:endParaRPr lang="zh-CN" altLang="en-US" sz="2400" dirty="0">
              <a:solidFill>
                <a:schemeClr val="bg1"/>
              </a:solidFill>
              <a:latin typeface="微软雅黑" pitchFamily="34" charset="-122"/>
              <a:ea typeface="微软雅黑" pitchFamily="34" charset="-122"/>
            </a:endParaRPr>
          </a:p>
        </p:txBody>
      </p:sp>
      <p:sp>
        <p:nvSpPr>
          <p:cNvPr id="29" name="Oval 15"/>
          <p:cNvSpPr>
            <a:spLocks noChangeArrowheads="1"/>
          </p:cNvSpPr>
          <p:nvPr/>
        </p:nvSpPr>
        <p:spPr bwMode="auto">
          <a:xfrm>
            <a:off x="2904947" y="4733497"/>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4</a:t>
            </a:r>
          </a:p>
        </p:txBody>
      </p:sp>
    </p:spTree>
    <p:extLst>
      <p:ext uri="{BB962C8B-B14F-4D97-AF65-F5344CB8AC3E}">
        <p14:creationId xmlns:p14="http://schemas.microsoft.com/office/powerpoint/2010/main" val="31582271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en-US" altLang="zh-CN" dirty="0"/>
              <a:t>Bokeh</a:t>
            </a:r>
            <a:r>
              <a:rPr lang="zh-CN" altLang="en-US" dirty="0"/>
              <a:t>基于</a:t>
            </a:r>
            <a:r>
              <a:rPr lang="en-US" altLang="zh-CN" dirty="0"/>
              <a:t>JavaScript</a:t>
            </a:r>
            <a:r>
              <a:rPr lang="zh-CN" altLang="en-US" dirty="0"/>
              <a:t>来实现交互可视化库，它可以在</a:t>
            </a:r>
            <a:r>
              <a:rPr lang="en-US" altLang="zh-CN" dirty="0"/>
              <a:t>Web</a:t>
            </a:r>
            <a:r>
              <a:rPr lang="zh-CN" altLang="en-US" dirty="0"/>
              <a:t>浏览器中实现美观的视觉效果。但是它也有明显的缺点：其一是版本时常更新，最重要的是有时语法还不向下兼容；其二是语法晦涩，与</a:t>
            </a:r>
            <a:r>
              <a:rPr lang="en-US" altLang="zh-CN" dirty="0"/>
              <a:t>Matplotlib</a:t>
            </a:r>
            <a:r>
              <a:rPr lang="zh-CN" altLang="en-US" dirty="0"/>
              <a:t>相比，可以说是有过之而无不及。</a:t>
            </a:r>
            <a:endParaRPr lang="en-US" altLang="zh-CN" dirty="0"/>
          </a:p>
          <a:p>
            <a:pPr marL="361950" indent="-361950"/>
            <a:r>
              <a:rPr lang="en-US" altLang="zh-CN" dirty="0"/>
              <a:t>Bokeh</a:t>
            </a:r>
            <a:r>
              <a:rPr lang="zh-CN" altLang="en-US" dirty="0"/>
              <a:t>的优势如下：</a:t>
            </a:r>
          </a:p>
          <a:p>
            <a:pPr>
              <a:buFont typeface="Wingdings" panose="05000000000000000000" pitchFamily="2" charset="2"/>
              <a:buChar char="u"/>
            </a:pPr>
            <a:r>
              <a:rPr lang="en-US" altLang="zh-CN" dirty="0"/>
              <a:t>Bokeh</a:t>
            </a:r>
            <a:r>
              <a:rPr lang="zh-CN" altLang="en-US" dirty="0"/>
              <a:t>允许用户通过简单的指令快速创建复杂的统计图。</a:t>
            </a:r>
          </a:p>
          <a:p>
            <a:pPr>
              <a:buFont typeface="Wingdings" panose="05000000000000000000" pitchFamily="2" charset="2"/>
              <a:buChar char="u"/>
            </a:pPr>
            <a:r>
              <a:rPr lang="en-US" altLang="zh-CN" dirty="0"/>
              <a:t>Bokeh</a:t>
            </a:r>
            <a:r>
              <a:rPr lang="zh-CN" altLang="en-US" dirty="0"/>
              <a:t>提供到各种媒体（如</a:t>
            </a:r>
            <a:r>
              <a:rPr lang="en-US" altLang="zh-CN" dirty="0"/>
              <a:t>HTML</a:t>
            </a:r>
            <a:r>
              <a:rPr lang="zh-CN" altLang="en-US" dirty="0"/>
              <a:t>，</a:t>
            </a:r>
            <a:r>
              <a:rPr lang="en-US" altLang="zh-CN" dirty="0"/>
              <a:t>Notebook</a:t>
            </a:r>
            <a:r>
              <a:rPr lang="zh-CN" altLang="en-US" dirty="0"/>
              <a:t>文档和服务器）的输出。</a:t>
            </a:r>
          </a:p>
          <a:p>
            <a:pPr>
              <a:buFont typeface="Wingdings" panose="05000000000000000000" pitchFamily="2" charset="2"/>
              <a:buChar char="u"/>
            </a:pPr>
            <a:r>
              <a:rPr lang="zh-CN" altLang="en-US" dirty="0"/>
              <a:t>可以将</a:t>
            </a:r>
            <a:r>
              <a:rPr lang="en-US" altLang="zh-CN" dirty="0"/>
              <a:t>Bokeh</a:t>
            </a:r>
            <a:r>
              <a:rPr lang="zh-CN" altLang="en-US" dirty="0"/>
              <a:t>可视化嵌入</a:t>
            </a:r>
            <a:r>
              <a:rPr lang="en-US" altLang="zh-CN" dirty="0"/>
              <a:t>Flask</a:t>
            </a:r>
            <a:r>
              <a:rPr lang="zh-CN" altLang="en-US" dirty="0"/>
              <a:t>和</a:t>
            </a:r>
            <a:r>
              <a:rPr lang="en-US" altLang="zh-CN" dirty="0"/>
              <a:t>Django</a:t>
            </a:r>
            <a:r>
              <a:rPr lang="zh-CN" altLang="en-US" dirty="0"/>
              <a:t>程序。</a:t>
            </a:r>
          </a:p>
          <a:p>
            <a:pPr>
              <a:buFont typeface="Wingdings" panose="05000000000000000000" pitchFamily="2" charset="2"/>
              <a:buChar char="u"/>
            </a:pPr>
            <a:r>
              <a:rPr lang="en-US" altLang="zh-CN" dirty="0"/>
              <a:t>Bokeh</a:t>
            </a:r>
            <a:r>
              <a:rPr lang="zh-CN" altLang="en-US" dirty="0"/>
              <a:t>能够转换其他库（例如</a:t>
            </a:r>
            <a:r>
              <a:rPr lang="en-US" altLang="zh-CN" dirty="0"/>
              <a:t>Matplotlib</a:t>
            </a:r>
            <a:r>
              <a:rPr lang="zh-CN" altLang="en-US" dirty="0"/>
              <a:t>、</a:t>
            </a:r>
            <a:r>
              <a:rPr lang="en-US" altLang="zh-CN" dirty="0"/>
              <a:t>Seaborn</a:t>
            </a:r>
            <a:r>
              <a:rPr lang="zh-CN" altLang="en-US" dirty="0"/>
              <a:t>）中的可视化图表图表。</a:t>
            </a:r>
          </a:p>
          <a:p>
            <a:pPr>
              <a:buFont typeface="Wingdings" panose="05000000000000000000" pitchFamily="2" charset="2"/>
              <a:buChar char="u"/>
            </a:pPr>
            <a:r>
              <a:rPr lang="en-US" altLang="zh-CN" dirty="0"/>
              <a:t>Bokeh</a:t>
            </a:r>
            <a:r>
              <a:rPr lang="zh-CN" altLang="en-US" dirty="0"/>
              <a:t>能灵活地将交互式应用、布局和不同样式选择用于可视化。</a:t>
            </a:r>
          </a:p>
        </p:txBody>
      </p:sp>
      <p:sp>
        <p:nvSpPr>
          <p:cNvPr id="17412" name="内容占位符 2"/>
          <p:cNvSpPr>
            <a:spLocks noGrp="1"/>
          </p:cNvSpPr>
          <p:nvPr>
            <p:ph idx="10"/>
          </p:nvPr>
        </p:nvSpPr>
        <p:spPr/>
        <p:txBody>
          <a:bodyPr/>
          <a:lstStyle/>
          <a:p>
            <a:r>
              <a:rPr lang="en-US" dirty="0"/>
              <a:t>4.4.1  Bokeh</a:t>
            </a:r>
            <a:r>
              <a:rPr lang="zh-CN" altLang="en-US" dirty="0"/>
              <a:t>库简介</a:t>
            </a:r>
            <a:endParaRPr dirty="0"/>
          </a:p>
        </p:txBody>
      </p:sp>
    </p:spTree>
    <p:extLst>
      <p:ext uri="{BB962C8B-B14F-4D97-AF65-F5344CB8AC3E}">
        <p14:creationId xmlns:p14="http://schemas.microsoft.com/office/powerpoint/2010/main" val="40317676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zh-CN" dirty="0"/>
              <a:t>下面</a:t>
            </a:r>
            <a:r>
              <a:rPr lang="zh-CN" altLang="en-US" dirty="0"/>
              <a:t>演示一个简单的</a:t>
            </a:r>
            <a:r>
              <a:rPr lang="en-US" altLang="zh-CN" dirty="0"/>
              <a:t>Bokeh</a:t>
            </a:r>
            <a:r>
              <a:rPr lang="zh-CN" altLang="en-US" dirty="0"/>
              <a:t>数据可视化的例子，例如分析某企业</a:t>
            </a:r>
            <a:r>
              <a:rPr lang="en-US" altLang="zh-CN" dirty="0"/>
              <a:t>2022</a:t>
            </a:r>
            <a:r>
              <a:rPr lang="zh-CN" altLang="en-US" dirty="0"/>
              <a:t>年的经营状况，可以通过绘制销售额和利润额折线图的方法进行可视化分析。</a:t>
            </a:r>
          </a:p>
        </p:txBody>
      </p:sp>
      <p:sp>
        <p:nvSpPr>
          <p:cNvPr id="17412" name="内容占位符 2"/>
          <p:cNvSpPr>
            <a:spLocks noGrp="1"/>
          </p:cNvSpPr>
          <p:nvPr>
            <p:ph idx="10"/>
          </p:nvPr>
        </p:nvSpPr>
        <p:spPr/>
        <p:txBody>
          <a:bodyPr/>
          <a:lstStyle/>
          <a:p>
            <a:r>
              <a:rPr lang="en-US" dirty="0"/>
              <a:t>4.4.2  Bokeh</a:t>
            </a:r>
            <a:r>
              <a:rPr lang="zh-CN" altLang="en-US" dirty="0"/>
              <a:t>可视化案例</a:t>
            </a:r>
            <a:endParaRPr dirty="0"/>
          </a:p>
        </p:txBody>
      </p:sp>
      <p:pic>
        <p:nvPicPr>
          <p:cNvPr id="2" name="图片 1">
            <a:extLst>
              <a:ext uri="{FF2B5EF4-FFF2-40B4-BE49-F238E27FC236}">
                <a16:creationId xmlns:a16="http://schemas.microsoft.com/office/drawing/2014/main" id="{7CF561F2-00F7-E56E-8D46-0258B9C35E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868295" y="2910140"/>
            <a:ext cx="5760000" cy="2880000"/>
          </a:xfrm>
          <a:prstGeom prst="rect">
            <a:avLst/>
          </a:prstGeom>
          <a:noFill/>
          <a:ln>
            <a:noFill/>
          </a:ln>
        </p:spPr>
      </p:pic>
    </p:spTree>
    <p:extLst>
      <p:ext uri="{BB962C8B-B14F-4D97-AF65-F5344CB8AC3E}">
        <p14:creationId xmlns:p14="http://schemas.microsoft.com/office/powerpoint/2010/main" val="890141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4762" cy="4354512"/>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5</a:t>
            </a: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err="1">
                <a:latin typeface="微软雅黑" pitchFamily="34" charset="-122"/>
                <a:ea typeface="微软雅黑" pitchFamily="34" charset="-122"/>
              </a:rPr>
              <a:t>Plotly</a:t>
            </a:r>
            <a:endParaRPr lang="zh-CN" altLang="en-US" sz="2400" dirty="0">
              <a:latin typeface="微软雅黑" pitchFamily="34" charset="-122"/>
              <a:ea typeface="微软雅黑" pitchFamily="34" charset="-122"/>
            </a:endParaRPr>
          </a:p>
        </p:txBody>
      </p:sp>
      <p:sp>
        <p:nvSpPr>
          <p:cNvPr id="13" name="AutoShape 17"/>
          <p:cNvSpPr>
            <a:spLocks noChangeArrowheads="1"/>
          </p:cNvSpPr>
          <p:nvPr/>
        </p:nvSpPr>
        <p:spPr bwMode="auto">
          <a:xfrm>
            <a:off x="4000531" y="1579743"/>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en-US" altLang="zh-CN" sz="2400" dirty="0" err="1">
                <a:solidFill>
                  <a:schemeClr val="bg1"/>
                </a:solidFill>
                <a:latin typeface="微软雅黑" pitchFamily="34" charset="-122"/>
                <a:ea typeface="微软雅黑" pitchFamily="34" charset="-122"/>
              </a:rPr>
              <a:t>HoloViews</a:t>
            </a:r>
            <a:endParaRPr lang="zh-CN" altLang="en-US" sz="2400" dirty="0">
              <a:solidFill>
                <a:schemeClr val="bg1"/>
              </a:solidFill>
              <a:latin typeface="微软雅黑" pitchFamily="34" charset="-122"/>
              <a:ea typeface="微软雅黑" pitchFamily="34" charset="-122"/>
            </a:endParaRP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6</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err="1">
                <a:latin typeface="微软雅黑" pitchFamily="34" charset="-122"/>
                <a:ea typeface="微软雅黑" pitchFamily="34" charset="-122"/>
                <a:sym typeface="微软雅黑" pitchFamily="34" charset="-122"/>
              </a:rPr>
              <a:t>NetworkX</a:t>
            </a:r>
            <a:endParaRPr lang="zh-CN" altLang="en-US" sz="2400" dirty="0">
              <a:latin typeface="微软雅黑" pitchFamily="34" charset="-122"/>
              <a:ea typeface="微软雅黑" pitchFamily="34" charset="-122"/>
              <a:sym typeface="微软雅黑" pitchFamily="34" charset="-122"/>
            </a:endParaRP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7</a:t>
            </a:r>
          </a:p>
        </p:txBody>
      </p:sp>
      <p:sp>
        <p:nvSpPr>
          <p:cNvPr id="28" name="AutoShape 17">
            <a:hlinkClick r:id="" action="ppaction://noaction"/>
          </p:cNvPr>
          <p:cNvSpPr>
            <a:spLocks noChangeArrowheads="1"/>
          </p:cNvSpPr>
          <p:nvPr/>
        </p:nvSpPr>
        <p:spPr bwMode="auto">
          <a:xfrm>
            <a:off x="4012450" y="4715497"/>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其它可视化库</a:t>
            </a:r>
          </a:p>
        </p:txBody>
      </p:sp>
      <p:sp>
        <p:nvSpPr>
          <p:cNvPr id="29" name="Oval 15"/>
          <p:cNvSpPr>
            <a:spLocks noChangeArrowheads="1"/>
          </p:cNvSpPr>
          <p:nvPr/>
        </p:nvSpPr>
        <p:spPr bwMode="auto">
          <a:xfrm>
            <a:off x="2904947" y="4733497"/>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8</a:t>
            </a:r>
          </a:p>
        </p:txBody>
      </p:sp>
    </p:spTree>
    <p:extLst>
      <p:ext uri="{BB962C8B-B14F-4D97-AF65-F5344CB8AC3E}">
        <p14:creationId xmlns:p14="http://schemas.microsoft.com/office/powerpoint/2010/main" val="36409270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en-US" altLang="zh-CN" sz="1800" kern="100" dirty="0">
                <a:effectLst/>
                <a:latin typeface="Times New Roman" panose="02020603050405020304" pitchFamily="18" charset="0"/>
                <a:ea typeface="宋体" panose="02010600030101010101" pitchFamily="2" charset="-122"/>
              </a:rPr>
              <a:t>Spyder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是</a:t>
            </a:r>
            <a:r>
              <a:rPr lang="en-US" altLang="zh-CN" sz="1800" kern="100" dirty="0">
                <a:effectLst/>
                <a:latin typeface="Times New Roman" panose="02020603050405020304" pitchFamily="18" charset="0"/>
                <a:ea typeface="宋体" panose="02010600030101010101" pitchFamily="2" charset="-122"/>
              </a:rPr>
              <a:t>Python</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的作者为它开发的一个简单的集成开发环境，与其他的开发环境相比，它最大的优点就是模仿</a:t>
            </a:r>
            <a:r>
              <a:rPr lang="en-US" altLang="zh-CN" sz="1800" kern="100" dirty="0">
                <a:effectLst/>
                <a:latin typeface="Times New Roman" panose="02020603050405020304" pitchFamily="18" charset="0"/>
                <a:ea typeface="宋体" panose="02010600030101010101" pitchFamily="2" charset="-122"/>
              </a:rPr>
              <a:t>MATLAB</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的“工作空间”的功能，可以方便地观察和修改数组的值</a:t>
            </a:r>
            <a:r>
              <a:rPr lang="zh-CN" altLang="zh-CN" dirty="0"/>
              <a:t>。</a:t>
            </a:r>
            <a:endParaRPr lang="en-US" altLang="zh-CN" dirty="0"/>
          </a:p>
          <a:p>
            <a:r>
              <a:rPr lang="en-US" altLang="zh-CN" sz="1800" kern="100" dirty="0">
                <a:effectLst/>
                <a:latin typeface="Times New Roman" panose="02020603050405020304" pitchFamily="18" charset="0"/>
                <a:ea typeface="宋体" panose="02010600030101010101" pitchFamily="2" charset="-122"/>
              </a:rPr>
              <a:t>Spyder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界面由多个窗格构成，包括</a:t>
            </a:r>
            <a:r>
              <a:rPr lang="en-US" altLang="zh-CN" sz="1800" kern="100" dirty="0">
                <a:effectLst/>
                <a:latin typeface="Times New Roman" panose="02020603050405020304" pitchFamily="18" charset="0"/>
                <a:ea typeface="宋体" panose="02010600030101010101" pitchFamily="2" charset="-122"/>
              </a:rPr>
              <a:t>Editor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rPr>
              <a:t>Console</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rPr>
              <a:t>Variable explorer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rPr>
              <a:t>File explorer</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宋体" panose="02010600030101010101" pitchFamily="2" charset="-122"/>
              </a:rPr>
              <a:t>Help</a:t>
            </a:r>
            <a:r>
              <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等，用户可以根据自己的喜好调整它们的位置和大小</a:t>
            </a:r>
            <a:r>
              <a:rPr lang="zh-CN" altLang="en-US" kern="100" dirty="0">
                <a:latin typeface="Times New Roman" panose="02020603050405020304" pitchFamily="18" charset="0"/>
                <a:ea typeface="宋体" panose="02010600030101010101" pitchFamily="2" charset="-122"/>
              </a:rPr>
              <a:t>。</a:t>
            </a:r>
            <a:endParaRPr lang="zh-CN" altLang="zh-CN" dirty="0"/>
          </a:p>
        </p:txBody>
      </p:sp>
      <p:sp>
        <p:nvSpPr>
          <p:cNvPr id="17412" name="内容占位符 2"/>
          <p:cNvSpPr>
            <a:spLocks noGrp="1"/>
          </p:cNvSpPr>
          <p:nvPr>
            <p:ph idx="10"/>
          </p:nvPr>
        </p:nvSpPr>
        <p:spPr>
          <a:xfrm>
            <a:off x="423863" y="1138238"/>
            <a:ext cx="11107737" cy="427037"/>
          </a:xfrm>
        </p:spPr>
        <p:txBody>
          <a:bodyPr/>
          <a:lstStyle/>
          <a:p>
            <a:r>
              <a:rPr lang="en-US" dirty="0"/>
              <a:t>1.2.1  </a:t>
            </a:r>
            <a:r>
              <a:rPr lang="zh-CN" altLang="en-US" dirty="0"/>
              <a:t>简单易用的</a:t>
            </a:r>
            <a:r>
              <a:rPr lang="en-US" dirty="0"/>
              <a:t>Spyder</a:t>
            </a:r>
            <a:endParaRPr dirty="0"/>
          </a:p>
        </p:txBody>
      </p:sp>
      <p:pic>
        <p:nvPicPr>
          <p:cNvPr id="3" name="图片 2">
            <a:extLst>
              <a:ext uri="{FF2B5EF4-FFF2-40B4-BE49-F238E27FC236}">
                <a16:creationId xmlns:a16="http://schemas.microsoft.com/office/drawing/2014/main" id="{D72D069A-DBD5-5B23-49AB-CBE139E46AC4}"/>
              </a:ext>
            </a:extLst>
          </p:cNvPr>
          <p:cNvPicPr>
            <a:picLocks noChangeAspect="1"/>
          </p:cNvPicPr>
          <p:nvPr/>
        </p:nvPicPr>
        <p:blipFill>
          <a:blip r:embed="rId2"/>
          <a:stretch>
            <a:fillRect/>
          </a:stretch>
        </p:blipFill>
        <p:spPr>
          <a:xfrm>
            <a:off x="1300208" y="3675879"/>
            <a:ext cx="4303758" cy="2748328"/>
          </a:xfrm>
          <a:prstGeom prst="rect">
            <a:avLst/>
          </a:prstGeom>
          <a:noFill/>
          <a:ln>
            <a:noFill/>
          </a:ln>
        </p:spPr>
      </p:pic>
      <p:graphicFrame>
        <p:nvGraphicFramePr>
          <p:cNvPr id="4" name="表格 3">
            <a:extLst>
              <a:ext uri="{FF2B5EF4-FFF2-40B4-BE49-F238E27FC236}">
                <a16:creationId xmlns:a16="http://schemas.microsoft.com/office/drawing/2014/main" id="{F9916F31-494D-D106-9F96-54C34517B67D}"/>
              </a:ext>
            </a:extLst>
          </p:cNvPr>
          <p:cNvGraphicFramePr>
            <a:graphicFrameLocks noGrp="1"/>
          </p:cNvGraphicFramePr>
          <p:nvPr>
            <p:extLst>
              <p:ext uri="{D42A27DB-BD31-4B8C-83A1-F6EECF244321}">
                <p14:modId xmlns:p14="http://schemas.microsoft.com/office/powerpoint/2010/main" val="3046394040"/>
              </p:ext>
            </p:extLst>
          </p:nvPr>
        </p:nvGraphicFramePr>
        <p:xfrm>
          <a:off x="6544492" y="3675878"/>
          <a:ext cx="4010297" cy="2748331"/>
        </p:xfrm>
        <a:graphic>
          <a:graphicData uri="http://schemas.openxmlformats.org/drawingml/2006/table">
            <a:tbl>
              <a:tblPr firstRow="1" firstCol="1" bandRow="1">
                <a:tableStyleId>{5C22544A-7EE6-4342-B048-85BDC9FD1C3A}</a:tableStyleId>
              </a:tblPr>
              <a:tblGrid>
                <a:gridCol w="1337575">
                  <a:extLst>
                    <a:ext uri="{9D8B030D-6E8A-4147-A177-3AD203B41FA5}">
                      <a16:colId xmlns:a16="http://schemas.microsoft.com/office/drawing/2014/main" val="4278733653"/>
                    </a:ext>
                  </a:extLst>
                </a:gridCol>
                <a:gridCol w="2672722">
                  <a:extLst>
                    <a:ext uri="{9D8B030D-6E8A-4147-A177-3AD203B41FA5}">
                      <a16:colId xmlns:a16="http://schemas.microsoft.com/office/drawing/2014/main" val="4206565912"/>
                    </a:ext>
                  </a:extLst>
                </a:gridCol>
              </a:tblGrid>
              <a:tr h="259681">
                <a:tc>
                  <a:txBody>
                    <a:bodyPr/>
                    <a:lstStyle/>
                    <a:p>
                      <a:pPr algn="just">
                        <a:lnSpc>
                          <a:spcPts val="1560"/>
                        </a:lnSpc>
                      </a:pPr>
                      <a:r>
                        <a:rPr lang="zh-CN" sz="1000">
                          <a:effectLst/>
                        </a:rPr>
                        <a:t>快捷键</a:t>
                      </a:r>
                      <a:endParaRPr lang="zh-CN" sz="1000">
                        <a:effectLst/>
                        <a:latin typeface="Arial" panose="020B0604020202020204" pitchFamily="34" charset="0"/>
                        <a:ea typeface="黑体" panose="02010609060101010101" pitchFamily="49" charset="-122"/>
                        <a:cs typeface="Times New Roman" panose="02020603050405020304" pitchFamily="18" charset="0"/>
                      </a:endParaRPr>
                    </a:p>
                  </a:txBody>
                  <a:tcPr marL="36893" marR="36893" marT="0" marB="0"/>
                </a:tc>
                <a:tc>
                  <a:txBody>
                    <a:bodyPr/>
                    <a:lstStyle/>
                    <a:p>
                      <a:pPr algn="just">
                        <a:lnSpc>
                          <a:spcPts val="1560"/>
                        </a:lnSpc>
                      </a:pPr>
                      <a:r>
                        <a:rPr lang="zh-CN" sz="1000">
                          <a:effectLst/>
                        </a:rPr>
                        <a:t>中文名称</a:t>
                      </a:r>
                      <a:endParaRPr lang="zh-CN" sz="1000">
                        <a:effectLst/>
                        <a:latin typeface="Arial" panose="020B0604020202020204" pitchFamily="34" charset="0"/>
                        <a:ea typeface="黑体" panose="02010609060101010101" pitchFamily="49" charset="-122"/>
                        <a:cs typeface="Times New Roman" panose="02020603050405020304" pitchFamily="18" charset="0"/>
                      </a:endParaRPr>
                    </a:p>
                  </a:txBody>
                  <a:tcPr marL="36893" marR="36893" marT="0" marB="0"/>
                </a:tc>
                <a:extLst>
                  <a:ext uri="{0D108BD9-81ED-4DB2-BD59-A6C34878D82A}">
                    <a16:rowId xmlns:a16="http://schemas.microsoft.com/office/drawing/2014/main" val="3358187894"/>
                  </a:ext>
                </a:extLst>
              </a:tr>
              <a:tr h="248865">
                <a:tc>
                  <a:txBody>
                    <a:bodyPr/>
                    <a:lstStyle/>
                    <a:p>
                      <a:pPr algn="just">
                        <a:lnSpc>
                          <a:spcPts val="1500"/>
                        </a:lnSpc>
                      </a:pPr>
                      <a:r>
                        <a:rPr lang="en-US" sz="1000" kern="100">
                          <a:effectLst/>
                        </a:rPr>
                        <a:t>Ctrl+R</a:t>
                      </a:r>
                      <a:endParaRPr lang="zh-CN" sz="1000" kern="100">
                        <a:effectLst/>
                        <a:latin typeface="Times New Roman" panose="02020603050405020304" pitchFamily="18" charset="0"/>
                        <a:ea typeface="宋体" panose="02010600030101010101" pitchFamily="2" charset="-122"/>
                      </a:endParaRPr>
                    </a:p>
                  </a:txBody>
                  <a:tcPr marL="36893" marR="36893" marT="0" marB="0"/>
                </a:tc>
                <a:tc>
                  <a:txBody>
                    <a:bodyPr/>
                    <a:lstStyle/>
                    <a:p>
                      <a:pPr algn="just">
                        <a:lnSpc>
                          <a:spcPts val="1500"/>
                        </a:lnSpc>
                      </a:pPr>
                      <a:r>
                        <a:rPr lang="zh-CN" sz="1000" kern="100">
                          <a:effectLst/>
                        </a:rPr>
                        <a:t>替换文本</a:t>
                      </a:r>
                      <a:endParaRPr lang="zh-CN" sz="1000" kern="100">
                        <a:effectLst/>
                        <a:latin typeface="Times New Roman" panose="02020603050405020304" pitchFamily="18" charset="0"/>
                        <a:ea typeface="宋体" panose="02010600030101010101" pitchFamily="2" charset="-122"/>
                      </a:endParaRPr>
                    </a:p>
                  </a:txBody>
                  <a:tcPr marL="36893" marR="36893" marT="0" marB="0"/>
                </a:tc>
                <a:extLst>
                  <a:ext uri="{0D108BD9-81ED-4DB2-BD59-A6C34878D82A}">
                    <a16:rowId xmlns:a16="http://schemas.microsoft.com/office/drawing/2014/main" val="3532414014"/>
                  </a:ext>
                </a:extLst>
              </a:tr>
              <a:tr h="248865">
                <a:tc>
                  <a:txBody>
                    <a:bodyPr/>
                    <a:lstStyle/>
                    <a:p>
                      <a:pPr algn="just">
                        <a:lnSpc>
                          <a:spcPts val="1500"/>
                        </a:lnSpc>
                      </a:pPr>
                      <a:r>
                        <a:rPr lang="en-US" sz="1000" kern="100">
                          <a:effectLst/>
                        </a:rPr>
                        <a:t>Ctrl+1</a:t>
                      </a:r>
                      <a:endParaRPr lang="zh-CN" sz="1000" kern="100">
                        <a:effectLst/>
                        <a:latin typeface="Times New Roman" panose="02020603050405020304" pitchFamily="18" charset="0"/>
                        <a:ea typeface="宋体" panose="02010600030101010101" pitchFamily="2" charset="-122"/>
                      </a:endParaRPr>
                    </a:p>
                  </a:txBody>
                  <a:tcPr marL="36893" marR="36893" marT="0" marB="0"/>
                </a:tc>
                <a:tc>
                  <a:txBody>
                    <a:bodyPr/>
                    <a:lstStyle/>
                    <a:p>
                      <a:pPr algn="just">
                        <a:lnSpc>
                          <a:spcPts val="1500"/>
                        </a:lnSpc>
                      </a:pPr>
                      <a:r>
                        <a:rPr lang="zh-CN" sz="1000" kern="100">
                          <a:effectLst/>
                        </a:rPr>
                        <a:t>单行注释，单次注释，双次取消注释</a:t>
                      </a:r>
                      <a:endParaRPr lang="zh-CN" sz="1000" kern="100">
                        <a:effectLst/>
                        <a:latin typeface="Times New Roman" panose="02020603050405020304" pitchFamily="18" charset="0"/>
                        <a:ea typeface="宋体" panose="02010600030101010101" pitchFamily="2" charset="-122"/>
                      </a:endParaRPr>
                    </a:p>
                  </a:txBody>
                  <a:tcPr marL="36893" marR="36893" marT="0" marB="0"/>
                </a:tc>
                <a:extLst>
                  <a:ext uri="{0D108BD9-81ED-4DB2-BD59-A6C34878D82A}">
                    <a16:rowId xmlns:a16="http://schemas.microsoft.com/office/drawing/2014/main" val="1335678252"/>
                  </a:ext>
                </a:extLst>
              </a:tr>
              <a:tr h="248865">
                <a:tc>
                  <a:txBody>
                    <a:bodyPr/>
                    <a:lstStyle/>
                    <a:p>
                      <a:pPr algn="just">
                        <a:lnSpc>
                          <a:spcPts val="1500"/>
                        </a:lnSpc>
                      </a:pPr>
                      <a:r>
                        <a:rPr lang="en-US" sz="1000" kern="100">
                          <a:effectLst/>
                        </a:rPr>
                        <a:t>Ctrl+4</a:t>
                      </a:r>
                      <a:endParaRPr lang="zh-CN" sz="1000" kern="100">
                        <a:effectLst/>
                        <a:latin typeface="Times New Roman" panose="02020603050405020304" pitchFamily="18" charset="0"/>
                        <a:ea typeface="宋体" panose="02010600030101010101" pitchFamily="2" charset="-122"/>
                      </a:endParaRPr>
                    </a:p>
                  </a:txBody>
                  <a:tcPr marL="36893" marR="36893" marT="0" marB="0"/>
                </a:tc>
                <a:tc>
                  <a:txBody>
                    <a:bodyPr/>
                    <a:lstStyle/>
                    <a:p>
                      <a:pPr algn="just">
                        <a:lnSpc>
                          <a:spcPts val="1500"/>
                        </a:lnSpc>
                      </a:pPr>
                      <a:r>
                        <a:rPr lang="zh-CN" sz="1000" kern="100">
                          <a:effectLst/>
                        </a:rPr>
                        <a:t>块注释，单次注释，双次取消注释</a:t>
                      </a:r>
                      <a:endParaRPr lang="zh-CN" sz="1000" kern="100">
                        <a:effectLst/>
                        <a:latin typeface="Times New Roman" panose="02020603050405020304" pitchFamily="18" charset="0"/>
                        <a:ea typeface="宋体" panose="02010600030101010101" pitchFamily="2" charset="-122"/>
                      </a:endParaRPr>
                    </a:p>
                  </a:txBody>
                  <a:tcPr marL="36893" marR="36893" marT="0" marB="0"/>
                </a:tc>
                <a:extLst>
                  <a:ext uri="{0D108BD9-81ED-4DB2-BD59-A6C34878D82A}">
                    <a16:rowId xmlns:a16="http://schemas.microsoft.com/office/drawing/2014/main" val="182113701"/>
                  </a:ext>
                </a:extLst>
              </a:tr>
              <a:tr h="248865">
                <a:tc>
                  <a:txBody>
                    <a:bodyPr/>
                    <a:lstStyle/>
                    <a:p>
                      <a:pPr algn="just">
                        <a:lnSpc>
                          <a:spcPts val="1500"/>
                        </a:lnSpc>
                      </a:pPr>
                      <a:r>
                        <a:rPr lang="en-US" sz="1000" kern="100">
                          <a:effectLst/>
                        </a:rPr>
                        <a:t>F5</a:t>
                      </a:r>
                      <a:endParaRPr lang="zh-CN" sz="1000" kern="100">
                        <a:effectLst/>
                        <a:latin typeface="Times New Roman" panose="02020603050405020304" pitchFamily="18" charset="0"/>
                        <a:ea typeface="宋体" panose="02010600030101010101" pitchFamily="2" charset="-122"/>
                      </a:endParaRPr>
                    </a:p>
                  </a:txBody>
                  <a:tcPr marL="36893" marR="36893" marT="0" marB="0"/>
                </a:tc>
                <a:tc>
                  <a:txBody>
                    <a:bodyPr/>
                    <a:lstStyle/>
                    <a:p>
                      <a:pPr algn="just">
                        <a:lnSpc>
                          <a:spcPts val="1500"/>
                        </a:lnSpc>
                      </a:pPr>
                      <a:r>
                        <a:rPr lang="zh-CN" sz="1000" kern="100">
                          <a:effectLst/>
                        </a:rPr>
                        <a:t>运行程序</a:t>
                      </a:r>
                      <a:endParaRPr lang="zh-CN" sz="1000" kern="100">
                        <a:effectLst/>
                        <a:latin typeface="Times New Roman" panose="02020603050405020304" pitchFamily="18" charset="0"/>
                        <a:ea typeface="宋体" panose="02010600030101010101" pitchFamily="2" charset="-122"/>
                      </a:endParaRPr>
                    </a:p>
                  </a:txBody>
                  <a:tcPr marL="36893" marR="36893" marT="0" marB="0"/>
                </a:tc>
                <a:extLst>
                  <a:ext uri="{0D108BD9-81ED-4DB2-BD59-A6C34878D82A}">
                    <a16:rowId xmlns:a16="http://schemas.microsoft.com/office/drawing/2014/main" val="721283739"/>
                  </a:ext>
                </a:extLst>
              </a:tr>
              <a:tr h="248865">
                <a:tc>
                  <a:txBody>
                    <a:bodyPr/>
                    <a:lstStyle/>
                    <a:p>
                      <a:pPr algn="just">
                        <a:lnSpc>
                          <a:spcPts val="1500"/>
                        </a:lnSpc>
                      </a:pPr>
                      <a:r>
                        <a:rPr lang="en-US" sz="1000" kern="100">
                          <a:effectLst/>
                        </a:rPr>
                        <a:t>Ctrl+P</a:t>
                      </a:r>
                      <a:endParaRPr lang="zh-CN" sz="1000" kern="100">
                        <a:effectLst/>
                        <a:latin typeface="Times New Roman" panose="02020603050405020304" pitchFamily="18" charset="0"/>
                        <a:ea typeface="宋体" panose="02010600030101010101" pitchFamily="2" charset="-122"/>
                      </a:endParaRPr>
                    </a:p>
                  </a:txBody>
                  <a:tcPr marL="36893" marR="36893" marT="0" marB="0"/>
                </a:tc>
                <a:tc>
                  <a:txBody>
                    <a:bodyPr/>
                    <a:lstStyle/>
                    <a:p>
                      <a:pPr algn="just">
                        <a:lnSpc>
                          <a:spcPts val="1500"/>
                        </a:lnSpc>
                      </a:pPr>
                      <a:r>
                        <a:rPr lang="zh-CN" sz="1000" kern="100">
                          <a:effectLst/>
                        </a:rPr>
                        <a:t>文件切换</a:t>
                      </a:r>
                      <a:endParaRPr lang="zh-CN" sz="1000" kern="100">
                        <a:effectLst/>
                        <a:latin typeface="Times New Roman" panose="02020603050405020304" pitchFamily="18" charset="0"/>
                        <a:ea typeface="宋体" panose="02010600030101010101" pitchFamily="2" charset="-122"/>
                      </a:endParaRPr>
                    </a:p>
                  </a:txBody>
                  <a:tcPr marL="36893" marR="36893" marT="0" marB="0"/>
                </a:tc>
                <a:extLst>
                  <a:ext uri="{0D108BD9-81ED-4DB2-BD59-A6C34878D82A}">
                    <a16:rowId xmlns:a16="http://schemas.microsoft.com/office/drawing/2014/main" val="2092031623"/>
                  </a:ext>
                </a:extLst>
              </a:tr>
              <a:tr h="248865">
                <a:tc>
                  <a:txBody>
                    <a:bodyPr/>
                    <a:lstStyle/>
                    <a:p>
                      <a:pPr algn="just">
                        <a:lnSpc>
                          <a:spcPts val="1500"/>
                        </a:lnSpc>
                      </a:pPr>
                      <a:r>
                        <a:rPr lang="en-US" sz="1000" kern="100">
                          <a:effectLst/>
                        </a:rPr>
                        <a:t>Ctrl+L</a:t>
                      </a:r>
                      <a:endParaRPr lang="zh-CN" sz="1000" kern="100">
                        <a:effectLst/>
                        <a:latin typeface="Times New Roman" panose="02020603050405020304" pitchFamily="18" charset="0"/>
                        <a:ea typeface="宋体" panose="02010600030101010101" pitchFamily="2" charset="-122"/>
                      </a:endParaRPr>
                    </a:p>
                  </a:txBody>
                  <a:tcPr marL="36893" marR="36893" marT="0" marB="0"/>
                </a:tc>
                <a:tc>
                  <a:txBody>
                    <a:bodyPr/>
                    <a:lstStyle/>
                    <a:p>
                      <a:pPr algn="just">
                        <a:lnSpc>
                          <a:spcPts val="1500"/>
                        </a:lnSpc>
                      </a:pPr>
                      <a:r>
                        <a:rPr lang="zh-CN" sz="1000" kern="100">
                          <a:effectLst/>
                        </a:rPr>
                        <a:t>清除</a:t>
                      </a:r>
                      <a:r>
                        <a:rPr lang="en-US" sz="1000" kern="100">
                          <a:effectLst/>
                        </a:rPr>
                        <a:t>Shell</a:t>
                      </a:r>
                      <a:endParaRPr lang="zh-CN" sz="1000" kern="100">
                        <a:effectLst/>
                        <a:latin typeface="Times New Roman" panose="02020603050405020304" pitchFamily="18" charset="0"/>
                        <a:ea typeface="宋体" panose="02010600030101010101" pitchFamily="2" charset="-122"/>
                      </a:endParaRPr>
                    </a:p>
                  </a:txBody>
                  <a:tcPr marL="36893" marR="36893" marT="0" marB="0"/>
                </a:tc>
                <a:extLst>
                  <a:ext uri="{0D108BD9-81ED-4DB2-BD59-A6C34878D82A}">
                    <a16:rowId xmlns:a16="http://schemas.microsoft.com/office/drawing/2014/main" val="2612717240"/>
                  </a:ext>
                </a:extLst>
              </a:tr>
              <a:tr h="248865">
                <a:tc>
                  <a:txBody>
                    <a:bodyPr/>
                    <a:lstStyle/>
                    <a:p>
                      <a:pPr algn="just">
                        <a:lnSpc>
                          <a:spcPts val="1500"/>
                        </a:lnSpc>
                      </a:pPr>
                      <a:r>
                        <a:rPr lang="en-US" sz="1000" kern="100">
                          <a:effectLst/>
                        </a:rPr>
                        <a:t>Ctrl+I</a:t>
                      </a:r>
                      <a:endParaRPr lang="zh-CN" sz="1000" kern="100">
                        <a:effectLst/>
                        <a:latin typeface="Times New Roman" panose="02020603050405020304" pitchFamily="18" charset="0"/>
                        <a:ea typeface="宋体" panose="02010600030101010101" pitchFamily="2" charset="-122"/>
                      </a:endParaRPr>
                    </a:p>
                  </a:txBody>
                  <a:tcPr marL="36893" marR="36893" marT="0" marB="0"/>
                </a:tc>
                <a:tc>
                  <a:txBody>
                    <a:bodyPr/>
                    <a:lstStyle/>
                    <a:p>
                      <a:pPr algn="just">
                        <a:lnSpc>
                          <a:spcPts val="1500"/>
                        </a:lnSpc>
                      </a:pPr>
                      <a:r>
                        <a:rPr lang="zh-CN" sz="1000" kern="100">
                          <a:effectLst/>
                        </a:rPr>
                        <a:t>查看某个函数的帮助文档</a:t>
                      </a:r>
                      <a:endParaRPr lang="zh-CN" sz="1000" kern="100">
                        <a:effectLst/>
                        <a:latin typeface="Times New Roman" panose="02020603050405020304" pitchFamily="18" charset="0"/>
                        <a:ea typeface="宋体" panose="02010600030101010101" pitchFamily="2" charset="-122"/>
                      </a:endParaRPr>
                    </a:p>
                  </a:txBody>
                  <a:tcPr marL="36893" marR="36893" marT="0" marB="0"/>
                </a:tc>
                <a:extLst>
                  <a:ext uri="{0D108BD9-81ED-4DB2-BD59-A6C34878D82A}">
                    <a16:rowId xmlns:a16="http://schemas.microsoft.com/office/drawing/2014/main" val="4256542851"/>
                  </a:ext>
                </a:extLst>
              </a:tr>
              <a:tr h="248865">
                <a:tc>
                  <a:txBody>
                    <a:bodyPr/>
                    <a:lstStyle/>
                    <a:p>
                      <a:pPr algn="just">
                        <a:lnSpc>
                          <a:spcPts val="1500"/>
                        </a:lnSpc>
                      </a:pPr>
                      <a:r>
                        <a:rPr lang="en-US" sz="1000" kern="100">
                          <a:effectLst/>
                        </a:rPr>
                        <a:t>Ctrl+Shift+V</a:t>
                      </a:r>
                      <a:endParaRPr lang="zh-CN" sz="1000" kern="100">
                        <a:effectLst/>
                        <a:latin typeface="Times New Roman" panose="02020603050405020304" pitchFamily="18" charset="0"/>
                        <a:ea typeface="宋体" panose="02010600030101010101" pitchFamily="2" charset="-122"/>
                      </a:endParaRPr>
                    </a:p>
                  </a:txBody>
                  <a:tcPr marL="36893" marR="36893" marT="0" marB="0"/>
                </a:tc>
                <a:tc>
                  <a:txBody>
                    <a:bodyPr/>
                    <a:lstStyle/>
                    <a:p>
                      <a:pPr algn="just">
                        <a:lnSpc>
                          <a:spcPts val="1500"/>
                        </a:lnSpc>
                      </a:pPr>
                      <a:r>
                        <a:rPr lang="zh-CN" sz="1000" kern="100">
                          <a:effectLst/>
                        </a:rPr>
                        <a:t>调出变量窗口</a:t>
                      </a:r>
                      <a:endParaRPr lang="zh-CN" sz="1000" kern="100">
                        <a:effectLst/>
                        <a:latin typeface="Times New Roman" panose="02020603050405020304" pitchFamily="18" charset="0"/>
                        <a:ea typeface="宋体" panose="02010600030101010101" pitchFamily="2" charset="-122"/>
                      </a:endParaRPr>
                    </a:p>
                  </a:txBody>
                  <a:tcPr marL="36893" marR="36893" marT="0" marB="0"/>
                </a:tc>
                <a:extLst>
                  <a:ext uri="{0D108BD9-81ED-4DB2-BD59-A6C34878D82A}">
                    <a16:rowId xmlns:a16="http://schemas.microsoft.com/office/drawing/2014/main" val="337359562"/>
                  </a:ext>
                </a:extLst>
              </a:tr>
              <a:tr h="248865">
                <a:tc>
                  <a:txBody>
                    <a:bodyPr/>
                    <a:lstStyle/>
                    <a:p>
                      <a:pPr algn="just">
                        <a:lnSpc>
                          <a:spcPts val="1500"/>
                        </a:lnSpc>
                      </a:pPr>
                      <a:r>
                        <a:rPr lang="en-US" sz="1000" kern="100">
                          <a:effectLst/>
                        </a:rPr>
                        <a:t>Ctrl+up</a:t>
                      </a:r>
                      <a:endParaRPr lang="zh-CN" sz="1000" kern="100">
                        <a:effectLst/>
                        <a:latin typeface="Times New Roman" panose="02020603050405020304" pitchFamily="18" charset="0"/>
                        <a:ea typeface="宋体" panose="02010600030101010101" pitchFamily="2" charset="-122"/>
                      </a:endParaRPr>
                    </a:p>
                  </a:txBody>
                  <a:tcPr marL="36893" marR="36893" marT="0" marB="0"/>
                </a:tc>
                <a:tc>
                  <a:txBody>
                    <a:bodyPr/>
                    <a:lstStyle/>
                    <a:p>
                      <a:pPr algn="just">
                        <a:lnSpc>
                          <a:spcPts val="1500"/>
                        </a:lnSpc>
                      </a:pPr>
                      <a:r>
                        <a:rPr lang="zh-CN" sz="1000" kern="100">
                          <a:effectLst/>
                        </a:rPr>
                        <a:t>回到文档开头</a:t>
                      </a:r>
                      <a:endParaRPr lang="zh-CN" sz="1000" kern="100">
                        <a:effectLst/>
                        <a:latin typeface="Times New Roman" panose="02020603050405020304" pitchFamily="18" charset="0"/>
                        <a:ea typeface="宋体" panose="02010600030101010101" pitchFamily="2" charset="-122"/>
                      </a:endParaRPr>
                    </a:p>
                  </a:txBody>
                  <a:tcPr marL="36893" marR="36893" marT="0" marB="0"/>
                </a:tc>
                <a:extLst>
                  <a:ext uri="{0D108BD9-81ED-4DB2-BD59-A6C34878D82A}">
                    <a16:rowId xmlns:a16="http://schemas.microsoft.com/office/drawing/2014/main" val="1988971957"/>
                  </a:ext>
                </a:extLst>
              </a:tr>
              <a:tr h="248865">
                <a:tc>
                  <a:txBody>
                    <a:bodyPr/>
                    <a:lstStyle/>
                    <a:p>
                      <a:pPr algn="just">
                        <a:lnSpc>
                          <a:spcPts val="1500"/>
                        </a:lnSpc>
                      </a:pPr>
                      <a:r>
                        <a:rPr lang="en-US" sz="1000" kern="100">
                          <a:effectLst/>
                        </a:rPr>
                        <a:t>Ctrl+down</a:t>
                      </a:r>
                      <a:endParaRPr lang="zh-CN" sz="1000" kern="100">
                        <a:effectLst/>
                        <a:latin typeface="Times New Roman" panose="02020603050405020304" pitchFamily="18" charset="0"/>
                        <a:ea typeface="宋体" panose="02010600030101010101" pitchFamily="2" charset="-122"/>
                      </a:endParaRPr>
                    </a:p>
                  </a:txBody>
                  <a:tcPr marL="36893" marR="36893" marT="0" marB="0"/>
                </a:tc>
                <a:tc>
                  <a:txBody>
                    <a:bodyPr/>
                    <a:lstStyle/>
                    <a:p>
                      <a:pPr algn="just">
                        <a:lnSpc>
                          <a:spcPts val="1500"/>
                        </a:lnSpc>
                      </a:pPr>
                      <a:r>
                        <a:rPr lang="zh-CN" sz="1000" kern="100" dirty="0">
                          <a:effectLst/>
                        </a:rPr>
                        <a:t>回到文档末尾</a:t>
                      </a:r>
                      <a:endParaRPr lang="zh-CN" sz="1000" kern="100" dirty="0">
                        <a:effectLst/>
                        <a:latin typeface="Times New Roman" panose="02020603050405020304" pitchFamily="18" charset="0"/>
                        <a:ea typeface="宋体" panose="02010600030101010101" pitchFamily="2" charset="-122"/>
                      </a:endParaRPr>
                    </a:p>
                  </a:txBody>
                  <a:tcPr marL="36893" marR="36893" marT="0" marB="0"/>
                </a:tc>
                <a:extLst>
                  <a:ext uri="{0D108BD9-81ED-4DB2-BD59-A6C34878D82A}">
                    <a16:rowId xmlns:a16="http://schemas.microsoft.com/office/drawing/2014/main" val="3940070232"/>
                  </a:ext>
                </a:extLst>
              </a:tr>
            </a:tbl>
          </a:graphicData>
        </a:graphic>
      </p:graphicFrame>
    </p:spTree>
    <p:extLst>
      <p:ext uri="{BB962C8B-B14F-4D97-AF65-F5344CB8AC3E}">
        <p14:creationId xmlns:p14="http://schemas.microsoft.com/office/powerpoint/2010/main" val="2040989885"/>
      </p:ext>
    </p:extLst>
  </p:cSld>
  <p:clrMapOvr>
    <a:masterClrMapping/>
  </p:clrMapOvr>
  <p:transition spd="slow">
    <p:wheel spokes="1"/>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en-US" altLang="zh-CN" dirty="0" err="1"/>
              <a:t>HoloViews</a:t>
            </a:r>
            <a:r>
              <a:rPr lang="zh-CN" altLang="en-US" dirty="0"/>
              <a:t>是一个面向数据分析和可视化的</a:t>
            </a:r>
            <a:r>
              <a:rPr lang="en-US" altLang="zh-CN" dirty="0"/>
              <a:t>Python</a:t>
            </a:r>
            <a:r>
              <a:rPr lang="zh-CN" altLang="en-US" dirty="0"/>
              <a:t>开源插件库，旨在使数据分析和可视化更加简便。它可以用很少的代码表达想要做的分析，专注于探索和传递的内容，而不是结果，可以通过</a:t>
            </a:r>
            <a:r>
              <a:rPr lang="en-US" altLang="zh-CN" dirty="0"/>
              <a:t>pip install </a:t>
            </a:r>
            <a:r>
              <a:rPr lang="en-US" altLang="zh-CN" dirty="0" err="1"/>
              <a:t>holoviews</a:t>
            </a:r>
            <a:r>
              <a:rPr lang="zh-CN" altLang="en-US" dirty="0"/>
              <a:t>命令进行安装。</a:t>
            </a:r>
          </a:p>
          <a:p>
            <a:r>
              <a:rPr lang="en-US" altLang="zh-CN" dirty="0" err="1"/>
              <a:t>HoloViews</a:t>
            </a:r>
            <a:r>
              <a:rPr lang="zh-CN" altLang="en-US" dirty="0"/>
              <a:t>在很大程度上依赖于语义注释，即声明的元数据，它使</a:t>
            </a:r>
            <a:r>
              <a:rPr lang="en-US" altLang="zh-CN" dirty="0" err="1"/>
              <a:t>HoloViews</a:t>
            </a:r>
            <a:r>
              <a:rPr lang="zh-CN" altLang="en-US" dirty="0"/>
              <a:t>可以解释数据所表示的内容，以及自动执行复杂的任务</a:t>
            </a:r>
            <a:r>
              <a:rPr lang="zh-CN" altLang="zh-CN" dirty="0"/>
              <a:t>。</a:t>
            </a:r>
          </a:p>
        </p:txBody>
      </p:sp>
      <p:sp>
        <p:nvSpPr>
          <p:cNvPr id="17412" name="内容占位符 2"/>
          <p:cNvSpPr>
            <a:spLocks noGrp="1"/>
          </p:cNvSpPr>
          <p:nvPr>
            <p:ph idx="10"/>
          </p:nvPr>
        </p:nvSpPr>
        <p:spPr>
          <a:xfrm>
            <a:off x="423863" y="1138238"/>
            <a:ext cx="11107737" cy="427037"/>
          </a:xfrm>
        </p:spPr>
        <p:txBody>
          <a:bodyPr/>
          <a:lstStyle/>
          <a:p>
            <a:r>
              <a:rPr lang="en-US" dirty="0"/>
              <a:t>4.5.1  </a:t>
            </a:r>
            <a:r>
              <a:rPr lang="en-US" dirty="0" err="1"/>
              <a:t>HoloViews</a:t>
            </a:r>
            <a:r>
              <a:rPr lang="zh-CN" altLang="en-US" dirty="0"/>
              <a:t>库简介</a:t>
            </a:r>
            <a:endParaRPr dirty="0"/>
          </a:p>
        </p:txBody>
      </p:sp>
    </p:spTree>
    <p:extLst>
      <p:ext uri="{BB962C8B-B14F-4D97-AF65-F5344CB8AC3E}">
        <p14:creationId xmlns:p14="http://schemas.microsoft.com/office/powerpoint/2010/main" val="3773667819"/>
      </p:ext>
    </p:extLst>
  </p:cSld>
  <p:clrMapOvr>
    <a:masterClrMapping/>
  </p:clrMapOvr>
  <p:transition spd="slow">
    <p:wheel spokes="1"/>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为了进一步研究企业近三年不同年份的客户价值，绘制</a:t>
            </a:r>
            <a:r>
              <a:rPr lang="en-US" altLang="zh-CN" dirty="0"/>
              <a:t>2020</a:t>
            </a:r>
            <a:r>
              <a:rPr lang="zh-CN" altLang="en-US" dirty="0"/>
              <a:t>年至</a:t>
            </a:r>
            <a:r>
              <a:rPr lang="en-US" altLang="zh-CN" dirty="0"/>
              <a:t>2022</a:t>
            </a:r>
            <a:r>
              <a:rPr lang="zh-CN" altLang="en-US" dirty="0"/>
              <a:t>年不同年份销售额的箱形图</a:t>
            </a:r>
            <a:r>
              <a:rPr lang="zh-CN" altLang="zh-CN" dirty="0"/>
              <a:t>。</a:t>
            </a:r>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dirty="0"/>
              <a:t>4.5.2  </a:t>
            </a:r>
            <a:r>
              <a:rPr lang="en-US" dirty="0" err="1"/>
              <a:t>HoloViews</a:t>
            </a:r>
            <a:r>
              <a:rPr lang="zh-CN" altLang="en-US" dirty="0"/>
              <a:t>可视化案例</a:t>
            </a:r>
            <a:endParaRPr dirty="0"/>
          </a:p>
        </p:txBody>
      </p:sp>
      <p:pic>
        <p:nvPicPr>
          <p:cNvPr id="2" name="图片 1">
            <a:extLst>
              <a:ext uri="{FF2B5EF4-FFF2-40B4-BE49-F238E27FC236}">
                <a16:creationId xmlns:a16="http://schemas.microsoft.com/office/drawing/2014/main" id="{AD8C3048-EC4D-902E-FBBE-99C30DE744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385820" y="2673666"/>
            <a:ext cx="4608000" cy="2880000"/>
          </a:xfrm>
          <a:prstGeom prst="rect">
            <a:avLst/>
          </a:prstGeom>
          <a:noFill/>
          <a:ln>
            <a:noFill/>
          </a:ln>
        </p:spPr>
      </p:pic>
    </p:spTree>
    <p:extLst>
      <p:ext uri="{BB962C8B-B14F-4D97-AF65-F5344CB8AC3E}">
        <p14:creationId xmlns:p14="http://schemas.microsoft.com/office/powerpoint/2010/main" val="3486222547"/>
      </p:ext>
    </p:extLst>
  </p:cSld>
  <p:clrMapOvr>
    <a:masterClrMapping/>
  </p:clrMapOvr>
  <p:transition spd="slow">
    <p:wheel spokes="1"/>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4762" cy="4354512"/>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5</a:t>
            </a: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en-US" altLang="zh-CN" sz="2400" dirty="0" err="1">
                <a:solidFill>
                  <a:schemeClr val="bg1"/>
                </a:solidFill>
                <a:latin typeface="微软雅黑" pitchFamily="34" charset="-122"/>
                <a:ea typeface="微软雅黑" pitchFamily="34" charset="-122"/>
              </a:rPr>
              <a:t>Plotly</a:t>
            </a:r>
            <a:endParaRPr lang="zh-CN" altLang="en-US" sz="2400" dirty="0">
              <a:solidFill>
                <a:schemeClr val="bg1"/>
              </a:solidFill>
              <a:latin typeface="微软雅黑" pitchFamily="34" charset="-122"/>
              <a:ea typeface="微软雅黑" pitchFamily="34" charset="-122"/>
            </a:endParaRP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err="1">
                <a:solidFill>
                  <a:schemeClr val="bg1"/>
                </a:solidFill>
                <a:latin typeface="微软雅黑" pitchFamily="34" charset="-122"/>
                <a:ea typeface="微软雅黑" pitchFamily="34" charset="-122"/>
              </a:rPr>
              <a:t>HoloViews</a:t>
            </a:r>
            <a:endParaRPr lang="zh-CN" altLang="en-US" sz="2400" dirty="0">
              <a:solidFill>
                <a:schemeClr val="bg1"/>
              </a:solidFill>
              <a:latin typeface="微软雅黑" pitchFamily="34" charset="-122"/>
              <a:ea typeface="微软雅黑" pitchFamily="34" charset="-122"/>
            </a:endParaRPr>
          </a:p>
        </p:txBody>
      </p:sp>
      <p:sp>
        <p:nvSpPr>
          <p:cNvPr id="15" name="Oval 15"/>
          <p:cNvSpPr>
            <a:spLocks noChangeArrowheads="1"/>
          </p:cNvSpPr>
          <p:nvPr/>
        </p:nvSpPr>
        <p:spPr bwMode="auto">
          <a:xfrm>
            <a:off x="2928857" y="2626672"/>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6</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err="1">
                <a:latin typeface="微软雅黑" pitchFamily="34" charset="-122"/>
                <a:ea typeface="微软雅黑" pitchFamily="34" charset="-122"/>
                <a:sym typeface="微软雅黑" pitchFamily="34" charset="-122"/>
              </a:rPr>
              <a:t>NetworkX</a:t>
            </a:r>
            <a:endParaRPr lang="zh-CN" altLang="en-US" sz="2400" dirty="0">
              <a:latin typeface="微软雅黑" pitchFamily="34" charset="-122"/>
              <a:ea typeface="微软雅黑" pitchFamily="34" charset="-122"/>
              <a:sym typeface="微软雅黑" pitchFamily="34" charset="-122"/>
            </a:endParaRP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7</a:t>
            </a:r>
          </a:p>
        </p:txBody>
      </p:sp>
      <p:sp>
        <p:nvSpPr>
          <p:cNvPr id="28" name="AutoShape 17">
            <a:hlinkClick r:id="" action="ppaction://noaction"/>
          </p:cNvPr>
          <p:cNvSpPr>
            <a:spLocks noChangeArrowheads="1"/>
          </p:cNvSpPr>
          <p:nvPr/>
        </p:nvSpPr>
        <p:spPr bwMode="auto">
          <a:xfrm>
            <a:off x="4012450" y="4715497"/>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其它可视化库</a:t>
            </a:r>
          </a:p>
        </p:txBody>
      </p:sp>
      <p:sp>
        <p:nvSpPr>
          <p:cNvPr id="29" name="Oval 15"/>
          <p:cNvSpPr>
            <a:spLocks noChangeArrowheads="1"/>
          </p:cNvSpPr>
          <p:nvPr/>
        </p:nvSpPr>
        <p:spPr bwMode="auto">
          <a:xfrm>
            <a:off x="2904947" y="4733497"/>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8</a:t>
            </a:r>
          </a:p>
        </p:txBody>
      </p:sp>
    </p:spTree>
    <p:extLst>
      <p:ext uri="{BB962C8B-B14F-4D97-AF65-F5344CB8AC3E}">
        <p14:creationId xmlns:p14="http://schemas.microsoft.com/office/powerpoint/2010/main" val="24705241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en-US" altLang="zh-CN" dirty="0" err="1"/>
              <a:t>Plotly</a:t>
            </a:r>
            <a:r>
              <a:rPr lang="zh-CN" altLang="en-US" dirty="0"/>
              <a:t>是</a:t>
            </a:r>
            <a:r>
              <a:rPr lang="en-US" altLang="zh-CN" dirty="0"/>
              <a:t>Python</a:t>
            </a:r>
            <a:r>
              <a:rPr lang="zh-CN" altLang="en-US" dirty="0"/>
              <a:t>中一个做可视化交互的库。它不仅支持</a:t>
            </a:r>
            <a:r>
              <a:rPr lang="en-US" altLang="zh-CN" dirty="0"/>
              <a:t>Python,</a:t>
            </a:r>
            <a:r>
              <a:rPr lang="zh-CN" altLang="en-US" dirty="0"/>
              <a:t>还支持</a:t>
            </a:r>
            <a:r>
              <a:rPr lang="en-US" altLang="zh-CN" dirty="0"/>
              <a:t>R</a:t>
            </a:r>
            <a:r>
              <a:rPr lang="zh-CN" altLang="en-US" dirty="0"/>
              <a:t>语言。</a:t>
            </a:r>
            <a:r>
              <a:rPr lang="en-US" altLang="zh-CN" dirty="0" err="1"/>
              <a:t>Plotly</a:t>
            </a:r>
            <a:r>
              <a:rPr lang="zh-CN" altLang="en-US" dirty="0"/>
              <a:t>的优点是能提供</a:t>
            </a:r>
            <a:r>
              <a:rPr lang="en-US" altLang="zh-CN" dirty="0"/>
              <a:t>Web</a:t>
            </a:r>
            <a:r>
              <a:rPr lang="zh-CN" altLang="en-US" dirty="0"/>
              <a:t>在线交互，配色也好看。如果你是一名数据分析师，那么</a:t>
            </a:r>
            <a:r>
              <a:rPr lang="en-US" altLang="zh-CN" dirty="0" err="1"/>
              <a:t>Plotly</a:t>
            </a:r>
            <a:r>
              <a:rPr lang="zh-CN" altLang="en-US" dirty="0"/>
              <a:t>强大的交互功能可以成为你展示数据的得力工具。</a:t>
            </a:r>
            <a:r>
              <a:rPr lang="en-US" altLang="zh-CN" dirty="0" err="1"/>
              <a:t>Plotly</a:t>
            </a:r>
            <a:r>
              <a:rPr lang="zh-CN" altLang="en-US" dirty="0"/>
              <a:t>提供了在线和离线两种模式来创建图形的功能，在在线模式下，数字数据被上传到</a:t>
            </a:r>
            <a:r>
              <a:rPr lang="en-US" altLang="zh-CN" dirty="0" err="1"/>
              <a:t>Plotly</a:t>
            </a:r>
            <a:r>
              <a:rPr lang="zh-CN" altLang="en-US" dirty="0"/>
              <a:t>的</a:t>
            </a:r>
            <a:r>
              <a:rPr lang="en-US" altLang="zh-CN" dirty="0"/>
              <a:t>Chart Studio</a:t>
            </a:r>
            <a:r>
              <a:rPr lang="zh-CN" altLang="en-US" dirty="0"/>
              <a:t>服务的实例中进行显示；而在离线模式下，图表则在本地创建并呈现。</a:t>
            </a:r>
            <a:endParaRPr lang="en-US" altLang="zh-CN" dirty="0"/>
          </a:p>
          <a:p>
            <a:pPr marL="361950" indent="-361950"/>
            <a:r>
              <a:rPr lang="zh-CN" altLang="en-US" dirty="0"/>
              <a:t>通常，</a:t>
            </a:r>
            <a:r>
              <a:rPr lang="en-US" altLang="zh-CN" dirty="0" err="1"/>
              <a:t>Plotly</a:t>
            </a:r>
            <a:r>
              <a:rPr lang="zh-CN" altLang="en-US" dirty="0"/>
              <a:t>有以下两种常用的绘图接口：</a:t>
            </a:r>
          </a:p>
          <a:p>
            <a:pPr marL="361950" indent="-361950"/>
            <a:r>
              <a:rPr lang="zh-CN" altLang="en-US" dirty="0"/>
              <a:t>第一种是面向对象的绘图接口：</a:t>
            </a:r>
            <a:r>
              <a:rPr lang="en-US" altLang="zh-CN" dirty="0" err="1"/>
              <a:t>plotly.graph_objs</a:t>
            </a:r>
            <a:r>
              <a:rPr lang="zh-CN" altLang="en-US" dirty="0"/>
              <a:t>（简称</a:t>
            </a:r>
            <a:r>
              <a:rPr lang="en-US" altLang="zh-CN" dirty="0"/>
              <a:t>go</a:t>
            </a:r>
            <a:r>
              <a:rPr lang="zh-CN" altLang="en-US" dirty="0"/>
              <a:t>），也是最基础的绘图接口。</a:t>
            </a:r>
          </a:p>
          <a:p>
            <a:pPr marL="361950" indent="-361950"/>
            <a:r>
              <a:rPr lang="zh-CN" altLang="en-US" dirty="0"/>
              <a:t>第二种是面向函数式的快速绘图接口：</a:t>
            </a:r>
            <a:r>
              <a:rPr lang="en-US" altLang="zh-CN" dirty="0" err="1"/>
              <a:t>plotly.express</a:t>
            </a:r>
            <a:r>
              <a:rPr lang="zh-CN" altLang="en-US" dirty="0"/>
              <a:t>（简称</a:t>
            </a:r>
            <a:r>
              <a:rPr lang="en-US" altLang="zh-CN" dirty="0" err="1"/>
              <a:t>px</a:t>
            </a:r>
            <a:r>
              <a:rPr lang="zh-CN" altLang="en-US" dirty="0"/>
              <a:t>），是在</a:t>
            </a:r>
            <a:r>
              <a:rPr lang="en-US" altLang="zh-CN" dirty="0"/>
              <a:t>go</a:t>
            </a:r>
            <a:r>
              <a:rPr lang="zh-CN" altLang="en-US" dirty="0"/>
              <a:t>基础上封装的一种更方便的绘图接口。</a:t>
            </a:r>
          </a:p>
        </p:txBody>
      </p:sp>
      <p:sp>
        <p:nvSpPr>
          <p:cNvPr id="17412" name="内容占位符 2"/>
          <p:cNvSpPr>
            <a:spLocks noGrp="1"/>
          </p:cNvSpPr>
          <p:nvPr>
            <p:ph idx="10"/>
          </p:nvPr>
        </p:nvSpPr>
        <p:spPr/>
        <p:txBody>
          <a:bodyPr/>
          <a:lstStyle/>
          <a:p>
            <a:r>
              <a:rPr lang="en-US" dirty="0"/>
              <a:t>4.6.1  </a:t>
            </a:r>
            <a:r>
              <a:rPr lang="en-US" dirty="0" err="1"/>
              <a:t>Plotly</a:t>
            </a:r>
            <a:r>
              <a:rPr lang="zh-CN" altLang="en-US" dirty="0"/>
              <a:t>库简介</a:t>
            </a:r>
            <a:endParaRPr dirty="0"/>
          </a:p>
        </p:txBody>
      </p:sp>
    </p:spTree>
    <p:extLst>
      <p:ext uri="{BB962C8B-B14F-4D97-AF65-F5344CB8AC3E}">
        <p14:creationId xmlns:p14="http://schemas.microsoft.com/office/powerpoint/2010/main" val="41495986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zh-CN" altLang="en-US" dirty="0"/>
              <a:t>下面演示一个简单的</a:t>
            </a:r>
            <a:r>
              <a:rPr lang="en-US" altLang="zh-CN" dirty="0" err="1"/>
              <a:t>Plotly</a:t>
            </a:r>
            <a:r>
              <a:rPr lang="zh-CN" altLang="en-US" dirty="0"/>
              <a:t>数据可视化的例子，例如需要分析</a:t>
            </a:r>
            <a:r>
              <a:rPr lang="en-US" altLang="zh-CN" dirty="0"/>
              <a:t>2022</a:t>
            </a:r>
            <a:r>
              <a:rPr lang="zh-CN" altLang="en-US" dirty="0"/>
              <a:t>年某企业在全国各个区域的经营状况，可以通过绘制条形图的方法进行分析。</a:t>
            </a:r>
          </a:p>
        </p:txBody>
      </p:sp>
      <p:sp>
        <p:nvSpPr>
          <p:cNvPr id="17412" name="内容占位符 2"/>
          <p:cNvSpPr>
            <a:spLocks noGrp="1"/>
          </p:cNvSpPr>
          <p:nvPr>
            <p:ph idx="10"/>
          </p:nvPr>
        </p:nvSpPr>
        <p:spPr/>
        <p:txBody>
          <a:bodyPr/>
          <a:lstStyle/>
          <a:p>
            <a:r>
              <a:rPr lang="en-US" dirty="0"/>
              <a:t>4.6.2  </a:t>
            </a:r>
            <a:r>
              <a:rPr lang="en-US" dirty="0" err="1"/>
              <a:t>Plotly</a:t>
            </a:r>
            <a:r>
              <a:rPr lang="zh-CN" altLang="en-US" dirty="0"/>
              <a:t>可视化案例</a:t>
            </a:r>
            <a:endParaRPr dirty="0"/>
          </a:p>
        </p:txBody>
      </p:sp>
      <p:pic>
        <p:nvPicPr>
          <p:cNvPr id="2" name="图片 1">
            <a:extLst>
              <a:ext uri="{FF2B5EF4-FFF2-40B4-BE49-F238E27FC236}">
                <a16:creationId xmlns:a16="http://schemas.microsoft.com/office/drawing/2014/main" id="{A10923D9-5994-39EC-3C14-8C1C0ABEE9E6}"/>
              </a:ext>
            </a:extLst>
          </p:cNvPr>
          <p:cNvPicPr>
            <a:picLocks noChangeAspect="1"/>
          </p:cNvPicPr>
          <p:nvPr/>
        </p:nvPicPr>
        <p:blipFill>
          <a:blip r:embed="rId2"/>
          <a:stretch>
            <a:fillRect/>
          </a:stretch>
        </p:blipFill>
        <p:spPr>
          <a:xfrm>
            <a:off x="2884183" y="2950780"/>
            <a:ext cx="6186871" cy="2880000"/>
          </a:xfrm>
          <a:prstGeom prst="rect">
            <a:avLst/>
          </a:prstGeom>
          <a:noFill/>
          <a:ln>
            <a:noFill/>
          </a:ln>
        </p:spPr>
      </p:pic>
    </p:spTree>
    <p:extLst>
      <p:ext uri="{BB962C8B-B14F-4D97-AF65-F5344CB8AC3E}">
        <p14:creationId xmlns:p14="http://schemas.microsoft.com/office/powerpoint/2010/main" val="17894072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4762" cy="4354512"/>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5</a:t>
            </a: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err="1">
                <a:latin typeface="微软雅黑" pitchFamily="34" charset="-122"/>
                <a:ea typeface="微软雅黑" pitchFamily="34" charset="-122"/>
              </a:rPr>
              <a:t>Plotly</a:t>
            </a:r>
            <a:endParaRPr lang="zh-CN" altLang="en-US" sz="2400" dirty="0">
              <a:latin typeface="微软雅黑" pitchFamily="34" charset="-122"/>
              <a:ea typeface="微软雅黑" pitchFamily="34" charset="-122"/>
            </a:endParaRP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err="1">
                <a:solidFill>
                  <a:schemeClr val="bg1"/>
                </a:solidFill>
                <a:latin typeface="微软雅黑" pitchFamily="34" charset="-122"/>
                <a:ea typeface="微软雅黑" pitchFamily="34" charset="-122"/>
              </a:rPr>
              <a:t>HoloViews</a:t>
            </a:r>
            <a:endParaRPr lang="zh-CN" altLang="en-US" sz="2400" dirty="0">
              <a:solidFill>
                <a:schemeClr val="bg1"/>
              </a:solidFill>
              <a:latin typeface="微软雅黑" pitchFamily="34" charset="-122"/>
              <a:ea typeface="微软雅黑" pitchFamily="34" charset="-122"/>
            </a:endParaRP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6</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en-US" altLang="zh-CN" sz="2400" dirty="0" err="1">
                <a:solidFill>
                  <a:schemeClr val="bg1"/>
                </a:solidFill>
                <a:latin typeface="微软雅黑" pitchFamily="34" charset="-122"/>
                <a:ea typeface="微软雅黑" pitchFamily="34" charset="-122"/>
                <a:sym typeface="微软雅黑" pitchFamily="34" charset="-122"/>
              </a:rPr>
              <a:t>NetworkX</a:t>
            </a:r>
            <a:endParaRPr lang="zh-CN" altLang="en-US" sz="2400" dirty="0">
              <a:solidFill>
                <a:schemeClr val="bg1"/>
              </a:solidFill>
              <a:latin typeface="微软雅黑" pitchFamily="34" charset="-122"/>
              <a:ea typeface="微软雅黑" pitchFamily="34" charset="-122"/>
              <a:sym typeface="微软雅黑" pitchFamily="34" charset="-122"/>
            </a:endParaRPr>
          </a:p>
        </p:txBody>
      </p:sp>
      <p:sp>
        <p:nvSpPr>
          <p:cNvPr id="22" name="Oval 15"/>
          <p:cNvSpPr>
            <a:spLocks noChangeArrowheads="1"/>
          </p:cNvSpPr>
          <p:nvPr/>
        </p:nvSpPr>
        <p:spPr bwMode="auto">
          <a:xfrm>
            <a:off x="2928857" y="3678873"/>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7</a:t>
            </a:r>
          </a:p>
        </p:txBody>
      </p:sp>
      <p:sp>
        <p:nvSpPr>
          <p:cNvPr id="28" name="AutoShape 17">
            <a:hlinkClick r:id="" action="ppaction://noaction"/>
          </p:cNvPr>
          <p:cNvSpPr>
            <a:spLocks noChangeArrowheads="1"/>
          </p:cNvSpPr>
          <p:nvPr/>
        </p:nvSpPr>
        <p:spPr bwMode="auto">
          <a:xfrm>
            <a:off x="4012450" y="4715497"/>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zh-CN" altLang="en-US" sz="2400" dirty="0">
                <a:latin typeface="微软雅黑" pitchFamily="34" charset="-122"/>
                <a:ea typeface="微软雅黑" pitchFamily="34" charset="-122"/>
              </a:rPr>
              <a:t>其它可视化库</a:t>
            </a:r>
          </a:p>
        </p:txBody>
      </p:sp>
      <p:sp>
        <p:nvSpPr>
          <p:cNvPr id="29" name="Oval 15"/>
          <p:cNvSpPr>
            <a:spLocks noChangeArrowheads="1"/>
          </p:cNvSpPr>
          <p:nvPr/>
        </p:nvSpPr>
        <p:spPr bwMode="auto">
          <a:xfrm>
            <a:off x="2904947" y="4733497"/>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8</a:t>
            </a:r>
          </a:p>
        </p:txBody>
      </p:sp>
    </p:spTree>
    <p:extLst>
      <p:ext uri="{BB962C8B-B14F-4D97-AF65-F5344CB8AC3E}">
        <p14:creationId xmlns:p14="http://schemas.microsoft.com/office/powerpoint/2010/main" val="21943083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en-US" altLang="zh-CN" dirty="0" err="1"/>
              <a:t>NetworkX</a:t>
            </a:r>
            <a:r>
              <a:rPr lang="zh-CN" altLang="en-US" dirty="0"/>
              <a:t>是一款</a:t>
            </a:r>
            <a:r>
              <a:rPr lang="en-US" altLang="zh-CN" dirty="0"/>
              <a:t>Python</a:t>
            </a:r>
            <a:r>
              <a:rPr lang="zh-CN" altLang="en-US" dirty="0"/>
              <a:t>的软件包，用于创造、操作复杂网络，以及学习复杂网络的结构、动力学及其功能。有了</a:t>
            </a:r>
            <a:r>
              <a:rPr lang="en-US" altLang="zh-CN" dirty="0" err="1"/>
              <a:t>NetworkX</a:t>
            </a:r>
            <a:r>
              <a:rPr lang="zh-CN" altLang="en-US" dirty="0"/>
              <a:t>，用户就可以用标准或者不标准的数据格式加载或者存储网络，它可以产生许多种类的随机网络或经典网络，也可以分析网络结构、建立网络模型、设计新的网络算法、绘制网络等</a:t>
            </a:r>
            <a:r>
              <a:rPr lang="zh-CN" altLang="zh-CN" dirty="0"/>
              <a:t>。</a:t>
            </a:r>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dirty="0"/>
              <a:t>4.7.1  </a:t>
            </a:r>
            <a:r>
              <a:rPr lang="en-US" dirty="0" err="1"/>
              <a:t>NetworkX</a:t>
            </a:r>
            <a:r>
              <a:rPr lang="zh-CN" altLang="en-US" dirty="0"/>
              <a:t>简介</a:t>
            </a:r>
            <a:endParaRPr dirty="0"/>
          </a:p>
        </p:txBody>
      </p:sp>
      <p:graphicFrame>
        <p:nvGraphicFramePr>
          <p:cNvPr id="2" name="表格 1">
            <a:extLst>
              <a:ext uri="{FF2B5EF4-FFF2-40B4-BE49-F238E27FC236}">
                <a16:creationId xmlns:a16="http://schemas.microsoft.com/office/drawing/2014/main" id="{976CA229-6D14-60A5-6ED8-6A8BC19AC819}"/>
              </a:ext>
            </a:extLst>
          </p:cNvPr>
          <p:cNvGraphicFramePr>
            <a:graphicFrameLocks noGrp="1"/>
          </p:cNvGraphicFramePr>
          <p:nvPr>
            <p:extLst>
              <p:ext uri="{D42A27DB-BD31-4B8C-83A1-F6EECF244321}">
                <p14:modId xmlns:p14="http://schemas.microsoft.com/office/powerpoint/2010/main" val="927303617"/>
              </p:ext>
            </p:extLst>
          </p:nvPr>
        </p:nvGraphicFramePr>
        <p:xfrm>
          <a:off x="2337561" y="3108960"/>
          <a:ext cx="7516877" cy="3163889"/>
        </p:xfrm>
        <a:graphic>
          <a:graphicData uri="http://schemas.openxmlformats.org/drawingml/2006/table">
            <a:tbl>
              <a:tblPr firstRow="1" firstCol="1" bandRow="1">
                <a:tableStyleId>{5C22544A-7EE6-4342-B048-85BDC9FD1C3A}</a:tableStyleId>
              </a:tblPr>
              <a:tblGrid>
                <a:gridCol w="1498072">
                  <a:extLst>
                    <a:ext uri="{9D8B030D-6E8A-4147-A177-3AD203B41FA5}">
                      <a16:colId xmlns:a16="http://schemas.microsoft.com/office/drawing/2014/main" val="436571437"/>
                    </a:ext>
                  </a:extLst>
                </a:gridCol>
                <a:gridCol w="6018805">
                  <a:extLst>
                    <a:ext uri="{9D8B030D-6E8A-4147-A177-3AD203B41FA5}">
                      <a16:colId xmlns:a16="http://schemas.microsoft.com/office/drawing/2014/main" val="2996538433"/>
                    </a:ext>
                  </a:extLst>
                </a:gridCol>
              </a:tblGrid>
              <a:tr h="277863">
                <a:tc>
                  <a:txBody>
                    <a:bodyPr/>
                    <a:lstStyle/>
                    <a:p>
                      <a:pPr algn="ctr">
                        <a:lnSpc>
                          <a:spcPts val="1560"/>
                        </a:lnSpc>
                      </a:pPr>
                      <a:r>
                        <a:rPr lang="zh-CN" altLang="en-US" sz="1400" dirty="0">
                          <a:effectLst/>
                          <a:latin typeface="Arial" panose="020B0604020202020204" pitchFamily="34" charset="0"/>
                          <a:ea typeface="黑体" panose="02010609060101010101" pitchFamily="49" charset="-122"/>
                          <a:cs typeface="Times New Roman" panose="02020603050405020304" pitchFamily="18" charset="0"/>
                        </a:rPr>
                        <a:t>参数</a:t>
                      </a:r>
                      <a:endParaRPr lang="zh-CN" sz="1400" dirty="0">
                        <a:effectLst/>
                        <a:latin typeface="Arial" panose="020B0604020202020204" pitchFamily="34" charset="0"/>
                        <a:ea typeface="黑体" panose="02010609060101010101" pitchFamily="49" charset="-122"/>
                        <a:cs typeface="Times New Roman" panose="02020603050405020304" pitchFamily="18" charset="0"/>
                      </a:endParaRPr>
                    </a:p>
                  </a:txBody>
                  <a:tcPr marL="26479" marR="26479" marT="0" marB="0" anchor="ctr"/>
                </a:tc>
                <a:tc>
                  <a:txBody>
                    <a:bodyPr/>
                    <a:lstStyle/>
                    <a:p>
                      <a:pPr algn="ctr">
                        <a:lnSpc>
                          <a:spcPts val="1560"/>
                        </a:lnSpc>
                      </a:pPr>
                      <a:r>
                        <a:rPr lang="zh-CN" sz="1400" dirty="0">
                          <a:effectLst/>
                        </a:rPr>
                        <a:t>说明</a:t>
                      </a:r>
                      <a:endParaRPr lang="zh-CN" sz="1400" dirty="0">
                        <a:effectLst/>
                        <a:latin typeface="Arial" panose="020B0604020202020204" pitchFamily="34" charset="0"/>
                        <a:ea typeface="黑体" panose="02010609060101010101" pitchFamily="49" charset="-122"/>
                        <a:cs typeface="Times New Roman" panose="02020603050405020304" pitchFamily="18" charset="0"/>
                      </a:endParaRPr>
                    </a:p>
                  </a:txBody>
                  <a:tcPr marL="26479" marR="26479" marT="0" marB="0" anchor="ctr"/>
                </a:tc>
                <a:extLst>
                  <a:ext uri="{0D108BD9-81ED-4DB2-BD59-A6C34878D82A}">
                    <a16:rowId xmlns:a16="http://schemas.microsoft.com/office/drawing/2014/main" val="3362795586"/>
                  </a:ext>
                </a:extLst>
              </a:tr>
              <a:tr h="262366">
                <a:tc>
                  <a:txBody>
                    <a:bodyPr/>
                    <a:lstStyle/>
                    <a:p>
                      <a:pPr algn="just">
                        <a:lnSpc>
                          <a:spcPts val="1500"/>
                        </a:lnSpc>
                      </a:pPr>
                      <a:r>
                        <a:rPr lang="en-US" sz="1400" kern="100" dirty="0" err="1">
                          <a:effectLst/>
                        </a:rPr>
                        <a:t>node_size</a:t>
                      </a:r>
                      <a:endParaRPr lang="zh-CN" sz="1400" kern="100" dirty="0">
                        <a:effectLst/>
                        <a:latin typeface="Times New Roman" panose="02020603050405020304" pitchFamily="18" charset="0"/>
                        <a:ea typeface="宋体" panose="02010600030101010101" pitchFamily="2" charset="-122"/>
                      </a:endParaRPr>
                    </a:p>
                  </a:txBody>
                  <a:tcPr marL="26479" marR="26479" marT="0" marB="0" anchor="ctr"/>
                </a:tc>
                <a:tc>
                  <a:txBody>
                    <a:bodyPr/>
                    <a:lstStyle/>
                    <a:p>
                      <a:pPr algn="just">
                        <a:lnSpc>
                          <a:spcPts val="1500"/>
                        </a:lnSpc>
                      </a:pPr>
                      <a:r>
                        <a:rPr lang="zh-CN" sz="1400" kern="100">
                          <a:effectLst/>
                        </a:rPr>
                        <a:t>指定节点的尺寸大小（默认是</a:t>
                      </a:r>
                      <a:r>
                        <a:rPr lang="en-US" sz="1400" kern="100">
                          <a:effectLst/>
                        </a:rPr>
                        <a:t>300</a:t>
                      </a:r>
                      <a:r>
                        <a:rPr lang="zh-CN" sz="1400" kern="100">
                          <a:effectLst/>
                        </a:rPr>
                        <a:t>，单位未知）</a:t>
                      </a:r>
                      <a:endParaRPr lang="zh-CN" sz="1400" kern="100">
                        <a:effectLst/>
                        <a:latin typeface="Times New Roman" panose="02020603050405020304" pitchFamily="18" charset="0"/>
                        <a:ea typeface="宋体" panose="02010600030101010101" pitchFamily="2" charset="-122"/>
                      </a:endParaRPr>
                    </a:p>
                  </a:txBody>
                  <a:tcPr marL="26479" marR="26479" marT="0" marB="0" anchor="ctr"/>
                </a:tc>
                <a:extLst>
                  <a:ext uri="{0D108BD9-81ED-4DB2-BD59-A6C34878D82A}">
                    <a16:rowId xmlns:a16="http://schemas.microsoft.com/office/drawing/2014/main" val="1330850004"/>
                  </a:ext>
                </a:extLst>
              </a:tr>
              <a:tr h="262366">
                <a:tc>
                  <a:txBody>
                    <a:bodyPr/>
                    <a:lstStyle/>
                    <a:p>
                      <a:pPr algn="just">
                        <a:lnSpc>
                          <a:spcPts val="1500"/>
                        </a:lnSpc>
                      </a:pPr>
                      <a:r>
                        <a:rPr lang="en-US" sz="1400" kern="100">
                          <a:effectLst/>
                        </a:rPr>
                        <a:t>node_color</a:t>
                      </a:r>
                      <a:endParaRPr lang="zh-CN" sz="1400" kern="100">
                        <a:effectLst/>
                        <a:latin typeface="Times New Roman" panose="02020603050405020304" pitchFamily="18" charset="0"/>
                        <a:ea typeface="宋体" panose="02010600030101010101" pitchFamily="2" charset="-122"/>
                      </a:endParaRPr>
                    </a:p>
                  </a:txBody>
                  <a:tcPr marL="26479" marR="26479" marT="0" marB="0" anchor="ctr"/>
                </a:tc>
                <a:tc>
                  <a:txBody>
                    <a:bodyPr/>
                    <a:lstStyle/>
                    <a:p>
                      <a:pPr algn="just">
                        <a:lnSpc>
                          <a:spcPts val="1500"/>
                        </a:lnSpc>
                      </a:pPr>
                      <a:r>
                        <a:rPr lang="zh-CN" sz="1400" kern="100" dirty="0">
                          <a:effectLst/>
                        </a:rPr>
                        <a:t>指定节点的颜色（默认是红色，可以用字符串简单标识颜色）</a:t>
                      </a:r>
                      <a:endParaRPr lang="zh-CN" sz="1400" kern="100" dirty="0">
                        <a:effectLst/>
                        <a:latin typeface="Times New Roman" panose="02020603050405020304" pitchFamily="18" charset="0"/>
                        <a:ea typeface="宋体" panose="02010600030101010101" pitchFamily="2" charset="-122"/>
                      </a:endParaRPr>
                    </a:p>
                  </a:txBody>
                  <a:tcPr marL="26479" marR="26479" marT="0" marB="0" anchor="ctr"/>
                </a:tc>
                <a:extLst>
                  <a:ext uri="{0D108BD9-81ED-4DB2-BD59-A6C34878D82A}">
                    <a16:rowId xmlns:a16="http://schemas.microsoft.com/office/drawing/2014/main" val="3943562184"/>
                  </a:ext>
                </a:extLst>
              </a:tr>
              <a:tr h="262366">
                <a:tc>
                  <a:txBody>
                    <a:bodyPr/>
                    <a:lstStyle/>
                    <a:p>
                      <a:pPr algn="just">
                        <a:lnSpc>
                          <a:spcPts val="1500"/>
                        </a:lnSpc>
                      </a:pPr>
                      <a:r>
                        <a:rPr lang="en-US" sz="1400" kern="100">
                          <a:effectLst/>
                        </a:rPr>
                        <a:t>node_shape</a:t>
                      </a:r>
                      <a:endParaRPr lang="zh-CN" sz="1400" kern="100">
                        <a:effectLst/>
                        <a:latin typeface="Times New Roman" panose="02020603050405020304" pitchFamily="18" charset="0"/>
                        <a:ea typeface="宋体" panose="02010600030101010101" pitchFamily="2" charset="-122"/>
                      </a:endParaRPr>
                    </a:p>
                  </a:txBody>
                  <a:tcPr marL="26479" marR="26479" marT="0" marB="0" anchor="ctr"/>
                </a:tc>
                <a:tc>
                  <a:txBody>
                    <a:bodyPr/>
                    <a:lstStyle/>
                    <a:p>
                      <a:pPr algn="just">
                        <a:lnSpc>
                          <a:spcPts val="1500"/>
                        </a:lnSpc>
                      </a:pPr>
                      <a:r>
                        <a:rPr lang="zh-CN" sz="1400" kern="100" dirty="0">
                          <a:effectLst/>
                        </a:rPr>
                        <a:t>节点的形状（默认是圆形，用字符串</a:t>
                      </a:r>
                      <a:r>
                        <a:rPr lang="en-US" sz="1400" kern="100" dirty="0">
                          <a:effectLst/>
                        </a:rPr>
                        <a:t>'o'</a:t>
                      </a:r>
                      <a:r>
                        <a:rPr lang="zh-CN" sz="1400" kern="100" dirty="0">
                          <a:effectLst/>
                        </a:rPr>
                        <a:t>标识，具体可查看手册）</a:t>
                      </a:r>
                      <a:endParaRPr lang="zh-CN" sz="1400" kern="100" dirty="0">
                        <a:effectLst/>
                        <a:latin typeface="Times New Roman" panose="02020603050405020304" pitchFamily="18" charset="0"/>
                        <a:ea typeface="宋体" panose="02010600030101010101" pitchFamily="2" charset="-122"/>
                      </a:endParaRPr>
                    </a:p>
                  </a:txBody>
                  <a:tcPr marL="26479" marR="26479" marT="0" marB="0" anchor="ctr"/>
                </a:tc>
                <a:extLst>
                  <a:ext uri="{0D108BD9-81ED-4DB2-BD59-A6C34878D82A}">
                    <a16:rowId xmlns:a16="http://schemas.microsoft.com/office/drawing/2014/main" val="2982658011"/>
                  </a:ext>
                </a:extLst>
              </a:tr>
              <a:tr h="262366">
                <a:tc>
                  <a:txBody>
                    <a:bodyPr/>
                    <a:lstStyle/>
                    <a:p>
                      <a:pPr algn="just">
                        <a:lnSpc>
                          <a:spcPts val="1500"/>
                        </a:lnSpc>
                      </a:pPr>
                      <a:r>
                        <a:rPr lang="en-US" sz="1400" kern="100">
                          <a:effectLst/>
                        </a:rPr>
                        <a:t>alpha</a:t>
                      </a:r>
                      <a:endParaRPr lang="zh-CN" sz="1400" kern="100">
                        <a:effectLst/>
                        <a:latin typeface="Times New Roman" panose="02020603050405020304" pitchFamily="18" charset="0"/>
                        <a:ea typeface="宋体" panose="02010600030101010101" pitchFamily="2" charset="-122"/>
                      </a:endParaRPr>
                    </a:p>
                  </a:txBody>
                  <a:tcPr marL="26479" marR="26479" marT="0" marB="0" anchor="ctr"/>
                </a:tc>
                <a:tc>
                  <a:txBody>
                    <a:bodyPr/>
                    <a:lstStyle/>
                    <a:p>
                      <a:pPr algn="just">
                        <a:lnSpc>
                          <a:spcPts val="1500"/>
                        </a:lnSpc>
                      </a:pPr>
                      <a:r>
                        <a:rPr lang="zh-CN" sz="1400" kern="100">
                          <a:effectLst/>
                        </a:rPr>
                        <a:t>透明度（默认是</a:t>
                      </a:r>
                      <a:r>
                        <a:rPr lang="en-US" sz="1400" kern="100">
                          <a:effectLst/>
                        </a:rPr>
                        <a:t>1.0</a:t>
                      </a:r>
                      <a:r>
                        <a:rPr lang="zh-CN" sz="1400" kern="100">
                          <a:effectLst/>
                        </a:rPr>
                        <a:t>，不透明，</a:t>
                      </a:r>
                      <a:r>
                        <a:rPr lang="en-US" sz="1400" kern="100">
                          <a:effectLst/>
                        </a:rPr>
                        <a:t>0</a:t>
                      </a:r>
                      <a:r>
                        <a:rPr lang="zh-CN" sz="1400" kern="100">
                          <a:effectLst/>
                        </a:rPr>
                        <a:t>为完全透明）</a:t>
                      </a:r>
                      <a:endParaRPr lang="zh-CN" sz="1400" kern="100">
                        <a:effectLst/>
                        <a:latin typeface="Times New Roman" panose="02020603050405020304" pitchFamily="18" charset="0"/>
                        <a:ea typeface="宋体" panose="02010600030101010101" pitchFamily="2" charset="-122"/>
                      </a:endParaRPr>
                    </a:p>
                  </a:txBody>
                  <a:tcPr marL="26479" marR="26479" marT="0" marB="0" anchor="ctr"/>
                </a:tc>
                <a:extLst>
                  <a:ext uri="{0D108BD9-81ED-4DB2-BD59-A6C34878D82A}">
                    <a16:rowId xmlns:a16="http://schemas.microsoft.com/office/drawing/2014/main" val="2937571342"/>
                  </a:ext>
                </a:extLst>
              </a:tr>
              <a:tr h="262366">
                <a:tc>
                  <a:txBody>
                    <a:bodyPr/>
                    <a:lstStyle/>
                    <a:p>
                      <a:pPr algn="just">
                        <a:lnSpc>
                          <a:spcPts val="1500"/>
                        </a:lnSpc>
                      </a:pPr>
                      <a:r>
                        <a:rPr lang="en-US" sz="1400" kern="100">
                          <a:effectLst/>
                        </a:rPr>
                        <a:t>width</a:t>
                      </a:r>
                      <a:endParaRPr lang="zh-CN" sz="1400" kern="100">
                        <a:effectLst/>
                        <a:latin typeface="Times New Roman" panose="02020603050405020304" pitchFamily="18" charset="0"/>
                        <a:ea typeface="宋体" panose="02010600030101010101" pitchFamily="2" charset="-122"/>
                      </a:endParaRPr>
                    </a:p>
                  </a:txBody>
                  <a:tcPr marL="26479" marR="26479" marT="0" marB="0" anchor="ctr"/>
                </a:tc>
                <a:tc>
                  <a:txBody>
                    <a:bodyPr/>
                    <a:lstStyle/>
                    <a:p>
                      <a:pPr algn="just">
                        <a:lnSpc>
                          <a:spcPts val="1500"/>
                        </a:lnSpc>
                      </a:pPr>
                      <a:r>
                        <a:rPr lang="zh-CN" sz="1400" kern="100">
                          <a:effectLst/>
                        </a:rPr>
                        <a:t>边的宽度（默认为</a:t>
                      </a:r>
                      <a:r>
                        <a:rPr lang="en-US" sz="1400" kern="100">
                          <a:effectLst/>
                        </a:rPr>
                        <a:t>1.0</a:t>
                      </a:r>
                      <a:r>
                        <a:rPr lang="zh-CN" sz="1400" kern="100">
                          <a:effectLst/>
                        </a:rPr>
                        <a:t>）</a:t>
                      </a:r>
                      <a:endParaRPr lang="zh-CN" sz="1400" kern="100">
                        <a:effectLst/>
                        <a:latin typeface="Times New Roman" panose="02020603050405020304" pitchFamily="18" charset="0"/>
                        <a:ea typeface="宋体" panose="02010600030101010101" pitchFamily="2" charset="-122"/>
                      </a:endParaRPr>
                    </a:p>
                  </a:txBody>
                  <a:tcPr marL="26479" marR="26479" marT="0" marB="0" anchor="ctr"/>
                </a:tc>
                <a:extLst>
                  <a:ext uri="{0D108BD9-81ED-4DB2-BD59-A6C34878D82A}">
                    <a16:rowId xmlns:a16="http://schemas.microsoft.com/office/drawing/2014/main" val="13045834"/>
                  </a:ext>
                </a:extLst>
              </a:tr>
              <a:tr h="262366">
                <a:tc>
                  <a:txBody>
                    <a:bodyPr/>
                    <a:lstStyle/>
                    <a:p>
                      <a:pPr algn="just">
                        <a:lnSpc>
                          <a:spcPts val="1500"/>
                        </a:lnSpc>
                      </a:pPr>
                      <a:r>
                        <a:rPr lang="en-US" sz="1400" kern="100">
                          <a:effectLst/>
                        </a:rPr>
                        <a:t>edge_color</a:t>
                      </a:r>
                      <a:endParaRPr lang="zh-CN" sz="1400" kern="100">
                        <a:effectLst/>
                        <a:latin typeface="Times New Roman" panose="02020603050405020304" pitchFamily="18" charset="0"/>
                        <a:ea typeface="宋体" panose="02010600030101010101" pitchFamily="2" charset="-122"/>
                      </a:endParaRPr>
                    </a:p>
                  </a:txBody>
                  <a:tcPr marL="26479" marR="26479" marT="0" marB="0" anchor="ctr"/>
                </a:tc>
                <a:tc>
                  <a:txBody>
                    <a:bodyPr/>
                    <a:lstStyle/>
                    <a:p>
                      <a:pPr algn="just">
                        <a:lnSpc>
                          <a:spcPts val="1500"/>
                        </a:lnSpc>
                      </a:pPr>
                      <a:r>
                        <a:rPr lang="zh-CN" sz="1400" kern="100">
                          <a:effectLst/>
                        </a:rPr>
                        <a:t>边的颜色（默认为黑色）</a:t>
                      </a:r>
                      <a:endParaRPr lang="zh-CN" sz="1400" kern="100">
                        <a:effectLst/>
                        <a:latin typeface="Times New Roman" panose="02020603050405020304" pitchFamily="18" charset="0"/>
                        <a:ea typeface="宋体" panose="02010600030101010101" pitchFamily="2" charset="-122"/>
                      </a:endParaRPr>
                    </a:p>
                  </a:txBody>
                  <a:tcPr marL="26479" marR="26479" marT="0" marB="0" anchor="ctr"/>
                </a:tc>
                <a:extLst>
                  <a:ext uri="{0D108BD9-81ED-4DB2-BD59-A6C34878D82A}">
                    <a16:rowId xmlns:a16="http://schemas.microsoft.com/office/drawing/2014/main" val="1639101786"/>
                  </a:ext>
                </a:extLst>
              </a:tr>
              <a:tr h="262366">
                <a:tc>
                  <a:txBody>
                    <a:bodyPr/>
                    <a:lstStyle/>
                    <a:p>
                      <a:pPr algn="just">
                        <a:lnSpc>
                          <a:spcPts val="1500"/>
                        </a:lnSpc>
                      </a:pPr>
                      <a:r>
                        <a:rPr lang="en-US" sz="1400" kern="100">
                          <a:effectLst/>
                        </a:rPr>
                        <a:t>style</a:t>
                      </a:r>
                      <a:endParaRPr lang="zh-CN" sz="1400" kern="100">
                        <a:effectLst/>
                        <a:latin typeface="Times New Roman" panose="02020603050405020304" pitchFamily="18" charset="0"/>
                        <a:ea typeface="宋体" panose="02010600030101010101" pitchFamily="2" charset="-122"/>
                      </a:endParaRPr>
                    </a:p>
                  </a:txBody>
                  <a:tcPr marL="26479" marR="26479" marT="0" marB="0" anchor="ctr"/>
                </a:tc>
                <a:tc>
                  <a:txBody>
                    <a:bodyPr/>
                    <a:lstStyle/>
                    <a:p>
                      <a:pPr algn="just">
                        <a:lnSpc>
                          <a:spcPts val="1500"/>
                        </a:lnSpc>
                      </a:pPr>
                      <a:r>
                        <a:rPr lang="zh-CN" sz="1400" kern="100">
                          <a:effectLst/>
                        </a:rPr>
                        <a:t>边的样式（默认为实线，可选实线、虚线、点画线、虚点画线）</a:t>
                      </a:r>
                      <a:endParaRPr lang="zh-CN" sz="1400" kern="100">
                        <a:effectLst/>
                        <a:latin typeface="Times New Roman" panose="02020603050405020304" pitchFamily="18" charset="0"/>
                        <a:ea typeface="宋体" panose="02010600030101010101" pitchFamily="2" charset="-122"/>
                      </a:endParaRPr>
                    </a:p>
                  </a:txBody>
                  <a:tcPr marL="26479" marR="26479" marT="0" marB="0" anchor="ctr"/>
                </a:tc>
                <a:extLst>
                  <a:ext uri="{0D108BD9-81ED-4DB2-BD59-A6C34878D82A}">
                    <a16:rowId xmlns:a16="http://schemas.microsoft.com/office/drawing/2014/main" val="2836042534"/>
                  </a:ext>
                </a:extLst>
              </a:tr>
              <a:tr h="262366">
                <a:tc>
                  <a:txBody>
                    <a:bodyPr/>
                    <a:lstStyle/>
                    <a:p>
                      <a:pPr algn="just">
                        <a:lnSpc>
                          <a:spcPts val="1500"/>
                        </a:lnSpc>
                      </a:pPr>
                      <a:r>
                        <a:rPr lang="en-US" sz="1400" kern="100">
                          <a:effectLst/>
                        </a:rPr>
                        <a:t>with_labels</a:t>
                      </a:r>
                      <a:endParaRPr lang="zh-CN" sz="1400" kern="100">
                        <a:effectLst/>
                        <a:latin typeface="Times New Roman" panose="02020603050405020304" pitchFamily="18" charset="0"/>
                        <a:ea typeface="宋体" panose="02010600030101010101" pitchFamily="2" charset="-122"/>
                      </a:endParaRPr>
                    </a:p>
                  </a:txBody>
                  <a:tcPr marL="26479" marR="26479" marT="0" marB="0" anchor="ctr"/>
                </a:tc>
                <a:tc>
                  <a:txBody>
                    <a:bodyPr/>
                    <a:lstStyle/>
                    <a:p>
                      <a:pPr algn="just">
                        <a:lnSpc>
                          <a:spcPts val="1500"/>
                        </a:lnSpc>
                      </a:pPr>
                      <a:r>
                        <a:rPr lang="zh-CN" sz="1400" kern="100">
                          <a:effectLst/>
                        </a:rPr>
                        <a:t>节点是否带标签（默认为</a:t>
                      </a:r>
                      <a:r>
                        <a:rPr lang="en-US" sz="1400" kern="100">
                          <a:effectLst/>
                        </a:rPr>
                        <a:t>True</a:t>
                      </a:r>
                      <a:r>
                        <a:rPr lang="zh-CN" sz="1400" kern="100">
                          <a:effectLst/>
                        </a:rPr>
                        <a:t>）</a:t>
                      </a:r>
                      <a:endParaRPr lang="zh-CN" sz="1400" kern="100">
                        <a:effectLst/>
                        <a:latin typeface="Times New Roman" panose="02020603050405020304" pitchFamily="18" charset="0"/>
                        <a:ea typeface="宋体" panose="02010600030101010101" pitchFamily="2" charset="-122"/>
                      </a:endParaRPr>
                    </a:p>
                  </a:txBody>
                  <a:tcPr marL="26479" marR="26479" marT="0" marB="0" anchor="ctr"/>
                </a:tc>
                <a:extLst>
                  <a:ext uri="{0D108BD9-81ED-4DB2-BD59-A6C34878D82A}">
                    <a16:rowId xmlns:a16="http://schemas.microsoft.com/office/drawing/2014/main" val="585706969"/>
                  </a:ext>
                </a:extLst>
              </a:tr>
              <a:tr h="262366">
                <a:tc>
                  <a:txBody>
                    <a:bodyPr/>
                    <a:lstStyle/>
                    <a:p>
                      <a:pPr algn="just">
                        <a:lnSpc>
                          <a:spcPts val="1500"/>
                        </a:lnSpc>
                      </a:pPr>
                      <a:r>
                        <a:rPr lang="en-US" sz="1400" kern="100">
                          <a:effectLst/>
                        </a:rPr>
                        <a:t>font_size</a:t>
                      </a:r>
                      <a:endParaRPr lang="zh-CN" sz="1400" kern="100">
                        <a:effectLst/>
                        <a:latin typeface="Times New Roman" panose="02020603050405020304" pitchFamily="18" charset="0"/>
                        <a:ea typeface="宋体" panose="02010600030101010101" pitchFamily="2" charset="-122"/>
                      </a:endParaRPr>
                    </a:p>
                  </a:txBody>
                  <a:tcPr marL="26479" marR="26479" marT="0" marB="0" anchor="ctr"/>
                </a:tc>
                <a:tc>
                  <a:txBody>
                    <a:bodyPr/>
                    <a:lstStyle/>
                    <a:p>
                      <a:pPr algn="just">
                        <a:lnSpc>
                          <a:spcPts val="1500"/>
                        </a:lnSpc>
                      </a:pPr>
                      <a:r>
                        <a:rPr lang="zh-CN" sz="1400" kern="100">
                          <a:effectLst/>
                        </a:rPr>
                        <a:t>节点标签字体大小（默认为</a:t>
                      </a:r>
                      <a:r>
                        <a:rPr lang="en-US" sz="1400" kern="100">
                          <a:effectLst/>
                        </a:rPr>
                        <a:t>12</a:t>
                      </a:r>
                      <a:r>
                        <a:rPr lang="zh-CN" sz="1400" kern="100">
                          <a:effectLst/>
                        </a:rPr>
                        <a:t>）</a:t>
                      </a:r>
                      <a:endParaRPr lang="zh-CN" sz="1400" kern="100">
                        <a:effectLst/>
                        <a:latin typeface="Times New Roman" panose="02020603050405020304" pitchFamily="18" charset="0"/>
                        <a:ea typeface="宋体" panose="02010600030101010101" pitchFamily="2" charset="-122"/>
                      </a:endParaRPr>
                    </a:p>
                  </a:txBody>
                  <a:tcPr marL="26479" marR="26479" marT="0" marB="0" anchor="ctr"/>
                </a:tc>
                <a:extLst>
                  <a:ext uri="{0D108BD9-81ED-4DB2-BD59-A6C34878D82A}">
                    <a16:rowId xmlns:a16="http://schemas.microsoft.com/office/drawing/2014/main" val="866435158"/>
                  </a:ext>
                </a:extLst>
              </a:tr>
              <a:tr h="262366">
                <a:tc>
                  <a:txBody>
                    <a:bodyPr/>
                    <a:lstStyle/>
                    <a:p>
                      <a:pPr algn="just">
                        <a:lnSpc>
                          <a:spcPts val="1500"/>
                        </a:lnSpc>
                      </a:pPr>
                      <a:r>
                        <a:rPr lang="en-US" sz="1400" kern="100">
                          <a:effectLst/>
                        </a:rPr>
                        <a:t>font_color</a:t>
                      </a:r>
                      <a:endParaRPr lang="zh-CN" sz="1400" kern="100">
                        <a:effectLst/>
                        <a:latin typeface="Times New Roman" panose="02020603050405020304" pitchFamily="18" charset="0"/>
                        <a:ea typeface="宋体" panose="02010600030101010101" pitchFamily="2" charset="-122"/>
                      </a:endParaRPr>
                    </a:p>
                  </a:txBody>
                  <a:tcPr marL="26479" marR="26479" marT="0" marB="0" anchor="ctr"/>
                </a:tc>
                <a:tc>
                  <a:txBody>
                    <a:bodyPr/>
                    <a:lstStyle/>
                    <a:p>
                      <a:pPr algn="just">
                        <a:lnSpc>
                          <a:spcPts val="1500"/>
                        </a:lnSpc>
                      </a:pPr>
                      <a:r>
                        <a:rPr lang="zh-CN" sz="1400" kern="100">
                          <a:effectLst/>
                        </a:rPr>
                        <a:t>节点标签字体颜色（默认为黑色）</a:t>
                      </a:r>
                      <a:endParaRPr lang="zh-CN" sz="1400" kern="100">
                        <a:effectLst/>
                        <a:latin typeface="Times New Roman" panose="02020603050405020304" pitchFamily="18" charset="0"/>
                        <a:ea typeface="宋体" panose="02010600030101010101" pitchFamily="2" charset="-122"/>
                      </a:endParaRPr>
                    </a:p>
                  </a:txBody>
                  <a:tcPr marL="26479" marR="26479" marT="0" marB="0" anchor="ctr"/>
                </a:tc>
                <a:extLst>
                  <a:ext uri="{0D108BD9-81ED-4DB2-BD59-A6C34878D82A}">
                    <a16:rowId xmlns:a16="http://schemas.microsoft.com/office/drawing/2014/main" val="461920576"/>
                  </a:ext>
                </a:extLst>
              </a:tr>
              <a:tr h="262366">
                <a:tc>
                  <a:txBody>
                    <a:bodyPr/>
                    <a:lstStyle/>
                    <a:p>
                      <a:pPr algn="just">
                        <a:lnSpc>
                          <a:spcPts val="1500"/>
                        </a:lnSpc>
                      </a:pPr>
                      <a:r>
                        <a:rPr lang="en-US" sz="1400" kern="100">
                          <a:effectLst/>
                        </a:rPr>
                        <a:t>node_size</a:t>
                      </a:r>
                      <a:endParaRPr lang="zh-CN" sz="1400" kern="100">
                        <a:effectLst/>
                        <a:latin typeface="Times New Roman" panose="02020603050405020304" pitchFamily="18" charset="0"/>
                        <a:ea typeface="宋体" panose="02010600030101010101" pitchFamily="2" charset="-122"/>
                      </a:endParaRPr>
                    </a:p>
                  </a:txBody>
                  <a:tcPr marL="26479" marR="26479" marT="0" marB="0" anchor="ctr"/>
                </a:tc>
                <a:tc>
                  <a:txBody>
                    <a:bodyPr/>
                    <a:lstStyle/>
                    <a:p>
                      <a:pPr algn="just">
                        <a:lnSpc>
                          <a:spcPts val="1500"/>
                        </a:lnSpc>
                      </a:pPr>
                      <a:r>
                        <a:rPr lang="zh-CN" sz="1400" kern="100" dirty="0">
                          <a:effectLst/>
                        </a:rPr>
                        <a:t>指定节点的尺寸大小（默认为</a:t>
                      </a:r>
                      <a:r>
                        <a:rPr lang="en-US" sz="1400" kern="100" dirty="0">
                          <a:effectLst/>
                        </a:rPr>
                        <a:t>300</a:t>
                      </a:r>
                      <a:r>
                        <a:rPr lang="zh-CN" sz="1400" kern="100" dirty="0">
                          <a:effectLst/>
                        </a:rPr>
                        <a:t>，单位未知）</a:t>
                      </a:r>
                      <a:endParaRPr lang="zh-CN" sz="1400" kern="100" dirty="0">
                        <a:effectLst/>
                        <a:latin typeface="Times New Roman" panose="02020603050405020304" pitchFamily="18" charset="0"/>
                        <a:ea typeface="宋体" panose="02010600030101010101" pitchFamily="2" charset="-122"/>
                      </a:endParaRPr>
                    </a:p>
                  </a:txBody>
                  <a:tcPr marL="26479" marR="26479" marT="0" marB="0" anchor="ctr"/>
                </a:tc>
                <a:extLst>
                  <a:ext uri="{0D108BD9-81ED-4DB2-BD59-A6C34878D82A}">
                    <a16:rowId xmlns:a16="http://schemas.microsoft.com/office/drawing/2014/main" val="3056897318"/>
                  </a:ext>
                </a:extLst>
              </a:tr>
            </a:tbl>
          </a:graphicData>
        </a:graphic>
      </p:graphicFrame>
    </p:spTree>
    <p:extLst>
      <p:ext uri="{BB962C8B-B14F-4D97-AF65-F5344CB8AC3E}">
        <p14:creationId xmlns:p14="http://schemas.microsoft.com/office/powerpoint/2010/main" val="1288870835"/>
      </p:ext>
    </p:extLst>
  </p:cSld>
  <p:clrMapOvr>
    <a:masterClrMapping/>
  </p:clrMapOvr>
  <p:transition spd="slow">
    <p:wheel spokes="1"/>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r>
              <a:rPr lang="zh-CN" altLang="en-US" dirty="0"/>
              <a:t>使用</a:t>
            </a:r>
            <a:r>
              <a:rPr lang="en-US" altLang="zh-CN" dirty="0" err="1"/>
              <a:t>NetworkX</a:t>
            </a:r>
            <a:r>
              <a:rPr lang="zh-CN" altLang="en-US" dirty="0"/>
              <a:t>包来分析某个项目中各个步骤之间的顺序关系，可以绘制网络图的方式进行可视化分析，可以看出，步骤</a:t>
            </a:r>
            <a:r>
              <a:rPr lang="en-US" altLang="zh-CN" dirty="0"/>
              <a:t>B</a:t>
            </a:r>
            <a:r>
              <a:rPr lang="zh-CN" altLang="en-US" dirty="0"/>
              <a:t>、步骤</a:t>
            </a:r>
            <a:r>
              <a:rPr lang="en-US" altLang="zh-CN" dirty="0"/>
              <a:t>C</a:t>
            </a:r>
            <a:r>
              <a:rPr lang="zh-CN" altLang="en-US" dirty="0"/>
              <a:t>、步骤</a:t>
            </a:r>
            <a:r>
              <a:rPr lang="en-US" altLang="zh-CN" dirty="0"/>
              <a:t>E</a:t>
            </a:r>
            <a:r>
              <a:rPr lang="zh-CN" altLang="en-US" dirty="0"/>
              <a:t>和步骤</a:t>
            </a:r>
            <a:r>
              <a:rPr lang="en-US" altLang="zh-CN" dirty="0"/>
              <a:t>F</a:t>
            </a:r>
            <a:r>
              <a:rPr lang="zh-CN" altLang="en-US" dirty="0"/>
              <a:t>与其他步骤的联系比较紧密，在项目实施过程中要重点监控，以免影响其他步骤的正常进行</a:t>
            </a:r>
            <a:r>
              <a:rPr lang="zh-CN" altLang="zh-CN" dirty="0"/>
              <a:t>。</a:t>
            </a:r>
          </a:p>
          <a:p>
            <a:pPr marL="361950" indent="-361950"/>
            <a:endParaRPr lang="zh-CN" altLang="en-US" dirty="0"/>
          </a:p>
        </p:txBody>
      </p:sp>
      <p:sp>
        <p:nvSpPr>
          <p:cNvPr id="17412" name="内容占位符 2"/>
          <p:cNvSpPr>
            <a:spLocks noGrp="1"/>
          </p:cNvSpPr>
          <p:nvPr>
            <p:ph idx="10"/>
          </p:nvPr>
        </p:nvSpPr>
        <p:spPr>
          <a:xfrm>
            <a:off x="423863" y="1138238"/>
            <a:ext cx="11107737" cy="427037"/>
          </a:xfrm>
        </p:spPr>
        <p:txBody>
          <a:bodyPr/>
          <a:lstStyle/>
          <a:p>
            <a:r>
              <a:rPr lang="en-US" dirty="0"/>
              <a:t>4.7.2  </a:t>
            </a:r>
            <a:r>
              <a:rPr lang="en-US" dirty="0" err="1"/>
              <a:t>NetworkX</a:t>
            </a:r>
            <a:r>
              <a:rPr lang="zh-CN" altLang="en-US" dirty="0"/>
              <a:t>可视化案例</a:t>
            </a:r>
            <a:endParaRPr dirty="0"/>
          </a:p>
        </p:txBody>
      </p:sp>
      <p:pic>
        <p:nvPicPr>
          <p:cNvPr id="2" name="图片 1">
            <a:extLst>
              <a:ext uri="{FF2B5EF4-FFF2-40B4-BE49-F238E27FC236}">
                <a16:creationId xmlns:a16="http://schemas.microsoft.com/office/drawing/2014/main" id="{4329DDAD-4E1A-C669-F300-D1888BDD77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9197" y="2967597"/>
            <a:ext cx="4297363" cy="3437331"/>
          </a:xfrm>
          <a:prstGeom prst="rect">
            <a:avLst/>
          </a:prstGeom>
          <a:noFill/>
          <a:ln>
            <a:noFill/>
          </a:ln>
        </p:spPr>
      </p:pic>
    </p:spTree>
    <p:extLst>
      <p:ext uri="{BB962C8B-B14F-4D97-AF65-F5344CB8AC3E}">
        <p14:creationId xmlns:p14="http://schemas.microsoft.com/office/powerpoint/2010/main" val="2185623619"/>
      </p:ext>
    </p:extLst>
  </p:cSld>
  <p:clrMapOvr>
    <a:masterClrMapping/>
  </p:clrMapOvr>
  <p:transition spd="slow">
    <p:wheel spokes="1"/>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6"/>
          <p:cNvCxnSpPr>
            <a:cxnSpLocks/>
          </p:cNvCxnSpPr>
          <p:nvPr/>
        </p:nvCxnSpPr>
        <p:spPr>
          <a:xfrm>
            <a:off x="3265488" y="1347788"/>
            <a:ext cx="4762" cy="4354512"/>
          </a:xfrm>
          <a:prstGeom prst="line">
            <a:avLst/>
          </a:prstGeom>
          <a:ln>
            <a:solidFill>
              <a:srgbClr val="00B050"/>
            </a:solidFill>
          </a:ln>
        </p:spPr>
        <p:style>
          <a:lnRef idx="3">
            <a:schemeClr val="accent6"/>
          </a:lnRef>
          <a:fillRef idx="0">
            <a:schemeClr val="accent6"/>
          </a:fillRef>
          <a:effectRef idx="2">
            <a:schemeClr val="accent6"/>
          </a:effectRef>
          <a:fontRef idx="minor">
            <a:schemeClr val="tx1"/>
          </a:fontRef>
        </p:style>
      </p:cxnSp>
      <p:sp>
        <p:nvSpPr>
          <p:cNvPr id="20" name="Oval 15"/>
          <p:cNvSpPr>
            <a:spLocks noChangeArrowheads="1"/>
          </p:cNvSpPr>
          <p:nvPr/>
        </p:nvSpPr>
        <p:spPr bwMode="auto">
          <a:xfrm>
            <a:off x="2904947" y="165174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5</a:t>
            </a:r>
          </a:p>
        </p:txBody>
      </p:sp>
      <p:sp>
        <p:nvSpPr>
          <p:cNvPr id="23" name="AutoShape 17">
            <a:hlinkClick r:id="rId2" action="ppaction://hlinksldjump"/>
          </p:cNvPr>
          <p:cNvSpPr>
            <a:spLocks noChangeArrowheads="1"/>
          </p:cNvSpPr>
          <p:nvPr/>
        </p:nvSpPr>
        <p:spPr bwMode="auto">
          <a:xfrm>
            <a:off x="4000531" y="2608672"/>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err="1">
                <a:latin typeface="微软雅黑" pitchFamily="34" charset="-122"/>
                <a:ea typeface="微软雅黑" pitchFamily="34" charset="-122"/>
              </a:rPr>
              <a:t>Plotly</a:t>
            </a:r>
            <a:endParaRPr lang="zh-CN" altLang="en-US" sz="2400" dirty="0">
              <a:latin typeface="微软雅黑" pitchFamily="34" charset="-122"/>
              <a:ea typeface="微软雅黑" pitchFamily="34" charset="-122"/>
            </a:endParaRPr>
          </a:p>
        </p:txBody>
      </p:sp>
      <p:sp>
        <p:nvSpPr>
          <p:cNvPr id="13" name="AutoShape 17"/>
          <p:cNvSpPr>
            <a:spLocks noChangeArrowheads="1"/>
          </p:cNvSpPr>
          <p:nvPr/>
        </p:nvSpPr>
        <p:spPr bwMode="auto">
          <a:xfrm>
            <a:off x="4000531" y="1579743"/>
            <a:ext cx="4859850" cy="684000"/>
          </a:xfrm>
          <a:prstGeom prst="actionButtonBlank">
            <a:avLst/>
          </a:prstGeom>
          <a:solidFill>
            <a:srgbClr val="064BB2"/>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err="1">
                <a:solidFill>
                  <a:schemeClr val="bg1"/>
                </a:solidFill>
                <a:latin typeface="微软雅黑" pitchFamily="34" charset="-122"/>
                <a:ea typeface="微软雅黑" pitchFamily="34" charset="-122"/>
              </a:rPr>
              <a:t>HoloViews</a:t>
            </a:r>
            <a:endParaRPr lang="zh-CN" altLang="en-US" sz="2400" dirty="0">
              <a:solidFill>
                <a:schemeClr val="bg1"/>
              </a:solidFill>
              <a:latin typeface="微软雅黑" pitchFamily="34" charset="-122"/>
              <a:ea typeface="微软雅黑" pitchFamily="34" charset="-122"/>
            </a:endParaRPr>
          </a:p>
        </p:txBody>
      </p:sp>
      <p:sp>
        <p:nvSpPr>
          <p:cNvPr id="15" name="Oval 15"/>
          <p:cNvSpPr>
            <a:spLocks noChangeArrowheads="1"/>
          </p:cNvSpPr>
          <p:nvPr/>
        </p:nvSpPr>
        <p:spPr bwMode="auto">
          <a:xfrm>
            <a:off x="2928857" y="2626672"/>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6</a:t>
            </a:r>
          </a:p>
        </p:txBody>
      </p:sp>
      <p:sp>
        <p:nvSpPr>
          <p:cNvPr id="21" name="AutoShape 17">
            <a:hlinkClick r:id="" action="ppaction://noaction"/>
          </p:cNvPr>
          <p:cNvSpPr>
            <a:spLocks noChangeArrowheads="1"/>
          </p:cNvSpPr>
          <p:nvPr/>
        </p:nvSpPr>
        <p:spPr bwMode="auto">
          <a:xfrm>
            <a:off x="4012450" y="3660873"/>
            <a:ext cx="4859850" cy="684000"/>
          </a:xfrm>
          <a:prstGeom prst="actionButtonBlank">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defRPr/>
            </a:pPr>
            <a:r>
              <a:rPr lang="en-US" altLang="zh-CN" sz="2400" dirty="0" err="1">
                <a:latin typeface="微软雅黑" pitchFamily="34" charset="-122"/>
                <a:ea typeface="微软雅黑" pitchFamily="34" charset="-122"/>
                <a:sym typeface="微软雅黑" pitchFamily="34" charset="-122"/>
              </a:rPr>
              <a:t>NetworkX</a:t>
            </a:r>
            <a:endParaRPr lang="zh-CN" altLang="en-US" sz="2400" dirty="0">
              <a:latin typeface="微软雅黑" pitchFamily="34" charset="-122"/>
              <a:ea typeface="微软雅黑" pitchFamily="34" charset="-122"/>
              <a:sym typeface="微软雅黑" pitchFamily="34" charset="-122"/>
            </a:endParaRPr>
          </a:p>
        </p:txBody>
      </p:sp>
      <p:sp>
        <p:nvSpPr>
          <p:cNvPr id="22" name="Oval 15"/>
          <p:cNvSpPr>
            <a:spLocks noChangeArrowheads="1"/>
          </p:cNvSpPr>
          <p:nvPr/>
        </p:nvSpPr>
        <p:spPr bwMode="auto">
          <a:xfrm>
            <a:off x="2928857" y="3678873"/>
            <a:ext cx="684000" cy="648000"/>
          </a:xfrm>
          <a:prstGeom prst="ellipse">
            <a:avLst/>
          </a:prstGeom>
          <a:solidFill>
            <a:srgbClr val="064BB2"/>
          </a:solidFill>
          <a:ln>
            <a:solidFill>
              <a:schemeClr val="bg1"/>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fontAlgn="auto" hangingPunct="1">
              <a:spcBef>
                <a:spcPts val="0"/>
              </a:spcBef>
              <a:spcAft>
                <a:spcPts val="0"/>
              </a:spcAft>
              <a:defRPr/>
            </a:pPr>
            <a:r>
              <a:rPr lang="en-US" altLang="zh-CN" sz="2200" dirty="0">
                <a:solidFill>
                  <a:schemeClr val="bg1"/>
                </a:solidFill>
                <a:latin typeface="微软雅黑" pitchFamily="34" charset="-122"/>
                <a:ea typeface="微软雅黑" pitchFamily="34" charset="-122"/>
              </a:rPr>
              <a:t>7</a:t>
            </a:r>
          </a:p>
        </p:txBody>
      </p:sp>
      <p:sp>
        <p:nvSpPr>
          <p:cNvPr id="28" name="AutoShape 17">
            <a:hlinkClick r:id="" action="ppaction://noaction"/>
          </p:cNvPr>
          <p:cNvSpPr>
            <a:spLocks noChangeArrowheads="1"/>
          </p:cNvSpPr>
          <p:nvPr/>
        </p:nvSpPr>
        <p:spPr bwMode="auto">
          <a:xfrm>
            <a:off x="4012450" y="4715497"/>
            <a:ext cx="4859850" cy="684000"/>
          </a:xfrm>
          <a:prstGeom prst="actionButtonBlank">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zh-CN" altLang="en-US" sz="2400" dirty="0">
                <a:solidFill>
                  <a:schemeClr val="bg1"/>
                </a:solidFill>
                <a:latin typeface="微软雅黑" pitchFamily="34" charset="-122"/>
                <a:ea typeface="微软雅黑" pitchFamily="34" charset="-122"/>
              </a:rPr>
              <a:t>其它可视化库</a:t>
            </a:r>
          </a:p>
        </p:txBody>
      </p:sp>
      <p:sp>
        <p:nvSpPr>
          <p:cNvPr id="29" name="Oval 15"/>
          <p:cNvSpPr>
            <a:spLocks noChangeArrowheads="1"/>
          </p:cNvSpPr>
          <p:nvPr/>
        </p:nvSpPr>
        <p:spPr bwMode="auto">
          <a:xfrm>
            <a:off x="2904947" y="4733497"/>
            <a:ext cx="684000" cy="648000"/>
          </a:xfrm>
          <a:prstGeom prst="ellipse">
            <a:avLst/>
          </a:prstGeom>
          <a:solidFill>
            <a:srgbClr val="FF0000"/>
          </a:solidFill>
          <a:ln>
            <a:solidFill>
              <a:srgbClr val="064BB2"/>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none" anchor="ctr"/>
          <a:lstStyle>
            <a:lvl1pPr>
              <a:defRPr sz="900">
                <a:solidFill>
                  <a:srgbClr val="000000"/>
                </a:solidFill>
                <a:latin typeface="Arial" charset="0"/>
                <a:ea typeface="宋体" pitchFamily="2" charset="-122"/>
              </a:defRPr>
            </a:lvl1pPr>
            <a:lvl2pPr marL="742950" indent="-285750">
              <a:defRPr sz="900">
                <a:solidFill>
                  <a:srgbClr val="000000"/>
                </a:solidFill>
                <a:latin typeface="Arial" charset="0"/>
                <a:ea typeface="宋体" pitchFamily="2" charset="-122"/>
              </a:defRPr>
            </a:lvl2pPr>
            <a:lvl3pPr marL="1143000" indent="-228600">
              <a:defRPr sz="900">
                <a:solidFill>
                  <a:srgbClr val="000000"/>
                </a:solidFill>
                <a:latin typeface="Arial" charset="0"/>
                <a:ea typeface="宋体" pitchFamily="2" charset="-122"/>
              </a:defRPr>
            </a:lvl3pPr>
            <a:lvl4pPr marL="1600200" indent="-228600">
              <a:defRPr sz="900">
                <a:solidFill>
                  <a:srgbClr val="000000"/>
                </a:solidFill>
                <a:latin typeface="Arial" charset="0"/>
                <a:ea typeface="宋体" pitchFamily="2" charset="-122"/>
              </a:defRPr>
            </a:lvl4pPr>
            <a:lvl5pPr marL="2057400" indent="-228600">
              <a:defRPr sz="900">
                <a:solidFill>
                  <a:srgbClr val="000000"/>
                </a:solidFill>
                <a:latin typeface="Arial" charset="0"/>
                <a:ea typeface="宋体" pitchFamily="2" charset="-122"/>
              </a:defRPr>
            </a:lvl5pPr>
            <a:lvl6pPr marL="2514600" indent="-228600" eaLnBrk="0" fontAlgn="base" hangingPunct="0">
              <a:spcBef>
                <a:spcPct val="0"/>
              </a:spcBef>
              <a:spcAft>
                <a:spcPct val="0"/>
              </a:spcAft>
              <a:defRPr sz="900">
                <a:solidFill>
                  <a:srgbClr val="000000"/>
                </a:solidFill>
                <a:latin typeface="Arial" charset="0"/>
                <a:ea typeface="宋体" pitchFamily="2" charset="-122"/>
              </a:defRPr>
            </a:lvl6pPr>
            <a:lvl7pPr marL="2971800" indent="-228600" eaLnBrk="0" fontAlgn="base" hangingPunct="0">
              <a:spcBef>
                <a:spcPct val="0"/>
              </a:spcBef>
              <a:spcAft>
                <a:spcPct val="0"/>
              </a:spcAft>
              <a:defRPr sz="900">
                <a:solidFill>
                  <a:srgbClr val="000000"/>
                </a:solidFill>
                <a:latin typeface="Arial" charset="0"/>
                <a:ea typeface="宋体" pitchFamily="2" charset="-122"/>
              </a:defRPr>
            </a:lvl7pPr>
            <a:lvl8pPr marL="3429000" indent="-228600" eaLnBrk="0" fontAlgn="base" hangingPunct="0">
              <a:spcBef>
                <a:spcPct val="0"/>
              </a:spcBef>
              <a:spcAft>
                <a:spcPct val="0"/>
              </a:spcAft>
              <a:defRPr sz="900">
                <a:solidFill>
                  <a:srgbClr val="000000"/>
                </a:solidFill>
                <a:latin typeface="Arial" charset="0"/>
                <a:ea typeface="宋体" pitchFamily="2" charset="-122"/>
              </a:defRPr>
            </a:lvl8pPr>
            <a:lvl9pPr marL="3886200" indent="-228600" eaLnBrk="0" fontAlgn="base" hangingPunct="0">
              <a:spcBef>
                <a:spcPct val="0"/>
              </a:spcBef>
              <a:spcAft>
                <a:spcPct val="0"/>
              </a:spcAft>
              <a:defRPr sz="900">
                <a:solidFill>
                  <a:srgbClr val="000000"/>
                </a:solidFill>
                <a:latin typeface="Arial" charset="0"/>
                <a:ea typeface="宋体" pitchFamily="2" charset="-122"/>
              </a:defRPr>
            </a:lvl9pPr>
          </a:lstStyle>
          <a:p>
            <a:pPr algn="ctr" eaLnBrk="1" hangingPunct="1"/>
            <a:r>
              <a:rPr lang="en-US" altLang="zh-CN" sz="2400" dirty="0">
                <a:solidFill>
                  <a:schemeClr val="bg1"/>
                </a:solidFill>
                <a:latin typeface="微软雅黑" pitchFamily="34" charset="-122"/>
                <a:ea typeface="微软雅黑" pitchFamily="34" charset="-122"/>
              </a:rPr>
              <a:t>8</a:t>
            </a:r>
          </a:p>
        </p:txBody>
      </p:sp>
    </p:spTree>
    <p:extLst>
      <p:ext uri="{BB962C8B-B14F-4D97-AF65-F5344CB8AC3E}">
        <p14:creationId xmlns:p14="http://schemas.microsoft.com/office/powerpoint/2010/main" val="42205171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1"/>
          <p:cNvSpPr>
            <a:spLocks noGrp="1"/>
          </p:cNvSpPr>
          <p:nvPr>
            <p:ph idx="1"/>
          </p:nvPr>
        </p:nvSpPr>
        <p:spPr>
          <a:xfrm>
            <a:off x="423863" y="1754188"/>
            <a:ext cx="11107737" cy="4370387"/>
          </a:xfrm>
        </p:spPr>
        <p:txBody>
          <a:bodyPr/>
          <a:lstStyle/>
          <a:p>
            <a:pPr marL="361950" indent="-361950"/>
            <a:r>
              <a:rPr lang="en-US" altLang="zh-CN" dirty="0"/>
              <a:t>Altair</a:t>
            </a:r>
            <a:r>
              <a:rPr lang="zh-CN" altLang="en-US" dirty="0"/>
              <a:t>是</a:t>
            </a:r>
            <a:r>
              <a:rPr lang="en-US" altLang="zh-CN" dirty="0"/>
              <a:t>Python</a:t>
            </a:r>
            <a:r>
              <a:rPr lang="zh-CN" altLang="en-US" dirty="0"/>
              <a:t>中一个广受认可的统计可视化库。它的</a:t>
            </a:r>
            <a:r>
              <a:rPr lang="en-US" altLang="zh-CN" dirty="0"/>
              <a:t>API</a:t>
            </a:r>
            <a:r>
              <a:rPr lang="zh-CN" altLang="en-US" dirty="0"/>
              <a:t>简单、友好、一致，并建立在强大的</a:t>
            </a:r>
            <a:r>
              <a:rPr lang="en-US" altLang="zh-CN" dirty="0" err="1"/>
              <a:t>vega</a:t>
            </a:r>
            <a:r>
              <a:rPr lang="en-US" altLang="zh-CN" dirty="0"/>
              <a:t> - lite</a:t>
            </a:r>
            <a:r>
              <a:rPr lang="zh-CN" altLang="en-US" dirty="0"/>
              <a:t>（交互式图形语法）之上。</a:t>
            </a:r>
            <a:endParaRPr lang="en-US" altLang="zh-CN" dirty="0"/>
          </a:p>
          <a:p>
            <a:pPr marL="361950" indent="-361950"/>
            <a:r>
              <a:rPr lang="zh-CN" altLang="en-US" dirty="0"/>
              <a:t>例如，使用</a:t>
            </a:r>
            <a:r>
              <a:rPr lang="en-US" altLang="zh-CN" dirty="0"/>
              <a:t>Altair</a:t>
            </a:r>
            <a:r>
              <a:rPr lang="zh-CN" altLang="en-US" dirty="0"/>
              <a:t>包分析农产品的产量与平均增长率两者之间关系，可以绘制散点图的方式进行可视化分析。</a:t>
            </a:r>
          </a:p>
        </p:txBody>
      </p:sp>
      <p:sp>
        <p:nvSpPr>
          <p:cNvPr id="17412" name="内容占位符 2"/>
          <p:cNvSpPr>
            <a:spLocks noGrp="1"/>
          </p:cNvSpPr>
          <p:nvPr>
            <p:ph idx="10"/>
          </p:nvPr>
        </p:nvSpPr>
        <p:spPr/>
        <p:txBody>
          <a:bodyPr/>
          <a:lstStyle/>
          <a:p>
            <a:r>
              <a:rPr lang="en-US" dirty="0"/>
              <a:t>4.8.1  Altair</a:t>
            </a:r>
            <a:endParaRPr dirty="0"/>
          </a:p>
        </p:txBody>
      </p:sp>
      <p:pic>
        <p:nvPicPr>
          <p:cNvPr id="2" name="图片 1">
            <a:extLst>
              <a:ext uri="{FF2B5EF4-FFF2-40B4-BE49-F238E27FC236}">
                <a16:creationId xmlns:a16="http://schemas.microsoft.com/office/drawing/2014/main" id="{BA380125-874B-0180-2047-BB29CD45D678}"/>
              </a:ext>
            </a:extLst>
          </p:cNvPr>
          <p:cNvPicPr>
            <a:picLocks noChangeAspect="1"/>
          </p:cNvPicPr>
          <p:nvPr/>
        </p:nvPicPr>
        <p:blipFill>
          <a:blip r:embed="rId2" cstate="print"/>
          <a:stretch>
            <a:fillRect/>
          </a:stretch>
        </p:blipFill>
        <p:spPr>
          <a:xfrm>
            <a:off x="3427095" y="3423154"/>
            <a:ext cx="4705979" cy="2880000"/>
          </a:xfrm>
          <a:prstGeom prst="rect">
            <a:avLst/>
          </a:prstGeom>
          <a:noFill/>
          <a:ln>
            <a:noFill/>
          </a:ln>
        </p:spPr>
      </p:pic>
    </p:spTree>
    <p:extLst>
      <p:ext uri="{BB962C8B-B14F-4D97-AF65-F5344CB8AC3E}">
        <p14:creationId xmlns:p14="http://schemas.microsoft.com/office/powerpoint/2010/main" val="1303463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2_Office 主题">
  <a:themeElements>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主题">
      <a:majorFont>
        <a:latin typeface="Calibri"/>
        <a:ea typeface="黑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solidFill>
            <a:srgbClr val="FF0000"/>
          </a:solidFill>
          <a:prstDash val="sysDash"/>
          <a:round/>
          <a:headEnd/>
          <a:tailEnd/>
        </a:ln>
        <a:extLst>
          <a:ext uri="{909E8E84-426E-40DD-AFC4-6F175D3DCCD1}">
            <a14:hiddenFill xmlns:a14="http://schemas.microsoft.com/office/drawing/2010/main">
              <a:solidFill>
                <a:srgbClr val="FFFFFF"/>
              </a:solidFill>
            </a14:hiddenFill>
          </a:ext>
        </a:extLst>
      </a:spPr>
      <a:bodyPr anchor="ctr"/>
      <a:lstStyle>
        <a:defPPr>
          <a:defRPr/>
        </a:defPPr>
      </a:lstStyle>
    </a:sp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10592</TotalTime>
  <Words>27588</Words>
  <Application>Microsoft Office PowerPoint</Application>
  <PresentationFormat>宽屏</PresentationFormat>
  <Paragraphs>3099</Paragraphs>
  <Slides>366</Slides>
  <Notes>13</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366</vt:i4>
      </vt:variant>
    </vt:vector>
  </HeadingPairs>
  <TitlesOfParts>
    <vt:vector size="375" baseType="lpstr">
      <vt:lpstr>等线</vt:lpstr>
      <vt:lpstr>仿宋</vt:lpstr>
      <vt:lpstr>微软雅黑</vt:lpstr>
      <vt:lpstr>Arial</vt:lpstr>
      <vt:lpstr>Calibri</vt:lpstr>
      <vt:lpstr>Times New Roman</vt:lpstr>
      <vt:lpstr>Wingdings</vt:lpstr>
      <vt:lpstr>2_Office 主题</vt:lpstr>
      <vt:lpstr>Visio.Drawing.15</vt:lpstr>
      <vt:lpstr>Python数据可视化 之Matplotlib与PyEcharts实践</vt:lpstr>
      <vt:lpstr>PowerPoint 演示文稿</vt:lpstr>
      <vt:lpstr>第1章  搭建Python开发环境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第2章  Python编程基础</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第3章  Pandas数据整理与清洗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第4章  Python数据可视化库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第5章  Matplotlib图形参数设置</vt:lpstr>
      <vt:lpstr>PowerPoint 演示文稿</vt:lpstr>
      <vt:lpstr>目录</vt:lpstr>
      <vt:lpstr>PowerPoint 演示文稿</vt:lpstr>
      <vt:lpstr>PowerPoint 演示文稿</vt:lpstr>
      <vt:lpstr>PowerPoint 演示文稿</vt:lpstr>
      <vt:lpstr>PowerPoint 演示文稿</vt:lpstr>
      <vt:lpstr>PowerPoint 演示文稿</vt:lpstr>
      <vt:lpstr>目录</vt:lpstr>
      <vt:lpstr>PowerPoint 演示文稿</vt:lpstr>
      <vt:lpstr>PowerPoint 演示文稿</vt:lpstr>
      <vt:lpstr>PowerPoint 演示文稿</vt:lpstr>
      <vt:lpstr>PowerPoint 演示文稿</vt:lpstr>
      <vt:lpstr>目录</vt:lpstr>
      <vt:lpstr>PowerPoint 演示文稿</vt:lpstr>
      <vt:lpstr>PowerPoint 演示文稿</vt:lpstr>
      <vt:lpstr>第6章  Matplotlib基础绘图</vt:lpstr>
      <vt:lpstr>PowerPoint 演示文稿</vt:lpstr>
      <vt:lpstr>目录</vt:lpstr>
      <vt:lpstr>目录</vt:lpstr>
      <vt:lpstr>PowerPoint 演示文稿</vt:lpstr>
      <vt:lpstr>PowerPoint 演示文稿</vt:lpstr>
      <vt:lpstr>PowerPoint 演示文稿</vt:lpstr>
      <vt:lpstr>目录</vt:lpstr>
      <vt:lpstr>PowerPoint 演示文稿</vt:lpstr>
      <vt:lpstr>PowerPoint 演示文稿</vt:lpstr>
      <vt:lpstr>目录</vt:lpstr>
      <vt:lpstr>PowerPoint 演示文稿</vt:lpstr>
      <vt:lpstr>PowerPoint 演示文稿</vt:lpstr>
      <vt:lpstr>PowerPoint 演示文稿</vt:lpstr>
      <vt:lpstr>目录</vt:lpstr>
      <vt:lpstr>PowerPoint 演示文稿</vt:lpstr>
      <vt:lpstr>PowerPoint 演示文稿</vt:lpstr>
      <vt:lpstr>PowerPoint 演示文稿</vt:lpstr>
      <vt:lpstr>目录</vt:lpstr>
      <vt:lpstr>PowerPoint 演示文稿</vt:lpstr>
      <vt:lpstr>PowerPoint 演示文稿</vt:lpstr>
      <vt:lpstr>PowerPoint 演示文稿</vt:lpstr>
      <vt:lpstr>目录</vt:lpstr>
      <vt:lpstr>PowerPoint 演示文稿</vt:lpstr>
      <vt:lpstr>PowerPoint 演示文稿</vt:lpstr>
      <vt:lpstr>PowerPoint 演示文稿</vt:lpstr>
      <vt:lpstr>PowerPoint 演示文稿</vt:lpstr>
      <vt:lpstr>第7章  Matplotlib高级绘图</vt:lpstr>
      <vt:lpstr>PowerPoint 演示文稿</vt:lpstr>
      <vt:lpstr>目录</vt:lpstr>
      <vt:lpstr>目录</vt:lpstr>
      <vt:lpstr>PowerPoint 演示文稿</vt:lpstr>
      <vt:lpstr>PowerPoint 演示文稿</vt:lpstr>
      <vt:lpstr>PowerPoint 演示文稿</vt:lpstr>
      <vt:lpstr>目录</vt:lpstr>
      <vt:lpstr>PowerPoint 演示文稿</vt:lpstr>
      <vt:lpstr>PowerPoint 演示文稿</vt:lpstr>
      <vt:lpstr>PowerPoint 演示文稿</vt:lpstr>
      <vt:lpstr>目录</vt:lpstr>
      <vt:lpstr>PowerPoint 演示文稿</vt:lpstr>
      <vt:lpstr>PowerPoint 演示文稿</vt:lpstr>
      <vt:lpstr>PowerPoint 演示文稿</vt:lpstr>
      <vt:lpstr>目录</vt:lpstr>
      <vt:lpstr>PowerPoint 演示文稿</vt:lpstr>
      <vt:lpstr>PowerPoint 演示文稿</vt:lpstr>
      <vt:lpstr>PowerPoint 演示文稿</vt:lpstr>
      <vt:lpstr>目录</vt:lpstr>
      <vt:lpstr>PowerPoint 演示文稿</vt:lpstr>
      <vt:lpstr>PowerPoint 演示文稿</vt:lpstr>
      <vt:lpstr>PowerPoint 演示文稿</vt:lpstr>
      <vt:lpstr>目录</vt:lpstr>
      <vt:lpstr>PowerPoint 演示文稿</vt:lpstr>
      <vt:lpstr>PowerPoint 演示文稿</vt:lpstr>
      <vt:lpstr>PowerPoint 演示文稿</vt:lpstr>
      <vt:lpstr>PowerPoint 演示文稿</vt:lpstr>
      <vt:lpstr>第8章  PyEcharts图形参数配置</vt:lpstr>
      <vt:lpstr>PowerPoint 演示文稿</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目录</vt:lpstr>
      <vt:lpstr>PowerPoint 演示文稿</vt:lpstr>
      <vt:lpstr>PowerPoint 演示文稿</vt:lpstr>
      <vt:lpstr>PowerPoint 演示文稿</vt:lpstr>
      <vt:lpstr>PowerPoint 演示文稿</vt:lpstr>
      <vt:lpstr>PowerPoint 演示文稿</vt:lpstr>
      <vt:lpstr>第9章  PyEcharts基础绘图</vt:lpstr>
      <vt:lpstr>PowerPoint 演示文稿</vt:lpstr>
      <vt:lpstr>目录</vt:lpstr>
      <vt:lpstr>目录</vt:lpstr>
      <vt:lpstr>PowerPoint 演示文稿</vt:lpstr>
      <vt:lpstr>PowerPoint 演示文稿</vt:lpstr>
      <vt:lpstr>PowerPoint 演示文稿</vt:lpstr>
      <vt:lpstr>PowerPoint 演示文稿</vt:lpstr>
      <vt:lpstr>目录</vt:lpstr>
      <vt:lpstr>PowerPoint 演示文稿</vt:lpstr>
      <vt:lpstr>PowerPoint 演示文稿</vt:lpstr>
      <vt:lpstr>PowerPoint 演示文稿</vt:lpstr>
      <vt:lpstr>PowerPoint 演示文稿</vt:lpstr>
      <vt:lpstr>PowerPoint 演示文稿</vt:lpstr>
      <vt:lpstr>PowerPoint 演示文稿</vt:lpstr>
      <vt:lpstr>目录</vt:lpstr>
      <vt:lpstr>PowerPoint 演示文稿</vt:lpstr>
      <vt:lpstr>PowerPoint 演示文稿</vt:lpstr>
      <vt:lpstr>PowerPoint 演示文稿</vt:lpstr>
      <vt:lpstr>PowerPoint 演示文稿</vt:lpstr>
      <vt:lpstr>目录</vt:lpstr>
      <vt:lpstr>PowerPoint 演示文稿</vt:lpstr>
      <vt:lpstr>PowerPoint 演示文稿</vt:lpstr>
      <vt:lpstr>PowerPoint 演示文稿</vt:lpstr>
      <vt:lpstr>PowerPoint 演示文稿</vt:lpstr>
      <vt:lpstr>目录</vt:lpstr>
      <vt:lpstr>PowerPoint 演示文稿</vt:lpstr>
      <vt:lpstr>PowerPoint 演示文稿</vt:lpstr>
      <vt:lpstr>PowerPoint 演示文稿</vt:lpstr>
      <vt:lpstr>PowerPoint 演示文稿</vt:lpstr>
      <vt:lpstr>目录</vt:lpstr>
      <vt:lpstr>PowerPoint 演示文稿</vt:lpstr>
      <vt:lpstr>PowerPoint 演示文稿</vt:lpstr>
      <vt:lpstr>PowerPoint 演示文稿</vt:lpstr>
      <vt:lpstr>PowerPoint 演示文稿</vt:lpstr>
      <vt:lpstr>第10章  PyEcharts高级绘图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第11章  项目案例：空气质量状况分析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第12章  项目案例：人口现状及趋势分析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第13章  项目案例：网络平台商品评论可视化分析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Roc Ren</dc:creator>
  <cp:lastModifiedBy>. Wren</cp:lastModifiedBy>
  <cp:revision>680</cp:revision>
  <dcterms:created xsi:type="dcterms:W3CDTF">2017-01-10T15:44:52Z</dcterms:created>
  <dcterms:modified xsi:type="dcterms:W3CDTF">2023-08-19T04:51:56Z</dcterms:modified>
</cp:coreProperties>
</file>