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  <p:sldMasterId id="2147483661" r:id="rId3"/>
    <p:sldMasterId id="2147483673" r:id="rId4"/>
  </p:sldMasterIdLst>
  <p:notesMasterIdLst>
    <p:notesMasterId r:id="rId15"/>
  </p:notesMasterIdLst>
  <p:sldIdLst>
    <p:sldId id="258" r:id="rId5"/>
    <p:sldId id="448" r:id="rId6"/>
    <p:sldId id="283" r:id="rId7"/>
    <p:sldId id="402" r:id="rId8"/>
    <p:sldId id="429" r:id="rId9"/>
    <p:sldId id="487" r:id="rId10"/>
    <p:sldId id="488" r:id="rId11"/>
    <p:sldId id="449" r:id="rId12"/>
    <p:sldId id="443" r:id="rId13"/>
    <p:sldId id="445" r:id="rId14"/>
    <p:sldId id="466" r:id="rId16"/>
    <p:sldId id="455" r:id="rId17"/>
    <p:sldId id="458" r:id="rId18"/>
    <p:sldId id="459" r:id="rId19"/>
    <p:sldId id="457" r:id="rId20"/>
    <p:sldId id="469" r:id="rId21"/>
    <p:sldId id="490" r:id="rId22"/>
  </p:sldIdLst>
  <p:sldSz cx="12192000" cy="6858000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7814"/>
    <a:srgbClr val="DC6B0E"/>
    <a:srgbClr val="E07A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70" autoAdjust="0"/>
    <p:restoredTop sz="95461" autoAdjust="0"/>
  </p:normalViewPr>
  <p:slideViewPr>
    <p:cSldViewPr snapToGrid="0" showGuides="1">
      <p:cViewPr varScale="1">
        <p:scale>
          <a:sx n="105" d="100"/>
          <a:sy n="105" d="100"/>
        </p:scale>
        <p:origin x="834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6" Type="http://schemas.openxmlformats.org/officeDocument/2006/relationships/tags" Target="tags/tag18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等线" panose="02010600030101010101" charset="-122"/>
                <a:cs typeface="等线" panose="02010600030101010101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等线" panose="02010600030101010101" charset="-122"/>
                <a:cs typeface="等线" panose="02010600030101010101" charset="-122"/>
              </a:defRPr>
            </a:lvl1pPr>
          </a:lstStyle>
          <a:p>
            <a:pPr>
              <a:defRPr/>
            </a:pPr>
            <a:fld id="{0F8809C6-6787-4F76-B8E9-0267164A12D1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等线" panose="02010600030101010101" charset="-122"/>
                <a:cs typeface="等线" panose="02010600030101010101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等线" panose="02010600030101010101" charset="-122"/>
                <a:cs typeface="等线" panose="02010600030101010101" charset="-122"/>
              </a:defRPr>
            </a:lvl1pPr>
          </a:lstStyle>
          <a:p>
            <a:pPr>
              <a:defRPr/>
            </a:pPr>
            <a:fld id="{823B3601-9713-443D-BC75-8C4CE7E2A45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3B94D5-50BB-4637-99BF-D11D87E9406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19CEC1-4B5A-4B65-BEB3-05D4186E009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D246A6-B374-4010-886E-106D5636E4D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88BCC3-4832-482F-86CB-B4073F74E5B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733F11-E6A7-47AE-A512-CDC16696FAE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521F9C-4AD4-4FF2-9895-A66F67B58FA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11"/>
          <p:cNvSpPr/>
          <p:nvPr userDrawn="1"/>
        </p:nvSpPr>
        <p:spPr>
          <a:xfrm>
            <a:off x="5857594" y="6359245"/>
            <a:ext cx="476810" cy="47681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TextBox 15"/>
          <p:cNvSpPr>
            <a:spLocks noChangeArrowheads="1"/>
          </p:cNvSpPr>
          <p:nvPr userDrawn="1"/>
        </p:nvSpPr>
        <p:spPr bwMode="auto">
          <a:xfrm>
            <a:off x="5699918" y="6414294"/>
            <a:ext cx="792163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3178470B-834F-4BEB-B7A2-81ED5C5E077E}" type="slidenum"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</a:fld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7" name="直接箭头连接符 25"/>
          <p:cNvSpPr>
            <a:spLocks noChangeShapeType="1"/>
          </p:cNvSpPr>
          <p:nvPr userDrawn="1"/>
        </p:nvSpPr>
        <p:spPr bwMode="auto">
          <a:xfrm>
            <a:off x="409575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chemeClr val="tx1">
                <a:lumMod val="65000"/>
                <a:lumOff val="35000"/>
              </a:schemeClr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直接箭头连接符 27"/>
          <p:cNvSpPr>
            <a:spLocks noChangeShapeType="1"/>
          </p:cNvSpPr>
          <p:nvPr userDrawn="1"/>
        </p:nvSpPr>
        <p:spPr bwMode="auto">
          <a:xfrm flipH="1">
            <a:off x="6527800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chemeClr val="tx1">
                <a:lumMod val="65000"/>
                <a:lumOff val="35000"/>
              </a:schemeClr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1DE4B9-E66B-4A6E-9801-2A576895371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1C369-419B-4289-A31E-08E7919D417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240B40-771F-4B5B-905E-8D0AC6FC867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BBB6C3-5E95-4448-B2C4-B638F51EDD0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5B9581-29C8-4556-A8DF-F43591733D4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DD12E-129D-4053-8E1A-FE57F4BF5D8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69493B-D33E-4DC0-BE40-09747D333324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E5805B-AD7B-407F-973F-EFDF77C3BB1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D1157D-AF7A-4484-BB5F-D704F46804B3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955EA0-8727-49A9-AC23-91738BB30B4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F38F7C-7C01-4C87-BC25-8FDD2A5D0910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2E3303-2AA3-434C-8A4E-5A0FF3699E2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937F63-F0AE-43AB-8CB8-23FB9477A071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1AEAEF-A05A-43BE-AA16-BF89CEDC0B4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6"/>
          <p:cNvSpPr/>
          <p:nvPr userDrawn="1"/>
        </p:nvSpPr>
        <p:spPr>
          <a:xfrm>
            <a:off x="5762625" y="6211888"/>
            <a:ext cx="650875" cy="650875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圆角矩形 3"/>
          <p:cNvSpPr>
            <a:spLocks noChangeArrowheads="1"/>
          </p:cNvSpPr>
          <p:nvPr userDrawn="1"/>
        </p:nvSpPr>
        <p:spPr bwMode="auto">
          <a:xfrm>
            <a:off x="10128250" y="422275"/>
            <a:ext cx="1644650" cy="1206500"/>
          </a:xfrm>
          <a:prstGeom prst="roundRect">
            <a:avLst>
              <a:gd name="adj" fmla="val 5810"/>
            </a:avLst>
          </a:prstGeom>
          <a:solidFill>
            <a:srgbClr val="E67819"/>
          </a:solidFill>
          <a:ln>
            <a:noFill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6" name="直接箭头连接符 25"/>
          <p:cNvSpPr>
            <a:spLocks noChangeShapeType="1"/>
          </p:cNvSpPr>
          <p:nvPr userDrawn="1"/>
        </p:nvSpPr>
        <p:spPr bwMode="auto">
          <a:xfrm>
            <a:off x="409575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rgbClr val="E67819"/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直接箭头连接符 27"/>
          <p:cNvSpPr>
            <a:spLocks noChangeShapeType="1"/>
          </p:cNvSpPr>
          <p:nvPr userDrawn="1"/>
        </p:nvSpPr>
        <p:spPr bwMode="auto">
          <a:xfrm flipH="1">
            <a:off x="6527800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rgbClr val="E67819"/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F5A4BD-FC7D-4CEF-8D5E-D3D28AE7F803}" type="datetimeFigureOut">
              <a:rPr lang="zh-CN" altLang="en-US"/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E3DCD-BBA9-4060-A658-47B6045B173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06E8A8-887C-4022-B3D7-2C12B5306B27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056C84-6A0F-4EFE-B5DF-7C74F977645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6536FB-5B20-42FA-B7F2-B7E65A8754D7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9F7E64-298C-4B89-BA84-AB6262C21DB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ABC372-264E-4C02-B70A-82BF16E370E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274CD7-4010-4FEB-9606-02C9D03FF33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850E93-F2FD-49F5-9682-8D3AFB03BC9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898B8-CB02-44BD-8606-D30B00EAE8F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3B94D5-50BB-4637-99BF-D11D87E9406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19CEC1-4B5A-4B65-BEB3-05D4186E009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6"/>
          <p:cNvSpPr/>
          <p:nvPr userDrawn="1"/>
        </p:nvSpPr>
        <p:spPr>
          <a:xfrm>
            <a:off x="5762625" y="6211888"/>
            <a:ext cx="650875" cy="650875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圆角矩形 3"/>
          <p:cNvSpPr>
            <a:spLocks noChangeArrowheads="1"/>
          </p:cNvSpPr>
          <p:nvPr userDrawn="1"/>
        </p:nvSpPr>
        <p:spPr bwMode="auto">
          <a:xfrm>
            <a:off x="10128250" y="422275"/>
            <a:ext cx="1644650" cy="1206500"/>
          </a:xfrm>
          <a:prstGeom prst="roundRect">
            <a:avLst>
              <a:gd name="adj" fmla="val 5810"/>
            </a:avLst>
          </a:prstGeom>
          <a:solidFill>
            <a:srgbClr val="E67819"/>
          </a:solidFill>
          <a:ln>
            <a:noFill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6" name="直接箭头连接符 25"/>
          <p:cNvSpPr>
            <a:spLocks noChangeShapeType="1"/>
          </p:cNvSpPr>
          <p:nvPr userDrawn="1"/>
        </p:nvSpPr>
        <p:spPr bwMode="auto">
          <a:xfrm>
            <a:off x="409575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rgbClr val="E67819"/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直接箭头连接符 27"/>
          <p:cNvSpPr>
            <a:spLocks noChangeShapeType="1"/>
          </p:cNvSpPr>
          <p:nvPr userDrawn="1"/>
        </p:nvSpPr>
        <p:spPr bwMode="auto">
          <a:xfrm flipH="1">
            <a:off x="6527800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rgbClr val="E67819"/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F5A4BD-FC7D-4CEF-8D5E-D3D28AE7F803}" type="datetimeFigureOut">
              <a:rPr lang="zh-CN" altLang="en-US"/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E3DCD-BBA9-4060-A658-47B6045B173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B0F753-467C-4A25-A51D-C34CD212E5A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07105C-0A98-4AD3-BC21-83848320CD3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67081D-9DDE-4703-A828-1ADA589182DA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7F6672-ED29-4095-A5C5-D0484FB479F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0456B5-46B2-4BAD-9944-782BFC58C6F2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C82BF4-7C15-4761-8E16-939982C6FF9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63CF97-6321-49CC-9E82-0DC4133FDAD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81BBB3-94CF-494D-8B2D-2568097B636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B0F753-467C-4A25-A51D-C34CD212E5A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07105C-0A98-4AD3-BC21-83848320CD3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E0959F-14A5-453B-934A-884745A11946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D55FE-7AD3-44F1-8C27-3A3923FA0CC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E2E87-3EDA-4903-A795-F72A9C94FE38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133430-EC9E-4CBE-A38D-43736EC76D2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1E64F0-9F53-4D69-813A-87EAB0F0E69D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DFFF15-4CD9-46E9-9E18-6A43129879F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D246A6-B374-4010-886E-106D5636E4D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88BCC3-4832-482F-86CB-B4073F74E5B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733F11-E6A7-47AE-A512-CDC16696FAE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521F9C-4AD4-4FF2-9895-A66F67B58FA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11"/>
          <p:cNvSpPr/>
          <p:nvPr userDrawn="1"/>
        </p:nvSpPr>
        <p:spPr>
          <a:xfrm>
            <a:off x="5857594" y="6359245"/>
            <a:ext cx="476810" cy="47681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TextBox 15"/>
          <p:cNvSpPr>
            <a:spLocks noChangeArrowheads="1"/>
          </p:cNvSpPr>
          <p:nvPr userDrawn="1"/>
        </p:nvSpPr>
        <p:spPr bwMode="auto">
          <a:xfrm>
            <a:off x="5699918" y="6414294"/>
            <a:ext cx="792163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3178470B-834F-4BEB-B7A2-81ED5C5E077E}" type="slidenum"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</a:fld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7" name="直接箭头连接符 25"/>
          <p:cNvSpPr>
            <a:spLocks noChangeShapeType="1"/>
          </p:cNvSpPr>
          <p:nvPr userDrawn="1"/>
        </p:nvSpPr>
        <p:spPr bwMode="auto">
          <a:xfrm>
            <a:off x="409575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chemeClr val="tx1">
                <a:lumMod val="65000"/>
                <a:lumOff val="35000"/>
              </a:schemeClr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直接箭头连接符 27"/>
          <p:cNvSpPr>
            <a:spLocks noChangeShapeType="1"/>
          </p:cNvSpPr>
          <p:nvPr userDrawn="1"/>
        </p:nvSpPr>
        <p:spPr bwMode="auto">
          <a:xfrm flipH="1">
            <a:off x="6527800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chemeClr val="tx1">
                <a:lumMod val="65000"/>
                <a:lumOff val="35000"/>
              </a:schemeClr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67081D-9DDE-4703-A828-1ADA589182DA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7F6672-ED29-4095-A5C5-D0484FB479F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0456B5-46B2-4BAD-9944-782BFC58C6F2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C82BF4-7C15-4761-8E16-939982C6FF9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63CF97-6321-49CC-9E82-0DC4133FDAD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81BBB3-94CF-494D-8B2D-2568097B636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E0959F-14A5-453B-934A-884745A11946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D55FE-7AD3-44F1-8C27-3A3923FA0CC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E2E87-3EDA-4903-A795-F72A9C94FE38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133430-EC9E-4CBE-A38D-43736EC76D2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1E64F0-9F53-4D69-813A-87EAB0F0E69D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DFFF15-4CD9-46E9-9E18-6A43129879F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3" Type="http://schemas.openxmlformats.org/officeDocument/2006/relationships/theme" Target="../theme/theme3.xml"/><Relationship Id="rId12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defRPr/>
            </a:pPr>
            <a:fld id="{E118900A-AF52-4B6D-A55C-1112B3D5F94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defRPr/>
            </a:pPr>
            <a:fld id="{8E83DDD4-D0EC-4814-A99D-6F9B02D51055}" type="slidenum">
              <a:rPr lang="zh-CN" altLang="en-US"/>
            </a:fld>
            <a:endParaRPr lang="zh-CN" altLang="en-US"/>
          </a:p>
        </p:txBody>
      </p:sp>
      <p:sp>
        <p:nvSpPr>
          <p:cNvPr id="8" name="直接连接符 8"/>
          <p:cNvSpPr>
            <a:spLocks noChangeShapeType="1"/>
          </p:cNvSpPr>
          <p:nvPr userDrawn="1"/>
        </p:nvSpPr>
        <p:spPr bwMode="auto">
          <a:xfrm>
            <a:off x="409575" y="333375"/>
            <a:ext cx="11361738" cy="0"/>
          </a:xfrm>
          <a:prstGeom prst="line">
            <a:avLst/>
          </a:prstGeom>
          <a:noFill/>
          <a:ln w="19050" cap="flat" cmpd="sng">
            <a:solidFill>
              <a:srgbClr val="C8C8C8"/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TextBox 15"/>
          <p:cNvSpPr>
            <a:spLocks noChangeArrowheads="1"/>
          </p:cNvSpPr>
          <p:nvPr userDrawn="1"/>
        </p:nvSpPr>
        <p:spPr bwMode="auto">
          <a:xfrm>
            <a:off x="5708650" y="6372225"/>
            <a:ext cx="792163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9930F535-8BB9-4E93-ABE6-ADDB8AAF0B3A}" type="slidenum"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</a:fld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 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4339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863BF9F6-EFA2-40C1-B267-B826F3486741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A81D53E-EB3A-4E5A-A8E3-6743A5F7250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等线 Light" panose="02010600030101010101" charset="-122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defRPr/>
            </a:pPr>
            <a:fld id="{E118900A-AF52-4B6D-A55C-1112B3D5F94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defRPr/>
            </a:pPr>
            <a:fld id="{8E83DDD4-D0EC-4814-A99D-6F9B02D51055}" type="slidenum">
              <a:rPr lang="zh-CN" altLang="en-US"/>
            </a:fld>
            <a:endParaRPr lang="zh-CN" altLang="en-US"/>
          </a:p>
        </p:txBody>
      </p:sp>
      <p:sp>
        <p:nvSpPr>
          <p:cNvPr id="8" name="直接连接符 8"/>
          <p:cNvSpPr>
            <a:spLocks noChangeShapeType="1"/>
          </p:cNvSpPr>
          <p:nvPr userDrawn="1"/>
        </p:nvSpPr>
        <p:spPr bwMode="auto">
          <a:xfrm>
            <a:off x="409575" y="333375"/>
            <a:ext cx="11361738" cy="0"/>
          </a:xfrm>
          <a:prstGeom prst="line">
            <a:avLst/>
          </a:prstGeom>
          <a:noFill/>
          <a:ln w="19050" cap="flat" cmpd="sng">
            <a:solidFill>
              <a:srgbClr val="C8C8C8"/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TextBox 15"/>
          <p:cNvSpPr>
            <a:spLocks noChangeArrowheads="1"/>
          </p:cNvSpPr>
          <p:nvPr userDrawn="1"/>
        </p:nvSpPr>
        <p:spPr bwMode="auto">
          <a:xfrm>
            <a:off x="5708650" y="6372225"/>
            <a:ext cx="792163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9930F535-8BB9-4E93-ABE6-ADDB8AAF0B3A}" type="slidenum"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</a:fld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 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7.png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8.png"/><Relationship Id="rId1" Type="http://schemas.openxmlformats.org/officeDocument/2006/relationships/tags" Target="../tags/tag9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9.png"/><Relationship Id="rId2" Type="http://schemas.openxmlformats.org/officeDocument/2006/relationships/tags" Target="../tags/tag11.xml"/><Relationship Id="rId1" Type="http://schemas.openxmlformats.org/officeDocument/2006/relationships/tags" Target="../tags/tag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0.png"/><Relationship Id="rId1" Type="http://schemas.openxmlformats.org/officeDocument/2006/relationships/tags" Target="../tags/tag12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1.png"/><Relationship Id="rId1" Type="http://schemas.openxmlformats.org/officeDocument/2006/relationships/tags" Target="../tags/tag13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2.png"/><Relationship Id="rId2" Type="http://schemas.openxmlformats.org/officeDocument/2006/relationships/tags" Target="../tags/tag15.xml"/><Relationship Id="rId1" Type="http://schemas.openxmlformats.org/officeDocument/2006/relationships/tags" Target="../tags/tag14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3.png"/><Relationship Id="rId2" Type="http://schemas.openxmlformats.org/officeDocument/2006/relationships/tags" Target="../tags/tag17.xml"/><Relationship Id="rId1" Type="http://schemas.openxmlformats.org/officeDocument/2006/relationships/tags" Target="../tags/tag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png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4.png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.png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png"/><Relationship Id="rId1" Type="http://schemas.openxmlformats.org/officeDocument/2006/relationships/tags" Target="../tags/tag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gradFill rotWithShape="0">
          <a:gsLst>
            <a:gs pos="0">
              <a:schemeClr val="tx1">
                <a:lumMod val="50000"/>
                <a:lumOff val="50000"/>
              </a:schemeClr>
            </a:gs>
            <a:gs pos="73999">
              <a:schemeClr val="tx1">
                <a:lumMod val="75000"/>
                <a:lumOff val="25000"/>
              </a:schemeClr>
            </a:gs>
            <a:gs pos="100000">
              <a:schemeClr val="tx2">
                <a:lumMod val="5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5" name="TextBox 8"/>
          <p:cNvSpPr>
            <a:spLocks noChangeArrowheads="1"/>
          </p:cNvSpPr>
          <p:nvPr/>
        </p:nvSpPr>
        <p:spPr bwMode="auto">
          <a:xfrm>
            <a:off x="1463114" y="650218"/>
            <a:ext cx="940211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sz="4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第3章  掌握文案写作技巧</a:t>
            </a:r>
            <a:endParaRPr sz="40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  <p:sp>
        <p:nvSpPr>
          <p:cNvPr id="27656" name="矩形 6"/>
          <p:cNvSpPr>
            <a:spLocks noChangeArrowheads="1"/>
          </p:cNvSpPr>
          <p:nvPr/>
        </p:nvSpPr>
        <p:spPr bwMode="auto">
          <a:xfrm>
            <a:off x="1335405" y="2998470"/>
            <a:ext cx="6976110" cy="14566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3.1  文案开头：吸引受众兴趣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3.2  内容布局：提升整体质量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3.3  文案结尾：引导受众思考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8" name="直接连接符 10"/>
          <p:cNvSpPr>
            <a:spLocks noChangeShapeType="1"/>
          </p:cNvSpPr>
          <p:nvPr/>
        </p:nvSpPr>
        <p:spPr bwMode="auto">
          <a:xfrm>
            <a:off x="0" y="1805342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6"/>
          <p:cNvSpPr>
            <a:spLocks noChangeArrowheads="1"/>
          </p:cNvSpPr>
          <p:nvPr/>
        </p:nvSpPr>
        <p:spPr bwMode="auto">
          <a:xfrm>
            <a:off x="726141" y="2234042"/>
            <a:ext cx="4194854" cy="587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FFFF"/>
                </a:solidFill>
                <a:effectLst/>
                <a:latin typeface="方正兰亭黑_GBK"/>
              </a:rPr>
              <a:t>学习目标</a:t>
            </a:r>
            <a:endParaRPr lang="zh-CN" altLang="en-US" sz="2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616788"/>
            <a:ext cx="1445560" cy="759855"/>
            <a:chOff x="0" y="831941"/>
            <a:chExt cx="1445560" cy="759855"/>
          </a:xfrm>
        </p:grpSpPr>
        <p:sp>
          <p:nvSpPr>
            <p:cNvPr id="27659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直接连接符 10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直接连接符 11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746440" y="616788"/>
            <a:ext cx="1445560" cy="759855"/>
            <a:chOff x="0" y="831941"/>
            <a:chExt cx="1445560" cy="759855"/>
          </a:xfrm>
        </p:grpSpPr>
        <p:sp>
          <p:nvSpPr>
            <p:cNvPr id="15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直接连接符 16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直接连接符 17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直接连接符 10"/>
          <p:cNvSpPr>
            <a:spLocks noChangeShapeType="1"/>
          </p:cNvSpPr>
          <p:nvPr/>
        </p:nvSpPr>
        <p:spPr bwMode="auto">
          <a:xfrm>
            <a:off x="0" y="272376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3.2.2  平行型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594360" y="1167765"/>
            <a:ext cx="4044315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平行型内容布局是指平叙其事，讲述一个事件的多个方面，或是多件事件一起讲述的结构形式。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ChatGPT输入框中输入对话前提，如“你是一个正方辩手，请针对你所支持的观点‘好心总会有好报’，提出论点”，然后继续输入提示词，如“根据上述观点进行举例论证，并生成完整的论文”，可以得到平行型内容布局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765675" y="1442085"/>
            <a:ext cx="6893560" cy="42418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3.2.3  层进型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1505" y="1101725"/>
            <a:ext cx="383857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层进型内容布局是指所描述的事件、话题等具有环环相扣、循序渐进关系的结构形式。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先让ChatGPT生成一个故事开头，如输入“提供一个神话故事开头，150字以内”提示词，然后让ChatGPT根据事情发展的先后顺序，续写故事，如输入“请按事情发展的先后顺序续写这个故事”提示词，便可得到层进型内容布局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632325" y="1344295"/>
            <a:ext cx="6929755" cy="416877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3.2.4  “总分总”型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618490" y="1325245"/>
            <a:ext cx="4482465" cy="46101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“总分总”型内容布局是常见的结构方式，具体指按照“总写—分写—总写”来布局内容，如文案的开头先总体概括全部的内容，然后中间部分进行详细介绍，最后总结并升华内容。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输入“朋友的生日贺卡一般写什么内容”提示词，让ChatGPT生成对话前提，然后表达具体的需求，输入“提供一份祝福朋友生日快乐的贺卡，先表达祝福，再结合具体的实例，最后送上祝愿”提示词。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229860" y="988060"/>
            <a:ext cx="6335395" cy="533336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gradFill rotWithShape="0">
          <a:gsLst>
            <a:gs pos="0">
              <a:schemeClr val="tx1">
                <a:lumMod val="50000"/>
                <a:lumOff val="50000"/>
              </a:schemeClr>
            </a:gs>
            <a:gs pos="73999">
              <a:schemeClr val="tx1">
                <a:lumMod val="75000"/>
                <a:lumOff val="25000"/>
              </a:schemeClr>
            </a:gs>
            <a:gs pos="100000">
              <a:schemeClr val="tx2">
                <a:lumMod val="5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5" name="TextBox 8"/>
          <p:cNvSpPr>
            <a:spLocks noChangeArrowheads="1"/>
          </p:cNvSpPr>
          <p:nvPr/>
        </p:nvSpPr>
        <p:spPr bwMode="auto">
          <a:xfrm>
            <a:off x="1463114" y="650219"/>
            <a:ext cx="940211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sz="4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3.3  文案结尾：引导受众思考</a:t>
            </a:r>
            <a:endParaRPr sz="40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  <p:sp>
        <p:nvSpPr>
          <p:cNvPr id="27656" name="矩形 6"/>
          <p:cNvSpPr>
            <a:spLocks noChangeArrowheads="1"/>
          </p:cNvSpPr>
          <p:nvPr/>
        </p:nvSpPr>
        <p:spPr bwMode="auto">
          <a:xfrm>
            <a:off x="1335405" y="2998470"/>
            <a:ext cx="6976110" cy="18415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3.3.1  呼应型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3.3.2  引用型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3.3.3  修辞型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3.3.4  反转型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8" name="直接连接符 10"/>
          <p:cNvSpPr>
            <a:spLocks noChangeShapeType="1"/>
          </p:cNvSpPr>
          <p:nvPr/>
        </p:nvSpPr>
        <p:spPr bwMode="auto">
          <a:xfrm>
            <a:off x="0" y="1805342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6"/>
          <p:cNvSpPr>
            <a:spLocks noChangeArrowheads="1"/>
          </p:cNvSpPr>
          <p:nvPr/>
        </p:nvSpPr>
        <p:spPr bwMode="auto">
          <a:xfrm>
            <a:off x="726141" y="2234042"/>
            <a:ext cx="4194854" cy="587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FFFF"/>
                </a:solidFill>
                <a:effectLst/>
                <a:latin typeface="方正兰亭黑_GBK"/>
              </a:rPr>
              <a:t>学习目标</a:t>
            </a:r>
            <a:endParaRPr lang="zh-CN" altLang="en-US" sz="2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616788"/>
            <a:ext cx="1445560" cy="759855"/>
            <a:chOff x="0" y="831941"/>
            <a:chExt cx="1445560" cy="759855"/>
          </a:xfrm>
        </p:grpSpPr>
        <p:sp>
          <p:nvSpPr>
            <p:cNvPr id="27659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直接连接符 10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直接连接符 11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746440" y="616788"/>
            <a:ext cx="1445560" cy="759855"/>
            <a:chOff x="0" y="831941"/>
            <a:chExt cx="1445560" cy="759855"/>
          </a:xfrm>
        </p:grpSpPr>
        <p:sp>
          <p:nvSpPr>
            <p:cNvPr id="15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直接连接符 16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直接连接符 17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直接连接符 10"/>
          <p:cNvSpPr>
            <a:spLocks noChangeShapeType="1"/>
          </p:cNvSpPr>
          <p:nvPr/>
        </p:nvSpPr>
        <p:spPr bwMode="auto">
          <a:xfrm>
            <a:off x="0" y="272376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3.3.1  呼应型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4345" y="969645"/>
            <a:ext cx="1121156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zh-CN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呼应型文案结尾是指在结尾处呼应主体内容或开头的文案技巧。让ChatGPT生成一段关于电商产品的文案开头，如输入“为毛笔产品提供一段描述作为文案开头”提示词，然后让ChatGPT根据这段开头，生成一段前后呼应的文案结尾，在输入框中输入“根据这段开头提供一段前后呼应的文案结尾”提示词，ChatGPT会生成呼应型文案结尾。</a:t>
            </a:r>
            <a:endParaRPr lang="zh-CN" altLang="zh-CN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29130" y="2803525"/>
            <a:ext cx="8334375" cy="341376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3.3.2  引用型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4975" y="996950"/>
            <a:ext cx="4398645" cy="5015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引用型文案结尾是指在结尾处引用文学典籍、文人词句、典故、名言名句等来深化思想、升华主题的文案技巧。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用户可以根据任务需求，让ChatGPT生成对话前提，如在ChatGPT输入框中输入“有哪些名言警句可以用作论述理想的重要性”提示词，然后根据ChatGPT的回复输入具体的需求，如输入“请引用‘没有理想，生活就失去了目标’的观点，提供一个升华主题的文案结尾”提示词，会得到引用型文案结尾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739005" y="2027555"/>
            <a:ext cx="7374890" cy="344678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3.3.3  修辞型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476250" y="1077595"/>
            <a:ext cx="11129010" cy="174434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修辞型文案结尾是指在结尾处运用修辞手法来写作的文案技巧。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先让ChatGPT生成对话前提，在输入框中输入“你知道比喻手法吗？”提示词，然后输入具体的需求，如输入“请运用比喻手法为一篇情感类公众号文章提供文案结尾”提示词，ChatGPT会生成修辞型文案结尾。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727835" y="2821940"/>
            <a:ext cx="8736965" cy="307911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3.3.4  反转型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476250" y="879475"/>
            <a:ext cx="11129010" cy="15900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反转型文案结尾是指在结尾处给人出乎意料感觉的文案技巧。先让ChatGPT生成一个幽默故事的脚本，在输入框中输入“提供一个幽默故事的脚本，带有故事情节的，300字以内”提示词，接着让ChatGPT优化这个脚本，如输入“改写这个故事的结局，要求出人意料”提示词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795145" y="2469515"/>
            <a:ext cx="8491220" cy="379031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gradFill rotWithShape="0">
          <a:gsLst>
            <a:gs pos="0">
              <a:schemeClr val="tx1">
                <a:lumMod val="50000"/>
                <a:lumOff val="50000"/>
              </a:schemeClr>
            </a:gs>
            <a:gs pos="73999">
              <a:schemeClr val="tx1">
                <a:lumMod val="75000"/>
                <a:lumOff val="25000"/>
              </a:schemeClr>
            </a:gs>
            <a:gs pos="100000">
              <a:schemeClr val="tx2">
                <a:lumMod val="5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5" name="TextBox 8"/>
          <p:cNvSpPr>
            <a:spLocks noChangeArrowheads="1"/>
          </p:cNvSpPr>
          <p:nvPr/>
        </p:nvSpPr>
        <p:spPr bwMode="auto">
          <a:xfrm>
            <a:off x="1463114" y="650219"/>
            <a:ext cx="940211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sz="4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3.1  文案开头：吸引受众兴趣</a:t>
            </a:r>
            <a:endParaRPr sz="40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  <p:sp>
        <p:nvSpPr>
          <p:cNvPr id="27656" name="矩形 6"/>
          <p:cNvSpPr>
            <a:spLocks noChangeArrowheads="1"/>
          </p:cNvSpPr>
          <p:nvPr/>
        </p:nvSpPr>
        <p:spPr bwMode="auto">
          <a:xfrm>
            <a:off x="1335405" y="2998470"/>
            <a:ext cx="6976110" cy="22777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3.1.1  点明主题型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3.1.2  引起共鸣型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3.1.3  引经据典型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3.1.4  描述热点型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3.1.5  创设情境型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8" name="直接连接符 10"/>
          <p:cNvSpPr>
            <a:spLocks noChangeShapeType="1"/>
          </p:cNvSpPr>
          <p:nvPr/>
        </p:nvSpPr>
        <p:spPr bwMode="auto">
          <a:xfrm>
            <a:off x="0" y="1805342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6"/>
          <p:cNvSpPr>
            <a:spLocks noChangeArrowheads="1"/>
          </p:cNvSpPr>
          <p:nvPr/>
        </p:nvSpPr>
        <p:spPr bwMode="auto">
          <a:xfrm>
            <a:off x="726141" y="2234042"/>
            <a:ext cx="4194854" cy="587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FFFF"/>
                </a:solidFill>
                <a:effectLst/>
                <a:latin typeface="方正兰亭黑_GBK"/>
              </a:rPr>
              <a:t>学习目标</a:t>
            </a:r>
            <a:endParaRPr lang="zh-CN" altLang="en-US" sz="2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616788"/>
            <a:ext cx="1445560" cy="759855"/>
            <a:chOff x="0" y="831941"/>
            <a:chExt cx="1445560" cy="759855"/>
          </a:xfrm>
        </p:grpSpPr>
        <p:sp>
          <p:nvSpPr>
            <p:cNvPr id="27659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直接连接符 10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直接连接符 11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746440" y="616788"/>
            <a:ext cx="1445560" cy="759855"/>
            <a:chOff x="0" y="831941"/>
            <a:chExt cx="1445560" cy="759855"/>
          </a:xfrm>
        </p:grpSpPr>
        <p:sp>
          <p:nvSpPr>
            <p:cNvPr id="15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直接连接符 16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直接连接符 17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直接连接符 10"/>
          <p:cNvSpPr>
            <a:spLocks noChangeShapeType="1"/>
          </p:cNvSpPr>
          <p:nvPr/>
        </p:nvSpPr>
        <p:spPr bwMode="auto">
          <a:xfrm>
            <a:off x="0" y="272376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3.1.1  点明主题型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29285" y="1186180"/>
            <a:ext cx="3740785" cy="456565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明主题型文案开头在小说、营销软文、视频脚本中都可以应用。在ChatGPT中输入恰当的提示词，便可以获得点明主题型文案开头参考。第1种方法是先让ChatGPT知道对话前提，然后输入需求进行提问；第2种方法是先提供给ChatGPT一个点明主题型文案开头实例，然后让其进行模仿生成更多的点明主题型文案开头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475480" y="1186180"/>
            <a:ext cx="7165340" cy="496760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3.1.2  引起共鸣型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34035" y="956945"/>
            <a:ext cx="11164570" cy="170434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引起共鸣型文案开头是指开头使受众共情、启发或产生认同感的文案技巧。这类文案技巧通常用比喻、拟人、引用等表现手法来实现，能够吸引受众阅读或观看完全部的内容。为ChatGPT设置对话前提，输入具体的需求，还可以对ChatGPT的回复进行优化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27860" y="2663190"/>
            <a:ext cx="8335645" cy="350456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3.1.3  引经据典型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6730" y="1041400"/>
            <a:ext cx="1114615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引经据典型文案开头是指引用名人名言、文学典籍、典故等作为开头揭示主题的文案技巧。在ChatGPT的输入框中输入“《论语》中有哪些名句是关于朋友的”提示词，根据ChatGPT的回复，继续输入“请引用‘三人行，必有我师焉。择其善者而从之，其不善者而改之。’，提供一个适合短视频的文案开头”提示词，</a:t>
            </a: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ChatGPT会生成引经据典型文案开头。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67180" y="2970530"/>
            <a:ext cx="9058275" cy="27813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3.1.4  描述热点型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6730" y="909320"/>
            <a:ext cx="11189335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描述热点型文案开头是指在开头说明社会热点事件、话题或元素的文案技巧。这类技巧并非都是对热点的阐述，可以借势热点引申出其他的内容，如借势热门电视剧引申出某个现实话题等。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ChatGPT的输入框中输入对话前提，如输入“你知道全球就开放合作达成了哪些共识吗？”提示词，继续输入具体的需求，“请详细说明第4点，作为一篇公众号文章的开头，字数在100字以内”，ChatGPT会生成描述热点型文案开头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371725" y="2970530"/>
            <a:ext cx="7459980" cy="332613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3.1.5  创设情境型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6730" y="909320"/>
            <a:ext cx="1118933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创设情境型文案开头是指在开头虚拟一个场景或提出一个问题，引起受众产生画面感或进行思考的文案技巧。这类文案技巧可以套用固定的句式：如“试想一下，我们正经历着××（事件），你会××（行动）”“你们也曾经历过×××（事件）吗”等。运用ChatGPT生成创设情境型文案开头，可以套用句式进行提示词提问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04620" y="2682875"/>
            <a:ext cx="9382125" cy="345757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gradFill rotWithShape="0">
          <a:gsLst>
            <a:gs pos="0">
              <a:schemeClr val="tx1">
                <a:lumMod val="50000"/>
                <a:lumOff val="50000"/>
              </a:schemeClr>
            </a:gs>
            <a:gs pos="73999">
              <a:schemeClr val="tx1">
                <a:lumMod val="75000"/>
                <a:lumOff val="25000"/>
              </a:schemeClr>
            </a:gs>
            <a:gs pos="100000">
              <a:schemeClr val="tx2">
                <a:lumMod val="5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5" name="TextBox 8"/>
          <p:cNvSpPr>
            <a:spLocks noChangeArrowheads="1"/>
          </p:cNvSpPr>
          <p:nvPr/>
        </p:nvSpPr>
        <p:spPr bwMode="auto">
          <a:xfrm>
            <a:off x="1463114" y="650219"/>
            <a:ext cx="940211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sz="4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3.2  内容布局：提升整体质量</a:t>
            </a:r>
            <a:endParaRPr sz="40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  <p:sp>
        <p:nvSpPr>
          <p:cNvPr id="27656" name="矩形 6"/>
          <p:cNvSpPr>
            <a:spLocks noChangeArrowheads="1"/>
          </p:cNvSpPr>
          <p:nvPr/>
        </p:nvSpPr>
        <p:spPr bwMode="auto">
          <a:xfrm>
            <a:off x="1335405" y="2998470"/>
            <a:ext cx="3693795" cy="18681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3.2.1  悬疑型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3.2.2  平行型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3.2.3  层进型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3.2.4  “总分总”型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8" name="直接连接符 10"/>
          <p:cNvSpPr>
            <a:spLocks noChangeShapeType="1"/>
          </p:cNvSpPr>
          <p:nvPr/>
        </p:nvSpPr>
        <p:spPr bwMode="auto">
          <a:xfrm>
            <a:off x="0" y="1805342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6"/>
          <p:cNvSpPr>
            <a:spLocks noChangeArrowheads="1"/>
          </p:cNvSpPr>
          <p:nvPr/>
        </p:nvSpPr>
        <p:spPr bwMode="auto">
          <a:xfrm>
            <a:off x="726141" y="2234042"/>
            <a:ext cx="4194854" cy="587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FFFF"/>
                </a:solidFill>
                <a:effectLst/>
                <a:latin typeface="方正兰亭黑_GBK"/>
              </a:rPr>
              <a:t>学习目标</a:t>
            </a:r>
            <a:endParaRPr lang="zh-CN" altLang="en-US" sz="2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616788"/>
            <a:ext cx="1445560" cy="759855"/>
            <a:chOff x="0" y="831941"/>
            <a:chExt cx="1445560" cy="759855"/>
          </a:xfrm>
        </p:grpSpPr>
        <p:sp>
          <p:nvSpPr>
            <p:cNvPr id="27659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直接连接符 10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直接连接符 11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746440" y="616788"/>
            <a:ext cx="1445560" cy="759855"/>
            <a:chOff x="0" y="831941"/>
            <a:chExt cx="1445560" cy="759855"/>
          </a:xfrm>
        </p:grpSpPr>
        <p:sp>
          <p:nvSpPr>
            <p:cNvPr id="15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直接连接符 16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直接连接符 17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直接连接符 10"/>
          <p:cNvSpPr>
            <a:spLocks noChangeShapeType="1"/>
          </p:cNvSpPr>
          <p:nvPr/>
        </p:nvSpPr>
        <p:spPr bwMode="auto">
          <a:xfrm>
            <a:off x="0" y="272376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3.2.1  悬疑型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5770" y="1013460"/>
            <a:ext cx="3754755" cy="5015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悬疑型内容布局是指在讲述文案内容时，不会完整地讲述全部事件，而是在情节发展的关键之处分开，给受众留下疑惑，以此来调动受众的观看兴趣。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ChatGPT的输入框中输入“请提供一篇悬疑型文章范例，150字以内”提示词，继续输入具体的需求，如“模仿悬疑型文章的写法，提供一篇关于手机新品发布的文章，字数在150字以内”，ChatGPT会生成悬疑型内容布局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356100" y="1600200"/>
            <a:ext cx="7402195" cy="4103370"/>
          </a:xfrm>
          <a:prstGeom prst="rect">
            <a:avLst/>
          </a:prstGeom>
        </p:spPr>
      </p:pic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PP_MARK_KEY" val="a2f2893a-b8ed-4b3e-a743-156500f54570"/>
  <p:tag name="COMMONDATA" val="eyJoZGlkIjoiYmI1NDUwMzAwZmI4ZDQyNDMyMWY4ZDBlODkzNGNmMDMifQ=="/>
  <p:tag name="commondata" val="eyJoZGlkIjoiNjFkZTIzMDg5ODA0OTQ2YTMxZjk2ZGJmMTdhZTY4NTU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2434</Words>
  <Application>WPS 演示</Application>
  <PresentationFormat>宽屏</PresentationFormat>
  <Paragraphs>95</Paragraphs>
  <Slides>17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17</vt:i4>
      </vt:variant>
    </vt:vector>
  </HeadingPairs>
  <TitlesOfParts>
    <vt:vector size="33" baseType="lpstr">
      <vt:lpstr>Arial</vt:lpstr>
      <vt:lpstr>宋体</vt:lpstr>
      <vt:lpstr>Wingdings</vt:lpstr>
      <vt:lpstr>等线</vt:lpstr>
      <vt:lpstr>微软雅黑</vt:lpstr>
      <vt:lpstr>Arial Unicode MS</vt:lpstr>
      <vt:lpstr>等线 Light</vt:lpstr>
      <vt:lpstr>Impact</vt:lpstr>
      <vt:lpstr>Wingdings</vt:lpstr>
      <vt:lpstr>方正兰亭黑_GBK</vt:lpstr>
      <vt:lpstr>黑体</vt:lpstr>
      <vt:lpstr>Times New Roman</vt:lpstr>
      <vt:lpstr>Arial Unicode MS</vt:lpstr>
      <vt:lpstr>自定义设计方案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Administrator</cp:lastModifiedBy>
  <cp:revision>738</cp:revision>
  <dcterms:created xsi:type="dcterms:W3CDTF">2016-10-02T03:17:00Z</dcterms:created>
  <dcterms:modified xsi:type="dcterms:W3CDTF">2023-11-15T01:48:43Z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8D39EB32A47A46C6B9681188193A40BF</vt:lpwstr>
  </property>
  <property fmtid="{D5CDD505-2E9C-101B-9397-08002B2CF9AE}" pid="3" name="KSOProductBuildVer">
    <vt:lpwstr>2052-12.1.0.15712</vt:lpwstr>
  </property>
</Properties>
</file>