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Default Extension="fntdata" ContentType="application/x-fontdata"/>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15243048" cy="8577072"/>
  <p:notesSz cx="8577072" cy="15243048"/>
  <p:embeddedFontLst>
    <p:embeddedFont>
      <p:font typeface=""/>
      <p:regular r:id="rId12"/>
    </p:embeddedFont>
    <p:embeddedFont>
      <p:font typeface=""/>
      <p:regular r:id="rId13"/>
    </p:embeddedFont>
    <p:embeddedFont>
      <p:font typeface=""/>
      <p:regular r:id="rId14"/>
    </p:embeddedFont>
  </p:embeddedFontLst>
  <p:notesMasterIdLst>
    <p:notesMasterId r:id="rId15"/>
  </p:notesMasterId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font" Target="fonts/font0.fntdata"/><Relationship Id="rId13" Type="http://schemas.openxmlformats.org/officeDocument/2006/relationships/font" Target="fonts/font1.fntdata"/><Relationship Id="rId14" Type="http://schemas.openxmlformats.org/officeDocument/2006/relationships/font" Target="fonts/font2.fntdata"/><Relationship Id="rId15" Type="http://schemas.openxmlformats.org/officeDocument/2006/relationships/notesMaster" Target="notesMasters/notesMaster1.xml"/><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1.xml"/><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10-1.png"/><Relationship Id="rId2" Type="http://schemas.openxmlformats.org/officeDocument/2006/relationships/slideLayout" Target="../slideLayouts/slideLayout1.xml"/><Relationship Id="rId3"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image" Target="../media/Slide-2-image-1.png"/><Relationship Id="rId2" Type="http://schemas.openxmlformats.org/officeDocument/2006/relationships/slideLayout" Target="../slideLayouts/slideLayout1.xml"/><Relationship Id="rId3"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slideLayout" Target="../slideLayouts/slideLayout1.xml"/><Relationship Id="rId3"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image" Target="../media/image-4-2.svg"/><Relationship Id="rId3" Type="http://schemas.openxmlformats.org/officeDocument/2006/relationships/image" Target="../media/image-4-3.png"/><Relationship Id="rId4" Type="http://schemas.openxmlformats.org/officeDocument/2006/relationships/image" Target="../media/image-4-4.svg"/><Relationship Id="rId5" Type="http://schemas.openxmlformats.org/officeDocument/2006/relationships/image" Target="../media/image-4-5.png"/><Relationship Id="rId6" Type="http://schemas.openxmlformats.org/officeDocument/2006/relationships/image" Target="../media/image-4-6.svg"/><Relationship Id="rId7" Type="http://schemas.openxmlformats.org/officeDocument/2006/relationships/image" Target="../media/image-4-7.png"/><Relationship Id="rId8" Type="http://schemas.openxmlformats.org/officeDocument/2006/relationships/image" Target="../media/image-4-8.svg"/><Relationship Id="rId9" Type="http://schemas.openxmlformats.org/officeDocument/2006/relationships/image" Target="../media/image-4-9.png"/><Relationship Id="rId10" Type="http://schemas.openxmlformats.org/officeDocument/2006/relationships/image" Target="../media/image-4-10.svg"/><Relationship Id="rId11" Type="http://schemas.openxmlformats.org/officeDocument/2006/relationships/image" Target="../media/image-4-11.png"/><Relationship Id="rId12" Type="http://schemas.openxmlformats.org/officeDocument/2006/relationships/image" Target="../media/image-4-12.svg"/><Relationship Id="rId13" Type="http://schemas.openxmlformats.org/officeDocument/2006/relationships/image" Target="../media/image-4-13.png"/><Relationship Id="rId14" Type="http://schemas.openxmlformats.org/officeDocument/2006/relationships/image" Target="../media/image-4-14.svg"/><Relationship Id="rId15" Type="http://schemas.openxmlformats.org/officeDocument/2006/relationships/image" Target="../media/image-4-15.png"/><Relationship Id="rId16" Type="http://schemas.openxmlformats.org/officeDocument/2006/relationships/image" Target="../media/image-4-16.svg"/><Relationship Id="rId17" Type="http://schemas.openxmlformats.org/officeDocument/2006/relationships/image" Target="../media/image-4-17.png"/><Relationship Id="rId18" Type="http://schemas.openxmlformats.org/officeDocument/2006/relationships/image" Target="../media/image-4-18.svg"/><Relationship Id="rId19" Type="http://schemas.openxmlformats.org/officeDocument/2006/relationships/image" Target="../media/image-4-19.png"/><Relationship Id="rId20" Type="http://schemas.openxmlformats.org/officeDocument/2006/relationships/image" Target="../media/image-4-20.svg"/><Relationship Id="rId21" Type="http://schemas.openxmlformats.org/officeDocument/2006/relationships/image" Target="../media/image-4-21.png"/><Relationship Id="rId22" Type="http://schemas.openxmlformats.org/officeDocument/2006/relationships/image" Target="../media/image-4-22.svg"/><Relationship Id="rId23" Type="http://schemas.openxmlformats.org/officeDocument/2006/relationships/slideLayout" Target="../slideLayouts/slideLayout1.xml"/><Relationship Id="rId2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2.svg"/><Relationship Id="rId3" Type="http://schemas.openxmlformats.org/officeDocument/2006/relationships/image" Target="../media/image-5-3.png"/><Relationship Id="rId4" Type="http://schemas.openxmlformats.org/officeDocument/2006/relationships/image" Target="../media/image-5-4.svg"/><Relationship Id="rId5" Type="http://schemas.openxmlformats.org/officeDocument/2006/relationships/image" Target="../media/image-5-5.png"/><Relationship Id="rId6" Type="http://schemas.openxmlformats.org/officeDocument/2006/relationships/image" Target="../media/image-5-6.svg"/><Relationship Id="rId7" Type="http://schemas.openxmlformats.org/officeDocument/2006/relationships/image" Target="../media/image-5-7.png"/><Relationship Id="rId8" Type="http://schemas.openxmlformats.org/officeDocument/2006/relationships/image" Target="../media/image-5-8.svg"/><Relationship Id="rId9" Type="http://schemas.openxmlformats.org/officeDocument/2006/relationships/image" Target="../media/image-5-9.png"/><Relationship Id="rId10" Type="http://schemas.openxmlformats.org/officeDocument/2006/relationships/image" Target="../media/image-5-10.svg"/><Relationship Id="rId11" Type="http://schemas.openxmlformats.org/officeDocument/2006/relationships/image" Target="../media/image-5-11.png"/><Relationship Id="rId12" Type="http://schemas.openxmlformats.org/officeDocument/2006/relationships/image" Target="../media/image-5-12.svg"/><Relationship Id="rId13" Type="http://schemas.openxmlformats.org/officeDocument/2006/relationships/slideLayout" Target="../slideLayouts/slideLayout1.xml"/><Relationship Id="rId1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image-6-1.png"/><Relationship Id="rId2" Type="http://schemas.openxmlformats.org/officeDocument/2006/relationships/image" Target="../media/image-6-2.svg"/><Relationship Id="rId3" Type="http://schemas.openxmlformats.org/officeDocument/2006/relationships/slideLayout" Target="../slideLayouts/slideLayout1.xm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image" Target="../media/image-7-1.png"/><Relationship Id="rId2" Type="http://schemas.openxmlformats.org/officeDocument/2006/relationships/slideLayout" Target="../slideLayouts/slideLayout1.xml"/><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image" Target="../media/image-8-2.png"/><Relationship Id="rId3" Type="http://schemas.openxmlformats.org/officeDocument/2006/relationships/image" Target="../media/image-8-3.svg"/><Relationship Id="rId4" Type="http://schemas.openxmlformats.org/officeDocument/2006/relationships/image" Target="../media/image-8-4.png"/><Relationship Id="rId5" Type="http://schemas.openxmlformats.org/officeDocument/2006/relationships/image" Target="../media/image-8-5.svg"/><Relationship Id="rId6" Type="http://schemas.openxmlformats.org/officeDocument/2006/relationships/image" Target="../media/image-8-6.png"/><Relationship Id="rId7" Type="http://schemas.openxmlformats.org/officeDocument/2006/relationships/image" Target="../media/image-8-7.svg"/><Relationship Id="rId8" Type="http://schemas.openxmlformats.org/officeDocument/2006/relationships/image" Target="../media/image-8-8.png"/><Relationship Id="rId9" Type="http://schemas.openxmlformats.org/officeDocument/2006/relationships/image" Target="../media/image-8-9.svg"/><Relationship Id="rId10" Type="http://schemas.openxmlformats.org/officeDocument/2006/relationships/image" Target="../media/image-8-10.png"/><Relationship Id="rId11" Type="http://schemas.openxmlformats.org/officeDocument/2006/relationships/image" Target="../media/image-8-11.png"/><Relationship Id="rId12" Type="http://schemas.openxmlformats.org/officeDocument/2006/relationships/image" Target="../media/image-8-12.png"/><Relationship Id="rId13" Type="http://schemas.openxmlformats.org/officeDocument/2006/relationships/image" Target="../media/image-8-13.png"/><Relationship Id="rId14" Type="http://schemas.openxmlformats.org/officeDocument/2006/relationships/image" Target="../media/image-8-14.svg"/><Relationship Id="rId15" Type="http://schemas.openxmlformats.org/officeDocument/2006/relationships/slideLayout" Target="../slideLayouts/slideLayout1.xml"/><Relationship Id="rId16"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image" Target="../media/image-9-2.png"/><Relationship Id="rId3" Type="http://schemas.openxmlformats.org/officeDocument/2006/relationships/image" Target="../media/image-9-3.png"/><Relationship Id="rId4" Type="http://schemas.openxmlformats.org/officeDocument/2006/relationships/image" Target="../media/image-9-4.png"/><Relationship Id="rId5" Type="http://schemas.openxmlformats.org/officeDocument/2006/relationships/image" Target="../media/image-9-5.png"/><Relationship Id="rId6" Type="http://schemas.openxmlformats.org/officeDocument/2006/relationships/image" Target="../media/image-9-6.svg"/><Relationship Id="rId7" Type="http://schemas.openxmlformats.org/officeDocument/2006/relationships/slideLayout" Target="../slideLayouts/slideLayout1.xml"/><Relationship Id="rId8"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FFFF"/>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15243048" cy="8577072"/>
          </a:xfrm>
          <a:prstGeom prst="rect">
            <a:avLst/>
          </a:prstGeom>
        </p:spPr>
      </p:pic>
      <p:sp>
        <p:nvSpPr>
          <p:cNvPr id="3" name="Text 0"/>
          <p:cNvSpPr txBox="1"/>
          <p:nvPr/>
        </p:nvSpPr>
        <p:spPr>
          <a:xfrm>
            <a:off x="1051560" y="2057400"/>
            <a:ext cx="5879592" cy="3429000"/>
          </a:xfrm>
          <a:prstGeom prst="rect">
            <a:avLst/>
          </a:prstGeom>
          <a:solidFill>
            <a:srgbClr val="FFFFFF">
              <a:alpha val="0"/>
            </a:srgbClr>
          </a:solidFill>
          <a:ln/>
        </p:spPr>
        <p:txBody>
          <a:bodyPr wrap="square" lIns="0" tIns="0" rIns="0" bIns="0" rtlCol="0" anchor="b"/>
          <a:lstStyle/>
          <a:p>
            <a:pPr algn="l">
              <a:lnSpc>
                <a:spcPct val="100000"/>
              </a:lnSpc>
            </a:pPr>
            <a:r>
              <a:rPr lang="en-US" sz="6000" b="1" dirty="0">
                <a:solidFill>
                  <a:srgbClr val="3D7FFF"/>
                </a:solidFill>
              </a:rPr>
              <a:t>第11章</a:t>
            </a:r>
            <a:pPr algn="l">
              <a:lnSpc>
                <a:spcPct val="100000"/>
              </a:lnSpc>
            </a:pPr>
            <a:r>
              <a:rPr lang="en-US" sz="6000" b="1" dirty="0">
                <a:solidFill>
                  <a:srgbClr val="1B2022"/>
                </a:solidFill>
              </a:rPr>
              <a:t> 一站式数据分析系统设计与实现</a:t>
            </a:r>
            <a:endParaRPr lang="en-US" sz="6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29" t="0" b="0"/>
          <a:stretch/>
        </p:blipFill>
        <p:spPr>
          <a:xfrm>
            <a:off x="0" y="0"/>
            <a:ext cx="15243048" cy="8577072"/>
          </a:xfrm>
          <a:prstGeom prst="rect">
            <a:avLst/>
          </a:prstGeom>
        </p:spPr>
      </p:pic>
      <p:sp>
        <p:nvSpPr>
          <p:cNvPr id="3" name="Text 0"/>
          <p:cNvSpPr/>
          <p:nvPr/>
        </p:nvSpPr>
        <p:spPr>
          <a:xfrm>
            <a:off x="3858768" y="521208"/>
            <a:ext cx="7525512" cy="7525512"/>
          </a:xfrm>
          <a:prstGeom prst="ellipse">
            <a:avLst/>
          </a:prstGeom>
          <a:solidFill>
            <a:srgbClr val="FFFFFF">
              <a:alpha val="70196"/>
            </a:srgbClr>
          </a:solidFill>
          <a:ln/>
          <a:effectLst>
            <a:outerShdw kx="0" ky="0" rotWithShape="0" sx="100000" sy="100000" blurRad="101600" dist="50800" dir="16200000" algn="bl">
              <a:srgbClr val="000000">
                <a:alpha val="0"/>
              </a:srgbClr>
            </a:outerShdw>
          </a:effectLst>
        </p:spPr>
        <p:txBody>
          <a:bodyPr wrap="square" lIns="16002" tIns="0" rIns="16002" bIns="0" rtlCol="0" anchor="ctr"/>
          <a:lstStyle/>
          <a:p>
            <a:pPr algn="ctr">
              <a:lnSpc>
                <a:spcPct val="125000"/>
              </a:lnSpc>
            </a:pPr>
            <a:r>
              <a:rPr lang="en-US" sz="1400" dirty="0">
                <a:solidFill>
                  <a:srgbClr val="1B2022"/>
                </a:solidFill>
              </a:rPr>
              <a:t>     </a:t>
            </a:r>
            <a:endParaRPr lang="en-US" sz="1400" dirty="0"/>
          </a:p>
        </p:txBody>
      </p:sp>
      <p:sp>
        <p:nvSpPr>
          <p:cNvPr id="4" name="Text 1"/>
          <p:cNvSpPr txBox="1"/>
          <p:nvPr/>
        </p:nvSpPr>
        <p:spPr>
          <a:xfrm>
            <a:off x="4279392" y="3227832"/>
            <a:ext cx="6665976" cy="1408176"/>
          </a:xfrm>
          <a:prstGeom prst="rect">
            <a:avLst/>
          </a:prstGeom>
          <a:solidFill>
            <a:srgbClr val="FFFFFF">
              <a:alpha val="0"/>
            </a:srgbClr>
          </a:solidFill>
          <a:ln/>
        </p:spPr>
        <p:txBody>
          <a:bodyPr wrap="square" lIns="0" tIns="0" rIns="0" bIns="0" rtlCol="0" anchor="b"/>
          <a:lstStyle/>
          <a:p>
            <a:pPr algn="ctr">
              <a:lnSpc>
                <a:spcPct val="100000"/>
              </a:lnSpc>
            </a:pPr>
            <a:r>
              <a:rPr lang="en-US" sz="7400" b="1" dirty="0">
                <a:solidFill>
                  <a:srgbClr val="1B2022"/>
                </a:solidFill>
              </a:rPr>
              <a:t>谢谢观看</a:t>
            </a:r>
            <a:endParaRPr lang="en-US" sz="7400" dirty="0"/>
          </a:p>
        </p:txBody>
      </p:sp>
      <p:sp>
        <p:nvSpPr>
          <p:cNvPr id="5" name="Text 2"/>
          <p:cNvSpPr txBox="1"/>
          <p:nvPr/>
        </p:nvSpPr>
        <p:spPr>
          <a:xfrm>
            <a:off x="621792" y="429768"/>
            <a:ext cx="1600200" cy="384048"/>
          </a:xfrm>
          <a:prstGeom prst="rect">
            <a:avLst/>
          </a:prstGeom>
          <a:solidFill>
            <a:srgbClr val="FFFFFF">
              <a:alpha val="0"/>
            </a:srgbClr>
          </a:solidFill>
          <a:ln/>
        </p:spPr>
        <p:txBody>
          <a:bodyPr wrap="square" lIns="0" tIns="0" rIns="0" bIns="0" rtlCol="0" anchor="ctr"/>
          <a:lstStyle/>
          <a:p>
            <a:pPr algn="l">
              <a:lnSpc>
                <a:spcPct val="125000"/>
              </a:lnSpc>
            </a:pPr>
            <a:r>
              <a:rPr lang="en-US" sz="1600" dirty="0">
                <a:solidFill>
                  <a:srgbClr val="FFFFFF"/>
                </a:solidFill>
              </a:rPr>
              <a:t>YOUR LOGO</a:t>
            </a:r>
            <a:endParaRPr lang="en-US" sz="1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Shape 0"/>
          <p:cNvSpPr/>
          <p:nvPr/>
        </p:nvSpPr>
        <p:spPr>
          <a:xfrm>
            <a:off x="6940296" y="1618488"/>
            <a:ext cx="758952" cy="768096"/>
          </a:xfrm>
          <a:prstGeom prst="ellipse">
            <a:avLst/>
          </a:prstGeom>
          <a:solidFill>
            <a:srgbClr val="2F54EB"/>
          </a:solidFill>
          <a:ln w="19050">
            <a:solidFill>
              <a:srgbClr val="2F54EB"/>
            </a:solidFill>
            <a:prstDash val="solid"/>
            <a:headEnd type="none"/>
            <a:tailEnd type="none"/>
          </a:ln>
          <a:effectLst>
            <a:outerShdw kx="0" ky="0" rotWithShape="0" sx="100000" sy="100000" blurRad="101600" dist="50800" dir="16200000" algn="bl">
              <a:srgbClr val="000000">
                <a:alpha val="0"/>
              </a:srgbClr>
            </a:outerShdw>
          </a:effectLst>
        </p:spPr>
      </p:sp>
      <p:sp>
        <p:nvSpPr>
          <p:cNvPr id="3" name="Text 1"/>
          <p:cNvSpPr txBox="1"/>
          <p:nvPr/>
        </p:nvSpPr>
        <p:spPr>
          <a:xfrm>
            <a:off x="7031736" y="1709928"/>
            <a:ext cx="566928" cy="566928"/>
          </a:xfrm>
          <a:prstGeom prst="rect">
            <a:avLst/>
          </a:prstGeom>
          <a:solidFill>
            <a:srgbClr val="FFFFFF">
              <a:alpha val="0"/>
            </a:srgbClr>
          </a:solidFill>
          <a:ln/>
        </p:spPr>
        <p:txBody>
          <a:bodyPr wrap="square" lIns="0" tIns="0" rIns="0" bIns="0" rtlCol="0" anchor="ctr"/>
          <a:lstStyle/>
          <a:p>
            <a:pPr algn="ctr">
              <a:lnSpc>
                <a:spcPct val="125000"/>
              </a:lnSpc>
            </a:pPr>
            <a:r>
              <a:rPr lang="en-US" sz="2000" b="1" dirty="0">
                <a:solidFill>
                  <a:srgbClr val="FFFFFF"/>
                </a:solidFill>
              </a:rPr>
              <a:t>01</a:t>
            </a:r>
            <a:endParaRPr lang="en-US" sz="2000" dirty="0"/>
          </a:p>
        </p:txBody>
      </p:sp>
      <p:sp>
        <p:nvSpPr>
          <p:cNvPr id="4" name="Text 2"/>
          <p:cNvSpPr txBox="1"/>
          <p:nvPr/>
        </p:nvSpPr>
        <p:spPr>
          <a:xfrm>
            <a:off x="7872984" y="1627632"/>
            <a:ext cx="6629400" cy="740664"/>
          </a:xfrm>
          <a:prstGeom prst="rect">
            <a:avLst/>
          </a:prstGeom>
          <a:solidFill>
            <a:srgbClr val="FFFFFF">
              <a:alpha val="0"/>
            </a:srgbClr>
          </a:solidFill>
          <a:ln/>
        </p:spPr>
        <p:txBody>
          <a:bodyPr wrap="square" lIns="0" tIns="0" rIns="0" bIns="0" rtlCol="0" anchor="ctr"/>
          <a:lstStyle/>
          <a:p>
            <a:pPr algn="l">
              <a:lnSpc>
                <a:spcPct val="125000"/>
              </a:lnSpc>
            </a:pPr>
            <a:r>
              <a:rPr lang="en-US" sz="3600" b="1" dirty="0">
                <a:solidFill>
                  <a:srgbClr val="1B2022"/>
                </a:solidFill>
              </a:rPr>
              <a:t>了解大数据分析系统</a:t>
            </a:r>
            <a:endParaRPr lang="en-US" sz="3600" dirty="0"/>
          </a:p>
        </p:txBody>
      </p:sp>
      <p:sp>
        <p:nvSpPr>
          <p:cNvPr id="5" name="Shape 3"/>
          <p:cNvSpPr/>
          <p:nvPr/>
        </p:nvSpPr>
        <p:spPr>
          <a:xfrm>
            <a:off x="6940296" y="3822192"/>
            <a:ext cx="758952" cy="768096"/>
          </a:xfrm>
          <a:prstGeom prst="ellipse">
            <a:avLst/>
          </a:prstGeom>
          <a:solidFill>
            <a:srgbClr val="2F54EB"/>
          </a:solidFill>
          <a:ln w="19050">
            <a:solidFill>
              <a:srgbClr val="2F54EB"/>
            </a:solidFill>
            <a:prstDash val="solid"/>
            <a:headEnd type="none"/>
            <a:tailEnd type="none"/>
          </a:ln>
          <a:effectLst>
            <a:outerShdw kx="0" ky="0" rotWithShape="0" sx="100000" sy="100000" blurRad="101600" dist="50800" dir="16200000" algn="bl">
              <a:srgbClr val="000000">
                <a:alpha val="0"/>
              </a:srgbClr>
            </a:outerShdw>
          </a:effectLst>
        </p:spPr>
      </p:sp>
      <p:sp>
        <p:nvSpPr>
          <p:cNvPr id="6" name="Text 4"/>
          <p:cNvSpPr txBox="1"/>
          <p:nvPr/>
        </p:nvSpPr>
        <p:spPr>
          <a:xfrm>
            <a:off x="7031736" y="3922776"/>
            <a:ext cx="566928" cy="566928"/>
          </a:xfrm>
          <a:prstGeom prst="rect">
            <a:avLst/>
          </a:prstGeom>
          <a:solidFill>
            <a:srgbClr val="FFFFFF">
              <a:alpha val="0"/>
            </a:srgbClr>
          </a:solidFill>
          <a:ln/>
        </p:spPr>
        <p:txBody>
          <a:bodyPr wrap="square" lIns="0" tIns="0" rIns="0" bIns="0" rtlCol="0" anchor="ctr"/>
          <a:lstStyle/>
          <a:p>
            <a:pPr algn="ctr">
              <a:lnSpc>
                <a:spcPct val="125000"/>
              </a:lnSpc>
            </a:pPr>
            <a:r>
              <a:rPr lang="en-US" sz="2000" b="1" dirty="0">
                <a:solidFill>
                  <a:srgbClr val="FFFFFF"/>
                </a:solidFill>
              </a:rPr>
              <a:t>02</a:t>
            </a:r>
            <a:endParaRPr lang="en-US" sz="2000" dirty="0"/>
          </a:p>
        </p:txBody>
      </p:sp>
      <p:sp>
        <p:nvSpPr>
          <p:cNvPr id="7" name="Text 5"/>
          <p:cNvSpPr txBox="1"/>
          <p:nvPr/>
        </p:nvSpPr>
        <p:spPr>
          <a:xfrm>
            <a:off x="7872984" y="3831336"/>
            <a:ext cx="6629400" cy="740664"/>
          </a:xfrm>
          <a:prstGeom prst="rect">
            <a:avLst/>
          </a:prstGeom>
          <a:solidFill>
            <a:srgbClr val="FFFFFF">
              <a:alpha val="0"/>
            </a:srgbClr>
          </a:solidFill>
          <a:ln/>
        </p:spPr>
        <p:txBody>
          <a:bodyPr wrap="square" lIns="0" tIns="0" rIns="0" bIns="0" rtlCol="0" anchor="ctr"/>
          <a:lstStyle/>
          <a:p>
            <a:pPr algn="l">
              <a:lnSpc>
                <a:spcPct val="125000"/>
              </a:lnSpc>
            </a:pPr>
            <a:r>
              <a:rPr lang="en-US" sz="3600" b="1" dirty="0">
                <a:solidFill>
                  <a:srgbClr val="1B2022"/>
                </a:solidFill>
              </a:rPr>
              <a:t>从架构上了解大数据分析系统</a:t>
            </a:r>
            <a:endParaRPr lang="en-US" sz="3600" dirty="0"/>
          </a:p>
        </p:txBody>
      </p:sp>
      <p:sp>
        <p:nvSpPr>
          <p:cNvPr id="8" name="Text 6"/>
          <p:cNvSpPr txBox="1"/>
          <p:nvPr/>
        </p:nvSpPr>
        <p:spPr>
          <a:xfrm>
            <a:off x="2240280" y="4599432"/>
            <a:ext cx="2313432" cy="566928"/>
          </a:xfrm>
          <a:prstGeom prst="rect">
            <a:avLst/>
          </a:prstGeom>
          <a:solidFill>
            <a:srgbClr val="FFFFFF">
              <a:alpha val="0"/>
            </a:srgbClr>
          </a:solidFill>
          <a:ln/>
        </p:spPr>
        <p:txBody>
          <a:bodyPr wrap="square" lIns="0" tIns="0" rIns="0" bIns="0" rtlCol="0" anchor="ctr"/>
          <a:lstStyle/>
          <a:p>
            <a:pPr algn="ctr">
              <a:lnSpc>
                <a:spcPct val="125000"/>
              </a:lnSpc>
            </a:pPr>
            <a:r>
              <a:rPr lang="en-US" sz="2600" b="1" dirty="0">
                <a:solidFill>
                  <a:srgbClr val="808080"/>
                </a:solidFill>
              </a:rPr>
              <a:t>CONTEXTS</a:t>
            </a:r>
            <a:endParaRPr lang="en-US" sz="2600" dirty="0"/>
          </a:p>
        </p:txBody>
      </p:sp>
      <p:sp>
        <p:nvSpPr>
          <p:cNvPr id="9" name="Text 7"/>
          <p:cNvSpPr txBox="1"/>
          <p:nvPr/>
        </p:nvSpPr>
        <p:spPr>
          <a:xfrm>
            <a:off x="1801368" y="3127248"/>
            <a:ext cx="3200400" cy="1664208"/>
          </a:xfrm>
          <a:prstGeom prst="rect">
            <a:avLst/>
          </a:prstGeom>
          <a:solidFill>
            <a:srgbClr val="FFFFFF">
              <a:alpha val="0"/>
            </a:srgbClr>
          </a:solidFill>
          <a:ln/>
        </p:spPr>
        <p:txBody>
          <a:bodyPr wrap="square" lIns="0" tIns="0" rIns="0" bIns="0" rtlCol="0" anchor="ctr"/>
          <a:lstStyle/>
          <a:p>
            <a:pPr algn="ctr">
              <a:lnSpc>
                <a:spcPct val="100000"/>
              </a:lnSpc>
            </a:pPr>
            <a:r>
              <a:rPr lang="en-US" sz="8400" b="1" dirty="0">
                <a:solidFill>
                  <a:srgbClr val="1B2022"/>
                </a:solidFill>
              </a:rPr>
              <a:t>目录</a:t>
            </a:r>
            <a:endParaRPr lang="en-US" sz="8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22"/>
          <a:stretch/>
        </p:blipFill>
        <p:spPr>
          <a:xfrm>
            <a:off x="9144" y="9144"/>
            <a:ext cx="15243048" cy="8567928"/>
          </a:xfrm>
          <a:prstGeom prst="rect">
            <a:avLst/>
          </a:prstGeom>
        </p:spPr>
      </p:pic>
      <p:sp>
        <p:nvSpPr>
          <p:cNvPr id="3" name="Text 0"/>
          <p:cNvSpPr txBox="1"/>
          <p:nvPr/>
        </p:nvSpPr>
        <p:spPr>
          <a:xfrm>
            <a:off x="2761488" y="3118104"/>
            <a:ext cx="9738360" cy="2615184"/>
          </a:xfrm>
          <a:prstGeom prst="rect">
            <a:avLst/>
          </a:prstGeom>
          <a:solidFill>
            <a:srgbClr val="FFFFFF">
              <a:alpha val="0"/>
            </a:srgbClr>
          </a:solidFill>
          <a:ln/>
        </p:spPr>
        <p:txBody>
          <a:bodyPr wrap="square" lIns="0" tIns="0" rIns="0" bIns="0" rtlCol="0" anchor="t"/>
          <a:lstStyle/>
          <a:p>
            <a:pPr algn="ctr">
              <a:lnSpc>
                <a:spcPct val="100000"/>
              </a:lnSpc>
            </a:pPr>
            <a:r>
              <a:rPr lang="en-US" sz="7200" b="1" dirty="0">
                <a:solidFill>
                  <a:srgbClr val="1B2022"/>
                </a:solidFill>
              </a:rPr>
              <a:t>了解大数据分析系统</a:t>
            </a:r>
            <a:endParaRPr lang="en-US" sz="7200" dirty="0"/>
          </a:p>
        </p:txBody>
      </p:sp>
      <p:sp>
        <p:nvSpPr>
          <p:cNvPr id="4" name="Text 1"/>
          <p:cNvSpPr txBox="1"/>
          <p:nvPr/>
        </p:nvSpPr>
        <p:spPr>
          <a:xfrm>
            <a:off x="6976872" y="1929384"/>
            <a:ext cx="1371600" cy="1243584"/>
          </a:xfrm>
          <a:prstGeom prst="rect">
            <a:avLst/>
          </a:prstGeom>
          <a:solidFill>
            <a:srgbClr val="FFFFFF">
              <a:alpha val="0"/>
            </a:srgbClr>
          </a:solidFill>
          <a:ln/>
        </p:spPr>
        <p:txBody>
          <a:bodyPr wrap="square" lIns="0" tIns="0" rIns="0" bIns="0" rtlCol="0" anchor="ctr"/>
          <a:lstStyle/>
          <a:p>
            <a:pPr algn="ctr">
              <a:lnSpc>
                <a:spcPct val="100000"/>
              </a:lnSpc>
            </a:pPr>
            <a:r>
              <a:rPr lang="en-US" sz="6000" b="1" dirty="0">
                <a:solidFill>
                  <a:srgbClr val="2F54EB"/>
                </a:solidFill>
              </a:rPr>
              <a:t>01</a:t>
            </a:r>
            <a:endParaRPr lang="en-US" sz="6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p:bgPr>
    </p:bg>
    <p:spTree>
      <p:nvGrpSpPr>
        <p:cNvPr id="1" name=""/>
        <p:cNvGrpSpPr/>
        <p:nvPr/>
      </p:nvGrpSpPr>
      <p:grpSpPr>
        <a:xfrm>
          <a:off x="0" y="0"/>
          <a:ext cx="0" cy="0"/>
          <a:chOff x="0" y="0"/>
          <a:chExt cx="0" cy="0"/>
        </a:xfrm>
      </p:grpSpPr>
      <p:sp>
        <p:nvSpPr>
          <p:cNvPr id="2" name="Text 0"/>
          <p:cNvSpPr txBox="1"/>
          <p:nvPr/>
        </p:nvSpPr>
        <p:spPr>
          <a:xfrm>
            <a:off x="1545336" y="475488"/>
            <a:ext cx="13048488" cy="850392"/>
          </a:xfrm>
          <a:prstGeom prst="rect">
            <a:avLst/>
          </a:prstGeom>
          <a:solidFill>
            <a:srgbClr val="FFFFFF">
              <a:alpha val="0"/>
            </a:srgbClr>
          </a:solidFill>
          <a:ln/>
        </p:spPr>
        <p:txBody>
          <a:bodyPr wrap="square" lIns="0" tIns="0" rIns="0" bIns="0" rtlCol="0" anchor="ctr"/>
          <a:lstStyle/>
          <a:p>
            <a:pPr algn="l">
              <a:lnSpc>
                <a:spcPct val="125000"/>
              </a:lnSpc>
            </a:pPr>
            <a:r>
              <a:rPr lang="en-US" sz="3600" b="1" dirty="0">
                <a:solidFill>
                  <a:srgbClr val="1B2022"/>
                </a:solidFill>
              </a:rPr>
              <a:t>了解大数据分析系统的价值</a:t>
            </a:r>
            <a:endParaRPr lang="en-US" sz="3600" dirty="0"/>
          </a:p>
        </p:txBody>
      </p:sp>
      <p:sp>
        <p:nvSpPr>
          <p:cNvPr id="3" name="Text 1"/>
          <p:cNvSpPr txBox="1"/>
          <p:nvPr/>
        </p:nvSpPr>
        <p:spPr>
          <a:xfrm>
            <a:off x="795528" y="2322576"/>
            <a:ext cx="4361688" cy="1536192"/>
          </a:xfrm>
          <a:prstGeom prst="rect">
            <a:avLst/>
          </a:prstGeom>
          <a:solidFill>
            <a:srgbClr val="FFFFFF">
              <a:alpha val="0"/>
            </a:srgbClr>
          </a:solidFill>
          <a:ln/>
        </p:spPr>
        <p:txBody>
          <a:bodyPr wrap="square" lIns="0" tIns="0" rIns="0" bIns="0" rtlCol="0" anchor="t"/>
          <a:lstStyle/>
          <a:p>
            <a:pPr algn="l">
              <a:lnSpc>
                <a:spcPct val="125000"/>
              </a:lnSpc>
            </a:pPr>
            <a:r>
              <a:rPr lang="en-US" sz="1000" dirty="0">
                <a:solidFill>
                  <a:srgbClr val="000000"/>
                </a:solidFill>
              </a:rPr>
              <a:t>大数据分析系统的第一项价值体现在建设企业的基础数据中心上。通过统一的数据存储体系，企业能够有效地管理、存储和检索海量的数据，包括来自不同业务部门和多源的数据。这种集中化的数据管理不仅提高了数据的可靠性和一致性，还降低了数据管理的复杂性和成本。企业可以快速访问所需的数据，提高运营效率。</a:t>
            </a:r>
            <a:endParaRPr lang="en-US" sz="1000" dirty="0"/>
          </a:p>
          <a:p>
            <a:pPr algn="l">
              <a:lnSpc>
                <a:spcPct val="125000"/>
              </a:lnSpc>
            </a:pPr>
            <a:r>
              <a:rPr lang="en-US" sz="1000" dirty="0">
                <a:solidFill>
                  <a:srgbClr val="000000"/>
                </a:solidFill>
              </a:rPr>
              <a:t>统一的数据存储和管理体系</a:t>
            </a:r>
            <a:endParaRPr lang="en-US" sz="1000" dirty="0"/>
          </a:p>
          <a:p>
            <a:pPr algn="l">
              <a:lnSpc>
                <a:spcPct val="125000"/>
              </a:lnSpc>
            </a:pPr>
            <a:r>
              <a:rPr lang="en-US" sz="1000" dirty="0">
                <a:solidFill>
                  <a:srgbClr val="000000"/>
                </a:solidFill>
              </a:rPr>
              <a:t>提高数据可靠性和一致性</a:t>
            </a:r>
            <a:endParaRPr lang="en-US" sz="1000" dirty="0"/>
          </a:p>
          <a:p>
            <a:pPr algn="l">
              <a:lnSpc>
                <a:spcPct val="125000"/>
              </a:lnSpc>
            </a:pPr>
            <a:r>
              <a:rPr lang="en-US" sz="1000" dirty="0">
                <a:solidFill>
                  <a:srgbClr val="000000"/>
                </a:solidFill>
              </a:rPr>
              <a:t>降低管理复杂性和成本</a:t>
            </a:r>
            <a:endParaRPr lang="en-US" sz="1000" dirty="0"/>
          </a:p>
        </p:txBody>
      </p:sp>
      <p:sp>
        <p:nvSpPr>
          <p:cNvPr id="4" name="Text 2"/>
          <p:cNvSpPr txBox="1"/>
          <p:nvPr/>
        </p:nvSpPr>
        <p:spPr>
          <a:xfrm>
            <a:off x="795528" y="1929384"/>
            <a:ext cx="4361688" cy="347472"/>
          </a:xfrm>
          <a:prstGeom prst="rect">
            <a:avLst/>
          </a:prstGeom>
          <a:solidFill>
            <a:srgbClr val="FFFFFF">
              <a:alpha val="0"/>
            </a:srgbClr>
          </a:solidFill>
          <a:ln/>
        </p:spPr>
        <p:txBody>
          <a:bodyPr wrap="square" lIns="0" tIns="0" rIns="0" bIns="0" rtlCol="0" anchor="t"/>
          <a:lstStyle/>
          <a:p>
            <a:pPr algn="l">
              <a:lnSpc>
                <a:spcPct val="125000"/>
              </a:lnSpc>
            </a:pPr>
            <a:r>
              <a:rPr lang="en-US" sz="1800" b="1" dirty="0">
                <a:solidFill>
                  <a:srgbClr val="1B2022"/>
                </a:solidFill>
              </a:rPr>
              <a:t>构建基础数据中心</a:t>
            </a:r>
            <a:endParaRPr lang="en-US" sz="1800" dirty="0"/>
          </a:p>
        </p:txBody>
      </p:sp>
      <p:sp>
        <p:nvSpPr>
          <p:cNvPr id="5" name="Text 3"/>
          <p:cNvSpPr txBox="1"/>
          <p:nvPr/>
        </p:nvSpPr>
        <p:spPr>
          <a:xfrm>
            <a:off x="10113264" y="2322576"/>
            <a:ext cx="4361688" cy="1536192"/>
          </a:xfrm>
          <a:prstGeom prst="rect">
            <a:avLst/>
          </a:prstGeom>
          <a:solidFill>
            <a:srgbClr val="FFFFFF">
              <a:alpha val="0"/>
            </a:srgbClr>
          </a:solidFill>
          <a:ln/>
        </p:spPr>
        <p:txBody>
          <a:bodyPr wrap="square" lIns="0" tIns="0" rIns="0" bIns="0" rtlCol="0" anchor="t"/>
          <a:lstStyle/>
          <a:p>
            <a:pPr algn="l">
              <a:lnSpc>
                <a:spcPct val="125000"/>
              </a:lnSpc>
            </a:pPr>
            <a:r>
              <a:rPr lang="en-US" sz="1100" dirty="0">
                <a:solidFill>
                  <a:srgbClr val="000000"/>
                </a:solidFill>
              </a:rPr>
              <a:t>通过对数据的统一建模，大数据分析系统为企业提供了一种标准化的数据表示方式，使得不同部门和业务能够使用相同的数据模型进行工作。这种一致的数据模型有助于消除数据孤岛，促进跨部门和跨系统的数据共享和协同工作，从而提高了企业整体的工作效率和决策水平。</a:t>
            </a:r>
            <a:endParaRPr lang="en-US" sz="1100" dirty="0"/>
          </a:p>
          <a:p>
            <a:pPr algn="l">
              <a:lnSpc>
                <a:spcPct val="125000"/>
              </a:lnSpc>
            </a:pPr>
            <a:r>
              <a:rPr lang="en-US" sz="1100" dirty="0">
                <a:solidFill>
                  <a:srgbClr val="000000"/>
                </a:solidFill>
              </a:rPr>
              <a:t>标准化的数据模型</a:t>
            </a:r>
            <a:endParaRPr lang="en-US" sz="1100" dirty="0"/>
          </a:p>
          <a:p>
            <a:pPr algn="l">
              <a:lnSpc>
                <a:spcPct val="125000"/>
              </a:lnSpc>
            </a:pPr>
            <a:r>
              <a:rPr lang="en-US" sz="1100" dirty="0">
                <a:solidFill>
                  <a:srgbClr val="000000"/>
                </a:solidFill>
              </a:rPr>
              <a:t>消除数据孤岛</a:t>
            </a:r>
            <a:endParaRPr lang="en-US" sz="1100" dirty="0"/>
          </a:p>
          <a:p>
            <a:pPr algn="l">
              <a:lnSpc>
                <a:spcPct val="125000"/>
              </a:lnSpc>
            </a:pPr>
            <a:r>
              <a:rPr lang="en-US" sz="1100" dirty="0">
                <a:solidFill>
                  <a:srgbClr val="000000"/>
                </a:solidFill>
              </a:rPr>
              <a:t>提高工作效率和决策水平</a:t>
            </a:r>
            <a:endParaRPr lang="en-US" sz="1100" dirty="0"/>
          </a:p>
        </p:txBody>
      </p:sp>
      <p:sp>
        <p:nvSpPr>
          <p:cNvPr id="6" name="Text 4"/>
          <p:cNvSpPr txBox="1"/>
          <p:nvPr/>
        </p:nvSpPr>
        <p:spPr>
          <a:xfrm>
            <a:off x="10113264" y="1929384"/>
            <a:ext cx="4361688" cy="347472"/>
          </a:xfrm>
          <a:prstGeom prst="rect">
            <a:avLst/>
          </a:prstGeom>
          <a:solidFill>
            <a:srgbClr val="FFFFFF">
              <a:alpha val="0"/>
            </a:srgbClr>
          </a:solidFill>
          <a:ln/>
        </p:spPr>
        <p:txBody>
          <a:bodyPr wrap="square" lIns="0" tIns="0" rIns="0" bIns="0" rtlCol="0" anchor="t"/>
          <a:lstStyle/>
          <a:p>
            <a:pPr algn="l">
              <a:lnSpc>
                <a:spcPct val="125000"/>
              </a:lnSpc>
            </a:pPr>
            <a:r>
              <a:rPr lang="en-US" sz="1800" b="1" dirty="0">
                <a:solidFill>
                  <a:srgbClr val="1B2022"/>
                </a:solidFill>
              </a:rPr>
              <a:t>统一数据建模</a:t>
            </a:r>
            <a:endParaRPr lang="en-US" sz="1800" dirty="0"/>
          </a:p>
        </p:txBody>
      </p:sp>
      <p:sp>
        <p:nvSpPr>
          <p:cNvPr id="7" name="Text 5"/>
          <p:cNvSpPr txBox="1"/>
          <p:nvPr/>
        </p:nvSpPr>
        <p:spPr>
          <a:xfrm>
            <a:off x="10113264" y="4608576"/>
            <a:ext cx="4361688" cy="1536192"/>
          </a:xfrm>
          <a:prstGeom prst="rect">
            <a:avLst/>
          </a:prstGeom>
          <a:solidFill>
            <a:srgbClr val="FFFFFF">
              <a:alpha val="0"/>
            </a:srgbClr>
          </a:solidFill>
          <a:ln/>
        </p:spPr>
        <p:txBody>
          <a:bodyPr wrap="square" lIns="0" tIns="0" rIns="0" bIns="0" rtlCol="0" anchor="t"/>
          <a:lstStyle/>
          <a:p>
            <a:pPr algn="l">
              <a:lnSpc>
                <a:spcPct val="125000"/>
              </a:lnSpc>
            </a:pPr>
            <a:r>
              <a:rPr lang="en-US" sz="1100" dirty="0">
                <a:solidFill>
                  <a:srgbClr val="000000"/>
                </a:solidFill>
              </a:rPr>
              <a:t>大数据分析系统将数据处理能力下沉，建设了集中的数据处理中心，为企业提供了强大的数据处理能力。这意味着企业能够更加高效地进行数据的清洗、转换和分析，从而更好地挖掘数据潜在的价值。同时，这种集中化的处理模式有助于提高处理效率和降低处理成本。</a:t>
            </a:r>
            <a:endParaRPr lang="en-US" sz="1100" dirty="0"/>
          </a:p>
          <a:p>
            <a:pPr algn="l">
              <a:lnSpc>
                <a:spcPct val="125000"/>
              </a:lnSpc>
            </a:pPr>
            <a:r>
              <a:rPr lang="en-US" sz="1100" dirty="0">
                <a:solidFill>
                  <a:srgbClr val="000000"/>
                </a:solidFill>
              </a:rPr>
              <a:t>集中的数据处理中心</a:t>
            </a:r>
            <a:endParaRPr lang="en-US" sz="1100" dirty="0"/>
          </a:p>
          <a:p>
            <a:pPr algn="l">
              <a:lnSpc>
                <a:spcPct val="125000"/>
              </a:lnSpc>
            </a:pPr>
            <a:r>
              <a:rPr lang="en-US" sz="1100" dirty="0">
                <a:solidFill>
                  <a:srgbClr val="000000"/>
                </a:solidFill>
              </a:rPr>
              <a:t>提高数据处理效率</a:t>
            </a:r>
            <a:endParaRPr lang="en-US" sz="1100" dirty="0"/>
          </a:p>
          <a:p>
            <a:pPr algn="l">
              <a:lnSpc>
                <a:spcPct val="125000"/>
              </a:lnSpc>
            </a:pPr>
            <a:r>
              <a:rPr lang="en-US" sz="1100" dirty="0">
                <a:solidFill>
                  <a:srgbClr val="000000"/>
                </a:solidFill>
              </a:rPr>
              <a:t>降低处理成本</a:t>
            </a:r>
            <a:endParaRPr lang="en-US" sz="1100" dirty="0"/>
          </a:p>
        </p:txBody>
      </p:sp>
      <p:sp>
        <p:nvSpPr>
          <p:cNvPr id="8" name="Text 6"/>
          <p:cNvSpPr txBox="1"/>
          <p:nvPr/>
        </p:nvSpPr>
        <p:spPr>
          <a:xfrm>
            <a:off x="10113264" y="4224528"/>
            <a:ext cx="4361688" cy="347472"/>
          </a:xfrm>
          <a:prstGeom prst="rect">
            <a:avLst/>
          </a:prstGeom>
          <a:solidFill>
            <a:srgbClr val="FFFFFF">
              <a:alpha val="0"/>
            </a:srgbClr>
          </a:solidFill>
          <a:ln/>
        </p:spPr>
        <p:txBody>
          <a:bodyPr wrap="square" lIns="0" tIns="0" rIns="0" bIns="0" rtlCol="0" anchor="t"/>
          <a:lstStyle/>
          <a:p>
            <a:pPr algn="l">
              <a:lnSpc>
                <a:spcPct val="125000"/>
              </a:lnSpc>
            </a:pPr>
            <a:r>
              <a:rPr lang="en-US" sz="1800" b="1" dirty="0">
                <a:solidFill>
                  <a:srgbClr val="1B2022"/>
                </a:solidFill>
              </a:rPr>
              <a:t>数据处理能力下沉</a:t>
            </a:r>
            <a:endParaRPr lang="en-US" sz="1800" dirty="0"/>
          </a:p>
        </p:txBody>
      </p:sp>
      <p:sp>
        <p:nvSpPr>
          <p:cNvPr id="9" name="Text 7"/>
          <p:cNvSpPr txBox="1"/>
          <p:nvPr/>
        </p:nvSpPr>
        <p:spPr>
          <a:xfrm>
            <a:off x="795528" y="4608576"/>
            <a:ext cx="4361688" cy="1536192"/>
          </a:xfrm>
          <a:prstGeom prst="rect">
            <a:avLst/>
          </a:prstGeom>
          <a:solidFill>
            <a:srgbClr val="FFFFFF">
              <a:alpha val="0"/>
            </a:srgbClr>
          </a:solidFill>
          <a:ln/>
        </p:spPr>
        <p:txBody>
          <a:bodyPr wrap="square" lIns="0" tIns="0" rIns="0" bIns="0" rtlCol="0" anchor="t"/>
          <a:lstStyle/>
          <a:p>
            <a:pPr algn="l">
              <a:lnSpc>
                <a:spcPct val="125000"/>
              </a:lnSpc>
            </a:pPr>
            <a:r>
              <a:rPr lang="en-US" sz="1100" dirty="0">
                <a:solidFill>
                  <a:srgbClr val="000000"/>
                </a:solidFill>
              </a:rPr>
              <a:t>为了保障大数据分析系统的稳定运行，建设了统一的数据管理监控体系。这包括对数据质量、安全性和可用性的全面监控，以及对系统性能和故障的实时监测。通过这种全面的监控体系，企业能够及时发现和解决潜在的问题，确保系统的稳定和可靠运行。</a:t>
            </a:r>
            <a:endParaRPr lang="en-US" sz="1100" dirty="0"/>
          </a:p>
          <a:p>
            <a:pPr algn="l">
              <a:lnSpc>
                <a:spcPct val="125000"/>
              </a:lnSpc>
            </a:pPr>
            <a:r>
              <a:rPr lang="en-US" sz="1100" dirty="0">
                <a:solidFill>
                  <a:srgbClr val="000000"/>
                </a:solidFill>
              </a:rPr>
              <a:t>全面的数据监控</a:t>
            </a:r>
            <a:endParaRPr lang="en-US" sz="1100" dirty="0"/>
          </a:p>
          <a:p>
            <a:pPr algn="l">
              <a:lnSpc>
                <a:spcPct val="125000"/>
              </a:lnSpc>
            </a:pPr>
            <a:r>
              <a:rPr lang="en-US" sz="1100" dirty="0">
                <a:solidFill>
                  <a:srgbClr val="000000"/>
                </a:solidFill>
              </a:rPr>
              <a:t>实时性能监测</a:t>
            </a:r>
            <a:endParaRPr lang="en-US" sz="1100" dirty="0"/>
          </a:p>
          <a:p>
            <a:pPr algn="l">
              <a:lnSpc>
                <a:spcPct val="125000"/>
              </a:lnSpc>
            </a:pPr>
            <a:r>
              <a:rPr lang="en-US" sz="1100" dirty="0">
                <a:solidFill>
                  <a:srgbClr val="000000"/>
                </a:solidFill>
              </a:rPr>
              <a:t>确保系统稳定性</a:t>
            </a:r>
            <a:endParaRPr lang="en-US" sz="1100" dirty="0"/>
          </a:p>
        </p:txBody>
      </p:sp>
      <p:sp>
        <p:nvSpPr>
          <p:cNvPr id="10" name="Text 8"/>
          <p:cNvSpPr txBox="1"/>
          <p:nvPr/>
        </p:nvSpPr>
        <p:spPr>
          <a:xfrm>
            <a:off x="795528" y="4224528"/>
            <a:ext cx="4361688" cy="347472"/>
          </a:xfrm>
          <a:prstGeom prst="rect">
            <a:avLst/>
          </a:prstGeom>
          <a:solidFill>
            <a:srgbClr val="FFFFFF">
              <a:alpha val="0"/>
            </a:srgbClr>
          </a:solidFill>
          <a:ln/>
        </p:spPr>
        <p:txBody>
          <a:bodyPr wrap="square" lIns="0" tIns="0" rIns="0" bIns="0" rtlCol="0" anchor="t"/>
          <a:lstStyle/>
          <a:p>
            <a:pPr algn="l">
              <a:lnSpc>
                <a:spcPct val="125000"/>
              </a:lnSpc>
            </a:pPr>
            <a:r>
              <a:rPr lang="en-US" sz="1800" b="1" dirty="0">
                <a:solidFill>
                  <a:srgbClr val="1B2022"/>
                </a:solidFill>
              </a:rPr>
              <a:t>统一数据管理监控体系</a:t>
            </a:r>
            <a:endParaRPr lang="en-US" sz="1800" dirty="0"/>
          </a:p>
        </p:txBody>
      </p:sp>
      <p:sp>
        <p:nvSpPr>
          <p:cNvPr id="11" name="Text 9"/>
          <p:cNvSpPr txBox="1"/>
          <p:nvPr/>
        </p:nvSpPr>
        <p:spPr>
          <a:xfrm>
            <a:off x="5431536" y="6492240"/>
            <a:ext cx="4361688" cy="1536192"/>
          </a:xfrm>
          <a:prstGeom prst="rect">
            <a:avLst/>
          </a:prstGeom>
          <a:solidFill>
            <a:srgbClr val="FFFFFF">
              <a:alpha val="0"/>
            </a:srgbClr>
          </a:solidFill>
          <a:ln/>
        </p:spPr>
        <p:txBody>
          <a:bodyPr wrap="square" lIns="0" tIns="0" rIns="0" bIns="0" rtlCol="0" anchor="t"/>
          <a:lstStyle/>
          <a:p>
            <a:pPr algn="l">
              <a:lnSpc>
                <a:spcPct val="125000"/>
              </a:lnSpc>
            </a:pPr>
            <a:r>
              <a:rPr lang="en-US" sz="1000" dirty="0">
                <a:solidFill>
                  <a:srgbClr val="000000"/>
                </a:solidFill>
              </a:rPr>
              <a:t>最终，大数据分析系统通过构建统一的应用中心，满足企业业务需求，真正体现了数据的价值。通过应用中心，企业能够基于大数据分析系统提供的数据和分析结果，开发各种智能应用，为业务提供更有力的支持。这使得数据不再是一种被动的资源，而是能够主动为业务创造价值的动力源。</a:t>
            </a:r>
            <a:endParaRPr lang="en-US" sz="1000" dirty="0"/>
          </a:p>
          <a:p>
            <a:pPr algn="l">
              <a:lnSpc>
                <a:spcPct val="125000"/>
              </a:lnSpc>
            </a:pPr>
            <a:r>
              <a:rPr lang="en-US" sz="1000" dirty="0">
                <a:solidFill>
                  <a:srgbClr val="000000"/>
                </a:solidFill>
              </a:rPr>
              <a:t>统一的应用中心</a:t>
            </a:r>
            <a:endParaRPr lang="en-US" sz="1000" dirty="0"/>
          </a:p>
          <a:p>
            <a:pPr algn="l">
              <a:lnSpc>
                <a:spcPct val="125000"/>
              </a:lnSpc>
            </a:pPr>
            <a:r>
              <a:rPr lang="en-US" sz="1000" dirty="0">
                <a:solidFill>
                  <a:srgbClr val="000000"/>
                </a:solidFill>
              </a:rPr>
              <a:t>开发智能应用</a:t>
            </a:r>
            <a:endParaRPr lang="en-US" sz="1000" dirty="0"/>
          </a:p>
          <a:p>
            <a:pPr algn="l">
              <a:lnSpc>
                <a:spcPct val="125000"/>
              </a:lnSpc>
            </a:pPr>
            <a:r>
              <a:rPr lang="en-US" sz="1000" dirty="0">
                <a:solidFill>
                  <a:srgbClr val="000000"/>
                </a:solidFill>
              </a:rPr>
              <a:t>数据为业务增值</a:t>
            </a:r>
            <a:endParaRPr lang="en-US" sz="1000" dirty="0"/>
          </a:p>
        </p:txBody>
      </p:sp>
      <p:sp>
        <p:nvSpPr>
          <p:cNvPr id="12" name="Text 10"/>
          <p:cNvSpPr txBox="1"/>
          <p:nvPr/>
        </p:nvSpPr>
        <p:spPr>
          <a:xfrm>
            <a:off x="5431536" y="6099048"/>
            <a:ext cx="4361688" cy="347472"/>
          </a:xfrm>
          <a:prstGeom prst="rect">
            <a:avLst/>
          </a:prstGeom>
          <a:solidFill>
            <a:srgbClr val="FFFFFF">
              <a:alpha val="0"/>
            </a:srgbClr>
          </a:solidFill>
          <a:ln/>
        </p:spPr>
        <p:txBody>
          <a:bodyPr wrap="square" lIns="0" tIns="0" rIns="0" bIns="0" rtlCol="0" anchor="t"/>
          <a:lstStyle/>
          <a:p>
            <a:pPr algn="l">
              <a:lnSpc>
                <a:spcPct val="125000"/>
              </a:lnSpc>
            </a:pPr>
            <a:r>
              <a:rPr lang="en-US" sz="1800" b="1" dirty="0">
                <a:solidFill>
                  <a:srgbClr val="1B2022"/>
                </a:solidFill>
              </a:rPr>
              <a:t>构建统一的应用中心</a:t>
            </a:r>
            <a:endParaRPr lang="en-US" sz="1800" dirty="0"/>
          </a:p>
        </p:txBody>
      </p:sp>
      <p:pic>
        <p:nvPicPr>
          <p:cNvPr id="13" name="Image 0" descr="preencoded.png">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699248" y="1856232"/>
            <a:ext cx="1655064" cy="1627632"/>
          </a:xfrm>
          <a:prstGeom prst="rect">
            <a:avLst/>
          </a:prstGeom>
        </p:spPr>
      </p:pic>
      <p:pic>
        <p:nvPicPr>
          <p:cNvPr id="14" name="Image 1" descr="preencoded.png">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024" y="1856232"/>
            <a:ext cx="1947672" cy="1444752"/>
          </a:xfrm>
          <a:prstGeom prst="rect">
            <a:avLst/>
          </a:prstGeom>
        </p:spPr>
      </p:pic>
      <p:pic>
        <p:nvPicPr>
          <p:cNvPr id="15" name="Image 2" descr="preencoded.png">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11312" y="3209544"/>
            <a:ext cx="1225296" cy="1947672"/>
          </a:xfrm>
          <a:prstGeom prst="rect">
            <a:avLst/>
          </a:prstGeom>
        </p:spPr>
      </p:pic>
      <p:pic>
        <p:nvPicPr>
          <p:cNvPr id="16" name="Image 3" descr="preencoded.png">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574536" y="4498848"/>
            <a:ext cx="2048256" cy="1005840"/>
          </a:xfrm>
          <a:prstGeom prst="rect">
            <a:avLst/>
          </a:prstGeom>
        </p:spPr>
      </p:pic>
      <p:pic>
        <p:nvPicPr>
          <p:cNvPr id="17" name="Image 4" descr="preencoded.png">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797296" y="3044952"/>
            <a:ext cx="1179576" cy="2075688"/>
          </a:xfrm>
          <a:prstGeom prst="rect">
            <a:avLst/>
          </a:prstGeom>
        </p:spPr>
      </p:pic>
      <p:pic>
        <p:nvPicPr>
          <p:cNvPr id="18" name="Image 5" descr="preencoded.png">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748272" y="2322576"/>
            <a:ext cx="310896" cy="310896"/>
          </a:xfrm>
          <a:prstGeom prst="rect">
            <a:avLst/>
          </a:prstGeom>
        </p:spPr>
      </p:pic>
      <p:pic>
        <p:nvPicPr>
          <p:cNvPr id="19" name="Image 6" descr="preencoded.png">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403336" y="2523744"/>
            <a:ext cx="301752" cy="301752"/>
          </a:xfrm>
          <a:prstGeom prst="rect">
            <a:avLst/>
          </a:prstGeom>
        </p:spPr>
      </p:pic>
      <p:pic>
        <p:nvPicPr>
          <p:cNvPr id="20" name="Image 7" descr="preencoded.png">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6135624" y="3867912"/>
            <a:ext cx="310896" cy="310896"/>
          </a:xfrm>
          <a:prstGeom prst="rect">
            <a:avLst/>
          </a:prstGeom>
        </p:spPr>
      </p:pic>
      <p:pic>
        <p:nvPicPr>
          <p:cNvPr id="21" name="Image 8" descr="preencoded.png">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8732520" y="4114800"/>
            <a:ext cx="301752" cy="301752"/>
          </a:xfrm>
          <a:prstGeom prst="rect">
            <a:avLst/>
          </a:prstGeom>
        </p:spPr>
      </p:pic>
      <p:pic>
        <p:nvPicPr>
          <p:cNvPr id="22" name="Image 9" descr="preencoded.png">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7324344" y="4910328"/>
            <a:ext cx="310896" cy="310896"/>
          </a:xfrm>
          <a:prstGeom prst="rect">
            <a:avLst/>
          </a:prstGeom>
        </p:spPr>
      </p:pic>
      <p:pic>
        <p:nvPicPr>
          <p:cNvPr id="23" name="Image 10" descr="preencoded.png">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758952" y="457200"/>
            <a:ext cx="612648" cy="85953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sp>
        <p:nvSpPr>
          <p:cNvPr id="2" name="Text 0"/>
          <p:cNvSpPr txBox="1"/>
          <p:nvPr/>
        </p:nvSpPr>
        <p:spPr>
          <a:xfrm>
            <a:off x="1545336" y="475488"/>
            <a:ext cx="13057632" cy="841248"/>
          </a:xfrm>
          <a:prstGeom prst="rect">
            <a:avLst/>
          </a:prstGeom>
          <a:solidFill>
            <a:srgbClr val="FFFFFF">
              <a:alpha val="0"/>
            </a:srgbClr>
          </a:solidFill>
          <a:ln/>
        </p:spPr>
        <p:txBody>
          <a:bodyPr wrap="square" lIns="0" tIns="0" rIns="0" bIns="0" rtlCol="0" anchor="ctr"/>
          <a:lstStyle/>
          <a:p>
            <a:pPr algn="l">
              <a:lnSpc>
                <a:spcPct val="125000"/>
              </a:lnSpc>
            </a:pPr>
            <a:r>
              <a:rPr lang="en-US" sz="3600" b="1" dirty="0">
                <a:solidFill>
                  <a:srgbClr val="1B2022"/>
                </a:solidFill>
              </a:rPr>
              <a:t>了解大数据分析系统的目的</a:t>
            </a:r>
            <a:endParaRPr lang="en-US" sz="3600" dirty="0"/>
          </a:p>
        </p:txBody>
      </p:sp>
      <p:sp>
        <p:nvSpPr>
          <p:cNvPr id="3" name="Shape 1"/>
          <p:cNvSpPr/>
          <p:nvPr/>
        </p:nvSpPr>
        <p:spPr>
          <a:xfrm>
            <a:off x="795528" y="2167128"/>
            <a:ext cx="4334256" cy="2642616"/>
          </a:xfrm>
          <a:prstGeom prst="roundRect">
            <a:avLst>
              <a:gd name="adj" fmla="val 6574"/>
            </a:avLst>
          </a:prstGeom>
          <a:solidFill>
            <a:srgbClr val="2F54EB">
              <a:alpha val="14902"/>
            </a:srgbClr>
          </a:solidFill>
          <a:ln w="19050">
            <a:solidFill>
              <a:srgbClr val="2F54EB"/>
            </a:solidFill>
            <a:prstDash val="solid"/>
            <a:headEnd type="none"/>
            <a:tailEnd type="none"/>
          </a:ln>
          <a:effectLst>
            <a:outerShdw kx="0" ky="0" rotWithShape="0" sx="100000" sy="100000" blurRad="101600" dist="50800" dir="16200000" algn="bl">
              <a:srgbClr val="000000">
                <a:alpha val="0"/>
              </a:srgbClr>
            </a:outerShdw>
          </a:effectLst>
        </p:spPr>
      </p:sp>
      <p:sp>
        <p:nvSpPr>
          <p:cNvPr id="4" name="Shape 2"/>
          <p:cNvSpPr/>
          <p:nvPr/>
        </p:nvSpPr>
        <p:spPr>
          <a:xfrm>
            <a:off x="795528" y="5522976"/>
            <a:ext cx="4334256" cy="2642616"/>
          </a:xfrm>
          <a:prstGeom prst="roundRect">
            <a:avLst>
              <a:gd name="adj" fmla="val 6574"/>
            </a:avLst>
          </a:prstGeom>
          <a:solidFill>
            <a:srgbClr val="2F54EB">
              <a:alpha val="14902"/>
            </a:srgbClr>
          </a:solidFill>
          <a:ln w="19050">
            <a:solidFill>
              <a:srgbClr val="2F54EB"/>
            </a:solidFill>
            <a:prstDash val="solid"/>
            <a:headEnd type="none"/>
            <a:tailEnd type="none"/>
          </a:ln>
          <a:effectLst>
            <a:outerShdw kx="0" ky="0" rotWithShape="0" sx="100000" sy="100000" blurRad="101600" dist="50800" dir="16200000" algn="bl">
              <a:srgbClr val="000000">
                <a:alpha val="0"/>
              </a:srgbClr>
            </a:outerShdw>
          </a:effectLst>
        </p:spPr>
      </p:sp>
      <p:sp>
        <p:nvSpPr>
          <p:cNvPr id="5" name="Shape 3"/>
          <p:cNvSpPr/>
          <p:nvPr/>
        </p:nvSpPr>
        <p:spPr>
          <a:xfrm>
            <a:off x="5449824" y="2167128"/>
            <a:ext cx="4334256" cy="2642616"/>
          </a:xfrm>
          <a:prstGeom prst="roundRect">
            <a:avLst>
              <a:gd name="adj" fmla="val 6574"/>
            </a:avLst>
          </a:prstGeom>
          <a:solidFill>
            <a:srgbClr val="2F54EB">
              <a:alpha val="14902"/>
            </a:srgbClr>
          </a:solidFill>
          <a:ln w="19050">
            <a:solidFill>
              <a:srgbClr val="2F54EB"/>
            </a:solidFill>
            <a:prstDash val="solid"/>
            <a:headEnd type="none"/>
            <a:tailEnd type="none"/>
          </a:ln>
          <a:effectLst>
            <a:outerShdw kx="0" ky="0" rotWithShape="0" sx="100000" sy="100000" blurRad="101600" dist="50800" dir="16200000" algn="bl">
              <a:srgbClr val="000000">
                <a:alpha val="0"/>
              </a:srgbClr>
            </a:outerShdw>
          </a:effectLst>
        </p:spPr>
      </p:sp>
      <p:sp>
        <p:nvSpPr>
          <p:cNvPr id="6" name="Shape 4"/>
          <p:cNvSpPr/>
          <p:nvPr/>
        </p:nvSpPr>
        <p:spPr>
          <a:xfrm>
            <a:off x="5449824" y="5522976"/>
            <a:ext cx="4334256" cy="2642616"/>
          </a:xfrm>
          <a:prstGeom prst="roundRect">
            <a:avLst>
              <a:gd name="adj" fmla="val 6574"/>
            </a:avLst>
          </a:prstGeom>
          <a:solidFill>
            <a:srgbClr val="2F54EB">
              <a:alpha val="14902"/>
            </a:srgbClr>
          </a:solidFill>
          <a:ln w="19050">
            <a:solidFill>
              <a:srgbClr val="2F54EB"/>
            </a:solidFill>
            <a:prstDash val="solid"/>
            <a:headEnd type="none"/>
            <a:tailEnd type="none"/>
          </a:ln>
          <a:effectLst>
            <a:outerShdw kx="0" ky="0" rotWithShape="0" sx="100000" sy="100000" blurRad="101600" dist="50800" dir="16200000" algn="bl">
              <a:srgbClr val="000000">
                <a:alpha val="0"/>
              </a:srgbClr>
            </a:outerShdw>
          </a:effectLst>
        </p:spPr>
      </p:sp>
      <p:sp>
        <p:nvSpPr>
          <p:cNvPr id="7" name="Shape 5"/>
          <p:cNvSpPr/>
          <p:nvPr/>
        </p:nvSpPr>
        <p:spPr>
          <a:xfrm>
            <a:off x="10076688" y="2167128"/>
            <a:ext cx="4334256" cy="2642616"/>
          </a:xfrm>
          <a:prstGeom prst="roundRect">
            <a:avLst>
              <a:gd name="adj" fmla="val 6574"/>
            </a:avLst>
          </a:prstGeom>
          <a:solidFill>
            <a:srgbClr val="2F54EB">
              <a:alpha val="14902"/>
            </a:srgbClr>
          </a:solidFill>
          <a:ln w="19050">
            <a:solidFill>
              <a:srgbClr val="2F54EB"/>
            </a:solidFill>
            <a:prstDash val="solid"/>
            <a:headEnd type="none"/>
            <a:tailEnd type="none"/>
          </a:ln>
          <a:effectLst>
            <a:outerShdw kx="0" ky="0" rotWithShape="0" sx="100000" sy="100000" blurRad="101600" dist="50800" dir="16200000" algn="bl">
              <a:srgbClr val="000000">
                <a:alpha val="0"/>
              </a:srgbClr>
            </a:outerShdw>
          </a:effectLst>
        </p:spPr>
      </p:sp>
      <p:sp>
        <p:nvSpPr>
          <p:cNvPr id="8" name="Text 6"/>
          <p:cNvSpPr txBox="1"/>
          <p:nvPr/>
        </p:nvSpPr>
        <p:spPr>
          <a:xfrm>
            <a:off x="950976" y="3090672"/>
            <a:ext cx="4023360" cy="1426464"/>
          </a:xfrm>
          <a:prstGeom prst="rect">
            <a:avLst/>
          </a:prstGeom>
          <a:solidFill>
            <a:srgbClr val="FFFFFF">
              <a:alpha val="0"/>
            </a:srgbClr>
          </a:solidFill>
          <a:ln/>
        </p:spPr>
        <p:txBody>
          <a:bodyPr wrap="square" lIns="0" tIns="0" rIns="0" bIns="0" rtlCol="0" anchor="t"/>
          <a:lstStyle/>
          <a:p>
            <a:pPr algn="l">
              <a:lnSpc>
                <a:spcPct val="125000"/>
              </a:lnSpc>
            </a:pPr>
            <a:r>
              <a:rPr lang="en-US" sz="1000" dirty="0">
                <a:solidFill>
                  <a:srgbClr val="000000"/>
                </a:solidFill>
              </a:rPr>
              <a:t>大数据分析系统的首要目的之一是帮助企业洞察业务趋势。通过分析海量数据，系统能够识别并理解市场的动向、消费者的行为以及竞争对手的策略。这种深度洞察有助于企业预测未来趋势，制定战略计划，并做出敏锐的业务决策。</a:t>
            </a:r>
            <a:endParaRPr lang="en-US" sz="1000" dirty="0"/>
          </a:p>
          <a:p>
            <a:pPr algn="l">
              <a:lnSpc>
                <a:spcPct val="125000"/>
              </a:lnSpc>
            </a:pPr>
            <a:r>
              <a:rPr lang="en-US" sz="1000" dirty="0">
                <a:solidFill>
                  <a:srgbClr val="000000"/>
                </a:solidFill>
              </a:rPr>
              <a:t>深度市场洞察</a:t>
            </a:r>
            <a:endParaRPr lang="en-US" sz="1000" dirty="0"/>
          </a:p>
          <a:p>
            <a:pPr algn="l">
              <a:lnSpc>
                <a:spcPct val="125000"/>
              </a:lnSpc>
            </a:pPr>
            <a:r>
              <a:rPr lang="en-US" sz="1000" dirty="0">
                <a:solidFill>
                  <a:srgbClr val="000000"/>
                </a:solidFill>
              </a:rPr>
              <a:t>预测未来趋势</a:t>
            </a:r>
            <a:endParaRPr lang="en-US" sz="1000" dirty="0"/>
          </a:p>
          <a:p>
            <a:pPr algn="l">
              <a:lnSpc>
                <a:spcPct val="125000"/>
              </a:lnSpc>
            </a:pPr>
            <a:r>
              <a:rPr lang="en-US" sz="1000" dirty="0">
                <a:solidFill>
                  <a:srgbClr val="000000"/>
                </a:solidFill>
              </a:rPr>
              <a:t>制定战略计划</a:t>
            </a:r>
            <a:endParaRPr lang="en-US" sz="1000" dirty="0"/>
          </a:p>
        </p:txBody>
      </p:sp>
      <p:sp>
        <p:nvSpPr>
          <p:cNvPr id="9" name="Text 7"/>
          <p:cNvSpPr txBox="1"/>
          <p:nvPr/>
        </p:nvSpPr>
        <p:spPr>
          <a:xfrm>
            <a:off x="950976" y="6446520"/>
            <a:ext cx="4023360" cy="1426464"/>
          </a:xfrm>
          <a:prstGeom prst="rect">
            <a:avLst/>
          </a:prstGeom>
          <a:solidFill>
            <a:srgbClr val="FFFFFF">
              <a:alpha val="0"/>
            </a:srgbClr>
          </a:solidFill>
          <a:ln/>
        </p:spPr>
        <p:txBody>
          <a:bodyPr wrap="square" lIns="0" tIns="0" rIns="0" bIns="0" rtlCol="0" anchor="t"/>
          <a:lstStyle/>
          <a:p>
            <a:pPr algn="l">
              <a:lnSpc>
                <a:spcPct val="125000"/>
              </a:lnSpc>
            </a:pPr>
            <a:r>
              <a:rPr lang="en-US" sz="1000" dirty="0">
                <a:solidFill>
                  <a:srgbClr val="000000"/>
                </a:solidFill>
              </a:rPr>
              <a:t>大数据分析系统的另一个关键目标是改进决策制定过程。通过提供实时、准确的数据分析，系统可以帮助管理层更好地理解当前业务状况，减少决策的盲目性。这种数据驱动的决策制定能够降低风险，提高成功的概率，并在竞争激烈的市场中保持灵活性。</a:t>
            </a:r>
            <a:endParaRPr lang="en-US" sz="1000" dirty="0"/>
          </a:p>
          <a:p>
            <a:pPr algn="l">
              <a:lnSpc>
                <a:spcPct val="125000"/>
              </a:lnSpc>
            </a:pPr>
            <a:r>
              <a:rPr lang="en-US" sz="1000" dirty="0">
                <a:solidFill>
                  <a:srgbClr val="000000"/>
                </a:solidFill>
              </a:rPr>
              <a:t>实时数据分析</a:t>
            </a:r>
            <a:endParaRPr lang="en-US" sz="1000" dirty="0"/>
          </a:p>
          <a:p>
            <a:pPr algn="l">
              <a:lnSpc>
                <a:spcPct val="125000"/>
              </a:lnSpc>
            </a:pPr>
            <a:r>
              <a:rPr lang="en-US" sz="1000" dirty="0">
                <a:solidFill>
                  <a:srgbClr val="000000"/>
                </a:solidFill>
              </a:rPr>
              <a:t>减少决策盲目性</a:t>
            </a:r>
            <a:endParaRPr lang="en-US" sz="1000" dirty="0"/>
          </a:p>
          <a:p>
            <a:pPr algn="l">
              <a:lnSpc>
                <a:spcPct val="125000"/>
              </a:lnSpc>
            </a:pPr>
            <a:r>
              <a:rPr lang="en-US" sz="1000" dirty="0">
                <a:solidFill>
                  <a:srgbClr val="000000"/>
                </a:solidFill>
              </a:rPr>
              <a:t>提高成功概率</a:t>
            </a:r>
            <a:endParaRPr lang="en-US" sz="1000" dirty="0"/>
          </a:p>
        </p:txBody>
      </p:sp>
      <p:sp>
        <p:nvSpPr>
          <p:cNvPr id="10" name="Text 8"/>
          <p:cNvSpPr txBox="1"/>
          <p:nvPr/>
        </p:nvSpPr>
        <p:spPr>
          <a:xfrm>
            <a:off x="5605272" y="3090672"/>
            <a:ext cx="4023360" cy="1426464"/>
          </a:xfrm>
          <a:prstGeom prst="rect">
            <a:avLst/>
          </a:prstGeom>
          <a:solidFill>
            <a:srgbClr val="FFFFFF">
              <a:alpha val="0"/>
            </a:srgbClr>
          </a:solidFill>
          <a:ln/>
        </p:spPr>
        <p:txBody>
          <a:bodyPr wrap="square" lIns="0" tIns="0" rIns="0" bIns="0" rtlCol="0" anchor="t"/>
          <a:lstStyle/>
          <a:p>
            <a:pPr algn="l">
              <a:lnSpc>
                <a:spcPct val="125000"/>
              </a:lnSpc>
            </a:pPr>
            <a:r>
              <a:rPr lang="en-US" sz="1000" dirty="0">
                <a:solidFill>
                  <a:srgbClr val="000000"/>
                </a:solidFill>
              </a:rPr>
              <a:t>大数据分析系统的目的还在于优化企业的运营效率。通过对业务流程的深入分析，系统可以识别出潜在的优化点，提高生产效率，减少资源浪费。这种优化不仅带来成本的降低，还可以加速业务运营，提高客户满意度。</a:t>
            </a:r>
            <a:endParaRPr lang="en-US" sz="1000" dirty="0"/>
          </a:p>
          <a:p>
            <a:pPr algn="l">
              <a:lnSpc>
                <a:spcPct val="125000"/>
              </a:lnSpc>
            </a:pPr>
            <a:r>
              <a:rPr lang="en-US" sz="1000" dirty="0">
                <a:solidFill>
                  <a:srgbClr val="000000"/>
                </a:solidFill>
              </a:rPr>
              <a:t>业务流程优化</a:t>
            </a:r>
            <a:endParaRPr lang="en-US" sz="1000" dirty="0"/>
          </a:p>
          <a:p>
            <a:pPr algn="l">
              <a:lnSpc>
                <a:spcPct val="125000"/>
              </a:lnSpc>
            </a:pPr>
            <a:r>
              <a:rPr lang="en-US" sz="1000" dirty="0">
                <a:solidFill>
                  <a:srgbClr val="000000"/>
                </a:solidFill>
              </a:rPr>
              <a:t>提高生产效率</a:t>
            </a:r>
            <a:endParaRPr lang="en-US" sz="1000" dirty="0"/>
          </a:p>
          <a:p>
            <a:pPr algn="l">
              <a:lnSpc>
                <a:spcPct val="125000"/>
              </a:lnSpc>
            </a:pPr>
            <a:r>
              <a:rPr lang="en-US" sz="1000" dirty="0">
                <a:solidFill>
                  <a:srgbClr val="000000"/>
                </a:solidFill>
              </a:rPr>
              <a:t>降低成本</a:t>
            </a:r>
            <a:endParaRPr lang="en-US" sz="1000" dirty="0"/>
          </a:p>
        </p:txBody>
      </p:sp>
      <p:sp>
        <p:nvSpPr>
          <p:cNvPr id="11" name="Text 9"/>
          <p:cNvSpPr txBox="1"/>
          <p:nvPr/>
        </p:nvSpPr>
        <p:spPr>
          <a:xfrm>
            <a:off x="5605272" y="6446520"/>
            <a:ext cx="4023360" cy="1426464"/>
          </a:xfrm>
          <a:prstGeom prst="rect">
            <a:avLst/>
          </a:prstGeom>
          <a:solidFill>
            <a:srgbClr val="FFFFFF">
              <a:alpha val="0"/>
            </a:srgbClr>
          </a:solidFill>
          <a:ln/>
        </p:spPr>
        <p:txBody>
          <a:bodyPr wrap="square" lIns="0" tIns="0" rIns="0" bIns="0" rtlCol="0" anchor="t"/>
          <a:lstStyle/>
          <a:p>
            <a:pPr algn="l">
              <a:lnSpc>
                <a:spcPct val="125000"/>
              </a:lnSpc>
            </a:pPr>
            <a:r>
              <a:rPr lang="en-US" sz="1000" dirty="0">
                <a:solidFill>
                  <a:srgbClr val="000000"/>
                </a:solidFill>
              </a:rPr>
              <a:t>大数据分析系统有助于企业实现更个性化的营销策略。通过深入了解客户行为和偏好，系统能够生成精准的用户画像，为企业提供更具针对性的市场营销方案。这种个性化营销不仅提高了市场推广的效果，还加强了客户关系，提升了品牌忠诚度。</a:t>
            </a:r>
            <a:endParaRPr lang="en-US" sz="1000" dirty="0"/>
          </a:p>
          <a:p>
            <a:pPr algn="l">
              <a:lnSpc>
                <a:spcPct val="125000"/>
              </a:lnSpc>
            </a:pPr>
            <a:r>
              <a:rPr lang="en-US" sz="1000" dirty="0">
                <a:solidFill>
                  <a:srgbClr val="000000"/>
                </a:solidFill>
              </a:rPr>
              <a:t>精准用户画像</a:t>
            </a:r>
            <a:endParaRPr lang="en-US" sz="1000" dirty="0"/>
          </a:p>
          <a:p>
            <a:pPr algn="l">
              <a:lnSpc>
                <a:spcPct val="125000"/>
              </a:lnSpc>
            </a:pPr>
            <a:r>
              <a:rPr lang="en-US" sz="1000" dirty="0">
                <a:solidFill>
                  <a:srgbClr val="000000"/>
                </a:solidFill>
              </a:rPr>
              <a:t>个性化营销策略</a:t>
            </a:r>
            <a:endParaRPr lang="en-US" sz="1000" dirty="0"/>
          </a:p>
          <a:p>
            <a:pPr algn="l">
              <a:lnSpc>
                <a:spcPct val="125000"/>
              </a:lnSpc>
            </a:pPr>
            <a:r>
              <a:rPr lang="en-US" sz="1000" dirty="0">
                <a:solidFill>
                  <a:srgbClr val="000000"/>
                </a:solidFill>
              </a:rPr>
              <a:t>提升品牌忠诚度</a:t>
            </a:r>
            <a:endParaRPr lang="en-US" sz="1000" dirty="0"/>
          </a:p>
        </p:txBody>
      </p:sp>
      <p:sp>
        <p:nvSpPr>
          <p:cNvPr id="12" name="Text 10"/>
          <p:cNvSpPr txBox="1"/>
          <p:nvPr/>
        </p:nvSpPr>
        <p:spPr>
          <a:xfrm>
            <a:off x="10232136" y="3090672"/>
            <a:ext cx="4023360" cy="1426464"/>
          </a:xfrm>
          <a:prstGeom prst="rect">
            <a:avLst/>
          </a:prstGeom>
          <a:solidFill>
            <a:srgbClr val="FFFFFF">
              <a:alpha val="0"/>
            </a:srgbClr>
          </a:solidFill>
          <a:ln/>
        </p:spPr>
        <p:txBody>
          <a:bodyPr wrap="square" lIns="0" tIns="0" rIns="0" bIns="0" rtlCol="0" anchor="t"/>
          <a:lstStyle/>
          <a:p>
            <a:pPr algn="l">
              <a:lnSpc>
                <a:spcPct val="125000"/>
              </a:lnSpc>
            </a:pPr>
            <a:r>
              <a:rPr lang="en-US" sz="1000" dirty="0">
                <a:solidFill>
                  <a:srgbClr val="000000"/>
                </a:solidFill>
              </a:rPr>
              <a:t>大数据分析系统的另一个重要目标是增强企业的安全性和合规性。通过对数据进行监控和分析，系统能够及时发现异常活动和潜在的安全威胁。同时，它也有助于确保企业遵循法规和行业标准，降低法律风险。</a:t>
            </a:r>
            <a:endParaRPr lang="en-US" sz="1000" dirty="0"/>
          </a:p>
          <a:p>
            <a:pPr algn="l">
              <a:lnSpc>
                <a:spcPct val="125000"/>
              </a:lnSpc>
            </a:pPr>
            <a:r>
              <a:rPr lang="en-US" sz="1000" dirty="0">
                <a:solidFill>
                  <a:srgbClr val="000000"/>
                </a:solidFill>
              </a:rPr>
              <a:t>数据安全监控</a:t>
            </a:r>
            <a:endParaRPr lang="en-US" sz="1000" dirty="0"/>
          </a:p>
          <a:p>
            <a:pPr algn="l">
              <a:lnSpc>
                <a:spcPct val="125000"/>
              </a:lnSpc>
            </a:pPr>
            <a:r>
              <a:rPr lang="en-US" sz="1000" dirty="0">
                <a:solidFill>
                  <a:srgbClr val="000000"/>
                </a:solidFill>
              </a:rPr>
              <a:t>发现潜在威胁</a:t>
            </a:r>
            <a:endParaRPr lang="en-US" sz="1000" dirty="0"/>
          </a:p>
          <a:p>
            <a:pPr algn="l">
              <a:lnSpc>
                <a:spcPct val="125000"/>
              </a:lnSpc>
            </a:pPr>
            <a:r>
              <a:rPr lang="en-US" sz="1000" dirty="0">
                <a:solidFill>
                  <a:srgbClr val="000000"/>
                </a:solidFill>
              </a:rPr>
              <a:t>确保法规合规</a:t>
            </a:r>
            <a:endParaRPr lang="en-US" sz="1000" dirty="0"/>
          </a:p>
        </p:txBody>
      </p:sp>
      <p:sp>
        <p:nvSpPr>
          <p:cNvPr id="13" name="Text 11"/>
          <p:cNvSpPr txBox="1"/>
          <p:nvPr/>
        </p:nvSpPr>
        <p:spPr>
          <a:xfrm>
            <a:off x="941832" y="2670048"/>
            <a:ext cx="4041648" cy="365760"/>
          </a:xfrm>
          <a:prstGeom prst="rect">
            <a:avLst/>
          </a:prstGeom>
          <a:solidFill>
            <a:srgbClr val="FFFFFF">
              <a:alpha val="0"/>
            </a:srgbClr>
          </a:solidFill>
          <a:ln/>
        </p:spPr>
        <p:txBody>
          <a:bodyPr wrap="square" lIns="0" tIns="0" rIns="0" bIns="0" rtlCol="0" anchor="ctr"/>
          <a:lstStyle/>
          <a:p>
            <a:pPr algn="ctr">
              <a:lnSpc>
                <a:spcPct val="125000"/>
              </a:lnSpc>
            </a:pPr>
            <a:r>
              <a:rPr lang="en-US" sz="1900" b="1" dirty="0">
                <a:solidFill>
                  <a:srgbClr val="1B2022"/>
                </a:solidFill>
              </a:rPr>
              <a:t>数据度量：洞察业务趋势</a:t>
            </a:r>
            <a:endParaRPr lang="en-US" sz="1900" dirty="0"/>
          </a:p>
        </p:txBody>
      </p:sp>
      <p:sp>
        <p:nvSpPr>
          <p:cNvPr id="14" name="Text 12"/>
          <p:cNvSpPr txBox="1"/>
          <p:nvPr/>
        </p:nvSpPr>
        <p:spPr>
          <a:xfrm>
            <a:off x="941832" y="6035040"/>
            <a:ext cx="4041648" cy="365760"/>
          </a:xfrm>
          <a:prstGeom prst="rect">
            <a:avLst/>
          </a:prstGeom>
          <a:solidFill>
            <a:srgbClr val="FFFFFF">
              <a:alpha val="0"/>
            </a:srgbClr>
          </a:solidFill>
          <a:ln/>
        </p:spPr>
        <p:txBody>
          <a:bodyPr wrap="square" lIns="0" tIns="0" rIns="0" bIns="0" rtlCol="0" anchor="ctr"/>
          <a:lstStyle/>
          <a:p>
            <a:pPr algn="ctr">
              <a:lnSpc>
                <a:spcPct val="125000"/>
              </a:lnSpc>
            </a:pPr>
            <a:r>
              <a:rPr lang="en-US" sz="1900" b="1" dirty="0">
                <a:solidFill>
                  <a:srgbClr val="1B2022"/>
                </a:solidFill>
              </a:rPr>
              <a:t>数据理解：改进决策制定过程</a:t>
            </a:r>
            <a:endParaRPr lang="en-US" sz="1900" dirty="0"/>
          </a:p>
        </p:txBody>
      </p:sp>
      <p:sp>
        <p:nvSpPr>
          <p:cNvPr id="15" name="Text 13"/>
          <p:cNvSpPr txBox="1"/>
          <p:nvPr/>
        </p:nvSpPr>
        <p:spPr>
          <a:xfrm>
            <a:off x="5596128" y="2670048"/>
            <a:ext cx="4041648" cy="365760"/>
          </a:xfrm>
          <a:prstGeom prst="rect">
            <a:avLst/>
          </a:prstGeom>
          <a:solidFill>
            <a:srgbClr val="FFFFFF">
              <a:alpha val="0"/>
            </a:srgbClr>
          </a:solidFill>
          <a:ln/>
        </p:spPr>
        <p:txBody>
          <a:bodyPr wrap="square" lIns="0" tIns="0" rIns="0" bIns="0" rtlCol="0" anchor="ctr"/>
          <a:lstStyle/>
          <a:p>
            <a:pPr algn="ctr">
              <a:lnSpc>
                <a:spcPct val="125000"/>
              </a:lnSpc>
            </a:pPr>
            <a:r>
              <a:rPr lang="en-US" sz="1900" b="1" dirty="0">
                <a:solidFill>
                  <a:srgbClr val="1B2022"/>
                </a:solidFill>
              </a:rPr>
              <a:t>数据驱动：优化运营效率</a:t>
            </a:r>
            <a:endParaRPr lang="en-US" sz="1900" dirty="0"/>
          </a:p>
        </p:txBody>
      </p:sp>
      <p:sp>
        <p:nvSpPr>
          <p:cNvPr id="16" name="Text 14"/>
          <p:cNvSpPr txBox="1"/>
          <p:nvPr/>
        </p:nvSpPr>
        <p:spPr>
          <a:xfrm>
            <a:off x="5596128" y="6035040"/>
            <a:ext cx="4041648" cy="365760"/>
          </a:xfrm>
          <a:prstGeom prst="rect">
            <a:avLst/>
          </a:prstGeom>
          <a:solidFill>
            <a:srgbClr val="FFFFFF">
              <a:alpha val="0"/>
            </a:srgbClr>
          </a:solidFill>
          <a:ln/>
        </p:spPr>
        <p:txBody>
          <a:bodyPr wrap="square" lIns="0" tIns="0" rIns="0" bIns="0" rtlCol="0" anchor="ctr"/>
          <a:lstStyle/>
          <a:p>
            <a:pPr algn="ctr">
              <a:lnSpc>
                <a:spcPct val="125000"/>
              </a:lnSpc>
            </a:pPr>
            <a:r>
              <a:rPr lang="en-US" sz="1900" b="1" dirty="0">
                <a:solidFill>
                  <a:srgbClr val="1B2022"/>
                </a:solidFill>
              </a:rPr>
              <a:t>数据预测：实现个性化营销</a:t>
            </a:r>
            <a:endParaRPr lang="en-US" sz="1900" dirty="0"/>
          </a:p>
        </p:txBody>
      </p:sp>
      <p:sp>
        <p:nvSpPr>
          <p:cNvPr id="17" name="Text 15"/>
          <p:cNvSpPr txBox="1"/>
          <p:nvPr/>
        </p:nvSpPr>
        <p:spPr>
          <a:xfrm>
            <a:off x="10213848" y="2642616"/>
            <a:ext cx="4041648" cy="429768"/>
          </a:xfrm>
          <a:prstGeom prst="rect">
            <a:avLst/>
          </a:prstGeom>
          <a:solidFill>
            <a:srgbClr val="FFFFFF">
              <a:alpha val="0"/>
            </a:srgbClr>
          </a:solidFill>
          <a:ln/>
        </p:spPr>
        <p:txBody>
          <a:bodyPr wrap="square" lIns="0" tIns="0" rIns="0" bIns="0" rtlCol="0" anchor="ctr"/>
          <a:lstStyle/>
          <a:p>
            <a:pPr algn="ctr">
              <a:lnSpc>
                <a:spcPct val="125000"/>
              </a:lnSpc>
            </a:pPr>
            <a:r>
              <a:rPr lang="en-US" sz="1900" b="1" dirty="0">
                <a:solidFill>
                  <a:srgbClr val="1B2022"/>
                </a:solidFill>
              </a:rPr>
              <a:t>数据安全：增强安全性和合规性</a:t>
            </a:r>
            <a:endParaRPr lang="en-US" sz="1900" dirty="0"/>
          </a:p>
        </p:txBody>
      </p:sp>
      <p:sp>
        <p:nvSpPr>
          <p:cNvPr id="18" name="Shape 16"/>
          <p:cNvSpPr/>
          <p:nvPr/>
        </p:nvSpPr>
        <p:spPr>
          <a:xfrm>
            <a:off x="2569464" y="1773936"/>
            <a:ext cx="786384" cy="786384"/>
          </a:xfrm>
          <a:prstGeom prst="ellipse">
            <a:avLst/>
          </a:prstGeom>
          <a:solidFill>
            <a:srgbClr val="2F54EB"/>
          </a:solidFill>
          <a:ln/>
          <a:effectLst>
            <a:outerShdw kx="0" ky="0" rotWithShape="0" sx="100000" sy="100000" blurRad="101600" dist="50800" dir="16200000" algn="bl">
              <a:srgbClr val="000000">
                <a:alpha val="0"/>
              </a:srgbClr>
            </a:outerShdw>
          </a:effectLst>
        </p:spPr>
      </p:sp>
      <p:sp>
        <p:nvSpPr>
          <p:cNvPr id="19" name="Shape 17"/>
          <p:cNvSpPr/>
          <p:nvPr/>
        </p:nvSpPr>
        <p:spPr>
          <a:xfrm>
            <a:off x="2569464" y="5129784"/>
            <a:ext cx="786384" cy="786384"/>
          </a:xfrm>
          <a:prstGeom prst="ellipse">
            <a:avLst/>
          </a:prstGeom>
          <a:solidFill>
            <a:srgbClr val="2F54EB"/>
          </a:solidFill>
          <a:ln/>
          <a:effectLst>
            <a:outerShdw kx="0" ky="0" rotWithShape="0" sx="100000" sy="100000" blurRad="101600" dist="50800" dir="16200000" algn="bl">
              <a:srgbClr val="000000">
                <a:alpha val="0"/>
              </a:srgbClr>
            </a:outerShdw>
          </a:effectLst>
        </p:spPr>
      </p:sp>
      <p:sp>
        <p:nvSpPr>
          <p:cNvPr id="20" name="Shape 18"/>
          <p:cNvSpPr/>
          <p:nvPr/>
        </p:nvSpPr>
        <p:spPr>
          <a:xfrm>
            <a:off x="7223760" y="1773936"/>
            <a:ext cx="786384" cy="786384"/>
          </a:xfrm>
          <a:prstGeom prst="ellipse">
            <a:avLst/>
          </a:prstGeom>
          <a:solidFill>
            <a:srgbClr val="2F54EB"/>
          </a:solidFill>
          <a:ln/>
          <a:effectLst>
            <a:outerShdw kx="0" ky="0" rotWithShape="0" sx="100000" sy="100000" blurRad="101600" dist="50800" dir="16200000" algn="bl">
              <a:srgbClr val="000000">
                <a:alpha val="0"/>
              </a:srgbClr>
            </a:outerShdw>
          </a:effectLst>
        </p:spPr>
      </p:sp>
      <p:sp>
        <p:nvSpPr>
          <p:cNvPr id="21" name="Shape 19"/>
          <p:cNvSpPr/>
          <p:nvPr/>
        </p:nvSpPr>
        <p:spPr>
          <a:xfrm>
            <a:off x="7223760" y="5129784"/>
            <a:ext cx="786384" cy="786384"/>
          </a:xfrm>
          <a:prstGeom prst="ellipse">
            <a:avLst/>
          </a:prstGeom>
          <a:solidFill>
            <a:srgbClr val="2F54EB"/>
          </a:solidFill>
          <a:ln/>
          <a:effectLst>
            <a:outerShdw kx="0" ky="0" rotWithShape="0" sx="100000" sy="100000" blurRad="101600" dist="50800" dir="16200000" algn="bl">
              <a:srgbClr val="000000">
                <a:alpha val="0"/>
              </a:srgbClr>
            </a:outerShdw>
          </a:effectLst>
        </p:spPr>
      </p:sp>
      <p:sp>
        <p:nvSpPr>
          <p:cNvPr id="22" name="Shape 20"/>
          <p:cNvSpPr/>
          <p:nvPr/>
        </p:nvSpPr>
        <p:spPr>
          <a:xfrm>
            <a:off x="11850624" y="1773936"/>
            <a:ext cx="786384" cy="786384"/>
          </a:xfrm>
          <a:prstGeom prst="ellipse">
            <a:avLst/>
          </a:prstGeom>
          <a:solidFill>
            <a:srgbClr val="2F54EB"/>
          </a:solidFill>
          <a:ln/>
          <a:effectLst>
            <a:outerShdw kx="0" ky="0" rotWithShape="0" sx="100000" sy="100000" blurRad="101600" dist="50800" dir="16200000" algn="bl">
              <a:srgbClr val="000000">
                <a:alpha val="0"/>
              </a:srgbClr>
            </a:outerShdw>
          </a:effectLst>
        </p:spPr>
      </p:sp>
      <p:pic>
        <p:nvPicPr>
          <p:cNvPr id="23" name="Image 0" descr="preencoded.png">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452360" y="1993392"/>
            <a:ext cx="338328" cy="338328"/>
          </a:xfrm>
          <a:prstGeom prst="rect">
            <a:avLst/>
          </a:prstGeom>
        </p:spPr>
      </p:pic>
      <p:pic>
        <p:nvPicPr>
          <p:cNvPr id="24" name="Image 1" descr="preencoded.png">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8952" y="457200"/>
            <a:ext cx="612648" cy="859536"/>
          </a:xfrm>
          <a:prstGeom prst="rect">
            <a:avLst/>
          </a:prstGeom>
        </p:spPr>
      </p:pic>
      <p:pic>
        <p:nvPicPr>
          <p:cNvPr id="25" name="Image 2" descr="preencoded.png">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788920" y="5358384"/>
            <a:ext cx="347472" cy="347472"/>
          </a:xfrm>
          <a:prstGeom prst="rect">
            <a:avLst/>
          </a:prstGeom>
        </p:spPr>
      </p:pic>
      <p:pic>
        <p:nvPicPr>
          <p:cNvPr id="26" name="Image 3" descr="preencoded.png">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452360" y="5358384"/>
            <a:ext cx="338328" cy="338328"/>
          </a:xfrm>
          <a:prstGeom prst="rect">
            <a:avLst/>
          </a:prstGeom>
        </p:spPr>
      </p:pic>
      <p:pic>
        <p:nvPicPr>
          <p:cNvPr id="27" name="Image 4" descr="preencoded.png">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2070080" y="1993392"/>
            <a:ext cx="338328" cy="338328"/>
          </a:xfrm>
          <a:prstGeom prst="rect">
            <a:avLst/>
          </a:prstGeom>
        </p:spPr>
      </p:pic>
      <p:pic>
        <p:nvPicPr>
          <p:cNvPr id="28" name="Image 5" descr="preencoded.png">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798064" y="1993392"/>
            <a:ext cx="338328" cy="33832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p:bgPr>
    </p:bg>
    <p:spTree>
      <p:nvGrpSpPr>
        <p:cNvPr id="1" name=""/>
        <p:cNvGrpSpPr/>
        <p:nvPr/>
      </p:nvGrpSpPr>
      <p:grpSpPr>
        <a:xfrm>
          <a:off x="0" y="0"/>
          <a:ext cx="0" cy="0"/>
          <a:chOff x="0" y="0"/>
          <a:chExt cx="0" cy="0"/>
        </a:xfrm>
      </p:grpSpPr>
      <p:sp>
        <p:nvSpPr>
          <p:cNvPr id="2" name="Text 0"/>
          <p:cNvSpPr txBox="1"/>
          <p:nvPr/>
        </p:nvSpPr>
        <p:spPr>
          <a:xfrm>
            <a:off x="804672" y="2743200"/>
            <a:ext cx="4096512" cy="1901952"/>
          </a:xfrm>
          <a:prstGeom prst="rect">
            <a:avLst/>
          </a:prstGeom>
          <a:solidFill>
            <a:srgbClr val="FFFFFF">
              <a:alpha val="0"/>
            </a:srgbClr>
          </a:solidFill>
          <a:ln/>
        </p:spPr>
        <p:txBody>
          <a:bodyPr wrap="square" lIns="0" tIns="0" rIns="0" bIns="0" rtlCol="0" anchor="t"/>
          <a:lstStyle/>
          <a:p>
            <a:pPr algn="l">
              <a:lnSpc>
                <a:spcPct val="125000"/>
              </a:lnSpc>
            </a:pPr>
            <a:r>
              <a:rPr lang="en-US" sz="1100" dirty="0">
                <a:solidFill>
                  <a:srgbClr val="000000"/>
                </a:solidFill>
              </a:rPr>
              <a:t>大数据分析系统可以帮助企业收集和分析来自各个渠道的数据，包括市场调研、销售数据、供应链信息等。通过建立数据模型和算法，企业可以预测市场趋势、优化产品设计、提高生产效率，从而实现决策的优化。例如，制造业企业可以通过分析设备传感器数据来预测故障，从而减少停机时间和维护成本。</a:t>
            </a:r>
            <a:endParaRPr lang="en-US" sz="1100" dirty="0"/>
          </a:p>
          <a:p>
            <a:pPr algn="l">
              <a:lnSpc>
                <a:spcPct val="125000"/>
              </a:lnSpc>
            </a:pPr>
            <a:r>
              <a:rPr lang="en-US" sz="1100" dirty="0">
                <a:solidFill>
                  <a:srgbClr val="000000"/>
                </a:solidFill>
              </a:rPr>
              <a:t>多渠道数据收集</a:t>
            </a:r>
            <a:endParaRPr lang="en-US" sz="1100" dirty="0"/>
          </a:p>
          <a:p>
            <a:pPr algn="l">
              <a:lnSpc>
                <a:spcPct val="125000"/>
              </a:lnSpc>
            </a:pPr>
            <a:r>
              <a:rPr lang="en-US" sz="1100" dirty="0">
                <a:solidFill>
                  <a:srgbClr val="000000"/>
                </a:solidFill>
              </a:rPr>
              <a:t>预测市场趋势</a:t>
            </a:r>
            <a:endParaRPr lang="en-US" sz="1100" dirty="0"/>
          </a:p>
          <a:p>
            <a:pPr algn="l">
              <a:lnSpc>
                <a:spcPct val="125000"/>
              </a:lnSpc>
            </a:pPr>
            <a:r>
              <a:rPr lang="en-US" sz="1100" dirty="0">
                <a:solidFill>
                  <a:srgbClr val="000000"/>
                </a:solidFill>
              </a:rPr>
              <a:t>优化产品设计</a:t>
            </a:r>
            <a:endParaRPr lang="en-US" sz="1100" dirty="0"/>
          </a:p>
        </p:txBody>
      </p:sp>
      <p:sp>
        <p:nvSpPr>
          <p:cNvPr id="3" name="Text 1"/>
          <p:cNvSpPr txBox="1"/>
          <p:nvPr/>
        </p:nvSpPr>
        <p:spPr>
          <a:xfrm>
            <a:off x="804672" y="2249424"/>
            <a:ext cx="4096512" cy="347472"/>
          </a:xfrm>
          <a:prstGeom prst="rect">
            <a:avLst/>
          </a:prstGeom>
          <a:solidFill>
            <a:srgbClr val="FFFFFF">
              <a:alpha val="0"/>
            </a:srgbClr>
          </a:solidFill>
          <a:ln/>
        </p:spPr>
        <p:txBody>
          <a:bodyPr wrap="square" lIns="0" tIns="0" rIns="0" bIns="0" rtlCol="0" anchor="t"/>
          <a:lstStyle/>
          <a:p>
            <a:pPr algn="l">
              <a:lnSpc>
                <a:spcPct val="125000"/>
              </a:lnSpc>
            </a:pPr>
            <a:r>
              <a:rPr lang="en-US" sz="1800" b="1" dirty="0">
                <a:solidFill>
                  <a:srgbClr val="1B2022"/>
                </a:solidFill>
              </a:rPr>
              <a:t>企业决策优化</a:t>
            </a:r>
            <a:endParaRPr lang="en-US" sz="1800" dirty="0"/>
          </a:p>
        </p:txBody>
      </p:sp>
      <p:sp>
        <p:nvSpPr>
          <p:cNvPr id="4" name="Shape 2"/>
          <p:cNvSpPr/>
          <p:nvPr/>
        </p:nvSpPr>
        <p:spPr>
          <a:xfrm>
            <a:off x="804672" y="2670048"/>
            <a:ext cx="4096512" cy="0"/>
          </a:xfrm>
          <a:prstGeom prst="line">
            <a:avLst/>
          </a:prstGeom>
          <a:solidFill>
            <a:srgbClr val="FFFFFF"/>
          </a:solidFill>
          <a:ln w="19050">
            <a:solidFill>
              <a:srgbClr val="2F54EB">
                <a:alpha val="60000"/>
              </a:srgbClr>
            </a:solidFill>
            <a:prstDash val="solid"/>
            <a:headEnd type="none"/>
            <a:tailEnd type="none"/>
          </a:ln>
          <a:effectLst>
            <a:outerShdw kx="0" ky="0" rotWithShape="0" sx="100000" sy="100000" blurRad="101600" dist="50800" dir="16200000" algn="bl">
              <a:srgbClr val="000000">
                <a:alpha val="0"/>
              </a:srgbClr>
            </a:outerShdw>
          </a:effectLst>
        </p:spPr>
      </p:sp>
      <p:sp>
        <p:nvSpPr>
          <p:cNvPr id="5" name="Text 3"/>
          <p:cNvSpPr txBox="1"/>
          <p:nvPr/>
        </p:nvSpPr>
        <p:spPr>
          <a:xfrm>
            <a:off x="804672" y="1755648"/>
            <a:ext cx="1078992" cy="384048"/>
          </a:xfrm>
          <a:prstGeom prst="rect">
            <a:avLst/>
          </a:prstGeom>
          <a:solidFill>
            <a:srgbClr val="FFFFFF">
              <a:alpha val="0"/>
            </a:srgbClr>
          </a:solidFill>
          <a:ln/>
        </p:spPr>
        <p:txBody>
          <a:bodyPr wrap="square" lIns="0" tIns="0" rIns="0" bIns="0" rtlCol="0" anchor="t"/>
          <a:lstStyle/>
          <a:p>
            <a:pPr algn="l">
              <a:lnSpc>
                <a:spcPct val="125000"/>
              </a:lnSpc>
            </a:pPr>
            <a:r>
              <a:rPr lang="en-US" sz="2000" b="1" dirty="0">
                <a:solidFill>
                  <a:srgbClr val="2F54EB"/>
                </a:solidFill>
              </a:rPr>
              <a:t>Step1</a:t>
            </a:r>
            <a:endParaRPr lang="en-US" sz="2000" dirty="0"/>
          </a:p>
        </p:txBody>
      </p:sp>
      <p:sp>
        <p:nvSpPr>
          <p:cNvPr id="6" name="Text 4"/>
          <p:cNvSpPr txBox="1"/>
          <p:nvPr/>
        </p:nvSpPr>
        <p:spPr>
          <a:xfrm>
            <a:off x="5550408" y="2743200"/>
            <a:ext cx="4096512" cy="1901952"/>
          </a:xfrm>
          <a:prstGeom prst="rect">
            <a:avLst/>
          </a:prstGeom>
          <a:solidFill>
            <a:srgbClr val="FFFFFF">
              <a:alpha val="0"/>
            </a:srgbClr>
          </a:solidFill>
          <a:ln/>
        </p:spPr>
        <p:txBody>
          <a:bodyPr wrap="square" lIns="0" tIns="0" rIns="0" bIns="0" rtlCol="0" anchor="t"/>
          <a:lstStyle/>
          <a:p>
            <a:pPr algn="l">
              <a:lnSpc>
                <a:spcPct val="125000"/>
              </a:lnSpc>
            </a:pPr>
            <a:r>
              <a:rPr lang="en-US" sz="1100" dirty="0">
                <a:solidFill>
                  <a:srgbClr val="000000"/>
                </a:solidFill>
              </a:rPr>
              <a:t>在金融领域，大数据分析系统为风险管理和反欺诈提供了有力的支持。通过分析用户的交易历史、行为模式和其他多维数据，金融机构可以更准确地评估信用风险，及时发现异常交易行为，从而提高风险控制的水平。大数据分析系统还能够构建复杂的欺诈检测模型，识别潜在的欺诈活动，保护用户的资产安全。</a:t>
            </a:r>
            <a:endParaRPr lang="en-US" sz="1100" dirty="0"/>
          </a:p>
          <a:p>
            <a:pPr algn="l">
              <a:lnSpc>
                <a:spcPct val="125000"/>
              </a:lnSpc>
            </a:pPr>
            <a:r>
              <a:rPr lang="en-US" sz="1100" dirty="0">
                <a:solidFill>
                  <a:srgbClr val="000000"/>
                </a:solidFill>
              </a:rPr>
              <a:t>信用风险评估</a:t>
            </a:r>
            <a:endParaRPr lang="en-US" sz="1100" dirty="0"/>
          </a:p>
          <a:p>
            <a:pPr algn="l">
              <a:lnSpc>
                <a:spcPct val="125000"/>
              </a:lnSpc>
            </a:pPr>
            <a:r>
              <a:rPr lang="en-US" sz="1100" dirty="0">
                <a:solidFill>
                  <a:srgbClr val="000000"/>
                </a:solidFill>
              </a:rPr>
              <a:t>异常交易监测</a:t>
            </a:r>
            <a:endParaRPr lang="en-US" sz="1100" dirty="0"/>
          </a:p>
          <a:p>
            <a:pPr algn="l">
              <a:lnSpc>
                <a:spcPct val="125000"/>
              </a:lnSpc>
            </a:pPr>
            <a:r>
              <a:rPr lang="en-US" sz="1100" dirty="0">
                <a:solidFill>
                  <a:srgbClr val="000000"/>
                </a:solidFill>
              </a:rPr>
              <a:t>欺诈活动识别</a:t>
            </a:r>
            <a:endParaRPr lang="en-US" sz="1100" dirty="0"/>
          </a:p>
        </p:txBody>
      </p:sp>
      <p:sp>
        <p:nvSpPr>
          <p:cNvPr id="7" name="Text 5"/>
          <p:cNvSpPr txBox="1"/>
          <p:nvPr/>
        </p:nvSpPr>
        <p:spPr>
          <a:xfrm>
            <a:off x="5550408" y="2249424"/>
            <a:ext cx="4096512" cy="347472"/>
          </a:xfrm>
          <a:prstGeom prst="rect">
            <a:avLst/>
          </a:prstGeom>
          <a:solidFill>
            <a:srgbClr val="FFFFFF">
              <a:alpha val="0"/>
            </a:srgbClr>
          </a:solidFill>
          <a:ln/>
        </p:spPr>
        <p:txBody>
          <a:bodyPr wrap="square" lIns="0" tIns="0" rIns="0" bIns="0" rtlCol="0" anchor="t"/>
          <a:lstStyle/>
          <a:p>
            <a:pPr algn="l">
              <a:lnSpc>
                <a:spcPct val="125000"/>
              </a:lnSpc>
            </a:pPr>
            <a:r>
              <a:rPr lang="en-US" sz="1800" b="1" dirty="0">
                <a:solidFill>
                  <a:srgbClr val="1B2022"/>
                </a:solidFill>
              </a:rPr>
              <a:t>金融风控与反欺诈</a:t>
            </a:r>
            <a:endParaRPr lang="en-US" sz="1800" dirty="0"/>
          </a:p>
        </p:txBody>
      </p:sp>
      <p:sp>
        <p:nvSpPr>
          <p:cNvPr id="8" name="Shape 6"/>
          <p:cNvSpPr/>
          <p:nvPr/>
        </p:nvSpPr>
        <p:spPr>
          <a:xfrm>
            <a:off x="5550408" y="2670048"/>
            <a:ext cx="4096512" cy="0"/>
          </a:xfrm>
          <a:prstGeom prst="line">
            <a:avLst/>
          </a:prstGeom>
          <a:solidFill>
            <a:srgbClr val="FFFFFF"/>
          </a:solidFill>
          <a:ln w="19050">
            <a:solidFill>
              <a:srgbClr val="2F54EB">
                <a:alpha val="60000"/>
              </a:srgbClr>
            </a:solidFill>
            <a:prstDash val="solid"/>
            <a:headEnd type="none"/>
            <a:tailEnd type="none"/>
          </a:ln>
          <a:effectLst>
            <a:outerShdw kx="0" ky="0" rotWithShape="0" sx="100000" sy="100000" blurRad="101600" dist="50800" dir="16200000" algn="bl">
              <a:srgbClr val="000000">
                <a:alpha val="0"/>
              </a:srgbClr>
            </a:outerShdw>
          </a:effectLst>
        </p:spPr>
      </p:sp>
      <p:sp>
        <p:nvSpPr>
          <p:cNvPr id="9" name="Text 7"/>
          <p:cNvSpPr txBox="1"/>
          <p:nvPr/>
        </p:nvSpPr>
        <p:spPr>
          <a:xfrm>
            <a:off x="5550408" y="1755648"/>
            <a:ext cx="1051560" cy="384048"/>
          </a:xfrm>
          <a:prstGeom prst="rect">
            <a:avLst/>
          </a:prstGeom>
          <a:solidFill>
            <a:srgbClr val="FFFFFF">
              <a:alpha val="0"/>
            </a:srgbClr>
          </a:solidFill>
          <a:ln/>
        </p:spPr>
        <p:txBody>
          <a:bodyPr wrap="square" lIns="0" tIns="0" rIns="0" bIns="0" rtlCol="0" anchor="t"/>
          <a:lstStyle/>
          <a:p>
            <a:pPr algn="l">
              <a:lnSpc>
                <a:spcPct val="125000"/>
              </a:lnSpc>
            </a:pPr>
            <a:r>
              <a:rPr lang="en-US" sz="2000" b="1" dirty="0">
                <a:solidFill>
                  <a:srgbClr val="2F54EB"/>
                </a:solidFill>
              </a:rPr>
              <a:t>Step2</a:t>
            </a:r>
            <a:endParaRPr lang="en-US" sz="2000" dirty="0"/>
          </a:p>
        </p:txBody>
      </p:sp>
      <p:sp>
        <p:nvSpPr>
          <p:cNvPr id="10" name="Text 8"/>
          <p:cNvSpPr txBox="1"/>
          <p:nvPr/>
        </p:nvSpPr>
        <p:spPr>
          <a:xfrm>
            <a:off x="10351008" y="2743200"/>
            <a:ext cx="4096512" cy="1901952"/>
          </a:xfrm>
          <a:prstGeom prst="rect">
            <a:avLst/>
          </a:prstGeom>
          <a:solidFill>
            <a:srgbClr val="FFFFFF">
              <a:alpha val="0"/>
            </a:srgbClr>
          </a:solidFill>
          <a:ln/>
        </p:spPr>
        <p:txBody>
          <a:bodyPr wrap="square" lIns="0" tIns="0" rIns="0" bIns="0" rtlCol="0" anchor="t"/>
          <a:lstStyle/>
          <a:p>
            <a:pPr algn="l">
              <a:lnSpc>
                <a:spcPct val="125000"/>
              </a:lnSpc>
            </a:pPr>
            <a:r>
              <a:rPr lang="en-US" sz="1100" dirty="0">
                <a:solidFill>
                  <a:srgbClr val="000000"/>
                </a:solidFill>
              </a:rPr>
              <a:t>电商平台可以通过大数据分析系统来了解用户的购买习惯、兴趣偏好和消费能力，从而实现精准的营销推广。例如，通过分析用户的浏览记录和购买历史，电商平台可以向用户推荐相关的产品，提高转化率和销售额。此外，大数据分析系统还可以帮助电商平台进行库存管理，预测市场需求，减少库存积压。</a:t>
            </a:r>
            <a:endParaRPr lang="en-US" sz="1100" dirty="0"/>
          </a:p>
          <a:p>
            <a:pPr algn="l">
              <a:lnSpc>
                <a:spcPct val="125000"/>
              </a:lnSpc>
            </a:pPr>
            <a:r>
              <a:rPr lang="en-US" sz="1100" dirty="0">
                <a:solidFill>
                  <a:srgbClr val="000000"/>
                </a:solidFill>
              </a:rPr>
              <a:t>用户购买习惯分析</a:t>
            </a:r>
            <a:endParaRPr lang="en-US" sz="1100" dirty="0"/>
          </a:p>
          <a:p>
            <a:pPr algn="l">
              <a:lnSpc>
                <a:spcPct val="125000"/>
              </a:lnSpc>
            </a:pPr>
            <a:r>
              <a:rPr lang="en-US" sz="1100" dirty="0">
                <a:solidFill>
                  <a:srgbClr val="000000"/>
                </a:solidFill>
              </a:rPr>
              <a:t>精准产品推荐</a:t>
            </a:r>
            <a:endParaRPr lang="en-US" sz="1100" dirty="0"/>
          </a:p>
          <a:p>
            <a:pPr algn="l">
              <a:lnSpc>
                <a:spcPct val="125000"/>
              </a:lnSpc>
            </a:pPr>
            <a:r>
              <a:rPr lang="en-US" sz="1100" dirty="0">
                <a:solidFill>
                  <a:srgbClr val="000000"/>
                </a:solidFill>
              </a:rPr>
              <a:t>库存管理优化</a:t>
            </a:r>
            <a:endParaRPr lang="en-US" sz="1100" dirty="0"/>
          </a:p>
        </p:txBody>
      </p:sp>
      <p:sp>
        <p:nvSpPr>
          <p:cNvPr id="11" name="Text 9"/>
          <p:cNvSpPr txBox="1"/>
          <p:nvPr/>
        </p:nvSpPr>
        <p:spPr>
          <a:xfrm>
            <a:off x="10351008" y="2249424"/>
            <a:ext cx="4096512" cy="347472"/>
          </a:xfrm>
          <a:prstGeom prst="rect">
            <a:avLst/>
          </a:prstGeom>
          <a:solidFill>
            <a:srgbClr val="FFFFFF">
              <a:alpha val="0"/>
            </a:srgbClr>
          </a:solidFill>
          <a:ln/>
        </p:spPr>
        <p:txBody>
          <a:bodyPr wrap="square" lIns="0" tIns="0" rIns="0" bIns="0" rtlCol="0" anchor="t"/>
          <a:lstStyle/>
          <a:p>
            <a:pPr algn="l">
              <a:lnSpc>
                <a:spcPct val="125000"/>
              </a:lnSpc>
            </a:pPr>
            <a:r>
              <a:rPr lang="en-US" sz="1800" b="1" dirty="0">
                <a:solidFill>
                  <a:srgbClr val="1B2022"/>
                </a:solidFill>
              </a:rPr>
              <a:t>电商精准营销</a:t>
            </a:r>
            <a:endParaRPr lang="en-US" sz="1800" dirty="0"/>
          </a:p>
        </p:txBody>
      </p:sp>
      <p:sp>
        <p:nvSpPr>
          <p:cNvPr id="12" name="Shape 10"/>
          <p:cNvSpPr/>
          <p:nvPr/>
        </p:nvSpPr>
        <p:spPr>
          <a:xfrm>
            <a:off x="10351008" y="2670048"/>
            <a:ext cx="4096512" cy="0"/>
          </a:xfrm>
          <a:prstGeom prst="line">
            <a:avLst/>
          </a:prstGeom>
          <a:solidFill>
            <a:srgbClr val="FFFFFF"/>
          </a:solidFill>
          <a:ln w="19050">
            <a:solidFill>
              <a:srgbClr val="2F54EB">
                <a:alpha val="60000"/>
              </a:srgbClr>
            </a:solidFill>
            <a:prstDash val="solid"/>
            <a:headEnd type="none"/>
            <a:tailEnd type="none"/>
          </a:ln>
          <a:effectLst>
            <a:outerShdw kx="0" ky="0" rotWithShape="0" sx="100000" sy="100000" blurRad="101600" dist="50800" dir="16200000" algn="bl">
              <a:srgbClr val="000000">
                <a:alpha val="0"/>
              </a:srgbClr>
            </a:outerShdw>
          </a:effectLst>
        </p:spPr>
      </p:sp>
      <p:sp>
        <p:nvSpPr>
          <p:cNvPr id="13" name="Text 11"/>
          <p:cNvSpPr txBox="1"/>
          <p:nvPr/>
        </p:nvSpPr>
        <p:spPr>
          <a:xfrm>
            <a:off x="10351008" y="1755648"/>
            <a:ext cx="1033272" cy="384048"/>
          </a:xfrm>
          <a:prstGeom prst="rect">
            <a:avLst/>
          </a:prstGeom>
          <a:solidFill>
            <a:srgbClr val="FFFFFF">
              <a:alpha val="0"/>
            </a:srgbClr>
          </a:solidFill>
          <a:ln/>
        </p:spPr>
        <p:txBody>
          <a:bodyPr wrap="square" lIns="0" tIns="0" rIns="0" bIns="0" rtlCol="0" anchor="t"/>
          <a:lstStyle/>
          <a:p>
            <a:pPr algn="l">
              <a:lnSpc>
                <a:spcPct val="125000"/>
              </a:lnSpc>
            </a:pPr>
            <a:r>
              <a:rPr lang="en-US" sz="2000" b="1" dirty="0">
                <a:solidFill>
                  <a:srgbClr val="2F54EB"/>
                </a:solidFill>
              </a:rPr>
              <a:t>Step3</a:t>
            </a:r>
            <a:endParaRPr lang="en-US" sz="2000" dirty="0"/>
          </a:p>
        </p:txBody>
      </p:sp>
      <p:sp>
        <p:nvSpPr>
          <p:cNvPr id="14" name="Text 12"/>
          <p:cNvSpPr txBox="1"/>
          <p:nvPr/>
        </p:nvSpPr>
        <p:spPr>
          <a:xfrm>
            <a:off x="804672" y="6071616"/>
            <a:ext cx="6300216" cy="1499616"/>
          </a:xfrm>
          <a:prstGeom prst="rect">
            <a:avLst/>
          </a:prstGeom>
          <a:solidFill>
            <a:srgbClr val="FFFFFF">
              <a:alpha val="0"/>
            </a:srgbClr>
          </a:solidFill>
          <a:ln/>
        </p:spPr>
        <p:txBody>
          <a:bodyPr wrap="square" lIns="0" tIns="0" rIns="0" bIns="0" rtlCol="0" anchor="t"/>
          <a:lstStyle/>
          <a:p>
            <a:pPr algn="l">
              <a:lnSpc>
                <a:spcPct val="125000"/>
              </a:lnSpc>
            </a:pPr>
            <a:r>
              <a:rPr lang="en-US" sz="1300" dirty="0">
                <a:solidFill>
                  <a:srgbClr val="000000"/>
                </a:solidFill>
              </a:rPr>
              <a:t>娱乐行业也可以通过大数据分析系统来提升用户体验。例如，视频网站可以通过分析用户的观看历史和评分来推荐个性化的内容，提高用户的满意度和忠诚度。音乐平台也可以通过分析用户的收听习惯来推荐个性化的歌曲和播放列表，增强用户的沉浸式体验。</a:t>
            </a:r>
            <a:endParaRPr lang="en-US" sz="1300" dirty="0"/>
          </a:p>
          <a:p>
            <a:pPr algn="l">
              <a:lnSpc>
                <a:spcPct val="125000"/>
              </a:lnSpc>
            </a:pPr>
            <a:r>
              <a:rPr lang="en-US" sz="1300" dirty="0">
                <a:solidFill>
                  <a:srgbClr val="000000"/>
                </a:solidFill>
              </a:rPr>
              <a:t>个性化内容推荐</a:t>
            </a:r>
            <a:endParaRPr lang="en-US" sz="1300" dirty="0"/>
          </a:p>
          <a:p>
            <a:pPr algn="l">
              <a:lnSpc>
                <a:spcPct val="125000"/>
              </a:lnSpc>
            </a:pPr>
            <a:r>
              <a:rPr lang="en-US" sz="1300" dirty="0">
                <a:solidFill>
                  <a:srgbClr val="000000"/>
                </a:solidFill>
              </a:rPr>
              <a:t>提高用户满意度</a:t>
            </a:r>
            <a:endParaRPr lang="en-US" sz="1300" dirty="0"/>
          </a:p>
          <a:p>
            <a:pPr algn="l">
              <a:lnSpc>
                <a:spcPct val="125000"/>
              </a:lnSpc>
            </a:pPr>
            <a:r>
              <a:rPr lang="en-US" sz="1300" dirty="0">
                <a:solidFill>
                  <a:srgbClr val="000000"/>
                </a:solidFill>
              </a:rPr>
              <a:t>增强用户体验</a:t>
            </a:r>
            <a:endParaRPr lang="en-US" sz="1300" dirty="0"/>
          </a:p>
        </p:txBody>
      </p:sp>
      <p:sp>
        <p:nvSpPr>
          <p:cNvPr id="15" name="Text 13"/>
          <p:cNvSpPr txBox="1"/>
          <p:nvPr/>
        </p:nvSpPr>
        <p:spPr>
          <a:xfrm>
            <a:off x="804672" y="5586984"/>
            <a:ext cx="6300216" cy="347472"/>
          </a:xfrm>
          <a:prstGeom prst="rect">
            <a:avLst/>
          </a:prstGeom>
          <a:solidFill>
            <a:srgbClr val="FFFFFF">
              <a:alpha val="0"/>
            </a:srgbClr>
          </a:solidFill>
          <a:ln/>
        </p:spPr>
        <p:txBody>
          <a:bodyPr wrap="square" lIns="0" tIns="0" rIns="0" bIns="0" rtlCol="0" anchor="t"/>
          <a:lstStyle/>
          <a:p>
            <a:pPr algn="l">
              <a:lnSpc>
                <a:spcPct val="125000"/>
              </a:lnSpc>
            </a:pPr>
            <a:r>
              <a:rPr lang="en-US" sz="1800" b="1" dirty="0">
                <a:solidFill>
                  <a:srgbClr val="1B2022"/>
                </a:solidFill>
              </a:rPr>
              <a:t>娱乐内容推荐</a:t>
            </a:r>
            <a:endParaRPr lang="en-US" sz="1800" dirty="0"/>
          </a:p>
        </p:txBody>
      </p:sp>
      <p:sp>
        <p:nvSpPr>
          <p:cNvPr id="16" name="Shape 14"/>
          <p:cNvSpPr/>
          <p:nvPr/>
        </p:nvSpPr>
        <p:spPr>
          <a:xfrm>
            <a:off x="804672" y="5998464"/>
            <a:ext cx="6089904" cy="0"/>
          </a:xfrm>
          <a:prstGeom prst="line">
            <a:avLst/>
          </a:prstGeom>
          <a:solidFill>
            <a:srgbClr val="FFFFFF"/>
          </a:solidFill>
          <a:ln w="19050">
            <a:solidFill>
              <a:srgbClr val="2F54EB">
                <a:alpha val="60000"/>
              </a:srgbClr>
            </a:solidFill>
            <a:prstDash val="solid"/>
            <a:headEnd type="none"/>
            <a:tailEnd type="none"/>
          </a:ln>
          <a:effectLst>
            <a:outerShdw kx="0" ky="0" rotWithShape="0" sx="100000" sy="100000" blurRad="101600" dist="50800" dir="16200000" algn="bl">
              <a:srgbClr val="000000">
                <a:alpha val="0"/>
              </a:srgbClr>
            </a:outerShdw>
          </a:effectLst>
        </p:spPr>
      </p:sp>
      <p:sp>
        <p:nvSpPr>
          <p:cNvPr id="17" name="Text 15"/>
          <p:cNvSpPr txBox="1"/>
          <p:nvPr/>
        </p:nvSpPr>
        <p:spPr>
          <a:xfrm>
            <a:off x="804672" y="5084064"/>
            <a:ext cx="1078992" cy="384048"/>
          </a:xfrm>
          <a:prstGeom prst="rect">
            <a:avLst/>
          </a:prstGeom>
          <a:solidFill>
            <a:srgbClr val="FFFFFF">
              <a:alpha val="0"/>
            </a:srgbClr>
          </a:solidFill>
          <a:ln/>
        </p:spPr>
        <p:txBody>
          <a:bodyPr wrap="square" lIns="0" tIns="0" rIns="0" bIns="0" rtlCol="0" anchor="t"/>
          <a:lstStyle/>
          <a:p>
            <a:pPr algn="l">
              <a:lnSpc>
                <a:spcPct val="125000"/>
              </a:lnSpc>
            </a:pPr>
            <a:r>
              <a:rPr lang="en-US" sz="2000" b="1" dirty="0">
                <a:solidFill>
                  <a:srgbClr val="2F54EB"/>
                </a:solidFill>
              </a:rPr>
              <a:t>Step4</a:t>
            </a:r>
            <a:endParaRPr lang="en-US" sz="2000" dirty="0"/>
          </a:p>
        </p:txBody>
      </p:sp>
      <p:sp>
        <p:nvSpPr>
          <p:cNvPr id="18" name="Text 16"/>
          <p:cNvSpPr txBox="1"/>
          <p:nvPr/>
        </p:nvSpPr>
        <p:spPr>
          <a:xfrm>
            <a:off x="8147304" y="6071616"/>
            <a:ext cx="6300216" cy="1499616"/>
          </a:xfrm>
          <a:prstGeom prst="rect">
            <a:avLst/>
          </a:prstGeom>
          <a:solidFill>
            <a:srgbClr val="FFFFFF">
              <a:alpha val="0"/>
            </a:srgbClr>
          </a:solidFill>
          <a:ln/>
        </p:spPr>
        <p:txBody>
          <a:bodyPr wrap="square" lIns="0" tIns="0" rIns="0" bIns="0" rtlCol="0" anchor="t"/>
          <a:lstStyle/>
          <a:p>
            <a:pPr algn="l">
              <a:lnSpc>
                <a:spcPct val="125000"/>
              </a:lnSpc>
            </a:pPr>
            <a:r>
              <a:rPr lang="en-US" sz="1100" dirty="0">
                <a:solidFill>
                  <a:srgbClr val="000000"/>
                </a:solidFill>
              </a:rPr>
              <a:t>新闻媒体可以通过大数据分析系统来了解用户的兴趣和偏好，从而提供个性化的新闻服务。例如，新闻客户端可以通过分析用户的阅读历史和点击行为来推荐相关的新闻内容，提高用户的阅读体验和参与度。此外，大数据分析系统还可以帮助新闻媒体进行舆情分析，了解公众对热点事件的态度和观点。</a:t>
            </a:r>
            <a:endParaRPr lang="en-US" sz="1100" dirty="0"/>
          </a:p>
          <a:p>
            <a:pPr algn="l">
              <a:lnSpc>
                <a:spcPct val="125000"/>
              </a:lnSpc>
            </a:pPr>
            <a:r>
              <a:rPr lang="en-US" sz="1100" dirty="0">
                <a:solidFill>
                  <a:srgbClr val="000000"/>
                </a:solidFill>
              </a:rPr>
              <a:t>个性化新闻推荐</a:t>
            </a:r>
            <a:endParaRPr lang="en-US" sz="1100" dirty="0"/>
          </a:p>
          <a:p>
            <a:pPr algn="l">
              <a:lnSpc>
                <a:spcPct val="125000"/>
              </a:lnSpc>
            </a:pPr>
            <a:r>
              <a:rPr lang="en-US" sz="1100" dirty="0">
                <a:solidFill>
                  <a:srgbClr val="000000"/>
                </a:solidFill>
              </a:rPr>
              <a:t>提高阅读体验</a:t>
            </a:r>
            <a:endParaRPr lang="en-US" sz="1100" dirty="0"/>
          </a:p>
          <a:p>
            <a:pPr algn="l">
              <a:lnSpc>
                <a:spcPct val="125000"/>
              </a:lnSpc>
            </a:pPr>
            <a:r>
              <a:rPr lang="en-US" sz="1100" dirty="0">
                <a:solidFill>
                  <a:srgbClr val="000000"/>
                </a:solidFill>
              </a:rPr>
              <a:t>舆情分析</a:t>
            </a:r>
            <a:endParaRPr lang="en-US" sz="1100" dirty="0"/>
          </a:p>
        </p:txBody>
      </p:sp>
      <p:pic>
        <p:nvPicPr>
          <p:cNvPr id="19" name="Image 0" descr="preencoded.png">    </p:cNvPr>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758952" y="457200"/>
            <a:ext cx="612648" cy="859536"/>
          </a:xfrm>
          <a:prstGeom prst="rect">
            <a:avLst/>
          </a:prstGeom>
        </p:spPr>
      </p:pic>
      <p:sp>
        <p:nvSpPr>
          <p:cNvPr id="20" name="Text 17"/>
          <p:cNvSpPr txBox="1"/>
          <p:nvPr/>
        </p:nvSpPr>
        <p:spPr>
          <a:xfrm>
            <a:off x="8147304" y="5586984"/>
            <a:ext cx="6300216" cy="347472"/>
          </a:xfrm>
          <a:prstGeom prst="rect">
            <a:avLst/>
          </a:prstGeom>
          <a:solidFill>
            <a:srgbClr val="FFFFFF">
              <a:alpha val="0"/>
            </a:srgbClr>
          </a:solidFill>
          <a:ln/>
        </p:spPr>
        <p:txBody>
          <a:bodyPr wrap="square" lIns="0" tIns="0" rIns="0" bIns="0" rtlCol="0" anchor="t"/>
          <a:lstStyle/>
          <a:p>
            <a:pPr algn="l">
              <a:lnSpc>
                <a:spcPct val="125000"/>
              </a:lnSpc>
            </a:pPr>
            <a:r>
              <a:rPr lang="en-US" sz="1800" b="1" dirty="0">
                <a:solidFill>
                  <a:srgbClr val="1B2022"/>
                </a:solidFill>
              </a:rPr>
              <a:t>新闻个性化服务</a:t>
            </a:r>
            <a:endParaRPr lang="en-US" sz="1800" dirty="0"/>
          </a:p>
        </p:txBody>
      </p:sp>
      <p:sp>
        <p:nvSpPr>
          <p:cNvPr id="21" name="Shape 18"/>
          <p:cNvSpPr/>
          <p:nvPr/>
        </p:nvSpPr>
        <p:spPr>
          <a:xfrm>
            <a:off x="8147304" y="5998464"/>
            <a:ext cx="6016752" cy="0"/>
          </a:xfrm>
          <a:prstGeom prst="line">
            <a:avLst/>
          </a:prstGeom>
          <a:solidFill>
            <a:srgbClr val="FFFFFF"/>
          </a:solidFill>
          <a:ln w="19050">
            <a:solidFill>
              <a:srgbClr val="2F54EB">
                <a:alpha val="60000"/>
              </a:srgbClr>
            </a:solidFill>
            <a:prstDash val="solid"/>
            <a:headEnd type="none"/>
            <a:tailEnd type="none"/>
          </a:ln>
          <a:effectLst>
            <a:outerShdw kx="0" ky="0" rotWithShape="0" sx="100000" sy="100000" blurRad="101600" dist="50800" dir="16200000" algn="bl">
              <a:srgbClr val="000000">
                <a:alpha val="0"/>
              </a:srgbClr>
            </a:outerShdw>
          </a:effectLst>
        </p:spPr>
      </p:sp>
      <p:sp>
        <p:nvSpPr>
          <p:cNvPr id="22" name="Text 19"/>
          <p:cNvSpPr txBox="1"/>
          <p:nvPr/>
        </p:nvSpPr>
        <p:spPr>
          <a:xfrm>
            <a:off x="8147304" y="5084064"/>
            <a:ext cx="1024128" cy="384048"/>
          </a:xfrm>
          <a:prstGeom prst="rect">
            <a:avLst/>
          </a:prstGeom>
          <a:solidFill>
            <a:srgbClr val="FFFFFF">
              <a:alpha val="0"/>
            </a:srgbClr>
          </a:solidFill>
          <a:ln/>
        </p:spPr>
        <p:txBody>
          <a:bodyPr wrap="square" lIns="0" tIns="0" rIns="0" bIns="0" rtlCol="0" anchor="t"/>
          <a:lstStyle/>
          <a:p>
            <a:pPr algn="l">
              <a:lnSpc>
                <a:spcPct val="125000"/>
              </a:lnSpc>
            </a:pPr>
            <a:r>
              <a:rPr lang="en-US" sz="2000" b="1" dirty="0">
                <a:solidFill>
                  <a:srgbClr val="2F54EB"/>
                </a:solidFill>
              </a:rPr>
              <a:t>Step5</a:t>
            </a:r>
            <a:endParaRPr lang="en-US" sz="2000" dirty="0"/>
          </a:p>
        </p:txBody>
      </p:sp>
      <p:sp>
        <p:nvSpPr>
          <p:cNvPr id="23" name="Text 20"/>
          <p:cNvSpPr txBox="1"/>
          <p:nvPr/>
        </p:nvSpPr>
        <p:spPr>
          <a:xfrm>
            <a:off x="1545336" y="493776"/>
            <a:ext cx="13048488" cy="822960"/>
          </a:xfrm>
          <a:prstGeom prst="rect">
            <a:avLst/>
          </a:prstGeom>
          <a:solidFill>
            <a:srgbClr val="FFFFFF">
              <a:alpha val="0"/>
            </a:srgbClr>
          </a:solidFill>
          <a:ln/>
        </p:spPr>
        <p:txBody>
          <a:bodyPr wrap="square" lIns="0" tIns="0" rIns="0" bIns="0" rtlCol="0" anchor="ctr"/>
          <a:lstStyle/>
          <a:p>
            <a:pPr algn="l">
              <a:lnSpc>
                <a:spcPct val="125000"/>
              </a:lnSpc>
            </a:pPr>
            <a:r>
              <a:rPr lang="en-US" sz="3600" b="1" dirty="0">
                <a:solidFill>
                  <a:srgbClr val="1B2022"/>
                </a:solidFill>
              </a:rPr>
              <a:t>了解大数据分析系统的应用场景</a:t>
            </a:r>
            <a:endParaRPr lang="en-US" sz="3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0" r="0" t="0" b="22"/>
          <a:stretch/>
        </p:blipFill>
        <p:spPr>
          <a:xfrm>
            <a:off x="9144" y="9144"/>
            <a:ext cx="15243048" cy="8567928"/>
          </a:xfrm>
          <a:prstGeom prst="rect">
            <a:avLst/>
          </a:prstGeom>
        </p:spPr>
      </p:pic>
      <p:sp>
        <p:nvSpPr>
          <p:cNvPr id="3" name="Text 0"/>
          <p:cNvSpPr txBox="1"/>
          <p:nvPr/>
        </p:nvSpPr>
        <p:spPr>
          <a:xfrm>
            <a:off x="2761488" y="3118104"/>
            <a:ext cx="9738360" cy="2615184"/>
          </a:xfrm>
          <a:prstGeom prst="rect">
            <a:avLst/>
          </a:prstGeom>
          <a:solidFill>
            <a:srgbClr val="FFFFFF">
              <a:alpha val="0"/>
            </a:srgbClr>
          </a:solidFill>
          <a:ln/>
        </p:spPr>
        <p:txBody>
          <a:bodyPr wrap="square" lIns="0" tIns="0" rIns="0" bIns="0" rtlCol="0" anchor="t"/>
          <a:lstStyle/>
          <a:p>
            <a:pPr algn="ctr">
              <a:lnSpc>
                <a:spcPct val="100000"/>
              </a:lnSpc>
            </a:pPr>
            <a:r>
              <a:rPr lang="en-US" sz="6800" b="1" dirty="0">
                <a:solidFill>
                  <a:srgbClr val="1B2022"/>
                </a:solidFill>
              </a:rPr>
              <a:t>从架构上了解大数据分析系统</a:t>
            </a:r>
            <a:endParaRPr lang="en-US" sz="6800" dirty="0"/>
          </a:p>
        </p:txBody>
      </p:sp>
      <p:sp>
        <p:nvSpPr>
          <p:cNvPr id="4" name="Text 1"/>
          <p:cNvSpPr txBox="1"/>
          <p:nvPr/>
        </p:nvSpPr>
        <p:spPr>
          <a:xfrm>
            <a:off x="6976872" y="1929384"/>
            <a:ext cx="1371600" cy="1243584"/>
          </a:xfrm>
          <a:prstGeom prst="rect">
            <a:avLst/>
          </a:prstGeom>
          <a:solidFill>
            <a:srgbClr val="FFFFFF">
              <a:alpha val="0"/>
            </a:srgbClr>
          </a:solidFill>
          <a:ln/>
        </p:spPr>
        <p:txBody>
          <a:bodyPr wrap="square" lIns="0" tIns="0" rIns="0" bIns="0" rtlCol="0" anchor="ctr"/>
          <a:lstStyle/>
          <a:p>
            <a:pPr algn="ctr">
              <a:lnSpc>
                <a:spcPct val="100000"/>
              </a:lnSpc>
            </a:pPr>
            <a:r>
              <a:rPr lang="en-US" sz="6000" b="1" dirty="0">
                <a:solidFill>
                  <a:srgbClr val="2F54EB"/>
                </a:solidFill>
              </a:rPr>
              <a:t>02</a:t>
            </a:r>
            <a:endParaRPr lang="en-US" sz="6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p:bgPr>
    </p:bg>
    <p:spTree>
      <p:nvGrpSpPr>
        <p:cNvPr id="1" name=""/>
        <p:cNvGrpSpPr/>
        <p:nvPr/>
      </p:nvGrpSpPr>
      <p:grpSpPr>
        <a:xfrm>
          <a:off x="0" y="0"/>
          <a:ext cx="0" cy="0"/>
          <a:chOff x="0" y="0"/>
          <a:chExt cx="0" cy="0"/>
        </a:xfrm>
      </p:grpSpPr>
      <p:sp>
        <p:nvSpPr>
          <p:cNvPr id="2" name="Text 0"/>
          <p:cNvSpPr txBox="1"/>
          <p:nvPr/>
        </p:nvSpPr>
        <p:spPr>
          <a:xfrm>
            <a:off x="1545336" y="466344"/>
            <a:ext cx="13039344" cy="841248"/>
          </a:xfrm>
          <a:prstGeom prst="rect">
            <a:avLst/>
          </a:prstGeom>
          <a:solidFill>
            <a:srgbClr val="FFFFFF">
              <a:alpha val="0"/>
            </a:srgbClr>
          </a:solidFill>
          <a:ln/>
        </p:spPr>
        <p:txBody>
          <a:bodyPr wrap="square" lIns="0" tIns="0" rIns="0" bIns="0" rtlCol="0" anchor="ctr"/>
          <a:lstStyle/>
          <a:p>
            <a:pPr algn="l">
              <a:lnSpc>
                <a:spcPct val="125000"/>
              </a:lnSpc>
            </a:pPr>
            <a:r>
              <a:rPr lang="en-US" sz="3600" b="1" dirty="0">
                <a:solidFill>
                  <a:srgbClr val="1B2022"/>
                </a:solidFill>
              </a:rPr>
              <a:t>了解大数据分析系统的体系架构</a:t>
            </a:r>
            <a:endParaRPr lang="en-US" sz="3600" dirty="0"/>
          </a:p>
        </p:txBody>
      </p:sp>
      <p:sp>
        <p:nvSpPr>
          <p:cNvPr id="3" name="Text 1"/>
          <p:cNvSpPr/>
          <p:nvPr/>
        </p:nvSpPr>
        <p:spPr>
          <a:xfrm>
            <a:off x="786384" y="1901952"/>
            <a:ext cx="3282696" cy="5943600"/>
          </a:xfrm>
          <a:prstGeom prst="roundRect">
            <a:avLst>
              <a:gd name="adj" fmla="val 5292"/>
            </a:avLst>
          </a:prstGeom>
          <a:noFill/>
          <a:ln w="19050">
            <a:solidFill>
              <a:srgbClr val="2F54EB"/>
            </a:solidFill>
            <a:prstDash val="solid"/>
            <a:headEnd type="none"/>
            <a:tailEnd type="none"/>
          </a:ln>
          <a:effectLst>
            <a:outerShdw kx="0" ky="0" rotWithShape="0" sx="100000" sy="100000" blurRad="101600" dist="50800" dir="16200000" algn="bl">
              <a:srgbClr val="000000">
                <a:alpha val="0"/>
              </a:srgbClr>
            </a:outerShdw>
          </a:effectLst>
        </p:spPr>
        <p:txBody>
          <a:bodyPr wrap="square" lIns="1397" tIns="1397" rIns="1397" bIns="1397" rtlCol="0" anchor="ctr"/>
          <a:lstStyle/>
          <a:p>
            <a:pPr algn="ctr">
              <a:lnSpc>
                <a:spcPct val="125000"/>
              </a:lnSpc>
            </a:pPr>
            <a:r>
              <a:rPr lang="en-US" sz="1400" dirty="0">
                <a:solidFill>
                  <a:srgbClr val="000000"/>
                </a:solidFill>
              </a:rPr>
              <a:t> </a:t>
            </a:r>
            <a:endParaRPr lang="en-US" sz="1400" dirty="0"/>
          </a:p>
        </p:txBody>
      </p:sp>
      <p:sp>
        <p:nvSpPr>
          <p:cNvPr id="4" name="Text 2"/>
          <p:cNvSpPr/>
          <p:nvPr/>
        </p:nvSpPr>
        <p:spPr>
          <a:xfrm>
            <a:off x="7708392" y="1901952"/>
            <a:ext cx="3282696" cy="5943600"/>
          </a:xfrm>
          <a:prstGeom prst="roundRect">
            <a:avLst>
              <a:gd name="adj" fmla="val 5292"/>
            </a:avLst>
          </a:prstGeom>
          <a:noFill/>
          <a:ln w="19050">
            <a:solidFill>
              <a:srgbClr val="2F54EB"/>
            </a:solidFill>
            <a:prstDash val="solid"/>
            <a:headEnd type="none"/>
            <a:tailEnd type="none"/>
          </a:ln>
          <a:effectLst>
            <a:outerShdw kx="0" ky="0" rotWithShape="0" sx="100000" sy="100000" blurRad="101600" dist="50800" dir="16200000" algn="bl">
              <a:srgbClr val="000000">
                <a:alpha val="0"/>
              </a:srgbClr>
            </a:outerShdw>
          </a:effectLst>
        </p:spPr>
        <p:txBody>
          <a:bodyPr wrap="square" lIns="1397" tIns="1397" rIns="1397" bIns="1397" rtlCol="0" anchor="ctr"/>
          <a:lstStyle/>
          <a:p>
            <a:pPr algn="ctr">
              <a:lnSpc>
                <a:spcPct val="125000"/>
              </a:lnSpc>
            </a:pPr>
            <a:r>
              <a:rPr lang="en-US" sz="1400" dirty="0">
                <a:solidFill>
                  <a:srgbClr val="000000"/>
                </a:solidFill>
              </a:rPr>
              <a:t> </a:t>
            </a:r>
            <a:endParaRPr lang="en-US" sz="1400" dirty="0"/>
          </a:p>
        </p:txBody>
      </p:sp>
      <p:sp>
        <p:nvSpPr>
          <p:cNvPr id="5" name="Text 3"/>
          <p:cNvSpPr/>
          <p:nvPr/>
        </p:nvSpPr>
        <p:spPr>
          <a:xfrm>
            <a:off x="4261104" y="1901952"/>
            <a:ext cx="3282696" cy="5943600"/>
          </a:xfrm>
          <a:prstGeom prst="roundRect">
            <a:avLst>
              <a:gd name="adj" fmla="val 5292"/>
            </a:avLst>
          </a:prstGeom>
          <a:noFill/>
          <a:ln w="19050">
            <a:solidFill>
              <a:srgbClr val="2FBEEB"/>
            </a:solidFill>
            <a:prstDash val="solid"/>
            <a:headEnd type="none"/>
            <a:tailEnd type="none"/>
          </a:ln>
          <a:effectLst>
            <a:outerShdw kx="0" ky="0" rotWithShape="0" sx="100000" sy="100000" blurRad="101600" dist="50800" dir="16200000" algn="bl">
              <a:srgbClr val="000000">
                <a:alpha val="0"/>
              </a:srgbClr>
            </a:outerShdw>
          </a:effectLst>
        </p:spPr>
        <p:txBody>
          <a:bodyPr wrap="square" lIns="1397" tIns="1397" rIns="1397" bIns="1397" rtlCol="0" anchor="ctr"/>
          <a:lstStyle/>
          <a:p>
            <a:pPr algn="ctr">
              <a:lnSpc>
                <a:spcPct val="125000"/>
              </a:lnSpc>
            </a:pPr>
            <a:r>
              <a:rPr lang="en-US" sz="1400" dirty="0">
                <a:solidFill>
                  <a:srgbClr val="000000"/>
                </a:solidFill>
              </a:rPr>
              <a:t> </a:t>
            </a:r>
            <a:endParaRPr lang="en-US" sz="1400" dirty="0"/>
          </a:p>
        </p:txBody>
      </p:sp>
      <p:sp>
        <p:nvSpPr>
          <p:cNvPr id="6" name="Text 4"/>
          <p:cNvSpPr/>
          <p:nvPr/>
        </p:nvSpPr>
        <p:spPr>
          <a:xfrm>
            <a:off x="11192256" y="1901952"/>
            <a:ext cx="3282696" cy="5943600"/>
          </a:xfrm>
          <a:prstGeom prst="roundRect">
            <a:avLst>
              <a:gd name="adj" fmla="val 5292"/>
            </a:avLst>
          </a:prstGeom>
          <a:noFill/>
          <a:ln w="19050">
            <a:solidFill>
              <a:srgbClr val="2FBEEB"/>
            </a:solidFill>
            <a:prstDash val="solid"/>
            <a:headEnd type="none"/>
            <a:tailEnd type="none"/>
          </a:ln>
          <a:effectLst>
            <a:outerShdw kx="0" ky="0" rotWithShape="0" sx="100000" sy="100000" blurRad="101600" dist="50800" dir="16200000" algn="bl">
              <a:srgbClr val="000000">
                <a:alpha val="0"/>
              </a:srgbClr>
            </a:outerShdw>
          </a:effectLst>
        </p:spPr>
        <p:txBody>
          <a:bodyPr wrap="square" lIns="1397" tIns="1397" rIns="1397" bIns="1397" rtlCol="0" anchor="ctr"/>
          <a:lstStyle/>
          <a:p>
            <a:pPr algn="ctr">
              <a:lnSpc>
                <a:spcPct val="125000"/>
              </a:lnSpc>
            </a:pPr>
            <a:r>
              <a:rPr lang="en-US" sz="1400" dirty="0">
                <a:solidFill>
                  <a:srgbClr val="000000"/>
                </a:solidFill>
              </a:rPr>
              <a:t> </a:t>
            </a:r>
            <a:endParaRPr lang="en-US" sz="1400" dirty="0"/>
          </a:p>
        </p:txBody>
      </p:sp>
      <p:sp>
        <p:nvSpPr>
          <p:cNvPr id="7" name="Text 5"/>
          <p:cNvSpPr txBox="1"/>
          <p:nvPr/>
        </p:nvSpPr>
        <p:spPr>
          <a:xfrm>
            <a:off x="905256" y="2377440"/>
            <a:ext cx="3044952" cy="603504"/>
          </a:xfrm>
          <a:prstGeom prst="rect">
            <a:avLst/>
          </a:prstGeom>
          <a:solidFill>
            <a:srgbClr val="FFFFFF">
              <a:alpha val="0"/>
            </a:srgbClr>
          </a:solidFill>
          <a:ln/>
        </p:spPr>
        <p:txBody>
          <a:bodyPr wrap="square" lIns="0" tIns="0" rIns="0" bIns="0" rtlCol="0" anchor="ctr"/>
          <a:lstStyle/>
          <a:p>
            <a:pPr algn="ctr">
              <a:lnSpc>
                <a:spcPct val="125000"/>
              </a:lnSpc>
            </a:pPr>
            <a:r>
              <a:rPr lang="en-US" sz="1500" b="1" dirty="0">
                <a:solidFill>
                  <a:srgbClr val="1B2022"/>
                </a:solidFill>
              </a:rPr>
              <a:t>数据采集层：连接多样化的数据源</a:t>
            </a:r>
            <a:endParaRPr lang="en-US" sz="1500" dirty="0"/>
          </a:p>
        </p:txBody>
      </p:sp>
      <p:sp>
        <p:nvSpPr>
          <p:cNvPr id="8" name="Text 6"/>
          <p:cNvSpPr txBox="1"/>
          <p:nvPr/>
        </p:nvSpPr>
        <p:spPr>
          <a:xfrm>
            <a:off x="987552" y="3227832"/>
            <a:ext cx="2871216" cy="2231136"/>
          </a:xfrm>
          <a:prstGeom prst="rect">
            <a:avLst/>
          </a:prstGeom>
          <a:solidFill>
            <a:srgbClr val="FFFFFF">
              <a:alpha val="0"/>
            </a:srgbClr>
          </a:solidFill>
          <a:ln/>
        </p:spPr>
        <p:txBody>
          <a:bodyPr wrap="square" lIns="0" tIns="0" rIns="0" bIns="0" rtlCol="0" anchor="t"/>
          <a:lstStyle/>
          <a:p>
            <a:pPr algn="l">
              <a:lnSpc>
                <a:spcPct val="125000"/>
              </a:lnSpc>
            </a:pPr>
            <a:r>
              <a:rPr lang="en-US" sz="1300" dirty="0">
                <a:solidFill>
                  <a:srgbClr val="000000"/>
                </a:solidFill>
              </a:rPr>
              <a:t>数据采集层是大数据分析平台的基础，它直接涉及到数据的获取和整合。底层是各类数据源，包括各种业务数据、用户数据、日志数据等。这一层的工作是确保数据能够从不同的源头被有效地收集和整合。</a:t>
            </a:r>
            <a:endParaRPr lang="en-US" sz="1300" dirty="0"/>
          </a:p>
          <a:p>
            <a:pPr algn="l">
              <a:lnSpc>
                <a:spcPct val="125000"/>
              </a:lnSpc>
            </a:pPr>
            <a:r>
              <a:rPr lang="en-US" sz="1300" dirty="0">
                <a:solidFill>
                  <a:srgbClr val="000000"/>
                </a:solidFill>
              </a:rPr>
              <a:t>多样化的数据源</a:t>
            </a:r>
            <a:endParaRPr lang="en-US" sz="1300" dirty="0"/>
          </a:p>
          <a:p>
            <a:pPr algn="l">
              <a:lnSpc>
                <a:spcPct val="125000"/>
              </a:lnSpc>
            </a:pPr>
            <a:r>
              <a:rPr lang="en-US" sz="1300" dirty="0">
                <a:solidFill>
                  <a:srgbClr val="000000"/>
                </a:solidFill>
              </a:rPr>
              <a:t>数据获取与整合</a:t>
            </a:r>
            <a:endParaRPr lang="en-US" sz="1300" dirty="0"/>
          </a:p>
          <a:p>
            <a:pPr algn="l">
              <a:lnSpc>
                <a:spcPct val="125000"/>
              </a:lnSpc>
            </a:pPr>
            <a:r>
              <a:rPr lang="en-US" sz="1300" dirty="0">
                <a:solidFill>
                  <a:srgbClr val="000000"/>
                </a:solidFill>
              </a:rPr>
              <a:t>确保数据完整性</a:t>
            </a:r>
            <a:endParaRPr lang="en-US" sz="1300" dirty="0"/>
          </a:p>
        </p:txBody>
      </p:sp>
      <p:sp>
        <p:nvSpPr>
          <p:cNvPr id="9" name="Shape 7"/>
          <p:cNvSpPr/>
          <p:nvPr/>
        </p:nvSpPr>
        <p:spPr>
          <a:xfrm>
            <a:off x="1042416" y="1581912"/>
            <a:ext cx="667512" cy="667512"/>
          </a:xfrm>
          <a:prstGeom prst="ellipse">
            <a:avLst/>
          </a:prstGeom>
          <a:solidFill>
            <a:srgbClr val="2F54EB"/>
          </a:solidFill>
          <a:ln w="19050">
            <a:solidFill>
              <a:srgbClr val="2F54EB"/>
            </a:solidFill>
            <a:prstDash val="solid"/>
            <a:headEnd type="none"/>
            <a:tailEnd type="none"/>
          </a:ln>
          <a:effectLst>
            <a:outerShdw kx="0" ky="0" rotWithShape="0" sx="100000" sy="100000" blurRad="101600" dist="50800" dir="16200000" algn="bl">
              <a:srgbClr val="000000">
                <a:alpha val="0"/>
              </a:srgbClr>
            </a:outerShdw>
          </a:effectLst>
        </p:spPr>
      </p:sp>
      <p:sp>
        <p:nvSpPr>
          <p:cNvPr id="10" name="Shape 8"/>
          <p:cNvSpPr/>
          <p:nvPr/>
        </p:nvSpPr>
        <p:spPr>
          <a:xfrm>
            <a:off x="7964424" y="1581912"/>
            <a:ext cx="667512" cy="667512"/>
          </a:xfrm>
          <a:prstGeom prst="ellipse">
            <a:avLst/>
          </a:prstGeom>
          <a:solidFill>
            <a:srgbClr val="2F54EB"/>
          </a:solidFill>
          <a:ln w="19050">
            <a:solidFill>
              <a:srgbClr val="2F54EB"/>
            </a:solidFill>
            <a:prstDash val="solid"/>
            <a:headEnd type="none"/>
            <a:tailEnd type="none"/>
          </a:ln>
          <a:effectLst>
            <a:outerShdw kx="0" ky="0" rotWithShape="0" sx="100000" sy="100000" blurRad="101600" dist="50800" dir="16200000" algn="bl">
              <a:srgbClr val="000000">
                <a:alpha val="0"/>
              </a:srgbClr>
            </a:outerShdw>
          </a:effectLst>
        </p:spPr>
      </p:sp>
      <p:sp>
        <p:nvSpPr>
          <p:cNvPr id="11" name="Shape 9"/>
          <p:cNvSpPr/>
          <p:nvPr/>
        </p:nvSpPr>
        <p:spPr>
          <a:xfrm>
            <a:off x="4517136" y="1581912"/>
            <a:ext cx="667512" cy="667512"/>
          </a:xfrm>
          <a:prstGeom prst="ellipse">
            <a:avLst/>
          </a:prstGeom>
          <a:solidFill>
            <a:srgbClr val="2FBEEB"/>
          </a:solidFill>
          <a:ln w="19050">
            <a:solidFill>
              <a:srgbClr val="2FBEEB"/>
            </a:solidFill>
            <a:prstDash val="solid"/>
            <a:headEnd type="none"/>
            <a:tailEnd type="none"/>
          </a:ln>
          <a:effectLst>
            <a:outerShdw kx="0" ky="0" rotWithShape="0" sx="100000" sy="100000" blurRad="101600" dist="50800" dir="16200000" algn="bl">
              <a:srgbClr val="000000">
                <a:alpha val="0"/>
              </a:srgbClr>
            </a:outerShdw>
          </a:effectLst>
        </p:spPr>
      </p:sp>
      <p:sp>
        <p:nvSpPr>
          <p:cNvPr id="12" name="Shape 10"/>
          <p:cNvSpPr/>
          <p:nvPr/>
        </p:nvSpPr>
        <p:spPr>
          <a:xfrm>
            <a:off x="11439144" y="1581912"/>
            <a:ext cx="667512" cy="667512"/>
          </a:xfrm>
          <a:prstGeom prst="ellipse">
            <a:avLst/>
          </a:prstGeom>
          <a:solidFill>
            <a:srgbClr val="2FBEEB"/>
          </a:solidFill>
          <a:ln w="19050">
            <a:solidFill>
              <a:srgbClr val="2FBEEB"/>
            </a:solidFill>
            <a:prstDash val="solid"/>
            <a:headEnd type="none"/>
            <a:tailEnd type="none"/>
          </a:ln>
          <a:effectLst>
            <a:outerShdw kx="0" ky="0" rotWithShape="0" sx="100000" sy="100000" blurRad="101600" dist="50800" dir="16200000" algn="bl">
              <a:srgbClr val="000000">
                <a:alpha val="0"/>
              </a:srgbClr>
            </a:outerShdw>
          </a:effectLst>
        </p:spPr>
      </p:sp>
      <p:sp>
        <p:nvSpPr>
          <p:cNvPr id="13" name="Shape 11"/>
          <p:cNvSpPr/>
          <p:nvPr/>
        </p:nvSpPr>
        <p:spPr>
          <a:xfrm>
            <a:off x="987552" y="3108960"/>
            <a:ext cx="2862072" cy="0"/>
          </a:xfrm>
          <a:prstGeom prst="line">
            <a:avLst/>
          </a:prstGeom>
          <a:solidFill>
            <a:srgbClr val="FFFFFF"/>
          </a:solidFill>
          <a:ln w="19050">
            <a:solidFill>
              <a:srgbClr val="2F54EB"/>
            </a:solidFill>
            <a:prstDash val="solid"/>
            <a:headEnd type="none"/>
            <a:tailEnd type="none"/>
          </a:ln>
          <a:effectLst>
            <a:outerShdw kx="0" ky="0" rotWithShape="0" sx="100000" sy="100000" blurRad="101600" dist="50800" dir="16200000" algn="bl">
              <a:srgbClr val="000000">
                <a:alpha val="0"/>
              </a:srgbClr>
            </a:outerShdw>
          </a:effectLst>
        </p:spPr>
      </p:sp>
      <p:pic>
        <p:nvPicPr>
          <p:cNvPr id="14" name="Image 0" descr="preencoded.png">    </p:cNvPr>
          <p:cNvPicPr>
            <a:picLocks noChangeAspect="1"/>
          </p:cNvPicPr>
          <p:nvPr/>
        </p:nvPicPr>
        <p:blipFill>
          <a:blip r:embed="rId1"/>
          <a:stretch>
            <a:fillRect/>
          </a:stretch>
        </p:blipFill>
        <p:spPr>
          <a:xfrm>
            <a:off x="987552" y="5623560"/>
            <a:ext cx="2871216" cy="1920240"/>
          </a:xfrm>
          <a:prstGeom prst="rect">
            <a:avLst/>
          </a:prstGeom>
        </p:spPr>
      </p:pic>
      <p:pic>
        <p:nvPicPr>
          <p:cNvPr id="15" name="Image 1" descr="preencoded.png">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09160" y="1783080"/>
            <a:ext cx="274320" cy="274320"/>
          </a:xfrm>
          <a:prstGeom prst="rect">
            <a:avLst/>
          </a:prstGeom>
        </p:spPr>
      </p:pic>
      <p:pic>
        <p:nvPicPr>
          <p:cNvPr id="16" name="Image 2" descr="preencoded.png">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234440" y="1783080"/>
            <a:ext cx="274320" cy="274320"/>
          </a:xfrm>
          <a:prstGeom prst="rect">
            <a:avLst/>
          </a:prstGeom>
        </p:spPr>
      </p:pic>
      <p:pic>
        <p:nvPicPr>
          <p:cNvPr id="17" name="Image 3" descr="preencoded.png">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165592" y="1783080"/>
            <a:ext cx="274320" cy="274320"/>
          </a:xfrm>
          <a:prstGeom prst="rect">
            <a:avLst/>
          </a:prstGeom>
        </p:spPr>
      </p:pic>
      <p:pic>
        <p:nvPicPr>
          <p:cNvPr id="18" name="Image 4" descr="preencoded.png">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631168" y="1773936"/>
            <a:ext cx="292608" cy="292608"/>
          </a:xfrm>
          <a:prstGeom prst="rect">
            <a:avLst/>
          </a:prstGeom>
        </p:spPr>
      </p:pic>
      <p:sp>
        <p:nvSpPr>
          <p:cNvPr id="19" name="Text 12"/>
          <p:cNvSpPr txBox="1"/>
          <p:nvPr/>
        </p:nvSpPr>
        <p:spPr>
          <a:xfrm>
            <a:off x="4471416" y="2377440"/>
            <a:ext cx="2871216" cy="603504"/>
          </a:xfrm>
          <a:prstGeom prst="rect">
            <a:avLst/>
          </a:prstGeom>
          <a:solidFill>
            <a:srgbClr val="FFFFFF">
              <a:alpha val="0"/>
            </a:srgbClr>
          </a:solidFill>
          <a:ln/>
        </p:spPr>
        <p:txBody>
          <a:bodyPr wrap="square" lIns="0" tIns="0" rIns="0" bIns="0" rtlCol="0" anchor="ctr"/>
          <a:lstStyle/>
          <a:p>
            <a:pPr algn="ctr">
              <a:lnSpc>
                <a:spcPct val="125000"/>
              </a:lnSpc>
            </a:pPr>
            <a:r>
              <a:rPr lang="en-US" sz="1500" b="1" dirty="0">
                <a:solidFill>
                  <a:srgbClr val="1B2022"/>
                </a:solidFill>
              </a:rPr>
              <a:t>数据储存和处理层：为数据提供强有力的支持</a:t>
            </a:r>
            <a:endParaRPr lang="en-US" sz="1500" dirty="0"/>
          </a:p>
        </p:txBody>
      </p:sp>
      <p:sp>
        <p:nvSpPr>
          <p:cNvPr id="20" name="Text 13"/>
          <p:cNvSpPr txBox="1"/>
          <p:nvPr/>
        </p:nvSpPr>
        <p:spPr>
          <a:xfrm>
            <a:off x="4471416" y="3227832"/>
            <a:ext cx="2871216" cy="2231136"/>
          </a:xfrm>
          <a:prstGeom prst="rect">
            <a:avLst/>
          </a:prstGeom>
          <a:solidFill>
            <a:srgbClr val="FFFFFF">
              <a:alpha val="0"/>
            </a:srgbClr>
          </a:solidFill>
          <a:ln/>
        </p:spPr>
        <p:txBody>
          <a:bodyPr wrap="square" lIns="0" tIns="0" rIns="0" bIns="0" rtlCol="0" anchor="t"/>
          <a:lstStyle/>
          <a:p>
            <a:pPr algn="l">
              <a:lnSpc>
                <a:spcPct val="125000"/>
              </a:lnSpc>
            </a:pPr>
            <a:r>
              <a:rPr lang="en-US" sz="1300" dirty="0">
                <a:solidFill>
                  <a:srgbClr val="000000"/>
                </a:solidFill>
              </a:rPr>
              <a:t>有了底层数据后，下一步是将数据储存到合适的持久化储存层中（比如Hive数据仓库），并根据不同的需求和场景进行数据预处理。这一层的工作是确保数据能够被有效地存储和管理，为后续的分析提供支持。</a:t>
            </a:r>
            <a:endParaRPr lang="en-US" sz="1300" dirty="0"/>
          </a:p>
          <a:p>
            <a:pPr algn="l">
              <a:lnSpc>
                <a:spcPct val="125000"/>
              </a:lnSpc>
            </a:pPr>
            <a:r>
              <a:rPr lang="en-US" sz="1300" dirty="0">
                <a:solidFill>
                  <a:srgbClr val="000000"/>
                </a:solidFill>
              </a:rPr>
              <a:t>数据持久化存储</a:t>
            </a:r>
            <a:endParaRPr lang="en-US" sz="1300" dirty="0"/>
          </a:p>
          <a:p>
            <a:pPr algn="l">
              <a:lnSpc>
                <a:spcPct val="125000"/>
              </a:lnSpc>
            </a:pPr>
            <a:r>
              <a:rPr lang="en-US" sz="1300" dirty="0">
                <a:solidFill>
                  <a:srgbClr val="000000"/>
                </a:solidFill>
              </a:rPr>
              <a:t>数据预处理</a:t>
            </a:r>
            <a:endParaRPr lang="en-US" sz="1300" dirty="0"/>
          </a:p>
          <a:p>
            <a:pPr algn="l">
              <a:lnSpc>
                <a:spcPct val="125000"/>
              </a:lnSpc>
            </a:pPr>
            <a:r>
              <a:rPr lang="en-US" sz="1300" dirty="0">
                <a:solidFill>
                  <a:srgbClr val="000000"/>
                </a:solidFill>
              </a:rPr>
              <a:t>支持后续分析</a:t>
            </a:r>
            <a:endParaRPr lang="en-US" sz="1300" dirty="0"/>
          </a:p>
        </p:txBody>
      </p:sp>
      <p:sp>
        <p:nvSpPr>
          <p:cNvPr id="21" name="Shape 14"/>
          <p:cNvSpPr/>
          <p:nvPr/>
        </p:nvSpPr>
        <p:spPr>
          <a:xfrm>
            <a:off x="4471416" y="3108960"/>
            <a:ext cx="2862072" cy="0"/>
          </a:xfrm>
          <a:prstGeom prst="line">
            <a:avLst/>
          </a:prstGeom>
          <a:solidFill>
            <a:srgbClr val="FFFFFF"/>
          </a:solidFill>
          <a:ln w="19050">
            <a:solidFill>
              <a:srgbClr val="2FBEEB"/>
            </a:solidFill>
            <a:prstDash val="solid"/>
            <a:headEnd type="none"/>
            <a:tailEnd type="none"/>
          </a:ln>
          <a:effectLst>
            <a:outerShdw kx="0" ky="0" rotWithShape="0" sx="100000" sy="100000" blurRad="101600" dist="50800" dir="16200000" algn="bl">
              <a:srgbClr val="000000">
                <a:alpha val="0"/>
              </a:srgbClr>
            </a:outerShdw>
          </a:effectLst>
        </p:spPr>
      </p:sp>
      <p:pic>
        <p:nvPicPr>
          <p:cNvPr id="22" name="Image 5" descr="preencoded.png">    </p:cNvPr>
          <p:cNvPicPr>
            <a:picLocks noChangeAspect="1"/>
          </p:cNvPicPr>
          <p:nvPr/>
        </p:nvPicPr>
        <p:blipFill>
          <a:blip r:embed="rId10"/>
          <a:stretch>
            <a:fillRect/>
          </a:stretch>
        </p:blipFill>
        <p:spPr>
          <a:xfrm>
            <a:off x="4471416" y="5623560"/>
            <a:ext cx="2871216" cy="1920240"/>
          </a:xfrm>
          <a:prstGeom prst="rect">
            <a:avLst/>
          </a:prstGeom>
        </p:spPr>
      </p:pic>
      <p:sp>
        <p:nvSpPr>
          <p:cNvPr id="23" name="Text 15"/>
          <p:cNvSpPr txBox="1"/>
          <p:nvPr/>
        </p:nvSpPr>
        <p:spPr>
          <a:xfrm>
            <a:off x="7918704" y="2377440"/>
            <a:ext cx="2871216" cy="603504"/>
          </a:xfrm>
          <a:prstGeom prst="rect">
            <a:avLst/>
          </a:prstGeom>
          <a:solidFill>
            <a:srgbClr val="FFFFFF">
              <a:alpha val="0"/>
            </a:srgbClr>
          </a:solidFill>
          <a:ln/>
        </p:spPr>
        <p:txBody>
          <a:bodyPr wrap="square" lIns="0" tIns="0" rIns="0" bIns="0" rtlCol="0" anchor="ctr"/>
          <a:lstStyle/>
          <a:p>
            <a:pPr algn="ctr">
              <a:lnSpc>
                <a:spcPct val="125000"/>
              </a:lnSpc>
            </a:pPr>
            <a:r>
              <a:rPr lang="en-US" sz="1500" b="1" dirty="0">
                <a:solidFill>
                  <a:srgbClr val="1B2022"/>
                </a:solidFill>
              </a:rPr>
              <a:t>数据分析层：挖掘数据的深层次价值</a:t>
            </a:r>
            <a:endParaRPr lang="en-US" sz="1500" dirty="0"/>
          </a:p>
        </p:txBody>
      </p:sp>
      <p:sp>
        <p:nvSpPr>
          <p:cNvPr id="24" name="Text 16"/>
          <p:cNvSpPr txBox="1"/>
          <p:nvPr/>
        </p:nvSpPr>
        <p:spPr>
          <a:xfrm>
            <a:off x="7918704" y="3227832"/>
            <a:ext cx="2871216" cy="2231136"/>
          </a:xfrm>
          <a:prstGeom prst="rect">
            <a:avLst/>
          </a:prstGeom>
          <a:solidFill>
            <a:srgbClr val="FFFFFF">
              <a:alpha val="0"/>
            </a:srgbClr>
          </a:solidFill>
          <a:ln/>
        </p:spPr>
        <p:txBody>
          <a:bodyPr wrap="square" lIns="0" tIns="0" rIns="0" bIns="0" rtlCol="0" anchor="t"/>
          <a:lstStyle/>
          <a:p>
            <a:pPr algn="l">
              <a:lnSpc>
                <a:spcPct val="125000"/>
              </a:lnSpc>
            </a:pPr>
            <a:r>
              <a:rPr lang="en-US" sz="1300" dirty="0">
                <a:solidFill>
                  <a:srgbClr val="000000"/>
                </a:solidFill>
              </a:rPr>
              <a:t>在数据分析层，报表系统和BI（Business Intelligence，商业智能）分析系统扮演着关键角色。这些工具和系统能够对数据进行深入的分析，挖掘数据的潜在价值和趋势，为企业提供决策支持。</a:t>
            </a:r>
            <a:endParaRPr lang="en-US" sz="1300" dirty="0"/>
          </a:p>
          <a:p>
            <a:pPr algn="l">
              <a:lnSpc>
                <a:spcPct val="125000"/>
              </a:lnSpc>
            </a:pPr>
            <a:r>
              <a:rPr lang="en-US" sz="1300" dirty="0">
                <a:solidFill>
                  <a:srgbClr val="000000"/>
                </a:solidFill>
              </a:rPr>
              <a:t>报表系统</a:t>
            </a:r>
            <a:endParaRPr lang="en-US" sz="1300" dirty="0"/>
          </a:p>
          <a:p>
            <a:pPr algn="l">
              <a:lnSpc>
                <a:spcPct val="125000"/>
              </a:lnSpc>
            </a:pPr>
            <a:r>
              <a:rPr lang="en-US" sz="1300" dirty="0">
                <a:solidFill>
                  <a:srgbClr val="000000"/>
                </a:solidFill>
              </a:rPr>
              <a:t>BI分析</a:t>
            </a:r>
            <a:endParaRPr lang="en-US" sz="1300" dirty="0"/>
          </a:p>
          <a:p>
            <a:pPr algn="l">
              <a:lnSpc>
                <a:spcPct val="125000"/>
              </a:lnSpc>
            </a:pPr>
            <a:r>
              <a:rPr lang="en-US" sz="1300" dirty="0">
                <a:solidFill>
                  <a:srgbClr val="000000"/>
                </a:solidFill>
              </a:rPr>
              <a:t>挖掘数据价值</a:t>
            </a:r>
            <a:endParaRPr lang="en-US" sz="1300" dirty="0"/>
          </a:p>
        </p:txBody>
      </p:sp>
      <p:sp>
        <p:nvSpPr>
          <p:cNvPr id="25" name="Shape 17"/>
          <p:cNvSpPr/>
          <p:nvPr/>
        </p:nvSpPr>
        <p:spPr>
          <a:xfrm>
            <a:off x="7918704" y="3108960"/>
            <a:ext cx="2862072" cy="0"/>
          </a:xfrm>
          <a:prstGeom prst="line">
            <a:avLst/>
          </a:prstGeom>
          <a:solidFill>
            <a:srgbClr val="FFFFFF"/>
          </a:solidFill>
          <a:ln w="19050">
            <a:solidFill>
              <a:srgbClr val="2F54EB"/>
            </a:solidFill>
            <a:prstDash val="solid"/>
            <a:headEnd type="none"/>
            <a:tailEnd type="none"/>
          </a:ln>
          <a:effectLst>
            <a:outerShdw kx="0" ky="0" rotWithShape="0" sx="100000" sy="100000" blurRad="101600" dist="50800" dir="16200000" algn="bl">
              <a:srgbClr val="000000">
                <a:alpha val="0"/>
              </a:srgbClr>
            </a:outerShdw>
          </a:effectLst>
        </p:spPr>
      </p:sp>
      <p:pic>
        <p:nvPicPr>
          <p:cNvPr id="26" name="Image 6" descr="preencoded.png">    </p:cNvPr>
          <p:cNvPicPr>
            <a:picLocks noChangeAspect="1"/>
          </p:cNvPicPr>
          <p:nvPr/>
        </p:nvPicPr>
        <p:blipFill>
          <a:blip r:embed="rId11"/>
          <a:stretch>
            <a:fillRect/>
          </a:stretch>
        </p:blipFill>
        <p:spPr>
          <a:xfrm>
            <a:off x="7918704" y="5623560"/>
            <a:ext cx="2871216" cy="1920240"/>
          </a:xfrm>
          <a:prstGeom prst="rect">
            <a:avLst/>
          </a:prstGeom>
        </p:spPr>
      </p:pic>
      <p:sp>
        <p:nvSpPr>
          <p:cNvPr id="27" name="Text 18"/>
          <p:cNvSpPr txBox="1"/>
          <p:nvPr/>
        </p:nvSpPr>
        <p:spPr>
          <a:xfrm>
            <a:off x="11393424" y="2377440"/>
            <a:ext cx="2871216" cy="603504"/>
          </a:xfrm>
          <a:prstGeom prst="rect">
            <a:avLst/>
          </a:prstGeom>
          <a:solidFill>
            <a:srgbClr val="FFFFFF">
              <a:alpha val="0"/>
            </a:srgbClr>
          </a:solidFill>
          <a:ln/>
        </p:spPr>
        <p:txBody>
          <a:bodyPr wrap="square" lIns="0" tIns="0" rIns="0" bIns="0" rtlCol="0" anchor="ctr"/>
          <a:lstStyle/>
          <a:p>
            <a:pPr algn="ctr">
              <a:lnSpc>
                <a:spcPct val="125000"/>
              </a:lnSpc>
            </a:pPr>
            <a:r>
              <a:rPr lang="en-US" sz="1500" b="1" dirty="0">
                <a:solidFill>
                  <a:srgbClr val="1B2022"/>
                </a:solidFill>
              </a:rPr>
              <a:t>数据应用层：将数据转化为业务洞察</a:t>
            </a:r>
            <a:endParaRPr lang="en-US" sz="1500" dirty="0"/>
          </a:p>
        </p:txBody>
      </p:sp>
      <p:sp>
        <p:nvSpPr>
          <p:cNvPr id="28" name="Text 19"/>
          <p:cNvSpPr txBox="1"/>
          <p:nvPr/>
        </p:nvSpPr>
        <p:spPr>
          <a:xfrm>
            <a:off x="11402568" y="3227832"/>
            <a:ext cx="2871216" cy="2240280"/>
          </a:xfrm>
          <a:prstGeom prst="rect">
            <a:avLst/>
          </a:prstGeom>
          <a:solidFill>
            <a:srgbClr val="FFFFFF">
              <a:alpha val="0"/>
            </a:srgbClr>
          </a:solidFill>
          <a:ln/>
        </p:spPr>
        <p:txBody>
          <a:bodyPr wrap="square" lIns="0" tIns="0" rIns="0" bIns="0" rtlCol="0" anchor="t"/>
          <a:lstStyle/>
          <a:p>
            <a:pPr algn="l">
              <a:lnSpc>
                <a:spcPct val="125000"/>
              </a:lnSpc>
            </a:pPr>
            <a:r>
              <a:rPr lang="en-US" sz="1300" dirty="0">
                <a:solidFill>
                  <a:srgbClr val="000000"/>
                </a:solidFill>
              </a:rPr>
              <a:t>最终，根据业务需求，数据被分为不同的类别应用。这包括了数据报表、仪表板、数字大屏、及时查询等形式。这些应用将数据转化为业务洞察，帮助企业在实际运营中做出更明智的决策。</a:t>
            </a:r>
            <a:endParaRPr lang="en-US" sz="1300" dirty="0"/>
          </a:p>
          <a:p>
            <a:pPr algn="l">
              <a:lnSpc>
                <a:spcPct val="125000"/>
              </a:lnSpc>
            </a:pPr>
            <a:r>
              <a:rPr lang="en-US" sz="1300" dirty="0">
                <a:solidFill>
                  <a:srgbClr val="000000"/>
                </a:solidFill>
              </a:rPr>
              <a:t>数据报表</a:t>
            </a:r>
            <a:endParaRPr lang="en-US" sz="1300" dirty="0"/>
          </a:p>
          <a:p>
            <a:pPr algn="l">
              <a:lnSpc>
                <a:spcPct val="125000"/>
              </a:lnSpc>
            </a:pPr>
            <a:r>
              <a:rPr lang="en-US" sz="1300" dirty="0">
                <a:solidFill>
                  <a:srgbClr val="000000"/>
                </a:solidFill>
              </a:rPr>
              <a:t>仪表板</a:t>
            </a:r>
            <a:endParaRPr lang="en-US" sz="1300" dirty="0"/>
          </a:p>
          <a:p>
            <a:pPr algn="l">
              <a:lnSpc>
                <a:spcPct val="125000"/>
              </a:lnSpc>
            </a:pPr>
            <a:r>
              <a:rPr lang="en-US" sz="1300" dirty="0">
                <a:solidFill>
                  <a:srgbClr val="000000"/>
                </a:solidFill>
              </a:rPr>
              <a:t>业务洞察</a:t>
            </a:r>
            <a:endParaRPr lang="en-US" sz="1300" dirty="0"/>
          </a:p>
        </p:txBody>
      </p:sp>
      <p:sp>
        <p:nvSpPr>
          <p:cNvPr id="29" name="Shape 20"/>
          <p:cNvSpPr/>
          <p:nvPr/>
        </p:nvSpPr>
        <p:spPr>
          <a:xfrm>
            <a:off x="11393424" y="3108960"/>
            <a:ext cx="2862072" cy="0"/>
          </a:xfrm>
          <a:prstGeom prst="line">
            <a:avLst/>
          </a:prstGeom>
          <a:solidFill>
            <a:srgbClr val="FFFFFF"/>
          </a:solidFill>
          <a:ln w="19050">
            <a:solidFill>
              <a:srgbClr val="2FBEEB"/>
            </a:solidFill>
            <a:prstDash val="solid"/>
            <a:headEnd type="none"/>
            <a:tailEnd type="none"/>
          </a:ln>
          <a:effectLst>
            <a:outerShdw kx="0" ky="0" rotWithShape="0" sx="100000" sy="100000" blurRad="101600" dist="50800" dir="16200000" algn="bl">
              <a:srgbClr val="000000">
                <a:alpha val="0"/>
              </a:srgbClr>
            </a:outerShdw>
          </a:effectLst>
        </p:spPr>
      </p:sp>
      <p:pic>
        <p:nvPicPr>
          <p:cNvPr id="30" name="Image 7" descr="preencoded.png">    </p:cNvPr>
          <p:cNvPicPr>
            <a:picLocks noChangeAspect="1"/>
          </p:cNvPicPr>
          <p:nvPr/>
        </p:nvPicPr>
        <p:blipFill>
          <a:blip r:embed="rId12"/>
          <a:stretch>
            <a:fillRect/>
          </a:stretch>
        </p:blipFill>
        <p:spPr>
          <a:xfrm>
            <a:off x="11393424" y="5623560"/>
            <a:ext cx="2871216" cy="1920240"/>
          </a:xfrm>
          <a:prstGeom prst="rect">
            <a:avLst/>
          </a:prstGeom>
        </p:spPr>
      </p:pic>
      <p:pic>
        <p:nvPicPr>
          <p:cNvPr id="31" name="Image 8" descr="preencoded.png">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58952" y="457200"/>
            <a:ext cx="612648" cy="85953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p:bgPr>
    </p:bg>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rcRect l="17507" r="17521" t="0" b="0"/>
          <a:stretch/>
        </p:blipFill>
        <p:spPr>
          <a:xfrm>
            <a:off x="749808" y="1755648"/>
            <a:ext cx="3291840" cy="2843784"/>
          </a:xfrm>
          <a:prstGeom prst="rect">
            <a:avLst/>
          </a:prstGeom>
        </p:spPr>
      </p:pic>
      <p:sp>
        <p:nvSpPr>
          <p:cNvPr id="3" name="Shape 0"/>
          <p:cNvSpPr/>
          <p:nvPr/>
        </p:nvSpPr>
        <p:spPr>
          <a:xfrm>
            <a:off x="758952" y="7653528"/>
            <a:ext cx="3273552" cy="109728"/>
          </a:xfrm>
          <a:prstGeom prst="rect">
            <a:avLst/>
          </a:prstGeom>
          <a:solidFill>
            <a:srgbClr val="2F54EB"/>
          </a:solidFill>
          <a:ln/>
          <a:effectLst>
            <a:outerShdw kx="0" ky="0" rotWithShape="0" sx="100000" sy="100000" blurRad="101600" dist="50800" dir="16200000" algn="bl">
              <a:srgbClr val="000000">
                <a:alpha val="0"/>
              </a:srgbClr>
            </a:outerShdw>
          </a:effectLst>
        </p:spPr>
      </p:sp>
      <p:sp>
        <p:nvSpPr>
          <p:cNvPr id="4" name="Text 1"/>
          <p:cNvSpPr txBox="1"/>
          <p:nvPr/>
        </p:nvSpPr>
        <p:spPr>
          <a:xfrm>
            <a:off x="1545336" y="466344"/>
            <a:ext cx="13048488" cy="850392"/>
          </a:xfrm>
          <a:prstGeom prst="rect">
            <a:avLst/>
          </a:prstGeom>
          <a:solidFill>
            <a:srgbClr val="FFFFFF">
              <a:alpha val="0"/>
            </a:srgbClr>
          </a:solidFill>
          <a:ln/>
        </p:spPr>
        <p:txBody>
          <a:bodyPr wrap="square" lIns="0" tIns="0" rIns="0" bIns="0" rtlCol="0" anchor="ctr"/>
          <a:lstStyle/>
          <a:p>
            <a:pPr algn="l">
              <a:lnSpc>
                <a:spcPct val="125000"/>
              </a:lnSpc>
            </a:pPr>
            <a:r>
              <a:rPr lang="en-US" sz="3600" b="1" dirty="0">
                <a:solidFill>
                  <a:srgbClr val="1B2022"/>
                </a:solidFill>
              </a:rPr>
              <a:t>设计大数据分析系统的核心模块</a:t>
            </a:r>
            <a:endParaRPr lang="en-US" sz="3600" dirty="0"/>
          </a:p>
        </p:txBody>
      </p:sp>
      <p:pic>
        <p:nvPicPr>
          <p:cNvPr id="5" name="Image 1" descr="preencoded.png">    </p:cNvPr>
          <p:cNvPicPr>
            <a:picLocks noChangeAspect="1"/>
          </p:cNvPicPr>
          <p:nvPr/>
        </p:nvPicPr>
        <p:blipFill>
          <a:blip r:embed="rId2"/>
          <a:srcRect l="17525" r="17613" t="0" b="0"/>
          <a:stretch/>
        </p:blipFill>
        <p:spPr>
          <a:xfrm>
            <a:off x="4242816" y="1755648"/>
            <a:ext cx="3282696" cy="2843784"/>
          </a:xfrm>
          <a:prstGeom prst="rect">
            <a:avLst/>
          </a:prstGeom>
        </p:spPr>
      </p:pic>
      <p:pic>
        <p:nvPicPr>
          <p:cNvPr id="6" name="Image 2" descr="preencoded.png">    </p:cNvPr>
          <p:cNvPicPr>
            <a:picLocks noChangeAspect="1"/>
          </p:cNvPicPr>
          <p:nvPr/>
        </p:nvPicPr>
        <p:blipFill>
          <a:blip r:embed="rId3"/>
          <a:srcRect l="17525" r="17613" t="0" b="0"/>
          <a:stretch/>
        </p:blipFill>
        <p:spPr>
          <a:xfrm>
            <a:off x="11210544" y="1755648"/>
            <a:ext cx="3282696" cy="2843784"/>
          </a:xfrm>
          <a:prstGeom prst="rect">
            <a:avLst/>
          </a:prstGeom>
        </p:spPr>
      </p:pic>
      <p:pic>
        <p:nvPicPr>
          <p:cNvPr id="7" name="Image 3" descr="preencoded.png">    </p:cNvPr>
          <p:cNvPicPr>
            <a:picLocks noChangeAspect="1"/>
          </p:cNvPicPr>
          <p:nvPr/>
        </p:nvPicPr>
        <p:blipFill>
          <a:blip r:embed="rId4"/>
          <a:srcRect l="17507" r="17521" t="0" b="0"/>
          <a:stretch/>
        </p:blipFill>
        <p:spPr>
          <a:xfrm>
            <a:off x="7726680" y="1755648"/>
            <a:ext cx="3291840" cy="2843784"/>
          </a:xfrm>
          <a:prstGeom prst="rect">
            <a:avLst/>
          </a:prstGeom>
        </p:spPr>
      </p:pic>
      <p:sp>
        <p:nvSpPr>
          <p:cNvPr id="8" name="Shape 2"/>
          <p:cNvSpPr/>
          <p:nvPr/>
        </p:nvSpPr>
        <p:spPr>
          <a:xfrm>
            <a:off x="749808" y="1755648"/>
            <a:ext cx="3282696" cy="6007608"/>
          </a:xfrm>
          <a:prstGeom prst="rect">
            <a:avLst/>
          </a:prstGeom>
          <a:noFill/>
          <a:ln w="19050">
            <a:solidFill>
              <a:srgbClr val="2F54EB"/>
            </a:solidFill>
            <a:prstDash val="solid"/>
            <a:headEnd type="none"/>
            <a:tailEnd type="none"/>
          </a:ln>
          <a:effectLst>
            <a:outerShdw kx="0" ky="0" rotWithShape="0" sx="100000" sy="100000" blurRad="101600" dist="50800" dir="16200000" algn="bl">
              <a:srgbClr val="000000">
                <a:alpha val="0"/>
              </a:srgbClr>
            </a:outerShdw>
          </a:effectLst>
        </p:spPr>
      </p:sp>
      <p:sp>
        <p:nvSpPr>
          <p:cNvPr id="9" name="Text 3"/>
          <p:cNvSpPr txBox="1"/>
          <p:nvPr/>
        </p:nvSpPr>
        <p:spPr>
          <a:xfrm>
            <a:off x="896112" y="4791456"/>
            <a:ext cx="2990088" cy="347472"/>
          </a:xfrm>
          <a:prstGeom prst="rect">
            <a:avLst/>
          </a:prstGeom>
          <a:solidFill>
            <a:srgbClr val="FFFFFF">
              <a:alpha val="0"/>
            </a:srgbClr>
          </a:solidFill>
          <a:ln/>
        </p:spPr>
        <p:txBody>
          <a:bodyPr wrap="square" lIns="0" tIns="0" rIns="0" bIns="0" rtlCol="0" anchor="ctr"/>
          <a:lstStyle/>
          <a:p>
            <a:pPr algn="l">
              <a:lnSpc>
                <a:spcPct val="125000"/>
              </a:lnSpc>
            </a:pPr>
            <a:r>
              <a:rPr lang="en-US" sz="1800" b="1" dirty="0">
                <a:solidFill>
                  <a:srgbClr val="1B2022"/>
                </a:solidFill>
              </a:rPr>
              <a:t>数据采集</a:t>
            </a:r>
            <a:endParaRPr lang="en-US" sz="1800" dirty="0"/>
          </a:p>
        </p:txBody>
      </p:sp>
      <p:sp>
        <p:nvSpPr>
          <p:cNvPr id="10" name="Text 4"/>
          <p:cNvSpPr txBox="1"/>
          <p:nvPr/>
        </p:nvSpPr>
        <p:spPr>
          <a:xfrm>
            <a:off x="905256" y="5166360"/>
            <a:ext cx="2980944" cy="2313432"/>
          </a:xfrm>
          <a:prstGeom prst="rect">
            <a:avLst/>
          </a:prstGeom>
          <a:solidFill>
            <a:srgbClr val="FFFFFF">
              <a:alpha val="0"/>
            </a:srgbClr>
          </a:solidFill>
          <a:ln/>
        </p:spPr>
        <p:txBody>
          <a:bodyPr wrap="square" lIns="0" tIns="0" rIns="0" bIns="0" rtlCol="0" anchor="t"/>
          <a:lstStyle/>
          <a:p>
            <a:pPr algn="l">
              <a:lnSpc>
                <a:spcPct val="125000"/>
              </a:lnSpc>
            </a:pPr>
            <a:r>
              <a:rPr lang="en-US" sz="1400" dirty="0">
                <a:solidFill>
                  <a:srgbClr val="000000"/>
                </a:solidFill>
              </a:rPr>
              <a:t>作为系统的第一步，数据采集模块承担了从各业务自系统中汇集信息数据的任务。系统选择支撑Kafka、Flume及传统的ETL采集工具，以确保对多样化数据源的高效处理和集成。</a:t>
            </a:r>
            <a:endParaRPr lang="en-US" sz="1400" dirty="0"/>
          </a:p>
          <a:p>
            <a:pPr algn="l">
              <a:lnSpc>
                <a:spcPct val="125000"/>
              </a:lnSpc>
            </a:pPr>
            <a:r>
              <a:rPr lang="en-US" sz="1400" dirty="0">
                <a:solidFill>
                  <a:srgbClr val="000000"/>
                </a:solidFill>
              </a:rPr>
              <a:t>数据汇集</a:t>
            </a:r>
            <a:endParaRPr lang="en-US" sz="1400" dirty="0"/>
          </a:p>
          <a:p>
            <a:pPr algn="l">
              <a:lnSpc>
                <a:spcPct val="125000"/>
              </a:lnSpc>
            </a:pPr>
            <a:r>
              <a:rPr lang="en-US" sz="1400" dirty="0">
                <a:solidFill>
                  <a:srgbClr val="000000"/>
                </a:solidFill>
              </a:rPr>
              <a:t>支持多种采集工具</a:t>
            </a:r>
            <a:endParaRPr lang="en-US" sz="1400" dirty="0"/>
          </a:p>
          <a:p>
            <a:pPr algn="l">
              <a:lnSpc>
                <a:spcPct val="125000"/>
              </a:lnSpc>
            </a:pPr>
            <a:r>
              <a:rPr lang="en-US" sz="1400" dirty="0">
                <a:solidFill>
                  <a:srgbClr val="000000"/>
                </a:solidFill>
              </a:rPr>
              <a:t>高效处理和集成</a:t>
            </a:r>
            <a:endParaRPr lang="en-US" sz="1400" dirty="0"/>
          </a:p>
        </p:txBody>
      </p:sp>
      <p:sp>
        <p:nvSpPr>
          <p:cNvPr id="11" name="Shape 5"/>
          <p:cNvSpPr/>
          <p:nvPr/>
        </p:nvSpPr>
        <p:spPr>
          <a:xfrm>
            <a:off x="4242816" y="1755648"/>
            <a:ext cx="3264408" cy="6007608"/>
          </a:xfrm>
          <a:prstGeom prst="rect">
            <a:avLst/>
          </a:prstGeom>
          <a:noFill/>
          <a:ln w="19050">
            <a:solidFill>
              <a:srgbClr val="2FBEEB"/>
            </a:solidFill>
            <a:prstDash val="solid"/>
            <a:headEnd type="none"/>
            <a:tailEnd type="none"/>
          </a:ln>
          <a:effectLst>
            <a:outerShdw kx="0" ky="0" rotWithShape="0" sx="100000" sy="100000" blurRad="101600" dist="50800" dir="16200000" algn="bl">
              <a:srgbClr val="000000">
                <a:alpha val="0"/>
              </a:srgbClr>
            </a:outerShdw>
          </a:effectLst>
        </p:spPr>
      </p:sp>
      <p:sp>
        <p:nvSpPr>
          <p:cNvPr id="12" name="Shape 6"/>
          <p:cNvSpPr/>
          <p:nvPr/>
        </p:nvSpPr>
        <p:spPr>
          <a:xfrm>
            <a:off x="4251960" y="7653528"/>
            <a:ext cx="3255264" cy="109728"/>
          </a:xfrm>
          <a:prstGeom prst="rect">
            <a:avLst/>
          </a:prstGeom>
          <a:solidFill>
            <a:srgbClr val="2FBEEB"/>
          </a:solidFill>
          <a:ln/>
          <a:effectLst>
            <a:outerShdw kx="0" ky="0" rotWithShape="0" sx="100000" sy="100000" blurRad="101600" dist="50800" dir="16200000" algn="bl">
              <a:srgbClr val="000000">
                <a:alpha val="0"/>
              </a:srgbClr>
            </a:outerShdw>
          </a:effectLst>
        </p:spPr>
      </p:sp>
      <p:sp>
        <p:nvSpPr>
          <p:cNvPr id="13" name="Text 7"/>
          <p:cNvSpPr txBox="1"/>
          <p:nvPr/>
        </p:nvSpPr>
        <p:spPr>
          <a:xfrm>
            <a:off x="4416552" y="4791456"/>
            <a:ext cx="2962656" cy="347472"/>
          </a:xfrm>
          <a:prstGeom prst="rect">
            <a:avLst/>
          </a:prstGeom>
          <a:solidFill>
            <a:srgbClr val="FFFFFF">
              <a:alpha val="0"/>
            </a:srgbClr>
          </a:solidFill>
          <a:ln/>
        </p:spPr>
        <p:txBody>
          <a:bodyPr wrap="square" lIns="0" tIns="0" rIns="0" bIns="0" rtlCol="0" anchor="ctr"/>
          <a:lstStyle/>
          <a:p>
            <a:pPr algn="l">
              <a:lnSpc>
                <a:spcPct val="125000"/>
              </a:lnSpc>
            </a:pPr>
            <a:r>
              <a:rPr lang="en-US" sz="1800" b="1" dirty="0">
                <a:solidFill>
                  <a:srgbClr val="1B2022"/>
                </a:solidFill>
              </a:rPr>
              <a:t>数据存储</a:t>
            </a:r>
            <a:endParaRPr lang="en-US" sz="1800" dirty="0"/>
          </a:p>
        </p:txBody>
      </p:sp>
      <p:sp>
        <p:nvSpPr>
          <p:cNvPr id="14" name="Text 8"/>
          <p:cNvSpPr txBox="1"/>
          <p:nvPr/>
        </p:nvSpPr>
        <p:spPr>
          <a:xfrm>
            <a:off x="4398264" y="5166360"/>
            <a:ext cx="2971800" cy="2313432"/>
          </a:xfrm>
          <a:prstGeom prst="rect">
            <a:avLst/>
          </a:prstGeom>
          <a:solidFill>
            <a:srgbClr val="FFFFFF">
              <a:alpha val="0"/>
            </a:srgbClr>
          </a:solidFill>
          <a:ln/>
        </p:spPr>
        <p:txBody>
          <a:bodyPr wrap="square" lIns="0" tIns="0" rIns="0" bIns="0" rtlCol="0" anchor="t"/>
          <a:lstStyle/>
          <a:p>
            <a:pPr algn="l">
              <a:lnSpc>
                <a:spcPct val="125000"/>
              </a:lnSpc>
            </a:pPr>
            <a:r>
              <a:rPr lang="en-US" sz="1300" dirty="0">
                <a:solidFill>
                  <a:srgbClr val="000000"/>
                </a:solidFill>
              </a:rPr>
              <a:t>数据存储模块采用了一体化的存储方案，结合了Hive、HBase、Redis及MySQL，形成了支持海量数据的分布式存储体系。这种综合性的存储模式保证了对大规模数据的高效管理和检索。</a:t>
            </a:r>
            <a:endParaRPr lang="en-US" sz="1300" dirty="0"/>
          </a:p>
          <a:p>
            <a:pPr algn="l">
              <a:lnSpc>
                <a:spcPct val="125000"/>
              </a:lnSpc>
            </a:pPr>
            <a:r>
              <a:rPr lang="en-US" sz="1300" dirty="0">
                <a:solidFill>
                  <a:srgbClr val="000000"/>
                </a:solidFill>
              </a:rPr>
              <a:t>分布式存储体系</a:t>
            </a:r>
            <a:endParaRPr lang="en-US" sz="1300" dirty="0"/>
          </a:p>
          <a:p>
            <a:pPr algn="l">
              <a:lnSpc>
                <a:spcPct val="125000"/>
              </a:lnSpc>
            </a:pPr>
            <a:r>
              <a:rPr lang="en-US" sz="1300" dirty="0">
                <a:solidFill>
                  <a:srgbClr val="000000"/>
                </a:solidFill>
              </a:rPr>
              <a:t>支持海量数据</a:t>
            </a:r>
            <a:endParaRPr lang="en-US" sz="1300" dirty="0"/>
          </a:p>
          <a:p>
            <a:pPr algn="l">
              <a:lnSpc>
                <a:spcPct val="125000"/>
              </a:lnSpc>
            </a:pPr>
            <a:r>
              <a:rPr lang="en-US" sz="1300" dirty="0">
                <a:solidFill>
                  <a:srgbClr val="000000"/>
                </a:solidFill>
              </a:rPr>
              <a:t>高效管理和检索</a:t>
            </a:r>
            <a:endParaRPr lang="en-US" sz="1300" dirty="0"/>
          </a:p>
        </p:txBody>
      </p:sp>
      <p:sp>
        <p:nvSpPr>
          <p:cNvPr id="15" name="Shape 9"/>
          <p:cNvSpPr/>
          <p:nvPr/>
        </p:nvSpPr>
        <p:spPr>
          <a:xfrm>
            <a:off x="7726680" y="1755648"/>
            <a:ext cx="3282696" cy="6007608"/>
          </a:xfrm>
          <a:prstGeom prst="rect">
            <a:avLst/>
          </a:prstGeom>
          <a:noFill/>
          <a:ln w="19050">
            <a:solidFill>
              <a:srgbClr val="2F54EB"/>
            </a:solidFill>
            <a:prstDash val="solid"/>
            <a:headEnd type="none"/>
            <a:tailEnd type="none"/>
          </a:ln>
          <a:effectLst>
            <a:outerShdw kx="0" ky="0" rotWithShape="0" sx="100000" sy="100000" blurRad="101600" dist="50800" dir="16200000" algn="bl">
              <a:srgbClr val="000000">
                <a:alpha val="0"/>
              </a:srgbClr>
            </a:outerShdw>
          </a:effectLst>
        </p:spPr>
      </p:sp>
      <p:sp>
        <p:nvSpPr>
          <p:cNvPr id="16" name="Shape 10"/>
          <p:cNvSpPr/>
          <p:nvPr/>
        </p:nvSpPr>
        <p:spPr>
          <a:xfrm>
            <a:off x="7735824" y="7653528"/>
            <a:ext cx="3273552" cy="109728"/>
          </a:xfrm>
          <a:prstGeom prst="rect">
            <a:avLst/>
          </a:prstGeom>
          <a:solidFill>
            <a:srgbClr val="2F54EB"/>
          </a:solidFill>
          <a:ln/>
          <a:effectLst>
            <a:outerShdw kx="0" ky="0" rotWithShape="0" sx="100000" sy="100000" blurRad="101600" dist="50800" dir="16200000" algn="bl">
              <a:srgbClr val="000000">
                <a:alpha val="0"/>
              </a:srgbClr>
            </a:outerShdw>
          </a:effectLst>
        </p:spPr>
      </p:sp>
      <p:sp>
        <p:nvSpPr>
          <p:cNvPr id="17" name="Text 11"/>
          <p:cNvSpPr txBox="1"/>
          <p:nvPr/>
        </p:nvSpPr>
        <p:spPr>
          <a:xfrm>
            <a:off x="7882128" y="4791456"/>
            <a:ext cx="2990088" cy="347472"/>
          </a:xfrm>
          <a:prstGeom prst="rect">
            <a:avLst/>
          </a:prstGeom>
          <a:solidFill>
            <a:srgbClr val="FFFFFF">
              <a:alpha val="0"/>
            </a:srgbClr>
          </a:solidFill>
          <a:ln/>
        </p:spPr>
        <p:txBody>
          <a:bodyPr wrap="square" lIns="0" tIns="0" rIns="0" bIns="0" rtlCol="0" anchor="ctr"/>
          <a:lstStyle/>
          <a:p>
            <a:pPr algn="l">
              <a:lnSpc>
                <a:spcPct val="125000"/>
              </a:lnSpc>
            </a:pPr>
            <a:r>
              <a:rPr lang="en-US" sz="1800" b="1" dirty="0">
                <a:solidFill>
                  <a:srgbClr val="1B2022"/>
                </a:solidFill>
              </a:rPr>
              <a:t>数据分析</a:t>
            </a:r>
            <a:endParaRPr lang="en-US" sz="1800" dirty="0"/>
          </a:p>
        </p:txBody>
      </p:sp>
      <p:sp>
        <p:nvSpPr>
          <p:cNvPr id="18" name="Text 12"/>
          <p:cNvSpPr txBox="1"/>
          <p:nvPr/>
        </p:nvSpPr>
        <p:spPr>
          <a:xfrm>
            <a:off x="7882128" y="5166360"/>
            <a:ext cx="2980944" cy="2313432"/>
          </a:xfrm>
          <a:prstGeom prst="rect">
            <a:avLst/>
          </a:prstGeom>
          <a:solidFill>
            <a:srgbClr val="FFFFFF">
              <a:alpha val="0"/>
            </a:srgbClr>
          </a:solidFill>
          <a:ln/>
        </p:spPr>
        <p:txBody>
          <a:bodyPr wrap="square" lIns="0" tIns="0" rIns="0" bIns="0" rtlCol="0" anchor="t"/>
          <a:lstStyle/>
          <a:p>
            <a:pPr algn="l">
              <a:lnSpc>
                <a:spcPct val="125000"/>
              </a:lnSpc>
            </a:pPr>
            <a:r>
              <a:rPr lang="en-US" sz="1300" dirty="0">
                <a:solidFill>
                  <a:srgbClr val="000000"/>
                </a:solidFill>
              </a:rPr>
              <a:t>数据分析模块是系统的核心引擎，支持传统的OLAP分析和基于Spark的常规机器学习算法。这使得系统能够对庞大的数据集进行深入挖掘，发现潜在的价值和趋势，为决策提供强有力的支持。</a:t>
            </a:r>
            <a:endParaRPr lang="en-US" sz="1300" dirty="0"/>
          </a:p>
          <a:p>
            <a:pPr algn="l">
              <a:lnSpc>
                <a:spcPct val="125000"/>
              </a:lnSpc>
            </a:pPr>
            <a:r>
              <a:rPr lang="en-US" sz="1300" dirty="0">
                <a:solidFill>
                  <a:srgbClr val="000000"/>
                </a:solidFill>
              </a:rPr>
              <a:t>OLAP分析</a:t>
            </a:r>
            <a:endParaRPr lang="en-US" sz="1300" dirty="0"/>
          </a:p>
          <a:p>
            <a:pPr algn="l">
              <a:lnSpc>
                <a:spcPct val="125000"/>
              </a:lnSpc>
            </a:pPr>
            <a:r>
              <a:rPr lang="en-US" sz="1300" dirty="0">
                <a:solidFill>
                  <a:srgbClr val="000000"/>
                </a:solidFill>
              </a:rPr>
              <a:t>机器学习算法</a:t>
            </a:r>
            <a:endParaRPr lang="en-US" sz="1300" dirty="0"/>
          </a:p>
          <a:p>
            <a:pPr algn="l">
              <a:lnSpc>
                <a:spcPct val="125000"/>
              </a:lnSpc>
            </a:pPr>
            <a:r>
              <a:rPr lang="en-US" sz="1300" dirty="0">
                <a:solidFill>
                  <a:srgbClr val="000000"/>
                </a:solidFill>
              </a:rPr>
              <a:t>深入数据挖掘</a:t>
            </a:r>
            <a:endParaRPr lang="en-US" sz="1300" dirty="0"/>
          </a:p>
        </p:txBody>
      </p:sp>
      <p:sp>
        <p:nvSpPr>
          <p:cNvPr id="19" name="Shape 13"/>
          <p:cNvSpPr/>
          <p:nvPr/>
        </p:nvSpPr>
        <p:spPr>
          <a:xfrm>
            <a:off x="11219688" y="1755648"/>
            <a:ext cx="3264408" cy="6007608"/>
          </a:xfrm>
          <a:prstGeom prst="rect">
            <a:avLst/>
          </a:prstGeom>
          <a:noFill/>
          <a:ln w="19050">
            <a:solidFill>
              <a:srgbClr val="2FBEEB"/>
            </a:solidFill>
            <a:prstDash val="solid"/>
            <a:headEnd type="none"/>
            <a:tailEnd type="none"/>
          </a:ln>
          <a:effectLst>
            <a:outerShdw kx="0" ky="0" rotWithShape="0" sx="100000" sy="100000" blurRad="101600" dist="50800" dir="16200000" algn="bl">
              <a:srgbClr val="000000">
                <a:alpha val="0"/>
              </a:srgbClr>
            </a:outerShdw>
          </a:effectLst>
        </p:spPr>
      </p:sp>
      <p:sp>
        <p:nvSpPr>
          <p:cNvPr id="20" name="Shape 14"/>
          <p:cNvSpPr/>
          <p:nvPr/>
        </p:nvSpPr>
        <p:spPr>
          <a:xfrm>
            <a:off x="11228832" y="7653528"/>
            <a:ext cx="3255264" cy="109728"/>
          </a:xfrm>
          <a:prstGeom prst="rect">
            <a:avLst/>
          </a:prstGeom>
          <a:solidFill>
            <a:srgbClr val="2FBEEB"/>
          </a:solidFill>
          <a:ln/>
          <a:effectLst>
            <a:outerShdw kx="0" ky="0" rotWithShape="0" sx="100000" sy="100000" blurRad="101600" dist="50800" dir="16200000" algn="bl">
              <a:srgbClr val="000000">
                <a:alpha val="0"/>
              </a:srgbClr>
            </a:outerShdw>
          </a:effectLst>
        </p:spPr>
      </p:sp>
      <p:sp>
        <p:nvSpPr>
          <p:cNvPr id="21" name="Text 15"/>
          <p:cNvSpPr txBox="1"/>
          <p:nvPr/>
        </p:nvSpPr>
        <p:spPr>
          <a:xfrm>
            <a:off x="11393424" y="4791456"/>
            <a:ext cx="2962656" cy="347472"/>
          </a:xfrm>
          <a:prstGeom prst="rect">
            <a:avLst/>
          </a:prstGeom>
          <a:solidFill>
            <a:srgbClr val="FFFFFF">
              <a:alpha val="0"/>
            </a:srgbClr>
          </a:solidFill>
          <a:ln/>
        </p:spPr>
        <p:txBody>
          <a:bodyPr wrap="square" lIns="0" tIns="0" rIns="0" bIns="0" rtlCol="0" anchor="ctr"/>
          <a:lstStyle/>
          <a:p>
            <a:pPr algn="l">
              <a:lnSpc>
                <a:spcPct val="125000"/>
              </a:lnSpc>
            </a:pPr>
            <a:r>
              <a:rPr lang="en-US" sz="1800" b="1" dirty="0">
                <a:solidFill>
                  <a:srgbClr val="1B2022"/>
                </a:solidFill>
              </a:rPr>
              <a:t>数据服务</a:t>
            </a:r>
            <a:endParaRPr lang="en-US" sz="1800" dirty="0"/>
          </a:p>
        </p:txBody>
      </p:sp>
      <p:sp>
        <p:nvSpPr>
          <p:cNvPr id="22" name="Text 16"/>
          <p:cNvSpPr txBox="1"/>
          <p:nvPr/>
        </p:nvSpPr>
        <p:spPr>
          <a:xfrm>
            <a:off x="11375136" y="5166360"/>
            <a:ext cx="2971800" cy="2313432"/>
          </a:xfrm>
          <a:prstGeom prst="rect">
            <a:avLst/>
          </a:prstGeom>
          <a:solidFill>
            <a:srgbClr val="FFFFFF">
              <a:alpha val="0"/>
            </a:srgbClr>
          </a:solidFill>
          <a:ln/>
        </p:spPr>
        <p:txBody>
          <a:bodyPr wrap="square" lIns="0" tIns="0" rIns="0" bIns="0" rtlCol="0" anchor="t"/>
          <a:lstStyle/>
          <a:p>
            <a:pPr algn="l">
              <a:lnSpc>
                <a:spcPct val="125000"/>
              </a:lnSpc>
            </a:pPr>
            <a:r>
              <a:rPr lang="en-US" sz="1500" dirty="0">
                <a:solidFill>
                  <a:srgbClr val="000000"/>
                </a:solidFill>
              </a:rPr>
              <a:t>数据服务模块是系统的枢纽，提供对数据资源的统一管理和调度。通过数据服务，系统实现了对数据的整体治理，使得数据的流动、存储和分析能够有序而高效地进行。</a:t>
            </a:r>
            <a:endParaRPr lang="en-US" sz="1500" dirty="0"/>
          </a:p>
          <a:p>
            <a:pPr algn="l">
              <a:lnSpc>
                <a:spcPct val="125000"/>
              </a:lnSpc>
            </a:pPr>
            <a:r>
              <a:rPr lang="en-US" sz="1500" dirty="0">
                <a:solidFill>
                  <a:srgbClr val="000000"/>
                </a:solidFill>
              </a:rPr>
              <a:t>统一数据管理</a:t>
            </a:r>
            <a:endParaRPr lang="en-US" sz="1500" dirty="0"/>
          </a:p>
          <a:p>
            <a:pPr algn="l">
              <a:lnSpc>
                <a:spcPct val="125000"/>
              </a:lnSpc>
            </a:pPr>
            <a:r>
              <a:rPr lang="en-US" sz="1500" dirty="0">
                <a:solidFill>
                  <a:srgbClr val="000000"/>
                </a:solidFill>
              </a:rPr>
              <a:t>数据调度</a:t>
            </a:r>
            <a:endParaRPr lang="en-US" sz="1500" dirty="0"/>
          </a:p>
          <a:p>
            <a:pPr algn="l">
              <a:lnSpc>
                <a:spcPct val="125000"/>
              </a:lnSpc>
            </a:pPr>
            <a:r>
              <a:rPr lang="en-US" sz="1500" dirty="0">
                <a:solidFill>
                  <a:srgbClr val="000000"/>
                </a:solidFill>
              </a:rPr>
              <a:t>整体数据治理</a:t>
            </a:r>
            <a:endParaRPr lang="en-US" sz="1500" dirty="0"/>
          </a:p>
        </p:txBody>
      </p:sp>
      <p:pic>
        <p:nvPicPr>
          <p:cNvPr id="23" name="Image 4" descr="preencoded.png">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58952" y="457200"/>
            <a:ext cx="612648" cy="859536"/>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PPTGO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一站式数据分析系统设计与实现</dc:title>
  <dc:subject>一站式数据分析系统设计与实现</dc:subject>
  <dc:creator>176****8159</dc:creator>
  <cp:lastModifiedBy>176****8159</cp:lastModifiedBy>
  <cp:revision>1</cp:revision>
  <dcterms:created xsi:type="dcterms:W3CDTF">2025-02-23T07:36:28Z</dcterms:created>
  <dcterms:modified xsi:type="dcterms:W3CDTF">2025-02-23T07:36:28Z</dcterms:modified>
</cp:coreProperties>
</file>