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Default Extension="fntdata" ContentType="application/x-fontdata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5243048" cy="8577072"/>
  <p:notesSz cx="8577072" cy="15243048"/>
  <p:embeddedFontLst>
    <p:embeddedFont>
      <p:font typeface=""/>
      <p:regular r:id="rId11"/>
    </p:embeddedFont>
    <p:embeddedFont>
      <p:font typeface=""/>
      <p:regular r:id="rId12"/>
    </p:embeddedFont>
    <p:embeddedFont>
      <p:font typeface=""/>
      <p:regular r:id="rId13"/>
    </p:embeddedFont>
  </p:embeddedFontLst>
  <p:notesMasterIdLst>
    <p:notesMasterId r:id="rId14"/>
  </p:notesMasterId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font" Target="fonts/font0.fntdata"/><Relationship Id="rId12" Type="http://schemas.openxmlformats.org/officeDocument/2006/relationships/font" Target="fonts/font1.fntdata"/><Relationship Id="rId13" Type="http://schemas.openxmlformats.org/officeDocument/2006/relationships/font" Target="fonts/font2.fntdata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sv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image" Target="../media/image-5-5.png"/><Relationship Id="rId6" Type="http://schemas.openxmlformats.org/officeDocument/2006/relationships/image" Target="../media/image-5-6.svg"/><Relationship Id="rId7" Type="http://schemas.openxmlformats.org/officeDocument/2006/relationships/image" Target="../media/image-5-7.png"/><Relationship Id="rId8" Type="http://schemas.openxmlformats.org/officeDocument/2006/relationships/image" Target="../media/image-5-8.svg"/><Relationship Id="rId9" Type="http://schemas.openxmlformats.org/officeDocument/2006/relationships/image" Target="../media/image-5-9.png"/><Relationship Id="rId10" Type="http://schemas.openxmlformats.org/officeDocument/2006/relationships/image" Target="../media/image-5-10.svg"/><Relationship Id="rId11" Type="http://schemas.openxmlformats.org/officeDocument/2006/relationships/image" Target="../media/image-5-11.png"/><Relationship Id="rId12" Type="http://schemas.openxmlformats.org/officeDocument/2006/relationships/image" Target="../media/image-5-12.svg"/><Relationship Id="rId13" Type="http://schemas.openxmlformats.org/officeDocument/2006/relationships/slideLayout" Target="../slideLayouts/slideLayout1.xml"/><Relationship Id="rId1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sv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svg"/><Relationship Id="rId7" Type="http://schemas.openxmlformats.org/officeDocument/2006/relationships/image" Target="../media/image-8-7.png"/><Relationship Id="rId8" Type="http://schemas.openxmlformats.org/officeDocument/2006/relationships/image" Target="../media/image-8-8.sv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5243048" cy="8577072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1051560" y="2057400"/>
            <a:ext cx="6565392" cy="342900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b"/>
          <a:lstStyle/>
          <a:p>
            <a:pPr algn="l">
              <a:lnSpc>
                <a:spcPct val="100000"/>
              </a:lnSpc>
            </a:pPr>
            <a:r>
              <a:rPr lang="en-US" sz="6000" b="1" dirty="0">
                <a:solidFill>
                  <a:srgbClr val="3D7FFF"/>
                </a:solidFill>
              </a:rPr>
              <a:t>第12章</a:t>
            </a:r>
            <a:pPr algn="l">
              <a:lnSpc>
                <a:spcPct val="100000"/>
              </a:lnSpc>
            </a:pPr>
            <a:r>
              <a:rPr lang="en-US" sz="6000" b="1" dirty="0">
                <a:solidFill>
                  <a:srgbClr val="1B2022"/>
                </a:solidFill>
              </a:rPr>
              <a:t> ChatGPT赋能Hadoop与Spark大数据分析</a:t>
            </a:r>
            <a:endParaRPr lang="en-US" sz="6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940296" y="1618488"/>
            <a:ext cx="758952" cy="768096"/>
          </a:xfrm>
          <a:prstGeom prst="ellipse">
            <a:avLst/>
          </a:prstGeom>
          <a:solidFill>
            <a:srgbClr val="2F54EB"/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3" name="Text 1"/>
          <p:cNvSpPr txBox="1"/>
          <p:nvPr/>
        </p:nvSpPr>
        <p:spPr>
          <a:xfrm>
            <a:off x="7031736" y="1709928"/>
            <a:ext cx="566928" cy="56692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rgbClr val="FFFFFF"/>
                </a:solidFill>
              </a:rPr>
              <a:t>01</a:t>
            </a:r>
            <a:endParaRPr lang="en-US" sz="2000" dirty="0"/>
          </a:p>
        </p:txBody>
      </p:sp>
      <p:sp>
        <p:nvSpPr>
          <p:cNvPr id="4" name="Text 2"/>
          <p:cNvSpPr txBox="1"/>
          <p:nvPr/>
        </p:nvSpPr>
        <p:spPr>
          <a:xfrm>
            <a:off x="7872984" y="1627632"/>
            <a:ext cx="6912864" cy="7406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400" b="1" dirty="0">
                <a:solidFill>
                  <a:srgbClr val="1B2022"/>
                </a:solidFill>
              </a:rPr>
              <a:t>ChatGPT与大数据的智能融合探索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6940296" y="3822192"/>
            <a:ext cx="758952" cy="768096"/>
          </a:xfrm>
          <a:prstGeom prst="ellipse">
            <a:avLst/>
          </a:prstGeom>
          <a:solidFill>
            <a:srgbClr val="2F54EB"/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6" name="Text 4"/>
          <p:cNvSpPr txBox="1"/>
          <p:nvPr/>
        </p:nvSpPr>
        <p:spPr>
          <a:xfrm>
            <a:off x="7031736" y="3922776"/>
            <a:ext cx="566928" cy="56692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2000" b="1" dirty="0">
                <a:solidFill>
                  <a:srgbClr val="FFFFFF"/>
                </a:solidFill>
              </a:rPr>
              <a:t>02</a:t>
            </a:r>
            <a:endParaRPr lang="en-US" sz="2000" dirty="0"/>
          </a:p>
        </p:txBody>
      </p:sp>
      <p:sp>
        <p:nvSpPr>
          <p:cNvPr id="7" name="Text 5"/>
          <p:cNvSpPr txBox="1"/>
          <p:nvPr/>
        </p:nvSpPr>
        <p:spPr>
          <a:xfrm>
            <a:off x="7872984" y="3831336"/>
            <a:ext cx="6940296" cy="7406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100" b="1" dirty="0">
                <a:solidFill>
                  <a:srgbClr val="1B2022"/>
                </a:solidFill>
              </a:rPr>
              <a:t>ChatGPT与Spark数据分析与挖掘实践</a:t>
            </a:r>
            <a:endParaRPr lang="en-US" sz="3100" dirty="0"/>
          </a:p>
        </p:txBody>
      </p:sp>
      <p:sp>
        <p:nvSpPr>
          <p:cNvPr id="8" name="Text 6"/>
          <p:cNvSpPr txBox="1"/>
          <p:nvPr/>
        </p:nvSpPr>
        <p:spPr>
          <a:xfrm>
            <a:off x="2240280" y="4599432"/>
            <a:ext cx="2313432" cy="56692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2600" b="1" dirty="0">
                <a:solidFill>
                  <a:srgbClr val="808080"/>
                </a:solidFill>
              </a:rPr>
              <a:t>CONTEXTS</a:t>
            </a:r>
            <a:endParaRPr lang="en-US" sz="2600" dirty="0"/>
          </a:p>
        </p:txBody>
      </p:sp>
      <p:sp>
        <p:nvSpPr>
          <p:cNvPr id="9" name="Text 7"/>
          <p:cNvSpPr txBox="1"/>
          <p:nvPr/>
        </p:nvSpPr>
        <p:spPr>
          <a:xfrm>
            <a:off x="1801368" y="3127248"/>
            <a:ext cx="3200400" cy="166420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8400" b="1" dirty="0">
                <a:solidFill>
                  <a:srgbClr val="1B2022"/>
                </a:solidFill>
              </a:rPr>
              <a:t>目录</a:t>
            </a:r>
            <a:endParaRPr lang="en-US" sz="8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22"/>
          <a:stretch/>
        </p:blipFill>
        <p:spPr>
          <a:xfrm>
            <a:off x="9144" y="9144"/>
            <a:ext cx="15243048" cy="8567928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761488" y="3118104"/>
            <a:ext cx="9738360" cy="261518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6800" b="1" dirty="0">
                <a:solidFill>
                  <a:srgbClr val="1B2022"/>
                </a:solidFill>
              </a:rPr>
              <a:t>ChatGPT与大数据的智能融合探索</a:t>
            </a:r>
            <a:endParaRPr lang="en-US" sz="6800" dirty="0"/>
          </a:p>
        </p:txBody>
      </p:sp>
      <p:sp>
        <p:nvSpPr>
          <p:cNvPr id="4" name="Text 1"/>
          <p:cNvSpPr txBox="1"/>
          <p:nvPr/>
        </p:nvSpPr>
        <p:spPr>
          <a:xfrm>
            <a:off x="6976872" y="1929384"/>
            <a:ext cx="1371600" cy="124358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6000" b="1" dirty="0">
                <a:solidFill>
                  <a:srgbClr val="2F54EB"/>
                </a:solidFill>
              </a:rPr>
              <a:t>01</a:t>
            </a:r>
            <a:endParaRPr lang="en-US"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545336" y="475488"/>
            <a:ext cx="13048488" cy="8412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600" b="1" dirty="0">
                <a:solidFill>
                  <a:srgbClr val="1B2022"/>
                </a:solidFill>
              </a:rPr>
              <a:t>ChatGPT全面解析</a:t>
            </a:r>
            <a:endParaRPr lang="en-US" sz="3600" dirty="0"/>
          </a:p>
        </p:txBody>
      </p:sp>
      <p:sp>
        <p:nvSpPr>
          <p:cNvPr id="3" name="Text 1"/>
          <p:cNvSpPr txBox="1"/>
          <p:nvPr/>
        </p:nvSpPr>
        <p:spPr>
          <a:xfrm>
            <a:off x="804672" y="2935224"/>
            <a:ext cx="6473952" cy="1499616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ChatGPT是OpenAI推出的基于Transformer的预训练语言模型，它在自然语言处理领域具有划时代意义。ChatGPT的设计目标是通过无标签文本数据的训练，显著提升下游任务如文本分类、命名实体识别和情感分析的表现。</a:t>
            </a:r>
            <a:endParaRPr lang="en-US" sz="1400" dirty="0"/>
          </a:p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ChatGPT的核心优势在于其深度语言理解能力，能够根据用户输入的文本，生成符合上下文的回答，广泛应用于对话交互式问答，为用户提供自然对话般的体验。</a:t>
            </a:r>
            <a:endParaRPr lang="en-US" sz="1400" dirty="0"/>
          </a:p>
        </p:txBody>
      </p:sp>
      <p:sp>
        <p:nvSpPr>
          <p:cNvPr id="4" name="Text 2"/>
          <p:cNvSpPr txBox="1"/>
          <p:nvPr/>
        </p:nvSpPr>
        <p:spPr>
          <a:xfrm>
            <a:off x="804672" y="2432304"/>
            <a:ext cx="6473952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了解ChatGPT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804672" y="2852928"/>
            <a:ext cx="6318504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54EB">
                <a:alpha val="60000"/>
              </a:srgbClr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6" name="Text 4"/>
          <p:cNvSpPr txBox="1"/>
          <p:nvPr/>
        </p:nvSpPr>
        <p:spPr>
          <a:xfrm>
            <a:off x="804672" y="1938528"/>
            <a:ext cx="1161288" cy="3840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2000" b="1" dirty="0">
                <a:solidFill>
                  <a:srgbClr val="2F54EB"/>
                </a:solidFill>
              </a:rPr>
              <a:t>Step1</a:t>
            </a:r>
            <a:endParaRPr lang="en-US" sz="2000" dirty="0"/>
          </a:p>
        </p:txBody>
      </p:sp>
      <p:sp>
        <p:nvSpPr>
          <p:cNvPr id="7" name="Text 5"/>
          <p:cNvSpPr txBox="1"/>
          <p:nvPr/>
        </p:nvSpPr>
        <p:spPr>
          <a:xfrm>
            <a:off x="8001000" y="2926080"/>
            <a:ext cx="6473952" cy="1499616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Transformer模型于2017年由Google提出，是一种基于自注意力机制的深度神经网络模型，它在处理序列数据方面具有显著优势。</a:t>
            </a: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Transformer模型在各种自然语言处理任务中展现出了强大的能力，如机器翻译、文本摘要、情感分析等，成为了当前NLP领域的主流模型。</a:t>
            </a:r>
            <a:endParaRPr lang="en-US" sz="1500" dirty="0"/>
          </a:p>
        </p:txBody>
      </p:sp>
      <p:sp>
        <p:nvSpPr>
          <p:cNvPr id="8" name="Text 6"/>
          <p:cNvSpPr txBox="1"/>
          <p:nvPr/>
        </p:nvSpPr>
        <p:spPr>
          <a:xfrm>
            <a:off x="8001000" y="2432304"/>
            <a:ext cx="6473952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了解Transformer模型</a:t>
            </a:r>
            <a:endParaRPr lang="en-US" sz="1800" dirty="0"/>
          </a:p>
        </p:txBody>
      </p:sp>
      <p:sp>
        <p:nvSpPr>
          <p:cNvPr id="9" name="Shape 7"/>
          <p:cNvSpPr/>
          <p:nvPr/>
        </p:nvSpPr>
        <p:spPr>
          <a:xfrm>
            <a:off x="8001000" y="2852928"/>
            <a:ext cx="6254496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54EB">
                <a:alpha val="60000"/>
              </a:srgbClr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0" name="Text 8"/>
          <p:cNvSpPr txBox="1"/>
          <p:nvPr/>
        </p:nvSpPr>
        <p:spPr>
          <a:xfrm>
            <a:off x="8001000" y="1938528"/>
            <a:ext cx="1014984" cy="3840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2000" b="1" dirty="0">
                <a:solidFill>
                  <a:srgbClr val="2F54EB"/>
                </a:solidFill>
              </a:rPr>
              <a:t>Step2</a:t>
            </a:r>
            <a:endParaRPr lang="en-US" sz="2000" dirty="0"/>
          </a:p>
        </p:txBody>
      </p:sp>
      <p:sp>
        <p:nvSpPr>
          <p:cNvPr id="11" name="Text 9"/>
          <p:cNvSpPr txBox="1"/>
          <p:nvPr/>
        </p:nvSpPr>
        <p:spPr>
          <a:xfrm>
            <a:off x="804672" y="6044184"/>
            <a:ext cx="6473952" cy="1499616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ChatGPT是一款通用的自然语言生成模型，通过在庞大互联网语料库上的训练，获得了深度语言理解能力。</a:t>
            </a: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ChatGPT的工作流程包括接收用户输入的文本，通过模型生成符合上下文的回答，从而实现与用户的自然对话。</a:t>
            </a:r>
            <a:endParaRPr lang="en-US" sz="1500" dirty="0"/>
          </a:p>
        </p:txBody>
      </p:sp>
      <p:sp>
        <p:nvSpPr>
          <p:cNvPr id="12" name="Text 10"/>
          <p:cNvSpPr txBox="1"/>
          <p:nvPr/>
        </p:nvSpPr>
        <p:spPr>
          <a:xfrm>
            <a:off x="804672" y="5550408"/>
            <a:ext cx="6473952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了解ChatGPT流程</a:t>
            </a:r>
            <a:endParaRPr lang="en-US" sz="1800" dirty="0"/>
          </a:p>
        </p:txBody>
      </p:sp>
      <p:sp>
        <p:nvSpPr>
          <p:cNvPr id="13" name="Shape 11"/>
          <p:cNvSpPr/>
          <p:nvPr/>
        </p:nvSpPr>
        <p:spPr>
          <a:xfrm>
            <a:off x="804672" y="5971032"/>
            <a:ext cx="6318504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54EB">
                <a:alpha val="60000"/>
              </a:srgbClr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4" name="Text 12"/>
          <p:cNvSpPr txBox="1"/>
          <p:nvPr/>
        </p:nvSpPr>
        <p:spPr>
          <a:xfrm>
            <a:off x="804672" y="5056632"/>
            <a:ext cx="1088136" cy="3840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2000" b="1" dirty="0">
                <a:solidFill>
                  <a:srgbClr val="2F54EB"/>
                </a:solidFill>
              </a:rPr>
              <a:t>Step3</a:t>
            </a:r>
            <a:endParaRPr lang="en-US" sz="2000" dirty="0"/>
          </a:p>
        </p:txBody>
      </p:sp>
      <p:sp>
        <p:nvSpPr>
          <p:cNvPr id="15" name="Text 13"/>
          <p:cNvSpPr txBox="1"/>
          <p:nvPr/>
        </p:nvSpPr>
        <p:spPr>
          <a:xfrm>
            <a:off x="8001000" y="6044184"/>
            <a:ext cx="6473952" cy="1865376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ChatGPT相较于其他聊天机器人，在用户体验方面取得了显著进步，具体体现在以下几个方面：</a:t>
            </a: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1</a:t>
            </a:r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）更准确的意图理解</a:t>
            </a:r>
            <a:pPr algn="l">
              <a:lnSpc>
                <a:spcPct val="125000"/>
              </a:lnSpc>
            </a:pP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2</a:t>
            </a:r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）强大的上下文衔接能力</a:t>
            </a:r>
            <a:pPr algn="l">
              <a:lnSpc>
                <a:spcPct val="125000"/>
              </a:lnSpc>
            </a:pP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3</a:t>
            </a:r>
            <a:pPr algn="l">
              <a:lnSpc>
                <a:spcPct val="125000"/>
              </a:lnSpc>
            </a:pPr>
            <a:r>
              <a:rPr lang="en-US" sz="1500" dirty="0">
                <a:solidFill>
                  <a:srgbClr val="19191A"/>
                </a:solidFill>
              </a:rPr>
              <a:t>）高度的知识和逻辑理解能力</a:t>
            </a:r>
            <a:pPr algn="l">
              <a:lnSpc>
                <a:spcPct val="125000"/>
              </a:lnSpc>
            </a:pPr>
            <a:endParaRPr lang="en-US" sz="1500" dirty="0"/>
          </a:p>
          <a:p>
            <a:pPr algn="l">
              <a:lnSpc>
                <a:spcPct val="125000"/>
              </a:lnSpc>
            </a:pPr>
            <a:endParaRPr lang="en-US" sz="1500" dirty="0"/>
          </a:p>
        </p:txBody>
      </p:sp>
      <p:pic>
        <p:nvPicPr>
          <p:cNvPr id="16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8952" y="457200"/>
            <a:ext cx="612648" cy="859536"/>
          </a:xfrm>
          <a:prstGeom prst="rect">
            <a:avLst/>
          </a:prstGeom>
        </p:spPr>
      </p:pic>
      <p:sp>
        <p:nvSpPr>
          <p:cNvPr id="17" name="Text 14"/>
          <p:cNvSpPr txBox="1"/>
          <p:nvPr/>
        </p:nvSpPr>
        <p:spPr>
          <a:xfrm>
            <a:off x="8001000" y="5550408"/>
            <a:ext cx="6473952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ChatGPT与聊天机器人</a:t>
            </a:r>
            <a:endParaRPr lang="en-US" sz="1800" dirty="0"/>
          </a:p>
        </p:txBody>
      </p:sp>
      <p:sp>
        <p:nvSpPr>
          <p:cNvPr id="18" name="Shape 15"/>
          <p:cNvSpPr/>
          <p:nvPr/>
        </p:nvSpPr>
        <p:spPr>
          <a:xfrm>
            <a:off x="8001000" y="5971032"/>
            <a:ext cx="6254496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54EB">
                <a:alpha val="60000"/>
              </a:srgbClr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9" name="Text 16"/>
          <p:cNvSpPr txBox="1"/>
          <p:nvPr/>
        </p:nvSpPr>
        <p:spPr>
          <a:xfrm>
            <a:off x="8001000" y="5056632"/>
            <a:ext cx="1197864" cy="3840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2000" b="1" dirty="0">
                <a:solidFill>
                  <a:srgbClr val="2F54EB"/>
                </a:solidFill>
              </a:rPr>
              <a:t>Step4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1545336" y="475488"/>
            <a:ext cx="13057632" cy="8412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600" b="1" dirty="0">
                <a:solidFill>
                  <a:srgbClr val="1B2022"/>
                </a:solidFill>
              </a:rPr>
              <a:t>ChatGPT在大数据分析中的角色</a:t>
            </a:r>
            <a:endParaRPr lang="en-US" sz="3600" dirty="0"/>
          </a:p>
        </p:txBody>
      </p:sp>
      <p:sp>
        <p:nvSpPr>
          <p:cNvPr id="3" name="Shape 1"/>
          <p:cNvSpPr/>
          <p:nvPr/>
        </p:nvSpPr>
        <p:spPr>
          <a:xfrm>
            <a:off x="795528" y="2167128"/>
            <a:ext cx="4334256" cy="2642616"/>
          </a:xfrm>
          <a:prstGeom prst="roundRect">
            <a:avLst>
              <a:gd name="adj" fmla="val 6574"/>
            </a:avLst>
          </a:prstGeom>
          <a:solidFill>
            <a:srgbClr val="2F54EB">
              <a:alpha val="14902"/>
            </a:srgbClr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4" name="Shape 2"/>
          <p:cNvSpPr/>
          <p:nvPr/>
        </p:nvSpPr>
        <p:spPr>
          <a:xfrm>
            <a:off x="795528" y="5522976"/>
            <a:ext cx="4334256" cy="2642616"/>
          </a:xfrm>
          <a:prstGeom prst="roundRect">
            <a:avLst>
              <a:gd name="adj" fmla="val 6574"/>
            </a:avLst>
          </a:prstGeom>
          <a:solidFill>
            <a:srgbClr val="2F54EB">
              <a:alpha val="14902"/>
            </a:srgbClr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5449824" y="2167128"/>
            <a:ext cx="4334256" cy="2642616"/>
          </a:xfrm>
          <a:prstGeom prst="roundRect">
            <a:avLst>
              <a:gd name="adj" fmla="val 6574"/>
            </a:avLst>
          </a:prstGeom>
          <a:solidFill>
            <a:srgbClr val="2F54EB">
              <a:alpha val="14902"/>
            </a:srgbClr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449824" y="5522976"/>
            <a:ext cx="4334256" cy="2642616"/>
          </a:xfrm>
          <a:prstGeom prst="roundRect">
            <a:avLst>
              <a:gd name="adj" fmla="val 6574"/>
            </a:avLst>
          </a:prstGeom>
          <a:solidFill>
            <a:srgbClr val="2F54EB">
              <a:alpha val="14902"/>
            </a:srgbClr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10076688" y="2167128"/>
            <a:ext cx="4334256" cy="2642616"/>
          </a:xfrm>
          <a:prstGeom prst="roundRect">
            <a:avLst>
              <a:gd name="adj" fmla="val 6574"/>
            </a:avLst>
          </a:prstGeom>
          <a:solidFill>
            <a:srgbClr val="2F54EB">
              <a:alpha val="14902"/>
            </a:srgbClr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8" name="Text 6"/>
          <p:cNvSpPr txBox="1"/>
          <p:nvPr/>
        </p:nvSpPr>
        <p:spPr>
          <a:xfrm>
            <a:off x="950976" y="3090672"/>
            <a:ext cx="4023360" cy="14264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300" dirty="0">
                <a:solidFill>
                  <a:srgbClr val="000000"/>
                </a:solidFill>
              </a:rPr>
              <a:t>大数据分析的目的是从海量数据中提取有价值的洞察。ChatGPT能够将复杂的数字和图表转化为易于理解的自然语言解释，帮助用户快速把握数据的核心含义。</a:t>
            </a:r>
            <a:endParaRPr lang="en-US" sz="1300" dirty="0"/>
          </a:p>
          <a:p>
            <a:pPr algn="l">
              <a:lnSpc>
                <a:spcPct val="125000"/>
              </a:lnSpc>
            </a:pPr>
            <a:r>
              <a:rPr lang="en-US" sz="1300" dirty="0">
                <a:solidFill>
                  <a:srgbClr val="000000"/>
                </a:solidFill>
              </a:rPr>
              <a:t>通过ChatGPT，数据分析结果可以更加直观地呈现给非专业人士，提高数据分析的可用性和实用性。</a:t>
            </a:r>
            <a:endParaRPr lang="en-US" sz="1300" dirty="0"/>
          </a:p>
        </p:txBody>
      </p:sp>
      <p:sp>
        <p:nvSpPr>
          <p:cNvPr id="9" name="Text 7"/>
          <p:cNvSpPr txBox="1"/>
          <p:nvPr/>
        </p:nvSpPr>
        <p:spPr>
          <a:xfrm>
            <a:off x="950976" y="6446520"/>
            <a:ext cx="4023360" cy="14264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300" dirty="0">
                <a:solidFill>
                  <a:srgbClr val="000000"/>
                </a:solidFill>
              </a:rPr>
              <a:t>数据报告是数据分析的重要输出，但编写和整理报告往往耗时且繁琐。ChatGPT可以自动生成结构化的报告草稿，包括数据摘要、趋势分析、图表描述等内容。</a:t>
            </a:r>
            <a:endParaRPr lang="en-US" sz="1300" dirty="0"/>
          </a:p>
          <a:p>
            <a:pPr algn="l">
              <a:lnSpc>
                <a:spcPct val="125000"/>
              </a:lnSpc>
            </a:pPr>
            <a:r>
              <a:rPr lang="en-US" sz="1300" dirty="0">
                <a:solidFill>
                  <a:srgbClr val="000000"/>
                </a:solidFill>
              </a:rPr>
              <a:t>用户只需输入数据集和分析目标，ChatGPT即可快速生成报告，提高数据分析的效率。</a:t>
            </a:r>
            <a:endParaRPr lang="en-US" sz="1300" dirty="0"/>
          </a:p>
        </p:txBody>
      </p:sp>
      <p:sp>
        <p:nvSpPr>
          <p:cNvPr id="10" name="Text 8"/>
          <p:cNvSpPr txBox="1"/>
          <p:nvPr/>
        </p:nvSpPr>
        <p:spPr>
          <a:xfrm>
            <a:off x="5605272" y="3090672"/>
            <a:ext cx="4023360" cy="14264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在大数据分析过程中，用户经常需要进行数据查询和分析。ChatGPT可以作为智能助理，帮助用户进行数据查询和分析建议。</a:t>
            </a:r>
            <a:endParaRPr lang="en-US" sz="1400" dirty="0"/>
          </a:p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通过自然语言处理，ChatGPT能够解析用户的查询意图，并提供相关的数据检索建议和分析方法。</a:t>
            </a:r>
            <a:endParaRPr lang="en-US" sz="1400" dirty="0"/>
          </a:p>
        </p:txBody>
      </p:sp>
      <p:sp>
        <p:nvSpPr>
          <p:cNvPr id="11" name="Text 9"/>
          <p:cNvSpPr txBox="1"/>
          <p:nvPr/>
        </p:nvSpPr>
        <p:spPr>
          <a:xfrm>
            <a:off x="5605272" y="6446520"/>
            <a:ext cx="4023360" cy="14264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200" dirty="0">
                <a:solidFill>
                  <a:srgbClr val="000000"/>
                </a:solidFill>
              </a:rPr>
              <a:t>数据清洗和预处理是数据分析的前期工作，但往往需要处理大量的重复性任务和数据问题。ChatGPT可以协助用户识别和纠正数据中的问题，如缺失值、异常值和格式不一致等。</a:t>
            </a:r>
            <a:endParaRPr lang="en-US" sz="1200" dirty="0"/>
          </a:p>
          <a:p>
            <a:pPr algn="l">
              <a:lnSpc>
                <a:spcPct val="125000"/>
              </a:lnSpc>
            </a:pPr>
            <a:r>
              <a:rPr lang="en-US" sz="1200" dirty="0">
                <a:solidFill>
                  <a:srgbClr val="000000"/>
                </a:solidFill>
              </a:rPr>
              <a:t>通过自然语言交互，用户可以描述数据问题，ChatGPT将提供相应的清洗和预处理建议。</a:t>
            </a:r>
            <a:endParaRPr lang="en-US" sz="1200" dirty="0"/>
          </a:p>
        </p:txBody>
      </p:sp>
      <p:sp>
        <p:nvSpPr>
          <p:cNvPr id="12" name="Text 10"/>
          <p:cNvSpPr txBox="1"/>
          <p:nvPr/>
        </p:nvSpPr>
        <p:spPr>
          <a:xfrm>
            <a:off x="10232136" y="3090672"/>
            <a:ext cx="4023360" cy="142646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数据分析的过程是动态和迭代的。ChatGPT支持交互式数据分析，用户可以通过对话式交互实时获取反馈和建议，提升分析的灵活性和效率。</a:t>
            </a:r>
            <a:endParaRPr lang="en-US" sz="1500" dirty="0"/>
          </a:p>
        </p:txBody>
      </p:sp>
      <p:sp>
        <p:nvSpPr>
          <p:cNvPr id="13" name="Text 11"/>
          <p:cNvSpPr txBox="1"/>
          <p:nvPr/>
        </p:nvSpPr>
        <p:spPr>
          <a:xfrm>
            <a:off x="941832" y="2670048"/>
            <a:ext cx="4041648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900" b="1" dirty="0">
                <a:solidFill>
                  <a:srgbClr val="1B2022"/>
                </a:solidFill>
              </a:rPr>
              <a:t>数据解释与洞察生成</a:t>
            </a:r>
            <a:endParaRPr lang="en-US" sz="1900" dirty="0"/>
          </a:p>
        </p:txBody>
      </p:sp>
      <p:sp>
        <p:nvSpPr>
          <p:cNvPr id="14" name="Text 12"/>
          <p:cNvSpPr txBox="1"/>
          <p:nvPr/>
        </p:nvSpPr>
        <p:spPr>
          <a:xfrm>
            <a:off x="941832" y="6035040"/>
            <a:ext cx="4041648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900" b="1" dirty="0">
                <a:solidFill>
                  <a:srgbClr val="1B2022"/>
                </a:solidFill>
              </a:rPr>
              <a:t>自动化报告生成</a:t>
            </a:r>
            <a:endParaRPr lang="en-US" sz="1900" dirty="0"/>
          </a:p>
        </p:txBody>
      </p:sp>
      <p:sp>
        <p:nvSpPr>
          <p:cNvPr id="15" name="Text 13"/>
          <p:cNvSpPr txBox="1"/>
          <p:nvPr/>
        </p:nvSpPr>
        <p:spPr>
          <a:xfrm>
            <a:off x="5596128" y="2670048"/>
            <a:ext cx="4041648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900" b="1" dirty="0">
                <a:solidFill>
                  <a:srgbClr val="1B2022"/>
                </a:solidFill>
              </a:rPr>
              <a:t>数据查询与分析建议</a:t>
            </a:r>
            <a:endParaRPr lang="en-US" sz="1900" dirty="0"/>
          </a:p>
        </p:txBody>
      </p:sp>
      <p:sp>
        <p:nvSpPr>
          <p:cNvPr id="16" name="Text 14"/>
          <p:cNvSpPr txBox="1"/>
          <p:nvPr/>
        </p:nvSpPr>
        <p:spPr>
          <a:xfrm>
            <a:off x="5596128" y="6035040"/>
            <a:ext cx="4041648" cy="36576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900" b="1" dirty="0">
                <a:solidFill>
                  <a:srgbClr val="1B2022"/>
                </a:solidFill>
              </a:rPr>
              <a:t>数据清洗与预处理辅助</a:t>
            </a:r>
            <a:endParaRPr lang="en-US" sz="1900" dirty="0"/>
          </a:p>
        </p:txBody>
      </p:sp>
      <p:sp>
        <p:nvSpPr>
          <p:cNvPr id="17" name="Text 15"/>
          <p:cNvSpPr txBox="1"/>
          <p:nvPr/>
        </p:nvSpPr>
        <p:spPr>
          <a:xfrm>
            <a:off x="10213848" y="2642616"/>
            <a:ext cx="4041648" cy="42976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900" b="1" dirty="0">
                <a:solidFill>
                  <a:srgbClr val="1B2022"/>
                </a:solidFill>
              </a:rPr>
              <a:t>交互式数据分析</a:t>
            </a:r>
            <a:endParaRPr lang="en-US" sz="1900" dirty="0"/>
          </a:p>
        </p:txBody>
      </p:sp>
      <p:sp>
        <p:nvSpPr>
          <p:cNvPr id="18" name="Shape 16"/>
          <p:cNvSpPr/>
          <p:nvPr/>
        </p:nvSpPr>
        <p:spPr>
          <a:xfrm>
            <a:off x="2569464" y="1773936"/>
            <a:ext cx="786384" cy="786384"/>
          </a:xfrm>
          <a:prstGeom prst="ellipse">
            <a:avLst/>
          </a:prstGeom>
          <a:solidFill>
            <a:srgbClr val="2F54EB"/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2569464" y="5129784"/>
            <a:ext cx="786384" cy="786384"/>
          </a:xfrm>
          <a:prstGeom prst="ellipse">
            <a:avLst/>
          </a:prstGeom>
          <a:solidFill>
            <a:srgbClr val="2F54EB"/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7223760" y="1773936"/>
            <a:ext cx="786384" cy="786384"/>
          </a:xfrm>
          <a:prstGeom prst="ellipse">
            <a:avLst/>
          </a:prstGeom>
          <a:solidFill>
            <a:srgbClr val="2F54EB"/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7223760" y="5129784"/>
            <a:ext cx="786384" cy="786384"/>
          </a:xfrm>
          <a:prstGeom prst="ellipse">
            <a:avLst/>
          </a:prstGeom>
          <a:solidFill>
            <a:srgbClr val="2F54EB"/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11850624" y="1773936"/>
            <a:ext cx="786384" cy="786384"/>
          </a:xfrm>
          <a:prstGeom prst="ellipse">
            <a:avLst/>
          </a:prstGeom>
          <a:solidFill>
            <a:srgbClr val="2F54EB"/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452360" y="1993392"/>
            <a:ext cx="338328" cy="338328"/>
          </a:xfrm>
          <a:prstGeom prst="rect">
            <a:avLst/>
          </a:prstGeom>
        </p:spPr>
      </p:pic>
      <p:pic>
        <p:nvPicPr>
          <p:cNvPr id="24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88920" y="5358384"/>
            <a:ext cx="347472" cy="347472"/>
          </a:xfrm>
          <a:prstGeom prst="rect">
            <a:avLst/>
          </a:prstGeom>
        </p:spPr>
      </p:pic>
      <p:pic>
        <p:nvPicPr>
          <p:cNvPr id="2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52360" y="5358384"/>
            <a:ext cx="338328" cy="338328"/>
          </a:xfrm>
          <a:prstGeom prst="rect">
            <a:avLst/>
          </a:prstGeom>
        </p:spPr>
      </p:pic>
      <p:pic>
        <p:nvPicPr>
          <p:cNvPr id="26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2070080" y="1993392"/>
            <a:ext cx="338328" cy="338328"/>
          </a:xfrm>
          <a:prstGeom prst="rect">
            <a:avLst/>
          </a:prstGeom>
        </p:spPr>
      </p:pic>
      <p:pic>
        <p:nvPicPr>
          <p:cNvPr id="27" name="Image 4" descr="preencoded.png">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98064" y="1993392"/>
            <a:ext cx="338328" cy="338328"/>
          </a:xfrm>
          <a:prstGeom prst="rect">
            <a:avLst/>
          </a:prstGeom>
        </p:spPr>
      </p:pic>
      <p:pic>
        <p:nvPicPr>
          <p:cNvPr id="28" name="Image 5" descr="preencoded.png">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8952" y="457200"/>
            <a:ext cx="612648" cy="8595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0" t="0" b="22"/>
          <a:stretch/>
        </p:blipFill>
        <p:spPr>
          <a:xfrm>
            <a:off x="9144" y="9144"/>
            <a:ext cx="15243048" cy="8567928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2761488" y="3118104"/>
            <a:ext cx="9738360" cy="261518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6800" b="1" dirty="0">
                <a:solidFill>
                  <a:srgbClr val="1B2022"/>
                </a:solidFill>
              </a:rPr>
              <a:t>ChatGPT与Spark数据分析与挖掘实践</a:t>
            </a:r>
            <a:endParaRPr lang="en-US" sz="6800" dirty="0"/>
          </a:p>
        </p:txBody>
      </p:sp>
      <p:sp>
        <p:nvSpPr>
          <p:cNvPr id="4" name="Text 1"/>
          <p:cNvSpPr txBox="1"/>
          <p:nvPr/>
        </p:nvSpPr>
        <p:spPr>
          <a:xfrm>
            <a:off x="6976872" y="1929384"/>
            <a:ext cx="1371600" cy="1243584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6000" b="1" dirty="0">
                <a:solidFill>
                  <a:srgbClr val="2F54EB"/>
                </a:solidFill>
              </a:rPr>
              <a:t>02</a:t>
            </a:r>
            <a:endParaRPr lang="en-US" sz="6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8156448" y="4946904"/>
            <a:ext cx="6327648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重构数据洞察</a:t>
            </a:r>
            <a:endParaRPr lang="en-US" sz="1800" dirty="0"/>
          </a:p>
        </p:txBody>
      </p:sp>
      <p:sp>
        <p:nvSpPr>
          <p:cNvPr id="3" name="Text 1"/>
          <p:cNvSpPr txBox="1"/>
          <p:nvPr/>
        </p:nvSpPr>
        <p:spPr>
          <a:xfrm>
            <a:off x="768096" y="4946904"/>
            <a:ext cx="6327648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构建数据纽带</a:t>
            </a:r>
            <a:endParaRPr lang="en-US" sz="1800" dirty="0"/>
          </a:p>
        </p:txBody>
      </p:sp>
      <p:sp>
        <p:nvSpPr>
          <p:cNvPr id="4" name="Text 2"/>
          <p:cNvSpPr txBox="1"/>
          <p:nvPr/>
        </p:nvSpPr>
        <p:spPr>
          <a:xfrm>
            <a:off x="8156448" y="5330952"/>
            <a:ext cx="6327648" cy="164592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ChatGPT不仅是一款自然语言处理模型，更是数据分析领域的创新者。它通过自然语言与数据进行直观、便捷的交互，简化了数据查询和分析流程，为业务决策提供了更加智能化的支持。</a:t>
            </a:r>
            <a:endParaRPr lang="en-US" sz="1400" dirty="0"/>
          </a:p>
        </p:txBody>
      </p:sp>
      <p:sp>
        <p:nvSpPr>
          <p:cNvPr id="5" name="Text 3"/>
          <p:cNvSpPr txBox="1"/>
          <p:nvPr/>
        </p:nvSpPr>
        <p:spPr>
          <a:xfrm>
            <a:off x="768096" y="5330952"/>
            <a:ext cx="6327648" cy="1645920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为实现ChatGPT与Spark的高效整合，我们引入了Kafka作为数据传输的核心组件。Kafka能够稳定处理海量实时数据，成为系统中可靠的数据传输桥梁。</a:t>
            </a:r>
            <a:endParaRPr lang="en-US" sz="1400" dirty="0"/>
          </a:p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rgbClr val="000000"/>
                </a:solidFill>
              </a:rPr>
              <a:t>通过Kafka，我们将实时数据存储至HBase和Elasticsearch，为ChatGPT模型训练提供多样化的样本数据，并提高数据检索的效率和质量。</a:t>
            </a:r>
            <a:endParaRPr lang="en-US" sz="140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96" y="2267712"/>
            <a:ext cx="6327648" cy="2532888"/>
          </a:xfrm>
          <a:prstGeom prst="rect">
            <a:avLst/>
          </a:prstGeom>
        </p:spPr>
      </p:pic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448" y="2267712"/>
            <a:ext cx="6327648" cy="2532888"/>
          </a:xfrm>
          <a:prstGeom prst="rect">
            <a:avLst/>
          </a:prstGeom>
        </p:spPr>
      </p:pic>
      <p:sp>
        <p:nvSpPr>
          <p:cNvPr id="8" name="Text 4"/>
          <p:cNvSpPr txBox="1"/>
          <p:nvPr/>
        </p:nvSpPr>
        <p:spPr>
          <a:xfrm>
            <a:off x="1545336" y="466344"/>
            <a:ext cx="13048488" cy="8412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600" b="1" dirty="0">
                <a:solidFill>
                  <a:srgbClr val="1B2022"/>
                </a:solidFill>
              </a:rPr>
              <a:t>ChatGPT与Spark技术整合</a:t>
            </a:r>
            <a:endParaRPr lang="en-US" sz="36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8952" y="457200"/>
            <a:ext cx="612648" cy="8595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325880" y="1984248"/>
            <a:ext cx="6016752" cy="5724144"/>
          </a:xfrm>
          <a:prstGeom prst="roundRect">
            <a:avLst>
              <a:gd name="adj" fmla="val 3035"/>
            </a:avLst>
          </a:prstGeom>
          <a:noFill/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3" name="Shape 1"/>
          <p:cNvSpPr/>
          <p:nvPr/>
        </p:nvSpPr>
        <p:spPr>
          <a:xfrm>
            <a:off x="7918704" y="1984248"/>
            <a:ext cx="6016752" cy="5724144"/>
          </a:xfrm>
          <a:prstGeom prst="roundRect">
            <a:avLst>
              <a:gd name="adj" fmla="val 3035"/>
            </a:avLst>
          </a:prstGeom>
          <a:noFill/>
          <a:ln w="19050">
            <a:solidFill>
              <a:srgbClr val="2FBE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4" name="Text 2"/>
          <p:cNvSpPr txBox="1"/>
          <p:nvPr/>
        </p:nvSpPr>
        <p:spPr>
          <a:xfrm>
            <a:off x="1545336" y="466344"/>
            <a:ext cx="13039344" cy="8412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3600" b="1" dirty="0">
                <a:solidFill>
                  <a:srgbClr val="1B2022"/>
                </a:solidFill>
              </a:rPr>
              <a:t>ChatGPT在Spark数据分析中的应用</a:t>
            </a:r>
            <a:endParaRPr lang="en-US" sz="3600" dirty="0"/>
          </a:p>
        </p:txBody>
      </p:sp>
      <p:sp>
        <p:nvSpPr>
          <p:cNvPr id="5" name="Text 3"/>
          <p:cNvSpPr txBox="1"/>
          <p:nvPr/>
        </p:nvSpPr>
        <p:spPr>
          <a:xfrm>
            <a:off x="1746504" y="2505456"/>
            <a:ext cx="5175504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700" b="1" dirty="0">
                <a:solidFill>
                  <a:srgbClr val="1B2022"/>
                </a:solidFill>
              </a:rPr>
              <a:t>智能编程管理：使用Prompt技术简化Spark代码生成</a:t>
            </a:r>
            <a:endParaRPr lang="en-US" sz="1700" dirty="0"/>
          </a:p>
        </p:txBody>
      </p:sp>
      <p:sp>
        <p:nvSpPr>
          <p:cNvPr id="6" name="Text 4"/>
          <p:cNvSpPr txBox="1"/>
          <p:nvPr/>
        </p:nvSpPr>
        <p:spPr>
          <a:xfrm>
            <a:off x="8394192" y="2505456"/>
            <a:ext cx="5038344" cy="34747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25000"/>
              </a:lnSpc>
            </a:pPr>
            <a:r>
              <a:rPr lang="en-US" sz="1800" b="1" dirty="0">
                <a:solidFill>
                  <a:srgbClr val="1B2022"/>
                </a:solidFill>
              </a:rPr>
              <a:t>智能分析：利用Prompt实现数据精准分析</a:t>
            </a:r>
            <a:endParaRPr lang="en-US" sz="1800" dirty="0"/>
          </a:p>
        </p:txBody>
      </p:sp>
      <p:sp>
        <p:nvSpPr>
          <p:cNvPr id="7" name="Text 5"/>
          <p:cNvSpPr txBox="1"/>
          <p:nvPr/>
        </p:nvSpPr>
        <p:spPr>
          <a:xfrm>
            <a:off x="1810512" y="3145536"/>
            <a:ext cx="5038344" cy="190195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通过Prompt技术，开发者可以快速生成高效的Spark SQL代码，降低编程复杂性和出错率。</a:t>
            </a: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这种方法不仅提升了编程效率，还优化了代码质量，使大数据处理变得更加便捷和精准。</a:t>
            </a:r>
            <a:endParaRPr lang="en-US" sz="1500" dirty="0"/>
          </a:p>
        </p:txBody>
      </p:sp>
      <p:sp>
        <p:nvSpPr>
          <p:cNvPr id="8" name="Text 6"/>
          <p:cNvSpPr txBox="1"/>
          <p:nvPr/>
        </p:nvSpPr>
        <p:spPr>
          <a:xfrm>
            <a:off x="8394192" y="3145536"/>
            <a:ext cx="5038344" cy="1901952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t"/>
          <a:lstStyle/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在数据分析领域，利用Prompt技术可以更智能地进行深度分析，提供精准的洞察和优化业务决策。</a:t>
            </a:r>
            <a:endParaRPr lang="en-US" sz="1500" dirty="0"/>
          </a:p>
          <a:p>
            <a:pPr algn="l">
              <a:lnSpc>
                <a:spcPct val="125000"/>
              </a:lnSpc>
            </a:pPr>
            <a:r>
              <a:rPr lang="en-US" sz="1500" dirty="0">
                <a:solidFill>
                  <a:srgbClr val="000000"/>
                </a:solidFill>
              </a:rPr>
              <a:t>通过Prompt技术，我们可以高效地处理复杂的数据集，实现数据分析和洞察的自动化和智能化。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1618488" y="1655064"/>
            <a:ext cx="667512" cy="667512"/>
          </a:xfrm>
          <a:prstGeom prst="ellipse">
            <a:avLst/>
          </a:prstGeom>
          <a:solidFill>
            <a:srgbClr val="2F54EB"/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8193024" y="1655064"/>
            <a:ext cx="667512" cy="667512"/>
          </a:xfrm>
          <a:prstGeom prst="ellipse">
            <a:avLst/>
          </a:prstGeom>
          <a:solidFill>
            <a:srgbClr val="2FBEEB"/>
          </a:solidFill>
          <a:ln w="19050">
            <a:solidFill>
              <a:srgbClr val="2FBE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1801368" y="3008376"/>
            <a:ext cx="5084064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54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8394192" y="3008376"/>
            <a:ext cx="5038344" cy="0"/>
          </a:xfrm>
          <a:prstGeom prst="line">
            <a:avLst/>
          </a:prstGeom>
          <a:solidFill>
            <a:srgbClr val="FFFFFF"/>
          </a:solidFill>
          <a:ln w="19050">
            <a:solidFill>
              <a:srgbClr val="2FBEEB"/>
            </a:solidFill>
            <a:prstDash val="solid"/>
            <a:headEnd type="none"/>
            <a:tailEnd type="none"/>
          </a:ln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</p:sp>
      <p:pic>
        <p:nvPicPr>
          <p:cNvPr id="1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368" y="5248656"/>
            <a:ext cx="5038344" cy="2057400"/>
          </a:xfrm>
          <a:prstGeom prst="rect">
            <a:avLst/>
          </a:prstGeom>
        </p:spPr>
      </p:pic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8952" y="457200"/>
            <a:ext cx="612648" cy="859536"/>
          </a:xfrm>
          <a:prstGeom prst="rect">
            <a:avLst/>
          </a:prstGeom>
        </p:spPr>
      </p:pic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92" y="5248656"/>
            <a:ext cx="5038344" cy="2057400"/>
          </a:xfrm>
          <a:prstGeom prst="rect">
            <a:avLst/>
          </a:prstGeom>
        </p:spPr>
      </p:pic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75904" y="1837944"/>
            <a:ext cx="301752" cy="301752"/>
          </a:xfrm>
          <a:prstGeom prst="rect">
            <a:avLst/>
          </a:prstGeom>
        </p:spPr>
      </p:pic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01368" y="1837944"/>
            <a:ext cx="301752" cy="3017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rcRect l="0" r="29" t="0" b="0"/>
          <a:stretch/>
        </p:blipFill>
        <p:spPr>
          <a:xfrm>
            <a:off x="0" y="0"/>
            <a:ext cx="15243048" cy="857707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58768" y="521208"/>
            <a:ext cx="7525512" cy="7525512"/>
          </a:xfrm>
          <a:prstGeom prst="ellipse">
            <a:avLst/>
          </a:prstGeom>
          <a:solidFill>
            <a:srgbClr val="FFFFFF">
              <a:alpha val="70196"/>
            </a:srgbClr>
          </a:solidFill>
          <a:ln/>
          <a:effectLst>
            <a:outerShdw kx="0" ky="0" rotWithShape="0" sx="100000" sy="100000" blurRad="101600" dist="50800" dir="16200000" algn="bl">
              <a:srgbClr val="000000">
                <a:alpha val="0"/>
              </a:srgbClr>
            </a:outerShdw>
          </a:effectLst>
        </p:spPr>
        <p:txBody>
          <a:bodyPr wrap="square" lIns="16002" tIns="0" rIns="16002" bIns="0" rtlCol="0" anchor="ctr"/>
          <a:lstStyle/>
          <a:p>
            <a:pPr algn="ctr">
              <a:lnSpc>
                <a:spcPct val="125000"/>
              </a:lnSpc>
            </a:pPr>
            <a:r>
              <a:rPr lang="en-US" sz="1400" dirty="0">
                <a:solidFill>
                  <a:srgbClr val="1B2022"/>
                </a:solidFill>
              </a:rPr>
              <a:t>     </a:t>
            </a:r>
            <a:endParaRPr lang="en-US" sz="1400" dirty="0"/>
          </a:p>
        </p:txBody>
      </p:sp>
      <p:sp>
        <p:nvSpPr>
          <p:cNvPr id="4" name="Text 1"/>
          <p:cNvSpPr txBox="1"/>
          <p:nvPr/>
        </p:nvSpPr>
        <p:spPr>
          <a:xfrm>
            <a:off x="4279392" y="3227832"/>
            <a:ext cx="6665976" cy="1408176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b"/>
          <a:lstStyle/>
          <a:p>
            <a:pPr algn="ctr">
              <a:lnSpc>
                <a:spcPct val="100000"/>
              </a:lnSpc>
            </a:pPr>
            <a:r>
              <a:rPr lang="en-US" sz="7400" b="1" dirty="0">
                <a:solidFill>
                  <a:srgbClr val="1B2022"/>
                </a:solidFill>
              </a:rPr>
              <a:t>谢谢观看</a:t>
            </a:r>
            <a:endParaRPr lang="en-US" sz="7400" dirty="0"/>
          </a:p>
        </p:txBody>
      </p:sp>
      <p:sp>
        <p:nvSpPr>
          <p:cNvPr id="5" name="Text 2"/>
          <p:cNvSpPr txBox="1"/>
          <p:nvPr/>
        </p:nvSpPr>
        <p:spPr>
          <a:xfrm>
            <a:off x="621792" y="429768"/>
            <a:ext cx="1600200" cy="384048"/>
          </a:xfrm>
          <a:prstGeom prst="rect">
            <a:avLst/>
          </a:prstGeom>
          <a:solidFill>
            <a:srgbClr val="FFFFFF">
              <a:alpha val="0"/>
            </a:srgbClr>
          </a:solidFill>
          <a:ln/>
        </p:spPr>
        <p:txBody>
          <a:bodyPr wrap="square" lIns="0" tIns="0" rIns="0" bIns="0" rtlCol="0" anchor="ctr"/>
          <a:lstStyle/>
          <a:p>
            <a:pPr algn="l">
              <a:lnSpc>
                <a:spcPct val="125000"/>
              </a:lnSpc>
            </a:pPr>
            <a:r>
              <a:rPr lang="en-US" sz="1600" dirty="0">
                <a:solidFill>
                  <a:srgbClr val="FFFFFF"/>
                </a:solidFill>
              </a:rPr>
              <a:t>YOUR LOGO</a:t>
            </a:r>
            <a:endParaRPr lang="en-US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PPTGO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ChatGPT赋能Hadoop与Spark大数据分析</dc:title>
  <dc:subject>ChatGPT赋能Hadoop与Spark大数据分析</dc:subject>
  <dc:creator>176****8159</dc:creator>
  <cp:lastModifiedBy>176****8159</cp:lastModifiedBy>
  <cp:revision>1</cp:revision>
  <dcterms:created xsi:type="dcterms:W3CDTF">2025-03-08T08:46:09Z</dcterms:created>
  <dcterms:modified xsi:type="dcterms:W3CDTF">2025-03-08T08:46:09Z</dcterms:modified>
</cp:coreProperties>
</file>