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7.jpg" ContentType="image/gif"/>
  <Override PartName="/ppt/media/image8.jpg" ContentType="image/gif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87" r:id="rId4"/>
    <p:sldId id="295" r:id="rId5"/>
    <p:sldId id="296" r:id="rId6"/>
    <p:sldId id="297" r:id="rId7"/>
    <p:sldId id="289" r:id="rId8"/>
    <p:sldId id="290" r:id="rId9"/>
    <p:sldId id="291" r:id="rId10"/>
    <p:sldId id="298" r:id="rId11"/>
    <p:sldId id="279" r:id="rId12"/>
    <p:sldId id="26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FC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1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990" y="-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3A8B2A-9CD9-49FC-8230-907A39A97100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1B5B17-FB5B-4A46-9AF0-64F7167868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158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B5B17-FB5B-4A46-9AF0-64F7167868B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776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B5B17-FB5B-4A46-9AF0-64F7167868B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925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B5B17-FB5B-4A46-9AF0-64F7167868B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668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66D2-3A67-4CEF-B6E8-80BA70BA65C7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FE6-97D9-491E-9739-8015B15B85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357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66D2-3A67-4CEF-B6E8-80BA70BA65C7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FE6-97D9-491E-9739-8015B15B85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334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66D2-3A67-4CEF-B6E8-80BA70BA65C7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FE6-97D9-491E-9739-8015B15B85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287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1970" y="52231"/>
            <a:ext cx="4508041" cy="688022"/>
          </a:xfrm>
        </p:spPr>
        <p:txBody>
          <a:bodyPr>
            <a:normAutofit/>
          </a:bodyPr>
          <a:lstStyle>
            <a:lvl1pPr>
              <a:defRPr lang="zh-CN" altLang="en-US" sz="2800" b="0" kern="1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37647"/>
            <a:ext cx="10515600" cy="5180101"/>
          </a:xfrm>
        </p:spPr>
        <p:txBody>
          <a:bodyPr/>
          <a:lstStyle>
            <a:lvl1pPr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lnSpc>
                <a:spcPct val="130000"/>
              </a:lnSpc>
              <a:spcBef>
                <a:spcPts val="0"/>
              </a:spcBef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Bef>
                <a:spcPts val="0"/>
              </a:spcBef>
              <a:defRPr sz="2200"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66D2-3A67-4CEF-B6E8-80BA70BA65C7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FE6-97D9-491E-9739-8015B15B855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6C78FE3B-3459-4340-A78B-C6F8226F3408}"/>
              </a:ext>
            </a:extLst>
          </p:cNvPr>
          <p:cNvGrpSpPr/>
          <p:nvPr userDrawn="1"/>
        </p:nvGrpSpPr>
        <p:grpSpPr>
          <a:xfrm>
            <a:off x="0" y="143635"/>
            <a:ext cx="12191999" cy="523220"/>
            <a:chOff x="0" y="143635"/>
            <a:chExt cx="12191999" cy="523220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EE502242-8E05-4041-AE91-03F0CBC8D339}"/>
                </a:ext>
              </a:extLst>
            </p:cNvPr>
            <p:cNvSpPr/>
            <p:nvPr/>
          </p:nvSpPr>
          <p:spPr bwMode="auto">
            <a:xfrm>
              <a:off x="0" y="160202"/>
              <a:ext cx="409749" cy="506004"/>
            </a:xfrm>
            <a:prstGeom prst="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76BB5471-BCDC-43BA-B4C0-70E5D8FE0368}"/>
                </a:ext>
              </a:extLst>
            </p:cNvPr>
            <p:cNvSpPr/>
            <p:nvPr/>
          </p:nvSpPr>
          <p:spPr>
            <a:xfrm>
              <a:off x="596146" y="143635"/>
              <a:ext cx="18473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00B04B85-CD52-4E73-9199-152D6DE6DA8A}"/>
                </a:ext>
              </a:extLst>
            </p:cNvPr>
            <p:cNvSpPr/>
            <p:nvPr/>
          </p:nvSpPr>
          <p:spPr bwMode="auto">
            <a:xfrm>
              <a:off x="4153989" y="160202"/>
              <a:ext cx="8038010" cy="506004"/>
            </a:xfrm>
            <a:prstGeom prst="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092EE918-80EB-4BEA-ABEB-BE256968282C}"/>
              </a:ext>
            </a:extLst>
          </p:cNvPr>
          <p:cNvSpPr/>
          <p:nvPr userDrawn="1"/>
        </p:nvSpPr>
        <p:spPr>
          <a:xfrm>
            <a:off x="409749" y="143635"/>
            <a:ext cx="3744240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753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66D2-3A67-4CEF-B6E8-80BA70BA65C7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FE6-97D9-491E-9739-8015B15B85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142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66D2-3A67-4CEF-B6E8-80BA70BA65C7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FE6-97D9-491E-9739-8015B15B85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84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66D2-3A67-4CEF-B6E8-80BA70BA65C7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FE6-97D9-491E-9739-8015B15B85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560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100" y="3215325"/>
            <a:ext cx="9302569" cy="1325563"/>
          </a:xfrm>
        </p:spPr>
        <p:txBody>
          <a:bodyPr/>
          <a:lstStyle>
            <a:lvl1pPr algn="ctr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66D2-3A67-4CEF-B6E8-80BA70BA65C7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FE6-97D9-491E-9739-8015B15B855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B8E039F8-A494-4D61-A416-7781A144E90D}"/>
              </a:ext>
            </a:extLst>
          </p:cNvPr>
          <p:cNvGrpSpPr/>
          <p:nvPr userDrawn="1"/>
        </p:nvGrpSpPr>
        <p:grpSpPr>
          <a:xfrm>
            <a:off x="5139723" y="0"/>
            <a:ext cx="1912554" cy="3071335"/>
            <a:chOff x="4832423" y="0"/>
            <a:chExt cx="2527152" cy="4058306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45066093-D0B8-4BB0-9AF7-AD6074212CAA}"/>
                </a:ext>
              </a:extLst>
            </p:cNvPr>
            <p:cNvGrpSpPr/>
            <p:nvPr/>
          </p:nvGrpSpPr>
          <p:grpSpPr>
            <a:xfrm>
              <a:off x="4832423" y="0"/>
              <a:ext cx="2527152" cy="1975317"/>
              <a:chOff x="4832423" y="0"/>
              <a:chExt cx="2527152" cy="1975317"/>
            </a:xfrm>
          </p:grpSpPr>
          <p:sp>
            <p:nvSpPr>
              <p:cNvPr id="9" name="Freeform 7">
                <a:extLst>
                  <a:ext uri="{FF2B5EF4-FFF2-40B4-BE49-F238E27FC236}">
                    <a16:creationId xmlns="" xmlns:a16="http://schemas.microsoft.com/office/drawing/2014/main" id="{28657C41-8D46-4FE5-9800-2C34C059FDB6}"/>
                  </a:ext>
                </a:extLst>
              </p:cNvPr>
              <p:cNvSpPr/>
              <p:nvPr/>
            </p:nvSpPr>
            <p:spPr bwMode="auto">
              <a:xfrm rot="16200000" flipH="1">
                <a:off x="5108341" y="-275917"/>
                <a:ext cx="1975317" cy="2527151"/>
              </a:xfrm>
              <a:custGeom>
                <a:avLst/>
                <a:gdLst>
                  <a:gd name="T0" fmla="*/ 0 w 2589"/>
                  <a:gd name="T1" fmla="*/ 0 h 3294"/>
                  <a:gd name="T2" fmla="*/ 2383 w 2589"/>
                  <a:gd name="T3" fmla="*/ 0 h 3294"/>
                  <a:gd name="T4" fmla="*/ 1697 w 2589"/>
                  <a:gd name="T5" fmla="*/ 1564 h 3294"/>
                  <a:gd name="T6" fmla="*/ 2589 w 2589"/>
                  <a:gd name="T7" fmla="*/ 3294 h 3294"/>
                  <a:gd name="T8" fmla="*/ 0 w 2589"/>
                  <a:gd name="T9" fmla="*/ 3294 h 3294"/>
                  <a:gd name="T10" fmla="*/ 0 w 2589"/>
                  <a:gd name="T11" fmla="*/ 0 h 3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89" h="3294">
                    <a:moveTo>
                      <a:pt x="0" y="0"/>
                    </a:moveTo>
                    <a:lnTo>
                      <a:pt x="2383" y="0"/>
                    </a:lnTo>
                    <a:cubicBezTo>
                      <a:pt x="1961" y="388"/>
                      <a:pt x="1697" y="945"/>
                      <a:pt x="1697" y="1564"/>
                    </a:cubicBezTo>
                    <a:cubicBezTo>
                      <a:pt x="1697" y="2277"/>
                      <a:pt x="2049" y="2909"/>
                      <a:pt x="2589" y="3294"/>
                    </a:cubicBezTo>
                    <a:lnTo>
                      <a:pt x="0" y="32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4261D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Freeform 7">
                <a:extLst>
                  <a:ext uri="{FF2B5EF4-FFF2-40B4-BE49-F238E27FC236}">
                    <a16:creationId xmlns="" xmlns:a16="http://schemas.microsoft.com/office/drawing/2014/main" id="{9E0BC3EA-C0C8-48A3-83D0-B05CEFBBC8F4}"/>
                  </a:ext>
                </a:extLst>
              </p:cNvPr>
              <p:cNvSpPr/>
              <p:nvPr/>
            </p:nvSpPr>
            <p:spPr bwMode="auto">
              <a:xfrm rot="5400000">
                <a:off x="5108340" y="-275917"/>
                <a:ext cx="1975317" cy="2527151"/>
              </a:xfrm>
              <a:custGeom>
                <a:avLst/>
                <a:gdLst>
                  <a:gd name="T0" fmla="*/ 0 w 2589"/>
                  <a:gd name="T1" fmla="*/ 0 h 3294"/>
                  <a:gd name="T2" fmla="*/ 2383 w 2589"/>
                  <a:gd name="T3" fmla="*/ 0 h 3294"/>
                  <a:gd name="T4" fmla="*/ 1697 w 2589"/>
                  <a:gd name="T5" fmla="*/ 1564 h 3294"/>
                  <a:gd name="T6" fmla="*/ 2589 w 2589"/>
                  <a:gd name="T7" fmla="*/ 3294 h 3294"/>
                  <a:gd name="T8" fmla="*/ 0 w 2589"/>
                  <a:gd name="T9" fmla="*/ 3294 h 3294"/>
                  <a:gd name="T10" fmla="*/ 0 w 2589"/>
                  <a:gd name="T11" fmla="*/ 0 h 3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89" h="3294">
                    <a:moveTo>
                      <a:pt x="0" y="0"/>
                    </a:moveTo>
                    <a:lnTo>
                      <a:pt x="2383" y="0"/>
                    </a:lnTo>
                    <a:cubicBezTo>
                      <a:pt x="1961" y="388"/>
                      <a:pt x="1697" y="945"/>
                      <a:pt x="1697" y="1564"/>
                    </a:cubicBezTo>
                    <a:cubicBezTo>
                      <a:pt x="1697" y="2277"/>
                      <a:pt x="2049" y="2909"/>
                      <a:pt x="2589" y="3294"/>
                    </a:cubicBezTo>
                    <a:lnTo>
                      <a:pt x="0" y="32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4261D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35B40FE4-42CF-4F04-B778-517F021D7C1A}"/>
                </a:ext>
              </a:extLst>
            </p:cNvPr>
            <p:cNvSpPr/>
            <p:nvPr/>
          </p:nvSpPr>
          <p:spPr>
            <a:xfrm>
              <a:off x="4832423" y="1531155"/>
              <a:ext cx="2527151" cy="252715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Freeform 437">
            <a:extLst>
              <a:ext uri="{FF2B5EF4-FFF2-40B4-BE49-F238E27FC236}">
                <a16:creationId xmlns="" xmlns:a16="http://schemas.microsoft.com/office/drawing/2014/main" id="{C6F4C66B-3497-4276-AD7B-FA91A0781C7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715112" y="1734171"/>
            <a:ext cx="761772" cy="761773"/>
          </a:xfrm>
          <a:custGeom>
            <a:avLst/>
            <a:gdLst>
              <a:gd name="T0" fmla="*/ 85 w 174"/>
              <a:gd name="T1" fmla="*/ 72 h 174"/>
              <a:gd name="T2" fmla="*/ 119 w 174"/>
              <a:gd name="T3" fmla="*/ 109 h 174"/>
              <a:gd name="T4" fmla="*/ 87 w 174"/>
              <a:gd name="T5" fmla="*/ 0 h 174"/>
              <a:gd name="T6" fmla="*/ 87 w 174"/>
              <a:gd name="T7" fmla="*/ 0 h 174"/>
              <a:gd name="T8" fmla="*/ 129 w 174"/>
              <a:gd name="T9" fmla="*/ 38 h 174"/>
              <a:gd name="T10" fmla="*/ 111 w 174"/>
              <a:gd name="T11" fmla="*/ 36 h 174"/>
              <a:gd name="T12" fmla="*/ 113 w 174"/>
              <a:gd name="T13" fmla="*/ 28 h 174"/>
              <a:gd name="T14" fmla="*/ 103 w 174"/>
              <a:gd name="T15" fmla="*/ 27 h 174"/>
              <a:gd name="T16" fmla="*/ 100 w 174"/>
              <a:gd name="T17" fmla="*/ 30 h 174"/>
              <a:gd name="T18" fmla="*/ 93 w 174"/>
              <a:gd name="T19" fmla="*/ 27 h 174"/>
              <a:gd name="T20" fmla="*/ 82 w 174"/>
              <a:gd name="T21" fmla="*/ 25 h 174"/>
              <a:gd name="T22" fmla="*/ 79 w 174"/>
              <a:gd name="T23" fmla="*/ 25 h 174"/>
              <a:gd name="T24" fmla="*/ 78 w 174"/>
              <a:gd name="T25" fmla="*/ 41 h 174"/>
              <a:gd name="T26" fmla="*/ 87 w 174"/>
              <a:gd name="T27" fmla="*/ 44 h 174"/>
              <a:gd name="T28" fmla="*/ 96 w 174"/>
              <a:gd name="T29" fmla="*/ 32 h 174"/>
              <a:gd name="T30" fmla="*/ 107 w 174"/>
              <a:gd name="T31" fmla="*/ 38 h 174"/>
              <a:gd name="T32" fmla="*/ 98 w 174"/>
              <a:gd name="T33" fmla="*/ 52 h 174"/>
              <a:gd name="T34" fmla="*/ 108 w 174"/>
              <a:gd name="T35" fmla="*/ 54 h 174"/>
              <a:gd name="T36" fmla="*/ 117 w 174"/>
              <a:gd name="T37" fmla="*/ 53 h 174"/>
              <a:gd name="T38" fmla="*/ 104 w 174"/>
              <a:gd name="T39" fmla="*/ 55 h 174"/>
              <a:gd name="T40" fmla="*/ 93 w 174"/>
              <a:gd name="T41" fmla="*/ 64 h 174"/>
              <a:gd name="T42" fmla="*/ 88 w 174"/>
              <a:gd name="T43" fmla="*/ 70 h 174"/>
              <a:gd name="T44" fmla="*/ 72 w 174"/>
              <a:gd name="T45" fmla="*/ 75 h 174"/>
              <a:gd name="T46" fmla="*/ 77 w 174"/>
              <a:gd name="T47" fmla="*/ 89 h 174"/>
              <a:gd name="T48" fmla="*/ 84 w 174"/>
              <a:gd name="T49" fmla="*/ 97 h 174"/>
              <a:gd name="T50" fmla="*/ 100 w 174"/>
              <a:gd name="T51" fmla="*/ 95 h 174"/>
              <a:gd name="T52" fmla="*/ 116 w 174"/>
              <a:gd name="T53" fmla="*/ 102 h 174"/>
              <a:gd name="T54" fmla="*/ 121 w 174"/>
              <a:gd name="T55" fmla="*/ 109 h 174"/>
              <a:gd name="T56" fmla="*/ 137 w 174"/>
              <a:gd name="T57" fmla="*/ 114 h 174"/>
              <a:gd name="T58" fmla="*/ 130 w 174"/>
              <a:gd name="T59" fmla="*/ 132 h 174"/>
              <a:gd name="T60" fmla="*/ 122 w 174"/>
              <a:gd name="T61" fmla="*/ 139 h 174"/>
              <a:gd name="T62" fmla="*/ 113 w 174"/>
              <a:gd name="T63" fmla="*/ 148 h 174"/>
              <a:gd name="T64" fmla="*/ 101 w 174"/>
              <a:gd name="T65" fmla="*/ 161 h 174"/>
              <a:gd name="T66" fmla="*/ 94 w 174"/>
              <a:gd name="T67" fmla="*/ 159 h 174"/>
              <a:gd name="T68" fmla="*/ 97 w 174"/>
              <a:gd name="T69" fmla="*/ 136 h 174"/>
              <a:gd name="T70" fmla="*/ 86 w 174"/>
              <a:gd name="T71" fmla="*/ 114 h 174"/>
              <a:gd name="T72" fmla="*/ 88 w 174"/>
              <a:gd name="T73" fmla="*/ 99 h 174"/>
              <a:gd name="T74" fmla="*/ 75 w 174"/>
              <a:gd name="T75" fmla="*/ 93 h 174"/>
              <a:gd name="T76" fmla="*/ 56 w 174"/>
              <a:gd name="T77" fmla="*/ 82 h 174"/>
              <a:gd name="T78" fmla="*/ 52 w 174"/>
              <a:gd name="T79" fmla="*/ 79 h 174"/>
              <a:gd name="T80" fmla="*/ 40 w 174"/>
              <a:gd name="T81" fmla="*/ 67 h 174"/>
              <a:gd name="T82" fmla="*/ 34 w 174"/>
              <a:gd name="T83" fmla="*/ 46 h 174"/>
              <a:gd name="T84" fmla="*/ 59 w 174"/>
              <a:gd name="T85" fmla="*/ 17 h 174"/>
              <a:gd name="T86" fmla="*/ 55 w 174"/>
              <a:gd name="T87" fmla="*/ 22 h 174"/>
              <a:gd name="T88" fmla="*/ 65 w 174"/>
              <a:gd name="T89" fmla="*/ 21 h 174"/>
              <a:gd name="T90" fmla="*/ 73 w 174"/>
              <a:gd name="T91" fmla="*/ 19 h 174"/>
              <a:gd name="T92" fmla="*/ 76 w 174"/>
              <a:gd name="T93" fmla="*/ 14 h 174"/>
              <a:gd name="T94" fmla="*/ 71 w 174"/>
              <a:gd name="T95" fmla="*/ 11 h 174"/>
              <a:gd name="T96" fmla="*/ 96 w 174"/>
              <a:gd name="T97" fmla="*/ 12 h 174"/>
              <a:gd name="T98" fmla="*/ 102 w 174"/>
              <a:gd name="T99" fmla="*/ 11 h 174"/>
              <a:gd name="T100" fmla="*/ 158 w 174"/>
              <a:gd name="T101" fmla="*/ 64 h 174"/>
              <a:gd name="T102" fmla="*/ 163 w 174"/>
              <a:gd name="T103" fmla="*/ 72 h 174"/>
              <a:gd name="T104" fmla="*/ 157 w 174"/>
              <a:gd name="T105" fmla="*/ 69 h 174"/>
              <a:gd name="T106" fmla="*/ 154 w 174"/>
              <a:gd name="T107" fmla="*/ 100 h 174"/>
              <a:gd name="T108" fmla="*/ 156 w 174"/>
              <a:gd name="T109" fmla="*/ 84 h 174"/>
              <a:gd name="T110" fmla="*/ 164 w 174"/>
              <a:gd name="T111" fmla="*/ 87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4" h="174">
                <a:moveTo>
                  <a:pt x="85" y="72"/>
                </a:moveTo>
                <a:cubicBezTo>
                  <a:pt x="85" y="72"/>
                  <a:pt x="85" y="72"/>
                  <a:pt x="85" y="72"/>
                </a:cubicBezTo>
                <a:cubicBezTo>
                  <a:pt x="85" y="72"/>
                  <a:pt x="85" y="72"/>
                  <a:pt x="85" y="72"/>
                </a:cubicBezTo>
                <a:cubicBezTo>
                  <a:pt x="85" y="72"/>
                  <a:pt x="85" y="72"/>
                  <a:pt x="85" y="72"/>
                </a:cubicBezTo>
                <a:close/>
                <a:moveTo>
                  <a:pt x="119" y="109"/>
                </a:moveTo>
                <a:cubicBezTo>
                  <a:pt x="119" y="109"/>
                  <a:pt x="119" y="109"/>
                  <a:pt x="119" y="109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19" y="109"/>
                  <a:pt x="119" y="109"/>
                  <a:pt x="119" y="109"/>
                </a:cubicBezTo>
                <a:close/>
                <a:moveTo>
                  <a:pt x="120" y="109"/>
                </a:moveTo>
                <a:cubicBezTo>
                  <a:pt x="119" y="109"/>
                  <a:pt x="119" y="109"/>
                  <a:pt x="119" y="109"/>
                </a:cubicBezTo>
                <a:cubicBezTo>
                  <a:pt x="119" y="109"/>
                  <a:pt x="119" y="109"/>
                  <a:pt x="120" y="109"/>
                </a:cubicBezTo>
                <a:close/>
                <a:moveTo>
                  <a:pt x="87" y="0"/>
                </a:moveTo>
                <a:cubicBezTo>
                  <a:pt x="39" y="0"/>
                  <a:pt x="0" y="39"/>
                  <a:pt x="0" y="87"/>
                </a:cubicBezTo>
                <a:cubicBezTo>
                  <a:pt x="0" y="135"/>
                  <a:pt x="39" y="174"/>
                  <a:pt x="87" y="174"/>
                </a:cubicBezTo>
                <a:cubicBezTo>
                  <a:pt x="135" y="174"/>
                  <a:pt x="174" y="135"/>
                  <a:pt x="174" y="87"/>
                </a:cubicBezTo>
                <a:cubicBezTo>
                  <a:pt x="174" y="39"/>
                  <a:pt x="135" y="0"/>
                  <a:pt x="87" y="0"/>
                </a:cubicBezTo>
                <a:close/>
                <a:moveTo>
                  <a:pt x="143" y="34"/>
                </a:moveTo>
                <a:cubicBezTo>
                  <a:pt x="140" y="34"/>
                  <a:pt x="138" y="34"/>
                  <a:pt x="135" y="36"/>
                </a:cubicBezTo>
                <a:cubicBezTo>
                  <a:pt x="134" y="36"/>
                  <a:pt x="134" y="37"/>
                  <a:pt x="132" y="37"/>
                </a:cubicBezTo>
                <a:cubicBezTo>
                  <a:pt x="131" y="38"/>
                  <a:pt x="130" y="37"/>
                  <a:pt x="129" y="38"/>
                </a:cubicBezTo>
                <a:cubicBezTo>
                  <a:pt x="125" y="39"/>
                  <a:pt x="126" y="48"/>
                  <a:pt x="120" y="46"/>
                </a:cubicBezTo>
                <a:cubicBezTo>
                  <a:pt x="118" y="46"/>
                  <a:pt x="116" y="43"/>
                  <a:pt x="115" y="41"/>
                </a:cubicBezTo>
                <a:cubicBezTo>
                  <a:pt x="114" y="39"/>
                  <a:pt x="112" y="38"/>
                  <a:pt x="113" y="36"/>
                </a:cubicBezTo>
                <a:cubicBezTo>
                  <a:pt x="113" y="36"/>
                  <a:pt x="112" y="36"/>
                  <a:pt x="111" y="36"/>
                </a:cubicBezTo>
                <a:cubicBezTo>
                  <a:pt x="112" y="34"/>
                  <a:pt x="115" y="34"/>
                  <a:pt x="116" y="33"/>
                </a:cubicBezTo>
                <a:cubicBezTo>
                  <a:pt x="117" y="31"/>
                  <a:pt x="112" y="31"/>
                  <a:pt x="111" y="30"/>
                </a:cubicBezTo>
                <a:cubicBezTo>
                  <a:pt x="113" y="29"/>
                  <a:pt x="113" y="31"/>
                  <a:pt x="115" y="31"/>
                </a:cubicBezTo>
                <a:cubicBezTo>
                  <a:pt x="116" y="30"/>
                  <a:pt x="114" y="28"/>
                  <a:pt x="113" y="28"/>
                </a:cubicBezTo>
                <a:cubicBezTo>
                  <a:pt x="113" y="28"/>
                  <a:pt x="108" y="30"/>
                  <a:pt x="111" y="27"/>
                </a:cubicBezTo>
                <a:cubicBezTo>
                  <a:pt x="107" y="25"/>
                  <a:pt x="104" y="22"/>
                  <a:pt x="100" y="20"/>
                </a:cubicBezTo>
                <a:cubicBezTo>
                  <a:pt x="100" y="23"/>
                  <a:pt x="105" y="24"/>
                  <a:pt x="107" y="25"/>
                </a:cubicBezTo>
                <a:cubicBezTo>
                  <a:pt x="106" y="26"/>
                  <a:pt x="105" y="28"/>
                  <a:pt x="103" y="27"/>
                </a:cubicBezTo>
                <a:cubicBezTo>
                  <a:pt x="102" y="27"/>
                  <a:pt x="103" y="25"/>
                  <a:pt x="101" y="25"/>
                </a:cubicBezTo>
                <a:cubicBezTo>
                  <a:pt x="100" y="28"/>
                  <a:pt x="104" y="27"/>
                  <a:pt x="104" y="29"/>
                </a:cubicBezTo>
                <a:cubicBezTo>
                  <a:pt x="104" y="31"/>
                  <a:pt x="103" y="30"/>
                  <a:pt x="102" y="30"/>
                </a:cubicBezTo>
                <a:cubicBezTo>
                  <a:pt x="102" y="30"/>
                  <a:pt x="100" y="29"/>
                  <a:pt x="100" y="30"/>
                </a:cubicBezTo>
                <a:cubicBezTo>
                  <a:pt x="100" y="31"/>
                  <a:pt x="102" y="30"/>
                  <a:pt x="103" y="32"/>
                </a:cubicBezTo>
                <a:cubicBezTo>
                  <a:pt x="100" y="32"/>
                  <a:pt x="99" y="31"/>
                  <a:pt x="96" y="29"/>
                </a:cubicBezTo>
                <a:cubicBezTo>
                  <a:pt x="94" y="28"/>
                  <a:pt x="93" y="28"/>
                  <a:pt x="90" y="28"/>
                </a:cubicBezTo>
                <a:cubicBezTo>
                  <a:pt x="90" y="28"/>
                  <a:pt x="92" y="27"/>
                  <a:pt x="93" y="27"/>
                </a:cubicBezTo>
                <a:cubicBezTo>
                  <a:pt x="93" y="26"/>
                  <a:pt x="95" y="25"/>
                  <a:pt x="95" y="24"/>
                </a:cubicBezTo>
                <a:cubicBezTo>
                  <a:pt x="95" y="23"/>
                  <a:pt x="95" y="23"/>
                  <a:pt x="93" y="22"/>
                </a:cubicBezTo>
                <a:cubicBezTo>
                  <a:pt x="92" y="21"/>
                  <a:pt x="90" y="19"/>
                  <a:pt x="89" y="19"/>
                </a:cubicBezTo>
                <a:cubicBezTo>
                  <a:pt x="83" y="18"/>
                  <a:pt x="87" y="24"/>
                  <a:pt x="82" y="25"/>
                </a:cubicBezTo>
                <a:cubicBezTo>
                  <a:pt x="82" y="25"/>
                  <a:pt x="83" y="25"/>
                  <a:pt x="83" y="25"/>
                </a:cubicBezTo>
                <a:cubicBezTo>
                  <a:pt x="82" y="25"/>
                  <a:pt x="82" y="25"/>
                  <a:pt x="82" y="25"/>
                </a:cubicBezTo>
                <a:cubicBezTo>
                  <a:pt x="82" y="25"/>
                  <a:pt x="82" y="25"/>
                  <a:pt x="82" y="25"/>
                </a:cubicBezTo>
                <a:cubicBezTo>
                  <a:pt x="81" y="25"/>
                  <a:pt x="79" y="25"/>
                  <a:pt x="79" y="25"/>
                </a:cubicBezTo>
                <a:cubicBezTo>
                  <a:pt x="78" y="26"/>
                  <a:pt x="78" y="27"/>
                  <a:pt x="78" y="28"/>
                </a:cubicBezTo>
                <a:cubicBezTo>
                  <a:pt x="77" y="29"/>
                  <a:pt x="75" y="29"/>
                  <a:pt x="74" y="30"/>
                </a:cubicBezTo>
                <a:cubicBezTo>
                  <a:pt x="73" y="31"/>
                  <a:pt x="71" y="32"/>
                  <a:pt x="70" y="34"/>
                </a:cubicBezTo>
                <a:cubicBezTo>
                  <a:pt x="68" y="38"/>
                  <a:pt x="75" y="39"/>
                  <a:pt x="78" y="41"/>
                </a:cubicBezTo>
                <a:cubicBezTo>
                  <a:pt x="80" y="41"/>
                  <a:pt x="84" y="42"/>
                  <a:pt x="84" y="43"/>
                </a:cubicBezTo>
                <a:cubicBezTo>
                  <a:pt x="85" y="44"/>
                  <a:pt x="83" y="46"/>
                  <a:pt x="85" y="47"/>
                </a:cubicBezTo>
                <a:cubicBezTo>
                  <a:pt x="86" y="47"/>
                  <a:pt x="87" y="47"/>
                  <a:pt x="88" y="46"/>
                </a:cubicBezTo>
                <a:cubicBezTo>
                  <a:pt x="89" y="45"/>
                  <a:pt x="88" y="45"/>
                  <a:pt x="87" y="44"/>
                </a:cubicBezTo>
                <a:cubicBezTo>
                  <a:pt x="87" y="42"/>
                  <a:pt x="88" y="43"/>
                  <a:pt x="89" y="42"/>
                </a:cubicBezTo>
                <a:cubicBezTo>
                  <a:pt x="91" y="40"/>
                  <a:pt x="90" y="40"/>
                  <a:pt x="90" y="37"/>
                </a:cubicBezTo>
                <a:cubicBezTo>
                  <a:pt x="89" y="36"/>
                  <a:pt x="88" y="33"/>
                  <a:pt x="89" y="32"/>
                </a:cubicBezTo>
                <a:cubicBezTo>
                  <a:pt x="91" y="30"/>
                  <a:pt x="94" y="32"/>
                  <a:pt x="96" y="32"/>
                </a:cubicBezTo>
                <a:cubicBezTo>
                  <a:pt x="97" y="33"/>
                  <a:pt x="98" y="35"/>
                  <a:pt x="99" y="36"/>
                </a:cubicBezTo>
                <a:cubicBezTo>
                  <a:pt x="99" y="36"/>
                  <a:pt x="100" y="37"/>
                  <a:pt x="101" y="37"/>
                </a:cubicBezTo>
                <a:cubicBezTo>
                  <a:pt x="103" y="37"/>
                  <a:pt x="102" y="36"/>
                  <a:pt x="103" y="35"/>
                </a:cubicBezTo>
                <a:cubicBezTo>
                  <a:pt x="105" y="33"/>
                  <a:pt x="106" y="36"/>
                  <a:pt x="107" y="38"/>
                </a:cubicBezTo>
                <a:cubicBezTo>
                  <a:pt x="108" y="40"/>
                  <a:pt x="108" y="41"/>
                  <a:pt x="110" y="42"/>
                </a:cubicBezTo>
                <a:cubicBezTo>
                  <a:pt x="111" y="42"/>
                  <a:pt x="114" y="45"/>
                  <a:pt x="113" y="46"/>
                </a:cubicBezTo>
                <a:cubicBezTo>
                  <a:pt x="113" y="47"/>
                  <a:pt x="110" y="48"/>
                  <a:pt x="109" y="49"/>
                </a:cubicBezTo>
                <a:cubicBezTo>
                  <a:pt x="105" y="50"/>
                  <a:pt x="99" y="47"/>
                  <a:pt x="98" y="52"/>
                </a:cubicBezTo>
                <a:cubicBezTo>
                  <a:pt x="99" y="52"/>
                  <a:pt x="103" y="49"/>
                  <a:pt x="104" y="50"/>
                </a:cubicBezTo>
                <a:cubicBezTo>
                  <a:pt x="105" y="51"/>
                  <a:pt x="104" y="52"/>
                  <a:pt x="104" y="53"/>
                </a:cubicBezTo>
                <a:cubicBezTo>
                  <a:pt x="105" y="55"/>
                  <a:pt x="106" y="54"/>
                  <a:pt x="108" y="53"/>
                </a:cubicBezTo>
                <a:cubicBezTo>
                  <a:pt x="108" y="54"/>
                  <a:pt x="108" y="54"/>
                  <a:pt x="108" y="54"/>
                </a:cubicBezTo>
                <a:cubicBezTo>
                  <a:pt x="110" y="53"/>
                  <a:pt x="110" y="53"/>
                  <a:pt x="111" y="51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14" y="47"/>
                  <a:pt x="114" y="48"/>
                  <a:pt x="115" y="49"/>
                </a:cubicBezTo>
                <a:cubicBezTo>
                  <a:pt x="115" y="49"/>
                  <a:pt x="118" y="53"/>
                  <a:pt x="117" y="53"/>
                </a:cubicBezTo>
                <a:cubicBezTo>
                  <a:pt x="114" y="52"/>
                  <a:pt x="111" y="52"/>
                  <a:pt x="109" y="54"/>
                </a:cubicBezTo>
                <a:cubicBezTo>
                  <a:pt x="107" y="55"/>
                  <a:pt x="106" y="56"/>
                  <a:pt x="104" y="57"/>
                </a:cubicBezTo>
                <a:cubicBezTo>
                  <a:pt x="104" y="57"/>
                  <a:pt x="101" y="57"/>
                  <a:pt x="101" y="57"/>
                </a:cubicBezTo>
                <a:cubicBezTo>
                  <a:pt x="102" y="56"/>
                  <a:pt x="104" y="55"/>
                  <a:pt x="104" y="55"/>
                </a:cubicBezTo>
                <a:cubicBezTo>
                  <a:pt x="102" y="54"/>
                  <a:pt x="101" y="55"/>
                  <a:pt x="99" y="57"/>
                </a:cubicBezTo>
                <a:cubicBezTo>
                  <a:pt x="98" y="57"/>
                  <a:pt x="97" y="59"/>
                  <a:pt x="96" y="60"/>
                </a:cubicBezTo>
                <a:cubicBezTo>
                  <a:pt x="95" y="60"/>
                  <a:pt x="94" y="61"/>
                  <a:pt x="94" y="61"/>
                </a:cubicBezTo>
                <a:cubicBezTo>
                  <a:pt x="93" y="62"/>
                  <a:pt x="93" y="63"/>
                  <a:pt x="93" y="64"/>
                </a:cubicBezTo>
                <a:cubicBezTo>
                  <a:pt x="92" y="64"/>
                  <a:pt x="91" y="64"/>
                  <a:pt x="91" y="64"/>
                </a:cubicBezTo>
                <a:cubicBezTo>
                  <a:pt x="90" y="65"/>
                  <a:pt x="91" y="66"/>
                  <a:pt x="91" y="67"/>
                </a:cubicBezTo>
                <a:cubicBezTo>
                  <a:pt x="91" y="68"/>
                  <a:pt x="88" y="69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7" y="70"/>
                  <a:pt x="86" y="71"/>
                  <a:pt x="85" y="72"/>
                </a:cubicBezTo>
                <a:cubicBezTo>
                  <a:pt x="86" y="74"/>
                  <a:pt x="87" y="77"/>
                  <a:pt x="86" y="78"/>
                </a:cubicBezTo>
                <a:cubicBezTo>
                  <a:pt x="85" y="81"/>
                  <a:pt x="84" y="76"/>
                  <a:pt x="83" y="75"/>
                </a:cubicBezTo>
                <a:cubicBezTo>
                  <a:pt x="81" y="72"/>
                  <a:pt x="76" y="74"/>
                  <a:pt x="72" y="75"/>
                </a:cubicBezTo>
                <a:cubicBezTo>
                  <a:pt x="68" y="75"/>
                  <a:pt x="64" y="80"/>
                  <a:pt x="67" y="85"/>
                </a:cubicBezTo>
                <a:cubicBezTo>
                  <a:pt x="68" y="87"/>
                  <a:pt x="70" y="88"/>
                  <a:pt x="72" y="87"/>
                </a:cubicBezTo>
                <a:cubicBezTo>
                  <a:pt x="75" y="87"/>
                  <a:pt x="75" y="84"/>
                  <a:pt x="77" y="84"/>
                </a:cubicBezTo>
                <a:cubicBezTo>
                  <a:pt x="81" y="84"/>
                  <a:pt x="77" y="87"/>
                  <a:pt x="77" y="89"/>
                </a:cubicBezTo>
                <a:cubicBezTo>
                  <a:pt x="77" y="90"/>
                  <a:pt x="77" y="90"/>
                  <a:pt x="79" y="90"/>
                </a:cubicBezTo>
                <a:cubicBezTo>
                  <a:pt x="80" y="91"/>
                  <a:pt x="81" y="90"/>
                  <a:pt x="82" y="91"/>
                </a:cubicBezTo>
                <a:cubicBezTo>
                  <a:pt x="82" y="91"/>
                  <a:pt x="82" y="93"/>
                  <a:pt x="83" y="92"/>
                </a:cubicBezTo>
                <a:cubicBezTo>
                  <a:pt x="82" y="93"/>
                  <a:pt x="82" y="96"/>
                  <a:pt x="84" y="97"/>
                </a:cubicBezTo>
                <a:cubicBezTo>
                  <a:pt x="85" y="98"/>
                  <a:pt x="87" y="97"/>
                  <a:pt x="89" y="98"/>
                </a:cubicBezTo>
                <a:cubicBezTo>
                  <a:pt x="92" y="99"/>
                  <a:pt x="90" y="98"/>
                  <a:pt x="93" y="96"/>
                </a:cubicBezTo>
                <a:cubicBezTo>
                  <a:pt x="95" y="95"/>
                  <a:pt x="95" y="96"/>
                  <a:pt x="97" y="96"/>
                </a:cubicBezTo>
                <a:cubicBezTo>
                  <a:pt x="98" y="96"/>
                  <a:pt x="98" y="95"/>
                  <a:pt x="100" y="95"/>
                </a:cubicBezTo>
                <a:cubicBezTo>
                  <a:pt x="101" y="95"/>
                  <a:pt x="101" y="96"/>
                  <a:pt x="103" y="97"/>
                </a:cubicBezTo>
                <a:cubicBezTo>
                  <a:pt x="103" y="97"/>
                  <a:pt x="104" y="96"/>
                  <a:pt x="105" y="96"/>
                </a:cubicBezTo>
                <a:cubicBezTo>
                  <a:pt x="107" y="97"/>
                  <a:pt x="109" y="98"/>
                  <a:pt x="111" y="100"/>
                </a:cubicBezTo>
                <a:cubicBezTo>
                  <a:pt x="113" y="101"/>
                  <a:pt x="114" y="101"/>
                  <a:pt x="116" y="102"/>
                </a:cubicBezTo>
                <a:cubicBezTo>
                  <a:pt x="118" y="102"/>
                  <a:pt x="120" y="104"/>
                  <a:pt x="120" y="106"/>
                </a:cubicBezTo>
                <a:cubicBezTo>
                  <a:pt x="120" y="106"/>
                  <a:pt x="119" y="108"/>
                  <a:pt x="119" y="109"/>
                </a:cubicBezTo>
                <a:cubicBezTo>
                  <a:pt x="119" y="109"/>
                  <a:pt x="122" y="108"/>
                  <a:pt x="123" y="108"/>
                </a:cubicBezTo>
                <a:cubicBezTo>
                  <a:pt x="122" y="109"/>
                  <a:pt x="121" y="110"/>
                  <a:pt x="121" y="109"/>
                </a:cubicBezTo>
                <a:cubicBezTo>
                  <a:pt x="121" y="110"/>
                  <a:pt x="122" y="110"/>
                  <a:pt x="122" y="111"/>
                </a:cubicBezTo>
                <a:cubicBezTo>
                  <a:pt x="123" y="108"/>
                  <a:pt x="125" y="109"/>
                  <a:pt x="126" y="110"/>
                </a:cubicBezTo>
                <a:cubicBezTo>
                  <a:pt x="128" y="111"/>
                  <a:pt x="130" y="111"/>
                  <a:pt x="132" y="111"/>
                </a:cubicBezTo>
                <a:cubicBezTo>
                  <a:pt x="133" y="112"/>
                  <a:pt x="136" y="113"/>
                  <a:pt x="137" y="114"/>
                </a:cubicBezTo>
                <a:cubicBezTo>
                  <a:pt x="138" y="115"/>
                  <a:pt x="138" y="117"/>
                  <a:pt x="137" y="119"/>
                </a:cubicBezTo>
                <a:cubicBezTo>
                  <a:pt x="135" y="121"/>
                  <a:pt x="134" y="121"/>
                  <a:pt x="133" y="123"/>
                </a:cubicBezTo>
                <a:cubicBezTo>
                  <a:pt x="132" y="125"/>
                  <a:pt x="133" y="127"/>
                  <a:pt x="132" y="129"/>
                </a:cubicBezTo>
                <a:cubicBezTo>
                  <a:pt x="132" y="131"/>
                  <a:pt x="131" y="130"/>
                  <a:pt x="130" y="132"/>
                </a:cubicBezTo>
                <a:cubicBezTo>
                  <a:pt x="128" y="133"/>
                  <a:pt x="130" y="133"/>
                  <a:pt x="128" y="134"/>
                </a:cubicBezTo>
                <a:cubicBezTo>
                  <a:pt x="126" y="135"/>
                  <a:pt x="124" y="134"/>
                  <a:pt x="123" y="137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23" y="137"/>
                  <a:pt x="122" y="138"/>
                  <a:pt x="122" y="139"/>
                </a:cubicBezTo>
                <a:cubicBezTo>
                  <a:pt x="121" y="140"/>
                  <a:pt x="121" y="141"/>
                  <a:pt x="120" y="142"/>
                </a:cubicBezTo>
                <a:cubicBezTo>
                  <a:pt x="119" y="143"/>
                  <a:pt x="115" y="148"/>
                  <a:pt x="115" y="147"/>
                </a:cubicBezTo>
                <a:cubicBezTo>
                  <a:pt x="115" y="147"/>
                  <a:pt x="112" y="148"/>
                  <a:pt x="112" y="147"/>
                </a:cubicBezTo>
                <a:cubicBezTo>
                  <a:pt x="112" y="148"/>
                  <a:pt x="112" y="148"/>
                  <a:pt x="113" y="148"/>
                </a:cubicBezTo>
                <a:cubicBezTo>
                  <a:pt x="112" y="152"/>
                  <a:pt x="110" y="153"/>
                  <a:pt x="106" y="153"/>
                </a:cubicBezTo>
                <a:cubicBezTo>
                  <a:pt x="107" y="155"/>
                  <a:pt x="105" y="154"/>
                  <a:pt x="104" y="155"/>
                </a:cubicBezTo>
                <a:cubicBezTo>
                  <a:pt x="103" y="156"/>
                  <a:pt x="103" y="158"/>
                  <a:pt x="103" y="158"/>
                </a:cubicBezTo>
                <a:cubicBezTo>
                  <a:pt x="103" y="159"/>
                  <a:pt x="101" y="161"/>
                  <a:pt x="101" y="161"/>
                </a:cubicBezTo>
                <a:cubicBezTo>
                  <a:pt x="101" y="162"/>
                  <a:pt x="102" y="162"/>
                  <a:pt x="102" y="163"/>
                </a:cubicBezTo>
                <a:cubicBezTo>
                  <a:pt x="99" y="163"/>
                  <a:pt x="96" y="164"/>
                  <a:pt x="93" y="164"/>
                </a:cubicBezTo>
                <a:cubicBezTo>
                  <a:pt x="94" y="163"/>
                  <a:pt x="94" y="163"/>
                  <a:pt x="92" y="163"/>
                </a:cubicBezTo>
                <a:cubicBezTo>
                  <a:pt x="93" y="161"/>
                  <a:pt x="94" y="161"/>
                  <a:pt x="94" y="159"/>
                </a:cubicBezTo>
                <a:cubicBezTo>
                  <a:pt x="94" y="159"/>
                  <a:pt x="94" y="159"/>
                  <a:pt x="94" y="158"/>
                </a:cubicBezTo>
                <a:cubicBezTo>
                  <a:pt x="95" y="156"/>
                  <a:pt x="95" y="157"/>
                  <a:pt x="94" y="155"/>
                </a:cubicBezTo>
                <a:cubicBezTo>
                  <a:pt x="94" y="152"/>
                  <a:pt x="95" y="151"/>
                  <a:pt x="96" y="147"/>
                </a:cubicBezTo>
                <a:cubicBezTo>
                  <a:pt x="97" y="144"/>
                  <a:pt x="97" y="139"/>
                  <a:pt x="97" y="136"/>
                </a:cubicBezTo>
                <a:cubicBezTo>
                  <a:pt x="98" y="134"/>
                  <a:pt x="98" y="130"/>
                  <a:pt x="98" y="129"/>
                </a:cubicBezTo>
                <a:cubicBezTo>
                  <a:pt x="97" y="127"/>
                  <a:pt x="94" y="125"/>
                  <a:pt x="92" y="124"/>
                </a:cubicBezTo>
                <a:cubicBezTo>
                  <a:pt x="90" y="122"/>
                  <a:pt x="89" y="120"/>
                  <a:pt x="88" y="118"/>
                </a:cubicBezTo>
                <a:cubicBezTo>
                  <a:pt x="87" y="117"/>
                  <a:pt x="86" y="116"/>
                  <a:pt x="86" y="114"/>
                </a:cubicBezTo>
                <a:cubicBezTo>
                  <a:pt x="85" y="112"/>
                  <a:pt x="86" y="113"/>
                  <a:pt x="86" y="112"/>
                </a:cubicBezTo>
                <a:cubicBezTo>
                  <a:pt x="86" y="110"/>
                  <a:pt x="86" y="109"/>
                  <a:pt x="86" y="107"/>
                </a:cubicBezTo>
                <a:cubicBezTo>
                  <a:pt x="87" y="106"/>
                  <a:pt x="89" y="105"/>
                  <a:pt x="89" y="103"/>
                </a:cubicBezTo>
                <a:cubicBezTo>
                  <a:pt x="90" y="101"/>
                  <a:pt x="89" y="99"/>
                  <a:pt x="88" y="99"/>
                </a:cubicBezTo>
                <a:cubicBezTo>
                  <a:pt x="87" y="99"/>
                  <a:pt x="86" y="99"/>
                  <a:pt x="85" y="99"/>
                </a:cubicBezTo>
                <a:cubicBezTo>
                  <a:pt x="84" y="99"/>
                  <a:pt x="82" y="98"/>
                  <a:pt x="81" y="97"/>
                </a:cubicBezTo>
                <a:cubicBezTo>
                  <a:pt x="80" y="96"/>
                  <a:pt x="79" y="94"/>
                  <a:pt x="78" y="93"/>
                </a:cubicBezTo>
                <a:cubicBezTo>
                  <a:pt x="77" y="93"/>
                  <a:pt x="76" y="93"/>
                  <a:pt x="75" y="93"/>
                </a:cubicBezTo>
                <a:cubicBezTo>
                  <a:pt x="73" y="92"/>
                  <a:pt x="72" y="91"/>
                  <a:pt x="71" y="90"/>
                </a:cubicBezTo>
                <a:cubicBezTo>
                  <a:pt x="70" y="89"/>
                  <a:pt x="69" y="90"/>
                  <a:pt x="67" y="90"/>
                </a:cubicBezTo>
                <a:cubicBezTo>
                  <a:pt x="65" y="90"/>
                  <a:pt x="63" y="88"/>
                  <a:pt x="62" y="88"/>
                </a:cubicBezTo>
                <a:cubicBezTo>
                  <a:pt x="59" y="87"/>
                  <a:pt x="57" y="85"/>
                  <a:pt x="56" y="82"/>
                </a:cubicBezTo>
                <a:cubicBezTo>
                  <a:pt x="55" y="80"/>
                  <a:pt x="54" y="79"/>
                  <a:pt x="52" y="77"/>
                </a:cubicBezTo>
                <a:cubicBezTo>
                  <a:pt x="51" y="75"/>
                  <a:pt x="50" y="73"/>
                  <a:pt x="47" y="72"/>
                </a:cubicBezTo>
                <a:cubicBezTo>
                  <a:pt x="47" y="72"/>
                  <a:pt x="48" y="74"/>
                  <a:pt x="48" y="75"/>
                </a:cubicBezTo>
                <a:cubicBezTo>
                  <a:pt x="49" y="76"/>
                  <a:pt x="50" y="78"/>
                  <a:pt x="52" y="79"/>
                </a:cubicBezTo>
                <a:cubicBezTo>
                  <a:pt x="53" y="82"/>
                  <a:pt x="52" y="82"/>
                  <a:pt x="51" y="80"/>
                </a:cubicBezTo>
                <a:cubicBezTo>
                  <a:pt x="49" y="77"/>
                  <a:pt x="47" y="75"/>
                  <a:pt x="45" y="72"/>
                </a:cubicBezTo>
                <a:cubicBezTo>
                  <a:pt x="44" y="71"/>
                  <a:pt x="45" y="70"/>
                  <a:pt x="44" y="69"/>
                </a:cubicBezTo>
                <a:cubicBezTo>
                  <a:pt x="43" y="68"/>
                  <a:pt x="41" y="68"/>
                  <a:pt x="40" y="67"/>
                </a:cubicBezTo>
                <a:cubicBezTo>
                  <a:pt x="37" y="64"/>
                  <a:pt x="36" y="59"/>
                  <a:pt x="36" y="55"/>
                </a:cubicBezTo>
                <a:cubicBezTo>
                  <a:pt x="36" y="53"/>
                  <a:pt x="37" y="52"/>
                  <a:pt x="37" y="51"/>
                </a:cubicBezTo>
                <a:cubicBezTo>
                  <a:pt x="37" y="49"/>
                  <a:pt x="36" y="48"/>
                  <a:pt x="35" y="48"/>
                </a:cubicBezTo>
                <a:cubicBezTo>
                  <a:pt x="35" y="47"/>
                  <a:pt x="34" y="46"/>
                  <a:pt x="34" y="46"/>
                </a:cubicBezTo>
                <a:cubicBezTo>
                  <a:pt x="33" y="45"/>
                  <a:pt x="32" y="43"/>
                  <a:pt x="31" y="42"/>
                </a:cubicBezTo>
                <a:cubicBezTo>
                  <a:pt x="30" y="41"/>
                  <a:pt x="28" y="40"/>
                  <a:pt x="27" y="39"/>
                </a:cubicBezTo>
                <a:cubicBezTo>
                  <a:pt x="35" y="29"/>
                  <a:pt x="46" y="20"/>
                  <a:pt x="58" y="15"/>
                </a:cubicBezTo>
                <a:cubicBezTo>
                  <a:pt x="58" y="16"/>
                  <a:pt x="58" y="17"/>
                  <a:pt x="59" y="17"/>
                </a:cubicBezTo>
                <a:cubicBezTo>
                  <a:pt x="60" y="19"/>
                  <a:pt x="61" y="19"/>
                  <a:pt x="63" y="19"/>
                </a:cubicBezTo>
                <a:cubicBezTo>
                  <a:pt x="62" y="21"/>
                  <a:pt x="60" y="21"/>
                  <a:pt x="58" y="21"/>
                </a:cubicBezTo>
                <a:cubicBezTo>
                  <a:pt x="56" y="21"/>
                  <a:pt x="53" y="20"/>
                  <a:pt x="52" y="22"/>
                </a:cubicBezTo>
                <a:cubicBezTo>
                  <a:pt x="53" y="23"/>
                  <a:pt x="55" y="25"/>
                  <a:pt x="55" y="22"/>
                </a:cubicBezTo>
                <a:cubicBezTo>
                  <a:pt x="57" y="22"/>
                  <a:pt x="59" y="22"/>
                  <a:pt x="61" y="23"/>
                </a:cubicBezTo>
                <a:cubicBezTo>
                  <a:pt x="62" y="23"/>
                  <a:pt x="65" y="24"/>
                  <a:pt x="65" y="23"/>
                </a:cubicBezTo>
                <a:cubicBezTo>
                  <a:pt x="66" y="23"/>
                  <a:pt x="66" y="21"/>
                  <a:pt x="66" y="21"/>
                </a:cubicBezTo>
                <a:cubicBezTo>
                  <a:pt x="66" y="21"/>
                  <a:pt x="65" y="21"/>
                  <a:pt x="65" y="21"/>
                </a:cubicBezTo>
                <a:cubicBezTo>
                  <a:pt x="66" y="19"/>
                  <a:pt x="67" y="20"/>
                  <a:pt x="69" y="21"/>
                </a:cubicBezTo>
                <a:cubicBezTo>
                  <a:pt x="67" y="22"/>
                  <a:pt x="68" y="25"/>
                  <a:pt x="70" y="23"/>
                </a:cubicBezTo>
                <a:cubicBezTo>
                  <a:pt x="72" y="21"/>
                  <a:pt x="70" y="20"/>
                  <a:pt x="68" y="19"/>
                </a:cubicBezTo>
                <a:cubicBezTo>
                  <a:pt x="70" y="16"/>
                  <a:pt x="71" y="16"/>
                  <a:pt x="73" y="19"/>
                </a:cubicBezTo>
                <a:cubicBezTo>
                  <a:pt x="73" y="17"/>
                  <a:pt x="74" y="18"/>
                  <a:pt x="76" y="18"/>
                </a:cubicBezTo>
                <a:cubicBezTo>
                  <a:pt x="76" y="17"/>
                  <a:pt x="76" y="17"/>
                  <a:pt x="76" y="17"/>
                </a:cubicBezTo>
                <a:cubicBezTo>
                  <a:pt x="75" y="17"/>
                  <a:pt x="74" y="17"/>
                  <a:pt x="74" y="17"/>
                </a:cubicBezTo>
                <a:cubicBezTo>
                  <a:pt x="75" y="15"/>
                  <a:pt x="74" y="14"/>
                  <a:pt x="76" y="14"/>
                </a:cubicBezTo>
                <a:cubicBezTo>
                  <a:pt x="78" y="13"/>
                  <a:pt x="83" y="13"/>
                  <a:pt x="83" y="12"/>
                </a:cubicBezTo>
                <a:cubicBezTo>
                  <a:pt x="80" y="13"/>
                  <a:pt x="76" y="13"/>
                  <a:pt x="73" y="14"/>
                </a:cubicBezTo>
                <a:cubicBezTo>
                  <a:pt x="72" y="15"/>
                  <a:pt x="70" y="17"/>
                  <a:pt x="69" y="16"/>
                </a:cubicBezTo>
                <a:cubicBezTo>
                  <a:pt x="68" y="14"/>
                  <a:pt x="70" y="12"/>
                  <a:pt x="71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6" y="10"/>
                  <a:pt x="81" y="10"/>
                  <a:pt x="87" y="10"/>
                </a:cubicBezTo>
                <a:cubicBezTo>
                  <a:pt x="91" y="10"/>
                  <a:pt x="94" y="10"/>
                  <a:pt x="98" y="10"/>
                </a:cubicBezTo>
                <a:cubicBezTo>
                  <a:pt x="96" y="11"/>
                  <a:pt x="97" y="11"/>
                  <a:pt x="96" y="12"/>
                </a:cubicBezTo>
                <a:cubicBezTo>
                  <a:pt x="95" y="13"/>
                  <a:pt x="92" y="14"/>
                  <a:pt x="90" y="15"/>
                </a:cubicBezTo>
                <a:cubicBezTo>
                  <a:pt x="92" y="15"/>
                  <a:pt x="98" y="17"/>
                  <a:pt x="100" y="14"/>
                </a:cubicBezTo>
                <a:cubicBezTo>
                  <a:pt x="99" y="14"/>
                  <a:pt x="98" y="14"/>
                  <a:pt x="97" y="14"/>
                </a:cubicBezTo>
                <a:cubicBezTo>
                  <a:pt x="99" y="13"/>
                  <a:pt x="100" y="12"/>
                  <a:pt x="102" y="11"/>
                </a:cubicBezTo>
                <a:cubicBezTo>
                  <a:pt x="118" y="14"/>
                  <a:pt x="132" y="22"/>
                  <a:pt x="143" y="34"/>
                </a:cubicBezTo>
                <a:cubicBezTo>
                  <a:pt x="143" y="34"/>
                  <a:pt x="143" y="34"/>
                  <a:pt x="143" y="34"/>
                </a:cubicBezTo>
                <a:close/>
                <a:moveTo>
                  <a:pt x="157" y="64"/>
                </a:moveTo>
                <a:cubicBezTo>
                  <a:pt x="157" y="64"/>
                  <a:pt x="157" y="64"/>
                  <a:pt x="158" y="64"/>
                </a:cubicBezTo>
                <a:cubicBezTo>
                  <a:pt x="158" y="63"/>
                  <a:pt x="158" y="63"/>
                  <a:pt x="158" y="62"/>
                </a:cubicBezTo>
                <a:cubicBezTo>
                  <a:pt x="159" y="62"/>
                  <a:pt x="159" y="62"/>
                  <a:pt x="159" y="61"/>
                </a:cubicBezTo>
                <a:cubicBezTo>
                  <a:pt x="160" y="61"/>
                  <a:pt x="160" y="61"/>
                  <a:pt x="160" y="61"/>
                </a:cubicBezTo>
                <a:cubicBezTo>
                  <a:pt x="161" y="65"/>
                  <a:pt x="162" y="68"/>
                  <a:pt x="163" y="72"/>
                </a:cubicBezTo>
                <a:cubicBezTo>
                  <a:pt x="163" y="72"/>
                  <a:pt x="163" y="72"/>
                  <a:pt x="163" y="72"/>
                </a:cubicBezTo>
                <a:cubicBezTo>
                  <a:pt x="163" y="72"/>
                  <a:pt x="161" y="73"/>
                  <a:pt x="161" y="73"/>
                </a:cubicBezTo>
                <a:cubicBezTo>
                  <a:pt x="160" y="73"/>
                  <a:pt x="160" y="72"/>
                  <a:pt x="159" y="71"/>
                </a:cubicBezTo>
                <a:cubicBezTo>
                  <a:pt x="158" y="71"/>
                  <a:pt x="158" y="70"/>
                  <a:pt x="157" y="69"/>
                </a:cubicBezTo>
                <a:cubicBezTo>
                  <a:pt x="157" y="69"/>
                  <a:pt x="157" y="68"/>
                  <a:pt x="157" y="67"/>
                </a:cubicBezTo>
                <a:cubicBezTo>
                  <a:pt x="157" y="66"/>
                  <a:pt x="157" y="65"/>
                  <a:pt x="157" y="64"/>
                </a:cubicBezTo>
                <a:close/>
                <a:moveTo>
                  <a:pt x="158" y="104"/>
                </a:moveTo>
                <a:cubicBezTo>
                  <a:pt x="156" y="103"/>
                  <a:pt x="155" y="101"/>
                  <a:pt x="154" y="100"/>
                </a:cubicBezTo>
                <a:cubicBezTo>
                  <a:pt x="152" y="98"/>
                  <a:pt x="153" y="96"/>
                  <a:pt x="153" y="94"/>
                </a:cubicBezTo>
                <a:cubicBezTo>
                  <a:pt x="153" y="92"/>
                  <a:pt x="152" y="90"/>
                  <a:pt x="153" y="88"/>
                </a:cubicBezTo>
                <a:cubicBezTo>
                  <a:pt x="154" y="88"/>
                  <a:pt x="154" y="87"/>
                  <a:pt x="155" y="87"/>
                </a:cubicBezTo>
                <a:cubicBezTo>
                  <a:pt x="155" y="86"/>
                  <a:pt x="155" y="85"/>
                  <a:pt x="156" y="84"/>
                </a:cubicBezTo>
                <a:cubicBezTo>
                  <a:pt x="157" y="82"/>
                  <a:pt x="158" y="82"/>
                  <a:pt x="159" y="81"/>
                </a:cubicBezTo>
                <a:cubicBezTo>
                  <a:pt x="160" y="80"/>
                  <a:pt x="160" y="80"/>
                  <a:pt x="161" y="78"/>
                </a:cubicBezTo>
                <a:cubicBezTo>
                  <a:pt x="161" y="78"/>
                  <a:pt x="162" y="76"/>
                  <a:pt x="163" y="75"/>
                </a:cubicBezTo>
                <a:cubicBezTo>
                  <a:pt x="164" y="79"/>
                  <a:pt x="164" y="83"/>
                  <a:pt x="164" y="87"/>
                </a:cubicBezTo>
                <a:cubicBezTo>
                  <a:pt x="164" y="94"/>
                  <a:pt x="163" y="101"/>
                  <a:pt x="162" y="107"/>
                </a:cubicBezTo>
                <a:cubicBezTo>
                  <a:pt x="160" y="107"/>
                  <a:pt x="159" y="105"/>
                  <a:pt x="158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37A6322D-8FA4-4A28-9778-22675C1C269C}"/>
              </a:ext>
            </a:extLst>
          </p:cNvPr>
          <p:cNvSpPr/>
          <p:nvPr userDrawn="1"/>
        </p:nvSpPr>
        <p:spPr>
          <a:xfrm rot="5400000">
            <a:off x="6060325" y="5277098"/>
            <a:ext cx="71350" cy="11938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853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66D2-3A67-4CEF-B6E8-80BA70BA65C7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FE6-97D9-491E-9739-8015B15B85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703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66D2-3A67-4CEF-B6E8-80BA70BA65C7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FE6-97D9-491E-9739-8015B15B85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450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866D2-3A67-4CEF-B6E8-80BA70BA65C7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FE6-97D9-491E-9739-8015B15B85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458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C866D2-3A67-4CEF-B6E8-80BA70BA65C7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64FE6-97D9-491E-9739-8015B15B85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613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0" y="1871786"/>
            <a:ext cx="12219061" cy="3135314"/>
            <a:chOff x="0" y="1813513"/>
            <a:chExt cx="12219061" cy="3135314"/>
          </a:xfrm>
        </p:grpSpPr>
        <p:sp>
          <p:nvSpPr>
            <p:cNvPr id="4" name="Freeform 6"/>
            <p:cNvSpPr/>
            <p:nvPr/>
          </p:nvSpPr>
          <p:spPr bwMode="auto">
            <a:xfrm>
              <a:off x="3878833" y="2165425"/>
              <a:ext cx="8340228" cy="2527151"/>
            </a:xfrm>
            <a:custGeom>
              <a:avLst/>
              <a:gdLst>
                <a:gd name="T0" fmla="*/ 206 w 10932"/>
                <a:gd name="T1" fmla="*/ 0 h 3294"/>
                <a:gd name="T2" fmla="*/ 10932 w 10932"/>
                <a:gd name="T3" fmla="*/ 0 h 3294"/>
                <a:gd name="T4" fmla="*/ 10932 w 10932"/>
                <a:gd name="T5" fmla="*/ 3294 h 3294"/>
                <a:gd name="T6" fmla="*/ 0 w 10932"/>
                <a:gd name="T7" fmla="*/ 3294 h 3294"/>
                <a:gd name="T8" fmla="*/ 892 w 10932"/>
                <a:gd name="T9" fmla="*/ 1564 h 3294"/>
                <a:gd name="T10" fmla="*/ 206 w 10932"/>
                <a:gd name="T11" fmla="*/ 0 h 3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32" h="3294">
                  <a:moveTo>
                    <a:pt x="206" y="0"/>
                  </a:moveTo>
                  <a:lnTo>
                    <a:pt x="10932" y="0"/>
                  </a:lnTo>
                  <a:lnTo>
                    <a:pt x="10932" y="3294"/>
                  </a:lnTo>
                  <a:lnTo>
                    <a:pt x="0" y="3294"/>
                  </a:lnTo>
                  <a:cubicBezTo>
                    <a:pt x="540" y="2909"/>
                    <a:pt x="892" y="2277"/>
                    <a:pt x="892" y="1564"/>
                  </a:cubicBezTo>
                  <a:cubicBezTo>
                    <a:pt x="892" y="945"/>
                    <a:pt x="628" y="388"/>
                    <a:pt x="20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C4261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0" y="2165425"/>
              <a:ext cx="1975317" cy="2527151"/>
            </a:xfrm>
            <a:custGeom>
              <a:avLst/>
              <a:gdLst>
                <a:gd name="T0" fmla="*/ 0 w 2589"/>
                <a:gd name="T1" fmla="*/ 0 h 3294"/>
                <a:gd name="T2" fmla="*/ 2383 w 2589"/>
                <a:gd name="T3" fmla="*/ 0 h 3294"/>
                <a:gd name="T4" fmla="*/ 1697 w 2589"/>
                <a:gd name="T5" fmla="*/ 1564 h 3294"/>
                <a:gd name="T6" fmla="*/ 2589 w 2589"/>
                <a:gd name="T7" fmla="*/ 3294 h 3294"/>
                <a:gd name="T8" fmla="*/ 0 w 2589"/>
                <a:gd name="T9" fmla="*/ 3294 h 3294"/>
                <a:gd name="T10" fmla="*/ 0 w 2589"/>
                <a:gd name="T11" fmla="*/ 0 h 3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9" h="3294">
                  <a:moveTo>
                    <a:pt x="0" y="0"/>
                  </a:moveTo>
                  <a:lnTo>
                    <a:pt x="2383" y="0"/>
                  </a:lnTo>
                  <a:cubicBezTo>
                    <a:pt x="1961" y="388"/>
                    <a:pt x="1697" y="945"/>
                    <a:pt x="1697" y="1564"/>
                  </a:cubicBezTo>
                  <a:cubicBezTo>
                    <a:pt x="1697" y="2277"/>
                    <a:pt x="2049" y="2909"/>
                    <a:pt x="2589" y="3294"/>
                  </a:cubicBezTo>
                  <a:lnTo>
                    <a:pt x="0" y="3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4261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367097" y="1813513"/>
              <a:ext cx="3109913" cy="3135314"/>
              <a:chOff x="1346200" y="1839912"/>
              <a:chExt cx="3109913" cy="3135314"/>
            </a:xfrm>
          </p:grpSpPr>
          <p:sp>
            <p:nvSpPr>
              <p:cNvPr id="8" name="Freeform 6"/>
              <p:cNvSpPr/>
              <p:nvPr/>
            </p:nvSpPr>
            <p:spPr bwMode="auto">
              <a:xfrm>
                <a:off x="3132138" y="1865313"/>
                <a:ext cx="844550" cy="587375"/>
              </a:xfrm>
              <a:custGeom>
                <a:avLst/>
                <a:gdLst>
                  <a:gd name="T0" fmla="*/ 1092 w 1092"/>
                  <a:gd name="T1" fmla="*/ 531 h 763"/>
                  <a:gd name="T2" fmla="*/ 22 w 1092"/>
                  <a:gd name="T3" fmla="*/ 0 h 763"/>
                  <a:gd name="T4" fmla="*/ 0 w 1092"/>
                  <a:gd name="T5" fmla="*/ 349 h 763"/>
                  <a:gd name="T6" fmla="*/ 829 w 1092"/>
                  <a:gd name="T7" fmla="*/ 763 h 763"/>
                  <a:gd name="T8" fmla="*/ 1092 w 1092"/>
                  <a:gd name="T9" fmla="*/ 531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2" h="763">
                    <a:moveTo>
                      <a:pt x="1092" y="531"/>
                    </a:moveTo>
                    <a:cubicBezTo>
                      <a:pt x="805" y="257"/>
                      <a:pt x="436" y="66"/>
                      <a:pt x="22" y="0"/>
                    </a:cubicBezTo>
                    <a:lnTo>
                      <a:pt x="0" y="349"/>
                    </a:lnTo>
                    <a:cubicBezTo>
                      <a:pt x="318" y="407"/>
                      <a:pt x="603" y="554"/>
                      <a:pt x="829" y="763"/>
                    </a:cubicBezTo>
                    <a:lnTo>
                      <a:pt x="1092" y="531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1346200" y="3341688"/>
                <a:ext cx="2555875" cy="1633538"/>
              </a:xfrm>
              <a:custGeom>
                <a:avLst/>
                <a:gdLst>
                  <a:gd name="T0" fmla="*/ 3076 w 3307"/>
                  <a:gd name="T1" fmla="*/ 1351 h 2117"/>
                  <a:gd name="T2" fmla="*/ 2139 w 3307"/>
                  <a:gd name="T3" fmla="*/ 1731 h 2117"/>
                  <a:gd name="T4" fmla="*/ 1914 w 3307"/>
                  <a:gd name="T5" fmla="*/ 1731 h 2117"/>
                  <a:gd name="T6" fmla="*/ 349 w 3307"/>
                  <a:gd name="T7" fmla="*/ 22 h 2117"/>
                  <a:gd name="T8" fmla="*/ 1 w 3307"/>
                  <a:gd name="T9" fmla="*/ 0 h 2117"/>
                  <a:gd name="T10" fmla="*/ 0 w 3307"/>
                  <a:gd name="T11" fmla="*/ 93 h 2117"/>
                  <a:gd name="T12" fmla="*/ 2 w 3307"/>
                  <a:gd name="T13" fmla="*/ 150 h 2117"/>
                  <a:gd name="T14" fmla="*/ 3 w 3307"/>
                  <a:gd name="T15" fmla="*/ 182 h 2117"/>
                  <a:gd name="T16" fmla="*/ 8 w 3307"/>
                  <a:gd name="T17" fmla="*/ 254 h 2117"/>
                  <a:gd name="T18" fmla="*/ 9 w 3307"/>
                  <a:gd name="T19" fmla="*/ 267 h 2117"/>
                  <a:gd name="T20" fmla="*/ 1891 w 3307"/>
                  <a:gd name="T21" fmla="*/ 2087 h 2117"/>
                  <a:gd name="T22" fmla="*/ 3158 w 3307"/>
                  <a:gd name="T23" fmla="*/ 1729 h 2117"/>
                  <a:gd name="T24" fmla="*/ 3158 w 3307"/>
                  <a:gd name="T25" fmla="*/ 1726 h 2117"/>
                  <a:gd name="T26" fmla="*/ 3307 w 3307"/>
                  <a:gd name="T27" fmla="*/ 1613 h 2117"/>
                  <a:gd name="T28" fmla="*/ 3076 w 3307"/>
                  <a:gd name="T29" fmla="*/ 1351 h 2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07" h="2117">
                    <a:moveTo>
                      <a:pt x="3076" y="1351"/>
                    </a:moveTo>
                    <a:cubicBezTo>
                      <a:pt x="2816" y="1567"/>
                      <a:pt x="2491" y="1704"/>
                      <a:pt x="2139" y="1731"/>
                    </a:cubicBezTo>
                    <a:cubicBezTo>
                      <a:pt x="2065" y="1735"/>
                      <a:pt x="1990" y="1736"/>
                      <a:pt x="1914" y="1731"/>
                    </a:cubicBezTo>
                    <a:cubicBezTo>
                      <a:pt x="1015" y="1675"/>
                      <a:pt x="345" y="911"/>
                      <a:pt x="349" y="22"/>
                    </a:cubicBezTo>
                    <a:lnTo>
                      <a:pt x="1" y="0"/>
                    </a:lnTo>
                    <a:cubicBezTo>
                      <a:pt x="0" y="32"/>
                      <a:pt x="0" y="62"/>
                      <a:pt x="0" y="93"/>
                    </a:cubicBezTo>
                    <a:cubicBezTo>
                      <a:pt x="0" y="112"/>
                      <a:pt x="1" y="131"/>
                      <a:pt x="2" y="150"/>
                    </a:cubicBezTo>
                    <a:cubicBezTo>
                      <a:pt x="2" y="161"/>
                      <a:pt x="2" y="172"/>
                      <a:pt x="3" y="182"/>
                    </a:cubicBezTo>
                    <a:cubicBezTo>
                      <a:pt x="4" y="207"/>
                      <a:pt x="6" y="230"/>
                      <a:pt x="8" y="254"/>
                    </a:cubicBezTo>
                    <a:cubicBezTo>
                      <a:pt x="8" y="258"/>
                      <a:pt x="9" y="262"/>
                      <a:pt x="9" y="267"/>
                    </a:cubicBezTo>
                    <a:cubicBezTo>
                      <a:pt x="101" y="1248"/>
                      <a:pt x="896" y="2024"/>
                      <a:pt x="1891" y="2087"/>
                    </a:cubicBezTo>
                    <a:cubicBezTo>
                      <a:pt x="2359" y="2117"/>
                      <a:pt x="2799" y="1974"/>
                      <a:pt x="3158" y="1729"/>
                    </a:cubicBezTo>
                    <a:lnTo>
                      <a:pt x="3158" y="1726"/>
                    </a:lnTo>
                    <a:cubicBezTo>
                      <a:pt x="3209" y="1691"/>
                      <a:pt x="3259" y="1653"/>
                      <a:pt x="3307" y="1613"/>
                    </a:cubicBezTo>
                    <a:lnTo>
                      <a:pt x="3076" y="1351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2022475" y="1839912"/>
                <a:ext cx="903288" cy="481013"/>
              </a:xfrm>
              <a:custGeom>
                <a:avLst/>
                <a:gdLst>
                  <a:gd name="T0" fmla="*/ 1147 w 1169"/>
                  <a:gd name="T1" fmla="*/ 356 h 624"/>
                  <a:gd name="T2" fmla="*/ 1169 w 1169"/>
                  <a:gd name="T3" fmla="*/ 7 h 624"/>
                  <a:gd name="T4" fmla="*/ 0 w 1169"/>
                  <a:gd name="T5" fmla="*/ 360 h 624"/>
                  <a:gd name="T6" fmla="*/ 232 w 1169"/>
                  <a:gd name="T7" fmla="*/ 624 h 624"/>
                  <a:gd name="T8" fmla="*/ 1147 w 1169"/>
                  <a:gd name="T9" fmla="*/ 356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9" h="624">
                    <a:moveTo>
                      <a:pt x="1147" y="356"/>
                    </a:moveTo>
                    <a:lnTo>
                      <a:pt x="1169" y="7"/>
                    </a:lnTo>
                    <a:cubicBezTo>
                      <a:pt x="738" y="0"/>
                      <a:pt x="333" y="131"/>
                      <a:pt x="0" y="360"/>
                    </a:cubicBezTo>
                    <a:lnTo>
                      <a:pt x="232" y="624"/>
                    </a:lnTo>
                    <a:cubicBezTo>
                      <a:pt x="497" y="452"/>
                      <a:pt x="812" y="354"/>
                      <a:pt x="1147" y="35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Freeform 9"/>
              <p:cNvSpPr/>
              <p:nvPr/>
            </p:nvSpPr>
            <p:spPr bwMode="auto">
              <a:xfrm>
                <a:off x="3884613" y="3521075"/>
                <a:ext cx="566738" cy="909638"/>
              </a:xfrm>
              <a:custGeom>
                <a:avLst/>
                <a:gdLst>
                  <a:gd name="T0" fmla="*/ 0 w 734"/>
                  <a:gd name="T1" fmla="*/ 914 h 1178"/>
                  <a:gd name="T2" fmla="*/ 232 w 734"/>
                  <a:gd name="T3" fmla="*/ 1178 h 1178"/>
                  <a:gd name="T4" fmla="*/ 734 w 734"/>
                  <a:gd name="T5" fmla="*/ 22 h 1178"/>
                  <a:gd name="T6" fmla="*/ 386 w 734"/>
                  <a:gd name="T7" fmla="*/ 0 h 1178"/>
                  <a:gd name="T8" fmla="*/ 0 w 734"/>
                  <a:gd name="T9" fmla="*/ 914 h 1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4" h="1178">
                    <a:moveTo>
                      <a:pt x="0" y="914"/>
                    </a:moveTo>
                    <a:lnTo>
                      <a:pt x="232" y="1178"/>
                    </a:lnTo>
                    <a:cubicBezTo>
                      <a:pt x="510" y="867"/>
                      <a:pt x="693" y="467"/>
                      <a:pt x="734" y="22"/>
                    </a:cubicBezTo>
                    <a:lnTo>
                      <a:pt x="386" y="0"/>
                    </a:lnTo>
                    <a:cubicBezTo>
                      <a:pt x="352" y="349"/>
                      <a:pt x="212" y="664"/>
                      <a:pt x="0" y="914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1371600" y="2257425"/>
                <a:ext cx="654050" cy="879475"/>
              </a:xfrm>
              <a:custGeom>
                <a:avLst/>
                <a:gdLst>
                  <a:gd name="T0" fmla="*/ 846 w 846"/>
                  <a:gd name="T1" fmla="*/ 262 h 1140"/>
                  <a:gd name="T2" fmla="*/ 615 w 846"/>
                  <a:gd name="T3" fmla="*/ 0 h 1140"/>
                  <a:gd name="T4" fmla="*/ 0 w 846"/>
                  <a:gd name="T5" fmla="*/ 1117 h 1140"/>
                  <a:gd name="T6" fmla="*/ 351 w 846"/>
                  <a:gd name="T7" fmla="*/ 1140 h 1140"/>
                  <a:gd name="T8" fmla="*/ 846 w 846"/>
                  <a:gd name="T9" fmla="*/ 262 h 1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6" h="1140">
                    <a:moveTo>
                      <a:pt x="846" y="262"/>
                    </a:moveTo>
                    <a:lnTo>
                      <a:pt x="615" y="0"/>
                    </a:lnTo>
                    <a:cubicBezTo>
                      <a:pt x="302" y="289"/>
                      <a:pt x="80" y="676"/>
                      <a:pt x="0" y="1117"/>
                    </a:cubicBezTo>
                    <a:lnTo>
                      <a:pt x="351" y="1140"/>
                    </a:lnTo>
                    <a:cubicBezTo>
                      <a:pt x="422" y="795"/>
                      <a:pt x="600" y="491"/>
                      <a:pt x="846" y="26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3924300" y="2439988"/>
                <a:ext cx="531813" cy="874713"/>
              </a:xfrm>
              <a:custGeom>
                <a:avLst/>
                <a:gdLst>
                  <a:gd name="T0" fmla="*/ 337 w 687"/>
                  <a:gd name="T1" fmla="*/ 1111 h 1133"/>
                  <a:gd name="T2" fmla="*/ 687 w 687"/>
                  <a:gd name="T3" fmla="*/ 1133 h 1133"/>
                  <a:gd name="T4" fmla="*/ 262 w 687"/>
                  <a:gd name="T5" fmla="*/ 0 h 1133"/>
                  <a:gd name="T6" fmla="*/ 0 w 687"/>
                  <a:gd name="T7" fmla="*/ 231 h 1133"/>
                  <a:gd name="T8" fmla="*/ 337 w 687"/>
                  <a:gd name="T9" fmla="*/ 1111 h 1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7" h="1133">
                    <a:moveTo>
                      <a:pt x="337" y="1111"/>
                    </a:moveTo>
                    <a:lnTo>
                      <a:pt x="687" y="1133"/>
                    </a:lnTo>
                    <a:cubicBezTo>
                      <a:pt x="665" y="710"/>
                      <a:pt x="511" y="317"/>
                      <a:pt x="262" y="0"/>
                    </a:cubicBezTo>
                    <a:lnTo>
                      <a:pt x="0" y="231"/>
                    </a:lnTo>
                    <a:cubicBezTo>
                      <a:pt x="190" y="481"/>
                      <a:pt x="311" y="784"/>
                      <a:pt x="337" y="1111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1089757" y="2745797"/>
            <a:ext cx="6233053" cy="1394598"/>
            <a:chOff x="888906" y="2665702"/>
            <a:chExt cx="6233053" cy="1394598"/>
          </a:xfrm>
        </p:grpSpPr>
        <p:sp>
          <p:nvSpPr>
            <p:cNvPr id="18" name="矩形 259"/>
            <p:cNvSpPr>
              <a:spLocks noChangeArrowheads="1"/>
            </p:cNvSpPr>
            <p:nvPr/>
          </p:nvSpPr>
          <p:spPr bwMode="auto">
            <a:xfrm>
              <a:off x="2287437" y="3690968"/>
              <a:ext cx="399349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软件学院   赖  敏</a:t>
              </a:r>
              <a:endPara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矩形 259"/>
            <p:cNvSpPr>
              <a:spLocks noChangeArrowheads="1"/>
            </p:cNvSpPr>
            <p:nvPr/>
          </p:nvSpPr>
          <p:spPr bwMode="auto">
            <a:xfrm>
              <a:off x="888906" y="2665702"/>
              <a:ext cx="6233053" cy="738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en-US" altLang="zh-CN" sz="48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《</a:t>
              </a:r>
              <a:r>
                <a:rPr lang="zh-CN" altLang="en-US" sz="48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数据库原理</a:t>
              </a:r>
              <a:r>
                <a:rPr lang="en-US" altLang="zh-CN" sz="48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》</a:t>
              </a:r>
              <a:endParaRPr lang="en-US" altLang="zh-CN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8296196" y="2913251"/>
            <a:ext cx="18966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6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zh-CN" altLang="en-US" sz="6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25680" y="2824183"/>
            <a:ext cx="71350" cy="1193800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9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2B2E360-EEA1-46F6-BD02-EBDD26FF9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 </a:t>
            </a:r>
            <a:r>
              <a:rPr lang="zh-CN" altLang="en-US" dirty="0"/>
              <a:t>学到什么程度？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09A3B7D-1E13-4E4A-8971-60154E57F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7647"/>
            <a:ext cx="10515600" cy="5482203"/>
          </a:xfrm>
        </p:spPr>
        <p:txBody>
          <a:bodyPr/>
          <a:lstStyle/>
          <a:p>
            <a:r>
              <a:rPr lang="zh-CN" altLang="en-US" dirty="0"/>
              <a:t>数据库相关的工作岗位分类及素质要求</a:t>
            </a:r>
            <a:endParaRPr lang="en-US" altLang="zh-CN" dirty="0"/>
          </a:p>
          <a:p>
            <a:pPr lvl="1"/>
            <a:r>
              <a:rPr lang="zh-CN" altLang="en-US" dirty="0"/>
              <a:t>普通用户</a:t>
            </a:r>
            <a:endParaRPr lang="en-US" altLang="zh-CN" dirty="0"/>
          </a:p>
          <a:p>
            <a:pPr marL="914400" lvl="2" indent="0">
              <a:buNone/>
            </a:pPr>
            <a:r>
              <a:rPr lang="zh-CN" altLang="en-US" dirty="0"/>
              <a:t>利用</a:t>
            </a:r>
            <a:r>
              <a:rPr lang="en-US" altLang="zh-CN" dirty="0"/>
              <a:t>SQL</a:t>
            </a:r>
            <a:r>
              <a:rPr lang="zh-CN" altLang="en-US" dirty="0"/>
              <a:t>语言进行数据交互（</a:t>
            </a:r>
            <a:r>
              <a:rPr lang="en-US" altLang="zh-CN" dirty="0"/>
              <a:t>SQL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程序员</a:t>
            </a:r>
            <a:endParaRPr lang="en-US" altLang="zh-CN" dirty="0"/>
          </a:p>
          <a:p>
            <a:pPr marL="914400" lvl="2" indent="0">
              <a:buNone/>
            </a:pPr>
            <a:r>
              <a:rPr lang="zh-CN" altLang="en-US" dirty="0"/>
              <a:t>开发数据库的应用程序（</a:t>
            </a:r>
            <a:r>
              <a:rPr lang="en-US" altLang="zh-CN" dirty="0"/>
              <a:t>SQL</a:t>
            </a:r>
            <a:r>
              <a:rPr lang="zh-CN" altLang="en-US" dirty="0"/>
              <a:t>、</a:t>
            </a:r>
            <a:r>
              <a:rPr lang="en-US" altLang="zh-CN" dirty="0"/>
              <a:t>PL/SQL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数据库分析设计师</a:t>
            </a:r>
            <a:endParaRPr lang="en-US" altLang="zh-CN" dirty="0"/>
          </a:p>
          <a:p>
            <a:pPr marL="914400" lvl="2" indent="0">
              <a:buNone/>
            </a:pPr>
            <a:r>
              <a:rPr lang="zh-CN" altLang="en-US" dirty="0"/>
              <a:t>构造数据库（数据库设计、</a:t>
            </a:r>
            <a:r>
              <a:rPr lang="en-US" altLang="zh-CN" dirty="0"/>
              <a:t>SQL</a:t>
            </a:r>
            <a:r>
              <a:rPr lang="zh-CN" altLang="en-US" dirty="0"/>
              <a:t>、</a:t>
            </a:r>
            <a:r>
              <a:rPr lang="en-US" altLang="zh-CN" dirty="0"/>
              <a:t>PL/SQL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数据库管理员</a:t>
            </a:r>
            <a:endParaRPr lang="en-US" altLang="zh-CN" dirty="0"/>
          </a:p>
          <a:p>
            <a:pPr marL="914400" lvl="2" indent="0">
              <a:buNone/>
            </a:pPr>
            <a:r>
              <a:rPr lang="zh-CN" altLang="en-US" dirty="0"/>
              <a:t>全局管理维护（数据库设计、</a:t>
            </a:r>
            <a:r>
              <a:rPr lang="en-US" altLang="zh-CN" dirty="0"/>
              <a:t>SQL</a:t>
            </a:r>
            <a:r>
              <a:rPr lang="zh-CN" altLang="en-US" dirty="0"/>
              <a:t>、</a:t>
            </a:r>
            <a:r>
              <a:rPr lang="en-US" altLang="zh-CN" dirty="0"/>
              <a:t>PL/SQL</a:t>
            </a:r>
            <a:r>
              <a:rPr lang="zh-CN" altLang="en-US" dirty="0"/>
              <a:t>、数据库管理、性能优化）</a:t>
            </a:r>
            <a:endParaRPr lang="en-US" altLang="zh-CN" dirty="0"/>
          </a:p>
          <a:p>
            <a:pPr lvl="2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017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 rot="5400000">
            <a:off x="616529" y="630016"/>
            <a:ext cx="5597969" cy="6858000"/>
          </a:xfrm>
          <a:custGeom>
            <a:avLst/>
            <a:gdLst>
              <a:gd name="connsiteX0" fmla="*/ 2742074 w 2742074"/>
              <a:gd name="connsiteY0" fmla="*/ 0 h 3359280"/>
              <a:gd name="connsiteX1" fmla="*/ 2742074 w 2742074"/>
              <a:gd name="connsiteY1" fmla="*/ 3359280 h 3359280"/>
              <a:gd name="connsiteX2" fmla="*/ 0 w 2742074"/>
              <a:gd name="connsiteY2" fmla="*/ 3359280 h 3359280"/>
              <a:gd name="connsiteX3" fmla="*/ 2742074 w 2742074"/>
              <a:gd name="connsiteY3" fmla="*/ 0 h 3359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2074" h="3359280">
                <a:moveTo>
                  <a:pt x="2742074" y="0"/>
                </a:moveTo>
                <a:lnTo>
                  <a:pt x="2742074" y="3359280"/>
                </a:lnTo>
                <a:lnTo>
                  <a:pt x="0" y="3359280"/>
                </a:lnTo>
                <a:lnTo>
                  <a:pt x="2742074" y="0"/>
                </a:lnTo>
                <a:close/>
              </a:path>
            </a:pathLst>
          </a:custGeom>
          <a:solidFill>
            <a:srgbClr val="C200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4348124-2487-4319-AAA7-DEDB9F15F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 </a:t>
            </a:r>
            <a:r>
              <a:rPr lang="zh-CN" altLang="en-US" dirty="0"/>
              <a:t>考核方式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CC7AC05-B5FD-41D1-9511-86FFE45B2F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6890" y="1415950"/>
            <a:ext cx="4268963" cy="4660322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平时成绩（</a:t>
            </a:r>
            <a:r>
              <a:rPr lang="en-US" altLang="zh-CN" dirty="0" smtClean="0"/>
              <a:t>10</a:t>
            </a:r>
            <a:r>
              <a:rPr lang="en-US" altLang="zh-CN" dirty="0"/>
              <a:t>%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en-US" dirty="0" smtClean="0"/>
              <a:t>出勤：</a:t>
            </a:r>
            <a:r>
              <a:rPr lang="en-US" altLang="zh-CN" dirty="0" smtClean="0"/>
              <a:t>5%</a:t>
            </a:r>
          </a:p>
          <a:p>
            <a:pPr lvl="1"/>
            <a:r>
              <a:rPr lang="zh-CN" altLang="en-US" dirty="0" smtClean="0"/>
              <a:t>回答问题积极性：</a:t>
            </a:r>
            <a:r>
              <a:rPr lang="en-US" altLang="zh-CN" dirty="0" smtClean="0"/>
              <a:t>5%</a:t>
            </a:r>
            <a:endParaRPr lang="en-US" altLang="zh-CN" dirty="0"/>
          </a:p>
          <a:p>
            <a:r>
              <a:rPr lang="zh-CN" altLang="en-US" dirty="0" smtClean="0"/>
              <a:t>过程性考核（</a:t>
            </a:r>
            <a:r>
              <a:rPr lang="en-US" altLang="zh-CN" dirty="0" smtClean="0"/>
              <a:t>40</a:t>
            </a:r>
            <a:r>
              <a:rPr lang="en-US" altLang="zh-CN" dirty="0"/>
              <a:t>%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en-US" dirty="0" smtClean="0"/>
              <a:t>课堂</a:t>
            </a:r>
            <a:r>
              <a:rPr lang="zh-CN" altLang="en-US" dirty="0"/>
              <a:t>表现：</a:t>
            </a:r>
            <a:r>
              <a:rPr lang="en-US" altLang="zh-CN" dirty="0"/>
              <a:t>5%</a:t>
            </a:r>
          </a:p>
          <a:p>
            <a:pPr lvl="1"/>
            <a:r>
              <a:rPr lang="zh-CN" altLang="en-US" dirty="0"/>
              <a:t>作业：</a:t>
            </a:r>
            <a:r>
              <a:rPr lang="en-US" altLang="zh-CN" dirty="0"/>
              <a:t>10%</a:t>
            </a:r>
          </a:p>
          <a:p>
            <a:pPr lvl="1"/>
            <a:r>
              <a:rPr lang="zh-CN" altLang="en-US" dirty="0"/>
              <a:t>实验报告册：</a:t>
            </a:r>
            <a:r>
              <a:rPr lang="en-US" altLang="zh-CN" dirty="0"/>
              <a:t>20</a:t>
            </a:r>
            <a:r>
              <a:rPr lang="en-US" altLang="zh-CN" dirty="0" smtClean="0"/>
              <a:t>%</a:t>
            </a:r>
            <a:endParaRPr lang="en-US" altLang="zh-CN" dirty="0"/>
          </a:p>
          <a:p>
            <a:r>
              <a:rPr lang="zh-CN" altLang="en-US" dirty="0"/>
              <a:t>期末成绩</a:t>
            </a:r>
            <a:r>
              <a:rPr lang="zh-CN" altLang="en-US" dirty="0" smtClean="0"/>
              <a:t>（</a:t>
            </a:r>
            <a:r>
              <a:rPr lang="en-US" altLang="zh-CN" smtClean="0"/>
              <a:t>50</a:t>
            </a:r>
            <a:r>
              <a:rPr lang="en-US" altLang="zh-CN" dirty="0"/>
              <a:t>%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r>
              <a:rPr lang="zh-CN" altLang="en-US" dirty="0"/>
              <a:t>纸质理论考试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CB9577E-01A2-4021-B71A-7F70103C5E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5" r="32750"/>
          <a:stretch/>
        </p:blipFill>
        <p:spPr>
          <a:xfrm>
            <a:off x="1659988" y="1413212"/>
            <a:ext cx="2912012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03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flipH="1">
            <a:off x="3769425" y="1083422"/>
            <a:ext cx="4653149" cy="4691155"/>
            <a:chOff x="1346200" y="1839912"/>
            <a:chExt cx="3109913" cy="3135314"/>
          </a:xfrm>
        </p:grpSpPr>
        <p:sp>
          <p:nvSpPr>
            <p:cNvPr id="8" name="Freeform 6"/>
            <p:cNvSpPr/>
            <p:nvPr/>
          </p:nvSpPr>
          <p:spPr bwMode="auto">
            <a:xfrm>
              <a:off x="3132138" y="1865313"/>
              <a:ext cx="844550" cy="587375"/>
            </a:xfrm>
            <a:custGeom>
              <a:avLst/>
              <a:gdLst>
                <a:gd name="T0" fmla="*/ 1092 w 1092"/>
                <a:gd name="T1" fmla="*/ 531 h 763"/>
                <a:gd name="T2" fmla="*/ 22 w 1092"/>
                <a:gd name="T3" fmla="*/ 0 h 763"/>
                <a:gd name="T4" fmla="*/ 0 w 1092"/>
                <a:gd name="T5" fmla="*/ 349 h 763"/>
                <a:gd name="T6" fmla="*/ 829 w 1092"/>
                <a:gd name="T7" fmla="*/ 763 h 763"/>
                <a:gd name="T8" fmla="*/ 1092 w 1092"/>
                <a:gd name="T9" fmla="*/ 531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2" h="763">
                  <a:moveTo>
                    <a:pt x="1092" y="531"/>
                  </a:moveTo>
                  <a:cubicBezTo>
                    <a:pt x="805" y="257"/>
                    <a:pt x="436" y="66"/>
                    <a:pt x="22" y="0"/>
                  </a:cubicBezTo>
                  <a:lnTo>
                    <a:pt x="0" y="349"/>
                  </a:lnTo>
                  <a:cubicBezTo>
                    <a:pt x="318" y="407"/>
                    <a:pt x="603" y="554"/>
                    <a:pt x="829" y="763"/>
                  </a:cubicBezTo>
                  <a:lnTo>
                    <a:pt x="1092" y="53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1346200" y="3341688"/>
              <a:ext cx="2555875" cy="1633538"/>
            </a:xfrm>
            <a:custGeom>
              <a:avLst/>
              <a:gdLst>
                <a:gd name="T0" fmla="*/ 3076 w 3307"/>
                <a:gd name="T1" fmla="*/ 1351 h 2117"/>
                <a:gd name="T2" fmla="*/ 2139 w 3307"/>
                <a:gd name="T3" fmla="*/ 1731 h 2117"/>
                <a:gd name="T4" fmla="*/ 1914 w 3307"/>
                <a:gd name="T5" fmla="*/ 1731 h 2117"/>
                <a:gd name="T6" fmla="*/ 349 w 3307"/>
                <a:gd name="T7" fmla="*/ 22 h 2117"/>
                <a:gd name="T8" fmla="*/ 1 w 3307"/>
                <a:gd name="T9" fmla="*/ 0 h 2117"/>
                <a:gd name="T10" fmla="*/ 0 w 3307"/>
                <a:gd name="T11" fmla="*/ 93 h 2117"/>
                <a:gd name="T12" fmla="*/ 2 w 3307"/>
                <a:gd name="T13" fmla="*/ 150 h 2117"/>
                <a:gd name="T14" fmla="*/ 3 w 3307"/>
                <a:gd name="T15" fmla="*/ 182 h 2117"/>
                <a:gd name="T16" fmla="*/ 8 w 3307"/>
                <a:gd name="T17" fmla="*/ 254 h 2117"/>
                <a:gd name="T18" fmla="*/ 9 w 3307"/>
                <a:gd name="T19" fmla="*/ 267 h 2117"/>
                <a:gd name="T20" fmla="*/ 1891 w 3307"/>
                <a:gd name="T21" fmla="*/ 2087 h 2117"/>
                <a:gd name="T22" fmla="*/ 3158 w 3307"/>
                <a:gd name="T23" fmla="*/ 1729 h 2117"/>
                <a:gd name="T24" fmla="*/ 3158 w 3307"/>
                <a:gd name="T25" fmla="*/ 1726 h 2117"/>
                <a:gd name="T26" fmla="*/ 3307 w 3307"/>
                <a:gd name="T27" fmla="*/ 1613 h 2117"/>
                <a:gd name="T28" fmla="*/ 3076 w 3307"/>
                <a:gd name="T29" fmla="*/ 1351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7" h="2117">
                  <a:moveTo>
                    <a:pt x="3076" y="1351"/>
                  </a:moveTo>
                  <a:cubicBezTo>
                    <a:pt x="2816" y="1567"/>
                    <a:pt x="2491" y="1704"/>
                    <a:pt x="2139" y="1731"/>
                  </a:cubicBezTo>
                  <a:cubicBezTo>
                    <a:pt x="2065" y="1735"/>
                    <a:pt x="1990" y="1736"/>
                    <a:pt x="1914" y="1731"/>
                  </a:cubicBezTo>
                  <a:cubicBezTo>
                    <a:pt x="1015" y="1675"/>
                    <a:pt x="345" y="911"/>
                    <a:pt x="349" y="22"/>
                  </a:cubicBezTo>
                  <a:lnTo>
                    <a:pt x="1" y="0"/>
                  </a:lnTo>
                  <a:cubicBezTo>
                    <a:pt x="0" y="32"/>
                    <a:pt x="0" y="62"/>
                    <a:pt x="0" y="93"/>
                  </a:cubicBezTo>
                  <a:cubicBezTo>
                    <a:pt x="0" y="112"/>
                    <a:pt x="1" y="131"/>
                    <a:pt x="2" y="150"/>
                  </a:cubicBezTo>
                  <a:cubicBezTo>
                    <a:pt x="2" y="161"/>
                    <a:pt x="2" y="172"/>
                    <a:pt x="3" y="182"/>
                  </a:cubicBezTo>
                  <a:cubicBezTo>
                    <a:pt x="4" y="207"/>
                    <a:pt x="6" y="230"/>
                    <a:pt x="8" y="254"/>
                  </a:cubicBezTo>
                  <a:cubicBezTo>
                    <a:pt x="8" y="258"/>
                    <a:pt x="9" y="262"/>
                    <a:pt x="9" y="267"/>
                  </a:cubicBezTo>
                  <a:cubicBezTo>
                    <a:pt x="101" y="1248"/>
                    <a:pt x="896" y="2024"/>
                    <a:pt x="1891" y="2087"/>
                  </a:cubicBezTo>
                  <a:cubicBezTo>
                    <a:pt x="2359" y="2117"/>
                    <a:pt x="2799" y="1974"/>
                    <a:pt x="3158" y="1729"/>
                  </a:cubicBezTo>
                  <a:lnTo>
                    <a:pt x="3158" y="1726"/>
                  </a:lnTo>
                  <a:cubicBezTo>
                    <a:pt x="3209" y="1691"/>
                    <a:pt x="3259" y="1653"/>
                    <a:pt x="3307" y="1613"/>
                  </a:cubicBezTo>
                  <a:lnTo>
                    <a:pt x="3076" y="135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022475" y="1839912"/>
              <a:ext cx="903288" cy="481013"/>
            </a:xfrm>
            <a:custGeom>
              <a:avLst/>
              <a:gdLst>
                <a:gd name="T0" fmla="*/ 1147 w 1169"/>
                <a:gd name="T1" fmla="*/ 356 h 624"/>
                <a:gd name="T2" fmla="*/ 1169 w 1169"/>
                <a:gd name="T3" fmla="*/ 7 h 624"/>
                <a:gd name="T4" fmla="*/ 0 w 1169"/>
                <a:gd name="T5" fmla="*/ 360 h 624"/>
                <a:gd name="T6" fmla="*/ 232 w 1169"/>
                <a:gd name="T7" fmla="*/ 624 h 624"/>
                <a:gd name="T8" fmla="*/ 1147 w 1169"/>
                <a:gd name="T9" fmla="*/ 356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9" h="624">
                  <a:moveTo>
                    <a:pt x="1147" y="356"/>
                  </a:moveTo>
                  <a:lnTo>
                    <a:pt x="1169" y="7"/>
                  </a:lnTo>
                  <a:cubicBezTo>
                    <a:pt x="738" y="0"/>
                    <a:pt x="333" y="131"/>
                    <a:pt x="0" y="360"/>
                  </a:cubicBezTo>
                  <a:lnTo>
                    <a:pt x="232" y="624"/>
                  </a:lnTo>
                  <a:cubicBezTo>
                    <a:pt x="497" y="452"/>
                    <a:pt x="812" y="354"/>
                    <a:pt x="1147" y="35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3884613" y="3521075"/>
              <a:ext cx="566738" cy="909638"/>
            </a:xfrm>
            <a:custGeom>
              <a:avLst/>
              <a:gdLst>
                <a:gd name="T0" fmla="*/ 0 w 734"/>
                <a:gd name="T1" fmla="*/ 914 h 1178"/>
                <a:gd name="T2" fmla="*/ 232 w 734"/>
                <a:gd name="T3" fmla="*/ 1178 h 1178"/>
                <a:gd name="T4" fmla="*/ 734 w 734"/>
                <a:gd name="T5" fmla="*/ 22 h 1178"/>
                <a:gd name="T6" fmla="*/ 386 w 734"/>
                <a:gd name="T7" fmla="*/ 0 h 1178"/>
                <a:gd name="T8" fmla="*/ 0 w 734"/>
                <a:gd name="T9" fmla="*/ 914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4" h="1178">
                  <a:moveTo>
                    <a:pt x="0" y="914"/>
                  </a:moveTo>
                  <a:lnTo>
                    <a:pt x="232" y="1178"/>
                  </a:lnTo>
                  <a:cubicBezTo>
                    <a:pt x="510" y="867"/>
                    <a:pt x="693" y="467"/>
                    <a:pt x="734" y="22"/>
                  </a:cubicBezTo>
                  <a:lnTo>
                    <a:pt x="386" y="0"/>
                  </a:lnTo>
                  <a:cubicBezTo>
                    <a:pt x="352" y="349"/>
                    <a:pt x="212" y="664"/>
                    <a:pt x="0" y="91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1371600" y="2257425"/>
              <a:ext cx="654050" cy="879475"/>
            </a:xfrm>
            <a:custGeom>
              <a:avLst/>
              <a:gdLst>
                <a:gd name="T0" fmla="*/ 846 w 846"/>
                <a:gd name="T1" fmla="*/ 262 h 1140"/>
                <a:gd name="T2" fmla="*/ 615 w 846"/>
                <a:gd name="T3" fmla="*/ 0 h 1140"/>
                <a:gd name="T4" fmla="*/ 0 w 846"/>
                <a:gd name="T5" fmla="*/ 1117 h 1140"/>
                <a:gd name="T6" fmla="*/ 351 w 846"/>
                <a:gd name="T7" fmla="*/ 1140 h 1140"/>
                <a:gd name="T8" fmla="*/ 846 w 846"/>
                <a:gd name="T9" fmla="*/ 262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6" h="1140">
                  <a:moveTo>
                    <a:pt x="846" y="262"/>
                  </a:moveTo>
                  <a:lnTo>
                    <a:pt x="615" y="0"/>
                  </a:lnTo>
                  <a:cubicBezTo>
                    <a:pt x="302" y="289"/>
                    <a:pt x="80" y="676"/>
                    <a:pt x="0" y="1117"/>
                  </a:cubicBezTo>
                  <a:lnTo>
                    <a:pt x="351" y="1140"/>
                  </a:lnTo>
                  <a:cubicBezTo>
                    <a:pt x="422" y="795"/>
                    <a:pt x="600" y="491"/>
                    <a:pt x="846" y="26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3924300" y="2439988"/>
              <a:ext cx="531813" cy="874713"/>
            </a:xfrm>
            <a:custGeom>
              <a:avLst/>
              <a:gdLst>
                <a:gd name="T0" fmla="*/ 337 w 687"/>
                <a:gd name="T1" fmla="*/ 1111 h 1133"/>
                <a:gd name="T2" fmla="*/ 687 w 687"/>
                <a:gd name="T3" fmla="*/ 1133 h 1133"/>
                <a:gd name="T4" fmla="*/ 262 w 687"/>
                <a:gd name="T5" fmla="*/ 0 h 1133"/>
                <a:gd name="T6" fmla="*/ 0 w 687"/>
                <a:gd name="T7" fmla="*/ 231 h 1133"/>
                <a:gd name="T8" fmla="*/ 337 w 687"/>
                <a:gd name="T9" fmla="*/ 1111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" h="1133">
                  <a:moveTo>
                    <a:pt x="337" y="1111"/>
                  </a:moveTo>
                  <a:lnTo>
                    <a:pt x="687" y="1133"/>
                  </a:lnTo>
                  <a:cubicBezTo>
                    <a:pt x="665" y="710"/>
                    <a:pt x="511" y="317"/>
                    <a:pt x="262" y="0"/>
                  </a:cubicBezTo>
                  <a:lnTo>
                    <a:pt x="0" y="231"/>
                  </a:lnTo>
                  <a:cubicBezTo>
                    <a:pt x="190" y="481"/>
                    <a:pt x="311" y="784"/>
                    <a:pt x="337" y="111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384570" y="2073350"/>
            <a:ext cx="3807430" cy="2711300"/>
            <a:chOff x="8384570" y="2073350"/>
            <a:chExt cx="3807430" cy="2711300"/>
          </a:xfrm>
        </p:grpSpPr>
        <p:sp>
          <p:nvSpPr>
            <p:cNvPr id="5" name="Freeform 7"/>
            <p:cNvSpPr/>
            <p:nvPr/>
          </p:nvSpPr>
          <p:spPr bwMode="auto">
            <a:xfrm flipH="1">
              <a:off x="8384570" y="2073350"/>
              <a:ext cx="1975317" cy="2711300"/>
            </a:xfrm>
            <a:custGeom>
              <a:avLst/>
              <a:gdLst>
                <a:gd name="T0" fmla="*/ 0 w 2589"/>
                <a:gd name="T1" fmla="*/ 0 h 3294"/>
                <a:gd name="T2" fmla="*/ 2383 w 2589"/>
                <a:gd name="T3" fmla="*/ 0 h 3294"/>
                <a:gd name="T4" fmla="*/ 1697 w 2589"/>
                <a:gd name="T5" fmla="*/ 1564 h 3294"/>
                <a:gd name="T6" fmla="*/ 2589 w 2589"/>
                <a:gd name="T7" fmla="*/ 3294 h 3294"/>
                <a:gd name="T8" fmla="*/ 0 w 2589"/>
                <a:gd name="T9" fmla="*/ 3294 h 3294"/>
                <a:gd name="T10" fmla="*/ 0 w 2589"/>
                <a:gd name="T11" fmla="*/ 0 h 3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9" h="3294">
                  <a:moveTo>
                    <a:pt x="0" y="0"/>
                  </a:moveTo>
                  <a:lnTo>
                    <a:pt x="2383" y="0"/>
                  </a:lnTo>
                  <a:cubicBezTo>
                    <a:pt x="1961" y="388"/>
                    <a:pt x="1697" y="945"/>
                    <a:pt x="1697" y="1564"/>
                  </a:cubicBezTo>
                  <a:cubicBezTo>
                    <a:pt x="1697" y="2277"/>
                    <a:pt x="2049" y="2909"/>
                    <a:pt x="2589" y="3294"/>
                  </a:cubicBezTo>
                  <a:lnTo>
                    <a:pt x="0" y="3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4261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0078136" y="2073350"/>
              <a:ext cx="2113864" cy="27113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flipH="1">
            <a:off x="-28628" y="2073350"/>
            <a:ext cx="3807430" cy="2711300"/>
            <a:chOff x="8384570" y="2073350"/>
            <a:chExt cx="3807430" cy="2711300"/>
          </a:xfrm>
        </p:grpSpPr>
        <p:sp>
          <p:nvSpPr>
            <p:cNvPr id="23" name="Freeform 7"/>
            <p:cNvSpPr/>
            <p:nvPr/>
          </p:nvSpPr>
          <p:spPr bwMode="auto">
            <a:xfrm flipH="1">
              <a:off x="8384570" y="2073350"/>
              <a:ext cx="1975317" cy="2711300"/>
            </a:xfrm>
            <a:custGeom>
              <a:avLst/>
              <a:gdLst>
                <a:gd name="T0" fmla="*/ 0 w 2589"/>
                <a:gd name="T1" fmla="*/ 0 h 3294"/>
                <a:gd name="T2" fmla="*/ 2383 w 2589"/>
                <a:gd name="T3" fmla="*/ 0 h 3294"/>
                <a:gd name="T4" fmla="*/ 1697 w 2589"/>
                <a:gd name="T5" fmla="*/ 1564 h 3294"/>
                <a:gd name="T6" fmla="*/ 2589 w 2589"/>
                <a:gd name="T7" fmla="*/ 3294 h 3294"/>
                <a:gd name="T8" fmla="*/ 0 w 2589"/>
                <a:gd name="T9" fmla="*/ 3294 h 3294"/>
                <a:gd name="T10" fmla="*/ 0 w 2589"/>
                <a:gd name="T11" fmla="*/ 0 h 3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9" h="3294">
                  <a:moveTo>
                    <a:pt x="0" y="0"/>
                  </a:moveTo>
                  <a:lnTo>
                    <a:pt x="2383" y="0"/>
                  </a:lnTo>
                  <a:cubicBezTo>
                    <a:pt x="1961" y="388"/>
                    <a:pt x="1697" y="945"/>
                    <a:pt x="1697" y="1564"/>
                  </a:cubicBezTo>
                  <a:cubicBezTo>
                    <a:pt x="1697" y="2277"/>
                    <a:pt x="2049" y="2909"/>
                    <a:pt x="2589" y="3294"/>
                  </a:cubicBezTo>
                  <a:lnTo>
                    <a:pt x="0" y="3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4261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0078136" y="2073350"/>
              <a:ext cx="2113864" cy="27113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370505" y="2940018"/>
            <a:ext cx="3524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学习开始</a:t>
            </a:r>
          </a:p>
        </p:txBody>
      </p:sp>
    </p:spTree>
    <p:extLst>
      <p:ext uri="{BB962C8B-B14F-4D97-AF65-F5344CB8AC3E}">
        <p14:creationId xmlns:p14="http://schemas.microsoft.com/office/powerpoint/2010/main" val="217229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7"/>
          <p:cNvSpPr/>
          <p:nvPr/>
        </p:nvSpPr>
        <p:spPr bwMode="auto">
          <a:xfrm>
            <a:off x="0" y="2165424"/>
            <a:ext cx="1975317" cy="2527151"/>
          </a:xfrm>
          <a:custGeom>
            <a:avLst/>
            <a:gdLst>
              <a:gd name="T0" fmla="*/ 0 w 2589"/>
              <a:gd name="T1" fmla="*/ 0 h 3294"/>
              <a:gd name="T2" fmla="*/ 2383 w 2589"/>
              <a:gd name="T3" fmla="*/ 0 h 3294"/>
              <a:gd name="T4" fmla="*/ 1697 w 2589"/>
              <a:gd name="T5" fmla="*/ 1564 h 3294"/>
              <a:gd name="T6" fmla="*/ 2589 w 2589"/>
              <a:gd name="T7" fmla="*/ 3294 h 3294"/>
              <a:gd name="T8" fmla="*/ 0 w 2589"/>
              <a:gd name="T9" fmla="*/ 3294 h 3294"/>
              <a:gd name="T10" fmla="*/ 0 w 2589"/>
              <a:gd name="T11" fmla="*/ 0 h 3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89" h="3294">
                <a:moveTo>
                  <a:pt x="0" y="0"/>
                </a:moveTo>
                <a:lnTo>
                  <a:pt x="2383" y="0"/>
                </a:lnTo>
                <a:cubicBezTo>
                  <a:pt x="1961" y="388"/>
                  <a:pt x="1697" y="945"/>
                  <a:pt x="1697" y="1564"/>
                </a:cubicBezTo>
                <a:cubicBezTo>
                  <a:pt x="1697" y="2277"/>
                  <a:pt x="2049" y="2909"/>
                  <a:pt x="2589" y="3294"/>
                </a:cubicBezTo>
                <a:lnTo>
                  <a:pt x="0" y="329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4261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668007" y="2010126"/>
            <a:ext cx="2837746" cy="283774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2165909" y="2921168"/>
            <a:ext cx="184194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目录</a:t>
            </a:r>
            <a:endParaRPr lang="en-US" altLang="zh-CN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77632" y="139240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课程定位</a:t>
            </a:r>
          </a:p>
        </p:txBody>
      </p:sp>
      <p:sp>
        <p:nvSpPr>
          <p:cNvPr id="26" name="矩形 25"/>
          <p:cNvSpPr/>
          <p:nvPr/>
        </p:nvSpPr>
        <p:spPr>
          <a:xfrm>
            <a:off x="6677632" y="2279896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为什么学习本课程？</a:t>
            </a:r>
          </a:p>
        </p:txBody>
      </p:sp>
      <p:sp>
        <p:nvSpPr>
          <p:cNvPr id="27" name="矩形 26"/>
          <p:cNvSpPr/>
          <p:nvPr/>
        </p:nvSpPr>
        <p:spPr>
          <a:xfrm>
            <a:off x="6677632" y="316739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本课程学什么？</a:t>
            </a:r>
          </a:p>
        </p:txBody>
      </p:sp>
      <p:sp>
        <p:nvSpPr>
          <p:cNvPr id="29" name="矩形 28"/>
          <p:cNvSpPr/>
          <p:nvPr/>
        </p:nvSpPr>
        <p:spPr>
          <a:xfrm>
            <a:off x="6677632" y="494237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考核方式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767362" y="1326126"/>
            <a:ext cx="684000" cy="684000"/>
            <a:chOff x="4298181" y="1134326"/>
            <a:chExt cx="684000" cy="684000"/>
          </a:xfrm>
        </p:grpSpPr>
        <p:sp>
          <p:nvSpPr>
            <p:cNvPr id="30" name="Oval 12"/>
            <p:cNvSpPr>
              <a:spLocks noChangeArrowheads="1"/>
            </p:cNvSpPr>
            <p:nvPr/>
          </p:nvSpPr>
          <p:spPr bwMode="auto">
            <a:xfrm>
              <a:off x="4298181" y="1134326"/>
              <a:ext cx="684000" cy="684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8"/>
            <p:cNvSpPr txBox="1"/>
            <p:nvPr/>
          </p:nvSpPr>
          <p:spPr>
            <a:xfrm>
              <a:off x="4420897" y="1134326"/>
              <a:ext cx="4411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1</a:t>
              </a:r>
              <a:endParaRPr lang="zh-CN" altLang="en-US" sz="3600" b="1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767362" y="2210092"/>
            <a:ext cx="684000" cy="684000"/>
            <a:chOff x="4298181" y="1134326"/>
            <a:chExt cx="684000" cy="684000"/>
          </a:xfrm>
        </p:grpSpPr>
        <p:sp>
          <p:nvSpPr>
            <p:cNvPr id="33" name="Oval 12"/>
            <p:cNvSpPr>
              <a:spLocks noChangeArrowheads="1"/>
            </p:cNvSpPr>
            <p:nvPr/>
          </p:nvSpPr>
          <p:spPr bwMode="auto">
            <a:xfrm>
              <a:off x="4298181" y="1134326"/>
              <a:ext cx="684000" cy="684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8"/>
            <p:cNvSpPr txBox="1"/>
            <p:nvPr/>
          </p:nvSpPr>
          <p:spPr>
            <a:xfrm>
              <a:off x="4420897" y="1134326"/>
              <a:ext cx="4411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2</a:t>
              </a:r>
              <a:endParaRPr lang="zh-CN" altLang="en-US" sz="3600" b="1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767362" y="3094058"/>
            <a:ext cx="684000" cy="684000"/>
            <a:chOff x="4298181" y="1134326"/>
            <a:chExt cx="684000" cy="684000"/>
          </a:xfrm>
        </p:grpSpPr>
        <p:sp>
          <p:nvSpPr>
            <p:cNvPr id="36" name="Oval 12"/>
            <p:cNvSpPr>
              <a:spLocks noChangeArrowheads="1"/>
            </p:cNvSpPr>
            <p:nvPr/>
          </p:nvSpPr>
          <p:spPr bwMode="auto">
            <a:xfrm>
              <a:off x="4298181" y="1134326"/>
              <a:ext cx="684000" cy="684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TextBox 8"/>
            <p:cNvSpPr txBox="1"/>
            <p:nvPr/>
          </p:nvSpPr>
          <p:spPr>
            <a:xfrm>
              <a:off x="4420897" y="1134326"/>
              <a:ext cx="4411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3</a:t>
              </a:r>
              <a:endParaRPr lang="zh-CN" altLang="en-US" sz="3600" b="1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767362" y="3978024"/>
            <a:ext cx="684000" cy="684000"/>
            <a:chOff x="4298181" y="1134326"/>
            <a:chExt cx="684000" cy="684000"/>
          </a:xfrm>
        </p:grpSpPr>
        <p:sp>
          <p:nvSpPr>
            <p:cNvPr id="39" name="Oval 12"/>
            <p:cNvSpPr>
              <a:spLocks noChangeArrowheads="1"/>
            </p:cNvSpPr>
            <p:nvPr/>
          </p:nvSpPr>
          <p:spPr bwMode="auto">
            <a:xfrm>
              <a:off x="4298181" y="1134326"/>
              <a:ext cx="684000" cy="684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TextBox 8"/>
            <p:cNvSpPr txBox="1"/>
            <p:nvPr/>
          </p:nvSpPr>
          <p:spPr>
            <a:xfrm>
              <a:off x="4420897" y="1134326"/>
              <a:ext cx="4411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4</a:t>
              </a:r>
              <a:endParaRPr lang="zh-CN" altLang="en-US" sz="3600" b="1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767362" y="4861990"/>
            <a:ext cx="684000" cy="684000"/>
            <a:chOff x="4298181" y="1134326"/>
            <a:chExt cx="684000" cy="684000"/>
          </a:xfrm>
        </p:grpSpPr>
        <p:sp>
          <p:nvSpPr>
            <p:cNvPr id="42" name="Oval 12"/>
            <p:cNvSpPr>
              <a:spLocks noChangeArrowheads="1"/>
            </p:cNvSpPr>
            <p:nvPr/>
          </p:nvSpPr>
          <p:spPr bwMode="auto">
            <a:xfrm>
              <a:off x="4298181" y="1134326"/>
              <a:ext cx="684000" cy="684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TextBox 8"/>
            <p:cNvSpPr txBox="1"/>
            <p:nvPr/>
          </p:nvSpPr>
          <p:spPr>
            <a:xfrm>
              <a:off x="4420897" y="1134326"/>
              <a:ext cx="4411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5</a:t>
              </a:r>
              <a:endParaRPr lang="zh-CN" altLang="en-US" sz="3600" b="1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44" name="Freeform 7"/>
          <p:cNvSpPr/>
          <p:nvPr/>
        </p:nvSpPr>
        <p:spPr bwMode="auto">
          <a:xfrm flipH="1">
            <a:off x="10216683" y="2165424"/>
            <a:ext cx="1975317" cy="2527151"/>
          </a:xfrm>
          <a:custGeom>
            <a:avLst/>
            <a:gdLst>
              <a:gd name="T0" fmla="*/ 0 w 2589"/>
              <a:gd name="T1" fmla="*/ 0 h 3294"/>
              <a:gd name="T2" fmla="*/ 2383 w 2589"/>
              <a:gd name="T3" fmla="*/ 0 h 3294"/>
              <a:gd name="T4" fmla="*/ 1697 w 2589"/>
              <a:gd name="T5" fmla="*/ 1564 h 3294"/>
              <a:gd name="T6" fmla="*/ 2589 w 2589"/>
              <a:gd name="T7" fmla="*/ 3294 h 3294"/>
              <a:gd name="T8" fmla="*/ 0 w 2589"/>
              <a:gd name="T9" fmla="*/ 3294 h 3294"/>
              <a:gd name="T10" fmla="*/ 0 w 2589"/>
              <a:gd name="T11" fmla="*/ 0 h 3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89" h="3294">
                <a:moveTo>
                  <a:pt x="0" y="0"/>
                </a:moveTo>
                <a:lnTo>
                  <a:pt x="2383" y="0"/>
                </a:lnTo>
                <a:cubicBezTo>
                  <a:pt x="1961" y="388"/>
                  <a:pt x="1697" y="945"/>
                  <a:pt x="1697" y="1564"/>
                </a:cubicBezTo>
                <a:cubicBezTo>
                  <a:pt x="1697" y="2277"/>
                  <a:pt x="2049" y="2909"/>
                  <a:pt x="2589" y="3294"/>
                </a:cubicBezTo>
                <a:lnTo>
                  <a:pt x="0" y="329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4261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7403C14E-0AD1-4C61-825A-AB89ABF94EBE}"/>
              </a:ext>
            </a:extLst>
          </p:cNvPr>
          <p:cNvSpPr/>
          <p:nvPr/>
        </p:nvSpPr>
        <p:spPr>
          <a:xfrm>
            <a:off x="6677632" y="405488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学到什么程度？</a:t>
            </a:r>
          </a:p>
        </p:txBody>
      </p:sp>
    </p:spTree>
    <p:extLst>
      <p:ext uri="{BB962C8B-B14F-4D97-AF65-F5344CB8AC3E}">
        <p14:creationId xmlns:p14="http://schemas.microsoft.com/office/powerpoint/2010/main" val="97874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76757F7-CDE7-438D-A374-3EAA1AC65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 </a:t>
            </a:r>
            <a:r>
              <a:rPr lang="zh-CN" altLang="en-US" dirty="0"/>
              <a:t>课程定位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D563C07-B784-4173-B9F5-6F3CF3E7D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《</a:t>
            </a:r>
            <a:r>
              <a:rPr lang="zh-CN" altLang="en-US" dirty="0" smtClean="0"/>
              <a:t>数据库原理</a:t>
            </a:r>
            <a:r>
              <a:rPr lang="en-US" altLang="zh-CN" dirty="0" smtClean="0"/>
              <a:t>》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</a:rPr>
              <a:t>计算机科学</a:t>
            </a:r>
            <a:r>
              <a:rPr lang="zh-CN" altLang="en-US" dirty="0"/>
              <a:t>学科与</a:t>
            </a:r>
            <a:r>
              <a:rPr lang="zh-CN" altLang="en-US" b="1" dirty="0">
                <a:solidFill>
                  <a:srgbClr val="0070C0"/>
                </a:solidFill>
              </a:rPr>
              <a:t>软件工程学科</a:t>
            </a:r>
            <a:r>
              <a:rPr lang="zh-CN" altLang="en-US" dirty="0"/>
              <a:t>的核心课程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是“</a:t>
            </a:r>
            <a:r>
              <a:rPr lang="zh-CN" altLang="en-US" b="1" dirty="0">
                <a:solidFill>
                  <a:srgbClr val="0070C0"/>
                </a:solidFill>
              </a:rPr>
              <a:t>信息管理</a:t>
            </a:r>
            <a:r>
              <a:rPr lang="zh-CN" altLang="en-US" dirty="0"/>
              <a:t>”知识领域的核心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所有</a:t>
            </a:r>
            <a:r>
              <a:rPr lang="zh-CN" altLang="en-US" dirty="0"/>
              <a:t>学科的学生都可以也应该学习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578F5BFD-4826-4643-A09D-0FE07CB8469B}"/>
              </a:ext>
            </a:extLst>
          </p:cNvPr>
          <p:cNvGrpSpPr/>
          <p:nvPr/>
        </p:nvGrpSpPr>
        <p:grpSpPr>
          <a:xfrm>
            <a:off x="970671" y="3600444"/>
            <a:ext cx="7469944" cy="2973824"/>
            <a:chOff x="970671" y="3600444"/>
            <a:chExt cx="7469944" cy="2973824"/>
          </a:xfrm>
        </p:grpSpPr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032F2FFE-AA03-47F8-BF68-08DD6BF44DA6}"/>
                </a:ext>
              </a:extLst>
            </p:cNvPr>
            <p:cNvSpPr/>
            <p:nvPr/>
          </p:nvSpPr>
          <p:spPr>
            <a:xfrm>
              <a:off x="987265" y="5824172"/>
              <a:ext cx="2204014" cy="70556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思维</a:t>
              </a:r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15388275-0E95-427E-9221-92C6E2099444}"/>
                </a:ext>
              </a:extLst>
            </p:cNvPr>
            <p:cNvSpPr/>
            <p:nvPr/>
          </p:nvSpPr>
          <p:spPr>
            <a:xfrm>
              <a:off x="970671" y="4753072"/>
              <a:ext cx="2204014" cy="70556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</a:t>
              </a:r>
              <a:r>
                <a:rPr lang="en-US" altLang="zh-CN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技能</a:t>
              </a: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A503911C-3559-4736-AC39-D692CCEF6AF0}"/>
                </a:ext>
              </a:extLst>
            </p:cNvPr>
            <p:cNvSpPr/>
            <p:nvPr/>
          </p:nvSpPr>
          <p:spPr>
            <a:xfrm>
              <a:off x="970671" y="3699813"/>
              <a:ext cx="2204014" cy="70556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</a:t>
              </a:r>
            </a:p>
          </p:txBody>
        </p:sp>
        <p:cxnSp>
          <p:nvCxnSpPr>
            <p:cNvPr id="7" name="直接箭头连接符 6">
              <a:extLst>
                <a:ext uri="{FF2B5EF4-FFF2-40B4-BE49-F238E27FC236}">
                  <a16:creationId xmlns="" xmlns:a16="http://schemas.microsoft.com/office/drawing/2014/main" id="{B323A3BB-520D-4784-98AF-716831834BBB}"/>
                </a:ext>
              </a:extLst>
            </p:cNvPr>
            <p:cNvCxnSpPr>
              <a:cxnSpLocks/>
              <a:stCxn id="4" idx="0"/>
              <a:endCxn id="5" idx="4"/>
            </p:cNvCxnSpPr>
            <p:nvPr/>
          </p:nvCxnSpPr>
          <p:spPr>
            <a:xfrm flipH="1" flipV="1">
              <a:off x="2072678" y="5458634"/>
              <a:ext cx="16594" cy="36553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>
              <a:extLst>
                <a:ext uri="{FF2B5EF4-FFF2-40B4-BE49-F238E27FC236}">
                  <a16:creationId xmlns="" xmlns:a16="http://schemas.microsoft.com/office/drawing/2014/main" id="{33E3A1DD-B259-424D-B11A-D63FEAD9B186}"/>
                </a:ext>
              </a:extLst>
            </p:cNvPr>
            <p:cNvCxnSpPr>
              <a:cxnSpLocks/>
              <a:stCxn id="5" idx="0"/>
              <a:endCxn id="6" idx="4"/>
            </p:cNvCxnSpPr>
            <p:nvPr/>
          </p:nvCxnSpPr>
          <p:spPr>
            <a:xfrm flipV="1">
              <a:off x="2072678" y="4405375"/>
              <a:ext cx="0" cy="34769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A15E83F5-148B-47FF-8732-8C86756345AF}"/>
                </a:ext>
              </a:extLst>
            </p:cNvPr>
            <p:cNvSpPr/>
            <p:nvPr/>
          </p:nvSpPr>
          <p:spPr>
            <a:xfrm>
              <a:off x="5285903" y="5754700"/>
              <a:ext cx="3154712" cy="81956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/>
                <a:t>通识课程</a:t>
              </a:r>
              <a:endParaRPr lang="en-US" altLang="zh-CN" sz="2000" b="1" dirty="0"/>
            </a:p>
            <a:p>
              <a:pPr algn="ctr">
                <a:lnSpc>
                  <a:spcPct val="120000"/>
                </a:lnSpc>
              </a:pPr>
              <a:r>
                <a:rPr lang="zh-CN" altLang="en-US" sz="2000" dirty="0"/>
                <a:t>计算机导论</a:t>
              </a:r>
              <a:r>
                <a:rPr lang="en-US" altLang="zh-CN" sz="2000" dirty="0"/>
                <a:t>+</a:t>
              </a:r>
              <a:r>
                <a:rPr lang="zh-CN" altLang="en-US" sz="2000" dirty="0"/>
                <a:t>程序设计基础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21D7744C-390E-4CB0-8A2C-E03681D6FFFF}"/>
                </a:ext>
              </a:extLst>
            </p:cNvPr>
            <p:cNvSpPr/>
            <p:nvPr/>
          </p:nvSpPr>
          <p:spPr>
            <a:xfrm>
              <a:off x="5486217" y="4670540"/>
              <a:ext cx="2698430" cy="875882"/>
            </a:xfrm>
            <a:prstGeom prst="rect">
              <a:avLst/>
            </a:prstGeom>
            <a:solidFill>
              <a:srgbClr val="FF0000"/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</a:rPr>
                <a:t>专业课程</a:t>
              </a:r>
              <a:endParaRPr lang="en-US" altLang="zh-CN" sz="2000" b="1" dirty="0">
                <a:solidFill>
                  <a:schemeClr val="bg1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</a:rPr>
                <a:t>数据库技术及应用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A2EB8857-27D0-4F05-B092-731717C41CD1}"/>
                </a:ext>
              </a:extLst>
            </p:cNvPr>
            <p:cNvSpPr/>
            <p:nvPr/>
          </p:nvSpPr>
          <p:spPr>
            <a:xfrm>
              <a:off x="5509370" y="3789881"/>
              <a:ext cx="2717480" cy="547688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/>
                <a:t>专业核心课程</a:t>
              </a:r>
              <a:r>
                <a:rPr lang="zh-CN" altLang="en-US" sz="2000" dirty="0"/>
                <a:t> 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7A74D497-8574-44E5-916B-32E882A45103}"/>
                </a:ext>
              </a:extLst>
            </p:cNvPr>
            <p:cNvCxnSpPr>
              <a:cxnSpLocks/>
              <a:stCxn id="4" idx="6"/>
              <a:endCxn id="9" idx="1"/>
            </p:cNvCxnSpPr>
            <p:nvPr/>
          </p:nvCxnSpPr>
          <p:spPr>
            <a:xfrm flipV="1">
              <a:off x="3191279" y="6164484"/>
              <a:ext cx="2094624" cy="124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9AF2EE1E-4204-4B50-AFC8-68C688855715}"/>
                </a:ext>
              </a:extLst>
            </p:cNvPr>
            <p:cNvCxnSpPr>
              <a:cxnSpLocks/>
              <a:endCxn id="10" idx="1"/>
            </p:cNvCxnSpPr>
            <p:nvPr/>
          </p:nvCxnSpPr>
          <p:spPr>
            <a:xfrm flipV="1">
              <a:off x="3155635" y="5108481"/>
              <a:ext cx="2330582" cy="112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E966F106-D458-494E-8A5A-2D6D443C9F7E}"/>
                </a:ext>
              </a:extLst>
            </p:cNvPr>
            <p:cNvCxnSpPr>
              <a:cxnSpLocks/>
              <a:endCxn id="11" idx="1"/>
            </p:cNvCxnSpPr>
            <p:nvPr/>
          </p:nvCxnSpPr>
          <p:spPr>
            <a:xfrm>
              <a:off x="3155635" y="4054637"/>
              <a:ext cx="2353735" cy="90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5B476A34-3EA4-4CF5-8019-D12B5BB6E31F}"/>
                </a:ext>
              </a:extLst>
            </p:cNvPr>
            <p:cNvSpPr txBox="1"/>
            <p:nvPr/>
          </p:nvSpPr>
          <p:spPr>
            <a:xfrm>
              <a:off x="3356731" y="3600444"/>
              <a:ext cx="2086449" cy="875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知识深化与视</a:t>
              </a:r>
              <a:endParaRPr lang="en-US" altLang="zh-CN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野拓展</a:t>
              </a:r>
              <a:r>
                <a:rPr lang="en-US" altLang="zh-CN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—</a:t>
              </a:r>
              <a:r>
                <a:rPr lang="zh-CN" altLang="en-US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了解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A4BDFA42-B7DD-41C9-BFA9-B72B48492C85}"/>
                </a:ext>
              </a:extLst>
            </p:cNvPr>
            <p:cNvSpPr txBox="1"/>
            <p:nvPr/>
          </p:nvSpPr>
          <p:spPr>
            <a:xfrm>
              <a:off x="3266602" y="4651489"/>
              <a:ext cx="2086449" cy="460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训练与掌握</a:t>
              </a:r>
              <a:r>
                <a:rPr lang="en-US" altLang="zh-CN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—</a:t>
              </a:r>
              <a:r>
                <a:rPr lang="zh-CN" altLang="en-US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使用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1FC06CAB-FF9C-4489-84F8-30EE15ED5532}"/>
                </a:ext>
              </a:extLst>
            </p:cNvPr>
            <p:cNvSpPr txBox="1"/>
            <p:nvPr/>
          </p:nvSpPr>
          <p:spPr>
            <a:xfrm>
              <a:off x="3266601" y="5656597"/>
              <a:ext cx="2086449" cy="460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启发与联想</a:t>
              </a:r>
              <a:r>
                <a:rPr lang="en-US" altLang="zh-CN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—</a:t>
              </a:r>
              <a:r>
                <a:rPr lang="zh-CN" altLang="en-US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理解</a:t>
              </a:r>
            </a:p>
          </p:txBody>
        </p:sp>
      </p:grpSp>
      <p:sp>
        <p:nvSpPr>
          <p:cNvPr id="18" name="对话气泡: 椭圆形 17">
            <a:extLst>
              <a:ext uri="{FF2B5EF4-FFF2-40B4-BE49-F238E27FC236}">
                <a16:creationId xmlns="" xmlns:a16="http://schemas.microsoft.com/office/drawing/2014/main" id="{32CA16B3-532D-453D-BBD9-52C904114D32}"/>
              </a:ext>
            </a:extLst>
          </p:cNvPr>
          <p:cNvSpPr/>
          <p:nvPr/>
        </p:nvSpPr>
        <p:spPr>
          <a:xfrm>
            <a:off x="8721560" y="3210711"/>
            <a:ext cx="2698430" cy="1412706"/>
          </a:xfrm>
          <a:prstGeom prst="wedgeEllipseCallout">
            <a:avLst>
              <a:gd name="adj1" fmla="val -77446"/>
              <a:gd name="adj2" fmla="val 8749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</a:rPr>
              <a:t>练习，练习，</a:t>
            </a:r>
            <a:r>
              <a:rPr lang="en-US" altLang="zh-CN" sz="2800" b="1" dirty="0">
                <a:solidFill>
                  <a:srgbClr val="C00000"/>
                </a:solidFill>
              </a:rPr>
              <a:t>…….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72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A1B9B74-6B0C-4324-8A1F-6D5161571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 </a:t>
            </a:r>
            <a:r>
              <a:rPr lang="zh-CN" altLang="en-US" dirty="0"/>
              <a:t>为什么学习本课程？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B3DE946-A49F-459B-907B-F8442370A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7647"/>
            <a:ext cx="10515600" cy="3024753"/>
          </a:xfrm>
        </p:spPr>
        <p:txBody>
          <a:bodyPr/>
          <a:lstStyle/>
          <a:p>
            <a:r>
              <a:rPr lang="zh-CN" altLang="en-US" dirty="0"/>
              <a:t>传统社会：</a:t>
            </a:r>
            <a:r>
              <a:rPr lang="zh-CN" altLang="en-US" b="0" dirty="0">
                <a:solidFill>
                  <a:schemeClr val="tx1"/>
                </a:solidFill>
              </a:rPr>
              <a:t>业务工作   </a:t>
            </a:r>
            <a:r>
              <a:rPr lang="en-US" altLang="zh-CN" dirty="0">
                <a:sym typeface="Wingdings" panose="05000000000000000000" pitchFamily="2" charset="2"/>
              </a:rPr>
              <a:t>   </a:t>
            </a:r>
            <a:r>
              <a:rPr lang="zh-CN" altLang="en-US" dirty="0">
                <a:sym typeface="Wingdings" panose="05000000000000000000" pitchFamily="2" charset="2"/>
              </a:rPr>
              <a:t>信息社会：</a:t>
            </a:r>
            <a:r>
              <a:rPr lang="zh-CN" altLang="en-US" b="0" dirty="0">
                <a:solidFill>
                  <a:schemeClr val="tx1"/>
                </a:solidFill>
                <a:sym typeface="Wingdings" panose="05000000000000000000" pitchFamily="2" charset="2"/>
              </a:rPr>
              <a:t>业务工作</a:t>
            </a:r>
            <a:r>
              <a:rPr lang="en-US" altLang="zh-CN" b="0" dirty="0">
                <a:solidFill>
                  <a:schemeClr val="tx1"/>
                </a:solidFill>
                <a:sym typeface="Wingdings" panose="05000000000000000000" pitchFamily="2" charset="2"/>
              </a:rPr>
              <a:t>+</a:t>
            </a:r>
            <a:r>
              <a:rPr lang="zh-CN" altLang="en-US" b="0" dirty="0">
                <a:solidFill>
                  <a:schemeClr val="tx1"/>
                </a:solidFill>
                <a:sym typeface="Wingdings" panose="05000000000000000000" pitchFamily="2" charset="2"/>
              </a:rPr>
              <a:t>计算机支持</a:t>
            </a:r>
            <a:endParaRPr lang="en-US" altLang="zh-CN" b="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zh-CN" altLang="en-US" dirty="0">
                <a:sym typeface="Wingdings" panose="05000000000000000000" pitchFamily="2" charset="2"/>
              </a:rPr>
              <a:t>数据库是一种技术，更是一种思维</a:t>
            </a:r>
            <a:endParaRPr lang="en-US" altLang="zh-CN" dirty="0"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dirty="0">
                <a:sym typeface="Wingdings" panose="05000000000000000000" pitchFamily="2" charset="2"/>
              </a:rPr>
              <a:t> 形成“数据库”，实现“</a:t>
            </a:r>
            <a:r>
              <a:rPr lang="zh-CN" altLang="en-US" b="1" dirty="0">
                <a:solidFill>
                  <a:srgbClr val="0070C0"/>
                </a:solidFill>
                <a:sym typeface="Wingdings" panose="05000000000000000000" pitchFamily="2" charset="2"/>
              </a:rPr>
              <a:t>积累</a:t>
            </a:r>
            <a:r>
              <a:rPr lang="zh-CN" altLang="en-US" dirty="0">
                <a:sym typeface="Wingdings" panose="05000000000000000000" pitchFamily="2" charset="2"/>
              </a:rPr>
              <a:t>”</a:t>
            </a:r>
            <a:endParaRPr lang="en-US" altLang="zh-CN" dirty="0"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dirty="0">
                <a:sym typeface="Wingdings" panose="05000000000000000000" pitchFamily="2" charset="2"/>
              </a:rPr>
              <a:t> 应用“数据库，实现积累的</a:t>
            </a:r>
            <a:r>
              <a:rPr lang="zh-CN" altLang="en-US" b="1" dirty="0">
                <a:solidFill>
                  <a:srgbClr val="0070C0"/>
                </a:solidFill>
                <a:sym typeface="Wingdings" panose="05000000000000000000" pitchFamily="2" charset="2"/>
              </a:rPr>
              <a:t>效益</a:t>
            </a:r>
            <a:endParaRPr lang="en-US" altLang="zh-CN" b="1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dirty="0">
                <a:sym typeface="Wingdings" panose="05000000000000000000" pitchFamily="2" charset="2"/>
              </a:rPr>
              <a:t>“数据库”的管理与控制</a:t>
            </a:r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5F68DD7E-BFA8-4090-80AC-86A0411CFE79}"/>
              </a:ext>
            </a:extLst>
          </p:cNvPr>
          <p:cNvGrpSpPr/>
          <p:nvPr/>
        </p:nvGrpSpPr>
        <p:grpSpPr>
          <a:xfrm>
            <a:off x="541124" y="4174932"/>
            <a:ext cx="4548047" cy="1692000"/>
            <a:chOff x="903074" y="4479732"/>
            <a:chExt cx="4548047" cy="1692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432E012-FF40-4FB1-B351-B1475A27D1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599" b="1844"/>
            <a:stretch/>
          </p:blipFill>
          <p:spPr>
            <a:xfrm>
              <a:off x="903074" y="4479732"/>
              <a:ext cx="3665832" cy="162920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76320AF2-8AB1-4436-A785-4BB24D1BA1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752" b="50599"/>
            <a:stretch/>
          </p:blipFill>
          <p:spPr>
            <a:xfrm>
              <a:off x="4415822" y="4479732"/>
              <a:ext cx="1035299" cy="1692000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62E4FBB-D196-4EA5-AD24-A852407046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2" t="3567" b="10425"/>
          <a:stretch/>
        </p:blipFill>
        <p:spPr>
          <a:xfrm>
            <a:off x="5239378" y="4465847"/>
            <a:ext cx="1637044" cy="2392153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3C97AADE-8DD3-4ED3-9849-E03D4A07D814}"/>
              </a:ext>
            </a:extLst>
          </p:cNvPr>
          <p:cNvGrpSpPr/>
          <p:nvPr/>
        </p:nvGrpSpPr>
        <p:grpSpPr>
          <a:xfrm>
            <a:off x="6785024" y="2171701"/>
            <a:ext cx="5019738" cy="3581398"/>
            <a:chOff x="6876422" y="2236909"/>
            <a:chExt cx="4836942" cy="3450981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CF018C19-0AA7-4957-B1B8-2252C01140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3136" b="27234"/>
            <a:stretch/>
          </p:blipFill>
          <p:spPr>
            <a:xfrm>
              <a:off x="6876422" y="2236909"/>
              <a:ext cx="3770142" cy="2384181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AF160AE0-EBF6-43FA-A59A-CBF6B2C551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3136" b="27234"/>
            <a:stretch/>
          </p:blipFill>
          <p:spPr>
            <a:xfrm>
              <a:off x="7028822" y="2389309"/>
              <a:ext cx="3770142" cy="2384181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6555F997-612D-4588-A0B8-E11E603DA0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3136" b="27234"/>
            <a:stretch/>
          </p:blipFill>
          <p:spPr>
            <a:xfrm>
              <a:off x="7181222" y="2541709"/>
              <a:ext cx="3770142" cy="2384181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04E269CC-5BB0-4ADB-B08D-E83097FC0D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3136" b="27234"/>
            <a:stretch/>
          </p:blipFill>
          <p:spPr>
            <a:xfrm>
              <a:off x="7333622" y="2694109"/>
              <a:ext cx="3770142" cy="2384181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A07EF5C4-386B-443B-BBBB-B6016F76D6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3136" b="27234"/>
            <a:stretch/>
          </p:blipFill>
          <p:spPr>
            <a:xfrm>
              <a:off x="7486022" y="2846509"/>
              <a:ext cx="3770142" cy="2384181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BF82EC38-C2A0-4E98-9060-FFE20032E6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3136" b="27234"/>
            <a:stretch/>
          </p:blipFill>
          <p:spPr>
            <a:xfrm>
              <a:off x="7638422" y="2998909"/>
              <a:ext cx="3770142" cy="2384181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</p:pic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EA217044-00D2-4BF4-BFEB-D26986C9E6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3136" b="27234"/>
            <a:stretch/>
          </p:blipFill>
          <p:spPr>
            <a:xfrm>
              <a:off x="7790822" y="3151309"/>
              <a:ext cx="3770142" cy="2384181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A73DF679-CF56-49D2-9E55-9E7B324201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3136" b="27234"/>
            <a:stretch/>
          </p:blipFill>
          <p:spPr>
            <a:xfrm>
              <a:off x="7943222" y="3303709"/>
              <a:ext cx="3770142" cy="2384181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76398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CAE776A-3D80-4CB4-BFA0-EF8F19093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 </a:t>
            </a:r>
            <a:r>
              <a:rPr lang="zh-CN" altLang="en-US" dirty="0"/>
              <a:t>为什么学习本课程？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0780463-8BF2-4CD6-9CD2-20935F92A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7647"/>
            <a:ext cx="10515600" cy="1466473"/>
          </a:xfrm>
        </p:spPr>
        <p:txBody>
          <a:bodyPr>
            <a:normAutofit/>
          </a:bodyPr>
          <a:lstStyle/>
          <a:p>
            <a:r>
              <a:rPr lang="zh-CN" altLang="en-US" dirty="0"/>
              <a:t>三分技术，七分数据，得数据者得天下</a:t>
            </a:r>
            <a:endParaRPr lang="en-US" altLang="zh-CN" dirty="0"/>
          </a:p>
          <a:p>
            <a:r>
              <a:rPr lang="zh-CN" altLang="en-US" dirty="0"/>
              <a:t>基于数据库的应用 </a:t>
            </a:r>
            <a:r>
              <a:rPr lang="en-US" altLang="zh-CN" dirty="0"/>
              <a:t>—— </a:t>
            </a:r>
            <a:r>
              <a:rPr lang="zh-CN" altLang="en-US" dirty="0"/>
              <a:t>大数据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D1CB497-FA43-48CE-B30D-DCA1D64DE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09" y="2404120"/>
            <a:ext cx="4477638" cy="418659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92D9E79-CBCC-4FD4-9AD4-75B33F75E2C8}"/>
              </a:ext>
            </a:extLst>
          </p:cNvPr>
          <p:cNvSpPr txBox="1"/>
          <p:nvPr/>
        </p:nvSpPr>
        <p:spPr>
          <a:xfrm>
            <a:off x="5481709" y="2212971"/>
            <a:ext cx="655554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淘宝、京东：商品推荐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电子导航：推荐路径（拥堵提醒）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7F786A1-A02D-4ADC-A7A9-B21B6A524AB2}"/>
              </a:ext>
            </a:extLst>
          </p:cNvPr>
          <p:cNvSpPr txBox="1"/>
          <p:nvPr/>
        </p:nvSpPr>
        <p:spPr>
          <a:xfrm>
            <a:off x="5101594" y="3529026"/>
            <a:ext cx="6935662" cy="4924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共通点：收集数据 </a:t>
            </a:r>
            <a:r>
              <a:rPr lang="en-US" altLang="zh-CN" sz="2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 </a:t>
            </a:r>
            <a:r>
              <a:rPr lang="zh-CN" altLang="en-US" sz="2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分析 </a:t>
            </a:r>
            <a:r>
              <a:rPr lang="en-US" altLang="zh-CN" sz="2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 </a:t>
            </a:r>
            <a:r>
              <a:rPr lang="zh-CN" altLang="en-US" sz="2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预测 </a:t>
            </a:r>
            <a:r>
              <a:rPr lang="en-US" altLang="zh-CN" sz="2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 </a:t>
            </a:r>
            <a:r>
              <a:rPr lang="zh-CN" altLang="en-US" sz="2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决策</a:t>
            </a:r>
            <a:endParaRPr lang="en-US" altLang="zh-CN" sz="26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EE80F83-9580-41C7-9101-E4285088D184}"/>
              </a:ext>
            </a:extLst>
          </p:cNvPr>
          <p:cNvSpPr/>
          <p:nvPr/>
        </p:nvSpPr>
        <p:spPr>
          <a:xfrm>
            <a:off x="5943600" y="4305300"/>
            <a:ext cx="3409950" cy="62865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只求</a:t>
            </a:r>
            <a:r>
              <a:rPr lang="zh-CN" altLang="en-US" sz="2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，不求因果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CEB2255-BA6D-4AA0-A224-820657B6ADA4}"/>
              </a:ext>
            </a:extLst>
          </p:cNvPr>
          <p:cNvSpPr/>
          <p:nvPr/>
        </p:nvSpPr>
        <p:spPr>
          <a:xfrm>
            <a:off x="5943600" y="5084431"/>
            <a:ext cx="5952691" cy="62865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部分数据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集上的分析，到</a:t>
            </a:r>
            <a:r>
              <a:rPr lang="zh-CN" altLang="en-US" sz="2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全数据集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上的分析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5109E33-4F8D-4B2E-A396-3559D1101F16}"/>
              </a:ext>
            </a:extLst>
          </p:cNvPr>
          <p:cNvSpPr/>
          <p:nvPr/>
        </p:nvSpPr>
        <p:spPr>
          <a:xfrm>
            <a:off x="5943600" y="5839956"/>
            <a:ext cx="4477639" cy="62865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不要相信经验，一切以</a:t>
            </a:r>
            <a:r>
              <a:rPr lang="zh-CN" altLang="en-US" sz="2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说话</a:t>
            </a:r>
          </a:p>
        </p:txBody>
      </p:sp>
    </p:spTree>
    <p:extLst>
      <p:ext uri="{BB962C8B-B14F-4D97-AF65-F5344CB8AC3E}">
        <p14:creationId xmlns:p14="http://schemas.microsoft.com/office/powerpoint/2010/main" val="185635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6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748EDB2-AA65-45F1-AF92-71AFBAA5F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 </a:t>
            </a:r>
            <a:r>
              <a:rPr lang="zh-CN" altLang="en-US" dirty="0"/>
              <a:t>为什么学习本课程？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B8A39B1-6792-47C9-B196-A782144FDC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7647"/>
            <a:ext cx="10515600" cy="688023"/>
          </a:xfrm>
        </p:spPr>
        <p:txBody>
          <a:bodyPr/>
          <a:lstStyle/>
          <a:p>
            <a:r>
              <a:rPr lang="zh-CN" altLang="en-US" dirty="0"/>
              <a:t>数据自有黄金屋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4CA41D64-5C62-4434-9EF7-9AC88246B9A8}"/>
              </a:ext>
            </a:extLst>
          </p:cNvPr>
          <p:cNvGrpSpPr/>
          <p:nvPr/>
        </p:nvGrpSpPr>
        <p:grpSpPr>
          <a:xfrm>
            <a:off x="1046872" y="2342796"/>
            <a:ext cx="2338192" cy="1578919"/>
            <a:chOff x="838200" y="2764481"/>
            <a:chExt cx="2338192" cy="1578919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EE08EA18-6F65-4606-BD33-879403B647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3009900"/>
              <a:ext cx="2338192" cy="1333500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D41816A1-AABB-4829-8D5D-AAC4C486DAD1}"/>
                </a:ext>
              </a:extLst>
            </p:cNvPr>
            <p:cNvSpPr/>
            <p:nvPr/>
          </p:nvSpPr>
          <p:spPr>
            <a:xfrm>
              <a:off x="1467894" y="2764481"/>
              <a:ext cx="1078804" cy="490837"/>
            </a:xfrm>
            <a:prstGeom prst="rect">
              <a:avLst/>
            </a:prstGeom>
            <a:solidFill>
              <a:schemeClr val="accent4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</a:t>
              </a:r>
            </a:p>
          </p:txBody>
        </p:sp>
      </p:grpSp>
      <p:sp>
        <p:nvSpPr>
          <p:cNvPr id="8" name="圆柱形 7">
            <a:extLst>
              <a:ext uri="{FF2B5EF4-FFF2-40B4-BE49-F238E27FC236}">
                <a16:creationId xmlns="" xmlns:a16="http://schemas.microsoft.com/office/drawing/2014/main" id="{CDA34D32-BDF5-4F65-AE55-C09648575103}"/>
              </a:ext>
            </a:extLst>
          </p:cNvPr>
          <p:cNvSpPr/>
          <p:nvPr/>
        </p:nvSpPr>
        <p:spPr>
          <a:xfrm>
            <a:off x="5038891" y="2247546"/>
            <a:ext cx="1962150" cy="1769419"/>
          </a:xfrm>
          <a:prstGeom prst="can">
            <a:avLst/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</a:t>
            </a:r>
          </a:p>
        </p:txBody>
      </p:sp>
      <p:sp>
        <p:nvSpPr>
          <p:cNvPr id="9" name="圆柱形 8">
            <a:extLst>
              <a:ext uri="{FF2B5EF4-FFF2-40B4-BE49-F238E27FC236}">
                <a16:creationId xmlns="" xmlns:a16="http://schemas.microsoft.com/office/drawing/2014/main" id="{78B9819E-33FD-4BCD-9485-ED06B7899B3C}"/>
              </a:ext>
            </a:extLst>
          </p:cNvPr>
          <p:cNvSpPr/>
          <p:nvPr/>
        </p:nvSpPr>
        <p:spPr>
          <a:xfrm>
            <a:off x="8970628" y="1370130"/>
            <a:ext cx="1962150" cy="3524250"/>
          </a:xfrm>
          <a:prstGeom prst="can">
            <a:avLst/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1622E4B0-54FA-4494-B134-30606907353C}"/>
              </a:ext>
            </a:extLst>
          </p:cNvPr>
          <p:cNvGrpSpPr/>
          <p:nvPr/>
        </p:nvGrpSpPr>
        <p:grpSpPr>
          <a:xfrm>
            <a:off x="3575564" y="2590446"/>
            <a:ext cx="1353149" cy="645487"/>
            <a:chOff x="3519292" y="2801466"/>
            <a:chExt cx="1353149" cy="645487"/>
          </a:xfrm>
        </p:grpSpPr>
        <p:sp>
          <p:nvSpPr>
            <p:cNvPr id="13" name="箭头: 右 12">
              <a:extLst>
                <a:ext uri="{FF2B5EF4-FFF2-40B4-BE49-F238E27FC236}">
                  <a16:creationId xmlns="" xmlns:a16="http://schemas.microsoft.com/office/drawing/2014/main" id="{478B3E89-8835-48AA-A564-21344CEC4B5E}"/>
                </a:ext>
              </a:extLst>
            </p:cNvPr>
            <p:cNvSpPr/>
            <p:nvPr/>
          </p:nvSpPr>
          <p:spPr>
            <a:xfrm>
              <a:off x="3519292" y="3158953"/>
              <a:ext cx="1296000" cy="288000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A611CD82-D524-444D-92F0-0131120DA175}"/>
                </a:ext>
              </a:extLst>
            </p:cNvPr>
            <p:cNvSpPr txBox="1"/>
            <p:nvPr/>
          </p:nvSpPr>
          <p:spPr>
            <a:xfrm>
              <a:off x="3561778" y="2801466"/>
              <a:ext cx="13106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数据聚集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93EB032A-E25B-4B30-8152-19DDCB9328D7}"/>
              </a:ext>
            </a:extLst>
          </p:cNvPr>
          <p:cNvGrpSpPr/>
          <p:nvPr/>
        </p:nvGrpSpPr>
        <p:grpSpPr>
          <a:xfrm>
            <a:off x="7445638" y="2615051"/>
            <a:ext cx="1353149" cy="645487"/>
            <a:chOff x="7389366" y="2826071"/>
            <a:chExt cx="1353149" cy="645487"/>
          </a:xfrm>
        </p:grpSpPr>
        <p:sp>
          <p:nvSpPr>
            <p:cNvPr id="15" name="箭头: 右 14">
              <a:extLst>
                <a:ext uri="{FF2B5EF4-FFF2-40B4-BE49-F238E27FC236}">
                  <a16:creationId xmlns="" xmlns:a16="http://schemas.microsoft.com/office/drawing/2014/main" id="{BEB883A4-C03C-4B96-8C78-B1F17C46B773}"/>
                </a:ext>
              </a:extLst>
            </p:cNvPr>
            <p:cNvSpPr/>
            <p:nvPr/>
          </p:nvSpPr>
          <p:spPr>
            <a:xfrm>
              <a:off x="7389366" y="3183558"/>
              <a:ext cx="1296000" cy="288000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35469E8F-005B-44E0-BF91-77E09683A335}"/>
                </a:ext>
              </a:extLst>
            </p:cNvPr>
            <p:cNvSpPr txBox="1"/>
            <p:nvPr/>
          </p:nvSpPr>
          <p:spPr>
            <a:xfrm>
              <a:off x="7431852" y="2826071"/>
              <a:ext cx="13106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数据累积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F611D0A2-407A-4DFD-B1EE-CC68D5BC6D24}"/>
              </a:ext>
            </a:extLst>
          </p:cNvPr>
          <p:cNvGrpSpPr/>
          <p:nvPr/>
        </p:nvGrpSpPr>
        <p:grpSpPr>
          <a:xfrm>
            <a:off x="4897060" y="4137437"/>
            <a:ext cx="2233808" cy="1438460"/>
            <a:chOff x="4897060" y="4137437"/>
            <a:chExt cx="2233808" cy="1438460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A8C84174-844C-4CD6-B4E1-4C3B2A8DBD5E}"/>
                </a:ext>
              </a:extLst>
            </p:cNvPr>
            <p:cNvSpPr/>
            <p:nvPr/>
          </p:nvSpPr>
          <p:spPr>
            <a:xfrm>
              <a:off x="4897060" y="5085060"/>
              <a:ext cx="2233808" cy="490837"/>
            </a:xfrm>
            <a:prstGeom prst="rect">
              <a:avLst/>
            </a:prstGeom>
            <a:solidFill>
              <a:schemeClr val="accent4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数据管理与运用</a:t>
              </a:r>
            </a:p>
          </p:txBody>
        </p:sp>
        <p:sp>
          <p:nvSpPr>
            <p:cNvPr id="19" name="箭头: 左右 18">
              <a:extLst>
                <a:ext uri="{FF2B5EF4-FFF2-40B4-BE49-F238E27FC236}">
                  <a16:creationId xmlns="" xmlns:a16="http://schemas.microsoft.com/office/drawing/2014/main" id="{FDEF38A4-44C8-4156-9A03-9BDB48EB8F2D}"/>
                </a:ext>
              </a:extLst>
            </p:cNvPr>
            <p:cNvSpPr/>
            <p:nvPr/>
          </p:nvSpPr>
          <p:spPr>
            <a:xfrm rot="16200000">
              <a:off x="5635964" y="4371437"/>
              <a:ext cx="756000" cy="288000"/>
            </a:xfrm>
            <a:prstGeom prst="left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89DD0636-E269-4E70-9BE3-2E0D6166E06E}"/>
              </a:ext>
            </a:extLst>
          </p:cNvPr>
          <p:cNvGrpSpPr/>
          <p:nvPr/>
        </p:nvGrpSpPr>
        <p:grpSpPr>
          <a:xfrm>
            <a:off x="8913478" y="4952478"/>
            <a:ext cx="2233808" cy="1382105"/>
            <a:chOff x="8913478" y="4952478"/>
            <a:chExt cx="2233808" cy="1382105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3AC98299-A099-4858-9A4B-A72CA6DD8AB0}"/>
                </a:ext>
              </a:extLst>
            </p:cNvPr>
            <p:cNvSpPr/>
            <p:nvPr/>
          </p:nvSpPr>
          <p:spPr>
            <a:xfrm>
              <a:off x="8913478" y="5843746"/>
              <a:ext cx="2233808" cy="490837"/>
            </a:xfrm>
            <a:prstGeom prst="rect">
              <a:avLst/>
            </a:prstGeom>
            <a:solidFill>
              <a:schemeClr val="accent4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发现数据价值</a:t>
              </a:r>
            </a:p>
          </p:txBody>
        </p:sp>
        <p:sp>
          <p:nvSpPr>
            <p:cNvPr id="20" name="箭头: 左右 19">
              <a:extLst>
                <a:ext uri="{FF2B5EF4-FFF2-40B4-BE49-F238E27FC236}">
                  <a16:creationId xmlns="" xmlns:a16="http://schemas.microsoft.com/office/drawing/2014/main" id="{EF7271F6-608F-45FE-8BAC-B3CEC93AACB3}"/>
                </a:ext>
              </a:extLst>
            </p:cNvPr>
            <p:cNvSpPr/>
            <p:nvPr/>
          </p:nvSpPr>
          <p:spPr>
            <a:xfrm rot="16200000">
              <a:off x="9573703" y="5186478"/>
              <a:ext cx="756000" cy="288000"/>
            </a:xfrm>
            <a:prstGeom prst="left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4178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56D19A2-EE7E-457C-9D3B-142FA0879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 </a:t>
            </a:r>
            <a:r>
              <a:rPr lang="zh-CN" altLang="en-US" dirty="0"/>
              <a:t>本课程学什么？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9E52969-BC56-4C75-9DD5-B7A3F39ED6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843758"/>
            <a:ext cx="10515600" cy="171152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6C0A0B1D-2EDF-4858-A8A1-D17E36848956}"/>
              </a:ext>
            </a:extLst>
          </p:cNvPr>
          <p:cNvSpPr/>
          <p:nvPr/>
        </p:nvSpPr>
        <p:spPr>
          <a:xfrm>
            <a:off x="7396591" y="891928"/>
            <a:ext cx="2209800" cy="98953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现实世界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F6370A3B-707E-4474-AC99-362C827917C3}"/>
              </a:ext>
            </a:extLst>
          </p:cNvPr>
          <p:cNvCxnSpPr/>
          <p:nvPr/>
        </p:nvCxnSpPr>
        <p:spPr>
          <a:xfrm>
            <a:off x="0" y="4156845"/>
            <a:ext cx="12192000" cy="0"/>
          </a:xfrm>
          <a:prstGeom prst="line">
            <a:avLst/>
          </a:prstGeom>
          <a:ln w="3810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2B900142-ECF8-4227-8C8D-CCA10E93778F}"/>
              </a:ext>
            </a:extLst>
          </p:cNvPr>
          <p:cNvGrpSpPr/>
          <p:nvPr/>
        </p:nvGrpSpPr>
        <p:grpSpPr>
          <a:xfrm>
            <a:off x="4206401" y="891928"/>
            <a:ext cx="3389530" cy="989537"/>
            <a:chOff x="4206401" y="891928"/>
            <a:chExt cx="3389530" cy="989537"/>
          </a:xfrm>
        </p:grpSpPr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4A2FC147-60C3-4B7B-AE7F-9418EDC442EB}"/>
                </a:ext>
              </a:extLst>
            </p:cNvPr>
            <p:cNvSpPr/>
            <p:nvPr/>
          </p:nvSpPr>
          <p:spPr>
            <a:xfrm>
              <a:off x="4206401" y="891928"/>
              <a:ext cx="2209800" cy="989537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信息世界</a:t>
              </a:r>
              <a:endParaRPr lang="en-US" altLang="zh-CN" sz="20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E-R</a:t>
              </a:r>
              <a:r>
                <a:rPr lang="zh-CN" altLang="en-US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图）</a:t>
              </a:r>
            </a:p>
          </p:txBody>
        </p:sp>
        <p:cxnSp>
          <p:nvCxnSpPr>
            <p:cNvPr id="27" name="直接箭头连接符 26">
              <a:extLst>
                <a:ext uri="{FF2B5EF4-FFF2-40B4-BE49-F238E27FC236}">
                  <a16:creationId xmlns="" xmlns:a16="http://schemas.microsoft.com/office/drawing/2014/main" id="{DFD11707-AE92-4DF5-A167-EB20A303D4EE}"/>
                </a:ext>
              </a:extLst>
            </p:cNvPr>
            <p:cNvCxnSpPr>
              <a:stCxn id="25" idx="2"/>
              <a:endCxn id="24" idx="6"/>
            </p:cNvCxnSpPr>
            <p:nvPr/>
          </p:nvCxnSpPr>
          <p:spPr>
            <a:xfrm flipH="1">
              <a:off x="6416201" y="1386697"/>
              <a:ext cx="98039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A6EF4542-8CA3-44F6-AA0F-CFB9FFDFEE28}"/>
                </a:ext>
              </a:extLst>
            </p:cNvPr>
            <p:cNvSpPr txBox="1"/>
            <p:nvPr/>
          </p:nvSpPr>
          <p:spPr>
            <a:xfrm>
              <a:off x="6615541" y="1048137"/>
              <a:ext cx="980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抽象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761D5D7F-6A0A-4C71-A85D-C3A93C66729C}"/>
              </a:ext>
            </a:extLst>
          </p:cNvPr>
          <p:cNvGrpSpPr/>
          <p:nvPr/>
        </p:nvGrpSpPr>
        <p:grpSpPr>
          <a:xfrm>
            <a:off x="1016211" y="891928"/>
            <a:ext cx="3380091" cy="989537"/>
            <a:chOff x="1016211" y="891928"/>
            <a:chExt cx="3380091" cy="989537"/>
          </a:xfrm>
        </p:grpSpPr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C151E61B-5CED-44EB-9720-552DC8F4E9ED}"/>
                </a:ext>
              </a:extLst>
            </p:cNvPr>
            <p:cNvSpPr/>
            <p:nvPr/>
          </p:nvSpPr>
          <p:spPr>
            <a:xfrm>
              <a:off x="1016211" y="891928"/>
              <a:ext cx="2209800" cy="989537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计算机世界</a:t>
              </a:r>
              <a:endParaRPr lang="en-US" altLang="zh-CN" sz="20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（关系模式）</a:t>
              </a:r>
            </a:p>
          </p:txBody>
        </p:sp>
        <p:cxnSp>
          <p:nvCxnSpPr>
            <p:cNvPr id="28" name="直接箭头连接符 27">
              <a:extLst>
                <a:ext uri="{FF2B5EF4-FFF2-40B4-BE49-F238E27FC236}">
                  <a16:creationId xmlns="" xmlns:a16="http://schemas.microsoft.com/office/drawing/2014/main" id="{80D7460D-CBB7-4220-95C3-27A3C73CFFF5}"/>
                </a:ext>
              </a:extLst>
            </p:cNvPr>
            <p:cNvCxnSpPr>
              <a:cxnSpLocks/>
              <a:stCxn id="24" idx="2"/>
              <a:endCxn id="23" idx="6"/>
            </p:cNvCxnSpPr>
            <p:nvPr/>
          </p:nvCxnSpPr>
          <p:spPr>
            <a:xfrm flipH="1">
              <a:off x="3226011" y="1386697"/>
              <a:ext cx="98039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6694E611-D170-4A61-B6DC-A37FA34D99C3}"/>
                </a:ext>
              </a:extLst>
            </p:cNvPr>
            <p:cNvSpPr txBox="1"/>
            <p:nvPr/>
          </p:nvSpPr>
          <p:spPr>
            <a:xfrm>
              <a:off x="3415912" y="1027269"/>
              <a:ext cx="980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设计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27598FD2-140A-4AD5-A3B4-A10D7449903C}"/>
              </a:ext>
            </a:extLst>
          </p:cNvPr>
          <p:cNvGrpSpPr/>
          <p:nvPr/>
        </p:nvGrpSpPr>
        <p:grpSpPr>
          <a:xfrm>
            <a:off x="1492126" y="1881465"/>
            <a:ext cx="644416" cy="604560"/>
            <a:chOff x="1492126" y="1786215"/>
            <a:chExt cx="644416" cy="604560"/>
          </a:xfrm>
        </p:grpSpPr>
        <p:cxnSp>
          <p:nvCxnSpPr>
            <p:cNvPr id="29" name="直接箭头连接符 28">
              <a:extLst>
                <a:ext uri="{FF2B5EF4-FFF2-40B4-BE49-F238E27FC236}">
                  <a16:creationId xmlns="" xmlns:a16="http://schemas.microsoft.com/office/drawing/2014/main" id="{10FB6224-35BC-4CF7-A063-72807C686DAD}"/>
                </a:ext>
              </a:extLst>
            </p:cNvPr>
            <p:cNvCxnSpPr>
              <a:cxnSpLocks/>
              <a:stCxn id="23" idx="4"/>
              <a:endCxn id="5" idx="0"/>
            </p:cNvCxnSpPr>
            <p:nvPr/>
          </p:nvCxnSpPr>
          <p:spPr>
            <a:xfrm>
              <a:off x="2121111" y="1786215"/>
              <a:ext cx="0" cy="60456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009B85D0-412A-4302-8309-CAE580D34024}"/>
                </a:ext>
              </a:extLst>
            </p:cNvPr>
            <p:cNvSpPr txBox="1"/>
            <p:nvPr/>
          </p:nvSpPr>
          <p:spPr>
            <a:xfrm>
              <a:off x="1492126" y="1875939"/>
              <a:ext cx="644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定义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4AECE9BD-5DC2-4E3A-82EE-A2AA2C1B8827}"/>
              </a:ext>
            </a:extLst>
          </p:cNvPr>
          <p:cNvGrpSpPr/>
          <p:nvPr/>
        </p:nvGrpSpPr>
        <p:grpSpPr>
          <a:xfrm>
            <a:off x="3913111" y="3252787"/>
            <a:ext cx="4605325" cy="464296"/>
            <a:chOff x="3913111" y="3157537"/>
            <a:chExt cx="4605325" cy="464296"/>
          </a:xfrm>
        </p:grpSpPr>
        <p:cxnSp>
          <p:nvCxnSpPr>
            <p:cNvPr id="21" name="直接箭头连接符 20">
              <a:extLst>
                <a:ext uri="{FF2B5EF4-FFF2-40B4-BE49-F238E27FC236}">
                  <a16:creationId xmlns="" xmlns:a16="http://schemas.microsoft.com/office/drawing/2014/main" id="{B0481D7E-FA17-4782-91E9-0D5AE5F52C2C}"/>
                </a:ext>
              </a:extLst>
            </p:cNvPr>
            <p:cNvCxnSpPr>
              <a:stCxn id="5" idx="3"/>
              <a:endCxn id="19" idx="1"/>
            </p:cNvCxnSpPr>
            <p:nvPr/>
          </p:nvCxnSpPr>
          <p:spPr>
            <a:xfrm flipV="1">
              <a:off x="3913111" y="3157537"/>
              <a:ext cx="4565675" cy="1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C3BD3C0B-AB12-48BD-822E-E26681A14F17}"/>
                </a:ext>
              </a:extLst>
            </p:cNvPr>
            <p:cNvSpPr txBox="1"/>
            <p:nvPr/>
          </p:nvSpPr>
          <p:spPr>
            <a:xfrm>
              <a:off x="7538046" y="3252501"/>
              <a:ext cx="980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开发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391DB9CA-6E43-4F28-BC2F-7404A1280497}"/>
              </a:ext>
            </a:extLst>
          </p:cNvPr>
          <p:cNvGrpSpPr/>
          <p:nvPr/>
        </p:nvGrpSpPr>
        <p:grpSpPr>
          <a:xfrm>
            <a:off x="329111" y="2055597"/>
            <a:ext cx="3584000" cy="1963953"/>
            <a:chOff x="329111" y="1960347"/>
            <a:chExt cx="3584000" cy="1963953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E66E6BBE-583A-4C72-9FB5-28C74B74A6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932"/>
            <a:stretch/>
          </p:blipFill>
          <p:spPr>
            <a:xfrm>
              <a:off x="329111" y="2390775"/>
              <a:ext cx="3584000" cy="153352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534594DA-DF99-4976-989A-1FE1216D87BA}"/>
                </a:ext>
              </a:extLst>
            </p:cNvPr>
            <p:cNvSpPr/>
            <p:nvPr/>
          </p:nvSpPr>
          <p:spPr>
            <a:xfrm>
              <a:off x="2374040" y="1960347"/>
              <a:ext cx="1523999" cy="490837"/>
            </a:xfrm>
            <a:prstGeom prst="rect">
              <a:avLst/>
            </a:prstGeom>
            <a:solidFill>
              <a:schemeClr val="accent4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数据库 </a:t>
              </a:r>
              <a:r>
                <a:rPr lang="en-US" altLang="zh-CN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zh-CN" altLang="en-US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F83CEEAE-99D9-491A-99B0-BFA44B7BC175}"/>
              </a:ext>
            </a:extLst>
          </p:cNvPr>
          <p:cNvGrpSpPr/>
          <p:nvPr/>
        </p:nvGrpSpPr>
        <p:grpSpPr>
          <a:xfrm>
            <a:off x="4213376" y="2546436"/>
            <a:ext cx="4003244" cy="1309043"/>
            <a:chOff x="4213376" y="2451186"/>
            <a:chExt cx="4003244" cy="1309043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F9E89B7F-926C-42D6-9B13-D487D06A31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7" t="29854" r="44677" b="51784"/>
            <a:stretch/>
          </p:blipFill>
          <p:spPr>
            <a:xfrm>
              <a:off x="4213376" y="2451186"/>
              <a:ext cx="4003244" cy="612000"/>
            </a:xfrm>
            <a:prstGeom prst="rect">
              <a:avLst/>
            </a:prstGeom>
          </p:spPr>
        </p:pic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BACE04B0-265C-4211-A56F-A9C2716B1961}"/>
                </a:ext>
              </a:extLst>
            </p:cNvPr>
            <p:cNvSpPr/>
            <p:nvPr/>
          </p:nvSpPr>
          <p:spPr>
            <a:xfrm>
              <a:off x="4653955" y="3269392"/>
              <a:ext cx="2404950" cy="490837"/>
            </a:xfrm>
            <a:prstGeom prst="rect">
              <a:avLst/>
            </a:prstGeom>
            <a:solidFill>
              <a:schemeClr val="accent4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SQL</a:t>
              </a:r>
              <a:r>
                <a:rPr lang="zh-CN" altLang="en-US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：数据库语言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AE6846BF-7E79-464E-8BE2-3CBA9305DB71}"/>
              </a:ext>
            </a:extLst>
          </p:cNvPr>
          <p:cNvGrpSpPr/>
          <p:nvPr/>
        </p:nvGrpSpPr>
        <p:grpSpPr>
          <a:xfrm>
            <a:off x="8478786" y="2055597"/>
            <a:ext cx="3420448" cy="2025048"/>
            <a:chOff x="8478786" y="1960347"/>
            <a:chExt cx="3420448" cy="2025048"/>
          </a:xfrm>
        </p:grpSpPr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23593E2F-056C-4D60-9A37-1A3E54CDB6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43" r="33669" b="56575"/>
            <a:stretch/>
          </p:blipFill>
          <p:spPr>
            <a:xfrm>
              <a:off x="8478786" y="2329679"/>
              <a:ext cx="3420448" cy="1655716"/>
            </a:xfrm>
            <a:prstGeom prst="rect">
              <a:avLst/>
            </a:prstGeom>
          </p:spPr>
        </p:pic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C4D83E0D-AA6E-495A-ACC7-2AA3CF8459E0}"/>
                </a:ext>
              </a:extLst>
            </p:cNvPr>
            <p:cNvSpPr/>
            <p:nvPr/>
          </p:nvSpPr>
          <p:spPr>
            <a:xfrm>
              <a:off x="9606391" y="1960347"/>
              <a:ext cx="2209800" cy="490837"/>
            </a:xfrm>
            <a:prstGeom prst="rect">
              <a:avLst/>
            </a:prstGeom>
            <a:solidFill>
              <a:schemeClr val="accent4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数据库应用程序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9818F096-BCEE-4151-83FD-F6CC684D7CED}"/>
              </a:ext>
            </a:extLst>
          </p:cNvPr>
          <p:cNvGrpSpPr/>
          <p:nvPr/>
        </p:nvGrpSpPr>
        <p:grpSpPr>
          <a:xfrm>
            <a:off x="850040" y="5225884"/>
            <a:ext cx="3048000" cy="1389794"/>
            <a:chOff x="850040" y="5225884"/>
            <a:chExt cx="3048000" cy="1389794"/>
          </a:xfrm>
        </p:grpSpPr>
        <p:sp>
          <p:nvSpPr>
            <p:cNvPr id="6" name="圆柱形 5">
              <a:extLst>
                <a:ext uri="{FF2B5EF4-FFF2-40B4-BE49-F238E27FC236}">
                  <a16:creationId xmlns="" xmlns:a16="http://schemas.microsoft.com/office/drawing/2014/main" id="{4A205A3E-5E1E-4DDE-9057-08005E9B86A8}"/>
                </a:ext>
              </a:extLst>
            </p:cNvPr>
            <p:cNvSpPr/>
            <p:nvPr/>
          </p:nvSpPr>
          <p:spPr>
            <a:xfrm>
              <a:off x="850040" y="5301228"/>
              <a:ext cx="3048000" cy="1314450"/>
            </a:xfrm>
            <a:prstGeom prst="can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相互有关联关系的</a:t>
              </a:r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数据的集合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A682C121-A220-471D-A57A-BCF84106DBDA}"/>
                </a:ext>
              </a:extLst>
            </p:cNvPr>
            <p:cNvSpPr/>
            <p:nvPr/>
          </p:nvSpPr>
          <p:spPr>
            <a:xfrm>
              <a:off x="1741226" y="5225884"/>
              <a:ext cx="1154375" cy="490837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数据库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C2BAA28F-67D6-4D3A-B491-51C473C76DA6}"/>
              </a:ext>
            </a:extLst>
          </p:cNvPr>
          <p:cNvGrpSpPr/>
          <p:nvPr/>
        </p:nvGrpSpPr>
        <p:grpSpPr>
          <a:xfrm>
            <a:off x="3898041" y="5172975"/>
            <a:ext cx="4908354" cy="1313550"/>
            <a:chOff x="3898041" y="5172975"/>
            <a:chExt cx="4908354" cy="1313550"/>
          </a:xfrm>
        </p:grpSpPr>
        <p:sp>
          <p:nvSpPr>
            <p:cNvPr id="7" name="标注: 左右箭头 6">
              <a:extLst>
                <a:ext uri="{FF2B5EF4-FFF2-40B4-BE49-F238E27FC236}">
                  <a16:creationId xmlns="" xmlns:a16="http://schemas.microsoft.com/office/drawing/2014/main" id="{024A10C8-BBAB-449D-BC34-AE3FC8FD7093}"/>
                </a:ext>
              </a:extLst>
            </p:cNvPr>
            <p:cNvSpPr/>
            <p:nvPr/>
          </p:nvSpPr>
          <p:spPr>
            <a:xfrm>
              <a:off x="3898041" y="5348853"/>
              <a:ext cx="4908354" cy="1137672"/>
            </a:xfrm>
            <a:prstGeom prst="leftRightArrowCallou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/>
              </a:r>
              <a:br>
                <a:rPr lang="en-US" altLang="zh-CN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管理数据库的一种系统软件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F039B47E-C666-4CA5-A250-525825FF1F39}"/>
                </a:ext>
              </a:extLst>
            </p:cNvPr>
            <p:cNvSpPr/>
            <p:nvPr/>
          </p:nvSpPr>
          <p:spPr>
            <a:xfrm>
              <a:off x="5263270" y="5172975"/>
              <a:ext cx="2142161" cy="490837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数据库管理系统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F2EE3AC2-F0BD-45C2-BA11-C2DF8541504D}"/>
              </a:ext>
            </a:extLst>
          </p:cNvPr>
          <p:cNvGrpSpPr/>
          <p:nvPr/>
        </p:nvGrpSpPr>
        <p:grpSpPr>
          <a:xfrm>
            <a:off x="8836562" y="4885750"/>
            <a:ext cx="3087335" cy="1815560"/>
            <a:chOff x="8836562" y="4885750"/>
            <a:chExt cx="3087335" cy="1815560"/>
          </a:xfrm>
        </p:grpSpPr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30ECC936-3BBC-42DA-ADF6-94A3D0BE8CE2}"/>
                </a:ext>
              </a:extLst>
            </p:cNvPr>
            <p:cNvGrpSpPr/>
            <p:nvPr/>
          </p:nvGrpSpPr>
          <p:grpSpPr>
            <a:xfrm>
              <a:off x="8836562" y="5250185"/>
              <a:ext cx="2390746" cy="1451125"/>
              <a:chOff x="9012994" y="5131781"/>
              <a:chExt cx="2390746" cy="1451125"/>
            </a:xfrm>
          </p:grpSpPr>
          <p:pic>
            <p:nvPicPr>
              <p:cNvPr id="9" name="图片 8">
                <a:extLst>
                  <a:ext uri="{FF2B5EF4-FFF2-40B4-BE49-F238E27FC236}">
                    <a16:creationId xmlns="" xmlns:a16="http://schemas.microsoft.com/office/drawing/2014/main" id="{533D414E-EFBB-4CFF-843E-665D162DCBD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097" t="5313" r="44710" b="62245"/>
              <a:stretch/>
            </p:blipFill>
            <p:spPr>
              <a:xfrm>
                <a:off x="9126896" y="5131781"/>
                <a:ext cx="687203" cy="720000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="" xmlns:a16="http://schemas.microsoft.com/office/drawing/2014/main" id="{CCC975C6-60F3-47B5-9BBA-A95F3608057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172" t="43612" r="10124" b="21229"/>
              <a:stretch/>
            </p:blipFill>
            <p:spPr>
              <a:xfrm>
                <a:off x="9012994" y="5843880"/>
                <a:ext cx="833570" cy="739026"/>
              </a:xfrm>
              <a:prstGeom prst="rect">
                <a:avLst/>
              </a:prstGeom>
            </p:spPr>
          </p:pic>
          <p:sp>
            <p:nvSpPr>
              <p:cNvPr id="11" name="文本框 10">
                <a:extLst>
                  <a:ext uri="{FF2B5EF4-FFF2-40B4-BE49-F238E27FC236}">
                    <a16:creationId xmlns="" xmlns:a16="http://schemas.microsoft.com/office/drawing/2014/main" id="{569BC686-855D-43D9-8F9C-950FFC05B6A5}"/>
                  </a:ext>
                </a:extLst>
              </p:cNvPr>
              <p:cNvSpPr txBox="1"/>
              <p:nvPr/>
            </p:nvSpPr>
            <p:spPr>
              <a:xfrm>
                <a:off x="9906000" y="5308558"/>
                <a:ext cx="14977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应用程序</a:t>
                </a:r>
                <a:r>
                  <a:rPr lang="en-US" altLang="zh-CN" sz="2000" b="1" dirty="0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="" xmlns:a16="http://schemas.microsoft.com/office/drawing/2014/main" id="{027B6346-5C66-4F6F-B117-7B0BE494D22A}"/>
                  </a:ext>
                </a:extLst>
              </p:cNvPr>
              <p:cNvSpPr txBox="1"/>
              <p:nvPr/>
            </p:nvSpPr>
            <p:spPr>
              <a:xfrm>
                <a:off x="9906000" y="5987088"/>
                <a:ext cx="14977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应用程序</a:t>
                </a:r>
                <a:r>
                  <a:rPr lang="en-US" altLang="zh-CN" sz="2000" b="1" dirty="0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0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4F4BBD75-9F87-4385-BDE4-28A7A250751A}"/>
                </a:ext>
              </a:extLst>
            </p:cNvPr>
            <p:cNvSpPr/>
            <p:nvPr/>
          </p:nvSpPr>
          <p:spPr>
            <a:xfrm>
              <a:off x="9781736" y="4885750"/>
              <a:ext cx="2142161" cy="490837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数据库应用程序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F46B241B-9DB3-4C15-B302-C9AF6D5A3D1B}"/>
              </a:ext>
            </a:extLst>
          </p:cNvPr>
          <p:cNvGrpSpPr/>
          <p:nvPr/>
        </p:nvGrpSpPr>
        <p:grpSpPr>
          <a:xfrm>
            <a:off x="2443209" y="4318463"/>
            <a:ext cx="6910339" cy="943001"/>
            <a:chOff x="2443209" y="4318463"/>
            <a:chExt cx="6910339" cy="943001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F437D320-BAFD-4B03-9983-91D9718BD5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9437" y="4318463"/>
              <a:ext cx="720000" cy="720000"/>
            </a:xfrm>
            <a:prstGeom prst="rect">
              <a:avLst/>
            </a:prstGeom>
          </p:spPr>
        </p:pic>
        <p:sp>
          <p:nvSpPr>
            <p:cNvPr id="41" name="右大括号 40">
              <a:extLst>
                <a:ext uri="{FF2B5EF4-FFF2-40B4-BE49-F238E27FC236}">
                  <a16:creationId xmlns="" xmlns:a16="http://schemas.microsoft.com/office/drawing/2014/main" id="{005A4B23-2D56-40EE-9DC7-DC1C91C27270}"/>
                </a:ext>
              </a:extLst>
            </p:cNvPr>
            <p:cNvSpPr/>
            <p:nvPr/>
          </p:nvSpPr>
          <p:spPr>
            <a:xfrm rot="16200000">
              <a:off x="5718379" y="1626294"/>
              <a:ext cx="360000" cy="6910339"/>
            </a:xfrm>
            <a:prstGeom prst="rightBrace">
              <a:avLst>
                <a:gd name="adj1" fmla="val 8333"/>
                <a:gd name="adj2" fmla="val 53129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FD81DDD6-D861-4591-9E61-B38A8751E6B0}"/>
                </a:ext>
              </a:extLst>
            </p:cNvPr>
            <p:cNvSpPr/>
            <p:nvPr/>
          </p:nvSpPr>
          <p:spPr>
            <a:xfrm>
              <a:off x="6352219" y="4468880"/>
              <a:ext cx="1864402" cy="490837"/>
            </a:xfrm>
            <a:prstGeom prst="rect">
              <a:avLst/>
            </a:prstGeom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数据库管理员</a:t>
              </a:r>
            </a:p>
          </p:txBody>
        </p:sp>
      </p:grp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D20B5F27-6E05-47A8-B9D2-86EC4609C77D}"/>
              </a:ext>
            </a:extLst>
          </p:cNvPr>
          <p:cNvSpPr/>
          <p:nvPr/>
        </p:nvSpPr>
        <p:spPr>
          <a:xfrm>
            <a:off x="3004256" y="1465582"/>
            <a:ext cx="1523999" cy="490837"/>
          </a:xfrm>
          <a:prstGeom prst="rect">
            <a:avLst/>
          </a:prstGeom>
          <a:solidFill>
            <a:schemeClr val="accent4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数据库设计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7238EE53-C058-49BA-9142-3C85A654850F}"/>
              </a:ext>
            </a:extLst>
          </p:cNvPr>
          <p:cNvSpPr/>
          <p:nvPr/>
        </p:nvSpPr>
        <p:spPr>
          <a:xfrm>
            <a:off x="6096000" y="3923016"/>
            <a:ext cx="2422436" cy="490837"/>
          </a:xfrm>
          <a:prstGeom prst="rect">
            <a:avLst/>
          </a:prstGeom>
          <a:solidFill>
            <a:schemeClr val="accent4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数据库维护与控制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C8B6FB97-DCEF-4A41-9EAC-11F02A11D2C5}"/>
              </a:ext>
            </a:extLst>
          </p:cNvPr>
          <p:cNvSpPr/>
          <p:nvPr/>
        </p:nvSpPr>
        <p:spPr>
          <a:xfrm>
            <a:off x="6305227" y="1503246"/>
            <a:ext cx="1523999" cy="490837"/>
          </a:xfrm>
          <a:prstGeom prst="rect">
            <a:avLst/>
          </a:prstGeom>
          <a:solidFill>
            <a:schemeClr val="accent4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数据库建模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465342D8-2647-4349-96A4-A8F7F2FEF9CD}"/>
              </a:ext>
            </a:extLst>
          </p:cNvPr>
          <p:cNvSpPr/>
          <p:nvPr/>
        </p:nvSpPr>
        <p:spPr>
          <a:xfrm>
            <a:off x="3185084" y="6242801"/>
            <a:ext cx="2422436" cy="490837"/>
          </a:xfrm>
          <a:prstGeom prst="rect">
            <a:avLst/>
          </a:prstGeom>
          <a:solidFill>
            <a:schemeClr val="accent4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数据库存储与查询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FE77706F-FE28-4577-AD54-CFCCB377F35B}"/>
              </a:ext>
            </a:extLst>
          </p:cNvPr>
          <p:cNvSpPr/>
          <p:nvPr/>
        </p:nvSpPr>
        <p:spPr>
          <a:xfrm>
            <a:off x="6914230" y="6236440"/>
            <a:ext cx="1980000" cy="490837"/>
          </a:xfrm>
          <a:prstGeom prst="rect">
            <a:avLst/>
          </a:prstGeom>
          <a:solidFill>
            <a:schemeClr val="accent4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数据库事务处理</a:t>
            </a:r>
          </a:p>
        </p:txBody>
      </p:sp>
    </p:spTree>
    <p:extLst>
      <p:ext uri="{BB962C8B-B14F-4D97-AF65-F5344CB8AC3E}">
        <p14:creationId xmlns:p14="http://schemas.microsoft.com/office/powerpoint/2010/main" val="358631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60" grpId="0" animBg="1"/>
      <p:bldP spid="61" grpId="0" animBg="1"/>
      <p:bldP spid="62" grpId="0" animBg="1"/>
      <p:bldP spid="65" grpId="0" animBg="1"/>
      <p:bldP spid="6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BF92313-D7DB-4FD0-BE66-685EA0184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en-US" dirty="0"/>
              <a:t> 本课程学什么？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962A8F6-1DEE-4997-AB53-871F5EDEF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7647"/>
            <a:ext cx="10515600" cy="205353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altLang="zh-CN" dirty="0"/>
              <a:t>     </a:t>
            </a:r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9B52C661-95D6-43BB-90F8-774D4A77BAAA}"/>
              </a:ext>
            </a:extLst>
          </p:cNvPr>
          <p:cNvSpPr/>
          <p:nvPr/>
        </p:nvSpPr>
        <p:spPr>
          <a:xfrm>
            <a:off x="10166544" y="794052"/>
            <a:ext cx="1600200" cy="16002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关系数据库</a:t>
            </a: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AF495537-428A-4649-95B5-8F356F80FAEE}"/>
              </a:ext>
            </a:extLst>
          </p:cNvPr>
          <p:cNvSpPr/>
          <p:nvPr/>
        </p:nvSpPr>
        <p:spPr>
          <a:xfrm>
            <a:off x="10032316" y="2628967"/>
            <a:ext cx="1981200" cy="819150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面向对象数据库</a:t>
            </a: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94BE55F5-D0B1-4CAB-A823-76C090B7F301}"/>
              </a:ext>
            </a:extLst>
          </p:cNvPr>
          <p:cNvSpPr/>
          <p:nvPr/>
        </p:nvSpPr>
        <p:spPr>
          <a:xfrm>
            <a:off x="10032316" y="3591894"/>
            <a:ext cx="1981200" cy="819150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数据库</a:t>
            </a: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65519EB4-F917-4A80-A0E0-C56C5FAF7BEF}"/>
              </a:ext>
            </a:extLst>
          </p:cNvPr>
          <p:cNvSpPr/>
          <p:nvPr/>
        </p:nvSpPr>
        <p:spPr>
          <a:xfrm>
            <a:off x="10032316" y="4554821"/>
            <a:ext cx="1981200" cy="819150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内存数据库</a:t>
            </a: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437C7FB0-9EF0-4A2D-A1F1-26219428FC11}"/>
              </a:ext>
            </a:extLst>
          </p:cNvPr>
          <p:cNvSpPr/>
          <p:nvPr/>
        </p:nvSpPr>
        <p:spPr>
          <a:xfrm>
            <a:off x="10033488" y="5517747"/>
            <a:ext cx="1981200" cy="819150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其他数据库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="" xmlns:a16="http://schemas.microsoft.com/office/drawing/2014/main" id="{EA7A98F0-5FEC-482E-AC2C-77D73463BE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112094"/>
              </p:ext>
            </p:extLst>
          </p:nvPr>
        </p:nvGraphicFramePr>
        <p:xfrm>
          <a:off x="220909" y="818323"/>
          <a:ext cx="9572625" cy="5809703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569104">
                  <a:extLst>
                    <a:ext uri="{9D8B030D-6E8A-4147-A177-3AD203B41FA5}">
                      <a16:colId xmlns="" xmlns:a16="http://schemas.microsoft.com/office/drawing/2014/main" val="2235641453"/>
                    </a:ext>
                  </a:extLst>
                </a:gridCol>
                <a:gridCol w="2155632">
                  <a:extLst>
                    <a:ext uri="{9D8B030D-6E8A-4147-A177-3AD203B41FA5}">
                      <a16:colId xmlns="" xmlns:a16="http://schemas.microsoft.com/office/drawing/2014/main" val="3752668385"/>
                    </a:ext>
                  </a:extLst>
                </a:gridCol>
                <a:gridCol w="897683">
                  <a:extLst>
                    <a:ext uri="{9D8B030D-6E8A-4147-A177-3AD203B41FA5}">
                      <a16:colId xmlns="" xmlns:a16="http://schemas.microsoft.com/office/drawing/2014/main" val="989546310"/>
                    </a:ext>
                  </a:extLst>
                </a:gridCol>
                <a:gridCol w="855714">
                  <a:extLst>
                    <a:ext uri="{9D8B030D-6E8A-4147-A177-3AD203B41FA5}">
                      <a16:colId xmlns="" xmlns:a16="http://schemas.microsoft.com/office/drawing/2014/main" val="1699356318"/>
                    </a:ext>
                  </a:extLst>
                </a:gridCol>
                <a:gridCol w="636811">
                  <a:extLst>
                    <a:ext uri="{9D8B030D-6E8A-4147-A177-3AD203B41FA5}">
                      <a16:colId xmlns="" xmlns:a16="http://schemas.microsoft.com/office/drawing/2014/main" val="562601475"/>
                    </a:ext>
                  </a:extLst>
                </a:gridCol>
                <a:gridCol w="636811">
                  <a:extLst>
                    <a:ext uri="{9D8B030D-6E8A-4147-A177-3AD203B41FA5}">
                      <a16:colId xmlns="" xmlns:a16="http://schemas.microsoft.com/office/drawing/2014/main" val="1483975004"/>
                    </a:ext>
                  </a:extLst>
                </a:gridCol>
                <a:gridCol w="3820870">
                  <a:extLst>
                    <a:ext uri="{9D8B030D-6E8A-4147-A177-3AD203B41FA5}">
                      <a16:colId xmlns="" xmlns:a16="http://schemas.microsoft.com/office/drawing/2014/main" val="1507716168"/>
                    </a:ext>
                  </a:extLst>
                </a:gridCol>
              </a:tblGrid>
              <a:tr h="38367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</a:rPr>
                        <a:t>序号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</a:rPr>
                        <a:t>教学模块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</a:rPr>
                        <a:t>教材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</a:rPr>
                        <a:t>总学时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</a:rPr>
                        <a:t>理论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</a:rPr>
                        <a:t>实验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effectLst/>
                        </a:rPr>
                        <a:t>对应实验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97233062"/>
                  </a:ext>
                </a:extLst>
              </a:tr>
              <a:tr h="14504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1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数据库基础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</a:rPr>
                        <a:t>第</a:t>
                      </a:r>
                      <a:r>
                        <a:rPr lang="en-US" altLang="zh-CN" sz="1800" u="none" strike="noStrike">
                          <a:effectLst/>
                        </a:rPr>
                        <a:t>1</a:t>
                      </a:r>
                      <a:r>
                        <a:rPr lang="zh-CN" altLang="en-US" sz="1800" u="none" strike="noStrike">
                          <a:effectLst/>
                        </a:rPr>
                        <a:t>章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3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800" u="none" strike="noStrike">
                          <a:effectLst/>
                        </a:rPr>
                        <a:t>【</a:t>
                      </a:r>
                      <a:r>
                        <a:rPr lang="zh-CN" altLang="en-US" sz="1800" u="none" strike="noStrike">
                          <a:effectLst/>
                        </a:rPr>
                        <a:t>实验</a:t>
                      </a:r>
                      <a:r>
                        <a:rPr lang="en-US" altLang="zh-CN" sz="1800" u="none" strike="noStrike">
                          <a:effectLst/>
                        </a:rPr>
                        <a:t>1】</a:t>
                      </a:r>
                      <a:r>
                        <a:rPr lang="zh-CN" altLang="en-US" sz="1800" u="none" strike="noStrike">
                          <a:effectLst/>
                        </a:rPr>
                        <a:t>数据库建模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91742021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2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MySQL51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安装与配置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</a:rPr>
                        <a:t>第</a:t>
                      </a:r>
                      <a:r>
                        <a:rPr lang="en-US" altLang="zh-CN" sz="1800" u="none" strike="noStrike">
                          <a:effectLst/>
                        </a:rPr>
                        <a:t>2</a:t>
                      </a:r>
                      <a:r>
                        <a:rPr lang="zh-CN" altLang="en-US" sz="1800" u="none" strike="noStrike">
                          <a:effectLst/>
                        </a:rPr>
                        <a:t>章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3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800" u="none" strike="noStrike" dirty="0" smtClean="0">
                          <a:effectLst/>
                        </a:rPr>
                        <a:t>【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实验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2】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安装配置数据库环境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50273805"/>
                  </a:ext>
                </a:extLst>
              </a:tr>
              <a:tr h="75144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3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创建和管理数据库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</a:rPr>
                        <a:t>第</a:t>
                      </a:r>
                      <a:r>
                        <a:rPr lang="en-US" altLang="zh-CN" sz="1800" u="none" strike="noStrike">
                          <a:effectLst/>
                        </a:rPr>
                        <a:t>3</a:t>
                      </a:r>
                      <a:r>
                        <a:rPr lang="zh-CN" altLang="en-US" sz="1800" u="none" strike="noStrike">
                          <a:effectLst/>
                        </a:rPr>
                        <a:t>章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3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800" u="none" strike="noStrike" dirty="0" smtClean="0">
                          <a:effectLst/>
                        </a:rPr>
                        <a:t>【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实验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3】</a:t>
                      </a:r>
                      <a:r>
                        <a:rPr lang="zh-CN" altLang="en-US" sz="1800" u="none" strike="noStrike" dirty="0">
                          <a:effectLst/>
                        </a:rPr>
                        <a:t>数据库的创建</a:t>
                      </a:r>
                      <a:br>
                        <a:rPr lang="zh-CN" altLang="en-US" sz="1800" u="none" strike="noStrike" dirty="0">
                          <a:effectLst/>
                        </a:rPr>
                      </a:br>
                      <a:r>
                        <a:rPr lang="en-US" altLang="zh-CN" sz="1800" u="none" strike="noStrike" dirty="0">
                          <a:effectLst/>
                        </a:rPr>
                        <a:t>【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实验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4】</a:t>
                      </a:r>
                      <a:r>
                        <a:rPr lang="zh-CN" altLang="en-US" sz="1800" u="none" strike="noStrike" dirty="0">
                          <a:effectLst/>
                        </a:rPr>
                        <a:t>表的创建与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管理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1706052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4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SQL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语法基础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 smtClean="0">
                          <a:effectLst/>
                        </a:rPr>
                        <a:t>第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4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章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3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u="none" strike="noStrike" dirty="0" smtClean="0">
                          <a:effectLst/>
                        </a:rPr>
                        <a:t>【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实验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5】SQL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编程</a:t>
                      </a:r>
                      <a:endParaRPr lang="zh-CN" alt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00650393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5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数据查询与操作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 smtClean="0">
                          <a:effectLst/>
                        </a:rPr>
                        <a:t>第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5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章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6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4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800" u="none" strike="noStrike" dirty="0" smtClean="0">
                          <a:effectLst/>
                        </a:rPr>
                        <a:t>【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实验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6】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单表查询</a:t>
                      </a:r>
                      <a:br>
                        <a:rPr lang="zh-CN" altLang="en-US" sz="1800" u="none" strike="noStrike" dirty="0" smtClean="0">
                          <a:effectLst/>
                        </a:rPr>
                      </a:br>
                      <a:r>
                        <a:rPr lang="en-US" altLang="zh-CN" sz="1800" u="none" strike="noStrike" dirty="0" smtClean="0">
                          <a:effectLst/>
                        </a:rPr>
                        <a:t>【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实验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7】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多表查询</a:t>
                      </a:r>
                      <a:br>
                        <a:rPr lang="zh-CN" altLang="en-US" sz="1800" u="none" strike="noStrike" dirty="0" smtClean="0">
                          <a:effectLst/>
                        </a:rPr>
                      </a:br>
                      <a:r>
                        <a:rPr lang="en-US" altLang="zh-CN" sz="1800" u="none" strike="noStrike" dirty="0" smtClean="0">
                          <a:effectLst/>
                        </a:rPr>
                        <a:t>【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实验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8】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数据更新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7820102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6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视图操作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</a:rPr>
                        <a:t>第</a:t>
                      </a:r>
                      <a:r>
                        <a:rPr lang="en-US" altLang="zh-CN" sz="1800" u="none" strike="noStrike">
                          <a:effectLst/>
                        </a:rPr>
                        <a:t>6</a:t>
                      </a:r>
                      <a:r>
                        <a:rPr lang="zh-CN" altLang="en-US" sz="1800" u="none" strike="noStrike">
                          <a:effectLst/>
                        </a:rPr>
                        <a:t>章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3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2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u="none" strike="noStrike" dirty="0" smtClean="0">
                          <a:effectLst/>
                        </a:rPr>
                        <a:t>【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实验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9】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视图的创建与管理</a:t>
                      </a:r>
                      <a:endParaRPr lang="zh-CN" alt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8648873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7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索引与数据完整性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</a:rPr>
                        <a:t>第</a:t>
                      </a:r>
                      <a:r>
                        <a:rPr lang="en-US" altLang="zh-CN" sz="1800" u="none" strike="noStrike">
                          <a:effectLst/>
                        </a:rPr>
                        <a:t>7</a:t>
                      </a:r>
                      <a:r>
                        <a:rPr lang="zh-CN" altLang="en-US" sz="1800" u="none" strike="noStrike">
                          <a:effectLst/>
                        </a:rPr>
                        <a:t>章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3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u="none" strike="noStrike" dirty="0" smtClean="0">
                          <a:effectLst/>
                        </a:rPr>
                        <a:t>【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实验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10】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索引的创建与管理</a:t>
                      </a:r>
                      <a:endParaRPr lang="en-US" altLang="zh-CN" sz="1800" u="none" strike="noStrike" dirty="0" smtClean="0">
                        <a:effectLst/>
                      </a:endParaRP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u="none" strike="noStrike" dirty="0" smtClean="0">
                          <a:effectLst/>
                        </a:rPr>
                        <a:t>【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实验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11】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数据完整性控制</a:t>
                      </a:r>
                      <a:endParaRPr lang="zh-CN" alt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97734869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8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存储过程和触发器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</a:rPr>
                        <a:t>第</a:t>
                      </a:r>
                      <a:r>
                        <a:rPr lang="en-US" altLang="zh-CN" sz="1800" u="none" strike="noStrike">
                          <a:effectLst/>
                        </a:rPr>
                        <a:t>8</a:t>
                      </a:r>
                      <a:r>
                        <a:rPr lang="zh-CN" altLang="en-US" sz="1800" u="none" strike="noStrike">
                          <a:effectLst/>
                        </a:rPr>
                        <a:t>章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3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2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u="none" strike="noStrike" dirty="0" smtClean="0">
                          <a:effectLst/>
                        </a:rPr>
                        <a:t>【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实验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12】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创建存储过程和触发器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99433881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9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MySQL51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函数应用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 smtClean="0">
                          <a:effectLst/>
                        </a:rPr>
                        <a:t>第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9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章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3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90273293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10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MySQL51</a:t>
                      </a:r>
                      <a:r>
                        <a:rPr lang="zh-CN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安全管理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 dirty="0">
                          <a:effectLst/>
                        </a:rPr>
                        <a:t>第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10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章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3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>
                          <a:effectLst/>
                        </a:rPr>
                        <a:t>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u="none" strike="noStrike" dirty="0" smtClean="0">
                          <a:effectLst/>
                        </a:rPr>
                        <a:t>【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实验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13】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数据库安全管理</a:t>
                      </a:r>
                      <a:endParaRPr lang="en-US" altLang="zh-CN" sz="1800" u="none" strike="noStrike" dirty="0" smtClean="0">
                        <a:effectLst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55263732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11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综合实验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11~15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12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7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5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u="none" strike="noStrike" dirty="0" smtClean="0">
                          <a:effectLst/>
                        </a:rPr>
                        <a:t>【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实验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14】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数据库设计</a:t>
                      </a:r>
                      <a:br>
                        <a:rPr lang="zh-CN" altLang="en-US" sz="1800" u="none" strike="noStrike" dirty="0" smtClean="0">
                          <a:effectLst/>
                        </a:rPr>
                      </a:br>
                      <a:r>
                        <a:rPr lang="en-US" altLang="zh-CN" sz="1800" u="none" strike="noStrike" dirty="0" smtClean="0">
                          <a:effectLst/>
                        </a:rPr>
                        <a:t>【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实验</a:t>
                      </a:r>
                      <a:r>
                        <a:rPr lang="en-US" altLang="zh-CN" sz="1800" u="none" strike="noStrike" dirty="0" smtClean="0">
                          <a:effectLst/>
                        </a:rPr>
                        <a:t>15】</a:t>
                      </a:r>
                      <a:r>
                        <a:rPr lang="zh-CN" altLang="en-US" sz="1800" u="none" strike="noStrike" dirty="0" smtClean="0">
                          <a:effectLst/>
                        </a:rPr>
                        <a:t>数据库综合实验</a:t>
                      </a:r>
                      <a:endParaRPr lang="en-US" altLang="zh-CN" sz="1800" u="none" strike="noStrike" dirty="0" smtClean="0">
                        <a:effectLst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727268"/>
                  </a:ext>
                </a:extLst>
              </a:tr>
              <a:tr h="14504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12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</a:rPr>
                        <a:t>复习 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16</a:t>
                      </a:r>
                      <a:r>
                        <a:rPr lang="zh-CN" altLang="en-US" sz="1800" u="none" strike="noStrike" dirty="0">
                          <a:effectLst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3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3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0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u="none" strike="noStrike">
                          <a:effectLst/>
                        </a:rPr>
                        <a:t>　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95847854"/>
                  </a:ext>
                </a:extLst>
              </a:tr>
              <a:tr h="14504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800" u="none" strike="noStrike">
                          <a:effectLst/>
                        </a:rPr>
                        <a:t>合计</a:t>
                      </a:r>
                      <a:endParaRPr lang="zh-CN" altLang="en-US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48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>
                          <a:effectLst/>
                        </a:rPr>
                        <a:t>32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u="none" strike="noStrike" dirty="0" smtClean="0">
                          <a:effectLst/>
                        </a:rPr>
                        <a:t>16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u="none" strike="noStrike" dirty="0">
                          <a:effectLst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34" marR="7634" marT="763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7154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884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1068792-16E0-4EFE-83A3-90A94D4D7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en-US" dirty="0"/>
              <a:t> 本课程学什么？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C078552-3621-4D4F-B1E2-B02DF4EC6C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7647"/>
            <a:ext cx="10877550" cy="4942648"/>
          </a:xfrm>
        </p:spPr>
        <p:txBody>
          <a:bodyPr>
            <a:normAutofit/>
          </a:bodyPr>
          <a:lstStyle/>
          <a:p>
            <a:r>
              <a:rPr lang="zh-CN" altLang="en-US" dirty="0"/>
              <a:t>本课程的特点：</a:t>
            </a:r>
            <a:endParaRPr lang="en-US" altLang="zh-CN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zh-CN" altLang="en-US" b="1" dirty="0"/>
              <a:t>抽象</a:t>
            </a:r>
            <a:r>
              <a:rPr lang="zh-CN" altLang="en-US" dirty="0"/>
              <a:t> </a:t>
            </a:r>
            <a:r>
              <a:rPr lang="en-US" altLang="zh-CN" dirty="0"/>
              <a:t>—— </a:t>
            </a:r>
            <a:r>
              <a:rPr lang="zh-CN" altLang="en-US" dirty="0"/>
              <a:t>概念和原理是抽象的，要通过具体的</a:t>
            </a:r>
            <a:r>
              <a:rPr lang="zh-CN" altLang="en-US" u="sng" dirty="0">
                <a:solidFill>
                  <a:srgbClr val="0070C0"/>
                </a:solidFill>
              </a:rPr>
              <a:t>实例</a:t>
            </a:r>
            <a:r>
              <a:rPr lang="zh-CN" altLang="en-US" dirty="0"/>
              <a:t>加以理解</a:t>
            </a:r>
            <a:endParaRPr lang="en-US" altLang="zh-CN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zh-CN" altLang="en-US" b="1" dirty="0"/>
              <a:t>思维</a:t>
            </a:r>
            <a:r>
              <a:rPr lang="en-US" altLang="zh-CN" dirty="0"/>
              <a:t> —— </a:t>
            </a:r>
            <a:r>
              <a:rPr lang="zh-CN" altLang="en-US" dirty="0"/>
              <a:t>数据库的</a:t>
            </a:r>
            <a:r>
              <a:rPr lang="zh-CN" altLang="en-US" u="sng" dirty="0">
                <a:solidFill>
                  <a:srgbClr val="0070C0"/>
                </a:solidFill>
              </a:rPr>
              <a:t>思维</a:t>
            </a:r>
            <a:r>
              <a:rPr lang="zh-CN" altLang="en-US" dirty="0"/>
              <a:t>（集合、逻辑与对象思维）</a:t>
            </a:r>
            <a:endParaRPr lang="en-US" altLang="zh-CN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zh-CN" altLang="en-US" b="1" dirty="0"/>
              <a:t>应用</a:t>
            </a:r>
            <a:r>
              <a:rPr lang="en-US" altLang="zh-CN" dirty="0"/>
              <a:t> —— </a:t>
            </a:r>
            <a:r>
              <a:rPr lang="zh-CN" altLang="en-US" dirty="0"/>
              <a:t>结构化</a:t>
            </a:r>
            <a:r>
              <a:rPr lang="en-US" altLang="zh-CN" dirty="0"/>
              <a:t>/</a:t>
            </a:r>
            <a:r>
              <a:rPr lang="zh-CN" altLang="en-US" dirty="0"/>
              <a:t>面向对象程序设计</a:t>
            </a:r>
            <a:r>
              <a:rPr lang="zh-CN" altLang="en-US" u="sng" dirty="0">
                <a:solidFill>
                  <a:srgbClr val="0070C0"/>
                </a:solidFill>
              </a:rPr>
              <a:t>语言</a:t>
            </a:r>
            <a:r>
              <a:rPr lang="zh-CN" altLang="en-US" dirty="0"/>
              <a:t>的补充 </a:t>
            </a:r>
            <a:r>
              <a:rPr lang="en-US" altLang="zh-CN" dirty="0">
                <a:sym typeface="Wingdings" panose="05000000000000000000" pitchFamily="2" charset="2"/>
              </a:rPr>
              <a:t> </a:t>
            </a:r>
            <a:r>
              <a:rPr lang="zh-CN" altLang="en-US" dirty="0">
                <a:sym typeface="Wingdings" panose="05000000000000000000" pitchFamily="2" charset="2"/>
              </a:rPr>
              <a:t>数据库语言</a:t>
            </a:r>
            <a:endParaRPr lang="en-US" altLang="zh-CN" dirty="0">
              <a:sym typeface="Wingdings" panose="05000000000000000000" pitchFamily="2" charset="2"/>
            </a:endParaRPr>
          </a:p>
          <a:p>
            <a:pPr marL="457200" lvl="1" indent="0">
              <a:lnSpc>
                <a:spcPct val="120000"/>
              </a:lnSpc>
              <a:buNone/>
            </a:pPr>
            <a:r>
              <a:rPr lang="zh-CN" altLang="en-US" b="1" dirty="0">
                <a:sym typeface="Wingdings" panose="05000000000000000000" pitchFamily="2" charset="2"/>
              </a:rPr>
              <a:t>管理</a:t>
            </a:r>
            <a:r>
              <a:rPr lang="en-US" altLang="zh-CN" dirty="0">
                <a:sym typeface="Wingdings" panose="05000000000000000000" pitchFamily="2" charset="2"/>
              </a:rPr>
              <a:t> —— </a:t>
            </a:r>
            <a:r>
              <a:rPr lang="zh-CN" altLang="en-US" dirty="0">
                <a:sym typeface="Wingdings" panose="05000000000000000000" pitchFamily="2" charset="2"/>
              </a:rPr>
              <a:t>数据存储</a:t>
            </a:r>
            <a:r>
              <a:rPr lang="zh-CN" altLang="en-US" u="sng" dirty="0">
                <a:solidFill>
                  <a:srgbClr val="0070C0"/>
                </a:solidFill>
                <a:sym typeface="Wingdings" panose="05000000000000000000" pitchFamily="2" charset="2"/>
              </a:rPr>
              <a:t>管理</a:t>
            </a:r>
            <a:r>
              <a:rPr lang="zh-CN" altLang="en-US" dirty="0">
                <a:sym typeface="Wingdings" panose="05000000000000000000" pitchFamily="2" charset="2"/>
              </a:rPr>
              <a:t>、安全管理、性能优化等</a:t>
            </a:r>
            <a:endParaRPr lang="en-US" altLang="zh-CN" dirty="0">
              <a:sym typeface="Wingdings" panose="05000000000000000000" pitchFamily="2" charset="2"/>
            </a:endParaRPr>
          </a:p>
          <a:p>
            <a:pPr marL="457200" lvl="1" indent="0">
              <a:lnSpc>
                <a:spcPct val="120000"/>
              </a:lnSpc>
              <a:buNone/>
            </a:pPr>
            <a:r>
              <a:rPr lang="zh-CN" altLang="en-US" b="1" dirty="0">
                <a:sym typeface="Wingdings" panose="05000000000000000000" pitchFamily="2" charset="2"/>
              </a:rPr>
              <a:t>案例</a:t>
            </a:r>
            <a:r>
              <a:rPr lang="en-US" altLang="zh-CN" dirty="0">
                <a:sym typeface="Wingdings" panose="05000000000000000000" pitchFamily="2" charset="2"/>
              </a:rPr>
              <a:t> —— </a:t>
            </a:r>
            <a:r>
              <a:rPr lang="zh-CN" altLang="en-US" dirty="0">
                <a:sym typeface="Wingdings" panose="05000000000000000000" pitchFamily="2" charset="2"/>
              </a:rPr>
              <a:t>通过</a:t>
            </a:r>
            <a:r>
              <a:rPr lang="zh-CN" altLang="en-US" u="sng" dirty="0">
                <a:solidFill>
                  <a:srgbClr val="0070C0"/>
                </a:solidFill>
                <a:sym typeface="Wingdings" panose="05000000000000000000" pitchFamily="2" charset="2"/>
              </a:rPr>
              <a:t>案例</a:t>
            </a:r>
            <a:r>
              <a:rPr lang="zh-CN" altLang="en-US" dirty="0">
                <a:sym typeface="Wingdings" panose="05000000000000000000" pitchFamily="2" charset="2"/>
              </a:rPr>
              <a:t>理解、听案例讲解、自己做案例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7DB5CB3-2D3C-4109-A83B-F71911603D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859" y="4015658"/>
            <a:ext cx="1953912" cy="2520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49CDFCC-1DD0-4EB0-BE00-1870380FEE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3559"/>
          <a:stretch/>
        </p:blipFill>
        <p:spPr>
          <a:xfrm>
            <a:off x="3595186" y="4015658"/>
            <a:ext cx="7077201" cy="2520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158E3DF-4E12-4168-9452-DB13F95A95C0}"/>
              </a:ext>
            </a:extLst>
          </p:cNvPr>
          <p:cNvSpPr/>
          <p:nvPr/>
        </p:nvSpPr>
        <p:spPr>
          <a:xfrm>
            <a:off x="8084990" y="4974421"/>
            <a:ext cx="1868481" cy="490837"/>
          </a:xfrm>
          <a:prstGeom prst="rect">
            <a:avLst/>
          </a:prstGeom>
          <a:solidFill>
            <a:schemeClr val="accent4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慕课资源</a:t>
            </a:r>
          </a:p>
        </p:txBody>
      </p:sp>
    </p:spTree>
    <p:extLst>
      <p:ext uri="{BB962C8B-B14F-4D97-AF65-F5344CB8AC3E}">
        <p14:creationId xmlns:p14="http://schemas.microsoft.com/office/powerpoint/2010/main" val="361127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727</Words>
  <Application>Microsoft Office PowerPoint</Application>
  <PresentationFormat>自定义</PresentationFormat>
  <Paragraphs>219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1 课程定位</vt:lpstr>
      <vt:lpstr>2 为什么学习本课程？</vt:lpstr>
      <vt:lpstr>2 为什么学习本课程？</vt:lpstr>
      <vt:lpstr>2 为什么学习本课程？</vt:lpstr>
      <vt:lpstr>3 本课程学什么？</vt:lpstr>
      <vt:lpstr>3 本课程学什么？</vt:lpstr>
      <vt:lpstr>3 本课程学什么？</vt:lpstr>
      <vt:lpstr>4 学到什么程度？</vt:lpstr>
      <vt:lpstr>5 考核方式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赖敏</cp:lastModifiedBy>
  <cp:revision>156</cp:revision>
  <dcterms:created xsi:type="dcterms:W3CDTF">2017-11-18T07:54:57Z</dcterms:created>
  <dcterms:modified xsi:type="dcterms:W3CDTF">2021-08-28T13:15:54Z</dcterms:modified>
</cp:coreProperties>
</file>