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2" r:id="rId1"/>
  </p:sldMasterIdLst>
  <p:notesMasterIdLst>
    <p:notesMasterId r:id="rId22"/>
  </p:notesMasterIdLst>
  <p:sldIdLst>
    <p:sldId id="256" r:id="rId2"/>
    <p:sldId id="257" r:id="rId3"/>
    <p:sldId id="269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71" r:id="rId15"/>
    <p:sldId id="268" r:id="rId16"/>
    <p:sldId id="270" r:id="rId17"/>
    <p:sldId id="272" r:id="rId18"/>
    <p:sldId id="273" r:id="rId19"/>
    <p:sldId id="274" r:id="rId20"/>
    <p:sldId id="275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73" autoAdjust="0"/>
    <p:restoredTop sz="86436" autoAdjust="0"/>
  </p:normalViewPr>
  <p:slideViewPr>
    <p:cSldViewPr snapToGrid="0">
      <p:cViewPr varScale="1">
        <p:scale>
          <a:sx n="58" d="100"/>
          <a:sy n="58" d="100"/>
        </p:scale>
        <p:origin x="68" y="40"/>
      </p:cViewPr>
      <p:guideLst/>
    </p:cSldViewPr>
  </p:slideViewPr>
  <p:outlineViewPr>
    <p:cViewPr>
      <p:scale>
        <a:sx n="33" d="100"/>
        <a:sy n="33" d="100"/>
      </p:scale>
      <p:origin x="0" y="-3668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EBF259-6669-4CD2-BC10-14650C1A19A7}" type="datetimeFigureOut">
              <a:rPr lang="zh-CN" altLang="en-US" smtClean="0"/>
              <a:t>2017/11/15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64BD2C-0E3D-4770-A752-2C1190C63C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36418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64BD2C-0E3D-4770-A752-2C1190C63C5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37599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5400000">
            <a:off x="10089390" y="1792223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/>
                </a:solidFill>
              </a:defRPr>
            </a:lvl1pPr>
          </a:lstStyle>
          <a:p>
            <a:fld id="{F6EE560A-E2A6-47D9-AEA0-0304CCB783EA}" type="datetimeFigureOut">
              <a:rPr lang="zh-CN" altLang="en-US" smtClean="0"/>
              <a:t>2017/11/15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5400000">
            <a:off x="8959592" y="3226820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0" name="Rectangle 9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1008" y="292608"/>
            <a:ext cx="838199" cy="767687"/>
          </a:xfrm>
        </p:spPr>
        <p:txBody>
          <a:bodyPr/>
          <a:lstStyle>
            <a:lvl1pPr>
              <a:defRPr sz="2800" b="0" i="0">
                <a:latin typeface="+mj-lt"/>
              </a:defRPr>
            </a:lvl1pPr>
          </a:lstStyle>
          <a:p>
            <a:fld id="{CE528A06-8BB5-4E55-8429-4F0DD5FC4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65578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全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966674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6" y="553666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E560A-E2A6-47D9-AEA0-0304CCB783EA}" type="datetimeFigureOut">
              <a:rPr lang="zh-CN" altLang="en-US" smtClean="0"/>
              <a:t>2017/11/15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28A06-8BB5-4E55-8429-4F0DD5FC4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56851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063416"/>
            <a:ext cx="8825659" cy="1379755"/>
          </a:xfrm>
        </p:spPr>
        <p:txBody>
          <a:bodyPr/>
          <a:lstStyle>
            <a:lvl1pPr>
              <a:defRPr sz="4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E560A-E2A6-47D9-AEA0-0304CCB783EA}" type="datetimeFigureOut">
              <a:rPr lang="zh-CN" altLang="en-US" smtClean="0"/>
              <a:t>2017/11/15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28A06-8BB5-4E55-8429-4F0DD5FC4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45731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4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6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3" name="TextBox 12"/>
          <p:cNvSpPr txBox="1"/>
          <p:nvPr/>
        </p:nvSpPr>
        <p:spPr>
          <a:xfrm>
            <a:off x="9719438" y="2631815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/>
              <a:t>”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98295" y="591093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/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0517"/>
            <a:ext cx="8453906" cy="2698249"/>
          </a:xfrm>
        </p:spPr>
        <p:txBody>
          <a:bodyPr/>
          <a:lstStyle>
            <a:lvl1pPr>
              <a:defRPr sz="4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25772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E560A-E2A6-47D9-AEA0-0304CCB783EA}" type="datetimeFigureOut">
              <a:rPr lang="zh-CN" altLang="en-US" smtClean="0"/>
              <a:t>2017/11/15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2" name="Rectangle 3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28A06-8BB5-4E55-8429-4F0DD5FC4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85840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33068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E560A-E2A6-47D9-AEA0-0304CCB783EA}" type="datetimeFigureOut">
              <a:rPr lang="zh-CN" altLang="en-US" smtClean="0"/>
              <a:t>2017/11/15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" name="Rectangle 1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28A06-8BB5-4E55-8429-4F0DD5FC4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35724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17299"/>
            <a:ext cx="312916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4" y="3193561"/>
            <a:ext cx="3129168" cy="283349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2"/>
            <a:ext cx="314538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93561"/>
            <a:ext cx="3145380" cy="283349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6700" y="2617299"/>
            <a:ext cx="3161029" cy="576261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6700" y="3193561"/>
            <a:ext cx="3164719" cy="28334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cxnSp>
        <p:nvCxnSpPr>
          <p:cNvPr id="22" name="Straight Connector 21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1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1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E560A-E2A6-47D9-AEA0-0304CCB783EA}" type="datetimeFigureOut">
              <a:rPr lang="zh-CN" altLang="en-US" smtClean="0"/>
              <a:t>2017/11/15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28A06-8BB5-4E55-8429-4F0DD5FC4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22605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图片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2" y="4532845"/>
            <a:ext cx="30504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2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3" y="5109107"/>
            <a:ext cx="3050437" cy="91794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72537" y="4532846"/>
            <a:ext cx="3046766" cy="651156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3" y="2603500"/>
            <a:ext cx="2691241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8865" y="5184002"/>
            <a:ext cx="3050438" cy="84305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3434" y="4532847"/>
            <a:ext cx="3050438" cy="65115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3434" y="5184001"/>
            <a:ext cx="3050437" cy="843054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388153" y="2603500"/>
            <a:ext cx="0" cy="3517594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801905" y="2603500"/>
            <a:ext cx="0" cy="34925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E560A-E2A6-47D9-AEA0-0304CCB783EA}" type="datetimeFigureOut">
              <a:rPr lang="zh-CN" altLang="en-US" smtClean="0"/>
              <a:t>2017/11/15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28A06-8BB5-4E55-8429-4F0DD5FC4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42749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973668"/>
            <a:ext cx="8825660" cy="706964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E560A-E2A6-47D9-AEA0-0304CCB783EA}" type="datetimeFigureOut">
              <a:rPr lang="zh-CN" altLang="en-US" smtClean="0"/>
              <a:t>2017/11/15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28A06-8BB5-4E55-8429-4F0DD5FC4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2787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Rectangle 7"/>
            <p:cNvSpPr/>
            <p:nvPr/>
          </p:nvSpPr>
          <p:spPr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76756" y="1278468"/>
            <a:ext cx="1413933" cy="4748589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8"/>
            <a:ext cx="6247546" cy="474859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E560A-E2A6-47D9-AEA0-0304CCB783EA}" type="datetimeFigureOut">
              <a:rPr lang="zh-CN" altLang="en-US" smtClean="0"/>
              <a:t>2017/11/15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28A06-8BB5-4E55-8429-4F0DD5FC4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3765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8357" y="2603500"/>
            <a:ext cx="11228213" cy="3416300"/>
          </a:xfrm>
        </p:spPr>
        <p:txBody>
          <a:bodyPr>
            <a:normAutofit/>
          </a:bodyPr>
          <a:lstStyle>
            <a:lvl1pPr>
              <a:defRPr sz="3600"/>
            </a:lvl1pPr>
            <a:lvl2pPr>
              <a:defRPr sz="3600"/>
            </a:lvl2pPr>
            <a:lvl3pPr>
              <a:defRPr sz="3600"/>
            </a:lvl3pPr>
            <a:lvl4pPr>
              <a:defRPr sz="3600"/>
            </a:lvl4pPr>
            <a:lvl5pPr>
              <a:defRPr sz="36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E560A-E2A6-47D9-AEA0-0304CCB783EA}" type="datetimeFigureOut">
              <a:rPr lang="zh-CN" altLang="en-US" smtClean="0"/>
              <a:t>2017/11/15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28A06-8BB5-4E55-8429-4F0DD5FC4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632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42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677645"/>
            <a:ext cx="4351023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8" y="2677644"/>
            <a:ext cx="3755379" cy="2283823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E560A-E2A6-47D9-AEA0-0304CCB783EA}" type="datetimeFigureOut">
              <a:rPr lang="zh-CN" altLang="en-US" smtClean="0"/>
              <a:t>2017/11/15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5" name="Rectangle 14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28A06-8BB5-4E55-8429-4F0DD5FC4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12273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E560A-E2A6-47D9-AEA0-0304CCB783EA}" type="datetimeFigureOut">
              <a:rPr lang="zh-CN" altLang="en-US" smtClean="0"/>
              <a:t>2017/11/15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28A06-8BB5-4E55-8429-4F0DD5FC4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73734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0" y="3179762"/>
            <a:ext cx="4825159" cy="2840039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E560A-E2A6-47D9-AEA0-0304CCB783EA}" type="datetimeFigureOut">
              <a:rPr lang="zh-CN" altLang="en-US" smtClean="0"/>
              <a:t>2017/11/15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28A06-8BB5-4E55-8429-4F0DD5FC4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8104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E560A-E2A6-47D9-AEA0-0304CCB783EA}" type="datetimeFigureOut">
              <a:rPr lang="zh-CN" altLang="en-US" smtClean="0"/>
              <a:t>2017/11/15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28A06-8BB5-4E55-8429-4F0DD5FC4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80389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E560A-E2A6-47D9-AEA0-0304CCB783EA}" type="datetimeFigureOut">
              <a:rPr lang="zh-CN" altLang="en-US" smtClean="0"/>
              <a:t>2017/11/15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28A06-8BB5-4E55-8429-4F0DD5FC4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65611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295400"/>
            <a:ext cx="2793159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5" cy="4572000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2895600"/>
            <a:ext cx="2793158" cy="312927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E560A-E2A6-47D9-AEA0-0304CCB783EA}" type="datetimeFigureOut">
              <a:rPr lang="zh-CN" altLang="en-US" smtClean="0"/>
              <a:t>2017/11/15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5" name="Rectangle 14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28A06-8BB5-4E55-8429-4F0DD5FC4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8274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693332"/>
            <a:ext cx="3860260" cy="173566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E560A-E2A6-47D9-AEA0-0304CCB783EA}" type="datetimeFigureOut">
              <a:rPr lang="zh-CN" altLang="en-US" smtClean="0"/>
              <a:t>2017/11/15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28A06-8BB5-4E55-8429-4F0DD5FC4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7429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26" name="Rectangle 25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0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3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2603500"/>
            <a:ext cx="8761412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0938" y="639406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F6EE560A-E2A6-47D9-AEA0-0304CCB783EA}" type="datetimeFigureOut">
              <a:rPr lang="zh-CN" altLang="en-US" smtClean="0"/>
              <a:t>2017/11/15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28358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 b="1" i="0">
                <a:solidFill>
                  <a:schemeClr val="accent1"/>
                </a:solidFill>
                <a:latin typeface="+mn-lt"/>
              </a:defRPr>
            </a:lvl1pPr>
          </a:lstStyle>
          <a:p>
            <a:endParaRPr lang="zh-CN" altLang="en-US"/>
          </a:p>
        </p:txBody>
      </p:sp>
      <p:sp>
        <p:nvSpPr>
          <p:cNvPr id="22" name="Rectangle 2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  <a:latin typeface="+mn-lt"/>
              </a:defRPr>
            </a:lvl1pPr>
          </a:lstStyle>
          <a:p>
            <a:fld id="{CE528A06-8BB5-4E55-8429-4F0DD5FC4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94968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44" r:id="rId2"/>
    <p:sldLayoutId id="2147483745" r:id="rId3"/>
    <p:sldLayoutId id="2147483746" r:id="rId4"/>
    <p:sldLayoutId id="2147483747" r:id="rId5"/>
    <p:sldLayoutId id="2147483748" r:id="rId6"/>
    <p:sldLayoutId id="2147483749" r:id="rId7"/>
    <p:sldLayoutId id="2147483750" r:id="rId8"/>
    <p:sldLayoutId id="2147483751" r:id="rId9"/>
    <p:sldLayoutId id="2147483752" r:id="rId10"/>
    <p:sldLayoutId id="2147483753" r:id="rId11"/>
    <p:sldLayoutId id="2147483754" r:id="rId12"/>
    <p:sldLayoutId id="2147483755" r:id="rId13"/>
    <p:sldLayoutId id="2147483756" r:id="rId14"/>
    <p:sldLayoutId id="2147483757" r:id="rId15"/>
    <p:sldLayoutId id="2147483758" r:id="rId16"/>
    <p:sldLayoutId id="2147483759" r:id="rId17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400" b="0" i="0" kern="1200">
          <a:solidFill>
            <a:schemeClr val="tx1">
              <a:lumMod val="75000"/>
              <a:lumOff val="2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400" b="0" i="0" kern="1200">
          <a:solidFill>
            <a:schemeClr val="tx1">
              <a:lumMod val="75000"/>
              <a:lumOff val="2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400" b="0" i="0" kern="1200">
          <a:solidFill>
            <a:schemeClr val="tx1">
              <a:lumMod val="75000"/>
              <a:lumOff val="2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400" b="0" i="0" kern="1200">
          <a:solidFill>
            <a:schemeClr val="tx1">
              <a:lumMod val="75000"/>
              <a:lumOff val="2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400" b="0" i="0" kern="1200">
          <a:solidFill>
            <a:schemeClr val="tx1">
              <a:lumMod val="75000"/>
              <a:lumOff val="2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综合</a:t>
            </a:r>
            <a:r>
              <a:rPr lang="zh-CN" altLang="en-US" dirty="0" smtClean="0"/>
              <a:t>查询习题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8025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28357" y="2603500"/>
            <a:ext cx="11228213" cy="4254500"/>
          </a:xfrm>
        </p:spPr>
        <p:txBody>
          <a:bodyPr>
            <a:normAutofit/>
          </a:bodyPr>
          <a:lstStyle/>
          <a:p>
            <a:r>
              <a:rPr lang="en-US" altLang="zh-CN" dirty="0"/>
              <a:t>9</a:t>
            </a:r>
            <a:r>
              <a:rPr lang="zh-CN" altLang="en-US" dirty="0"/>
              <a:t>、查询分数最高的成绩记录。</a:t>
            </a:r>
          </a:p>
          <a:p>
            <a:r>
              <a:rPr lang="en-US" altLang="zh-CN" dirty="0"/>
              <a:t>select score.* from score where report</a:t>
            </a:r>
            <a:r>
              <a:rPr lang="en-US" altLang="zh-CN" dirty="0" smtClean="0"/>
              <a:t>=</a:t>
            </a:r>
          </a:p>
          <a:p>
            <a:r>
              <a:rPr lang="en-US" altLang="zh-CN" dirty="0" smtClean="0"/>
              <a:t>(</a:t>
            </a:r>
            <a:r>
              <a:rPr lang="en-US" altLang="zh-CN" dirty="0"/>
              <a:t>select max(report) from score);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20777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10</a:t>
            </a:r>
            <a:r>
              <a:rPr lang="zh-CN" altLang="en-US" dirty="0"/>
              <a:t>、查询课程表中比所有专业基础课的课程学分都多的课程信息。</a:t>
            </a:r>
          </a:p>
          <a:p>
            <a:r>
              <a:rPr lang="en-US" altLang="zh-CN" dirty="0"/>
              <a:t>select * from course where </a:t>
            </a:r>
            <a:r>
              <a:rPr lang="en-US" altLang="zh-CN" dirty="0" smtClean="0"/>
              <a:t>credit&gt;all</a:t>
            </a:r>
          </a:p>
          <a:p>
            <a:r>
              <a:rPr lang="en-US" altLang="zh-CN" dirty="0" smtClean="0"/>
              <a:t>(</a:t>
            </a:r>
            <a:r>
              <a:rPr lang="en-US" altLang="zh-CN" dirty="0"/>
              <a:t>select credit from course where type='</a:t>
            </a:r>
            <a:r>
              <a:rPr lang="zh-CN" altLang="en-US" dirty="0"/>
              <a:t>专业基础课</a:t>
            </a:r>
            <a:r>
              <a:rPr lang="en-US" altLang="zh-CN" dirty="0"/>
              <a:t>');</a:t>
            </a:r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22133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93188" y="2461847"/>
            <a:ext cx="11228213" cy="4396153"/>
          </a:xfrm>
        </p:spPr>
        <p:txBody>
          <a:bodyPr>
            <a:normAutofit/>
          </a:bodyPr>
          <a:lstStyle/>
          <a:p>
            <a:r>
              <a:rPr lang="en-US" altLang="zh-CN" dirty="0"/>
              <a:t>11</a:t>
            </a:r>
            <a:r>
              <a:rPr lang="zh-CN" altLang="en-US" dirty="0"/>
              <a:t>、查询成绩高于叶明的某门课程成绩的学生学号、姓名。</a:t>
            </a:r>
          </a:p>
          <a:p>
            <a:r>
              <a:rPr lang="en-US" altLang="zh-CN" dirty="0"/>
              <a:t>select students.s_no,s_name from </a:t>
            </a:r>
            <a:endParaRPr lang="en-US" altLang="zh-CN" dirty="0" smtClean="0"/>
          </a:p>
          <a:p>
            <a:r>
              <a:rPr lang="en-US" altLang="zh-CN" dirty="0" smtClean="0"/>
              <a:t>students </a:t>
            </a:r>
            <a:r>
              <a:rPr lang="en-US" altLang="zh-CN" dirty="0"/>
              <a:t>join score using(s_no) where </a:t>
            </a:r>
            <a:r>
              <a:rPr lang="en-US" altLang="zh-CN" dirty="0" smtClean="0"/>
              <a:t>report&gt;</a:t>
            </a:r>
          </a:p>
          <a:p>
            <a:r>
              <a:rPr lang="en-US" altLang="zh-CN" dirty="0" smtClean="0"/>
              <a:t>any(select </a:t>
            </a:r>
            <a:r>
              <a:rPr lang="en-US" altLang="zh-CN" dirty="0"/>
              <a:t>report from students join score using(s_no) where s_name='</a:t>
            </a:r>
            <a:r>
              <a:rPr lang="zh-CN" altLang="en-US" dirty="0"/>
              <a:t>叶明</a:t>
            </a:r>
            <a:r>
              <a:rPr lang="en-US" altLang="zh-CN" dirty="0"/>
              <a:t>');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98080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12</a:t>
            </a:r>
            <a:r>
              <a:rPr lang="zh-CN" altLang="en-US" dirty="0"/>
              <a:t>、查询每门课程都不及格的学生信息。</a:t>
            </a:r>
          </a:p>
          <a:p>
            <a:r>
              <a:rPr lang="en-US" altLang="zh-CN" dirty="0"/>
              <a:t>select *,max(report) from </a:t>
            </a:r>
            <a:endParaRPr lang="en-US" altLang="zh-CN" dirty="0" smtClean="0"/>
          </a:p>
          <a:p>
            <a:r>
              <a:rPr lang="en-US" altLang="zh-CN" dirty="0" smtClean="0"/>
              <a:t>students </a:t>
            </a:r>
            <a:r>
              <a:rPr lang="en-US" altLang="zh-CN" dirty="0"/>
              <a:t>join score using(s_no) </a:t>
            </a:r>
            <a:endParaRPr lang="en-US" altLang="zh-CN" dirty="0" smtClean="0"/>
          </a:p>
          <a:p>
            <a:r>
              <a:rPr lang="en-US" altLang="zh-CN" dirty="0" smtClean="0"/>
              <a:t>group </a:t>
            </a:r>
            <a:r>
              <a:rPr lang="en-US" altLang="zh-CN" dirty="0"/>
              <a:t>by students.s_no </a:t>
            </a:r>
            <a:endParaRPr lang="en-US" altLang="zh-CN" dirty="0" smtClean="0"/>
          </a:p>
          <a:p>
            <a:r>
              <a:rPr lang="en-US" altLang="zh-CN" dirty="0" smtClean="0"/>
              <a:t>having </a:t>
            </a:r>
            <a:r>
              <a:rPr lang="en-US" altLang="zh-CN" dirty="0"/>
              <a:t>max(report</a:t>
            </a:r>
            <a:r>
              <a:rPr lang="en-US" altLang="zh-CN" dirty="0" smtClean="0"/>
              <a:t>)&lt;60</a:t>
            </a:r>
            <a:r>
              <a:rPr lang="en-US" altLang="zh-CN" dirty="0"/>
              <a:t>;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4277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altLang="zh-CN" dirty="0"/>
              <a:t>13</a:t>
            </a:r>
            <a:r>
              <a:rPr lang="zh-CN" altLang="en-US" dirty="0"/>
              <a:t>、查询每一门课程成绩都大于</a:t>
            </a:r>
            <a:r>
              <a:rPr lang="en-US" altLang="zh-CN" dirty="0"/>
              <a:t>80</a:t>
            </a:r>
            <a:r>
              <a:rPr lang="zh-CN" altLang="en-US" dirty="0"/>
              <a:t>分的学生的学号、姓名。</a:t>
            </a:r>
          </a:p>
          <a:p>
            <a:r>
              <a:rPr lang="en-US" altLang="zh-CN" dirty="0"/>
              <a:t>select students.s_no,s_name from </a:t>
            </a:r>
            <a:endParaRPr lang="en-US" altLang="zh-CN" dirty="0" smtClean="0"/>
          </a:p>
          <a:p>
            <a:r>
              <a:rPr lang="en-US" altLang="zh-CN" dirty="0" smtClean="0"/>
              <a:t>students </a:t>
            </a:r>
            <a:r>
              <a:rPr lang="en-US" altLang="zh-CN" dirty="0"/>
              <a:t>join score using(s_no) </a:t>
            </a:r>
            <a:endParaRPr lang="en-US" altLang="zh-CN" dirty="0" smtClean="0"/>
          </a:p>
          <a:p>
            <a:r>
              <a:rPr lang="en-US" altLang="zh-CN" dirty="0" smtClean="0"/>
              <a:t>group </a:t>
            </a:r>
            <a:r>
              <a:rPr lang="en-US" altLang="zh-CN" dirty="0"/>
              <a:t>by students.s_no </a:t>
            </a:r>
            <a:endParaRPr lang="en-US" altLang="zh-CN" dirty="0" smtClean="0"/>
          </a:p>
          <a:p>
            <a:r>
              <a:rPr lang="en-US" altLang="zh-CN" dirty="0" smtClean="0"/>
              <a:t>having </a:t>
            </a:r>
            <a:r>
              <a:rPr lang="en-US" altLang="zh-CN" dirty="0"/>
              <a:t>min(report)&gt;80;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28453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14</a:t>
            </a:r>
            <a:r>
              <a:rPr lang="zh-CN" altLang="en-US" dirty="0"/>
              <a:t>、查询所有教师或学生的名字、人员身份。</a:t>
            </a:r>
          </a:p>
          <a:p>
            <a:r>
              <a:rPr lang="en-US" altLang="zh-CN" dirty="0"/>
              <a:t>select s_name,'</a:t>
            </a:r>
            <a:r>
              <a:rPr lang="zh-CN" altLang="en-US" dirty="0"/>
              <a:t>学生</a:t>
            </a:r>
            <a:r>
              <a:rPr lang="en-US" altLang="zh-CN" dirty="0"/>
              <a:t>' as role from students</a:t>
            </a:r>
          </a:p>
          <a:p>
            <a:r>
              <a:rPr lang="en-US" altLang="zh-CN" dirty="0"/>
              <a:t>union all</a:t>
            </a:r>
          </a:p>
          <a:p>
            <a:r>
              <a:rPr lang="en-US" altLang="zh-CN" dirty="0"/>
              <a:t>select t_name,'</a:t>
            </a:r>
            <a:r>
              <a:rPr lang="zh-CN" altLang="en-US" dirty="0"/>
              <a:t>教师</a:t>
            </a:r>
            <a:r>
              <a:rPr lang="en-US" altLang="zh-CN" dirty="0"/>
              <a:t>' as role from teachers;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09889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altLang="zh-CN" dirty="0"/>
              <a:t>15</a:t>
            </a:r>
            <a:r>
              <a:rPr lang="zh-CN" altLang="en-US" dirty="0"/>
              <a:t>、查找</a:t>
            </a:r>
            <a:r>
              <a:rPr lang="en-US" altLang="zh-CN" dirty="0"/>
              <a:t>STUDENTS</a:t>
            </a:r>
            <a:r>
              <a:rPr lang="zh-CN" altLang="en-US" dirty="0"/>
              <a:t>表中比所有信息学院的学生年龄都小的学生学号、姓名。</a:t>
            </a:r>
          </a:p>
          <a:p>
            <a:r>
              <a:rPr lang="en-US" altLang="zh-CN" dirty="0"/>
              <a:t>select * from students where birthday</a:t>
            </a:r>
            <a:r>
              <a:rPr lang="en-US" altLang="zh-CN" dirty="0" smtClean="0"/>
              <a:t>&gt;</a:t>
            </a:r>
          </a:p>
          <a:p>
            <a:r>
              <a:rPr lang="en-US" altLang="zh-CN" dirty="0" smtClean="0"/>
              <a:t>all(select </a:t>
            </a:r>
            <a:r>
              <a:rPr lang="en-US" altLang="zh-CN" dirty="0"/>
              <a:t>birthday from students join departments </a:t>
            </a:r>
            <a:endParaRPr lang="en-US" altLang="zh-CN" dirty="0" smtClean="0"/>
          </a:p>
          <a:p>
            <a:r>
              <a:rPr lang="en-US" altLang="zh-CN" dirty="0" smtClean="0"/>
              <a:t>using(d_no</a:t>
            </a:r>
            <a:r>
              <a:rPr lang="en-US" altLang="zh-CN" dirty="0"/>
              <a:t>) where d_name='</a:t>
            </a:r>
            <a:r>
              <a:rPr lang="zh-CN" altLang="en-US" dirty="0"/>
              <a:t>信息学院</a:t>
            </a:r>
            <a:r>
              <a:rPr lang="en-US" altLang="zh-CN" dirty="0"/>
              <a:t>');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79183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16</a:t>
            </a:r>
            <a:r>
              <a:rPr lang="zh-CN" altLang="en-US" dirty="0"/>
              <a:t>、参照</a:t>
            </a:r>
            <a:r>
              <a:rPr lang="en-US" altLang="zh-CN" dirty="0"/>
              <a:t>score</a:t>
            </a:r>
            <a:r>
              <a:rPr lang="zh-CN" altLang="en-US" dirty="0"/>
              <a:t>表创建一个空表：</a:t>
            </a:r>
            <a:r>
              <a:rPr lang="en-US" altLang="zh-CN" dirty="0"/>
              <a:t>S_C</a:t>
            </a:r>
          </a:p>
          <a:p>
            <a:r>
              <a:rPr lang="en-US" altLang="zh-CN" dirty="0"/>
              <a:t>create table S_C like score;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185117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17</a:t>
            </a:r>
            <a:r>
              <a:rPr lang="zh-CN" altLang="en-US" dirty="0"/>
              <a:t>、将</a:t>
            </a:r>
            <a:r>
              <a:rPr lang="en-US" altLang="zh-CN" dirty="0"/>
              <a:t>score</a:t>
            </a:r>
            <a:r>
              <a:rPr lang="zh-CN" altLang="en-US" dirty="0"/>
              <a:t>表中</a:t>
            </a:r>
            <a:r>
              <a:rPr lang="en-US" altLang="zh-CN" dirty="0"/>
              <a:t>C_no</a:t>
            </a:r>
            <a:r>
              <a:rPr lang="zh-CN" altLang="en-US" dirty="0"/>
              <a:t>为</a:t>
            </a:r>
            <a:r>
              <a:rPr lang="en-US" altLang="zh-CN" dirty="0"/>
              <a:t>A001</a:t>
            </a:r>
            <a:r>
              <a:rPr lang="zh-CN" altLang="en-US" dirty="0"/>
              <a:t>的成绩信息插入</a:t>
            </a:r>
            <a:r>
              <a:rPr lang="en-US" altLang="zh-CN" dirty="0"/>
              <a:t>S_C</a:t>
            </a:r>
            <a:r>
              <a:rPr lang="zh-CN" altLang="en-US" dirty="0"/>
              <a:t>表中。</a:t>
            </a:r>
          </a:p>
          <a:p>
            <a:r>
              <a:rPr lang="en-US" altLang="zh-CN" dirty="0"/>
              <a:t>insert into S_C  select * from score </a:t>
            </a:r>
            <a:endParaRPr lang="en-US" altLang="zh-CN" dirty="0" smtClean="0"/>
          </a:p>
          <a:p>
            <a:r>
              <a:rPr lang="en-US" altLang="zh-CN" dirty="0" smtClean="0"/>
              <a:t>where </a:t>
            </a:r>
            <a:r>
              <a:rPr lang="en-US" altLang="zh-CN" dirty="0"/>
              <a:t>c_no='A001';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698754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18</a:t>
            </a:r>
            <a:r>
              <a:rPr lang="zh-CN" altLang="en-US" dirty="0"/>
              <a:t>、将</a:t>
            </a:r>
            <a:r>
              <a:rPr lang="en-US" altLang="zh-CN" dirty="0"/>
              <a:t>S_C</a:t>
            </a:r>
            <a:r>
              <a:rPr lang="zh-CN" altLang="en-US" dirty="0"/>
              <a:t>表中成绩小于</a:t>
            </a:r>
            <a:r>
              <a:rPr lang="en-US" altLang="zh-CN" dirty="0"/>
              <a:t>60</a:t>
            </a:r>
            <a:r>
              <a:rPr lang="zh-CN" altLang="en-US" dirty="0"/>
              <a:t>分的女同学的成绩分别加</a:t>
            </a:r>
            <a:r>
              <a:rPr lang="en-US" altLang="zh-CN" dirty="0"/>
              <a:t>10</a:t>
            </a:r>
            <a:r>
              <a:rPr lang="zh-CN" altLang="en-US" dirty="0"/>
              <a:t>分。</a:t>
            </a:r>
          </a:p>
          <a:p>
            <a:r>
              <a:rPr lang="en-US" altLang="zh-CN" dirty="0"/>
              <a:t>update S_C set report=report+10 </a:t>
            </a:r>
            <a:endParaRPr lang="en-US" altLang="zh-CN" dirty="0" smtClean="0"/>
          </a:p>
          <a:p>
            <a:r>
              <a:rPr lang="en-US" altLang="zh-CN" dirty="0" smtClean="0"/>
              <a:t>where </a:t>
            </a:r>
            <a:r>
              <a:rPr lang="en-US" altLang="zh-CN" dirty="0"/>
              <a:t>report&lt;60 and s_no in </a:t>
            </a:r>
            <a:endParaRPr lang="en-US" altLang="zh-CN" dirty="0" smtClean="0"/>
          </a:p>
          <a:p>
            <a:r>
              <a:rPr lang="en-US" altLang="zh-CN" dirty="0" smtClean="0"/>
              <a:t>(</a:t>
            </a:r>
            <a:r>
              <a:rPr lang="en-US" altLang="zh-CN" dirty="0"/>
              <a:t>select s_no from students where sex='</a:t>
            </a:r>
            <a:r>
              <a:rPr lang="zh-CN" altLang="en-US" dirty="0"/>
              <a:t>女</a:t>
            </a:r>
            <a:r>
              <a:rPr lang="en-US" altLang="zh-CN" dirty="0"/>
              <a:t>');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394100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2849" y="2286977"/>
            <a:ext cx="11228213" cy="4412762"/>
          </a:xfrm>
        </p:spPr>
        <p:txBody>
          <a:bodyPr>
            <a:normAutofit/>
          </a:bodyPr>
          <a:lstStyle/>
          <a:p>
            <a:r>
              <a:rPr lang="en-US" altLang="zh-CN" dirty="0"/>
              <a:t>1.</a:t>
            </a:r>
            <a:r>
              <a:rPr lang="zh-CN" altLang="en-US" dirty="0"/>
              <a:t>查询分数最高的成绩记录。</a:t>
            </a:r>
          </a:p>
          <a:p>
            <a:r>
              <a:rPr lang="en-US" altLang="zh-CN" dirty="0"/>
              <a:t>select * from score where </a:t>
            </a:r>
            <a:r>
              <a:rPr lang="en-US" altLang="zh-CN" dirty="0" smtClean="0"/>
              <a:t>report=</a:t>
            </a:r>
          </a:p>
          <a:p>
            <a:r>
              <a:rPr lang="en-US" altLang="zh-CN" dirty="0" smtClean="0"/>
              <a:t>(</a:t>
            </a:r>
            <a:r>
              <a:rPr lang="en-US" altLang="zh-CN" dirty="0"/>
              <a:t>select max(report) from score);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052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dirty="0"/>
              <a:t>19</a:t>
            </a:r>
            <a:r>
              <a:rPr lang="zh-CN" altLang="en-US" dirty="0"/>
              <a:t>、删除</a:t>
            </a:r>
            <a:r>
              <a:rPr lang="en-US" altLang="zh-CN" dirty="0"/>
              <a:t>S_C</a:t>
            </a:r>
            <a:r>
              <a:rPr lang="zh-CN" altLang="en-US" dirty="0"/>
              <a:t>表中成绩仍然小于</a:t>
            </a:r>
            <a:r>
              <a:rPr lang="en-US" altLang="zh-CN" dirty="0"/>
              <a:t>60</a:t>
            </a:r>
            <a:r>
              <a:rPr lang="zh-CN" altLang="en-US" dirty="0"/>
              <a:t>分的女同学的记录，和所有男同学的记录。</a:t>
            </a:r>
          </a:p>
          <a:p>
            <a:r>
              <a:rPr lang="en-US" altLang="zh-CN" dirty="0"/>
              <a:t>delete from S_C where report&lt;60 </a:t>
            </a:r>
            <a:r>
              <a:rPr lang="en-US" altLang="zh-CN" dirty="0">
                <a:solidFill>
                  <a:srgbClr val="FF0000"/>
                </a:solidFill>
              </a:rPr>
              <a:t>and</a:t>
            </a:r>
            <a:r>
              <a:rPr lang="en-US" altLang="zh-CN" dirty="0"/>
              <a:t> s_no in (</a:t>
            </a:r>
          </a:p>
          <a:p>
            <a:r>
              <a:rPr lang="en-US" altLang="zh-CN" dirty="0"/>
              <a:t>select s_no from students where sex='</a:t>
            </a:r>
            <a:r>
              <a:rPr lang="zh-CN" altLang="en-US" dirty="0"/>
              <a:t>女</a:t>
            </a:r>
            <a:r>
              <a:rPr lang="en-US" altLang="zh-CN" dirty="0"/>
              <a:t>')</a:t>
            </a:r>
          </a:p>
          <a:p>
            <a:r>
              <a:rPr lang="en-US" altLang="zh-CN" dirty="0">
                <a:solidFill>
                  <a:srgbClr val="FF0000"/>
                </a:solidFill>
              </a:rPr>
              <a:t>or</a:t>
            </a:r>
            <a:r>
              <a:rPr lang="en-US" altLang="zh-CN" dirty="0"/>
              <a:t> s_no in</a:t>
            </a:r>
          </a:p>
          <a:p>
            <a:r>
              <a:rPr lang="en-US" altLang="zh-CN" dirty="0"/>
              <a:t>(select s_no from students where sex='</a:t>
            </a:r>
            <a:r>
              <a:rPr lang="zh-CN" altLang="en-US" dirty="0"/>
              <a:t>男</a:t>
            </a:r>
            <a:r>
              <a:rPr lang="en-US" altLang="zh-CN" dirty="0"/>
              <a:t>');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300633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2.</a:t>
            </a:r>
            <a:r>
              <a:rPr lang="zh-CN" altLang="en-US" dirty="0"/>
              <a:t>查询课程表中比所有选修课程学分都大的课程信息。</a:t>
            </a:r>
          </a:p>
          <a:p>
            <a:r>
              <a:rPr lang="en-US" altLang="zh-CN" dirty="0"/>
              <a:t>select * from course where </a:t>
            </a:r>
            <a:r>
              <a:rPr lang="en-US" altLang="zh-CN" dirty="0" smtClean="0"/>
              <a:t>credit&gt;all</a:t>
            </a:r>
          </a:p>
          <a:p>
            <a:r>
              <a:rPr lang="en-US" altLang="zh-CN" dirty="0" smtClean="0"/>
              <a:t>(</a:t>
            </a:r>
            <a:r>
              <a:rPr lang="en-US" altLang="zh-CN" dirty="0"/>
              <a:t>select credit from course where type='</a:t>
            </a:r>
            <a:r>
              <a:rPr lang="zh-CN" altLang="en-US" dirty="0"/>
              <a:t>选修课</a:t>
            </a:r>
            <a:r>
              <a:rPr lang="en-US" altLang="zh-CN" dirty="0"/>
              <a:t>');</a:t>
            </a:r>
          </a:p>
          <a:p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24776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8019" y="2304561"/>
            <a:ext cx="11228213" cy="4553439"/>
          </a:xfrm>
        </p:spPr>
        <p:txBody>
          <a:bodyPr>
            <a:normAutofit/>
          </a:bodyPr>
          <a:lstStyle/>
          <a:p>
            <a:r>
              <a:rPr lang="en-US" altLang="zh-CN" dirty="0"/>
              <a:t>3.</a:t>
            </a:r>
            <a:r>
              <a:rPr lang="zh-CN" altLang="en-US" dirty="0"/>
              <a:t>查询课程</a:t>
            </a:r>
            <a:r>
              <a:rPr lang="en-US" altLang="zh-CN" dirty="0"/>
              <a:t>A001</a:t>
            </a:r>
            <a:r>
              <a:rPr lang="zh-CN" altLang="en-US" dirty="0"/>
              <a:t>的最低分成绩记</a:t>
            </a:r>
            <a:r>
              <a:rPr lang="zh-CN" altLang="en-US" dirty="0" smtClean="0"/>
              <a:t>录</a:t>
            </a:r>
            <a:endParaRPr lang="en-US" altLang="zh-CN" dirty="0" smtClean="0"/>
          </a:p>
          <a:p>
            <a:r>
              <a:rPr lang="zh-CN" altLang="en-US" dirty="0" smtClean="0"/>
              <a:t>（</a:t>
            </a:r>
            <a:r>
              <a:rPr lang="zh-CN" altLang="en-US" dirty="0"/>
              <a:t>注意可能有多行）。</a:t>
            </a:r>
          </a:p>
          <a:p>
            <a:r>
              <a:rPr lang="en-US" altLang="zh-CN" dirty="0"/>
              <a:t>select * from score where report</a:t>
            </a:r>
            <a:r>
              <a:rPr lang="en-US" altLang="zh-CN" dirty="0" smtClean="0"/>
              <a:t>=</a:t>
            </a:r>
          </a:p>
          <a:p>
            <a:r>
              <a:rPr lang="en-US" altLang="zh-CN" dirty="0" smtClean="0"/>
              <a:t>(</a:t>
            </a:r>
            <a:r>
              <a:rPr lang="en-US" altLang="zh-CN" dirty="0"/>
              <a:t>select min(report) from score </a:t>
            </a:r>
            <a:endParaRPr lang="en-US" altLang="zh-CN" dirty="0" smtClean="0"/>
          </a:p>
          <a:p>
            <a:r>
              <a:rPr lang="en-US" altLang="zh-CN" dirty="0" smtClean="0"/>
              <a:t>where </a:t>
            </a:r>
            <a:r>
              <a:rPr lang="en-US" altLang="zh-CN" dirty="0"/>
              <a:t>c_no='A001') </a:t>
            </a:r>
            <a:endParaRPr lang="en-US" altLang="zh-CN" dirty="0" smtClean="0"/>
          </a:p>
          <a:p>
            <a:r>
              <a:rPr lang="en-US" altLang="zh-CN" dirty="0" smtClean="0"/>
              <a:t>and </a:t>
            </a:r>
            <a:r>
              <a:rPr lang="en-US" altLang="zh-CN" dirty="0"/>
              <a:t>c_no='A001';</a:t>
            </a:r>
          </a:p>
          <a:p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06713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28357" y="2603500"/>
            <a:ext cx="11228213" cy="4025900"/>
          </a:xfrm>
        </p:spPr>
        <p:txBody>
          <a:bodyPr>
            <a:normAutofit/>
          </a:bodyPr>
          <a:lstStyle/>
          <a:p>
            <a:r>
              <a:rPr lang="en-US" altLang="zh-CN" dirty="0"/>
              <a:t>4.</a:t>
            </a:r>
            <a:r>
              <a:rPr lang="zh-CN" altLang="en-US" dirty="0"/>
              <a:t>查询有成绩比李军的最高成绩都高的学生的学号、姓名。</a:t>
            </a:r>
          </a:p>
          <a:p>
            <a:r>
              <a:rPr lang="en-US" altLang="zh-CN" dirty="0"/>
              <a:t>select s_no,s_name from students where s_no in (select s_no from score where </a:t>
            </a:r>
            <a:r>
              <a:rPr lang="en-US" altLang="zh-CN" dirty="0" smtClean="0"/>
              <a:t>report&gt;all</a:t>
            </a:r>
          </a:p>
          <a:p>
            <a:r>
              <a:rPr lang="en-US" altLang="zh-CN" dirty="0" smtClean="0"/>
              <a:t>(</a:t>
            </a:r>
            <a:r>
              <a:rPr lang="en-US" altLang="zh-CN" dirty="0"/>
              <a:t>select report from score join students using(s_no) where s_name='</a:t>
            </a:r>
            <a:r>
              <a:rPr lang="zh-CN" altLang="en-US" dirty="0"/>
              <a:t>李军</a:t>
            </a:r>
            <a:r>
              <a:rPr lang="en-US" altLang="zh-CN" dirty="0"/>
              <a:t>'));</a:t>
            </a:r>
            <a:endParaRPr lang="zh-CN" altLang="en-US" dirty="0"/>
          </a:p>
          <a:p>
            <a:endParaRPr lang="en-US" altLang="zh-CN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0623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28357" y="2603500"/>
            <a:ext cx="11228213" cy="3955562"/>
          </a:xfrm>
        </p:spPr>
        <p:txBody>
          <a:bodyPr>
            <a:normAutofit/>
          </a:bodyPr>
          <a:lstStyle/>
          <a:p>
            <a:r>
              <a:rPr lang="en-US" altLang="zh-CN" dirty="0"/>
              <a:t>5.</a:t>
            </a:r>
            <a:r>
              <a:rPr lang="zh-CN" altLang="en-US" dirty="0"/>
              <a:t>查询课程成绩（任一门）大于李军的最低课程成绩的学生的学号、姓名。</a:t>
            </a:r>
          </a:p>
          <a:p>
            <a:r>
              <a:rPr lang="en-US" altLang="zh-CN" dirty="0"/>
              <a:t>select s_no,s_name from students where s_no in (select s_no from score where report</a:t>
            </a:r>
            <a:r>
              <a:rPr lang="en-US" altLang="zh-CN" dirty="0" smtClean="0"/>
              <a:t>&gt;</a:t>
            </a:r>
          </a:p>
          <a:p>
            <a:r>
              <a:rPr lang="en-US" altLang="zh-CN" dirty="0" smtClean="0"/>
              <a:t>(</a:t>
            </a:r>
            <a:r>
              <a:rPr lang="en-US" altLang="zh-CN" dirty="0"/>
              <a:t>select min(report) from score join students using(s_no) where s_name='</a:t>
            </a:r>
            <a:r>
              <a:rPr lang="zh-CN" altLang="en-US" dirty="0"/>
              <a:t>李军</a:t>
            </a:r>
            <a:r>
              <a:rPr lang="en-US" altLang="zh-CN" dirty="0"/>
              <a:t>'));</a:t>
            </a:r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5139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28357" y="2603500"/>
            <a:ext cx="11228213" cy="3973146"/>
          </a:xfrm>
        </p:spPr>
        <p:txBody>
          <a:bodyPr>
            <a:normAutofit fontScale="92500"/>
          </a:bodyPr>
          <a:lstStyle/>
          <a:p>
            <a:r>
              <a:rPr lang="en-US" altLang="zh-CN" dirty="0"/>
              <a:t>6.</a:t>
            </a:r>
            <a:r>
              <a:rPr lang="zh-CN" altLang="en-US" dirty="0"/>
              <a:t>查询每一门课程成绩都大于</a:t>
            </a:r>
            <a:r>
              <a:rPr lang="en-US" altLang="zh-CN" dirty="0"/>
              <a:t>80</a:t>
            </a:r>
            <a:r>
              <a:rPr lang="zh-CN" altLang="en-US" dirty="0"/>
              <a:t>分的学生的学号、姓名。</a:t>
            </a:r>
          </a:p>
          <a:p>
            <a:r>
              <a:rPr lang="en-US" altLang="zh-CN" dirty="0"/>
              <a:t>select students.s_no,s_name from </a:t>
            </a:r>
            <a:endParaRPr lang="en-US" altLang="zh-CN" dirty="0" smtClean="0"/>
          </a:p>
          <a:p>
            <a:r>
              <a:rPr lang="en-US" altLang="zh-CN" dirty="0" smtClean="0"/>
              <a:t>students </a:t>
            </a:r>
            <a:r>
              <a:rPr lang="en-US" altLang="zh-CN" dirty="0"/>
              <a:t>join score using(s_no) </a:t>
            </a:r>
            <a:endParaRPr lang="en-US" altLang="zh-CN" dirty="0" smtClean="0"/>
          </a:p>
          <a:p>
            <a:r>
              <a:rPr lang="en-US" altLang="zh-CN" dirty="0" smtClean="0"/>
              <a:t>group </a:t>
            </a:r>
            <a:r>
              <a:rPr lang="en-US" altLang="zh-CN" dirty="0"/>
              <a:t>by students.s_no </a:t>
            </a:r>
            <a:endParaRPr lang="en-US" altLang="zh-CN" dirty="0" smtClean="0"/>
          </a:p>
          <a:p>
            <a:r>
              <a:rPr lang="en-US" altLang="zh-CN" dirty="0" smtClean="0"/>
              <a:t>having </a:t>
            </a:r>
            <a:r>
              <a:rPr lang="en-US" altLang="zh-CN" dirty="0"/>
              <a:t>min(report)&gt;80</a:t>
            </a:r>
            <a:r>
              <a:rPr lang="en-US" altLang="zh-CN" dirty="0" smtClean="0"/>
              <a:t>;</a:t>
            </a:r>
          </a:p>
          <a:p>
            <a:r>
              <a:rPr lang="zh-CN" altLang="en-US" dirty="0"/>
              <a:t>注：也可找到有成绩小于等于</a:t>
            </a:r>
            <a:r>
              <a:rPr lang="en-US" altLang="zh-CN" dirty="0"/>
              <a:t>80</a:t>
            </a:r>
            <a:r>
              <a:rPr lang="zh-CN" altLang="en-US" dirty="0"/>
              <a:t>的学号，用</a:t>
            </a:r>
            <a:r>
              <a:rPr lang="en-US" altLang="zh-CN" dirty="0"/>
              <a:t>not in</a:t>
            </a:r>
            <a:r>
              <a:rPr lang="zh-CN" altLang="en-US" dirty="0"/>
              <a:t>等求反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12300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28357" y="2603500"/>
            <a:ext cx="11228213" cy="4254500"/>
          </a:xfrm>
        </p:spPr>
        <p:txBody>
          <a:bodyPr>
            <a:normAutofit/>
          </a:bodyPr>
          <a:lstStyle/>
          <a:p>
            <a:r>
              <a:rPr lang="en-US" altLang="zh-CN" dirty="0"/>
              <a:t>7.</a:t>
            </a:r>
            <a:r>
              <a:rPr lang="zh-CN" altLang="en-US" dirty="0"/>
              <a:t>查询每一门课程成绩都大于李军的最高课程成绩的学生学号、姓名。</a:t>
            </a:r>
          </a:p>
          <a:p>
            <a:r>
              <a:rPr lang="en-US" altLang="zh-CN" dirty="0"/>
              <a:t>select students.s_no,s_name from students join score using(s_no) group by students.s_no having min(report)&gt;(select max(report) from score where s_no in (select s_no from students where s_name='</a:t>
            </a:r>
            <a:r>
              <a:rPr lang="zh-CN" altLang="en-US" dirty="0"/>
              <a:t>李军</a:t>
            </a:r>
            <a:r>
              <a:rPr lang="en-US" altLang="zh-CN" dirty="0"/>
              <a:t>'));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13779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28357" y="2603500"/>
            <a:ext cx="11228213" cy="4025900"/>
          </a:xfrm>
        </p:spPr>
        <p:txBody>
          <a:bodyPr>
            <a:normAutofit/>
          </a:bodyPr>
          <a:lstStyle/>
          <a:p>
            <a:r>
              <a:rPr lang="en-US" altLang="zh-CN" dirty="0"/>
              <a:t>8</a:t>
            </a:r>
            <a:r>
              <a:rPr lang="zh-CN" altLang="en-US" dirty="0"/>
              <a:t>、查询与叶明在同一个系的学生的基本信息。</a:t>
            </a:r>
          </a:p>
          <a:p>
            <a:r>
              <a:rPr lang="en-US" altLang="zh-CN" dirty="0"/>
              <a:t>select * from students where d_no </a:t>
            </a:r>
            <a:r>
              <a:rPr lang="en-US" altLang="zh-CN" dirty="0" smtClean="0"/>
              <a:t>in</a:t>
            </a:r>
          </a:p>
          <a:p>
            <a:r>
              <a:rPr lang="en-US" altLang="zh-CN" dirty="0" smtClean="0"/>
              <a:t>(</a:t>
            </a:r>
            <a:r>
              <a:rPr lang="en-US" altLang="zh-CN" dirty="0"/>
              <a:t>select d_no from students where s_name='</a:t>
            </a:r>
            <a:r>
              <a:rPr lang="zh-CN" altLang="en-US" dirty="0"/>
              <a:t>叶明</a:t>
            </a:r>
            <a:r>
              <a:rPr lang="en-US" altLang="zh-CN" dirty="0"/>
              <a:t>');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2675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离子会议室">
  <a:themeElements>
    <a:clrScheme name="离子会议室">
      <a:dk1>
        <a:sysClr val="windowText" lastClr="000000"/>
      </a:dk1>
      <a:lt1>
        <a:sysClr val="window" lastClr="FFFFFF"/>
      </a:lt1>
      <a:dk2>
        <a:srgbClr val="0E5580"/>
      </a:dk2>
      <a:lt2>
        <a:srgbClr val="EBEBEB"/>
      </a:lt2>
      <a:accent1>
        <a:srgbClr val="ACD433"/>
      </a:accent1>
      <a:accent2>
        <a:srgbClr val="E6C133"/>
      </a:accent2>
      <a:accent3>
        <a:srgbClr val="EF7A24"/>
      </a:accent3>
      <a:accent4>
        <a:srgbClr val="5AA0F5"/>
      </a:accent4>
      <a:accent5>
        <a:srgbClr val="75CEEC"/>
      </a:accent5>
      <a:accent6>
        <a:srgbClr val="65D6A0"/>
      </a:accent6>
      <a:hlink>
        <a:srgbClr val="C4E46E"/>
      </a:hlink>
      <a:folHlink>
        <a:srgbClr val="BDE0FB"/>
      </a:folHlink>
    </a:clrScheme>
    <a:fontScheme name="离子会议室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离子会议室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2000"/>
                <a:hueMod val="96000"/>
                <a:satMod val="128000"/>
                <a:lumMod val="114000"/>
              </a:schemeClr>
            </a:gs>
            <a:gs pos="100000">
              <a:schemeClr val="phClr">
                <a:shade val="62000"/>
                <a:hueMod val="100000"/>
                <a:satMod val="13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2000"/>
                <a:hueMod val="108000"/>
                <a:satMod val="164000"/>
                <a:lumMod val="69000"/>
              </a:schemeClr>
              <a:schemeClr val="phClr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A3AB87EF-B655-4FFF-8D05-F333AD7F2789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334</TotalTime>
  <Words>879</Words>
  <Application>Microsoft Office PowerPoint</Application>
  <PresentationFormat>宽屏</PresentationFormat>
  <Paragraphs>73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Century Gothic</vt:lpstr>
      <vt:lpstr>黑体</vt:lpstr>
      <vt:lpstr>宋体</vt:lpstr>
      <vt:lpstr>Arial</vt:lpstr>
      <vt:lpstr>Calibri</vt:lpstr>
      <vt:lpstr>Wingdings 3</vt:lpstr>
      <vt:lpstr>离子会议室</vt:lpstr>
      <vt:lpstr>综合查询习题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全连接习题</dc:title>
  <dc:creator>微软用户</dc:creator>
  <cp:lastModifiedBy>微软用户</cp:lastModifiedBy>
  <cp:revision>17</cp:revision>
  <dcterms:created xsi:type="dcterms:W3CDTF">2017-11-07T07:16:42Z</dcterms:created>
  <dcterms:modified xsi:type="dcterms:W3CDTF">2017-11-15T03:02:09Z</dcterms:modified>
</cp:coreProperties>
</file>