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256" r:id="rId4"/>
    <p:sldId id="263" r:id="rId5"/>
    <p:sldId id="257" r:id="rId6"/>
    <p:sldId id="262" r:id="rId8"/>
    <p:sldId id="265" r:id="rId9"/>
    <p:sldId id="298" r:id="rId10"/>
    <p:sldId id="299" r:id="rId11"/>
    <p:sldId id="300" r:id="rId12"/>
    <p:sldId id="266" r:id="rId13"/>
    <p:sldId id="302" r:id="rId14"/>
    <p:sldId id="270" r:id="rId15"/>
    <p:sldId id="272" r:id="rId16"/>
    <p:sldId id="305" r:id="rId17"/>
    <p:sldId id="307" r:id="rId18"/>
    <p:sldId id="267"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269.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6C3075-5FC6-4713-9D9C-EE6B9852164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3.png"/><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0.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7.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file:///C:\Users\1V994W2\PycharmProjects\PPT_Background_Generation/pic_temp/0_pic_quater_right_down.png" TargetMode="External"/><Relationship Id="rId6" Type="http://schemas.openxmlformats.org/officeDocument/2006/relationships/image" Target="../media/image2.png"/><Relationship Id="rId5" Type="http://schemas.openxmlformats.org/officeDocument/2006/relationships/tags" Target="../tags/tag37.xml"/><Relationship Id="rId4" Type="http://schemas.openxmlformats.org/officeDocument/2006/relationships/image" Target="file:///C:\Users\1V994W2\Documents\Tencent%20Files\574576071\FileRecv\&#25340;&#35013;&#32032;&#26448;\forleft\\20\subject_holdleft_30,183,243_0_lively_full_0.png" TargetMode="External"/><Relationship Id="rId3" Type="http://schemas.openxmlformats.org/officeDocument/2006/relationships/image" Target="../media/image4.png"/><Relationship Id="rId2" Type="http://schemas.openxmlformats.org/officeDocument/2006/relationships/tags" Target="../tags/tag36.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5.xml"/><Relationship Id="rId10"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3.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7.png"/><Relationship Id="rId6" Type="http://schemas.openxmlformats.org/officeDocument/2006/relationships/tags" Target="../tags/tag12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6.png"/><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cstate="email"/>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91290" y="2804795"/>
            <a:ext cx="0" cy="1265196"/>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960877" y="2612663"/>
            <a:ext cx="5676945" cy="970915"/>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960876" y="3631406"/>
            <a:ext cx="5676944" cy="526847"/>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397000"/>
            <a:ext cx="3612445"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5654675" y="2690178"/>
            <a:ext cx="4536440" cy="83566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5654675" y="3569495"/>
            <a:ext cx="4536440" cy="481490"/>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7498080" y="2194560"/>
            <a:ext cx="4389120" cy="2468880"/>
          </a:xfrm>
          <a:prstGeom prst="rect">
            <a:avLst/>
          </a:prstGeom>
        </p:spPr>
      </p:pic>
      <p:pic>
        <p:nvPicPr>
          <p:cNvPr id="6" name="图片 5"/>
          <p:cNvPicPr/>
          <p:nvPr userDrawn="1">
            <p:custDataLst>
              <p:tags r:id="rId5"/>
            </p:custDataLst>
          </p:nvPr>
        </p:nvPicPr>
        <p:blipFill>
          <a:blip r:embed="rId6" r:link="rId7" cstate="email"/>
          <a:stretch>
            <a:fillRect/>
          </a:stretch>
        </p:blipFill>
        <p:spPr>
          <a:xfrm>
            <a:off x="0" y="6175668"/>
            <a:ext cx="720090" cy="682332"/>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1147128" y="3781426"/>
            <a:ext cx="4359910" cy="52101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9"/>
            </p:custDataLst>
          </p:nvPr>
        </p:nvSpPr>
        <p:spPr>
          <a:xfrm>
            <a:off x="1147128" y="2555558"/>
            <a:ext cx="4359910" cy="117221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cxnSp>
        <p:nvCxnSpPr>
          <p:cNvPr id="8" name="直接连接符 7"/>
          <p:cNvCxnSpPr/>
          <p:nvPr userDrawn="1">
            <p:custDataLst>
              <p:tags r:id="rId10"/>
            </p:custDataLst>
          </p:nvPr>
        </p:nvCxnSpPr>
        <p:spPr>
          <a:xfrm flipV="1">
            <a:off x="842963" y="2691630"/>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0"/>
            <a:ext cx="720090" cy="682332"/>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246700"/>
            <a:ext cx="720090" cy="611299"/>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10571797" y="5322752"/>
            <a:ext cx="1620202" cy="1535248"/>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482576"/>
            <a:ext cx="1620202" cy="1375424"/>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slideLayout" Target="../slideLayouts/slideLayout13.xml"/><Relationship Id="rId19" Type="http://schemas.openxmlformats.org/officeDocument/2006/relationships/tags" Target="../tags/tag127.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4.xml"/><Relationship Id="rId1" Type="http://schemas.openxmlformats.org/officeDocument/2006/relationships/tags" Target="../tags/tag133.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4.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11.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16.xml"/><Relationship Id="rId10" Type="http://schemas.openxmlformats.org/officeDocument/2006/relationships/slideLayout" Target="../slideLayouts/slideLayout18.xml"/><Relationship Id="rId1" Type="http://schemas.openxmlformats.org/officeDocument/2006/relationships/tags" Target="../tags/tag215.xml"/></Relationships>
</file>

<file path=ppt/slides/_rels/slide12.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7.png"/><Relationship Id="rId5" Type="http://schemas.openxmlformats.org/officeDocument/2006/relationships/tags" Target="../tags/tag22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6.png"/><Relationship Id="rId2" Type="http://schemas.openxmlformats.org/officeDocument/2006/relationships/tags" Target="../tags/tag223.xml"/><Relationship Id="rId11" Type="http://schemas.openxmlformats.org/officeDocument/2006/relationships/slideLayout" Target="../slideLayouts/slideLayout18.xml"/><Relationship Id="rId10" Type="http://schemas.openxmlformats.org/officeDocument/2006/relationships/tags" Target="../tags/tag227.xml"/><Relationship Id="rId1" Type="http://schemas.openxmlformats.org/officeDocument/2006/relationships/tags" Target="../tags/tag222.xml"/></Relationships>
</file>

<file path=ppt/slides/_rels/slide13.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29.xml"/><Relationship Id="rId19" Type="http://schemas.openxmlformats.org/officeDocument/2006/relationships/slideLayout" Target="../slideLayouts/slideLayout18.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8.xml"/></Relationships>
</file>

<file path=ppt/slides/_rels/slide14.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45.xml"/><Relationship Id="rId10" Type="http://schemas.openxmlformats.org/officeDocument/2006/relationships/slideLayout" Target="../slideLayouts/slideLayout18.xml"/><Relationship Id="rId1" Type="http://schemas.openxmlformats.org/officeDocument/2006/relationships/tags" Target="../tags/tag244.xml"/></Relationships>
</file>

<file path=ppt/slides/_rels/slide15.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1" Type="http://schemas.openxmlformats.org/officeDocument/2006/relationships/slideLayout" Target="../slideLayouts/slideLayout18.xml"/><Relationship Id="rId20" Type="http://schemas.openxmlformats.org/officeDocument/2006/relationships/tags" Target="../tags/tag268.xml"/><Relationship Id="rId2" Type="http://schemas.openxmlformats.org/officeDocument/2006/relationships/tags" Target="../tags/tag252.xml"/><Relationship Id="rId19" Type="http://schemas.openxmlformats.org/officeDocument/2006/relationships/tags" Target="../tags/tag267.xml"/><Relationship Id="rId18" Type="http://schemas.openxmlformats.org/officeDocument/2006/relationships/tags" Target="../tags/tag266.xml"/><Relationship Id="rId17" Type="http://schemas.openxmlformats.org/officeDocument/2006/relationships/tags" Target="../tags/tag265.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3.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5" Type="http://schemas.openxmlformats.org/officeDocument/2006/relationships/notesSlide" Target="../notesSlides/notesSlide1.xml"/><Relationship Id="rId14" Type="http://schemas.openxmlformats.org/officeDocument/2006/relationships/slideLayout" Target="../slideLayouts/slideLayout17.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4.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57.xml"/><Relationship Id="rId14" Type="http://schemas.openxmlformats.org/officeDocument/2006/relationships/slideLayout" Target="../slideLayouts/slideLayout18.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6.xml"/></Relationships>
</file>

<file path=ppt/slides/_rels/slide6.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68.xml"/><Relationship Id="rId14" Type="http://schemas.openxmlformats.org/officeDocument/2006/relationships/slideLayout" Target="../slideLayouts/slideLayout1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7.xml"/></Relationships>
</file>

<file path=ppt/slides/_rels/slide7.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image" Target="../media/image8.jpeg"/><Relationship Id="rId5" Type="http://schemas.openxmlformats.org/officeDocument/2006/relationships/tags" Target="../tags/tag18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79.xml"/><Relationship Id="rId10" Type="http://schemas.openxmlformats.org/officeDocument/2006/relationships/slideLayout" Target="../slideLayouts/slideLayout18.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85.xml"/><Relationship Id="rId14" Type="http://schemas.openxmlformats.org/officeDocument/2006/relationships/slideLayout" Target="../slideLayouts/slideLayout18.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4.xml"/></Relationships>
</file>

<file path=ppt/slides/_rels/slide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96.xml"/><Relationship Id="rId18" Type="http://schemas.openxmlformats.org/officeDocument/2006/relationships/slideLayout" Target="../slideLayouts/slideLayout18.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4"/>
            <p:custDataLst>
              <p:tags r:id="rId1"/>
            </p:custDataLst>
          </p:nvPr>
        </p:nvSpPr>
        <p:spPr>
          <a:xfrm>
            <a:off x="960755" y="2612390"/>
            <a:ext cx="6916420" cy="970915"/>
          </a:xfrm>
        </p:spPr>
        <p:txBody>
          <a:bodyPr>
            <a:normAutofit fontScale="90000"/>
          </a:bodyPr>
          <a:lstStyle/>
          <a:p>
            <a:r>
              <a:rPr lang="zh-CN" altLang="en-US"/>
              <a:t>第</a:t>
            </a:r>
            <a:r>
              <a:rPr lang="en-US" altLang="zh-CN"/>
              <a:t>12</a:t>
            </a:r>
            <a:r>
              <a:rPr lang="zh-CN" altLang="en-US"/>
              <a:t>章</a:t>
            </a:r>
            <a:r>
              <a:rPr lang="en-US" altLang="zh-CN"/>
              <a:t> </a:t>
            </a:r>
            <a:br>
              <a:rPr lang="en-US" altLang="zh-CN"/>
            </a:br>
            <a:r>
              <a:rPr lang="zh-CN" altLang="en-US"/>
              <a:t>现金与消费支出规划</a:t>
            </a: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custDataLst>
              <p:tags r:id="rId1"/>
            </p:custDataLst>
          </p:nvPr>
        </p:nvSpPr>
        <p:spPr>
          <a:xfrm>
            <a:off x="4005580" y="2810193"/>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solidFill>
                <a:latin typeface="Arial" panose="020B0604020202020204" pitchFamily="34" charset="0"/>
                <a:ea typeface="微软雅黑" panose="020B0503020204020204" charset="-122"/>
                <a:cs typeface="Arial" panose="020B0604020202020204" pitchFamily="34" charset="0"/>
                <a:sym typeface="+mn-lt"/>
              </a:rPr>
              <a:t>02</a:t>
            </a:r>
            <a:endParaRPr lang="en-US" altLang="zh-CN" sz="7200" b="1" spc="200" dirty="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2" name="直接连接符 1"/>
          <p:cNvCxnSpPr/>
          <p:nvPr>
            <p:custDataLst>
              <p:tags r:id="rId2"/>
            </p:custDataLst>
          </p:nvPr>
        </p:nvCxnSpPr>
        <p:spPr>
          <a:xfrm>
            <a:off x="3888105" y="2352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3"/>
            </p:custDataLst>
          </p:nvPr>
        </p:nvCxnSpPr>
        <p:spPr>
          <a:xfrm>
            <a:off x="3888105" y="4505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4"/>
            </p:custDataLst>
          </p:nvPr>
        </p:nvSpPr>
        <p:spPr>
          <a:xfrm>
            <a:off x="5654675" y="2956878"/>
            <a:ext cx="4536440" cy="835660"/>
          </a:xfrm>
        </p:spPr>
        <p:txBody>
          <a:bodyPr>
            <a:normAutofit/>
          </a:bodyPr>
          <a:lstStyle/>
          <a:p>
            <a:r>
              <a:rPr lang="zh-CN" altLang="en-US" b="1" spc="300" dirty="0">
                <a:ea typeface="微软雅黑" panose="020B0503020204020204" charset="-122"/>
                <a:sym typeface="+mn-ea"/>
              </a:rPr>
              <a:t>消费支出规划</a:t>
            </a:r>
            <a:endParaRPr lang="zh-CN" altLang="en-US"/>
          </a:p>
        </p:txBody>
      </p:sp>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文本占位符 3"/>
          <p:cNvSpPr txBox="1"/>
          <p:nvPr>
            <p:custDataLst>
              <p:tags r:id="rId5"/>
            </p:custDataLst>
          </p:nvPr>
        </p:nvSpPr>
        <p:spPr>
          <a:xfrm>
            <a:off x="605870" y="1500061"/>
            <a:ext cx="5176442" cy="4749539"/>
          </a:xfrm>
          <a:prstGeom prst="rect">
            <a:avLst/>
          </a:prstGeom>
        </p:spPr>
        <p:txBody>
          <a:bodyPr wrap="square">
            <a:normAutofit/>
          </a:bodyPr>
          <a:lstStyle>
            <a:lvl1pPr marL="2286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（1）以储蓄及还贷能力估算负担得起的房屋总价。</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1）可负担首付款=目前净资产在未来购房时的终值+以目前到未来购房这段时间内年收入在未来购房时的终值×年收入中可负担首付比例的上限</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2）可负担房贷=以未来购房时年收入为年金的年金现值×年收入中可负担贷款的比例上限</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3）可负担房屋总价=可负担首付款+可负担房贷款</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4）可负担房屋单价=可负担房屋总价÷需求平方米数</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3" name="文本占位符 5"/>
          <p:cNvSpPr txBox="1"/>
          <p:nvPr>
            <p:custDataLst>
              <p:tags r:id="rId6"/>
            </p:custDataLst>
          </p:nvPr>
        </p:nvSpPr>
        <p:spPr>
          <a:xfrm>
            <a:off x="6412230" y="1500061"/>
            <a:ext cx="5173901" cy="4749539"/>
          </a:xfrm>
          <a:prstGeom prst="rect">
            <a:avLst/>
          </a:prstGeom>
        </p:spPr>
        <p:txBody>
          <a:bodyPr wrap="square">
            <a:normAutofit/>
          </a:bodyPr>
          <a:lstStyle>
            <a:lvl1pPr marL="2286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（2）按想购买的房屋价格来计算每月需要负担的费用：</a:t>
            </a:r>
            <a:endParaRPr lang="zh-CN" altLang="en-US" sz="1800" dirty="0">
              <a:latin typeface="Arial" panose="020B0604020202020204" pitchFamily="34" charset="0"/>
              <a:ea typeface="微软雅黑" panose="020B0503020204020204" charset="-122"/>
              <a:sym typeface="+mn-ea"/>
            </a:endParaRPr>
          </a:p>
          <a:p>
            <a:pPr marL="0" algn="l">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欲购买的房屋总价=房屋单价×需求面积</a:t>
            </a:r>
            <a:endParaRPr lang="zh-CN" altLang="en-US" sz="1800" dirty="0">
              <a:latin typeface="Arial" panose="020B0604020202020204" pitchFamily="34" charset="0"/>
              <a:ea typeface="微软雅黑" panose="020B0503020204020204" charset="-122"/>
              <a:sym typeface="+mn-ea"/>
            </a:endParaRPr>
          </a:p>
          <a:p>
            <a:pPr marL="0" algn="l">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需要支付的首期部分=欲购买房屋总价×首付比例</a:t>
            </a:r>
            <a:endParaRPr lang="zh-CN" altLang="en-US" sz="1800" dirty="0">
              <a:latin typeface="Arial" panose="020B0604020202020204" pitchFamily="34" charset="0"/>
              <a:ea typeface="微软雅黑" panose="020B0503020204020204" charset="-122"/>
              <a:sym typeface="+mn-ea"/>
            </a:endParaRPr>
          </a:p>
          <a:p>
            <a:pPr marL="0" algn="l">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需要支付的贷款部分=欲购买房屋总价×按揭贷款成数比例每月摊还的贷款本息费用=需要支付的贷款部分的以月为单位的准年金值</a:t>
            </a:r>
            <a:endParaRPr lang="zh-CN" altLang="en-US" sz="1800" dirty="0">
              <a:latin typeface="Arial" panose="020B0604020202020204" pitchFamily="34" charset="0"/>
              <a:ea typeface="微软雅黑" panose="020B0503020204020204" charset="-122"/>
              <a:sym typeface="+mn-ea"/>
            </a:endParaRPr>
          </a:p>
        </p:txBody>
      </p:sp>
      <p:cxnSp>
        <p:nvCxnSpPr>
          <p:cNvPr id="4" name="直接连接符 3"/>
          <p:cNvCxnSpPr/>
          <p:nvPr>
            <p:custDataLst>
              <p:tags r:id="rId7"/>
            </p:custDataLst>
          </p:nvPr>
        </p:nvCxnSpPr>
        <p:spPr>
          <a:xfrm>
            <a:off x="6096000" y="172720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8"/>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.2.1 住房消费支出之购房财务决策</a:t>
            </a:r>
            <a:endParaRPr lang="zh-CN" altLang="en-US" dirty="0">
              <a:solidFill>
                <a:schemeClr val="tx1">
                  <a:lumMod val="85000"/>
                  <a:lumOff val="15000"/>
                </a:schemeClr>
              </a:solidFill>
              <a:uFillTx/>
              <a:latin typeface="Arial" panose="020B0604020202020204" pitchFamily="34" charset="0"/>
            </a:endParaRPr>
          </a:p>
        </p:txBody>
      </p:sp>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6" name="图片 5"/>
          <p:cNvPicPr/>
          <p:nvPr>
            <p:custDataLst>
              <p:tags r:id="rId2"/>
            </p:custDataLst>
          </p:nvPr>
        </p:nvPicPr>
        <p:blipFill>
          <a:blip r:embed="rId3" r:link="rId4" cstate="email"/>
          <a:stretch>
            <a:fillRect/>
          </a:stretch>
        </p:blipFill>
        <p:spPr>
          <a:xfrm>
            <a:off x="10571797" y="5322752"/>
            <a:ext cx="1620202" cy="1535248"/>
          </a:xfrm>
          <a:prstGeom prst="rect">
            <a:avLst/>
          </a:prstGeom>
        </p:spPr>
      </p:pic>
      <p:pic>
        <p:nvPicPr>
          <p:cNvPr id="7" name="图片 6"/>
          <p:cNvPicPr/>
          <p:nvPr>
            <p:custDataLst>
              <p:tags r:id="rId5"/>
            </p:custDataLst>
          </p:nvPr>
        </p:nvPicPr>
        <p:blipFill>
          <a:blip r:embed="rId6" r:link="rId7" cstate="email"/>
          <a:stretch>
            <a:fillRect/>
          </a:stretch>
        </p:blipFill>
        <p:spPr>
          <a:xfrm>
            <a:off x="0" y="5482576"/>
            <a:ext cx="1620202" cy="1375424"/>
          </a:xfrm>
          <a:prstGeom prst="rect">
            <a:avLst/>
          </a:prstGeom>
        </p:spPr>
      </p:pic>
      <p:sp>
        <p:nvSpPr>
          <p:cNvPr id="3" name="Title 6"/>
          <p:cNvSpPr txBox="1"/>
          <p:nvPr>
            <p:custDataLst>
              <p:tags r:id="rId8"/>
            </p:custDataLst>
          </p:nvPr>
        </p:nvSpPr>
        <p:spPr>
          <a:xfrm>
            <a:off x="10048820" y="1220400"/>
            <a:ext cx="1228780" cy="4417200"/>
          </a:xfrm>
          <a:prstGeom prst="rect">
            <a:avLst/>
          </a:prstGeom>
          <a:noFill/>
          <a:ln w="3175">
            <a:noFill/>
            <a:prstDash val="dash"/>
          </a:ln>
        </p:spPr>
        <p:txBody>
          <a:bodyPr vert="eaVert" wrap="square" lIns="91440" tIns="45720" rIns="91440" bIns="45720" anchor="ctr"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r>
              <a:rPr altLang="zh-CN" sz="3200" spc="300">
                <a:solidFill>
                  <a:schemeClr val="tx1">
                    <a:lumMod val="65000"/>
                    <a:lumOff val="35000"/>
                  </a:schemeClr>
                </a:solidFill>
                <a:latin typeface="Arial" panose="020B0604020202020204" pitchFamily="34" charset="0"/>
                <a:ea typeface="微软雅黑" panose="020B0503020204020204" charset="-122"/>
                <a:sym typeface="+mn-ea"/>
              </a:rPr>
              <a:t>2.</a:t>
            </a:r>
            <a:r>
              <a:rPr lang="zh-CN" altLang="en-US" sz="3200" spc="300">
                <a:solidFill>
                  <a:schemeClr val="tx1">
                    <a:lumMod val="65000"/>
                    <a:lumOff val="35000"/>
                  </a:schemeClr>
                </a:solidFill>
                <a:latin typeface="Arial" panose="020B0604020202020204" pitchFamily="34" charset="0"/>
                <a:ea typeface="微软雅黑" panose="020B0503020204020204" charset="-122"/>
                <a:sym typeface="+mn-ea"/>
              </a:rPr>
              <a:t>其他需要考虑的因素</a:t>
            </a:r>
            <a:endParaRPr lang="zh-CN" altLang="en-US" sz="3200" b="1" spc="300" dirty="0">
              <a:ln w="3175">
                <a:noFill/>
                <a:prstDash val="dash"/>
              </a:ln>
              <a:solidFill>
                <a:schemeClr val="tx1">
                  <a:lumMod val="75000"/>
                  <a:lumOff val="25000"/>
                </a:schemeClr>
              </a:solidFill>
              <a:latin typeface="Arial" panose="020B0604020202020204" pitchFamily="34" charset="0"/>
              <a:ea typeface="微软雅黑" panose="020B0503020204020204" charset="-122"/>
              <a:cs typeface="微软雅黑" panose="020B0503020204020204" charset="-122"/>
            </a:endParaRPr>
          </a:p>
        </p:txBody>
      </p:sp>
      <p:sp>
        <p:nvSpPr>
          <p:cNvPr id="4" name="Title 6"/>
          <p:cNvSpPr txBox="1"/>
          <p:nvPr>
            <p:custDataLst>
              <p:tags r:id="rId9"/>
            </p:custDataLst>
          </p:nvPr>
        </p:nvSpPr>
        <p:spPr>
          <a:xfrm>
            <a:off x="914400" y="1220400"/>
            <a:ext cx="8983220" cy="4417200"/>
          </a:xfrm>
          <a:prstGeom prst="rect">
            <a:avLst/>
          </a:prstGeom>
          <a:noFill/>
          <a:ln w="3175">
            <a:noFill/>
            <a:prstDash val="dash"/>
          </a:ln>
        </p:spPr>
        <p:txBody>
          <a:bodyPr vert="eaVert" wrap="square" lIns="91440" tIns="45720" rIns="91440" bIns="4572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购房相关税费往往是初次购房者容易忽略的问题。按目前的情况，购房除了房款本身之外，还需要缴纳契税、房屋买卖手续费、公证费、律师费等各种费用。若是按揭购房，还有按揭保险费等等。这样，一套几十万元的房屋大约需要缴纳数千至上万元不等的相关税费。主要包括：</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（1）契税。</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（2）评估费。</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（3）律师费。</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（4）保险费。</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（5）抵押登记费。</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（6）印花税。</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a:p>
            <a:pPr>
              <a:lnSpc>
                <a:spcPct val="200000"/>
              </a:lnSpc>
            </a:pPr>
            <a:r>
              <a:rPr lang="zh-CN" altLang="en-US" sz="1600" spc="300" dirty="0">
                <a:solidFill>
                  <a:schemeClr val="tx1">
                    <a:lumMod val="65000"/>
                    <a:lumOff val="35000"/>
                  </a:schemeClr>
                </a:solidFill>
                <a:latin typeface="Arial" panose="020B0604020202020204" pitchFamily="34" charset="0"/>
                <a:ea typeface="微软雅黑" panose="020B0503020204020204" charset="-122"/>
              </a:rPr>
              <a:t>加总上述购房款项、相关税费、装修费用、购置家具和电器等费用，就可以得到客户家庭在预期的购房时间上总的资金需求，也就是购房规划要实现的财务资源目标。</a:t>
            </a:r>
            <a:endParaRPr lang="zh-CN" altLang="en-US" sz="1600" spc="300" dirty="0">
              <a:solidFill>
                <a:schemeClr val="tx1">
                  <a:lumMod val="65000"/>
                  <a:lumOff val="35000"/>
                </a:schemeClr>
              </a:solidFill>
              <a:latin typeface="Arial" panose="020B0604020202020204" pitchFamily="34" charset="0"/>
              <a:ea typeface="微软雅黑" panose="020B0503020204020204" charset="-122"/>
            </a:endParaRPr>
          </a:p>
        </p:txBody>
      </p:sp>
      <p:sp>
        <p:nvSpPr>
          <p:cNvPr id="2" name="文本框 1"/>
          <p:cNvSpPr txBox="1"/>
          <p:nvPr/>
        </p:nvSpPr>
        <p:spPr>
          <a:xfrm>
            <a:off x="6570345" y="2291080"/>
            <a:ext cx="4064000" cy="368300"/>
          </a:xfrm>
          <a:prstGeom prst="rect">
            <a:avLst/>
          </a:prstGeom>
          <a:noFill/>
        </p:spPr>
        <p:txBody>
          <a:bodyPr wrap="square" rtlCol="0">
            <a:spAutoFit/>
          </a:bodyPr>
          <a:p>
            <a:endParaRPr lang="zh-CN" altLang="en-US"/>
          </a:p>
        </p:txBody>
      </p:sp>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8020852" y="191643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579120" y="2284095"/>
            <a:ext cx="4062730" cy="384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0"/>
              </a:spcBef>
              <a:buClrTx/>
              <a:buSzTx/>
              <a:buFontTx/>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①地区住房公积金管理中心制定的贷款期限不同，一般最长不超过30年。</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algn="l" fontAlgn="auto">
              <a:lnSpc>
                <a:spcPct val="150000"/>
              </a:lnSpc>
              <a:spcBef>
                <a:spcPts val="0"/>
              </a:spcBef>
              <a:buClrTx/>
              <a:buSzTx/>
              <a:buFontTx/>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②住房公积金贷款利率比商业银行住房贷款利率低。③个人住房公积金贷款的借款人须提供一种担保方式作为贷款的担保，没有担保的，不予贷款。</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algn="l" fontAlgn="auto">
              <a:lnSpc>
                <a:spcPct val="150000"/>
              </a:lnSpc>
              <a:spcBef>
                <a:spcPts val="0"/>
              </a:spcBef>
              <a:buClrTx/>
              <a:buSzTx/>
              <a:buFontTx/>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④对贷款对象有特殊要求，即要求借款人是在当地购买自住住房、同时在管理中心交存住房公积金。</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algn="l" fontAlgn="auto">
              <a:lnSpc>
                <a:spcPct val="150000"/>
              </a:lnSpc>
              <a:spcBef>
                <a:spcPts val="0"/>
              </a:spcBef>
              <a:buClrTx/>
              <a:buSzTx/>
              <a:buFontTx/>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⑤公积金贷款的额度由于各地住房公积金管理中心规定的贷款最高限额不同而有差异。</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algn="l" fontAlgn="auto">
              <a:lnSpc>
                <a:spcPct val="150000"/>
              </a:lnSpc>
              <a:spcBef>
                <a:spcPts val="0"/>
              </a:spcBef>
              <a:buClrTx/>
              <a:buSzTx/>
              <a:buFontTx/>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⑥还款灵活度高。</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61120" y="1878965"/>
            <a:ext cx="2928620"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个人住房公积金贷款</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634400" y="189230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66974" y="2284095"/>
            <a:ext cx="2928620" cy="38423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个人住房商业性贷款是银行以信贷资金向购房者发放的贷款，也叫个人住房商业性贷款或者住房按揭贷款，俗称“按揭”。①个人住房按揭贷款，也称一手房贷款。②个人二手房贷款。③个人商用房贷，也称个人商业住房贷款。④个人住房转按揭贷款。</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66974" y="1878965"/>
            <a:ext cx="2928620"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个人住房商业性贷款</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4440254" y="189230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806815" y="2284095"/>
            <a:ext cx="2928620" cy="38423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66700">
              <a:lnSpc>
                <a:spcPct val="150000"/>
              </a:lnSpc>
            </a:pPr>
            <a:r>
              <a:rPr lang="zh-CN" altLang="en-US" dirty="0">
                <a:solidFill>
                  <a:schemeClr val="tx1">
                    <a:lumMod val="65000"/>
                    <a:lumOff val="35000"/>
                  </a:schemeClr>
                </a:solidFill>
                <a:uFillTx/>
                <a:latin typeface="Arial" panose="020B0604020202020204" pitchFamily="34" charset="0"/>
                <a:ea typeface="微软雅黑" panose="020B0503020204020204" charset="-122"/>
                <a:sym typeface="+mn-ea"/>
              </a:rPr>
              <a:t>个人住房组合贷款是指住房公积金中心和银行对同一借款人所购的同一住房发放的组合贷款。</a:t>
            </a:r>
            <a:endParaRPr lang="zh-CN" altLang="en-US"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72830" y="1878965"/>
            <a:ext cx="2928620"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个人住房组合贷款</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1" name="椭圆 10"/>
          <p:cNvSpPr/>
          <p:nvPr>
            <p:custDataLst>
              <p:tags r:id="rId14"/>
            </p:custDataLst>
          </p:nvPr>
        </p:nvSpPr>
        <p:spPr>
          <a:xfrm>
            <a:off x="8246110" y="189230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214997" y="191643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.2.1 住房消费支出之住房消费信贷</a:t>
            </a:r>
            <a:endParaRPr>
              <a:solidFill>
                <a:schemeClr val="tx1">
                  <a:lumMod val="65000"/>
                  <a:lumOff val="35000"/>
                </a:schemeClr>
              </a:solidFill>
              <a:latin typeface="Arial" panose="020B0604020202020204" pitchFamily="34" charset="0"/>
            </a:endParaRPr>
          </a:p>
        </p:txBody>
      </p:sp>
      <p:sp>
        <p:nvSpPr>
          <p:cNvPr id="13" name="文本框 12"/>
          <p:cNvSpPr txBox="1"/>
          <p:nvPr>
            <p:custDataLst>
              <p:tags r:id="rId17"/>
            </p:custDataLst>
          </p:nvPr>
        </p:nvSpPr>
        <p:spPr>
          <a:xfrm>
            <a:off x="3749675" y="1315085"/>
            <a:ext cx="4025900" cy="398780"/>
          </a:xfrm>
          <a:prstGeom prst="rect">
            <a:avLst/>
          </a:prstGeom>
          <a:noFill/>
        </p:spPr>
        <p:txBody>
          <a:bodyPr wrap="square" rtlCol="0">
            <a:noAutofit/>
          </a:bodyPr>
          <a:p>
            <a:pPr algn="l"/>
            <a:r>
              <a:rPr lang="zh-CN" sz="2800" b="1">
                <a:latin typeface="微软雅黑" panose="020B0503020204020204" charset="-122"/>
                <a:ea typeface="微软雅黑" panose="020B0503020204020204" charset="-122"/>
                <a:sym typeface="+mn-ea"/>
              </a:rPr>
              <a:t>住房消费信贷的种类</a:t>
            </a:r>
            <a:endParaRPr lang="zh-CN" altLang="en-US" sz="2800" b="1" dirty="0">
              <a:solidFill>
                <a:schemeClr val="tx1">
                  <a:lumMod val="85000"/>
                  <a:lumOff val="15000"/>
                </a:schemeClr>
              </a:solidFill>
              <a:latin typeface="微软雅黑" panose="020B0503020204020204" charset="-122"/>
              <a:ea typeface="微软雅黑" panose="020B0503020204020204" charset="-122"/>
              <a:sym typeface="+mn-ea"/>
            </a:endParaRPr>
          </a:p>
        </p:txBody>
      </p:sp>
    </p:spTree>
    <p:custDataLst>
      <p:tags r:id="rId1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文本占位符 3"/>
          <p:cNvSpPr txBox="1"/>
          <p:nvPr>
            <p:custDataLst>
              <p:tags r:id="rId5"/>
            </p:custDataLst>
          </p:nvPr>
        </p:nvSpPr>
        <p:spPr>
          <a:xfrm>
            <a:off x="605870" y="1500061"/>
            <a:ext cx="5176442" cy="4749539"/>
          </a:xfrm>
          <a:prstGeom prst="rect">
            <a:avLst/>
          </a:prstGeom>
        </p:spPr>
        <p:txBody>
          <a:bodyPr wrap="square">
            <a:normAutofit/>
          </a:bodyPr>
          <a:lstStyle>
            <a:lvl1pPr marL="2286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（2）还款方式和还款金额</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1）等额本息还款法。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2）等额本金还款法。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3）等额递增还款法。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4）等额递减还款法。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5）等比递增还款法。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r>
              <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rPr>
              <a:t>6）等比递减还款法。</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a:p>
            <a:pPr marL="0" indent="0">
              <a:buClr>
                <a:schemeClr val="tx1">
                  <a:lumMod val="65000"/>
                  <a:lumOff val="35000"/>
                </a:schemeClr>
              </a:buClr>
              <a:buNone/>
            </a:pP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3" name="文本占位符 5"/>
          <p:cNvSpPr txBox="1"/>
          <p:nvPr>
            <p:custDataLst>
              <p:tags r:id="rId6"/>
            </p:custDataLst>
          </p:nvPr>
        </p:nvSpPr>
        <p:spPr>
          <a:xfrm>
            <a:off x="6412230" y="1500061"/>
            <a:ext cx="5173901" cy="4749539"/>
          </a:xfrm>
          <a:prstGeom prst="rect">
            <a:avLst/>
          </a:prstGeom>
        </p:spPr>
        <p:txBody>
          <a:bodyPr wrap="square">
            <a:normAutofit/>
          </a:bodyPr>
          <a:lstStyle>
            <a:lvl1pPr marL="2286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（3）提前还贷的选择权</a:t>
            </a:r>
            <a:endParaRPr lang="zh-CN" altLang="en-US" sz="1800" dirty="0">
              <a:latin typeface="Arial" panose="020B0604020202020204" pitchFamily="34" charset="0"/>
              <a:ea typeface="微软雅黑" panose="020B0503020204020204" charset="-122"/>
              <a:sym typeface="+mn-ea"/>
            </a:endParaRPr>
          </a:p>
          <a:p>
            <a:pPr marL="0" algn="l">
              <a:lnSpc>
                <a:spcPct val="200000"/>
              </a:lnSpc>
              <a:buClr>
                <a:schemeClr val="tx1">
                  <a:lumMod val="65000"/>
                  <a:lumOff val="35000"/>
                </a:schemeClr>
              </a:buClr>
              <a:buSzTx/>
              <a:buNone/>
            </a:pPr>
            <a:r>
              <a:rPr lang="zh-CN" altLang="en-US" sz="1800" dirty="0">
                <a:latin typeface="Arial" panose="020B0604020202020204" pitchFamily="34" charset="0"/>
                <a:ea typeface="微软雅黑" panose="020B0503020204020204" charset="-122"/>
                <a:sym typeface="+mn-ea"/>
              </a:rPr>
              <a:t>提前还款是指借款人具有一定偿还能力时，主动向贷款银行提出部分或全部提前偿还贷款的行为，可以看成是借款人贷款后的隐含期权。</a:t>
            </a:r>
            <a:endParaRPr lang="zh-CN" altLang="en-US" sz="18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cxnSp>
        <p:nvCxnSpPr>
          <p:cNvPr id="4" name="直接连接符 3"/>
          <p:cNvCxnSpPr/>
          <p:nvPr>
            <p:custDataLst>
              <p:tags r:id="rId7"/>
            </p:custDataLst>
          </p:nvPr>
        </p:nvCxnSpPr>
        <p:spPr>
          <a:xfrm>
            <a:off x="6096000" y="172720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8"/>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.2.1 住房消费支出之住房消费信贷</a:t>
            </a:r>
            <a:endParaRPr lang="zh-CN" altLang="en-US" dirty="0">
              <a:solidFill>
                <a:schemeClr val="tx1">
                  <a:lumMod val="85000"/>
                  <a:lumOff val="15000"/>
                </a:schemeClr>
              </a:solidFill>
              <a:uFillTx/>
              <a:latin typeface="Arial" panose="020B0604020202020204" pitchFamily="34" charset="0"/>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8" name="图片 17"/>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88527" y="4025230"/>
            <a:ext cx="106108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6"/>
            </p:custDataLst>
          </p:nvPr>
        </p:nvCxnSpPr>
        <p:spPr>
          <a:xfrm>
            <a:off x="6122527" y="209737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035406" y="2367280"/>
            <a:ext cx="4673593" cy="14058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需根据自身情况，决定是否进行贷款。</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p:txBody>
      </p:sp>
      <p:sp>
        <p:nvSpPr>
          <p:cNvPr id="5" name="文本框 4"/>
          <p:cNvSpPr txBox="1"/>
          <p:nvPr>
            <p:custDataLst>
              <p:tags r:id="rId8"/>
            </p:custDataLst>
          </p:nvPr>
        </p:nvSpPr>
        <p:spPr>
          <a:xfrm>
            <a:off x="1035406" y="1915795"/>
            <a:ext cx="4673593"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自筹经费购车与贷款购车的决策</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7" name="文本框 6"/>
          <p:cNvSpPr txBox="1"/>
          <p:nvPr>
            <p:custDataLst>
              <p:tags r:id="rId9"/>
            </p:custDataLst>
          </p:nvPr>
        </p:nvSpPr>
        <p:spPr>
          <a:xfrm>
            <a:off x="6370320" y="2376170"/>
            <a:ext cx="4673593" cy="14058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（1）贷款对象和条件。</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（2）贷款期限。</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a:p>
            <a:pPr indent="0" fontAlgn="auto">
              <a:lnSpc>
                <a:spcPct val="100000"/>
              </a:lnSpc>
              <a:spcBef>
                <a:spcPts val="0"/>
              </a:spcBef>
            </a:pP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p:txBody>
      </p:sp>
      <p:sp>
        <p:nvSpPr>
          <p:cNvPr id="8" name="文本框 7"/>
          <p:cNvSpPr txBox="1"/>
          <p:nvPr>
            <p:custDataLst>
              <p:tags r:id="rId10"/>
            </p:custDataLst>
          </p:nvPr>
        </p:nvSpPr>
        <p:spPr>
          <a:xfrm>
            <a:off x="6905625" y="1915795"/>
            <a:ext cx="4673593"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汽车消费信贷</a:t>
            </a:r>
            <a:endPar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endParaRPr>
          </a:p>
          <a:p>
            <a:pPr algn="l"/>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0" name="文本框 9"/>
          <p:cNvSpPr txBox="1"/>
          <p:nvPr>
            <p:custDataLst>
              <p:tags r:id="rId11"/>
            </p:custDataLst>
          </p:nvPr>
        </p:nvSpPr>
        <p:spPr>
          <a:xfrm>
            <a:off x="1035406" y="4843780"/>
            <a:ext cx="4673593" cy="1405820"/>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1）“等额本息”和“等额本金”</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2）“按月还款”和“按季还款”</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3）“递增法”和“递减法”</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4）“智慧型”还款</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fontAlgn="auto">
              <a:lnSpc>
                <a:spcPct val="150000"/>
              </a:lnSpc>
              <a:spcBef>
                <a:spcPts val="1000"/>
              </a:spcBef>
            </a:pP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p:txBody>
      </p:sp>
      <p:sp>
        <p:nvSpPr>
          <p:cNvPr id="11" name="文本框 10"/>
          <p:cNvSpPr txBox="1"/>
          <p:nvPr>
            <p:custDataLst>
              <p:tags r:id="rId12"/>
            </p:custDataLst>
          </p:nvPr>
        </p:nvSpPr>
        <p:spPr>
          <a:xfrm>
            <a:off x="1035406" y="4392295"/>
            <a:ext cx="4673593"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汽车消费信贷的还款方式</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2" name="椭圆 11"/>
          <p:cNvSpPr/>
          <p:nvPr>
            <p:custDataLst>
              <p:tags r:id="rId13"/>
            </p:custDataLst>
          </p:nvPr>
        </p:nvSpPr>
        <p:spPr>
          <a:xfrm>
            <a:off x="608686" y="44056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p:nvPr>
            <p:custDataLst>
              <p:tags r:id="rId14"/>
            </p:custDataLst>
          </p:nvPr>
        </p:nvSpPr>
        <p:spPr>
          <a:xfrm>
            <a:off x="6905625" y="4843780"/>
            <a:ext cx="4673593" cy="1405820"/>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1）贷款比例及年限。</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2）申请汽车贷款资格。</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mn-ea"/>
              </a:rPr>
              <a:t>3）车贷利率和其他费用。</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mn-ea"/>
            </a:endParaRPr>
          </a:p>
        </p:txBody>
      </p:sp>
      <p:sp>
        <p:nvSpPr>
          <p:cNvPr id="14" name="文本框 13"/>
          <p:cNvSpPr txBox="1"/>
          <p:nvPr>
            <p:custDataLst>
              <p:tags r:id="rId15"/>
            </p:custDataLst>
          </p:nvPr>
        </p:nvSpPr>
        <p:spPr>
          <a:xfrm>
            <a:off x="6905625" y="4392295"/>
            <a:ext cx="4673593"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银行与汽车金融公司贷款比较。</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5" name="椭圆 14"/>
          <p:cNvSpPr/>
          <p:nvPr>
            <p:custDataLst>
              <p:tags r:id="rId16"/>
            </p:custDataLst>
          </p:nvPr>
        </p:nvSpPr>
        <p:spPr>
          <a:xfrm>
            <a:off x="6478905" y="44056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4</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0" name="椭圆 19"/>
          <p:cNvSpPr/>
          <p:nvPr>
            <p:custDataLst>
              <p:tags r:id="rId17"/>
            </p:custDataLst>
          </p:nvPr>
        </p:nvSpPr>
        <p:spPr>
          <a:xfrm>
            <a:off x="608686" y="1915795"/>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1" name="椭圆 20"/>
          <p:cNvSpPr/>
          <p:nvPr>
            <p:custDataLst>
              <p:tags r:id="rId18"/>
            </p:custDataLst>
          </p:nvPr>
        </p:nvSpPr>
        <p:spPr>
          <a:xfrm>
            <a:off x="6478905" y="1915795"/>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2" name="文本框 21"/>
          <p:cNvSpPr txBox="1"/>
          <p:nvPr>
            <p:custDataLst>
              <p:tags r:id="rId19"/>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zh-CN" altLang="en-US" dirty="0">
                <a:solidFill>
                  <a:schemeClr val="tx1">
                    <a:lumMod val="85000"/>
                    <a:lumOff val="15000"/>
                  </a:schemeClr>
                </a:solidFill>
                <a:latin typeface="Arial" panose="020B0604020202020204" pitchFamily="34" charset="0"/>
              </a:rPr>
              <a:t>1</a:t>
            </a:r>
            <a:r>
              <a:rPr lang="en-US" altLang="zh-CN" dirty="0">
                <a:solidFill>
                  <a:schemeClr val="tx1">
                    <a:lumMod val="85000"/>
                    <a:lumOff val="15000"/>
                  </a:schemeClr>
                </a:solidFill>
                <a:latin typeface="Arial" panose="020B0604020202020204" pitchFamily="34" charset="0"/>
              </a:rPr>
              <a:t>2</a:t>
            </a:r>
            <a:r>
              <a:rPr lang="zh-CN" altLang="en-US" dirty="0">
                <a:solidFill>
                  <a:schemeClr val="tx1">
                    <a:lumMod val="85000"/>
                    <a:lumOff val="15000"/>
                  </a:schemeClr>
                </a:solidFill>
                <a:latin typeface="Arial" panose="020B0604020202020204" pitchFamily="34" charset="0"/>
              </a:rPr>
              <a:t>.2.2 汽车消费规划</a:t>
            </a:r>
            <a:endParaRPr lang="zh-CN" altLang="en-US" dirty="0">
              <a:solidFill>
                <a:schemeClr val="tx1">
                  <a:lumMod val="85000"/>
                  <a:lumOff val="15000"/>
                </a:schemeClr>
              </a:solidFill>
              <a:latin typeface="Arial" panose="020B0604020202020204" pitchFamily="34" charset="0"/>
            </a:endParaRPr>
          </a:p>
        </p:txBody>
      </p:sp>
    </p:spTree>
    <p:custDataLst>
      <p:tags r:id="rId2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idx="14"/>
          </p:nvPr>
        </p:nvSpPr>
        <p:spPr/>
        <p:txBody>
          <a:bodyPr/>
          <a:p>
            <a:endParaRPr lang="zh-CN" altLang="en-US"/>
          </a:p>
        </p:txBody>
      </p:sp>
      <p:sp>
        <p:nvSpPr>
          <p:cNvPr id="5" name="副标题 4"/>
          <p:cNvSpPr>
            <a:spLocks noGrp="1"/>
          </p:cNvSpPr>
          <p:nvPr>
            <p:ph type="subTitle" idx="13"/>
          </p:nvPr>
        </p:nvSpPr>
        <p:spPr/>
        <p:txBody>
          <a:bodyPr/>
          <a:p>
            <a:endParaRPr lang="zh-CN" altLang="en-US"/>
          </a:p>
        </p:txBody>
      </p:sp>
      <p:sp>
        <p:nvSpPr>
          <p:cNvPr id="2" name="内容占位符 1"/>
          <p:cNvSpPr txBox="1"/>
          <p:nvPr>
            <p:custDataLst>
              <p:tags r:id="rId1"/>
            </p:custDataLst>
          </p:nvPr>
        </p:nvSpPr>
        <p:spPr>
          <a:xfrm>
            <a:off x="608400" y="1491101"/>
            <a:ext cx="10970190" cy="4758499"/>
          </a:xfrm>
          <a:prstGeom prst="rect">
            <a:avLst/>
          </a:prstGeom>
        </p:spPr>
        <p:txBody>
          <a:bodyPr wrap="square">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00"/>
              </a:spcBef>
              <a:buNone/>
            </a:pPr>
            <a:r>
              <a:rPr lang="zh-CN" altLang="en-US" sz="2400" spc="0">
                <a:solidFill>
                  <a:schemeClr val="tx1">
                    <a:lumMod val="65000"/>
                    <a:lumOff val="35000"/>
                  </a:schemeClr>
                </a:solidFill>
                <a:latin typeface="Arial" panose="020B0604020202020204" pitchFamily="34" charset="0"/>
              </a:rPr>
              <a:t>1.掌握估算客户现金需求的方式；能够编制客户收入-支出表。</a:t>
            </a:r>
            <a:endParaRPr lang="zh-CN" altLang="en-US" sz="2400" spc="0">
              <a:solidFill>
                <a:schemeClr val="tx1">
                  <a:lumMod val="65000"/>
                  <a:lumOff val="35000"/>
                </a:schemeClr>
              </a:solidFill>
              <a:latin typeface="Arial" panose="020B0604020202020204" pitchFamily="34" charset="0"/>
            </a:endParaRPr>
          </a:p>
          <a:p>
            <a:pPr marL="0" indent="0">
              <a:spcBef>
                <a:spcPts val="1000"/>
              </a:spcBef>
              <a:buNone/>
            </a:pPr>
            <a:r>
              <a:rPr lang="zh-CN" altLang="en-US" sz="2400" spc="0">
                <a:solidFill>
                  <a:schemeClr val="tx1">
                    <a:lumMod val="65000"/>
                    <a:lumOff val="35000"/>
                  </a:schemeClr>
                </a:solidFill>
                <a:latin typeface="Arial" panose="020B0604020202020204" pitchFamily="34" charset="0"/>
              </a:rPr>
              <a:t>2.掌握根据客户需求状况和现金规划工具的特点，选择适当的现金管理工具，制定现金规划方案。</a:t>
            </a:r>
            <a:endParaRPr lang="zh-CN" altLang="en-US" sz="2400" spc="0">
              <a:solidFill>
                <a:schemeClr val="tx1">
                  <a:lumMod val="65000"/>
                  <a:lumOff val="35000"/>
                </a:schemeClr>
              </a:solidFill>
              <a:latin typeface="Arial" panose="020B0604020202020204" pitchFamily="34" charset="0"/>
            </a:endParaRPr>
          </a:p>
          <a:p>
            <a:pPr marL="0" indent="0">
              <a:spcBef>
                <a:spcPts val="1000"/>
              </a:spcBef>
              <a:buNone/>
            </a:pPr>
            <a:r>
              <a:rPr lang="zh-CN" altLang="en-US" sz="2400" spc="0">
                <a:solidFill>
                  <a:schemeClr val="tx1">
                    <a:lumMod val="65000"/>
                    <a:lumOff val="35000"/>
                  </a:schemeClr>
                </a:solidFill>
                <a:latin typeface="Arial" panose="020B0604020202020204" pitchFamily="34" charset="0"/>
              </a:rPr>
              <a:t>3.可以熟练分析客户购房目标，根据目标制定购房财务规划。</a:t>
            </a:r>
            <a:endParaRPr lang="zh-CN" altLang="en-US" sz="2400" spc="0">
              <a:solidFill>
                <a:schemeClr val="tx1">
                  <a:lumMod val="65000"/>
                  <a:lumOff val="35000"/>
                </a:schemeClr>
              </a:solidFill>
              <a:latin typeface="Arial" panose="020B0604020202020204" pitchFamily="34" charset="0"/>
            </a:endParaRPr>
          </a:p>
          <a:p>
            <a:pPr marL="0" indent="0">
              <a:spcBef>
                <a:spcPts val="1000"/>
              </a:spcBef>
              <a:buNone/>
            </a:pPr>
            <a:r>
              <a:rPr lang="zh-CN" altLang="en-US" sz="2400" spc="0">
                <a:solidFill>
                  <a:schemeClr val="tx1">
                    <a:lumMod val="65000"/>
                    <a:lumOff val="35000"/>
                  </a:schemeClr>
                </a:solidFill>
                <a:latin typeface="Arial" panose="020B0604020202020204" pitchFamily="34" charset="0"/>
              </a:rPr>
              <a:t>4.掌握购房消费信贷的种类及不同住房消费贷款的特点；熟悉不同的还款方式。</a:t>
            </a:r>
            <a:endParaRPr lang="zh-CN" altLang="en-US" sz="2400" spc="0">
              <a:solidFill>
                <a:schemeClr val="tx1">
                  <a:lumMod val="65000"/>
                  <a:lumOff val="35000"/>
                </a:schemeClr>
              </a:solidFill>
              <a:latin typeface="Arial" panose="020B0604020202020204" pitchFamily="34" charset="0"/>
            </a:endParaRPr>
          </a:p>
          <a:p>
            <a:pPr marL="0" indent="0">
              <a:spcBef>
                <a:spcPts val="1000"/>
              </a:spcBef>
              <a:buNone/>
            </a:pPr>
            <a:r>
              <a:rPr lang="zh-CN" altLang="en-US" sz="2400" spc="0">
                <a:solidFill>
                  <a:schemeClr val="tx1">
                    <a:lumMod val="65000"/>
                    <a:lumOff val="35000"/>
                  </a:schemeClr>
                </a:solidFill>
                <a:latin typeface="Arial" panose="020B0604020202020204" pitchFamily="34" charset="0"/>
              </a:rPr>
              <a:t>5.掌握制定汽车消费方案的方法。</a:t>
            </a:r>
            <a:endParaRPr lang="zh-CN" altLang="en-US" sz="2400" spc="0">
              <a:solidFill>
                <a:schemeClr val="tx1">
                  <a:lumMod val="65000"/>
                  <a:lumOff val="35000"/>
                </a:schemeClr>
              </a:solidFill>
              <a:latin typeface="Arial" panose="020B0604020202020204" pitchFamily="34" charset="0"/>
            </a:endParaRPr>
          </a:p>
        </p:txBody>
      </p:sp>
      <p:sp>
        <p:nvSpPr>
          <p:cNvPr id="3" name="文本框 2"/>
          <p:cNvSpPr txBox="1"/>
          <p:nvPr>
            <p:custDataLst>
              <p:tags r:id="rId2"/>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spc="0">
                <a:solidFill>
                  <a:schemeClr val="tx1">
                    <a:lumMod val="65000"/>
                    <a:lumOff val="35000"/>
                  </a:schemeClr>
                </a:solidFill>
                <a:latin typeface="Arial" panose="020B0604020202020204" pitchFamily="34" charset="0"/>
                <a:sym typeface="+mn-ea"/>
              </a:rPr>
              <a:t>学习目标与要求</a:t>
            </a:r>
            <a:endParaRPr lang="zh-CN" altLang="en-US" dirty="0">
              <a:solidFill>
                <a:schemeClr val="tx1">
                  <a:lumMod val="85000"/>
                  <a:lumOff val="15000"/>
                </a:schemeClr>
              </a:solidFill>
              <a:uFillTx/>
              <a:latin typeface="Arial" panose="020B0604020202020204" pitchFamily="34" charset="0"/>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86"/>
          <p:cNvSpPr/>
          <p:nvPr>
            <p:custDataLst>
              <p:tags r:id="rId1"/>
            </p:custDataLst>
          </p:nvPr>
        </p:nvSpPr>
        <p:spPr bwMode="auto">
          <a:xfrm>
            <a:off x="1858327" y="2543175"/>
            <a:ext cx="4410710" cy="1029970"/>
          </a:xfrm>
          <a:prstGeom prst="roundRect">
            <a:avLst/>
          </a:prstGeom>
          <a:noFill/>
          <a:ln w="9525">
            <a:solidFill>
              <a:schemeClr val="bg1">
                <a:lumMod val="75000"/>
              </a:schemeClr>
            </a:solidFill>
            <a:round/>
          </a:ln>
        </p:spPr>
        <p:txBody>
          <a:bodyPr rot="0" spcFirstLastPara="0" vert="horz" wrap="square" lIns="91440" tIns="45720" rIns="91440" bIns="45720" anchor="ctr" anchorCtr="0" forceAA="0" compatLnSpc="1">
            <a:normAutofit/>
          </a:bodyPr>
          <a:lstStyle/>
          <a:p>
            <a:pPr algn="r">
              <a:lnSpc>
                <a:spcPct val="130000"/>
              </a:lnSpc>
            </a:pPr>
            <a:endParaRPr lang="en-US" altLang="zh-CN" sz="1100" dirty="0">
              <a:solidFill>
                <a:schemeClr val="tx1"/>
              </a:solidFill>
              <a:latin typeface="Arial" panose="020B0604020202020204" pitchFamily="34" charset="0"/>
              <a:ea typeface="微软雅黑" panose="020B0503020204020204" charset="-122"/>
            </a:endParaRPr>
          </a:p>
        </p:txBody>
      </p:sp>
      <p:sp>
        <p:nvSpPr>
          <p:cNvPr id="88" name="梯形 87"/>
          <p:cNvSpPr/>
          <p:nvPr>
            <p:custDataLst>
              <p:tags r:id="rId2"/>
            </p:custDataLst>
          </p:nvPr>
        </p:nvSpPr>
        <p:spPr bwMode="auto">
          <a:xfrm flipV="1">
            <a:off x="2078672" y="3573145"/>
            <a:ext cx="880110" cy="46355"/>
          </a:xfrm>
          <a:prstGeom prst="trapezoid">
            <a:avLst>
              <a:gd name="adj" fmla="val 154634"/>
            </a:avLst>
          </a:prstGeom>
          <a:solidFill>
            <a:schemeClr val="bg1">
              <a:lumMod val="65000"/>
            </a:schemeClr>
          </a:solidFill>
          <a:ln w="19050">
            <a:noFill/>
            <a:round/>
          </a:ln>
        </p:spPr>
        <p:txBody>
          <a:bodyPr wrap="square" lIns="91440" tIns="45720" rIns="91440" bIns="45720" anchor="ctr">
            <a:normAutofit fontScale="25000" lnSpcReduction="20000"/>
          </a:bodyPr>
          <a:lstStyle/>
          <a:p>
            <a:pPr algn="ctr"/>
            <a:endParaRPr>
              <a:solidFill>
                <a:schemeClr val="tx1"/>
              </a:solidFill>
              <a:latin typeface="Arial" panose="020B0604020202020204" pitchFamily="34" charset="0"/>
              <a:ea typeface="微软雅黑" panose="020B0503020204020204" charset="-122"/>
            </a:endParaRPr>
          </a:p>
        </p:txBody>
      </p:sp>
      <p:sp>
        <p:nvSpPr>
          <p:cNvPr id="89" name="梯形 88"/>
          <p:cNvSpPr/>
          <p:nvPr>
            <p:custDataLst>
              <p:tags r:id="rId3"/>
            </p:custDataLst>
          </p:nvPr>
        </p:nvSpPr>
        <p:spPr bwMode="auto">
          <a:xfrm>
            <a:off x="2079307" y="2496820"/>
            <a:ext cx="880110" cy="46355"/>
          </a:xfrm>
          <a:prstGeom prst="trapezoid">
            <a:avLst>
              <a:gd name="adj" fmla="val 154634"/>
            </a:avLst>
          </a:prstGeom>
          <a:solidFill>
            <a:schemeClr val="bg1">
              <a:lumMod val="65000"/>
            </a:schemeClr>
          </a:solidFill>
          <a:ln w="19050">
            <a:noFill/>
            <a:round/>
          </a:ln>
        </p:spPr>
        <p:txBody>
          <a:bodyPr wrap="square" lIns="91440" tIns="45720" rIns="91440" bIns="45720" anchor="ctr">
            <a:normAutofit fontScale="25000" lnSpcReduction="20000"/>
          </a:bodyPr>
          <a:lstStyle/>
          <a:p>
            <a:pPr algn="ctr"/>
            <a:endParaRPr>
              <a:solidFill>
                <a:schemeClr val="tx1"/>
              </a:solidFill>
              <a:latin typeface="Arial" panose="020B0604020202020204" pitchFamily="34" charset="0"/>
              <a:ea typeface="微软雅黑" panose="020B0503020204020204" charset="-122"/>
            </a:endParaRPr>
          </a:p>
        </p:txBody>
      </p:sp>
      <p:sp>
        <p:nvSpPr>
          <p:cNvPr id="90" name="矩形 89"/>
          <p:cNvSpPr/>
          <p:nvPr>
            <p:custDataLst>
              <p:tags r:id="rId4"/>
            </p:custDataLst>
          </p:nvPr>
        </p:nvSpPr>
        <p:spPr bwMode="auto">
          <a:xfrm>
            <a:off x="2204402" y="2494280"/>
            <a:ext cx="628650" cy="1125855"/>
          </a:xfrm>
          <a:prstGeom prst="rect">
            <a:avLst/>
          </a:prstGeom>
          <a:solidFill>
            <a:schemeClr val="bg1">
              <a:lumMod val="95000"/>
            </a:schemeClr>
          </a:solidFill>
          <a:ln w="19050">
            <a:noFill/>
            <a:round/>
          </a:ln>
        </p:spPr>
        <p:txBody>
          <a:bodyPr rot="0" spcFirstLastPara="0" vert="horz" wrap="square" lIns="91440" tIns="45720" rIns="91440" bIns="45720" anchor="ctr" anchorCtr="1" forceAA="0" compatLnSpc="1">
            <a:normAutofit/>
          </a:bodyPr>
          <a:lstStyle/>
          <a:p>
            <a:pPr algn="ctr"/>
            <a:r>
              <a:rPr lang="en-US" altLang="zh-CN" sz="2000" b="1" dirty="0">
                <a:solidFill>
                  <a:schemeClr val="accent1"/>
                </a:solidFill>
                <a:latin typeface="Arial" panose="020B0604020202020204" pitchFamily="34" charset="0"/>
                <a:ea typeface="微软雅黑" panose="020B0503020204020204" charset="-122"/>
              </a:rPr>
              <a:t>01</a:t>
            </a:r>
            <a:endParaRPr lang="en-US" altLang="zh-CN" sz="2000" b="1" dirty="0">
              <a:solidFill>
                <a:schemeClr val="accent1"/>
              </a:solidFill>
              <a:latin typeface="Arial" panose="020B0604020202020204" pitchFamily="34" charset="0"/>
              <a:ea typeface="微软雅黑" panose="020B0503020204020204" charset="-122"/>
            </a:endParaRPr>
          </a:p>
        </p:txBody>
      </p:sp>
      <p:sp>
        <p:nvSpPr>
          <p:cNvPr id="91" name="文本框 90"/>
          <p:cNvSpPr txBox="1"/>
          <p:nvPr>
            <p:custDataLst>
              <p:tags r:id="rId5"/>
            </p:custDataLst>
          </p:nvPr>
        </p:nvSpPr>
        <p:spPr>
          <a:xfrm>
            <a:off x="2970212" y="2567305"/>
            <a:ext cx="3215640" cy="981710"/>
          </a:xfrm>
          <a:prstGeom prst="rect">
            <a:avLst/>
          </a:prstGeom>
          <a:noFill/>
        </p:spPr>
        <p:txBody>
          <a:bodyPr wrap="square" rtlCol="0" anchor="ctr" anchorCtr="0">
            <a:normAutofit/>
          </a:bodyPr>
          <a:lstStyle/>
          <a:p>
            <a:pPr lvl="0">
              <a:lnSpc>
                <a:spcPct val="120000"/>
              </a:lnSpc>
            </a:pPr>
            <a:r>
              <a:rPr lang="zh-CN" altLang="en-US" sz="2000" b="1" spc="300" dirty="0">
                <a:solidFill>
                  <a:schemeClr val="tx1">
                    <a:lumMod val="85000"/>
                    <a:lumOff val="15000"/>
                  </a:schemeClr>
                </a:solidFill>
                <a:latin typeface="Arial" panose="020B0604020202020204" pitchFamily="34" charset="0"/>
                <a:ea typeface="微软雅黑" panose="020B0503020204020204" charset="-122"/>
                <a:sym typeface="+mn-ea"/>
              </a:rPr>
              <a:t>现金规划</a:t>
            </a:r>
            <a:endParaRPr lang="zh-CN" altLang="en-US" sz="20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7" name="圆角矩形 16"/>
          <p:cNvSpPr/>
          <p:nvPr>
            <p:custDataLst>
              <p:tags r:id="rId6"/>
            </p:custDataLst>
          </p:nvPr>
        </p:nvSpPr>
        <p:spPr bwMode="auto">
          <a:xfrm>
            <a:off x="1858962" y="4208780"/>
            <a:ext cx="4410710" cy="1029970"/>
          </a:xfrm>
          <a:prstGeom prst="roundRect">
            <a:avLst/>
          </a:prstGeom>
          <a:noFill/>
          <a:ln w="9525">
            <a:solidFill>
              <a:schemeClr val="bg1">
                <a:lumMod val="75000"/>
              </a:schemeClr>
            </a:solidFill>
            <a:round/>
          </a:ln>
        </p:spPr>
        <p:txBody>
          <a:bodyPr rot="0" spcFirstLastPara="0" vert="horz" wrap="square" lIns="91440" tIns="45720" rIns="91440" bIns="45720" anchor="ctr" anchorCtr="0" forceAA="0" compatLnSpc="1">
            <a:normAutofit/>
          </a:bodyPr>
          <a:lstStyle/>
          <a:p>
            <a:pPr algn="r">
              <a:lnSpc>
                <a:spcPct val="130000"/>
              </a:lnSpc>
            </a:pPr>
            <a:endParaRPr lang="en-US" altLang="zh-CN" sz="1100" dirty="0">
              <a:solidFill>
                <a:schemeClr val="tx1"/>
              </a:solidFill>
              <a:latin typeface="Arial" panose="020B0604020202020204" pitchFamily="34" charset="0"/>
              <a:ea typeface="微软雅黑" panose="020B0503020204020204" charset="-122"/>
            </a:endParaRPr>
          </a:p>
        </p:txBody>
      </p:sp>
      <p:sp>
        <p:nvSpPr>
          <p:cNvPr id="18" name="梯形 17"/>
          <p:cNvSpPr/>
          <p:nvPr>
            <p:custDataLst>
              <p:tags r:id="rId7"/>
            </p:custDataLst>
          </p:nvPr>
        </p:nvSpPr>
        <p:spPr bwMode="auto">
          <a:xfrm flipV="1">
            <a:off x="2079307" y="5238750"/>
            <a:ext cx="880110" cy="46355"/>
          </a:xfrm>
          <a:prstGeom prst="trapezoid">
            <a:avLst>
              <a:gd name="adj" fmla="val 154634"/>
            </a:avLst>
          </a:prstGeom>
          <a:solidFill>
            <a:schemeClr val="bg1">
              <a:lumMod val="65000"/>
            </a:schemeClr>
          </a:solidFill>
          <a:ln w="19050">
            <a:noFill/>
            <a:round/>
          </a:ln>
        </p:spPr>
        <p:txBody>
          <a:bodyPr wrap="square" lIns="91440" tIns="45720" rIns="91440" bIns="45720" anchor="ctr">
            <a:normAutofit fontScale="25000" lnSpcReduction="20000"/>
          </a:bodyPr>
          <a:lstStyle/>
          <a:p>
            <a:pPr algn="ctr"/>
            <a:endParaRPr>
              <a:solidFill>
                <a:schemeClr val="tx1"/>
              </a:solidFill>
              <a:latin typeface="Arial" panose="020B0604020202020204" pitchFamily="34" charset="0"/>
              <a:ea typeface="微软雅黑" panose="020B0503020204020204" charset="-122"/>
            </a:endParaRPr>
          </a:p>
        </p:txBody>
      </p:sp>
      <p:sp>
        <p:nvSpPr>
          <p:cNvPr id="19" name="梯形 18"/>
          <p:cNvSpPr/>
          <p:nvPr>
            <p:custDataLst>
              <p:tags r:id="rId8"/>
            </p:custDataLst>
          </p:nvPr>
        </p:nvSpPr>
        <p:spPr bwMode="auto">
          <a:xfrm>
            <a:off x="2079942" y="4162425"/>
            <a:ext cx="880110" cy="46355"/>
          </a:xfrm>
          <a:prstGeom prst="trapezoid">
            <a:avLst>
              <a:gd name="adj" fmla="val 154634"/>
            </a:avLst>
          </a:prstGeom>
          <a:solidFill>
            <a:schemeClr val="bg1">
              <a:lumMod val="65000"/>
            </a:schemeClr>
          </a:solidFill>
          <a:ln w="19050">
            <a:noFill/>
            <a:round/>
          </a:ln>
        </p:spPr>
        <p:txBody>
          <a:bodyPr wrap="square" lIns="91440" tIns="45720" rIns="91440" bIns="45720" anchor="ctr">
            <a:normAutofit fontScale="25000" lnSpcReduction="20000"/>
          </a:bodyPr>
          <a:lstStyle/>
          <a:p>
            <a:pPr algn="ctr"/>
            <a:endParaRPr>
              <a:solidFill>
                <a:schemeClr val="tx1"/>
              </a:solidFill>
              <a:latin typeface="Arial" panose="020B0604020202020204" pitchFamily="34" charset="0"/>
              <a:ea typeface="微软雅黑" panose="020B0503020204020204" charset="-122"/>
            </a:endParaRPr>
          </a:p>
        </p:txBody>
      </p:sp>
      <p:sp>
        <p:nvSpPr>
          <p:cNvPr id="20" name="矩形 19"/>
          <p:cNvSpPr/>
          <p:nvPr>
            <p:custDataLst>
              <p:tags r:id="rId9"/>
            </p:custDataLst>
          </p:nvPr>
        </p:nvSpPr>
        <p:spPr bwMode="auto">
          <a:xfrm>
            <a:off x="2205037" y="4159885"/>
            <a:ext cx="628650" cy="1125855"/>
          </a:xfrm>
          <a:prstGeom prst="rect">
            <a:avLst/>
          </a:prstGeom>
          <a:solidFill>
            <a:schemeClr val="bg1">
              <a:lumMod val="95000"/>
            </a:schemeClr>
          </a:solidFill>
          <a:ln w="19050">
            <a:noFill/>
            <a:round/>
          </a:ln>
        </p:spPr>
        <p:txBody>
          <a:bodyPr rot="0" spcFirstLastPara="0" vert="horz" wrap="square" lIns="91440" tIns="45720" rIns="91440" bIns="45720" anchor="ctr" anchorCtr="1" forceAA="0" compatLnSpc="1">
            <a:normAutofit/>
          </a:bodyPr>
          <a:lstStyle/>
          <a:p>
            <a:pPr algn="ctr"/>
            <a:r>
              <a:rPr lang="en-US" altLang="zh-CN" sz="2000" b="1" dirty="0">
                <a:solidFill>
                  <a:schemeClr val="accent1"/>
                </a:solidFill>
                <a:latin typeface="Arial" panose="020B0604020202020204" pitchFamily="34" charset="0"/>
                <a:ea typeface="微软雅黑" panose="020B0503020204020204" charset="-122"/>
              </a:rPr>
              <a:t>02</a:t>
            </a:r>
            <a:endParaRPr lang="en-US" altLang="zh-CN" sz="2000" b="1" dirty="0">
              <a:solidFill>
                <a:schemeClr val="accent1"/>
              </a:solidFill>
              <a:latin typeface="Arial" panose="020B0604020202020204" pitchFamily="34" charset="0"/>
              <a:ea typeface="微软雅黑" panose="020B0503020204020204" charset="-122"/>
            </a:endParaRPr>
          </a:p>
        </p:txBody>
      </p:sp>
      <p:sp>
        <p:nvSpPr>
          <p:cNvPr id="21" name="文本框 20"/>
          <p:cNvSpPr txBox="1"/>
          <p:nvPr>
            <p:custDataLst>
              <p:tags r:id="rId10"/>
            </p:custDataLst>
          </p:nvPr>
        </p:nvSpPr>
        <p:spPr>
          <a:xfrm>
            <a:off x="2970847" y="4232910"/>
            <a:ext cx="3215640" cy="981710"/>
          </a:xfrm>
          <a:prstGeom prst="rect">
            <a:avLst/>
          </a:prstGeom>
          <a:noFill/>
        </p:spPr>
        <p:txBody>
          <a:bodyPr wrap="square" rtlCol="0" anchor="ctr" anchorCtr="0">
            <a:normAutofit/>
          </a:bodyPr>
          <a:lstStyle/>
          <a:p>
            <a:pPr lvl="0">
              <a:lnSpc>
                <a:spcPct val="120000"/>
              </a:lnSpc>
            </a:pPr>
            <a:r>
              <a:rPr lang="zh-CN" altLang="en-US" sz="2000" b="1" spc="300" dirty="0">
                <a:solidFill>
                  <a:schemeClr val="tx1">
                    <a:lumMod val="85000"/>
                    <a:lumOff val="15000"/>
                  </a:schemeClr>
                </a:solidFill>
                <a:latin typeface="Arial" panose="020B0604020202020204" pitchFamily="34" charset="0"/>
                <a:ea typeface="微软雅黑" panose="020B0503020204020204" charset="-122"/>
                <a:sym typeface="+mn-ea"/>
              </a:rPr>
              <a:t>消费支出规划</a:t>
            </a:r>
            <a:endParaRPr lang="zh-CN" altLang="en-US" sz="20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4" name="文本框 3"/>
          <p:cNvSpPr txBox="1"/>
          <p:nvPr>
            <p:custDataLst>
              <p:tags r:id="rId11"/>
            </p:custDataLst>
          </p:nvPr>
        </p:nvSpPr>
        <p:spPr>
          <a:xfrm>
            <a:off x="1859280" y="1225868"/>
            <a:ext cx="3292475" cy="337185"/>
          </a:xfrm>
          <a:prstGeom prst="rect">
            <a:avLst/>
          </a:prstGeom>
          <a:noFill/>
        </p:spPr>
        <p:txBody>
          <a:bodyPr wrap="square" lIns="91440" tIns="45720" rIns="91440" bIns="45720" rtlCol="0">
            <a:normAutofit/>
          </a:bodyPr>
          <a:lstStyle/>
          <a:p>
            <a:r>
              <a:rPr lang="en-US" altLang="zh-CN" sz="1600" b="1" spc="600">
                <a:solidFill>
                  <a:schemeClr val="dk1">
                    <a:lumMod val="85000"/>
                    <a:lumOff val="15000"/>
                  </a:schemeClr>
                </a:solidFill>
                <a:uFillTx/>
                <a:latin typeface="Arial" panose="020B0604020202020204" pitchFamily="34" charset="0"/>
                <a:ea typeface="微软雅黑" panose="020B0503020204020204" charset="-122"/>
              </a:rPr>
              <a:t>CONTENTS</a:t>
            </a:r>
            <a:endParaRPr lang="en-US" altLang="zh-CN" sz="1600" b="1" spc="600">
              <a:solidFill>
                <a:schemeClr val="dk1">
                  <a:lumMod val="85000"/>
                  <a:lumOff val="15000"/>
                </a:schemeClr>
              </a:solidFill>
              <a:uFillTx/>
              <a:latin typeface="Arial" panose="020B0604020202020204" pitchFamily="34" charset="0"/>
              <a:ea typeface="微软雅黑" panose="020B0503020204020204" charset="-122"/>
            </a:endParaRPr>
          </a:p>
        </p:txBody>
      </p:sp>
      <p:sp>
        <p:nvSpPr>
          <p:cNvPr id="5" name="文本框 4"/>
          <p:cNvSpPr txBox="1"/>
          <p:nvPr>
            <p:custDataLst>
              <p:tags r:id="rId12"/>
            </p:custDataLst>
          </p:nvPr>
        </p:nvSpPr>
        <p:spPr>
          <a:xfrm>
            <a:off x="1858645" y="519113"/>
            <a:ext cx="3292475" cy="706755"/>
          </a:xfrm>
          <a:prstGeom prst="rect">
            <a:avLst/>
          </a:prstGeom>
          <a:noFill/>
        </p:spPr>
        <p:txBody>
          <a:bodyPr wrap="square" lIns="91440" tIns="45720" rIns="91440" bIns="45720" rtlCol="0" anchor="b" anchorCtr="0">
            <a:normAutofit/>
          </a:bodyPr>
          <a:lstStyle/>
          <a:p>
            <a:r>
              <a:rPr lang="zh-CN" altLang="en-US" sz="4000" spc="600">
                <a:solidFill>
                  <a:schemeClr val="tx1">
                    <a:lumMod val="85000"/>
                    <a:lumOff val="15000"/>
                  </a:schemeClr>
                </a:solidFill>
                <a:uFillTx/>
                <a:latin typeface="Arial" panose="020B0604020202020204" pitchFamily="34" charset="0"/>
                <a:ea typeface="汉仪旗黑-85S" panose="00020600040101010101" pitchFamily="18" charset="-122"/>
              </a:rPr>
              <a:t>目录</a:t>
            </a:r>
            <a:endParaRPr lang="zh-CN" altLang="en-US" sz="4000" spc="600">
              <a:solidFill>
                <a:schemeClr val="tx1">
                  <a:lumMod val="85000"/>
                  <a:lumOff val="15000"/>
                </a:schemeClr>
              </a:solidFill>
              <a:uFillTx/>
              <a:latin typeface="Arial" panose="020B0604020202020204" pitchFamily="34" charset="0"/>
              <a:ea typeface="汉仪旗黑-85S" panose="00020600040101010101" pitchFamily="18" charset="-122"/>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custDataLst>
              <p:tags r:id="rId1"/>
            </p:custDataLst>
          </p:nvPr>
        </p:nvSpPr>
        <p:spPr>
          <a:xfrm>
            <a:off x="4005580" y="2810193"/>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solidFill>
                <a:latin typeface="Arial" panose="020B0604020202020204" pitchFamily="34" charset="0"/>
                <a:ea typeface="微软雅黑" panose="020B0503020204020204" charset="-122"/>
                <a:cs typeface="Arial" panose="020B0604020202020204" pitchFamily="34" charset="0"/>
                <a:sym typeface="+mn-lt"/>
              </a:rPr>
              <a:t>01</a:t>
            </a:r>
            <a:endParaRPr lang="en-US" altLang="zh-CN" sz="7200" b="1" spc="200" dirty="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2" name="直接连接符 1"/>
          <p:cNvCxnSpPr/>
          <p:nvPr>
            <p:custDataLst>
              <p:tags r:id="rId2"/>
            </p:custDataLst>
          </p:nvPr>
        </p:nvCxnSpPr>
        <p:spPr>
          <a:xfrm>
            <a:off x="3888105" y="2352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3"/>
            </p:custDataLst>
          </p:nvPr>
        </p:nvCxnSpPr>
        <p:spPr>
          <a:xfrm>
            <a:off x="3888105" y="4505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4"/>
            </p:custDataLst>
          </p:nvPr>
        </p:nvSpPr>
        <p:spPr>
          <a:xfrm>
            <a:off x="5654675" y="2956878"/>
            <a:ext cx="4536440" cy="835660"/>
          </a:xfrm>
        </p:spPr>
        <p:txBody>
          <a:bodyPr>
            <a:normAutofit/>
          </a:bodyPr>
          <a:lstStyle/>
          <a:p>
            <a:r>
              <a:rPr lang="zh-CN" altLang="en-US" b="1" spc="300" dirty="0">
                <a:ea typeface="微软雅黑" panose="020B0503020204020204" charset="-122"/>
                <a:sym typeface="+mn-ea"/>
              </a:rPr>
              <a:t>现金规划</a:t>
            </a:r>
            <a:endParaRPr lang="zh-CN" altLang="en-US"/>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1" name="图片 10"/>
          <p:cNvPicPr/>
          <p:nvPr>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文本框 1"/>
          <p:cNvSpPr txBox="1"/>
          <p:nvPr>
            <p:custDataLst>
              <p:tags r:id="rId5"/>
            </p:custDataLst>
          </p:nvPr>
        </p:nvSpPr>
        <p:spPr>
          <a:xfrm>
            <a:off x="1035755" y="2367280"/>
            <a:ext cx="4604385" cy="38829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现金规划是为满足个人或家庭短期需求而进行的管理日常现金及现金等价物和短期融资的活动。</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3" name="文本框 2"/>
          <p:cNvSpPr txBox="1"/>
          <p:nvPr>
            <p:custDataLst>
              <p:tags r:id="rId6"/>
            </p:custDataLst>
          </p:nvPr>
        </p:nvSpPr>
        <p:spPr>
          <a:xfrm>
            <a:off x="1035755" y="1946275"/>
            <a:ext cx="4604385"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概念</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4" name="椭圆 3"/>
          <p:cNvSpPr/>
          <p:nvPr>
            <p:custDataLst>
              <p:tags r:id="rId7"/>
            </p:custDataLst>
          </p:nvPr>
        </p:nvSpPr>
        <p:spPr>
          <a:xfrm>
            <a:off x="609035" y="19596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lt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lt1"/>
              </a:solidFill>
              <a:latin typeface="Arial" panose="020B0604020202020204" pitchFamily="34" charset="0"/>
              <a:ea typeface="微软雅黑" panose="020B0503020204020204" charset="-122"/>
              <a:cs typeface="Arial" panose="020B0604020202020204" pitchFamily="34" charset="0"/>
            </a:endParaRPr>
          </a:p>
        </p:txBody>
      </p:sp>
      <p:cxnSp>
        <p:nvCxnSpPr>
          <p:cNvPr id="5" name="直接连接符 4"/>
          <p:cNvCxnSpPr/>
          <p:nvPr>
            <p:custDataLst>
              <p:tags r:id="rId8"/>
            </p:custDataLst>
          </p:nvPr>
        </p:nvCxnSpPr>
        <p:spPr>
          <a:xfrm>
            <a:off x="6102350"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9"/>
            </p:custDataLst>
          </p:nvPr>
        </p:nvSpPr>
        <p:spPr>
          <a:xfrm>
            <a:off x="6974763" y="2367281"/>
            <a:ext cx="4604385" cy="38823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现金规划中所指的现金等价物是指流动性比较强的活期储蓄、各类银行存款和货币市场基金等金融资产。</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6974763" y="1946275"/>
            <a:ext cx="4604385"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现金等价物</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6548043" y="19596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zh-CN" altLang="en-US" dirty="0">
                <a:solidFill>
                  <a:schemeClr val="tx1">
                    <a:lumMod val="85000"/>
                    <a:lumOff val="15000"/>
                  </a:schemeClr>
                </a:solidFill>
                <a:latin typeface="Arial" panose="020B0604020202020204" pitchFamily="34" charset="0"/>
              </a:rPr>
              <a:t>1</a:t>
            </a:r>
            <a:r>
              <a:rPr lang="en-US" altLang="zh-CN" dirty="0">
                <a:solidFill>
                  <a:schemeClr val="tx1">
                    <a:lumMod val="85000"/>
                    <a:lumOff val="15000"/>
                  </a:schemeClr>
                </a:solidFill>
                <a:latin typeface="Arial" panose="020B0604020202020204" pitchFamily="34" charset="0"/>
              </a:rPr>
              <a:t>2</a:t>
            </a:r>
            <a:r>
              <a:rPr lang="zh-CN" altLang="en-US" dirty="0">
                <a:solidFill>
                  <a:schemeClr val="tx1">
                    <a:lumMod val="85000"/>
                    <a:lumOff val="15000"/>
                  </a:schemeClr>
                </a:solidFill>
                <a:latin typeface="Arial" panose="020B0604020202020204" pitchFamily="34" charset="0"/>
              </a:rPr>
              <a:t>.1现金规划</a:t>
            </a:r>
            <a:endParaRPr lang="zh-CN" altLang="en-US" dirty="0">
              <a:solidFill>
                <a:schemeClr val="tx1">
                  <a:lumMod val="85000"/>
                  <a:lumOff val="15000"/>
                </a:schemeClr>
              </a:solidFill>
              <a:latin typeface="Arial" panose="020B0604020202020204" pitchFamily="34" charset="0"/>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1" name="图片 10"/>
          <p:cNvPicPr/>
          <p:nvPr>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文本框 1"/>
          <p:cNvSpPr txBox="1"/>
          <p:nvPr>
            <p:custDataLst>
              <p:tags r:id="rId5"/>
            </p:custDataLst>
          </p:nvPr>
        </p:nvSpPr>
        <p:spPr>
          <a:xfrm>
            <a:off x="1035755" y="2367280"/>
            <a:ext cx="4604385" cy="38829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（1）对金融资产流动性的要求</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1）交易动机。</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2）谨慎动机或预防动机。</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（2）持有现金及现金等价物的机会成本</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3" name="文本框 2"/>
          <p:cNvSpPr txBox="1"/>
          <p:nvPr>
            <p:custDataLst>
              <p:tags r:id="rId6"/>
            </p:custDataLst>
          </p:nvPr>
        </p:nvSpPr>
        <p:spPr>
          <a:xfrm>
            <a:off x="1035755" y="1946275"/>
            <a:ext cx="4604385"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现金规划需要考虑的因素</a:t>
            </a:r>
            <a:endPar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endParaRPr>
          </a:p>
          <a:p>
            <a:pPr algn="l"/>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4" name="椭圆 3"/>
          <p:cNvSpPr/>
          <p:nvPr>
            <p:custDataLst>
              <p:tags r:id="rId7"/>
            </p:custDataLst>
          </p:nvPr>
        </p:nvSpPr>
        <p:spPr>
          <a:xfrm>
            <a:off x="609035" y="19596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lt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lt1"/>
              </a:solidFill>
              <a:latin typeface="Arial" panose="020B0604020202020204" pitchFamily="34" charset="0"/>
              <a:ea typeface="微软雅黑" panose="020B0503020204020204" charset="-122"/>
              <a:cs typeface="Arial" panose="020B0604020202020204" pitchFamily="34" charset="0"/>
            </a:endParaRPr>
          </a:p>
        </p:txBody>
      </p:sp>
      <p:cxnSp>
        <p:nvCxnSpPr>
          <p:cNvPr id="5" name="直接连接符 4"/>
          <p:cNvCxnSpPr/>
          <p:nvPr>
            <p:custDataLst>
              <p:tags r:id="rId8"/>
            </p:custDataLst>
          </p:nvPr>
        </p:nvCxnSpPr>
        <p:spPr>
          <a:xfrm>
            <a:off x="6102350"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9"/>
            </p:custDataLst>
          </p:nvPr>
        </p:nvSpPr>
        <p:spPr>
          <a:xfrm>
            <a:off x="6974763" y="2367281"/>
            <a:ext cx="4604385" cy="38823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流动性比率=流动性资产/每月支出</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通常情况下，流动性比率应保持在3—6倍。</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6974763" y="1946275"/>
            <a:ext cx="4604385"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流动性比率</a:t>
            </a:r>
            <a:endPar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endParaRPr>
          </a:p>
          <a:p>
            <a:pPr algn="l"/>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6548043" y="19596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608400" y="608400"/>
            <a:ext cx="10970823" cy="706755"/>
          </a:xfrm>
          <a:prstGeom prst="rect">
            <a:avLst/>
          </a:prstGeom>
        </p:spPr>
        <p:txBody>
          <a:bodyPr vert="horz" wrap="square" lIns="91440" tIns="45720" rIns="91440" bIns="45720" rtlCol="0" anchor="ctr" anchorCtr="0">
            <a:normAutofit fontScale="7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fontAlgn="auto">
              <a:lnSpc>
                <a:spcPct val="150000"/>
              </a:lnSpc>
              <a:spcBef>
                <a:spcPts val="1000"/>
              </a:spcBef>
            </a:pPr>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.1.1 分析客户现金需求</a:t>
            </a:r>
            <a:endParaRPr lang="zh-CN" altLang="en-US" dirty="0">
              <a:solidFill>
                <a:schemeClr val="tx1">
                  <a:lumMod val="85000"/>
                  <a:lumOff val="15000"/>
                </a:schemeClr>
              </a:solidFill>
              <a:latin typeface="Arial" panose="020B0604020202020204" pitchFamily="34" charset="0"/>
            </a:endParaRPr>
          </a:p>
        </p:txBody>
      </p:sp>
    </p:spTree>
    <p:custDataLst>
      <p:tags r:id="rId1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6" name="图片 5"/>
          <p:cNvPicPr/>
          <p:nvPr>
            <p:custDataLst>
              <p:tags r:id="rId2"/>
            </p:custDataLst>
          </p:nvPr>
        </p:nvPicPr>
        <p:blipFill>
          <a:blip r:embed="rId3" r:link="rId4" cstate="email"/>
          <a:stretch>
            <a:fillRect/>
          </a:stretch>
        </p:blipFill>
        <p:spPr>
          <a:xfrm>
            <a:off x="11471910" y="6175668"/>
            <a:ext cx="720090" cy="682332"/>
          </a:xfrm>
          <a:prstGeom prst="rect">
            <a:avLst/>
          </a:prstGeom>
        </p:spPr>
      </p:pic>
      <p:pic>
        <p:nvPicPr>
          <p:cNvPr id="8" name="图片 7"/>
          <p:cNvPicPr/>
          <p:nvPr>
            <p:custDataLst>
              <p:tags r:id="rId5"/>
            </p:custDataLst>
          </p:nvPr>
        </p:nvPicPr>
        <p:blipFill rotWithShape="1">
          <a:blip r:embed="rId6" cstate="email"/>
          <a:srcRect/>
          <a:stretch>
            <a:fillRect/>
          </a:stretch>
        </p:blipFill>
        <p:spPr>
          <a:xfrm>
            <a:off x="6102986" y="777241"/>
            <a:ext cx="5476240" cy="5476240"/>
          </a:xfrm>
          <a:prstGeom prst="rect">
            <a:avLst/>
          </a:prstGeom>
        </p:spPr>
      </p:pic>
      <p:sp>
        <p:nvSpPr>
          <p:cNvPr id="3" name="文本框 2"/>
          <p:cNvSpPr txBox="1"/>
          <p:nvPr>
            <p:custDataLst>
              <p:tags r:id="rId7"/>
            </p:custDataLst>
          </p:nvPr>
        </p:nvSpPr>
        <p:spPr>
          <a:xfrm>
            <a:off x="612775" y="1580515"/>
            <a:ext cx="4876800" cy="36969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Aft>
                <a:spcPts val="1000"/>
              </a:spcAft>
              <a:buClr>
                <a:schemeClr val="tx1">
                  <a:lumMod val="65000"/>
                  <a:lumOff val="35000"/>
                </a:schemeClr>
              </a:buClr>
            </a:pPr>
            <a:r>
              <a:rPr lang="zh-CN" altLang="en-US" b="1" dirty="0">
                <a:solidFill>
                  <a:schemeClr val="tx1">
                    <a:lumMod val="65000"/>
                    <a:lumOff val="35000"/>
                  </a:schemeClr>
                </a:solidFill>
                <a:latin typeface="Arial" panose="020B0604020202020204" pitchFamily="34" charset="0"/>
                <a:ea typeface="微软雅黑" panose="020B0503020204020204" charset="-122"/>
                <a:sym typeface="+mn-ea"/>
              </a:rPr>
              <a:t>现金规划方案的制定程序：</a:t>
            </a:r>
            <a:endParaRPr lang="zh-CN" altLang="en-US" b="1" dirty="0">
              <a:solidFill>
                <a:schemeClr val="tx1">
                  <a:lumMod val="65000"/>
                  <a:lumOff val="35000"/>
                </a:schemeClr>
              </a:solidFill>
              <a:latin typeface="Arial" panose="020B0604020202020204" pitchFamily="34" charset="0"/>
              <a:ea typeface="微软雅黑" panose="020B0503020204020204" charset="-122"/>
              <a:sym typeface="+mn-ea"/>
            </a:endParaRPr>
          </a:p>
          <a:p>
            <a:pPr>
              <a:lnSpc>
                <a:spcPct val="150000"/>
              </a:lnSpc>
              <a:spcAft>
                <a:spcPts val="1000"/>
              </a:spcAft>
              <a:buClr>
                <a:schemeClr val="tx1">
                  <a:lumMod val="65000"/>
                  <a:lumOff val="35000"/>
                </a:schemeClr>
              </a:buClr>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第一步：首先应该向客户说明什么是现金规划，现金规划的需求因素及现金规划的内容。</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a:p>
            <a:pPr>
              <a:lnSpc>
                <a:spcPct val="150000"/>
              </a:lnSpc>
              <a:spcAft>
                <a:spcPts val="1000"/>
              </a:spcAft>
              <a:buClr>
                <a:schemeClr val="tx1">
                  <a:lumMod val="65000"/>
                  <a:lumOff val="35000"/>
                </a:schemeClr>
              </a:buClr>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第二步：在此基础上，应当收集与客户现金规划有关的信息，如客户的职业、家庭情况、收入状况和支出状况等相关信息。</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a:p>
            <a:pPr>
              <a:lnSpc>
                <a:spcPct val="150000"/>
              </a:lnSpc>
              <a:spcAft>
                <a:spcPts val="1000"/>
              </a:spcAft>
              <a:buClr>
                <a:schemeClr val="tx1">
                  <a:lumMod val="65000"/>
                  <a:lumOff val="35000"/>
                </a:schemeClr>
              </a:buClr>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第三步：根据收集到的信息，应当引导客户编制月（年）度收入一支出表，用表格的形式反映出客户的基本情况。</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a:p>
            <a:pPr>
              <a:lnSpc>
                <a:spcPct val="150000"/>
              </a:lnSpc>
              <a:spcAft>
                <a:spcPts val="1000"/>
              </a:spcAft>
              <a:buClr>
                <a:schemeClr val="tx1">
                  <a:lumMod val="65000"/>
                  <a:lumOff val="35000"/>
                </a:schemeClr>
              </a:buClr>
            </a:pPr>
            <a:r>
              <a:rPr lang="zh-CN" altLang="en-US" dirty="0">
                <a:solidFill>
                  <a:schemeClr val="tx1">
                    <a:lumMod val="65000"/>
                    <a:lumOff val="35000"/>
                  </a:schemeClr>
                </a:solidFill>
                <a:latin typeface="Arial" panose="020B0604020202020204" pitchFamily="34" charset="0"/>
                <a:ea typeface="微软雅黑" panose="020B0503020204020204" charset="-122"/>
                <a:sym typeface="+mn-ea"/>
              </a:rPr>
              <a:t>第四步：确定现金及现金等价物的额度。</a:t>
            </a:r>
            <a:endParaRPr lang="zh-CN" altLang="en-US" dirty="0">
              <a:solidFill>
                <a:schemeClr val="tx1">
                  <a:lumMod val="65000"/>
                  <a:lumOff val="35000"/>
                </a:schemeClr>
              </a:solidFill>
              <a:latin typeface="Arial" panose="020B0604020202020204" pitchFamily="34" charset="0"/>
              <a:ea typeface="微软雅黑" panose="020B0503020204020204" charset="-122"/>
              <a:sym typeface="+mn-ea"/>
            </a:endParaRPr>
          </a:p>
        </p:txBody>
      </p:sp>
      <p:sp>
        <p:nvSpPr>
          <p:cNvPr id="4" name="文本框 3"/>
          <p:cNvSpPr txBox="1"/>
          <p:nvPr>
            <p:custDataLst>
              <p:tags r:id="rId8"/>
            </p:custDataLst>
          </p:nvPr>
        </p:nvSpPr>
        <p:spPr>
          <a:xfrm>
            <a:off x="612775" y="777240"/>
            <a:ext cx="4876800" cy="735330"/>
          </a:xfrm>
          <a:prstGeom prst="rect">
            <a:avLst/>
          </a:prstGeom>
          <a:noFill/>
        </p:spPr>
        <p:txBody>
          <a:bodyPr wrap="square" rtlCol="0" anchor="b" anchorCtr="0">
            <a:normAutofit lnSpcReduction="20000"/>
          </a:bodyPr>
          <a:lstStyle/>
          <a:p>
            <a:pPr>
              <a:lnSpc>
                <a:spcPct val="150000"/>
              </a:lnSpc>
              <a:spcAft>
                <a:spcPts val="1000"/>
              </a:spcAft>
              <a:buClr>
                <a:schemeClr val="tx1">
                  <a:lumMod val="65000"/>
                  <a:lumOff val="35000"/>
                </a:schemeClr>
              </a:buClr>
            </a:pPr>
            <a:r>
              <a:rPr lang="zh-CN" altLang="en-US" sz="3200" dirty="0">
                <a:solidFill>
                  <a:schemeClr val="tx1">
                    <a:lumMod val="65000"/>
                    <a:lumOff val="35000"/>
                  </a:schemeClr>
                </a:solidFill>
                <a:latin typeface="Arial" panose="020B0604020202020204" pitchFamily="34" charset="0"/>
                <a:ea typeface="微软雅黑" panose="020B0503020204020204" charset="-122"/>
                <a:sym typeface="+mn-ea"/>
              </a:rPr>
              <a:t>1</a:t>
            </a:r>
            <a:r>
              <a:rPr lang="en-US" altLang="zh-CN" sz="3200" dirty="0">
                <a:solidFill>
                  <a:schemeClr val="tx1">
                    <a:lumMod val="65000"/>
                    <a:lumOff val="35000"/>
                  </a:schemeClr>
                </a:solidFill>
                <a:latin typeface="Arial" panose="020B0604020202020204" pitchFamily="34" charset="0"/>
                <a:ea typeface="微软雅黑" panose="020B0503020204020204" charset="-122"/>
                <a:sym typeface="+mn-ea"/>
              </a:rPr>
              <a:t>2</a:t>
            </a:r>
            <a:r>
              <a:rPr lang="zh-CN" altLang="en-US" sz="3200" dirty="0">
                <a:solidFill>
                  <a:schemeClr val="tx1">
                    <a:lumMod val="65000"/>
                    <a:lumOff val="35000"/>
                  </a:schemeClr>
                </a:solidFill>
                <a:latin typeface="Arial" panose="020B0604020202020204" pitchFamily="34" charset="0"/>
                <a:ea typeface="微软雅黑" panose="020B0503020204020204" charset="-122"/>
                <a:sym typeface="+mn-ea"/>
              </a:rPr>
              <a:t>.1.2 制定现金规划方案</a:t>
            </a:r>
            <a:endParaRPr lang="zh-CN" altLang="en-US" sz="3200" b="1" spc="300" dirty="0">
              <a:solidFill>
                <a:schemeClr val="tx1">
                  <a:lumMod val="85000"/>
                  <a:lumOff val="15000"/>
                </a:schemeClr>
              </a:solidFill>
              <a:uFillTx/>
              <a:latin typeface="Arial" panose="020B0604020202020204" pitchFamily="34" charset="0"/>
              <a:ea typeface="微软雅黑" panose="020B0503020204020204" charset="-122"/>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1" name="图片 10"/>
          <p:cNvPicPr/>
          <p:nvPr>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文本框 1"/>
          <p:cNvSpPr txBox="1"/>
          <p:nvPr>
            <p:custDataLst>
              <p:tags r:id="rId5"/>
            </p:custDataLst>
          </p:nvPr>
        </p:nvSpPr>
        <p:spPr>
          <a:xfrm>
            <a:off x="957534" y="2121203"/>
            <a:ext cx="4642427" cy="3915036"/>
          </a:xfrm>
          <a:prstGeom prst="rect">
            <a:avLst/>
          </a:prstGeom>
          <a:noFill/>
        </p:spPr>
        <p:txBody>
          <a:bodyPr wrap="square" rtlCol="0">
            <a:normAutofit fontScale="9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1）活期储蓄。</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2）定活两便储蓄。</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3）整存整取。</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4）零存整取。</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5）整存零取。</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6）存本取息。</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7）个人通知存款。</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0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8）个人支票储蓄存款。</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3" name="文本框 2"/>
          <p:cNvSpPr txBox="1"/>
          <p:nvPr>
            <p:custDataLst>
              <p:tags r:id="rId6"/>
            </p:custDataLst>
          </p:nvPr>
        </p:nvSpPr>
        <p:spPr>
          <a:xfrm>
            <a:off x="957534" y="1696720"/>
            <a:ext cx="4642427" cy="402075"/>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现金和相关储蓄品种</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4" name="椭圆 3"/>
          <p:cNvSpPr/>
          <p:nvPr>
            <p:custDataLst>
              <p:tags r:id="rId7"/>
            </p:custDataLst>
          </p:nvPr>
        </p:nvSpPr>
        <p:spPr>
          <a:xfrm>
            <a:off x="527288" y="1710165"/>
            <a:ext cx="345733" cy="3457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lt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lt1"/>
              </a:solidFill>
              <a:latin typeface="Arial" panose="020B0604020202020204" pitchFamily="34" charset="0"/>
              <a:ea typeface="微软雅黑" panose="020B0503020204020204" charset="-122"/>
              <a:cs typeface="Arial" panose="020B0604020202020204" pitchFamily="34" charset="0"/>
            </a:endParaRPr>
          </a:p>
        </p:txBody>
      </p:sp>
      <p:cxnSp>
        <p:nvCxnSpPr>
          <p:cNvPr id="5" name="直接连接符 4"/>
          <p:cNvCxnSpPr/>
          <p:nvPr>
            <p:custDataLst>
              <p:tags r:id="rId8"/>
            </p:custDataLst>
          </p:nvPr>
        </p:nvCxnSpPr>
        <p:spPr>
          <a:xfrm>
            <a:off x="6065990" y="1790836"/>
            <a:ext cx="0" cy="411870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9"/>
            </p:custDataLst>
          </p:nvPr>
        </p:nvSpPr>
        <p:spPr>
          <a:xfrm>
            <a:off x="6945611" y="2121204"/>
            <a:ext cx="4642427" cy="391439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1）本金安全。</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2）资金流动性强。</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3）收益率相对活期储蓄较高。</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4）投资成本低。</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rPr>
              <a:t>5）分红免税。</a:t>
            </a:r>
            <a:endParaRPr lang="zh-CN" altLang="en-US" sz="2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6945611" y="1696720"/>
            <a:ext cx="4642427" cy="402075"/>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货币市场基金</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6515365" y="1710165"/>
            <a:ext cx="345733" cy="3457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608400" y="608400"/>
            <a:ext cx="10970823" cy="706755"/>
          </a:xfrm>
          <a:prstGeom prst="rect">
            <a:avLst/>
          </a:prstGeom>
        </p:spPr>
        <p:txBody>
          <a:bodyPr vert="horz" wrap="square" lIns="91440" tIns="45720" rIns="91440" bIns="45720" rtlCol="0" anchor="ctr" anchorCtr="0">
            <a:normAutofit fontScale="7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nSpc>
                <a:spcPct val="150000"/>
              </a:lnSpc>
              <a:spcAft>
                <a:spcPts val="1000"/>
              </a:spcAft>
              <a:buClr>
                <a:schemeClr val="tx1">
                  <a:lumMod val="65000"/>
                  <a:lumOff val="35000"/>
                </a:schemeClr>
              </a:buClr>
            </a:pPr>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.1.2 制定现金规划方案之现金规划的一般工具</a:t>
            </a:r>
            <a:endParaRPr lang="zh-CN" altLang="en-US" dirty="0">
              <a:solidFill>
                <a:schemeClr val="tx1">
                  <a:lumMod val="85000"/>
                  <a:lumOff val="15000"/>
                </a:schemeClr>
              </a:solidFill>
              <a:latin typeface="Arial" panose="020B0604020202020204" pitchFamily="34" charset="0"/>
            </a:endParaRPr>
          </a:p>
        </p:txBody>
      </p:sp>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1040165" y="2407285"/>
            <a:ext cx="2928620" cy="3842315"/>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信用卡是银行或其他发卡机构向社会公开发行的、给予持卡人一定的信用额度，持卡人可在信用额度内先消费后还款，并可在中国境内指定的商家购物和消费，或在指定银行机构存取现金，以人民币结算的特制卡片。</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1）信用卡、准贷记卡和借记卡的比较。</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2）信用卡的功能。</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信用卡融资</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6019" y="2407285"/>
            <a:ext cx="2928620" cy="3842315"/>
          </a:xfrm>
          <a:prstGeom prst="rect">
            <a:avLst/>
          </a:prstGeom>
          <a:noFill/>
        </p:spPr>
        <p:txBody>
          <a:bodyPr wrap="square"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是保单所有者以保单作为质押物，按照保单现金价值的一定比例获得短期资金的一种融资方式。</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优缺点。手续比较简便，贷款速度比较快。对于个人或家庭而言，购买一些保险可以防范风险；在资金周转困难时，质押符合条件的保单可以取得资金。但对于哪一种保单才可以用于质押，保险条款是有规定的；另外，分红性质的保单用于质押时，有可能享受不到分红。</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保单质押融资</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651875" y="2407285"/>
            <a:ext cx="2928620" cy="38423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200" dirty="0">
                <a:solidFill>
                  <a:schemeClr val="tx1">
                    <a:lumMod val="65000"/>
                    <a:lumOff val="35000"/>
                  </a:schemeClr>
                </a:solidFill>
                <a:uFillTx/>
                <a:latin typeface="Arial" panose="020B0604020202020204" pitchFamily="34" charset="0"/>
                <a:ea typeface="微软雅黑" panose="020B0503020204020204" charset="-122"/>
                <a:sym typeface="+mn-ea"/>
              </a:rPr>
              <a:t>典当是指：“当户将其动产、财产权利作为当物抵押或者将其房地产作为当物抵押给典当行，交付一定比例费用，取得当金，并在约定期限内支付当金利息、偿还当金、赎回当物的行为。”</a:t>
            </a:r>
            <a:endParaRPr lang="zh-CN" altLang="en-US" sz="12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200" dirty="0">
                <a:solidFill>
                  <a:schemeClr val="tx1">
                    <a:lumMod val="65000"/>
                    <a:lumOff val="35000"/>
                  </a:schemeClr>
                </a:solidFill>
                <a:uFillTx/>
                <a:latin typeface="Arial" panose="020B0604020202020204" pitchFamily="34" charset="0"/>
                <a:ea typeface="微软雅黑" panose="020B0503020204020204" charset="-122"/>
                <a:sym typeface="+mn-ea"/>
              </a:rPr>
              <a:t>典当行对客户的信用要求几乎为零；典当行可以动产与不动产抵押两者兼为；到典当行典当物品的起点低，典当行更注重对个人客户和中小企业服务；典当贷款手续十分简便，大多立等可取。但是，典当贷款利息、手续费相对其他融资方式都要高，而且贷款规模小。</a:t>
            </a:r>
            <a:endParaRPr lang="zh-CN" altLang="en-US" sz="12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典当融资</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a:solidFill>
                  <a:schemeClr val="tx1">
                    <a:lumMod val="65000"/>
                    <a:lumOff val="35000"/>
                  </a:schemeClr>
                </a:solidFill>
                <a:latin typeface="Arial" panose="020B0604020202020204" pitchFamily="34" charset="0"/>
                <a:sym typeface="+mn-ea"/>
              </a:rPr>
              <a:t>1</a:t>
            </a:r>
            <a:r>
              <a:rPr lang="en-US" altLang="zh-CN">
                <a:solidFill>
                  <a:schemeClr val="tx1">
                    <a:lumMod val="65000"/>
                    <a:lumOff val="35000"/>
                  </a:schemeClr>
                </a:solidFill>
                <a:latin typeface="Arial" panose="020B0604020202020204" pitchFamily="34" charset="0"/>
                <a:sym typeface="+mn-ea"/>
              </a:rPr>
              <a:t>2</a:t>
            </a:r>
            <a:r>
              <a:rPr>
                <a:solidFill>
                  <a:schemeClr val="tx1">
                    <a:lumMod val="65000"/>
                    <a:lumOff val="35000"/>
                  </a:schemeClr>
                </a:solidFill>
                <a:latin typeface="Arial" panose="020B0604020202020204" pitchFamily="34" charset="0"/>
                <a:sym typeface="+mn-ea"/>
              </a:rPr>
              <a:t>.1.2 制定现金规划方案之现金规划的融资工具</a:t>
            </a:r>
            <a:endParaRPr>
              <a:solidFill>
                <a:schemeClr val="tx1">
                  <a:lumMod val="65000"/>
                  <a:lumOff val="35000"/>
                </a:schemeClr>
              </a:solidFill>
              <a:latin typeface="Arial" panose="020B0604020202020204" pitchFamily="34" charset="0"/>
              <a:sym typeface="+mn-ea"/>
            </a:endParaRPr>
          </a:p>
        </p:txBody>
      </p:sp>
    </p:spTree>
    <p:custDataLst>
      <p:tags r:id="rId17"/>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Lst>
</file>

<file path=ppt/tags/tag10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AG_VERSION" val="1.0"/>
  <p:tag name="KSO_WM_BEAUTIFY_FLAG" val="#wm#"/>
  <p:tag name="KSO_WM_TEMPLATE_CATEGORY" val="custom"/>
  <p:tag name="KSO_WM_TEMPLATE_INDEX" val="20204576"/>
  <p:tag name="KSO_WM_TEMPLATE_SUBCATEGORY" val="0"/>
  <p:tag name="KSO_WM_TEMPLATE_MASTER_TYPE" val="1"/>
  <p:tag name="KSO_WM_TEMPLATE_COLOR_TYPE" val="1"/>
  <p:tag name="KSO_WM_TEMPLATE_MASTER_THUMB_INDEX" val="12"/>
  <p:tag name="KSO_WM_TEMPLATE_THUMBS_INDEX" val="1、4、7、9、12、16、21、24、25、26、27、30、34、38、41、4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商业项目策划书"/>
  <p:tag name="KSO_WM_TEMPLATE_CATEGORY" val="custom"/>
  <p:tag name="KSO_WM_TEMPLATE_INDEX" val="20204576"/>
  <p:tag name="KSO_WM_UNIT_ID" val="custom20204576_1*a*1"/>
  <p:tag name="KSO_WM_UNIT_ISNUMDGMTITLE" val="0"/>
</p:tagLst>
</file>

<file path=ppt/tags/tag134.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4576"/>
  <p:tag name="KSO_WM_SLIDE_ID" val="custom20204576_1"/>
  <p:tag name="KSO_WM_TEMPLATE_MASTER_THUMB_INDEX" val="12"/>
  <p:tag name="KSO_WM_TEMPLATE_THUMBS_INDEX" val="1、4、7、9、12、16、21、24、25、26、27、30、34、38、41、4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NOCLEAR" val="0"/>
  <p:tag name="KSO_WM_UNIT_VALUE" val="636"/>
  <p:tag name="KSO_WM_UNIT_TYPE" val="f"/>
  <p:tag name="KSO_WM_UNIT_INDEX" val="1"/>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
  <p:tag name="KSO_WM_TEMPLATE_CATEGORY" val="custom"/>
  <p:tag name="KSO_WM_TEMPLATE_INDEX" val="20204576"/>
  <p:tag name="KSO_WM_UNIT_ID" val="custom20204576_8*f*1"/>
  <p:tag name="KSO_WM_UNIT_SUBTYPE" val="a"/>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PRESET_TEXT" val="单击此处添加大标题"/>
  <p:tag name="KSO_WM_UNIT_NOCLEAR" val="0"/>
  <p:tag name="KSO_WM_UNIT_VALUE" val="26"/>
  <p:tag name="KSO_WM_UNIT_TYPE" val="a"/>
  <p:tag name="KSO_WM_UNIT_INDEX" val="1"/>
  <p:tag name="KSO_WM_UNIT_BLOCK" val="0"/>
  <p:tag name="KSO_WM_TEMPLATE_CATEGORY" val="custom"/>
  <p:tag name="KSO_WM_TEMPLATE_INDEX" val="20204576"/>
  <p:tag name="KSO_WM_UNIT_ID" val="custom20204576_8*a*1"/>
  <p:tag name="KSO_WM_UNIT_ISNUMDGMTITLE" val="0"/>
</p:tagLst>
</file>

<file path=ppt/tags/tag137.xml><?xml version="1.0" encoding="utf-8"?>
<p:tagLst xmlns:p="http://schemas.openxmlformats.org/presentationml/2006/main">
  <p:tag name="KSO_WM_BEAUTIFY_FLAG" val="#wm#"/>
  <p:tag name="KSO_WM_TEMPLATE_SUBCATEGORY" val="0"/>
  <p:tag name="KSO_WM_SLIDE_ITEM_CNT" val="0"/>
  <p:tag name="KSO_WM_SLIDE_INDEX" val="8"/>
  <p:tag name="KSO_WM_TAG_VERSION" val="1.0"/>
  <p:tag name="KSO_WM_SLIDE_TYPE" val="text"/>
  <p:tag name="KSO_WM_SLIDE_SUBTYPE" val="pureTxt"/>
  <p:tag name="KSO_WM_SLIDE_SIZE" val="863*444"/>
  <p:tag name="KSO_WM_SLIDE_POSITION" val="47*47"/>
  <p:tag name="KSO_WM_SLIDE_LAYOUT" val="a_f"/>
  <p:tag name="KSO_WM_SLIDE_LAYOUT_CNT" val="1_1"/>
  <p:tag name="KSO_WM_TEMPLATE_MASTER_TYPE" val="1"/>
  <p:tag name="KSO_WM_TEMPLATE_COLOR_TYPE" val="1"/>
  <p:tag name="KSO_WM_TEMPLATE_CATEGORY" val="custom"/>
  <p:tag name="KSO_WM_TEMPLATE_INDEX" val="20204576"/>
  <p:tag name="KSO_WM_SLIDE_ID" val="custom20204576_8"/>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LAYERLEVEL" val="1_1_1"/>
  <p:tag name="KSO_WM_TAG_VERSION" val="1.0"/>
  <p:tag name="KSO_WM_BEAUTIFY_FLAG" val="#wm#"/>
  <p:tag name="KSO_WM_TEMPLATE_CATEGORY" val="custom"/>
  <p:tag name="KSO_WM_TEMPLATE_INDEX" val="20204576"/>
  <p:tag name="KSO_WM_UNIT_ID" val="custom20204576_2*l_h_i*1_1_4"/>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AYERLEVEL" val="1_1_1"/>
  <p:tag name="KSO_WM_TAG_VERSION" val="1.0"/>
  <p:tag name="KSO_WM_BEAUTIFY_FLAG" val="#wm#"/>
  <p:tag name="KSO_WM_TEMPLATE_CATEGORY" val="custom"/>
  <p:tag name="KSO_WM_TEMPLATE_INDEX" val="20204576"/>
  <p:tag name="KSO_WM_UNIT_ID" val="custom20204576_2*l_h_i*1_1_3"/>
  <p:tag name="KSO_WM_UNIT_FILL_FORE_SCHEMECOLOR_INDEX" val="14"/>
  <p:tag name="KSO_WM_UNIT_FILL_TYPE"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AYERLEVEL" val="1_1_1"/>
  <p:tag name="KSO_WM_TAG_VERSION" val="1.0"/>
  <p:tag name="KSO_WM_BEAUTIFY_FLAG" val="#wm#"/>
  <p:tag name="KSO_WM_TEMPLATE_CATEGORY" val="custom"/>
  <p:tag name="KSO_WM_TEMPLATE_INDEX" val="20204576"/>
  <p:tag name="KSO_WM_UNIT_ID" val="custom20204576_2*l_h_i*1_1_1"/>
  <p:tag name="KSO_WM_UNIT_FILL_FORE_SCHEMECOLOR_INDEX" val="14"/>
  <p:tag name="KSO_WM_UNIT_FILL_TYPE" val="1"/>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LAYERLEVEL" val="1_1_1"/>
  <p:tag name="KSO_WM_TAG_VERSION" val="1.0"/>
  <p:tag name="KSO_WM_BEAUTIFY_FLAG" val="#wm#"/>
  <p:tag name="KSO_WM_TEMPLATE_CATEGORY" val="custom"/>
  <p:tag name="KSO_WM_TEMPLATE_INDEX" val="20204576"/>
  <p:tag name="KSO_WM_UNIT_ID" val="custom20204576_2*l_h_i*1_1_2"/>
  <p:tag name="KSO_WM_UNIT_FILL_FORE_SCHEMECOLOR_INDEX" val="14"/>
  <p:tag name="KSO_WM_UNIT_FILL_TYPE" val="1"/>
  <p:tag name="KSO_WM_UNIT_TEXT_FILL_FORE_SCHEMECOLOR_INDEX" val="5"/>
  <p:tag name="KSO_WM_UNIT_TEXT_FILL_TYPE" val="1"/>
  <p:tag name="KSO_WM_UNIT_USESOURCEFORMAT_APPLY" val="1"/>
</p:tagLst>
</file>

<file path=ppt/tags/tag142.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添加正文，文字是您思想的提炼"/>
  <p:tag name="KSO_WM_TEMPLATE_CATEGORY" val="custom"/>
  <p:tag name="KSO_WM_TEMPLATE_INDEX" val="20204576"/>
  <p:tag name="KSO_WM_UNIT_ID" val="custom20204576_2*l_h_f*1_1_1"/>
  <p:tag name="KSO_WM_UNIT_SUBTYPE" val="a"/>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LAYERLEVEL" val="1_1_1"/>
  <p:tag name="KSO_WM_TAG_VERSION" val="1.0"/>
  <p:tag name="KSO_WM_BEAUTIFY_FLAG" val="#wm#"/>
  <p:tag name="KSO_WM_TEMPLATE_CATEGORY" val="custom"/>
  <p:tag name="KSO_WM_TEMPLATE_INDEX" val="20204576"/>
  <p:tag name="KSO_WM_UNIT_ID" val="custom20204576_2*l_h_i*1_2_4"/>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AYERLEVEL" val="1_1_1"/>
  <p:tag name="KSO_WM_TAG_VERSION" val="1.0"/>
  <p:tag name="KSO_WM_BEAUTIFY_FLAG" val="#wm#"/>
  <p:tag name="KSO_WM_TEMPLATE_CATEGORY" val="custom"/>
  <p:tag name="KSO_WM_TEMPLATE_INDEX" val="20204576"/>
  <p:tag name="KSO_WM_UNIT_ID" val="custom20204576_2*l_h_i*1_2_3"/>
  <p:tag name="KSO_WM_UNIT_FILL_FORE_SCHEMECOLOR_INDEX" val="14"/>
  <p:tag name="KSO_WM_UNIT_FILL_TYPE" val="1"/>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AYERLEVEL" val="1_1_1"/>
  <p:tag name="KSO_WM_TAG_VERSION" val="1.0"/>
  <p:tag name="KSO_WM_BEAUTIFY_FLAG" val="#wm#"/>
  <p:tag name="KSO_WM_TEMPLATE_CATEGORY" val="custom"/>
  <p:tag name="KSO_WM_TEMPLATE_INDEX" val="20204576"/>
  <p:tag name="KSO_WM_UNIT_ID" val="custom20204576_2*l_h_i*1_2_1"/>
  <p:tag name="KSO_WM_UNIT_FILL_FORE_SCHEMECOLOR_INDEX" val="14"/>
  <p:tag name="KSO_WM_UNIT_FILL_TYPE" val="1"/>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LAYERLEVEL" val="1_1_1"/>
  <p:tag name="KSO_WM_TAG_VERSION" val="1.0"/>
  <p:tag name="KSO_WM_BEAUTIFY_FLAG" val="#wm#"/>
  <p:tag name="KSO_WM_TEMPLATE_CATEGORY" val="custom"/>
  <p:tag name="KSO_WM_TEMPLATE_INDEX" val="20204576"/>
  <p:tag name="KSO_WM_UNIT_ID" val="custom20204576_2*l_h_i*1_2_2"/>
  <p:tag name="KSO_WM_UNIT_FILL_FORE_SCHEMECOLOR_INDEX" val="14"/>
  <p:tag name="KSO_WM_UNIT_FILL_TYPE" val="1"/>
  <p:tag name="KSO_WM_UNIT_TEXT_FILL_FORE_SCHEMECOLOR_INDEX" val="5"/>
  <p:tag name="KSO_WM_UNIT_TEXT_FILL_TYPE" val="1"/>
  <p:tag name="KSO_WM_UNIT_USESOURCEFORMAT_APPLY" val="1"/>
</p:tagLst>
</file>

<file path=ppt/tags/tag147.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添加正文，文字是您思想的提炼"/>
  <p:tag name="KSO_WM_TEMPLATE_CATEGORY" val="custom"/>
  <p:tag name="KSO_WM_TEMPLATE_INDEX" val="20204576"/>
  <p:tag name="KSO_WM_UNIT_ID" val="custom20204576_2*l_h_f*1_2_1"/>
  <p:tag name="KSO_WM_UNIT_SUBTYPE" val="a"/>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LAYERLEVEL" val="1"/>
  <p:tag name="KSO_WM_TAG_VERSION" val="1.0"/>
  <p:tag name="KSO_WM_BEAUTIFY_FLAG" val="#wm#"/>
  <p:tag name="KSO_WM_UNIT_PRESET_TEXT" val="CONTENTS"/>
  <p:tag name="KSO_WM_TEMPLATE_CATEGORY" val="custom"/>
  <p:tag name="KSO_WM_TEMPLATE_INDEX" val="20204576"/>
  <p:tag name="KSO_WM_UNIT_ID" val="custom20204576_2*b*1"/>
  <p:tag name="KSO_WM_UNIT_ISNUMDGMTITLE" val="0"/>
  <p:tag name="KSO_WM_UNIT_TEXT_FILL_FORE_SCHEMECOLOR_INDEX" val="1"/>
  <p:tag name="KSO_WM_UNIT_TEXT_FILL_TYPE" val="1"/>
  <p:tag name="KSO_WM_UNIT_USESOURCEFORMAT_APPLY" val="1"/>
</p:tagLst>
</file>

<file path=ppt/tags/tag149.xml><?xml version="1.0" encoding="utf-8"?>
<p:tagLst xmlns:p="http://schemas.openxmlformats.org/presentationml/2006/main">
  <p:tag name="KSO_WM_UNIT_ISCONTENTSTITLE" val="1"/>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
  <p:tag name="KSO_WM_TEMPLATE_CATEGORY" val="custom"/>
  <p:tag name="KSO_WM_TEMPLATE_INDEX" val="20204576"/>
  <p:tag name="KSO_WM_UNIT_ID" val="custom20204576_2*a*1"/>
  <p:tag name="KSO_WM_UNIT_ISNUMDGMTITLE"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2、3、4、5"/>
  <p:tag name="KSO_WM_TEMPLATE_SUBCATEGORY" val="0"/>
  <p:tag name="KSO_WM_SLIDE_TYPE" val="contents"/>
  <p:tag name="KSO_WM_SLIDE_SUBTYPE" val="diag"/>
  <p:tag name="KSO_WM_SLIDE_ITEM_CNT" val="2"/>
  <p:tag name="KSO_WM_SLIDE_INDEX" val="2"/>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4576"/>
  <p:tag name="KSO_WM_SLIDE_ID" val="custom20204576_2"/>
</p:tagLst>
</file>

<file path=ppt/tags/tag15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76"/>
  <p:tag name="KSO_WM_UNIT_ID" val="custom20204576_7*e*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Lst>
</file>

<file path=ppt/tags/tag15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4576"/>
  <p:tag name="KSO_WM_SLIDE_ID" val="custom20204576_7"/>
</p:tagLst>
</file>

<file path=ppt/tags/tag15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0*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0*i*2"/>
  <p:tag name="KSO_WM_UNIT_LAYERLEVEL" val="1"/>
  <p:tag name="KSO_WM_TAG_VERSION" val="1.0"/>
  <p:tag name="KSO_WM_BEAUTIFY_FLAG" val="#wm#"/>
  <p:tag name="KSO_WM_UNIT_USESOURCEFORMAT_APPLY" val="1"/>
</p:tagLst>
</file>

<file path=ppt/tags/tag158.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0*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0*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0*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0*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62.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0*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0*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0*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65.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0*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576_10"/>
  <p:tag name="KSO_WM_TEMPLATE_SUBCATEGORY" val="0"/>
  <p:tag name="KSO_WM_TEMPLATE_MASTER_TYPE" val="1"/>
  <p:tag name="KSO_WM_TEMPLATE_COLOR_TYPE" val="1"/>
  <p:tag name="KSO_WM_SLIDE_TYPE" val="text"/>
  <p:tag name="KSO_WM_SLIDE_SUBTYPE" val="diag"/>
  <p:tag name="KSO_WM_SLIDE_ITEM_CNT" val="2"/>
  <p:tag name="KSO_WM_SLIDE_INDEX" val="10"/>
  <p:tag name="KSO_WM_SLIDE_SIZE" val="863.788*337.844"/>
  <p:tag name="KSO_WM_SLIDE_POSITION" val="47.9555*154.3"/>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16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0*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0*i*2"/>
  <p:tag name="KSO_WM_UNIT_LAYERLEVEL" val="1"/>
  <p:tag name="KSO_WM_TAG_VERSION" val="1.0"/>
  <p:tag name="KSO_WM_BEAUTIFY_FLAG" val="#wm#"/>
  <p:tag name="KSO_WM_UNIT_USESOURCEFORMAT_APPLY" val="1"/>
</p:tagLst>
</file>

<file path=ppt/tags/tag16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0*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0*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0*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0*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73.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0*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0*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0*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76.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0*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576_10"/>
  <p:tag name="KSO_WM_TEMPLATE_SUBCATEGORY" val="0"/>
  <p:tag name="KSO_WM_TEMPLATE_MASTER_TYPE" val="1"/>
  <p:tag name="KSO_WM_TEMPLATE_COLOR_TYPE" val="1"/>
  <p:tag name="KSO_WM_SLIDE_TYPE" val="text"/>
  <p:tag name="KSO_WM_SLIDE_SUBTYPE" val="diag"/>
  <p:tag name="KSO_WM_SLIDE_ITEM_CNT" val="2"/>
  <p:tag name="KSO_WM_SLIDE_INDEX" val="10"/>
  <p:tag name="KSO_WM_SLIDE_SIZE" val="863.788*337.844"/>
  <p:tag name="KSO_WM_SLIDE_POSITION" val="47.9555*154.3"/>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178.xml><?xml version="1.0" encoding="utf-8"?>
<p:tagLst xmlns:p="http://schemas.openxmlformats.org/presentationml/2006/main">
  <p:tag name="KSO_WM_SLIDE_BACKGROUND_TYPE" val="frame"/>
  <p:tag name="KSO_WM_UNIT_SUBTYPE" val="h"/>
  <p:tag name="KSO_WM_TEMPLATE_CATEGORY" val="custom"/>
  <p:tag name="KSO_WM_TEMPLATE_INDEX" val="20204576"/>
  <p:tag name="KSO_WM_UNIT_ID" val="custom20204576_16*i*1"/>
  <p:tag name="KSO_WM_UNIT_TYPE" val="i"/>
  <p:tag name="KSO_WM_UNIT_INDEX" val="1"/>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K_DARK_LIGHT" val="2"/>
</p:tagLst>
</file>

<file path=ppt/tags/tag179.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UNIT_ID" val="custom20204576_16*i*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VALUE" val="1520*1520"/>
  <p:tag name="KSO_WM_UNIT_TYPE" val="d"/>
  <p:tag name="KSO_WM_UNIT_INDEX" val="1"/>
  <p:tag name="KSO_WM_UNIT_BLOCK" val="0"/>
  <p:tag name="KSO_WM_TEMPLATE_CATEGORY" val="custom"/>
  <p:tag name="KSO_WM_TEMPLATE_INDEX" val="20204576"/>
  <p:tag name="KSO_WM_UNIT_ID" val="custom20204576_16*d*1"/>
  <p:tag name="KSO_WM_UNIT_SUPPORT_UNIT_TYPE" val="[&quot;d&quo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NOCLEAR" val="0"/>
  <p:tag name="KSO_WM_UNIT_VALUE" val="230"/>
  <p:tag name="KSO_WM_UNIT_TYPE" val="f"/>
  <p:tag name="KSO_WM_UNIT_INDEX" val="1"/>
  <p:tag name="KSO_WM_UNIT_BLOCK" val="0"/>
  <p:tag name="KSO_WM_TEMPLATE_CATEGORY" val="custom"/>
  <p:tag name="KSO_WM_TEMPLATE_INDEX" val="20204576"/>
  <p:tag name="KSO_WM_UNIT_ID" val="custom20204576_16*f*1"/>
  <p:tag name="KSO_WM_UNIT_SUBTYPE" val="a"/>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PRESET_TEXT" val="单击此处&#13;添加大标题内容"/>
  <p:tag name="KSO_WM_UNIT_NOCLEAR" val="0"/>
  <p:tag name="KSO_WM_UNIT_VALUE" val="22"/>
  <p:tag name="KSO_WM_UNIT_TYPE" val="a"/>
  <p:tag name="KSO_WM_UNIT_INDEX" val="1"/>
  <p:tag name="KSO_WM_UNIT_BLOCK" val="0"/>
  <p:tag name="KSO_WM_TEMPLATE_CATEGORY" val="custom"/>
  <p:tag name="KSO_WM_TEMPLATE_INDEX" val="20204576"/>
  <p:tag name="KSO_WM_UNIT_ID" val="custom20204576_16*a*1"/>
  <p:tag name="KSO_WM_UNIT_ISNUMDGMTITLE" val="0"/>
</p:tagLst>
</file>

<file path=ppt/tags/tag183.xml><?xml version="1.0" encoding="utf-8"?>
<p:tagLst xmlns:p="http://schemas.openxmlformats.org/presentationml/2006/main">
  <p:tag name="KSO_WM_BEAUTIFY_FLAG" val="#wm#"/>
  <p:tag name="KSO_WM_TEMPLATE_SUBCATEGORY" val="0"/>
  <p:tag name="KSO_WM_SLIDE_ITEM_CNT" val="0"/>
  <p:tag name="KSO_WM_SLIDE_INDEX" val="16"/>
  <p:tag name="KSO_WM_TAG_VERSION" val="1.0"/>
  <p:tag name="KSO_WM_SLIDE_TYPE" val="text"/>
  <p:tag name="KSO_WM_SLIDE_SUBTYPE" val="picTxt"/>
  <p:tag name="KSO_WM_SLIDE_SIZE" val="937*516"/>
  <p:tag name="KSO_WM_SLIDE_POSITION" val="22*23"/>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TEMPLATE_MASTER_TYPE" val="1"/>
  <p:tag name="KSO_WM_TEMPLATE_COLOR_TYPE" val="1"/>
  <p:tag name="KSO_WM_TEMPLATE_CATEGORY" val="custom"/>
  <p:tag name="KSO_WM_TEMPLATE_INDEX" val="20204576"/>
  <p:tag name="KSO_WM_SLIDE_ID" val="custom20204576_16"/>
</p:tagLst>
</file>

<file path=ppt/tags/tag18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0*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0*i*2"/>
  <p:tag name="KSO_WM_UNIT_LAYERLEVEL" val="1"/>
  <p:tag name="KSO_WM_TAG_VERSION" val="1.0"/>
  <p:tag name="KSO_WM_BEAUTIFY_FLAG" val="#wm#"/>
  <p:tag name="KSO_WM_UNIT_USESOURCEFORMAT_APPLY" val="1"/>
</p:tagLst>
</file>

<file path=ppt/tags/tag18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0*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0*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0*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0*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21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0*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0*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0*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0*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576_10"/>
  <p:tag name="KSO_WM_TEMPLATE_SUBCATEGORY" val="0"/>
  <p:tag name="KSO_WM_TEMPLATE_MASTER_TYPE" val="1"/>
  <p:tag name="KSO_WM_TEMPLATE_COLOR_TYPE" val="1"/>
  <p:tag name="KSO_WM_SLIDE_TYPE" val="text"/>
  <p:tag name="KSO_WM_SLIDE_SUBTYPE" val="diag"/>
  <p:tag name="KSO_WM_SLIDE_ITEM_CNT" val="2"/>
  <p:tag name="KSO_WM_SLIDE_INDEX" val="10"/>
  <p:tag name="KSO_WM_SLIDE_SIZE" val="863.788*337.844"/>
  <p:tag name="KSO_WM_SLIDE_POSITION" val="47.9555*154.3"/>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19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197.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98.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1.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4.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7.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08.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76"/>
  <p:tag name="KSO_WM_UNIT_ID" val="custom20204576_7*e*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Lst>
</file>

<file path=ppt/tags/tag214.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4576"/>
  <p:tag name="KSO_WM_SLIDE_ID" val="custom20204576_7"/>
</p:tagLst>
</file>

<file path=ppt/tags/tag215.xml><?xml version="1.0" encoding="utf-8"?>
<p:tagLst xmlns:p="http://schemas.openxmlformats.org/presentationml/2006/main">
  <p:tag name="KSO_WM_SLIDE_BACKGROUND_TYPE" val="frame"/>
  <p:tag name="KSO_WM_UNIT_SUBTYPE" val="h"/>
  <p:tag name="KSO_WM_TEMPLATE_CATEGORY" val="custom"/>
  <p:tag name="KSO_WM_TEMPLATE_INDEX" val="20204576"/>
  <p:tag name="KSO_WM_UNIT_ID" val="custom20204576_15*i*1"/>
  <p:tag name="KSO_WM_UNIT_TYPE" val="i"/>
  <p:tag name="KSO_WM_UNIT_INDEX" val="1"/>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K_DARK_LIGHT" val="2"/>
</p:tagLst>
</file>

<file path=ppt/tags/tag216.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UNIT_ID" val="custom20204576_15*i*2"/>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VALUE" val="288"/>
  <p:tag name="KSO_WM_UNIT_TYPE" val="f"/>
  <p:tag name="KSO_WM_UNIT_INDEX" val="2"/>
  <p:tag name="KSO_WM_UNIT_BLOCK" val="0"/>
  <p:tag name="KSO_WM_TEMPLATE_CATEGORY" val="custom"/>
  <p:tag name="KSO_WM_TEMPLATE_INDEX" val="20204576"/>
  <p:tag name="KSO_WM_UNIT_ID" val="custom20204576_15*f*2"/>
  <p:tag name="KSO_WM_UNIT_SUBTYPE" val="a"/>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288"/>
  <p:tag name="KSO_WM_UNIT_TYPE" val="f"/>
  <p:tag name="KSO_WM_UNIT_INDEX" val="1"/>
  <p:tag name="KSO_WM_UNIT_BLOCK" val="0"/>
  <p:tag name="KSO_WM_TEMPLATE_CATEGORY" val="custom"/>
  <p:tag name="KSO_WM_TEMPLATE_INDEX" val="20204576"/>
  <p:tag name="KSO_WM_UNIT_ID" val="custom20204576_15*f*1"/>
  <p:tag name="KSO_WM_UNIT_SUBTYPE" val="a"/>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TEMPLATE_CATEGORY" val="custom"/>
  <p:tag name="KSO_WM_TEMPLATE_INDEX" val="20204576"/>
  <p:tag name="KSO_WM_UNIT_ID" val="custom20204576_15*i*3"/>
  <p:tag name="KSO_WM_UNIT_TYPE" val="i"/>
  <p:tag name="KSO_WM_UNIT_INDEX" val="3"/>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PRESET_TEXT" val="单击此处添加大标题"/>
  <p:tag name="KSO_WM_UNIT_NOCLEAR" val="0"/>
  <p:tag name="KSO_WM_UNIT_VALUE" val="26"/>
  <p:tag name="KSO_WM_UNIT_TYPE" val="a"/>
  <p:tag name="KSO_WM_UNIT_INDEX" val="1"/>
  <p:tag name="KSO_WM_UNIT_BLOCK" val="0"/>
  <p:tag name="KSO_WM_TEMPLATE_CATEGORY" val="custom"/>
  <p:tag name="KSO_WM_TEMPLATE_INDEX" val="20204576"/>
  <p:tag name="KSO_WM_UNIT_ID" val="custom20204576_15*a*1"/>
  <p:tag name="KSO_WM_UNIT_ISNUMDGMTITLE" val="0"/>
</p:tagLst>
</file>

<file path=ppt/tags/tag22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TEMPLATE_SUBCATEGORY" val="0"/>
  <p:tag name="KSO_WM_SLIDE_ITEM_CNT" val="0"/>
  <p:tag name="KSO_WM_SLIDE_INDEX" val="15"/>
  <p:tag name="KSO_WM_TAG_VERSION" val="1.0"/>
  <p:tag name="KSO_WM_BEAUTIFY_FLAG" val="#wm#"/>
  <p:tag name="KSO_WM_SLIDE_LAYOUT" val="a_f_i"/>
  <p:tag name="KSO_WM_SLIDE_LAYOUT_CNT" val="1_2_1"/>
  <p:tag name="KSO_WM_SLIDE_TYPE" val="text"/>
  <p:tag name="KSO_WM_SLIDE_SUBTYPE" val="pureTxt"/>
  <p:tag name="KSO_WM_SLIDE_SIZE" val="937*516"/>
  <p:tag name="KSO_WM_SLIDE_POSITION" val="22*23"/>
  <p:tag name="KSO_WM_TEMPLATE_MASTER_TYPE" val="1"/>
  <p:tag name="KSO_WM_TEMPLATE_COLOR_TYPE" val="1"/>
  <p:tag name="KSO_WM_TEMPLATE_CATEGORY" val="custom"/>
  <p:tag name="KSO_WM_TEMPLATE_INDEX" val="20204576"/>
  <p:tag name="KSO_WM_SLIDE_ID" val="custom20204576_15"/>
</p:tagLst>
</file>

<file path=ppt/tags/tag222.xml><?xml version="1.0" encoding="utf-8"?>
<p:tagLst xmlns:p="http://schemas.openxmlformats.org/presentationml/2006/main">
  <p:tag name="KSO_WM_SLIDE_BACKGROUND_TYPE" val="belt"/>
  <p:tag name="KSO_WM_UNIT_SUBTYPE" val="h"/>
  <p:tag name="KSO_WM_TEMPLATE_CATEGORY" val="custom"/>
  <p:tag name="KSO_WM_TEMPLATE_INDEX" val="20204576"/>
  <p:tag name="KSO_WM_UNIT_ID" val="custom20204576_17*i*1"/>
  <p:tag name="KSO_WM_UNIT_TYPE" val="i"/>
  <p:tag name="KSO_WM_UNIT_INDEX" val="1"/>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K_DARK_LIGHT" val="2"/>
</p:tagLst>
</file>

<file path=ppt/tags/tag223.xml><?xml version="1.0" encoding="utf-8"?>
<p:tagLst xmlns:p="http://schemas.openxmlformats.org/presentationml/2006/main">
  <p:tag name="KSO_WM_SLIDE_BACKGROUND_TYPE" val="belt"/>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UNIT_ID" val="custom20204576_17*i*2"/>
  <p:tag name="KSO_WM_UNIT_LAYERLEVEL" val="1"/>
  <p:tag name="KSO_WM_TAG_VERSION" val="1.0"/>
  <p:tag name="KSO_WM_BEAUTIFY_FLAG" val="#wm#"/>
</p:tagLst>
</file>

<file path=ppt/tags/tag224.xml><?xml version="1.0" encoding="utf-8"?>
<p:tagLst xmlns:p="http://schemas.openxmlformats.org/presentationml/2006/main">
  <p:tag name="KSO_WM_SLIDE_BACKGROUND_TYPE" val="belt"/>
  <p:tag name="KSO_WM_TEMPLATE_CATEGORY" val="custom"/>
  <p:tag name="KSO_WM_TEMPLATE_INDEX" val="20204576"/>
  <p:tag name="KSO_WM_UNIT_TYPE" val="i"/>
  <p:tag name="KSO_WM_UNIT_INDEX" val="3"/>
  <p:tag name="KSO_WM_UNIT_HIGHLIGHT" val="0"/>
  <p:tag name="KSO_WM_UNIT_COMPATIBLE" val="0"/>
  <p:tag name="KSO_WM_UNIT_DIAGRAM_ISNUMVISUAL" val="0"/>
  <p:tag name="KSO_WM_UNIT_DIAGRAM_ISREFERUNIT" val="0"/>
  <p:tag name="KSO_WM_UNIT_ID" val="custom20204576_17*i*3"/>
  <p:tag name="KSO_WM_UNIT_LAYERLEVEL" val="1"/>
  <p:tag name="KSO_WM_TAG_VERSION" val="1.0"/>
  <p:tag name="KSO_WM_BEAUTIFY_FLAG" val="#wm#"/>
</p:tagLst>
</file>

<file path=ppt/tags/tag225.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4576"/>
  <p:tag name="KSO_WM_UNIT_ID" val="custom20204576_17*a*1"/>
  <p:tag name="KSO_WM_UNIT_ISNUMDGMTITLE" val="0"/>
</p:tagLst>
</file>

<file path=ppt/tags/tag22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4576"/>
  <p:tag name="KSO_WM_UNIT_ID" val="custom20204576_17*f*1"/>
  <p:tag name="KSO_WM_UNIT_SUBTYPE" val="a"/>
</p:tagLst>
</file>

<file path=ppt/tags/tag22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7"/>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4576"/>
  <p:tag name="KSO_WM_SLIDE_ID" val="custom20204576_17"/>
</p:tagLst>
</file>

<file path=ppt/tags/tag22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31.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37.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41.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244.xml><?xml version="1.0" encoding="utf-8"?>
<p:tagLst xmlns:p="http://schemas.openxmlformats.org/presentationml/2006/main">
  <p:tag name="KSO_WM_SLIDE_BACKGROUND_TYPE" val="frame"/>
  <p:tag name="KSO_WM_UNIT_SUBTYPE" val="h"/>
  <p:tag name="KSO_WM_TEMPLATE_CATEGORY" val="custom"/>
  <p:tag name="KSO_WM_TEMPLATE_INDEX" val="20204576"/>
  <p:tag name="KSO_WM_UNIT_ID" val="custom20204576_15*i*1"/>
  <p:tag name="KSO_WM_UNIT_TYPE" val="i"/>
  <p:tag name="KSO_WM_UNIT_INDEX" val="1"/>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K_DARK_LIGHT" val="2"/>
</p:tagLst>
</file>

<file path=ppt/tags/tag245.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UNIT_ID" val="custom20204576_15*i*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VALUE" val="288"/>
  <p:tag name="KSO_WM_UNIT_TYPE" val="f"/>
  <p:tag name="KSO_WM_UNIT_INDEX" val="2"/>
  <p:tag name="KSO_WM_UNIT_BLOCK" val="0"/>
  <p:tag name="KSO_WM_TEMPLATE_CATEGORY" val="custom"/>
  <p:tag name="KSO_WM_TEMPLATE_INDEX" val="20204576"/>
  <p:tag name="KSO_WM_UNIT_ID" val="custom20204576_15*f*2"/>
  <p:tag name="KSO_WM_UNIT_SUBTYPE" val="a"/>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288"/>
  <p:tag name="KSO_WM_UNIT_TYPE" val="f"/>
  <p:tag name="KSO_WM_UNIT_INDEX" val="1"/>
  <p:tag name="KSO_WM_UNIT_BLOCK" val="0"/>
  <p:tag name="KSO_WM_TEMPLATE_CATEGORY" val="custom"/>
  <p:tag name="KSO_WM_TEMPLATE_INDEX" val="20204576"/>
  <p:tag name="KSO_WM_UNIT_ID" val="custom20204576_15*f*1"/>
  <p:tag name="KSO_WM_UNIT_SUBTYPE" val="a"/>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TEMPLATE_CATEGORY" val="custom"/>
  <p:tag name="KSO_WM_TEMPLATE_INDEX" val="20204576"/>
  <p:tag name="KSO_WM_UNIT_ID" val="custom20204576_15*i*3"/>
  <p:tag name="KSO_WM_UNIT_TYPE" val="i"/>
  <p:tag name="KSO_WM_UNIT_INDEX" val="3"/>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PRESET_TEXT" val="单击此处添加大标题"/>
  <p:tag name="KSO_WM_UNIT_NOCLEAR" val="0"/>
  <p:tag name="KSO_WM_UNIT_VALUE" val="26"/>
  <p:tag name="KSO_WM_UNIT_TYPE" val="a"/>
  <p:tag name="KSO_WM_UNIT_INDEX" val="1"/>
  <p:tag name="KSO_WM_UNIT_BLOCK" val="0"/>
  <p:tag name="KSO_WM_TEMPLATE_CATEGORY" val="custom"/>
  <p:tag name="KSO_WM_TEMPLATE_INDEX" val="20204576"/>
  <p:tag name="KSO_WM_UNIT_ID" val="custom20204576_15*a*1"/>
  <p:tag name="KSO_WM_UNIT_ISNUMDGMTITLE"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TEMPLATE_SUBCATEGORY" val="0"/>
  <p:tag name="KSO_WM_SLIDE_ITEM_CNT" val="0"/>
  <p:tag name="KSO_WM_SLIDE_INDEX" val="15"/>
  <p:tag name="KSO_WM_TAG_VERSION" val="1.0"/>
  <p:tag name="KSO_WM_BEAUTIFY_FLAG" val="#wm#"/>
  <p:tag name="KSO_WM_SLIDE_LAYOUT" val="a_f_i"/>
  <p:tag name="KSO_WM_SLIDE_LAYOUT_CNT" val="1_2_1"/>
  <p:tag name="KSO_WM_SLIDE_TYPE" val="text"/>
  <p:tag name="KSO_WM_SLIDE_SUBTYPE" val="pureTxt"/>
  <p:tag name="KSO_WM_SLIDE_SIZE" val="937*516"/>
  <p:tag name="KSO_WM_SLIDE_POSITION" val="22*23"/>
  <p:tag name="KSO_WM_TEMPLATE_MASTER_TYPE" val="1"/>
  <p:tag name="KSO_WM_TEMPLATE_COLOR_TYPE" val="1"/>
  <p:tag name="KSO_WM_TEMPLATE_CATEGORY" val="custom"/>
  <p:tag name="KSO_WM_TEMPLATE_INDEX" val="20204576"/>
  <p:tag name="KSO_WM_SLIDE_ID" val="custom20204576_15"/>
</p:tagLst>
</file>

<file path=ppt/tags/tag25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2*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2*i*2"/>
  <p:tag name="KSO_WM_UNIT_LAYERLEVEL" val="1"/>
  <p:tag name="KSO_WM_TAG_VERSION" val="1.0"/>
  <p:tag name="KSO_WM_BEAUTIFY_FLAG" val="#wm#"/>
  <p:tag name="KSO_WM_UNIT_USESOURCEFORMAT_APPLY" val="1"/>
</p:tagLst>
</file>

<file path=ppt/tags/tag253.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3"/>
  <p:tag name="KSO_WM_UNIT_TYPE" val="l_z"/>
  <p:tag name="KSO_WM_UNIT_INDEX" val="1_1"/>
  <p:tag name="KSO_WM_UNIT_ID" val="custom20204576_12*l_z*1_1"/>
  <p:tag name="KSO_WM_TEMPLATE_CATEGORY" val="custom"/>
  <p:tag name="KSO_WM_TEMPLATE_INDEX" val="20204576"/>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54.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3"/>
  <p:tag name="KSO_WM_UNIT_TYPE" val="l_z"/>
  <p:tag name="KSO_WM_UNIT_INDEX" val="1_2"/>
  <p:tag name="KSO_WM_UNIT_ID" val="custom20204576_12*l_z*1_2"/>
  <p:tag name="KSO_WM_TEMPLATE_CATEGORY" val="custom"/>
  <p:tag name="KSO_WM_TEMPLATE_INDEX" val="20204576"/>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55.xml><?xml version="1.0" encoding="utf-8"?>
<p:tagLst xmlns:p="http://schemas.openxmlformats.org/presentationml/2006/main">
  <p:tag name="KSO_WM_UNIT_BLOCK" val="0"/>
  <p:tag name="KSO_WM_UNIT_IS_LAYOUT_DIAGRAM" val="1"/>
  <p:tag name="KSO_WM_UNIT_SUBTYPE" val="a"/>
  <p:tag name="KSO_WM_UNIT_PRESET_TEXT" val="单击此处输入你的正文，文字是您思想的提炼，为了最终演示发布的良好效果，请尽量言简意赅的阐述观点；根据需要可酌情增减文字……"/>
  <p:tag name="KSO_WM_UNIT_NOCLEAR" val="0"/>
  <p:tag name="KSO_WM_UNIT_VALUE" val="63"/>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2*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2*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BLOCK" val="0"/>
  <p:tag name="KSO_WM_UNIT_IS_LAYOUT_DIAGRAM" val="1"/>
  <p:tag name="KSO_WM_UNIT_SUBTYPE" val="a"/>
  <p:tag name="KSO_WM_UNIT_PRESET_TEXT" val="单击此处输入你的正文，文字是您思想的提炼，为了最终演示发布的良好效果，请尽量言简意赅的阐述观点；根据需要可酌情增减文字……"/>
  <p:tag name="KSO_WM_UNIT_NOCLEAR" val="0"/>
  <p:tag name="KSO_WM_UNIT_VALUE" val="63"/>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2*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2*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UNIT_BLOCK" val="0"/>
  <p:tag name="KSO_WM_UNIT_IS_LAYOUT_DIAGRAM" val="1"/>
  <p:tag name="KSO_WM_UNIT_SUBTYPE" val="a"/>
  <p:tag name="KSO_WM_UNIT_PRESET_TEXT" val="单击此处输入你的正文，文字是您思想的提炼，为了最终演示发布的良好效果，请尽量言简意赅的阐述观点；根据需要可酌情增减文字……"/>
  <p:tag name="KSO_WM_UNIT_NOCLEAR" val="0"/>
  <p:tag name="KSO_WM_UNIT_VALUE" val="63"/>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2*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2*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2*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UNIT_BLOCK" val="0"/>
  <p:tag name="KSO_WM_UNIT_IS_LAYOUT_DIAGRAM" val="1"/>
  <p:tag name="KSO_WM_UNIT_SUBTYPE" val="a"/>
  <p:tag name="KSO_WM_UNIT_PRESET_TEXT" val="单击此处输入你的正文，文字是您思想的提炼，为了最终演示发布的良好效果，请尽量言简意赅的阐述观点；根据需要可酌情增减文字……"/>
  <p:tag name="KSO_WM_UNIT_NOCLEAR" val="0"/>
  <p:tag name="KSO_WM_UNIT_VALUE" val="63"/>
  <p:tag name="KSO_WM_UNIT_HIGHLIGHT" val="0"/>
  <p:tag name="KSO_WM_UNIT_COMPATIBLE" val="0"/>
  <p:tag name="KSO_WM_UNIT_DIAGRAM_ISNUMVISUAL" val="0"/>
  <p:tag name="KSO_WM_UNIT_DIAGRAM_ISREFERUNIT" val="0"/>
  <p:tag name="KSO_WM_DIAGRAM_GROUP_CODE" val="l1-3"/>
  <p:tag name="KSO_WM_UNIT_TYPE" val="l_h_f"/>
  <p:tag name="KSO_WM_UNIT_INDEX" val="1_4_1"/>
  <p:tag name="KSO_WM_UNIT_ID" val="custom20204576_12*l_h_f*1_4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DIAGRAM_GROUP_CODE" val="l1-3"/>
  <p:tag name="KSO_WM_UNIT_TYPE" val="l_h_a"/>
  <p:tag name="KSO_WM_UNIT_INDEX" val="1_4_1"/>
  <p:tag name="KSO_WM_UNIT_ID" val="custom20204576_12*l_h_a*1_4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ID" val="custom20204576_12*l_h_i*1_4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2*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66.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2*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67.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2*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576_12"/>
  <p:tag name="KSO_WM_TEMPLATE_SUBCATEGORY" val="0"/>
  <p:tag name="KSO_WM_TEMPLATE_MASTER_TYPE" val="1"/>
  <p:tag name="KSO_WM_TEMPLATE_COLOR_TYPE" val="1"/>
  <p:tag name="KSO_WM_SLIDE_TYPE" val="text"/>
  <p:tag name="KSO_WM_SLIDE_SUBTYPE" val="diag"/>
  <p:tag name="KSO_WM_SLIDE_ITEM_CNT" val="4"/>
  <p:tag name="KSO_WM_SLIDE_INDEX" val="12"/>
  <p:tag name="KSO_WM_SLIDE_SIZE" val="863.821*341.244"/>
  <p:tag name="KSO_WM_SLIDE_POSITION" val="47.928*150.85"/>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269.xml><?xml version="1.0" encoding="utf-8"?>
<p:tagLst xmlns:p="http://schemas.openxmlformats.org/presentationml/2006/main">
  <p:tag name="commondata" val="eyJoZGlkIjoiMDQwM2RhNmUxNWQxMzFjYTEwOTQzZTg1NTM2YmY1NWQifQ=="/>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TYPE" val="i"/>
  <p:tag name="KSO_WM_UNIT_SUBTYPE" val="h"/>
  <p:tag name="KSO_WM_SLIDE_BACKGROUND_TYPE" val="frame"/>
  <p:tag name="KSO_WM_UNIT_HIGHLIGHT" val="0"/>
  <p:tag name="KSO_WM_UNIT_COMPATIBLE" val="0"/>
  <p:tag name="KSO_WM_UNIT_DIAGRAM_ISNUMVISUAL" val="0"/>
  <p:tag name="KSO_WM_UNIT_DIAGRAM_ISREFERUNIT" val="0"/>
  <p:tag name="KSO_WM_UNIT_INDEX" val="1"/>
  <p:tag name="KSO_WM_UNIT_ID" val="_13*i*1"/>
  <p:tag name="KSO_WM_UNIT_LAYERLEVEL" val="1"/>
  <p:tag name="KSO_WM_TAG_VERSION" val="1.0"/>
  <p:tag name="KSO_WM_BEAUTIFY_FLAG" val="#wm#"/>
  <p:tag name="KSO_WM_SLIDE_BK_DARK_LIGHT" val="2"/>
  <p:tag name="KSO_WM_UNIT_BK_DARK_LIGHT" val="2"/>
</p:tagLst>
</file>

<file path=ppt/tags/tag7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TYPE" val="i"/>
  <p:tag name="KSO_WM_UNIT_SUBTYPE" val="h"/>
  <p:tag name="KSO_WM_SLIDE_BACKGROUND_TYPE" val="leftRight"/>
  <p:tag name="KSO_WM_UNIT_HIGHLIGHT" val="0"/>
  <p:tag name="KSO_WM_UNIT_COMPATIBLE" val="0"/>
  <p:tag name="KSO_WM_UNIT_DIAGRAM_ISNUMVISUAL" val="0"/>
  <p:tag name="KSO_WM_UNIT_DIAGRAM_ISREFERUNIT" val="0"/>
  <p:tag name="KSO_WM_UNIT_INDEX" val="1"/>
  <p:tag name="KSO_WM_UNIT_ID" val="_14*i*1"/>
  <p:tag name="KSO_WM_UNIT_LAYERLEVEL" val="1"/>
  <p:tag name="KSO_WM_TAG_VERSION" val="1.0"/>
  <p:tag name="KSO_WM_BEAUTIFY_FLAG" val="#wm#"/>
  <p:tag name="KSO_WM_SLIDE_BK_DARK_LIGHT" val="2"/>
  <p:tag name="KSO_WM_UNIT_BK_DARK_LIGHT" val="2"/>
</p:tagLst>
</file>

<file path=ppt/tags/tag8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topBottom"/>
  <p:tag name="KSO_WM_UNIT_HIGHLIGHT" val="0"/>
  <p:tag name="KSO_WM_UNIT_COMPATIBLE" val="0"/>
  <p:tag name="KSO_WM_UNIT_DIAGRAM_ISNUMVISUAL" val="0"/>
  <p:tag name="KSO_WM_UNIT_DIAGRAM_ISREFERUNIT" val="0"/>
  <p:tag name="KSO_WM_UNIT_INDEX" val="1"/>
  <p:tag name="KSO_WM_UNIT_ID" val="_15*i*1"/>
  <p:tag name="KSO_WM_UNIT_LAYERLEVEL" val="1"/>
  <p:tag name="KSO_WM_TAG_VERSION" val="1.0"/>
  <p:tag name="KSO_WM_BEAUTIFY_FLAG" val="#wm#"/>
  <p:tag name="KSO_WM_SLIDE_BK_DARK_LIGHT" val="2"/>
  <p:tag name="KSO_WM_UNIT_BK_DARK_LIGHT" val="2"/>
</p:tagLst>
</file>

<file path=ppt/tags/tag9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TYPE" val="i"/>
  <p:tag name="KSO_WM_UNIT_SUBTYPE" val="h"/>
  <p:tag name="KSO_WM_SLIDE_BACKGROUND_TYPE" val="bottomTop"/>
  <p:tag name="KSO_WM_UNIT_HIGHLIGHT" val="0"/>
  <p:tag name="KSO_WM_UNIT_COMPATIBLE" val="0"/>
  <p:tag name="KSO_WM_UNIT_DIAGRAM_ISNUMVISUAL" val="0"/>
  <p:tag name="KSO_WM_UNIT_DIAGRAM_ISREFERUNIT" val="0"/>
  <p:tag name="KSO_WM_UNIT_INDEX" val="1"/>
  <p:tag name="KSO_WM_UNIT_ID" val="_16*i*1"/>
  <p:tag name="KSO_WM_UNIT_LAYERLEVEL" val="1"/>
  <p:tag name="KSO_WM_TAG_VERSION" val="1.0"/>
  <p:tag name="KSO_WM_BEAUTIFY_FLAG" val="#wm#"/>
  <p:tag name="KSO_WM_SLIDE_BK_DARK_LIGHT" val="2"/>
  <p:tag name="KSO_WM_UNIT_BK_DARK_LIGHT" val="2"/>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
      <a:dk1>
        <a:srgbClr val="000000"/>
      </a:dk1>
      <a:lt1>
        <a:srgbClr val="FFFFFF"/>
      </a:lt1>
      <a:dk2>
        <a:srgbClr val="F3FAFF"/>
      </a:dk2>
      <a:lt2>
        <a:srgbClr val="FFFFFF"/>
      </a:lt2>
      <a:accent1>
        <a:srgbClr val="5BC0F2"/>
      </a:accent1>
      <a:accent2>
        <a:srgbClr val="00DBCE"/>
      </a:accent2>
      <a:accent3>
        <a:srgbClr val="A3DF51"/>
      </a:accent3>
      <a:accent4>
        <a:srgbClr val="FFB830"/>
      </a:accent4>
      <a:accent5>
        <a:srgbClr val="FF8F5E"/>
      </a:accent5>
      <a:accent6>
        <a:srgbClr val="EE768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2614</Words>
  <Application>WPS 演示</Application>
  <PresentationFormat>宽屏</PresentationFormat>
  <Paragraphs>228</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Wingdings</vt:lpstr>
      <vt:lpstr>微软雅黑</vt:lpstr>
      <vt:lpstr>汉仪旗黑-85S</vt:lpstr>
      <vt:lpstr>黑体</vt:lpstr>
      <vt:lpstr>Segoe UI</vt:lpstr>
      <vt:lpstr>Arial Unicode MS</vt:lpstr>
      <vt:lpstr>Calibri</vt:lpstr>
      <vt:lpstr>WPS</vt:lpstr>
      <vt:lpstr>1_Office 主题​​</vt:lpstr>
      <vt:lpstr>第11章  现金与消费支出规划</vt:lpstr>
      <vt:lpstr>PowerPoint 演示文稿</vt:lpstr>
      <vt:lpstr>PowerPoint 演示文稿</vt:lpstr>
      <vt:lpstr>现金规划</vt:lpstr>
      <vt:lpstr>PowerPoint 演示文稿</vt:lpstr>
      <vt:lpstr>PowerPoint 演示文稿</vt:lpstr>
      <vt:lpstr>PowerPoint 演示文稿</vt:lpstr>
      <vt:lpstr>PowerPoint 演示文稿</vt:lpstr>
      <vt:lpstr>PowerPoint 演示文稿</vt:lpstr>
      <vt:lpstr>消费支出规划</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张斯文</cp:lastModifiedBy>
  <cp:revision>5</cp:revision>
  <dcterms:created xsi:type="dcterms:W3CDTF">2023-10-05T10:50:00Z</dcterms:created>
  <dcterms:modified xsi:type="dcterms:W3CDTF">2024-09-05T01:16:50Z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E53F521AA9324FF5AAD50D6D2DF0ACE0_12</vt:lpwstr>
  </property>
  <property fmtid="{D5CDD505-2E9C-101B-9397-08002B2CF9AE}" pid="3" name="KSOProductBuildVer">
    <vt:lpwstr>2052-12.1.0.17857</vt:lpwstr>
  </property>
</Properties>
</file>