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5"/>
  </p:notesMasterIdLst>
  <p:sldIdLst>
    <p:sldId id="256" r:id="rId4"/>
    <p:sldId id="288" r:id="rId5"/>
    <p:sldId id="305" r:id="rId6"/>
    <p:sldId id="323" r:id="rId7"/>
    <p:sldId id="306" r:id="rId8"/>
    <p:sldId id="289" r:id="rId9"/>
    <p:sldId id="290" r:id="rId10"/>
    <p:sldId id="291" r:id="rId11"/>
    <p:sldId id="294" r:id="rId12"/>
    <p:sldId id="295" r:id="rId13"/>
    <p:sldId id="307" r:id="rId14"/>
    <p:sldId id="296" r:id="rId15"/>
    <p:sldId id="297" r:id="rId16"/>
    <p:sldId id="298" r:id="rId17"/>
    <p:sldId id="299" r:id="rId18"/>
    <p:sldId id="300" r:id="rId19"/>
    <p:sldId id="308" r:id="rId20"/>
    <p:sldId id="309" r:id="rId21"/>
    <p:sldId id="301" r:id="rId22"/>
    <p:sldId id="310" r:id="rId23"/>
    <p:sldId id="287" r:id="rId24"/>
  </p:sldIdLst>
  <p:sldSz cx="9144000" cy="6858000" type="screen4x3"/>
  <p:notesSz cx="6858000" cy="9144000"/>
  <p:custDataLst>
    <p:tags r:id="rId29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3366"/>
    <a:srgbClr val="2F6ACB"/>
    <a:srgbClr val="3376C7"/>
    <a:srgbClr val="B6E7F6"/>
    <a:srgbClr val="E56D09"/>
    <a:srgbClr val="FF66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26"/>
    <p:restoredTop sz="94660"/>
  </p:normalViewPr>
  <p:slideViewPr>
    <p:cSldViewPr showGuides="1">
      <p:cViewPr varScale="1">
        <p:scale>
          <a:sx n="66" d="100"/>
          <a:sy n="66" d="100"/>
        </p:scale>
        <p:origin x="-1476" y="-96"/>
      </p:cViewPr>
      <p:guideLst>
        <p:guide orient="horz" pos="2160"/>
        <p:guide pos="28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556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gradFill rotWithShape="0">
          <a:gsLst>
            <a:gs pos="0">
              <a:srgbClr val="FFFF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39"/>
          <p:cNvSpPr/>
          <p:nvPr/>
        </p:nvSpPr>
        <p:spPr>
          <a:xfrm>
            <a:off x="3175" y="6346825"/>
            <a:ext cx="9131300" cy="511175"/>
          </a:xfrm>
          <a:custGeom>
            <a:avLst/>
            <a:gdLst/>
            <a:ahLst/>
            <a:cxnLst>
              <a:cxn ang="0">
                <a:pos x="9120188" y="10362"/>
              </a:cxn>
              <a:cxn ang="0">
                <a:pos x="3887788" y="9210"/>
              </a:cxn>
              <a:cxn ang="0">
                <a:pos x="3725863" y="16118"/>
              </a:cxn>
              <a:cxn ang="0">
                <a:pos x="3451225" y="107070"/>
              </a:cxn>
              <a:cxn ang="0">
                <a:pos x="3248025" y="146214"/>
              </a:cxn>
              <a:cxn ang="0">
                <a:pos x="0" y="137004"/>
              </a:cxn>
              <a:cxn ang="0">
                <a:pos x="0" y="511175"/>
              </a:cxn>
              <a:cxn ang="0">
                <a:pos x="5716588" y="511175"/>
              </a:cxn>
              <a:cxn ang="0">
                <a:pos x="5829300" y="488149"/>
              </a:cxn>
              <a:cxn ang="0">
                <a:pos x="6164263" y="381079"/>
              </a:cxn>
              <a:cxn ang="0">
                <a:pos x="6326188" y="374171"/>
              </a:cxn>
              <a:cxn ang="0">
                <a:pos x="9131300" y="374171"/>
              </a:cxn>
              <a:cxn ang="0">
                <a:pos x="9120188" y="10362"/>
              </a:cxn>
            </a:cxnLst>
            <a:pathLst>
              <a:path w="5752" h="444">
                <a:moveTo>
                  <a:pt x="5745" y="9"/>
                </a:moveTo>
                <a:lnTo>
                  <a:pt x="2449" y="8"/>
                </a:lnTo>
                <a:cubicBezTo>
                  <a:pt x="2309" y="8"/>
                  <a:pt x="2404" y="0"/>
                  <a:pt x="2347" y="14"/>
                </a:cubicBezTo>
                <a:lnTo>
                  <a:pt x="2174" y="93"/>
                </a:lnTo>
                <a:cubicBezTo>
                  <a:pt x="2124" y="112"/>
                  <a:pt x="2142" y="120"/>
                  <a:pt x="2046" y="127"/>
                </a:cubicBezTo>
                <a:cubicBezTo>
                  <a:pt x="1076" y="125"/>
                  <a:pt x="0" y="119"/>
                  <a:pt x="0" y="119"/>
                </a:cubicBezTo>
                <a:lnTo>
                  <a:pt x="0" y="444"/>
                </a:lnTo>
                <a:lnTo>
                  <a:pt x="3601" y="444"/>
                </a:lnTo>
                <a:lnTo>
                  <a:pt x="3672" y="424"/>
                </a:lnTo>
                <a:lnTo>
                  <a:pt x="3883" y="331"/>
                </a:lnTo>
                <a:lnTo>
                  <a:pt x="3985" y="325"/>
                </a:lnTo>
                <a:lnTo>
                  <a:pt x="5752" y="325"/>
                </a:lnTo>
                <a:lnTo>
                  <a:pt x="5745" y="9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51" name="Freeform 29"/>
          <p:cNvSpPr/>
          <p:nvPr/>
        </p:nvSpPr>
        <p:spPr>
          <a:xfrm>
            <a:off x="-1587" y="-1587"/>
            <a:ext cx="9155112" cy="4940300"/>
          </a:xfrm>
          <a:custGeom>
            <a:avLst/>
            <a:gdLst/>
            <a:ahLst/>
            <a:cxnLst>
              <a:cxn ang="0">
                <a:pos x="12700" y="4900816"/>
              </a:cxn>
              <a:cxn ang="0">
                <a:pos x="4624388" y="4899237"/>
              </a:cxn>
              <a:cxn ang="0">
                <a:pos x="4989513" y="4772887"/>
              </a:cxn>
              <a:cxn ang="0">
                <a:pos x="5822950" y="3885275"/>
              </a:cxn>
              <a:cxn ang="0">
                <a:pos x="6554788" y="3529915"/>
              </a:cxn>
              <a:cxn ang="0">
                <a:pos x="9145588" y="3529915"/>
              </a:cxn>
              <a:cxn ang="0">
                <a:pos x="9155113" y="0"/>
              </a:cxn>
              <a:cxn ang="0">
                <a:pos x="0" y="1579"/>
              </a:cxn>
              <a:cxn ang="0">
                <a:pos x="12700" y="4900816"/>
              </a:cxn>
            </a:cxnLst>
            <a:pathLst>
              <a:path w="5767" h="3128">
                <a:moveTo>
                  <a:pt x="8" y="3103"/>
                </a:moveTo>
                <a:lnTo>
                  <a:pt x="2913" y="3102"/>
                </a:lnTo>
                <a:cubicBezTo>
                  <a:pt x="3054" y="3102"/>
                  <a:pt x="3012" y="3128"/>
                  <a:pt x="3143" y="3022"/>
                </a:cubicBezTo>
                <a:lnTo>
                  <a:pt x="3668" y="2460"/>
                </a:lnTo>
                <a:cubicBezTo>
                  <a:pt x="3832" y="2329"/>
                  <a:pt x="3809" y="2215"/>
                  <a:pt x="4129" y="2235"/>
                </a:cubicBezTo>
                <a:lnTo>
                  <a:pt x="5761" y="2235"/>
                </a:lnTo>
                <a:lnTo>
                  <a:pt x="5767" y="0"/>
                </a:lnTo>
                <a:lnTo>
                  <a:pt x="0" y="1"/>
                </a:lnTo>
                <a:lnTo>
                  <a:pt x="8" y="3103"/>
                </a:lnTo>
                <a:close/>
              </a:path>
            </a:pathLst>
          </a:custGeom>
          <a:solidFill>
            <a:schemeClr val="bg2">
              <a:alpha val="89803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" name="Freeform 28"/>
          <p:cNvSpPr/>
          <p:nvPr/>
        </p:nvSpPr>
        <p:spPr bwMode="gray">
          <a:xfrm>
            <a:off x="0" y="0"/>
            <a:ext cx="9155113" cy="4333875"/>
          </a:xfrm>
          <a:custGeom>
            <a:avLst/>
            <a:gdLst>
              <a:gd name="T0" fmla="*/ 8 w 5767"/>
              <a:gd name="T1" fmla="*/ 2730 h 2730"/>
              <a:gd name="T2" fmla="*/ 3040 w 5767"/>
              <a:gd name="T3" fmla="*/ 2726 h 2730"/>
              <a:gd name="T4" fmla="*/ 3347 w 5767"/>
              <a:gd name="T5" fmla="*/ 2630 h 2730"/>
              <a:gd name="T6" fmla="*/ 3795 w 5767"/>
              <a:gd name="T7" fmla="*/ 2170 h 2730"/>
              <a:gd name="T8" fmla="*/ 4115 w 5767"/>
              <a:gd name="T9" fmla="*/ 2080 h 2730"/>
              <a:gd name="T10" fmla="*/ 5760 w 5767"/>
              <a:gd name="T11" fmla="*/ 2093 h 2730"/>
              <a:gd name="T12" fmla="*/ 5767 w 5767"/>
              <a:gd name="T13" fmla="*/ 0 h 2730"/>
              <a:gd name="T14" fmla="*/ 0 w 5767"/>
              <a:gd name="T15" fmla="*/ 1 h 2730"/>
              <a:gd name="T16" fmla="*/ 8 w 5767"/>
              <a:gd name="T17" fmla="*/ 2730 h 2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7" h="2730">
                <a:moveTo>
                  <a:pt x="8" y="2730"/>
                </a:moveTo>
                <a:lnTo>
                  <a:pt x="3040" y="2726"/>
                </a:lnTo>
                <a:cubicBezTo>
                  <a:pt x="3181" y="2726"/>
                  <a:pt x="3224" y="2728"/>
                  <a:pt x="3347" y="2630"/>
                </a:cubicBezTo>
                <a:lnTo>
                  <a:pt x="3795" y="2170"/>
                </a:lnTo>
                <a:cubicBezTo>
                  <a:pt x="3923" y="2078"/>
                  <a:pt x="3942" y="2074"/>
                  <a:pt x="4115" y="2080"/>
                </a:cubicBezTo>
                <a:lnTo>
                  <a:pt x="5760" y="2093"/>
                </a:lnTo>
                <a:lnTo>
                  <a:pt x="5767" y="0"/>
                </a:lnTo>
                <a:lnTo>
                  <a:pt x="0" y="1"/>
                </a:lnTo>
                <a:lnTo>
                  <a:pt x="8" y="273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0"/>
                  <a:invGamma/>
                </a:schemeClr>
              </a:gs>
              <a:gs pos="100000">
                <a:schemeClr val="bg1">
                  <a:alpha val="89999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053" name="Freeform 30"/>
          <p:cNvSpPr/>
          <p:nvPr/>
        </p:nvSpPr>
        <p:spPr>
          <a:xfrm>
            <a:off x="0" y="0"/>
            <a:ext cx="9153525" cy="1600200"/>
          </a:xfrm>
          <a:custGeom>
            <a:avLst/>
            <a:gdLst/>
            <a:ahLst/>
            <a:cxnLst>
              <a:cxn ang="0">
                <a:pos x="0" y="1600200"/>
              </a:cxn>
              <a:cxn ang="0">
                <a:pos x="2990850" y="1600200"/>
              </a:cxn>
              <a:cxn ang="0">
                <a:pos x="3416300" y="1462088"/>
              </a:cxn>
              <a:cxn ang="0">
                <a:pos x="4064000" y="842963"/>
              </a:cxn>
              <a:cxn ang="0">
                <a:pos x="4591050" y="711200"/>
              </a:cxn>
              <a:cxn ang="0">
                <a:pos x="9153525" y="731838"/>
              </a:cxn>
              <a:cxn ang="0">
                <a:pos x="9140825" y="0"/>
              </a:cxn>
              <a:cxn ang="0">
                <a:pos x="0" y="3175"/>
              </a:cxn>
              <a:cxn ang="0">
                <a:pos x="0" y="1600200"/>
              </a:cxn>
            </a:cxnLst>
            <a:pathLst>
              <a:path w="5766" h="1008">
                <a:moveTo>
                  <a:pt x="0" y="1008"/>
                </a:moveTo>
                <a:lnTo>
                  <a:pt x="1884" y="1008"/>
                </a:lnTo>
                <a:cubicBezTo>
                  <a:pt x="2088" y="990"/>
                  <a:pt x="2034" y="1005"/>
                  <a:pt x="2152" y="921"/>
                </a:cubicBezTo>
                <a:lnTo>
                  <a:pt x="2560" y="531"/>
                </a:lnTo>
                <a:cubicBezTo>
                  <a:pt x="2683" y="452"/>
                  <a:pt x="2611" y="454"/>
                  <a:pt x="2892" y="448"/>
                </a:cubicBezTo>
                <a:lnTo>
                  <a:pt x="5766" y="461"/>
                </a:lnTo>
                <a:lnTo>
                  <a:pt x="5758" y="0"/>
                </a:lnTo>
                <a:lnTo>
                  <a:pt x="0" y="2"/>
                </a:lnTo>
                <a:lnTo>
                  <a:pt x="0" y="1008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100000"/>
                </a:schemeClr>
              </a:gs>
              <a:gs pos="100000">
                <a:schemeClr val="bg2">
                  <a:alpha val="100000"/>
                </a:schemeClr>
              </a:gs>
            </a:gsLst>
            <a:lin ang="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54" name="Freeform 27" descr="1"/>
          <p:cNvSpPr/>
          <p:nvPr/>
        </p:nvSpPr>
        <p:spPr>
          <a:xfrm>
            <a:off x="0" y="-9525"/>
            <a:ext cx="9170988" cy="1362075"/>
          </a:xfrm>
          <a:custGeom>
            <a:avLst/>
            <a:gdLst/>
            <a:ahLst/>
            <a:cxnLst>
              <a:cxn ang="0">
                <a:pos x="0" y="1362075"/>
              </a:cxn>
              <a:cxn ang="0">
                <a:pos x="3057525" y="1360488"/>
              </a:cxn>
              <a:cxn ang="0">
                <a:pos x="3424238" y="1258888"/>
              </a:cxn>
              <a:cxn ang="0">
                <a:pos x="3983038" y="750888"/>
              </a:cxn>
              <a:cxn ang="0">
                <a:pos x="4714875" y="619125"/>
              </a:cxn>
              <a:cxn ang="0">
                <a:pos x="9164638" y="615950"/>
              </a:cxn>
              <a:cxn ang="0">
                <a:pos x="9170988" y="0"/>
              </a:cxn>
              <a:cxn ang="0">
                <a:pos x="0" y="3175"/>
              </a:cxn>
              <a:cxn ang="0">
                <a:pos x="0" y="1362075"/>
              </a:cxn>
            </a:cxnLst>
            <a:pathLst>
              <a:path w="5777" h="858">
                <a:moveTo>
                  <a:pt x="0" y="858"/>
                </a:moveTo>
                <a:lnTo>
                  <a:pt x="1926" y="857"/>
                </a:lnTo>
                <a:cubicBezTo>
                  <a:pt x="2067" y="857"/>
                  <a:pt x="2068" y="850"/>
                  <a:pt x="2157" y="793"/>
                </a:cubicBezTo>
                <a:lnTo>
                  <a:pt x="2509" y="473"/>
                </a:lnTo>
                <a:cubicBezTo>
                  <a:pt x="2644" y="406"/>
                  <a:pt x="2477" y="396"/>
                  <a:pt x="2970" y="390"/>
                </a:cubicBezTo>
                <a:lnTo>
                  <a:pt x="5773" y="388"/>
                </a:lnTo>
                <a:lnTo>
                  <a:pt x="5777" y="0"/>
                </a:lnTo>
                <a:lnTo>
                  <a:pt x="0" y="2"/>
                </a:lnTo>
                <a:lnTo>
                  <a:pt x="0" y="858"/>
                </a:ln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55" name="Text Box 36"/>
          <p:cNvSpPr txBox="1"/>
          <p:nvPr/>
        </p:nvSpPr>
        <p:spPr>
          <a:xfrm>
            <a:off x="7391400" y="762000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en-US" altLang="zh-CN" sz="2400" b="1" dirty="0">
                <a:solidFill>
                  <a:schemeClr val="tx2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L/O/G/O</a:t>
            </a:r>
            <a:endParaRPr lang="en-US" altLang="zh-CN" sz="2400" b="1" dirty="0">
              <a:solidFill>
                <a:schemeClr val="tx2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2056" name="Freeform 37"/>
          <p:cNvSpPr/>
          <p:nvPr/>
        </p:nvSpPr>
        <p:spPr>
          <a:xfrm>
            <a:off x="3175" y="4562475"/>
            <a:ext cx="9131300" cy="511175"/>
          </a:xfrm>
          <a:custGeom>
            <a:avLst/>
            <a:gdLst/>
            <a:ahLst/>
            <a:cxnLst>
              <a:cxn ang="0">
                <a:pos x="9120188" y="10362"/>
              </a:cxn>
              <a:cxn ang="0">
                <a:pos x="3887788" y="9210"/>
              </a:cxn>
              <a:cxn ang="0">
                <a:pos x="3725863" y="16118"/>
              </a:cxn>
              <a:cxn ang="0">
                <a:pos x="3451225" y="107070"/>
              </a:cxn>
              <a:cxn ang="0">
                <a:pos x="3248025" y="146214"/>
              </a:cxn>
              <a:cxn ang="0">
                <a:pos x="0" y="137004"/>
              </a:cxn>
              <a:cxn ang="0">
                <a:pos x="0" y="511175"/>
              </a:cxn>
              <a:cxn ang="0">
                <a:pos x="5716588" y="511175"/>
              </a:cxn>
              <a:cxn ang="0">
                <a:pos x="5829300" y="488149"/>
              </a:cxn>
              <a:cxn ang="0">
                <a:pos x="6164263" y="381079"/>
              </a:cxn>
              <a:cxn ang="0">
                <a:pos x="6326188" y="374171"/>
              </a:cxn>
              <a:cxn ang="0">
                <a:pos x="9131300" y="374171"/>
              </a:cxn>
              <a:cxn ang="0">
                <a:pos x="9120188" y="10362"/>
              </a:cxn>
            </a:cxnLst>
            <a:pathLst>
              <a:path w="5752" h="444">
                <a:moveTo>
                  <a:pt x="5745" y="9"/>
                </a:moveTo>
                <a:lnTo>
                  <a:pt x="2449" y="8"/>
                </a:lnTo>
                <a:cubicBezTo>
                  <a:pt x="2309" y="8"/>
                  <a:pt x="2404" y="0"/>
                  <a:pt x="2347" y="14"/>
                </a:cubicBezTo>
                <a:lnTo>
                  <a:pt x="2174" y="93"/>
                </a:lnTo>
                <a:cubicBezTo>
                  <a:pt x="2124" y="112"/>
                  <a:pt x="2142" y="120"/>
                  <a:pt x="2046" y="127"/>
                </a:cubicBezTo>
                <a:cubicBezTo>
                  <a:pt x="1076" y="125"/>
                  <a:pt x="0" y="119"/>
                  <a:pt x="0" y="119"/>
                </a:cubicBezTo>
                <a:lnTo>
                  <a:pt x="0" y="444"/>
                </a:lnTo>
                <a:lnTo>
                  <a:pt x="3601" y="444"/>
                </a:lnTo>
                <a:lnTo>
                  <a:pt x="3672" y="424"/>
                </a:lnTo>
                <a:lnTo>
                  <a:pt x="3883" y="331"/>
                </a:lnTo>
                <a:lnTo>
                  <a:pt x="3985" y="325"/>
                </a:lnTo>
                <a:lnTo>
                  <a:pt x="5752" y="325"/>
                </a:lnTo>
                <a:lnTo>
                  <a:pt x="5745" y="9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057" name="Picture 31" descr="1"/>
          <p:cNvPicPr>
            <a:picLocks noChangeAspect="1"/>
          </p:cNvPicPr>
          <p:nvPr/>
        </p:nvPicPr>
        <p:blipFill>
          <a:blip r:embed="rId3"/>
          <a:srcRect b="28612"/>
          <a:stretch>
            <a:fillRect/>
          </a:stretch>
        </p:blipFill>
        <p:spPr>
          <a:xfrm>
            <a:off x="4638675" y="1844675"/>
            <a:ext cx="4481513" cy="5013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8" name="AutoShape 33"/>
          <p:cNvSpPr/>
          <p:nvPr/>
        </p:nvSpPr>
        <p:spPr>
          <a:xfrm>
            <a:off x="400050" y="4495800"/>
            <a:ext cx="1042988" cy="1042988"/>
          </a:xfrm>
          <a:prstGeom prst="roundRect">
            <a:avLst>
              <a:gd name="adj" fmla="val 10079"/>
            </a:avLst>
          </a:prstGeom>
          <a:blipFill rotWithShape="1">
            <a:blip r:embed="rId4"/>
            <a:stretch>
              <a:fillRect/>
            </a:stretch>
          </a:blipFill>
          <a:ln w="2857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9" name="AutoShape 34"/>
          <p:cNvSpPr/>
          <p:nvPr/>
        </p:nvSpPr>
        <p:spPr>
          <a:xfrm>
            <a:off x="1616075" y="4495800"/>
            <a:ext cx="1042988" cy="1042988"/>
          </a:xfrm>
          <a:prstGeom prst="roundRect">
            <a:avLst>
              <a:gd name="adj" fmla="val 10079"/>
            </a:avLst>
          </a:prstGeom>
          <a:blipFill rotWithShape="1">
            <a:blip r:embed="rId5"/>
            <a:stretch>
              <a:fillRect/>
            </a:stretch>
          </a:blipFill>
          <a:ln w="2857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60" name="AutoShape 35"/>
          <p:cNvSpPr/>
          <p:nvPr/>
        </p:nvSpPr>
        <p:spPr>
          <a:xfrm>
            <a:off x="2841625" y="4495800"/>
            <a:ext cx="1042988" cy="1042988"/>
          </a:xfrm>
          <a:prstGeom prst="roundRect">
            <a:avLst>
              <a:gd name="adj" fmla="val 10079"/>
            </a:avLst>
          </a:prstGeom>
          <a:blipFill rotWithShape="1">
            <a:blip r:embed="rId6"/>
            <a:stretch>
              <a:fillRect/>
            </a:stretch>
          </a:blipFill>
          <a:ln w="2857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87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228600" y="1828800"/>
            <a:ext cx="5486400" cy="1470025"/>
          </a:xfrm>
        </p:spPr>
        <p:txBody>
          <a:bodyPr/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3088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228600" y="3200400"/>
            <a:ext cx="5472113" cy="457200"/>
          </a:xfrm>
        </p:spPr>
        <p:txBody>
          <a:bodyPr/>
          <a:lstStyle>
            <a:lvl1pPr marL="0" indent="0" algn="dist">
              <a:buFontTx/>
              <a:buNone/>
              <a:defRPr sz="1600" i="1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25" name="Rectangle 17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762000" y="6477000"/>
            <a:ext cx="2133600" cy="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18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048000" y="6477000"/>
            <a:ext cx="3276600" cy="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19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04800" y="6477000"/>
            <a:ext cx="381000" cy="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0200" y="773113"/>
            <a:ext cx="2108200" cy="5581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50838" y="773113"/>
            <a:ext cx="6176962" cy="5581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gradFill rotWithShape="0">
          <a:gsLst>
            <a:gs pos="0">
              <a:srgbClr val="FFFF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39"/>
          <p:cNvSpPr/>
          <p:nvPr/>
        </p:nvSpPr>
        <p:spPr>
          <a:xfrm>
            <a:off x="3175" y="6346825"/>
            <a:ext cx="9131300" cy="511175"/>
          </a:xfrm>
          <a:custGeom>
            <a:avLst/>
            <a:gdLst/>
            <a:ahLst/>
            <a:cxnLst>
              <a:cxn ang="0">
                <a:pos x="9120188" y="10362"/>
              </a:cxn>
              <a:cxn ang="0">
                <a:pos x="3887788" y="9210"/>
              </a:cxn>
              <a:cxn ang="0">
                <a:pos x="3725863" y="16118"/>
              </a:cxn>
              <a:cxn ang="0">
                <a:pos x="3451225" y="107070"/>
              </a:cxn>
              <a:cxn ang="0">
                <a:pos x="3248025" y="146214"/>
              </a:cxn>
              <a:cxn ang="0">
                <a:pos x="0" y="137004"/>
              </a:cxn>
              <a:cxn ang="0">
                <a:pos x="0" y="511175"/>
              </a:cxn>
              <a:cxn ang="0">
                <a:pos x="5716588" y="511175"/>
              </a:cxn>
              <a:cxn ang="0">
                <a:pos x="5829300" y="488149"/>
              </a:cxn>
              <a:cxn ang="0">
                <a:pos x="6164263" y="381079"/>
              </a:cxn>
              <a:cxn ang="0">
                <a:pos x="6326188" y="374171"/>
              </a:cxn>
              <a:cxn ang="0">
                <a:pos x="9131300" y="374171"/>
              </a:cxn>
              <a:cxn ang="0">
                <a:pos x="9120188" y="10362"/>
              </a:cxn>
            </a:cxnLst>
            <a:pathLst>
              <a:path w="5752" h="444">
                <a:moveTo>
                  <a:pt x="5745" y="9"/>
                </a:moveTo>
                <a:lnTo>
                  <a:pt x="2449" y="8"/>
                </a:lnTo>
                <a:cubicBezTo>
                  <a:pt x="2309" y="8"/>
                  <a:pt x="2404" y="0"/>
                  <a:pt x="2347" y="14"/>
                </a:cubicBezTo>
                <a:lnTo>
                  <a:pt x="2174" y="93"/>
                </a:lnTo>
                <a:cubicBezTo>
                  <a:pt x="2124" y="112"/>
                  <a:pt x="2142" y="120"/>
                  <a:pt x="2046" y="127"/>
                </a:cubicBezTo>
                <a:cubicBezTo>
                  <a:pt x="1076" y="125"/>
                  <a:pt x="0" y="119"/>
                  <a:pt x="0" y="119"/>
                </a:cubicBezTo>
                <a:lnTo>
                  <a:pt x="0" y="444"/>
                </a:lnTo>
                <a:lnTo>
                  <a:pt x="3601" y="444"/>
                </a:lnTo>
                <a:lnTo>
                  <a:pt x="3672" y="424"/>
                </a:lnTo>
                <a:lnTo>
                  <a:pt x="3883" y="331"/>
                </a:lnTo>
                <a:lnTo>
                  <a:pt x="3985" y="325"/>
                </a:lnTo>
                <a:lnTo>
                  <a:pt x="5752" y="325"/>
                </a:lnTo>
                <a:lnTo>
                  <a:pt x="5745" y="9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51" name="Freeform 29"/>
          <p:cNvSpPr/>
          <p:nvPr/>
        </p:nvSpPr>
        <p:spPr>
          <a:xfrm>
            <a:off x="-1587" y="-1587"/>
            <a:ext cx="9155112" cy="4940300"/>
          </a:xfrm>
          <a:custGeom>
            <a:avLst/>
            <a:gdLst/>
            <a:ahLst/>
            <a:cxnLst>
              <a:cxn ang="0">
                <a:pos x="12700" y="4900816"/>
              </a:cxn>
              <a:cxn ang="0">
                <a:pos x="4624388" y="4899237"/>
              </a:cxn>
              <a:cxn ang="0">
                <a:pos x="4989513" y="4772887"/>
              </a:cxn>
              <a:cxn ang="0">
                <a:pos x="5822950" y="3885275"/>
              </a:cxn>
              <a:cxn ang="0">
                <a:pos x="6554788" y="3529915"/>
              </a:cxn>
              <a:cxn ang="0">
                <a:pos x="9145588" y="3529915"/>
              </a:cxn>
              <a:cxn ang="0">
                <a:pos x="9155113" y="0"/>
              </a:cxn>
              <a:cxn ang="0">
                <a:pos x="0" y="1579"/>
              </a:cxn>
              <a:cxn ang="0">
                <a:pos x="12700" y="4900816"/>
              </a:cxn>
            </a:cxnLst>
            <a:pathLst>
              <a:path w="5767" h="3128">
                <a:moveTo>
                  <a:pt x="8" y="3103"/>
                </a:moveTo>
                <a:lnTo>
                  <a:pt x="2913" y="3102"/>
                </a:lnTo>
                <a:cubicBezTo>
                  <a:pt x="3054" y="3102"/>
                  <a:pt x="3012" y="3128"/>
                  <a:pt x="3143" y="3022"/>
                </a:cubicBezTo>
                <a:lnTo>
                  <a:pt x="3668" y="2460"/>
                </a:lnTo>
                <a:cubicBezTo>
                  <a:pt x="3832" y="2329"/>
                  <a:pt x="3809" y="2215"/>
                  <a:pt x="4129" y="2235"/>
                </a:cubicBezTo>
                <a:lnTo>
                  <a:pt x="5761" y="2235"/>
                </a:lnTo>
                <a:lnTo>
                  <a:pt x="5767" y="0"/>
                </a:lnTo>
                <a:lnTo>
                  <a:pt x="0" y="1"/>
                </a:lnTo>
                <a:lnTo>
                  <a:pt x="8" y="3103"/>
                </a:lnTo>
                <a:close/>
              </a:path>
            </a:pathLst>
          </a:custGeom>
          <a:solidFill>
            <a:schemeClr val="bg2">
              <a:alpha val="89803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" name="Freeform 28"/>
          <p:cNvSpPr/>
          <p:nvPr/>
        </p:nvSpPr>
        <p:spPr bwMode="gray">
          <a:xfrm>
            <a:off x="0" y="0"/>
            <a:ext cx="9155113" cy="4333875"/>
          </a:xfrm>
          <a:custGeom>
            <a:avLst/>
            <a:gdLst>
              <a:gd name="T0" fmla="*/ 8 w 5767"/>
              <a:gd name="T1" fmla="*/ 2730 h 2730"/>
              <a:gd name="T2" fmla="*/ 3040 w 5767"/>
              <a:gd name="T3" fmla="*/ 2726 h 2730"/>
              <a:gd name="T4" fmla="*/ 3347 w 5767"/>
              <a:gd name="T5" fmla="*/ 2630 h 2730"/>
              <a:gd name="T6" fmla="*/ 3795 w 5767"/>
              <a:gd name="T7" fmla="*/ 2170 h 2730"/>
              <a:gd name="T8" fmla="*/ 4115 w 5767"/>
              <a:gd name="T9" fmla="*/ 2080 h 2730"/>
              <a:gd name="T10" fmla="*/ 5760 w 5767"/>
              <a:gd name="T11" fmla="*/ 2093 h 2730"/>
              <a:gd name="T12" fmla="*/ 5767 w 5767"/>
              <a:gd name="T13" fmla="*/ 0 h 2730"/>
              <a:gd name="T14" fmla="*/ 0 w 5767"/>
              <a:gd name="T15" fmla="*/ 1 h 2730"/>
              <a:gd name="T16" fmla="*/ 8 w 5767"/>
              <a:gd name="T17" fmla="*/ 2730 h 2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7" h="2730">
                <a:moveTo>
                  <a:pt x="8" y="2730"/>
                </a:moveTo>
                <a:lnTo>
                  <a:pt x="3040" y="2726"/>
                </a:lnTo>
                <a:cubicBezTo>
                  <a:pt x="3181" y="2726"/>
                  <a:pt x="3224" y="2728"/>
                  <a:pt x="3347" y="2630"/>
                </a:cubicBezTo>
                <a:lnTo>
                  <a:pt x="3795" y="2170"/>
                </a:lnTo>
                <a:cubicBezTo>
                  <a:pt x="3923" y="2078"/>
                  <a:pt x="3942" y="2074"/>
                  <a:pt x="4115" y="2080"/>
                </a:cubicBezTo>
                <a:lnTo>
                  <a:pt x="5760" y="2093"/>
                </a:lnTo>
                <a:lnTo>
                  <a:pt x="5767" y="0"/>
                </a:lnTo>
                <a:lnTo>
                  <a:pt x="0" y="1"/>
                </a:lnTo>
                <a:lnTo>
                  <a:pt x="8" y="273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0"/>
                  <a:invGamma/>
                </a:schemeClr>
              </a:gs>
              <a:gs pos="100000">
                <a:schemeClr val="bg1">
                  <a:alpha val="89999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053" name="Freeform 30"/>
          <p:cNvSpPr/>
          <p:nvPr/>
        </p:nvSpPr>
        <p:spPr>
          <a:xfrm>
            <a:off x="0" y="0"/>
            <a:ext cx="9153525" cy="1600200"/>
          </a:xfrm>
          <a:custGeom>
            <a:avLst/>
            <a:gdLst/>
            <a:ahLst/>
            <a:cxnLst>
              <a:cxn ang="0">
                <a:pos x="0" y="1600200"/>
              </a:cxn>
              <a:cxn ang="0">
                <a:pos x="2990850" y="1600200"/>
              </a:cxn>
              <a:cxn ang="0">
                <a:pos x="3416300" y="1462088"/>
              </a:cxn>
              <a:cxn ang="0">
                <a:pos x="4064000" y="842963"/>
              </a:cxn>
              <a:cxn ang="0">
                <a:pos x="4591050" y="711200"/>
              </a:cxn>
              <a:cxn ang="0">
                <a:pos x="9153525" y="731838"/>
              </a:cxn>
              <a:cxn ang="0">
                <a:pos x="9140825" y="0"/>
              </a:cxn>
              <a:cxn ang="0">
                <a:pos x="0" y="3175"/>
              </a:cxn>
              <a:cxn ang="0">
                <a:pos x="0" y="1600200"/>
              </a:cxn>
            </a:cxnLst>
            <a:pathLst>
              <a:path w="5766" h="1008">
                <a:moveTo>
                  <a:pt x="0" y="1008"/>
                </a:moveTo>
                <a:lnTo>
                  <a:pt x="1884" y="1008"/>
                </a:lnTo>
                <a:cubicBezTo>
                  <a:pt x="2088" y="990"/>
                  <a:pt x="2034" y="1005"/>
                  <a:pt x="2152" y="921"/>
                </a:cubicBezTo>
                <a:lnTo>
                  <a:pt x="2560" y="531"/>
                </a:lnTo>
                <a:cubicBezTo>
                  <a:pt x="2683" y="452"/>
                  <a:pt x="2611" y="454"/>
                  <a:pt x="2892" y="448"/>
                </a:cubicBezTo>
                <a:lnTo>
                  <a:pt x="5766" y="461"/>
                </a:lnTo>
                <a:lnTo>
                  <a:pt x="5758" y="0"/>
                </a:lnTo>
                <a:lnTo>
                  <a:pt x="0" y="2"/>
                </a:lnTo>
                <a:lnTo>
                  <a:pt x="0" y="1008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100000"/>
                </a:schemeClr>
              </a:gs>
              <a:gs pos="100000">
                <a:schemeClr val="bg2">
                  <a:alpha val="100000"/>
                </a:schemeClr>
              </a:gs>
            </a:gsLst>
            <a:lin ang="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54" name="Freeform 27" descr="1"/>
          <p:cNvSpPr/>
          <p:nvPr/>
        </p:nvSpPr>
        <p:spPr>
          <a:xfrm>
            <a:off x="0" y="-9525"/>
            <a:ext cx="9170988" cy="1362075"/>
          </a:xfrm>
          <a:custGeom>
            <a:avLst/>
            <a:gdLst/>
            <a:ahLst/>
            <a:cxnLst>
              <a:cxn ang="0">
                <a:pos x="0" y="1362075"/>
              </a:cxn>
              <a:cxn ang="0">
                <a:pos x="3057525" y="1360488"/>
              </a:cxn>
              <a:cxn ang="0">
                <a:pos x="3424238" y="1258888"/>
              </a:cxn>
              <a:cxn ang="0">
                <a:pos x="3983038" y="750888"/>
              </a:cxn>
              <a:cxn ang="0">
                <a:pos x="4714875" y="619125"/>
              </a:cxn>
              <a:cxn ang="0">
                <a:pos x="9164638" y="615950"/>
              </a:cxn>
              <a:cxn ang="0">
                <a:pos x="9170988" y="0"/>
              </a:cxn>
              <a:cxn ang="0">
                <a:pos x="0" y="3175"/>
              </a:cxn>
              <a:cxn ang="0">
                <a:pos x="0" y="1362075"/>
              </a:cxn>
            </a:cxnLst>
            <a:pathLst>
              <a:path w="5777" h="858">
                <a:moveTo>
                  <a:pt x="0" y="858"/>
                </a:moveTo>
                <a:lnTo>
                  <a:pt x="1926" y="857"/>
                </a:lnTo>
                <a:cubicBezTo>
                  <a:pt x="2067" y="857"/>
                  <a:pt x="2068" y="850"/>
                  <a:pt x="2157" y="793"/>
                </a:cubicBezTo>
                <a:lnTo>
                  <a:pt x="2509" y="473"/>
                </a:lnTo>
                <a:cubicBezTo>
                  <a:pt x="2644" y="406"/>
                  <a:pt x="2477" y="396"/>
                  <a:pt x="2970" y="390"/>
                </a:cubicBezTo>
                <a:lnTo>
                  <a:pt x="5773" y="388"/>
                </a:lnTo>
                <a:lnTo>
                  <a:pt x="5777" y="0"/>
                </a:lnTo>
                <a:lnTo>
                  <a:pt x="0" y="2"/>
                </a:lnTo>
                <a:lnTo>
                  <a:pt x="0" y="858"/>
                </a:ln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55" name="Text Box 36"/>
          <p:cNvSpPr txBox="1"/>
          <p:nvPr/>
        </p:nvSpPr>
        <p:spPr>
          <a:xfrm>
            <a:off x="7391400" y="762000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en-US" altLang="zh-CN" sz="2400" b="1" dirty="0">
                <a:solidFill>
                  <a:schemeClr val="tx2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L/O/G/O</a:t>
            </a:r>
            <a:endParaRPr lang="en-US" altLang="zh-CN" sz="2400" b="1" dirty="0">
              <a:solidFill>
                <a:schemeClr val="tx2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2056" name="Freeform 37"/>
          <p:cNvSpPr/>
          <p:nvPr/>
        </p:nvSpPr>
        <p:spPr>
          <a:xfrm>
            <a:off x="3175" y="4562475"/>
            <a:ext cx="9131300" cy="511175"/>
          </a:xfrm>
          <a:custGeom>
            <a:avLst/>
            <a:gdLst/>
            <a:ahLst/>
            <a:cxnLst>
              <a:cxn ang="0">
                <a:pos x="9120188" y="10362"/>
              </a:cxn>
              <a:cxn ang="0">
                <a:pos x="3887788" y="9210"/>
              </a:cxn>
              <a:cxn ang="0">
                <a:pos x="3725863" y="16118"/>
              </a:cxn>
              <a:cxn ang="0">
                <a:pos x="3451225" y="107070"/>
              </a:cxn>
              <a:cxn ang="0">
                <a:pos x="3248025" y="146214"/>
              </a:cxn>
              <a:cxn ang="0">
                <a:pos x="0" y="137004"/>
              </a:cxn>
              <a:cxn ang="0">
                <a:pos x="0" y="511175"/>
              </a:cxn>
              <a:cxn ang="0">
                <a:pos x="5716588" y="511175"/>
              </a:cxn>
              <a:cxn ang="0">
                <a:pos x="5829300" y="488149"/>
              </a:cxn>
              <a:cxn ang="0">
                <a:pos x="6164263" y="381079"/>
              </a:cxn>
              <a:cxn ang="0">
                <a:pos x="6326188" y="374171"/>
              </a:cxn>
              <a:cxn ang="0">
                <a:pos x="9131300" y="374171"/>
              </a:cxn>
              <a:cxn ang="0">
                <a:pos x="9120188" y="10362"/>
              </a:cxn>
            </a:cxnLst>
            <a:pathLst>
              <a:path w="5752" h="444">
                <a:moveTo>
                  <a:pt x="5745" y="9"/>
                </a:moveTo>
                <a:lnTo>
                  <a:pt x="2449" y="8"/>
                </a:lnTo>
                <a:cubicBezTo>
                  <a:pt x="2309" y="8"/>
                  <a:pt x="2404" y="0"/>
                  <a:pt x="2347" y="14"/>
                </a:cubicBezTo>
                <a:lnTo>
                  <a:pt x="2174" y="93"/>
                </a:lnTo>
                <a:cubicBezTo>
                  <a:pt x="2124" y="112"/>
                  <a:pt x="2142" y="120"/>
                  <a:pt x="2046" y="127"/>
                </a:cubicBezTo>
                <a:cubicBezTo>
                  <a:pt x="1076" y="125"/>
                  <a:pt x="0" y="119"/>
                  <a:pt x="0" y="119"/>
                </a:cubicBezTo>
                <a:lnTo>
                  <a:pt x="0" y="444"/>
                </a:lnTo>
                <a:lnTo>
                  <a:pt x="3601" y="444"/>
                </a:lnTo>
                <a:lnTo>
                  <a:pt x="3672" y="424"/>
                </a:lnTo>
                <a:lnTo>
                  <a:pt x="3883" y="331"/>
                </a:lnTo>
                <a:lnTo>
                  <a:pt x="3985" y="325"/>
                </a:lnTo>
                <a:lnTo>
                  <a:pt x="5752" y="325"/>
                </a:lnTo>
                <a:lnTo>
                  <a:pt x="5745" y="9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057" name="Picture 31" descr="1"/>
          <p:cNvPicPr>
            <a:picLocks noChangeAspect="1"/>
          </p:cNvPicPr>
          <p:nvPr/>
        </p:nvPicPr>
        <p:blipFill>
          <a:blip r:embed="rId3"/>
          <a:srcRect b="28612"/>
          <a:stretch>
            <a:fillRect/>
          </a:stretch>
        </p:blipFill>
        <p:spPr>
          <a:xfrm>
            <a:off x="4638675" y="1844675"/>
            <a:ext cx="4481513" cy="5013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8" name="AutoShape 33"/>
          <p:cNvSpPr/>
          <p:nvPr/>
        </p:nvSpPr>
        <p:spPr>
          <a:xfrm>
            <a:off x="400050" y="4495800"/>
            <a:ext cx="1042988" cy="1042988"/>
          </a:xfrm>
          <a:prstGeom prst="roundRect">
            <a:avLst>
              <a:gd name="adj" fmla="val 10079"/>
            </a:avLst>
          </a:prstGeom>
          <a:blipFill rotWithShape="1">
            <a:blip r:embed="rId4"/>
            <a:stretch>
              <a:fillRect/>
            </a:stretch>
          </a:blipFill>
          <a:ln w="2857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9" name="AutoShape 34"/>
          <p:cNvSpPr/>
          <p:nvPr/>
        </p:nvSpPr>
        <p:spPr>
          <a:xfrm>
            <a:off x="1616075" y="4495800"/>
            <a:ext cx="1042988" cy="1042988"/>
          </a:xfrm>
          <a:prstGeom prst="roundRect">
            <a:avLst>
              <a:gd name="adj" fmla="val 10079"/>
            </a:avLst>
          </a:prstGeom>
          <a:blipFill rotWithShape="1">
            <a:blip r:embed="rId5"/>
            <a:stretch>
              <a:fillRect/>
            </a:stretch>
          </a:blipFill>
          <a:ln w="2857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60" name="AutoShape 35"/>
          <p:cNvSpPr/>
          <p:nvPr/>
        </p:nvSpPr>
        <p:spPr>
          <a:xfrm>
            <a:off x="2841625" y="4495800"/>
            <a:ext cx="1042988" cy="1042988"/>
          </a:xfrm>
          <a:prstGeom prst="roundRect">
            <a:avLst>
              <a:gd name="adj" fmla="val 10079"/>
            </a:avLst>
          </a:prstGeom>
          <a:blipFill rotWithShape="1">
            <a:blip r:embed="rId6"/>
            <a:stretch>
              <a:fillRect/>
            </a:stretch>
          </a:blipFill>
          <a:ln w="2857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87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228600" y="1828800"/>
            <a:ext cx="5486400" cy="1470025"/>
          </a:xfrm>
        </p:spPr>
        <p:txBody>
          <a:bodyPr/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3088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228600" y="3200400"/>
            <a:ext cx="5472113" cy="457200"/>
          </a:xfrm>
        </p:spPr>
        <p:txBody>
          <a:bodyPr/>
          <a:lstStyle>
            <a:lvl1pPr marL="0" indent="0" algn="dist">
              <a:buFontTx/>
              <a:buNone/>
              <a:defRPr sz="1600" i="1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25" name="Rectangle 17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762000" y="6477000"/>
            <a:ext cx="2133600" cy="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18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048000" y="6477000"/>
            <a:ext cx="3276600" cy="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19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04800" y="6477000"/>
            <a:ext cx="381000" cy="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0838" y="1600200"/>
            <a:ext cx="4141787" cy="475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143375" cy="475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0200" y="773113"/>
            <a:ext cx="2108200" cy="5581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50838" y="773113"/>
            <a:ext cx="6176962" cy="5581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0838" y="1600200"/>
            <a:ext cx="4141787" cy="475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143375" cy="475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5.jpeg"/><Relationship Id="rId14" Type="http://schemas.openxmlformats.org/officeDocument/2006/relationships/image" Target="../media/image4.jpeg"/><Relationship Id="rId13" Type="http://schemas.openxmlformats.org/officeDocument/2006/relationships/image" Target="../media/image3.jpeg"/><Relationship Id="rId12" Type="http://schemas.openxmlformats.org/officeDocument/2006/relationships/image" Target="../media/image6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5" Type="http://schemas.openxmlformats.org/officeDocument/2006/relationships/image" Target="../media/image5.jpeg"/><Relationship Id="rId14" Type="http://schemas.openxmlformats.org/officeDocument/2006/relationships/image" Target="../media/image4.jpeg"/><Relationship Id="rId13" Type="http://schemas.openxmlformats.org/officeDocument/2006/relationships/image" Target="../media/image3.jpeg"/><Relationship Id="rId12" Type="http://schemas.openxmlformats.org/officeDocument/2006/relationships/image" Target="../media/image6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6" name="Freeform 47"/>
          <p:cNvSpPr/>
          <p:nvPr/>
        </p:nvSpPr>
        <p:spPr>
          <a:xfrm>
            <a:off x="0" y="-85725"/>
            <a:ext cx="9174163" cy="704850"/>
          </a:xfrm>
          <a:custGeom>
            <a:avLst/>
            <a:gdLst/>
            <a:ahLst/>
            <a:cxnLst>
              <a:cxn ang="0">
                <a:pos x="0" y="693103"/>
              </a:cxn>
              <a:cxn ang="0">
                <a:pos x="5176838" y="694571"/>
              </a:cxn>
              <a:cxn ang="0">
                <a:pos x="5456238" y="682823"/>
              </a:cxn>
              <a:cxn ang="0">
                <a:pos x="5973763" y="461089"/>
              </a:cxn>
              <a:cxn ang="0">
                <a:pos x="9174163" y="461089"/>
              </a:cxn>
              <a:cxn ang="0">
                <a:pos x="9170988" y="0"/>
              </a:cxn>
              <a:cxn ang="0">
                <a:pos x="0" y="1468"/>
              </a:cxn>
              <a:cxn ang="0">
                <a:pos x="0" y="693103"/>
              </a:cxn>
            </a:cxnLst>
            <a:pathLst>
              <a:path w="5779" h="480">
                <a:moveTo>
                  <a:pt x="0" y="472"/>
                </a:moveTo>
                <a:lnTo>
                  <a:pt x="3261" y="473"/>
                </a:lnTo>
                <a:cubicBezTo>
                  <a:pt x="3402" y="473"/>
                  <a:pt x="3356" y="480"/>
                  <a:pt x="3437" y="465"/>
                </a:cubicBezTo>
                <a:lnTo>
                  <a:pt x="3763" y="314"/>
                </a:lnTo>
                <a:lnTo>
                  <a:pt x="5779" y="314"/>
                </a:lnTo>
                <a:lnTo>
                  <a:pt x="5777" y="0"/>
                </a:lnTo>
                <a:lnTo>
                  <a:pt x="0" y="1"/>
                </a:lnTo>
                <a:lnTo>
                  <a:pt x="0" y="472"/>
                </a:lnTo>
                <a:close/>
              </a:path>
            </a:pathLst>
          </a:custGeom>
          <a:blipFill rotWithShape="1">
            <a:blip r:embed="rId12"/>
            <a:stretch>
              <a:fillRect/>
            </a:stretch>
          </a:blip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27" name="Freeform 46"/>
          <p:cNvSpPr/>
          <p:nvPr/>
        </p:nvSpPr>
        <p:spPr>
          <a:xfrm>
            <a:off x="-1587" y="1108075"/>
            <a:ext cx="9175750" cy="5749925"/>
          </a:xfrm>
          <a:custGeom>
            <a:avLst/>
            <a:gdLst/>
            <a:ahLst/>
            <a:cxnLst>
              <a:cxn ang="0">
                <a:pos x="11113" y="5740400"/>
              </a:cxn>
              <a:cxn ang="0">
                <a:pos x="9175751" y="5749925"/>
              </a:cxn>
              <a:cxn ang="0">
                <a:pos x="9144001" y="0"/>
              </a:cxn>
              <a:cxn ang="0">
                <a:pos x="0" y="0"/>
              </a:cxn>
              <a:cxn ang="0">
                <a:pos x="11113" y="5740400"/>
              </a:cxn>
            </a:cxnLst>
            <a:pathLst>
              <a:path w="5780" h="3622">
                <a:moveTo>
                  <a:pt x="7" y="3616"/>
                </a:moveTo>
                <a:lnTo>
                  <a:pt x="5780" y="3622"/>
                </a:lnTo>
                <a:lnTo>
                  <a:pt x="5760" y="0"/>
                </a:lnTo>
                <a:lnTo>
                  <a:pt x="0" y="0"/>
                </a:lnTo>
                <a:lnTo>
                  <a:pt x="7" y="3616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28" name="Rectangle 68"/>
          <p:cNvSpPr>
            <a:spLocks noGrp="1"/>
          </p:cNvSpPr>
          <p:nvPr>
            <p:ph type="body" idx="1"/>
          </p:nvPr>
        </p:nvSpPr>
        <p:spPr>
          <a:xfrm>
            <a:off x="350838" y="1600200"/>
            <a:ext cx="8437562" cy="47545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93" name="Rectangle 69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629400"/>
            <a:ext cx="21336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0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94" name="Rectangle 70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629400"/>
            <a:ext cx="28956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95" name="Rectangle 71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629400"/>
            <a:ext cx="21336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2" name="Freeform 73"/>
          <p:cNvSpPr/>
          <p:nvPr/>
        </p:nvSpPr>
        <p:spPr>
          <a:xfrm>
            <a:off x="3175" y="685800"/>
            <a:ext cx="9131300" cy="685800"/>
          </a:xfrm>
          <a:custGeom>
            <a:avLst/>
            <a:gdLst/>
            <a:ahLst/>
            <a:cxnLst>
              <a:cxn ang="0">
                <a:pos x="9120188" y="13901"/>
              </a:cxn>
              <a:cxn ang="0">
                <a:pos x="3887788" y="12357"/>
              </a:cxn>
              <a:cxn ang="0">
                <a:pos x="3725863" y="21624"/>
              </a:cxn>
              <a:cxn ang="0">
                <a:pos x="3451225" y="143647"/>
              </a:cxn>
              <a:cxn ang="0">
                <a:pos x="3248025" y="196164"/>
              </a:cxn>
              <a:cxn ang="0">
                <a:pos x="0" y="183807"/>
              </a:cxn>
              <a:cxn ang="0">
                <a:pos x="0" y="685800"/>
              </a:cxn>
              <a:cxn ang="0">
                <a:pos x="5716588" y="685800"/>
              </a:cxn>
              <a:cxn ang="0">
                <a:pos x="5829300" y="654908"/>
              </a:cxn>
              <a:cxn ang="0">
                <a:pos x="6164263" y="511261"/>
              </a:cxn>
              <a:cxn ang="0">
                <a:pos x="6326188" y="501993"/>
              </a:cxn>
              <a:cxn ang="0">
                <a:pos x="9131300" y="501993"/>
              </a:cxn>
              <a:cxn ang="0">
                <a:pos x="9120188" y="13901"/>
              </a:cxn>
            </a:cxnLst>
            <a:pathLst>
              <a:path w="5752" h="444">
                <a:moveTo>
                  <a:pt x="5745" y="9"/>
                </a:moveTo>
                <a:lnTo>
                  <a:pt x="2449" y="8"/>
                </a:lnTo>
                <a:cubicBezTo>
                  <a:pt x="2309" y="8"/>
                  <a:pt x="2404" y="0"/>
                  <a:pt x="2347" y="14"/>
                </a:cubicBezTo>
                <a:lnTo>
                  <a:pt x="2174" y="93"/>
                </a:lnTo>
                <a:cubicBezTo>
                  <a:pt x="2124" y="112"/>
                  <a:pt x="2142" y="120"/>
                  <a:pt x="2046" y="127"/>
                </a:cubicBezTo>
                <a:cubicBezTo>
                  <a:pt x="1076" y="125"/>
                  <a:pt x="0" y="119"/>
                  <a:pt x="0" y="119"/>
                </a:cubicBezTo>
                <a:lnTo>
                  <a:pt x="0" y="444"/>
                </a:lnTo>
                <a:lnTo>
                  <a:pt x="3601" y="444"/>
                </a:lnTo>
                <a:lnTo>
                  <a:pt x="3672" y="424"/>
                </a:lnTo>
                <a:lnTo>
                  <a:pt x="3883" y="331"/>
                </a:lnTo>
                <a:lnTo>
                  <a:pt x="3985" y="325"/>
                </a:lnTo>
                <a:lnTo>
                  <a:pt x="5752" y="325"/>
                </a:lnTo>
                <a:lnTo>
                  <a:pt x="5745" y="9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3" name="Rectangle 67"/>
          <p:cNvSpPr>
            <a:spLocks noGrp="1"/>
          </p:cNvSpPr>
          <p:nvPr>
            <p:ph type="title"/>
          </p:nvPr>
        </p:nvSpPr>
        <p:spPr>
          <a:xfrm>
            <a:off x="361950" y="773113"/>
            <a:ext cx="8401050" cy="6746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grpSp>
        <p:nvGrpSpPr>
          <p:cNvPr id="1034" name="Group 74"/>
          <p:cNvGrpSpPr/>
          <p:nvPr/>
        </p:nvGrpSpPr>
        <p:grpSpPr>
          <a:xfrm>
            <a:off x="6910388" y="457200"/>
            <a:ext cx="1922462" cy="576263"/>
            <a:chOff x="127" y="2886"/>
            <a:chExt cx="2074" cy="621"/>
          </a:xfrm>
        </p:grpSpPr>
        <p:sp>
          <p:nvSpPr>
            <p:cNvPr id="1035" name="AutoShape 75"/>
            <p:cNvSpPr/>
            <p:nvPr/>
          </p:nvSpPr>
          <p:spPr>
            <a:xfrm>
              <a:off x="127" y="2886"/>
              <a:ext cx="621" cy="621"/>
            </a:xfrm>
            <a:prstGeom prst="roundRect">
              <a:avLst>
                <a:gd name="adj" fmla="val 10079"/>
              </a:avLst>
            </a:prstGeom>
            <a:blipFill rotWithShape="1">
              <a:blip r:embed="rId13"/>
              <a:stretch>
                <a:fillRect/>
              </a:stretch>
            </a:blipFill>
            <a:ln w="19050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36" name="AutoShape 76"/>
            <p:cNvSpPr/>
            <p:nvPr/>
          </p:nvSpPr>
          <p:spPr>
            <a:xfrm>
              <a:off x="851" y="2886"/>
              <a:ext cx="621" cy="621"/>
            </a:xfrm>
            <a:prstGeom prst="roundRect">
              <a:avLst>
                <a:gd name="adj" fmla="val 10079"/>
              </a:avLst>
            </a:prstGeom>
            <a:blipFill rotWithShape="1">
              <a:blip r:embed="rId14"/>
              <a:stretch>
                <a:fillRect/>
              </a:stretch>
            </a:blipFill>
            <a:ln w="19050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37" name="AutoShape 77"/>
            <p:cNvSpPr/>
            <p:nvPr/>
          </p:nvSpPr>
          <p:spPr>
            <a:xfrm>
              <a:off x="1580" y="2886"/>
              <a:ext cx="621" cy="621"/>
            </a:xfrm>
            <a:prstGeom prst="roundRect">
              <a:avLst>
                <a:gd name="adj" fmla="val 10079"/>
              </a:avLst>
            </a:prstGeom>
            <a:blipFill rotWithShape="1">
              <a:blip r:embed="rId15"/>
              <a:stretch>
                <a:fillRect/>
              </a:stretch>
            </a:blipFill>
            <a:ln w="19050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6" name="Freeform 47"/>
          <p:cNvSpPr/>
          <p:nvPr/>
        </p:nvSpPr>
        <p:spPr>
          <a:xfrm>
            <a:off x="0" y="-85725"/>
            <a:ext cx="9174163" cy="704850"/>
          </a:xfrm>
          <a:custGeom>
            <a:avLst/>
            <a:gdLst/>
            <a:ahLst/>
            <a:cxnLst>
              <a:cxn ang="0">
                <a:pos x="0" y="693103"/>
              </a:cxn>
              <a:cxn ang="0">
                <a:pos x="5176838" y="694571"/>
              </a:cxn>
              <a:cxn ang="0">
                <a:pos x="5456238" y="682823"/>
              </a:cxn>
              <a:cxn ang="0">
                <a:pos x="5973763" y="461089"/>
              </a:cxn>
              <a:cxn ang="0">
                <a:pos x="9174163" y="461089"/>
              </a:cxn>
              <a:cxn ang="0">
                <a:pos x="9170988" y="0"/>
              </a:cxn>
              <a:cxn ang="0">
                <a:pos x="0" y="1468"/>
              </a:cxn>
              <a:cxn ang="0">
                <a:pos x="0" y="693103"/>
              </a:cxn>
            </a:cxnLst>
            <a:pathLst>
              <a:path w="5779" h="480">
                <a:moveTo>
                  <a:pt x="0" y="472"/>
                </a:moveTo>
                <a:lnTo>
                  <a:pt x="3261" y="473"/>
                </a:lnTo>
                <a:cubicBezTo>
                  <a:pt x="3402" y="473"/>
                  <a:pt x="3356" y="480"/>
                  <a:pt x="3437" y="465"/>
                </a:cubicBezTo>
                <a:lnTo>
                  <a:pt x="3763" y="314"/>
                </a:lnTo>
                <a:lnTo>
                  <a:pt x="5779" y="314"/>
                </a:lnTo>
                <a:lnTo>
                  <a:pt x="5777" y="0"/>
                </a:lnTo>
                <a:lnTo>
                  <a:pt x="0" y="1"/>
                </a:lnTo>
                <a:lnTo>
                  <a:pt x="0" y="472"/>
                </a:lnTo>
                <a:close/>
              </a:path>
            </a:pathLst>
          </a:custGeom>
          <a:blipFill rotWithShape="1">
            <a:blip r:embed="rId12"/>
            <a:stretch>
              <a:fillRect/>
            </a:stretch>
          </a:blip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27" name="Freeform 46"/>
          <p:cNvSpPr/>
          <p:nvPr/>
        </p:nvSpPr>
        <p:spPr>
          <a:xfrm>
            <a:off x="-1587" y="1108075"/>
            <a:ext cx="9175750" cy="5749925"/>
          </a:xfrm>
          <a:custGeom>
            <a:avLst/>
            <a:gdLst/>
            <a:ahLst/>
            <a:cxnLst>
              <a:cxn ang="0">
                <a:pos x="11113" y="5740400"/>
              </a:cxn>
              <a:cxn ang="0">
                <a:pos x="9175751" y="5749925"/>
              </a:cxn>
              <a:cxn ang="0">
                <a:pos x="9144001" y="0"/>
              </a:cxn>
              <a:cxn ang="0">
                <a:pos x="0" y="0"/>
              </a:cxn>
              <a:cxn ang="0">
                <a:pos x="11113" y="5740400"/>
              </a:cxn>
            </a:cxnLst>
            <a:pathLst>
              <a:path w="5780" h="3622">
                <a:moveTo>
                  <a:pt x="7" y="3616"/>
                </a:moveTo>
                <a:lnTo>
                  <a:pt x="5780" y="3622"/>
                </a:lnTo>
                <a:lnTo>
                  <a:pt x="5760" y="0"/>
                </a:lnTo>
                <a:lnTo>
                  <a:pt x="0" y="0"/>
                </a:lnTo>
                <a:lnTo>
                  <a:pt x="7" y="3616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28" name="Rectangle 68"/>
          <p:cNvSpPr>
            <a:spLocks noGrp="1"/>
          </p:cNvSpPr>
          <p:nvPr>
            <p:ph type="body" idx="1"/>
          </p:nvPr>
        </p:nvSpPr>
        <p:spPr>
          <a:xfrm>
            <a:off x="350838" y="1600200"/>
            <a:ext cx="8437562" cy="47545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93" name="Rectangle 69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629400"/>
            <a:ext cx="21336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0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94" name="Rectangle 70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629400"/>
            <a:ext cx="28956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95" name="Rectangle 71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629400"/>
            <a:ext cx="21336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2" name="Freeform 73"/>
          <p:cNvSpPr/>
          <p:nvPr/>
        </p:nvSpPr>
        <p:spPr>
          <a:xfrm>
            <a:off x="3175" y="685800"/>
            <a:ext cx="9131300" cy="685800"/>
          </a:xfrm>
          <a:custGeom>
            <a:avLst/>
            <a:gdLst/>
            <a:ahLst/>
            <a:cxnLst>
              <a:cxn ang="0">
                <a:pos x="9120188" y="13901"/>
              </a:cxn>
              <a:cxn ang="0">
                <a:pos x="3887788" y="12357"/>
              </a:cxn>
              <a:cxn ang="0">
                <a:pos x="3725863" y="21624"/>
              </a:cxn>
              <a:cxn ang="0">
                <a:pos x="3451225" y="143647"/>
              </a:cxn>
              <a:cxn ang="0">
                <a:pos x="3248025" y="196164"/>
              </a:cxn>
              <a:cxn ang="0">
                <a:pos x="0" y="183807"/>
              </a:cxn>
              <a:cxn ang="0">
                <a:pos x="0" y="685800"/>
              </a:cxn>
              <a:cxn ang="0">
                <a:pos x="5716588" y="685800"/>
              </a:cxn>
              <a:cxn ang="0">
                <a:pos x="5829300" y="654908"/>
              </a:cxn>
              <a:cxn ang="0">
                <a:pos x="6164263" y="511261"/>
              </a:cxn>
              <a:cxn ang="0">
                <a:pos x="6326188" y="501993"/>
              </a:cxn>
              <a:cxn ang="0">
                <a:pos x="9131300" y="501993"/>
              </a:cxn>
              <a:cxn ang="0">
                <a:pos x="9120188" y="13901"/>
              </a:cxn>
            </a:cxnLst>
            <a:pathLst>
              <a:path w="5752" h="444">
                <a:moveTo>
                  <a:pt x="5745" y="9"/>
                </a:moveTo>
                <a:lnTo>
                  <a:pt x="2449" y="8"/>
                </a:lnTo>
                <a:cubicBezTo>
                  <a:pt x="2309" y="8"/>
                  <a:pt x="2404" y="0"/>
                  <a:pt x="2347" y="14"/>
                </a:cubicBezTo>
                <a:lnTo>
                  <a:pt x="2174" y="93"/>
                </a:lnTo>
                <a:cubicBezTo>
                  <a:pt x="2124" y="112"/>
                  <a:pt x="2142" y="120"/>
                  <a:pt x="2046" y="127"/>
                </a:cubicBezTo>
                <a:cubicBezTo>
                  <a:pt x="1076" y="125"/>
                  <a:pt x="0" y="119"/>
                  <a:pt x="0" y="119"/>
                </a:cubicBezTo>
                <a:lnTo>
                  <a:pt x="0" y="444"/>
                </a:lnTo>
                <a:lnTo>
                  <a:pt x="3601" y="444"/>
                </a:lnTo>
                <a:lnTo>
                  <a:pt x="3672" y="424"/>
                </a:lnTo>
                <a:lnTo>
                  <a:pt x="3883" y="331"/>
                </a:lnTo>
                <a:lnTo>
                  <a:pt x="3985" y="325"/>
                </a:lnTo>
                <a:lnTo>
                  <a:pt x="5752" y="325"/>
                </a:lnTo>
                <a:lnTo>
                  <a:pt x="5745" y="9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3" name="Rectangle 67"/>
          <p:cNvSpPr>
            <a:spLocks noGrp="1"/>
          </p:cNvSpPr>
          <p:nvPr>
            <p:ph type="title"/>
          </p:nvPr>
        </p:nvSpPr>
        <p:spPr>
          <a:xfrm>
            <a:off x="361950" y="773113"/>
            <a:ext cx="8401050" cy="6746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grpSp>
        <p:nvGrpSpPr>
          <p:cNvPr id="1034" name="Group 74"/>
          <p:cNvGrpSpPr/>
          <p:nvPr/>
        </p:nvGrpSpPr>
        <p:grpSpPr>
          <a:xfrm>
            <a:off x="6910388" y="457200"/>
            <a:ext cx="1922462" cy="576263"/>
            <a:chOff x="127" y="2886"/>
            <a:chExt cx="2074" cy="621"/>
          </a:xfrm>
        </p:grpSpPr>
        <p:sp>
          <p:nvSpPr>
            <p:cNvPr id="1035" name="AutoShape 75"/>
            <p:cNvSpPr/>
            <p:nvPr/>
          </p:nvSpPr>
          <p:spPr>
            <a:xfrm>
              <a:off x="127" y="2886"/>
              <a:ext cx="621" cy="621"/>
            </a:xfrm>
            <a:prstGeom prst="roundRect">
              <a:avLst>
                <a:gd name="adj" fmla="val 10079"/>
              </a:avLst>
            </a:prstGeom>
            <a:blipFill rotWithShape="1">
              <a:blip r:embed="rId13"/>
              <a:stretch>
                <a:fillRect/>
              </a:stretch>
            </a:blipFill>
            <a:ln w="19050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36" name="AutoShape 76"/>
            <p:cNvSpPr/>
            <p:nvPr/>
          </p:nvSpPr>
          <p:spPr>
            <a:xfrm>
              <a:off x="851" y="2886"/>
              <a:ext cx="621" cy="621"/>
            </a:xfrm>
            <a:prstGeom prst="roundRect">
              <a:avLst>
                <a:gd name="adj" fmla="val 10079"/>
              </a:avLst>
            </a:prstGeom>
            <a:blipFill rotWithShape="1">
              <a:blip r:embed="rId14"/>
              <a:stretch>
                <a:fillRect/>
              </a:stretch>
            </a:blipFill>
            <a:ln w="19050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37" name="AutoShape 77"/>
            <p:cNvSpPr/>
            <p:nvPr/>
          </p:nvSpPr>
          <p:spPr>
            <a:xfrm>
              <a:off x="1580" y="2886"/>
              <a:ext cx="621" cy="621"/>
            </a:xfrm>
            <a:prstGeom prst="roundRect">
              <a:avLst>
                <a:gd name="adj" fmla="val 10079"/>
              </a:avLst>
            </a:prstGeom>
            <a:blipFill rotWithShape="1">
              <a:blip r:embed="rId15"/>
              <a:stretch>
                <a:fillRect/>
              </a:stretch>
            </a:blipFill>
            <a:ln w="19050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7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ctrTitle"/>
          </p:nvPr>
        </p:nvSpPr>
        <p:spPr>
          <a:xfrm>
            <a:off x="304800" y="1752600"/>
            <a:ext cx="5334000" cy="1576388"/>
          </a:xfrm>
          <a:ln/>
        </p:spPr>
        <p:txBody>
          <a:bodyPr vert="horz" wrap="square" lIns="91440" tIns="45720" rIns="91440" bIns="45720" anchor="ctr" anchorCtr="0"/>
          <a:p>
            <a:pPr algn="ctr" eaLnBrk="1" hangingPunct="1">
              <a:buClrTx/>
              <a:buSzTx/>
              <a:buFontTx/>
            </a:pPr>
            <a:r>
              <a:rPr lang="zh-CN" altLang="en-US" dirty="0">
                <a:latin typeface="+mj-lt"/>
                <a:ea typeface="宋体" panose="02010600030101010101" pitchFamily="2" charset="-122"/>
                <a:cs typeface="+mj-cs"/>
              </a:rPr>
              <a:t>第</a:t>
            </a:r>
            <a:r>
              <a:rPr lang="en-US" altLang="zh-CN" dirty="0">
                <a:latin typeface="+mj-lt"/>
                <a:ea typeface="宋体" panose="02010600030101010101" pitchFamily="2" charset="-122"/>
                <a:cs typeface="+mj-cs"/>
              </a:rPr>
              <a:t>6</a:t>
            </a:r>
            <a:r>
              <a:rPr lang="zh-CN" altLang="en-US" dirty="0">
                <a:latin typeface="+mj-lt"/>
                <a:ea typeface="宋体" panose="02010600030101010101" pitchFamily="2" charset="-122"/>
                <a:cs typeface="+mj-cs"/>
              </a:rPr>
              <a:t>章    </a:t>
            </a:r>
            <a:br>
              <a:rPr lang="zh-CN" altLang="en-US" dirty="0">
                <a:latin typeface="+mj-lt"/>
                <a:ea typeface="宋体" panose="02010600030101010101" pitchFamily="2" charset="-122"/>
                <a:cs typeface="+mj-cs"/>
              </a:rPr>
            </a:br>
            <a:r>
              <a:rPr lang="zh-CN" altLang="en-US" dirty="0">
                <a:latin typeface="+mj-lt"/>
                <a:ea typeface="宋体" panose="02010600030101010101" pitchFamily="2" charset="-122"/>
                <a:cs typeface="+mj-cs"/>
              </a:rPr>
              <a:t>债券投资 </a:t>
            </a:r>
            <a:endParaRPr lang="en-US" altLang="zh-CN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3600" dirty="0">
                <a:ea typeface="宋体" panose="02010600030101010101" pitchFamily="2" charset="-122"/>
              </a:rPr>
              <a:t>6.2 </a:t>
            </a:r>
            <a:r>
              <a:rPr lang="zh-CN" altLang="en-US" sz="3600" dirty="0">
                <a:ea typeface="宋体" panose="02010600030101010101" pitchFamily="2" charset="-122"/>
              </a:rPr>
              <a:t>债券投资收益分析</a:t>
            </a:r>
            <a:endParaRPr lang="zh-CN" altLang="en-US" sz="3600" dirty="0"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267" name="Rectangle 17"/>
              <p:cNvSpPr>
                <a:spLocks noGrp="1"/>
              </p:cNvSpPr>
              <p:nvPr>
                <p:ph idx="1"/>
              </p:nvPr>
            </p:nvSpPr>
            <p:spPr>
              <a:xfrm>
                <a:off x="350838" y="1916113"/>
                <a:ext cx="8437562" cy="4438650"/>
              </a:xfrm>
              <a:ln/>
            </p:spPr>
            <p:txBody>
              <a:bodyPr vert="horz" wrap="square" lIns="91440" tIns="45720" rIns="91440" bIns="45720" anchor="t" anchorCtr="0"/>
              <a:p>
                <a:pPr eaLnBrk="1" hangingPunct="1">
                  <a:buNone/>
                </a:pPr>
                <a:r>
                  <a:rPr lang="en-US" altLang="zh-CN" b="1" dirty="0">
                    <a:ea typeface="宋体" panose="02010600030101010101" pitchFamily="2" charset="-122"/>
                  </a:rPr>
                  <a:t>6.2.2</a:t>
                </a:r>
                <a:r>
                  <a:rPr lang="zh-CN" altLang="en-US" b="1" dirty="0">
                    <a:ea typeface="宋体" panose="02010600030101010101" pitchFamily="2" charset="-122"/>
                  </a:rPr>
                  <a:t>债券收益率的计算</a:t>
                </a:r>
                <a:endParaRPr lang="zh-CN" altLang="en-US" b="1" dirty="0">
                  <a:ea typeface="宋体" panose="02010600030101010101" pitchFamily="2" charset="-122"/>
                </a:endParaRPr>
              </a:p>
              <a:p>
                <a:pPr eaLnBrk="1" hangingPunct="1">
                  <a:buNone/>
                </a:pPr>
                <a:r>
                  <a:rPr lang="en-US" altLang="zh-CN" dirty="0">
                    <a:ea typeface="宋体" panose="02010600030101010101" pitchFamily="2" charset="-122"/>
                  </a:rPr>
                  <a:t>    1. </a:t>
                </a:r>
                <a:r>
                  <a:rPr lang="zh-CN" altLang="en-US" dirty="0">
                    <a:ea typeface="宋体" panose="02010600030101010101" pitchFamily="2" charset="-122"/>
                  </a:rPr>
                  <a:t>票面收益率</a:t>
                </a:r>
                <a:endParaRPr lang="zh-CN" altLang="en-US" dirty="0">
                  <a:ea typeface="宋体" panose="02010600030101010101" pitchFamily="2" charset="-122"/>
                </a:endParaRPr>
              </a:p>
              <a:p>
                <a:pPr algn="ctr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dirty="0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400" dirty="0">
                              <a:sym typeface="+mn-ea"/>
                            </a:rPr>
                            <m:t> </m:t>
                          </m:r>
                          <m:r>
                            <a:rPr lang="zh-CN" altLang="zh-CN" sz="2400" dirty="0">
                              <a:sym typeface="+mn-ea"/>
                            </a:rPr>
                            <m:t>债券年利息收入</m:t>
                          </m:r>
                        </m:num>
                        <m:den>
                          <m:r>
                            <a:rPr lang="zh-CN" altLang="zh-CN" sz="2400" dirty="0">
                              <a:sym typeface="+mn-ea"/>
                            </a:rPr>
                            <m:t>票面金额</m:t>
                          </m:r>
                        </m:den>
                      </m:f>
                      <m:r>
                        <a:rPr lang="en-US" altLang="zh-CN" sz="2400" i="1" dirty="0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∗</m:t>
                      </m:r>
                      <m:r>
                        <a:rPr lang="en-US" altLang="zh-CN" sz="2400" i="1" dirty="0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100</m:t>
                      </m:r>
                      <m:r>
                        <a:rPr lang="en-US" altLang="zh-CN" sz="2400" i="1" dirty="0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%</m:t>
                      </m:r>
                    </m:oMath>
                  </m:oMathPara>
                </a14:m>
                <a:endParaRPr lang="en-US" altLang="zh-CN" sz="2400" dirty="0">
                  <a:ea typeface="宋体" panose="02010600030101010101" pitchFamily="2" charset="-122"/>
                </a:endParaRPr>
              </a:p>
              <a:p>
                <a:pPr eaLnBrk="1" hangingPunct="1">
                  <a:buNone/>
                </a:pPr>
                <a:r>
                  <a:rPr lang="en-US" altLang="zh-CN" dirty="0">
                    <a:ea typeface="宋体" panose="02010600030101010101" pitchFamily="2" charset="-122"/>
                  </a:rPr>
                  <a:t>    2. </a:t>
                </a:r>
                <a:r>
                  <a:rPr lang="zh-CN" altLang="en-US" dirty="0">
                    <a:ea typeface="宋体" panose="02010600030101010101" pitchFamily="2" charset="-122"/>
                  </a:rPr>
                  <a:t>直接收益率</a:t>
                </a:r>
                <a:endParaRPr lang="en-US" altLang="zh-CN" dirty="0">
                  <a:ea typeface="宋体" panose="02010600030101010101" pitchFamily="2" charset="-122"/>
                </a:endParaRPr>
              </a:p>
              <a:p>
                <a:pPr algn="ctr" eaLnBrk="1" hangingPunct="1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 债券年利息收入</m:t>
                        </m:r>
                      </m:num>
                      <m:den>
                        <m:r>
                          <a:rPr lang="en-US" altLang="zh-CN" sz="3200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票面金额</m:t>
                        </m:r>
                      </m:den>
                    </m:f>
                    <m:r>
                      <a:rPr lang="en-US" altLang="zh-CN" sz="3200" i="1" dirty="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∗</m:t>
                    </m:r>
                    <m:r>
                      <a:rPr lang="en-US" altLang="zh-CN" sz="3200" i="1" dirty="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100</m:t>
                    </m:r>
                    <m:r>
                      <a:rPr lang="en-US" altLang="zh-CN" sz="3200" i="1" dirty="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%</m:t>
                    </m:r>
                  </m:oMath>
                </a14:m>
                <a:r>
                  <a:rPr lang="en-US" altLang="zh-CN" i="1" dirty="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</a:rPr>
                  <a:t> </a:t>
                </a:r>
                <a:r>
                  <a:rPr lang="en-US" altLang="zh-CN" dirty="0">
                    <a:ea typeface="宋体" panose="02010600030101010101" pitchFamily="2" charset="-122"/>
                  </a:rPr>
                  <a:t>   </a:t>
                </a:r>
                <a:endParaRPr lang="zh-CN" altLang="en-US" dirty="0"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267" name="Rectangle 17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50838" y="1916113"/>
                <a:ext cx="8437562" cy="4438650"/>
              </a:xfrm>
              <a:blipFill rotWithShape="1">
                <a:blip r:embed="rId1"/>
                <a:stretch>
                  <a:fillRect l="-4" t="-7" b="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68" name="Picture 4" descr="1"/>
          <p:cNvPicPr>
            <a:picLocks noChangeAspect="1"/>
          </p:cNvPicPr>
          <p:nvPr/>
        </p:nvPicPr>
        <p:blipFill>
          <a:blip r:embed="rId2"/>
          <a:srcRect b="28612"/>
          <a:stretch>
            <a:fillRect/>
          </a:stretch>
        </p:blipFill>
        <p:spPr>
          <a:xfrm>
            <a:off x="7418388" y="4953000"/>
            <a:ext cx="1701800" cy="190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Rectangle 8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12290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250825" y="836930"/>
                <a:ext cx="8785225" cy="5885180"/>
              </a:xfrm>
              <a:ln/>
            </p:spPr>
            <p:txBody>
              <a:bodyPr vert="horz" wrap="square" lIns="91440" tIns="45720" rIns="91440" bIns="45720" anchor="t" anchorCtr="0"/>
              <a:p>
                <a:pPr marL="0" indent="0" eaLnBrk="1" hangingPunct="1">
                  <a:buNone/>
                </a:pPr>
                <a:r>
                  <a:rPr lang="en-US" altLang="zh-CN" sz="2400" dirty="0">
                    <a:ea typeface="宋体" panose="02010600030101010101" pitchFamily="2" charset="-122"/>
                  </a:rPr>
                  <a:t>    </a:t>
                </a:r>
                <a:r>
                  <a:rPr lang="en-US" altLang="zh-CN" sz="2400" b="1" dirty="0">
                    <a:ea typeface="宋体" panose="02010600030101010101" pitchFamily="2" charset="-122"/>
                  </a:rPr>
                  <a:t>3. </a:t>
                </a:r>
                <a:r>
                  <a:rPr lang="zh-CN" altLang="en-US" sz="2400" b="1" dirty="0">
                    <a:ea typeface="宋体" panose="02010600030101010101" pitchFamily="2" charset="-122"/>
                  </a:rPr>
                  <a:t>持有期收益率</a:t>
                </a:r>
                <a:endParaRPr lang="en-US" altLang="zh-CN" sz="2400" b="1" dirty="0">
                  <a:ea typeface="宋体" panose="02010600030101010101" pitchFamily="2" charset="-122"/>
                </a:endParaRPr>
              </a:p>
              <a:p>
                <a:pPr marL="0" indent="0" eaLnBrk="1" hangingPunct="1">
                  <a:buNone/>
                </a:pPr>
                <a:r>
                  <a:rPr lang="en-US" altLang="zh-CN" sz="2400" dirty="0"/>
                  <a:t>     </a:t>
                </a:r>
                <a:r>
                  <a:rPr lang="zh-CN" altLang="zh-CN" sz="2400" dirty="0"/>
                  <a:t>零息债券、息票累积债券持有期收益率的计算公式均为：</a:t>
                </a:r>
                <a:endParaRPr lang="zh-CN" altLang="zh-CN" sz="2400" dirty="0"/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dirty="0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400" dirty="0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（利息收入+卖出价−买入价）</m:t>
                          </m:r>
                        </m:num>
                        <m:den>
                          <m:r>
                            <a:rPr lang="en-US" altLang="zh-CN" sz="2400" dirty="0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买入价</m:t>
                          </m:r>
                          <m:r>
                            <m:rPr>
                              <m:sty m:val="p"/>
                            </m:rPr>
                            <a:rPr lang="en-US" altLang="zh-CN" sz="2400" dirty="0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∗</m:t>
                          </m:r>
                          <m:r>
                            <a:rPr lang="en-US" altLang="zh-CN" sz="2400" dirty="0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持有年限</m:t>
                          </m:r>
                        </m:den>
                      </m:f>
                      <m:r>
                        <a:rPr lang="en-US" altLang="zh-CN" sz="2400" i="1" dirty="0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∗</m:t>
                      </m:r>
                      <m:r>
                        <a:rPr lang="en-US" altLang="zh-CN" sz="2400" i="1" dirty="0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100</m:t>
                      </m:r>
                      <m:r>
                        <a:rPr lang="en-US" altLang="zh-CN" sz="2400" i="1" dirty="0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%</m:t>
                      </m:r>
                    </m:oMath>
                  </m:oMathPara>
                </a14:m>
                <a:endParaRPr lang="zh-CN" altLang="en-US" sz="2400" dirty="0">
                  <a:ea typeface="宋体" panose="02010600030101010101" pitchFamily="2" charset="-122"/>
                </a:endParaRPr>
              </a:p>
              <a:p>
                <a:pPr marL="0" indent="0" eaLnBrk="1" hangingPunct="1">
                  <a:buNone/>
                </a:pPr>
                <a:r>
                  <a:rPr lang="en-US" altLang="zh-CN" sz="2400" dirty="0">
                    <a:ea typeface="宋体" panose="02010600030101010101" pitchFamily="2" charset="-122"/>
                  </a:rPr>
                  <a:t>    </a:t>
                </a:r>
                <a:r>
                  <a:rPr lang="en-US" altLang="zh-CN" sz="2400" b="1" dirty="0">
                    <a:ea typeface="宋体" panose="02010600030101010101" pitchFamily="2" charset="-122"/>
                  </a:rPr>
                  <a:t>4. </a:t>
                </a:r>
                <a:r>
                  <a:rPr lang="zh-CN" altLang="en-US" sz="2400" b="1" dirty="0">
                    <a:ea typeface="宋体" panose="02010600030101010101" pitchFamily="2" charset="-122"/>
                  </a:rPr>
                  <a:t>到期收益率</a:t>
                </a:r>
                <a:endParaRPr lang="en-US" altLang="zh-CN" sz="2400" b="1" dirty="0">
                  <a:ea typeface="宋体" panose="02010600030101010101" pitchFamily="2" charset="-122"/>
                </a:endParaRPr>
              </a:p>
              <a:p>
                <a:pPr marL="0" indent="0" eaLnBrk="1" hangingPunct="1">
                  <a:buNone/>
                </a:pPr>
                <a:r>
                  <a:rPr lang="en-US" altLang="zh-CN" sz="2400" dirty="0"/>
                  <a:t>    </a:t>
                </a:r>
                <a:r>
                  <a:rPr lang="zh-CN" altLang="zh-CN" sz="2400" dirty="0"/>
                  <a:t>零息债券到期收益率的计算公式为：</a:t>
                </a:r>
                <a:endParaRPr lang="zh-CN" altLang="zh-CN" sz="2400" dirty="0"/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dirty="0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400" dirty="0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（</m:t>
                          </m:r>
                          <m:r>
                            <a:rPr lang="zh-CN" altLang="en-US" sz="2400" dirty="0">
                              <a:latin typeface="Cambria Math" panose="02040503050406030204" charset="0"/>
                              <a:ea typeface="MS Mincho" charset="0"/>
                              <a:cs typeface="Cambria Math" panose="02040503050406030204" charset="0"/>
                            </a:rPr>
                            <m:t>债券面额</m:t>
                          </m:r>
                          <m:r>
                            <a:rPr lang="en-US" altLang="zh-CN" sz="2400" dirty="0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−买入价）</m:t>
                          </m:r>
                        </m:num>
                        <m:den>
                          <m:r>
                            <a:rPr lang="en-US" altLang="zh-CN" sz="2400" dirty="0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买入价</m:t>
                          </m:r>
                        </m:den>
                      </m:f>
                      <m:r>
                        <a:rPr lang="en-US" altLang="zh-CN" sz="2400" i="1" dirty="0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∗</m:t>
                      </m:r>
                      <m:f>
                        <m:fPr>
                          <m:ctrlPr>
                            <a:rPr lang="en-US" altLang="zh-CN" sz="2400" i="1" dirty="0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400" i="1" dirty="0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365</m:t>
                          </m:r>
                        </m:num>
                        <m:den>
                          <m:r>
                            <a:rPr lang="zh-CN" altLang="en-US" sz="2400" i="1" dirty="0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到期年限</m:t>
                          </m:r>
                          <m:r>
                            <a:rPr lang="en-US" altLang="zh-CN" sz="2400" i="1" dirty="0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（</m:t>
                          </m:r>
                          <m:r>
                            <a:rPr lang="zh-CN" altLang="en-US" sz="2400" i="1" dirty="0">
                              <a:latin typeface="Cambria Math" panose="02040503050406030204" charset="0"/>
                              <a:ea typeface="MS Mincho" charset="0"/>
                              <a:cs typeface="Cambria Math" panose="02040503050406030204" charset="0"/>
                            </a:rPr>
                            <m:t>天</m:t>
                          </m:r>
                          <m:r>
                            <a:rPr lang="en-US" altLang="zh-CN" sz="2400" i="1" dirty="0">
                              <a:latin typeface="Cambria Math" panose="02040503050406030204" charset="0"/>
                              <a:ea typeface="MS Mincho" charset="0"/>
                              <a:cs typeface="Cambria Math" panose="02040503050406030204" charset="0"/>
                            </a:rPr>
                            <m:t>）</m:t>
                          </m:r>
                        </m:den>
                      </m:f>
                      <m:r>
                        <a:rPr lang="en-US" altLang="zh-CN" sz="2400" i="1" dirty="0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∗</m:t>
                      </m:r>
                      <m:r>
                        <a:rPr lang="en-US" altLang="zh-CN" sz="2400" i="1" dirty="0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100</m:t>
                      </m:r>
                      <m:r>
                        <a:rPr lang="en-US" altLang="zh-CN" sz="2400" i="1" dirty="0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%</m:t>
                      </m:r>
                    </m:oMath>
                  </m:oMathPara>
                </a14:m>
                <a:endParaRPr lang="zh-CN" altLang="en-US" sz="2400" dirty="0">
                  <a:ea typeface="宋体" panose="02010600030101010101" pitchFamily="2" charset="-122"/>
                </a:endParaRPr>
              </a:p>
              <a:p>
                <a:pPr marL="0" indent="0" eaLnBrk="1" hangingPunct="1">
                  <a:buNone/>
                </a:pPr>
                <a:r>
                  <a:rPr lang="en-US" altLang="zh-CN" sz="2400" dirty="0"/>
                  <a:t>    </a:t>
                </a:r>
                <a:r>
                  <a:rPr lang="zh-CN" altLang="zh-CN" sz="2400" dirty="0"/>
                  <a:t>付息债券到期收益率的计算公式为：</a:t>
                </a:r>
                <a:endParaRPr lang="zh-CN" altLang="zh-CN" sz="2400" dirty="0"/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dirty="0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400" dirty="0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（利息收入+卖出价−买入价）</m:t>
                          </m:r>
                        </m:num>
                        <m:den>
                          <m:r>
                            <a:rPr lang="en-US" altLang="zh-CN" sz="2400" dirty="0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买入价</m:t>
                          </m:r>
                          <m:r>
                            <a:rPr lang="en-US" altLang="zh-CN" sz="2400" dirty="0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∗</m:t>
                          </m:r>
                          <m:r>
                            <a:rPr lang="en-US" altLang="zh-CN" sz="2400" dirty="0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持有年限</m:t>
                          </m:r>
                        </m:den>
                      </m:f>
                      <m:r>
                        <a:rPr lang="en-US" altLang="zh-CN" sz="2400" i="1" dirty="0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∗</m:t>
                      </m:r>
                      <m:r>
                        <a:rPr lang="en-US" altLang="zh-CN" sz="2400" i="1" dirty="0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100</m:t>
                      </m:r>
                      <m:r>
                        <a:rPr lang="en-US" altLang="zh-CN" sz="2400" i="1" dirty="0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%</m:t>
                      </m:r>
                    </m:oMath>
                  </m:oMathPara>
                </a14:m>
                <a:endParaRPr lang="en-US" altLang="zh-CN" sz="2400" dirty="0"/>
              </a:p>
              <a:p>
                <a:pPr marL="0" indent="0" eaLnBrk="1" hangingPunct="1">
                  <a:buNone/>
                </a:pPr>
                <a:r>
                  <a:rPr lang="zh-CN" altLang="zh-CN" sz="2400" dirty="0"/>
                  <a:t>息票累积债券到期收益率的计算公式为：</a:t>
                </a:r>
                <a:endParaRPr lang="zh-CN" altLang="zh-CN" sz="2400" dirty="0"/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dirty="0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zh-CN" altLang="en-US" sz="2400" i="1" dirty="0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债券面额</m:t>
                          </m:r>
                          <m:r>
                            <a:rPr lang="en-US" altLang="zh-CN" sz="2400" i="1" dirty="0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∗</m:t>
                          </m:r>
                          <m:r>
                            <a:rPr lang="en-US" altLang="zh-CN" sz="2400" dirty="0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（</m:t>
                          </m:r>
                          <m:r>
                            <a:rPr lang="en-US" altLang="zh-CN" sz="2400" dirty="0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1</m:t>
                          </m:r>
                          <m:r>
                            <a:rPr lang="en-US" altLang="zh-CN" sz="2400" dirty="0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+</m:t>
                          </m:r>
                          <m:r>
                            <a:rPr lang="zh-CN" altLang="en-US" sz="2400" dirty="0">
                              <a:latin typeface="Cambria Math" panose="02040503050406030204" charset="0"/>
                              <a:ea typeface="MS Mincho" charset="0"/>
                              <a:cs typeface="Cambria Math" panose="02040503050406030204" charset="0"/>
                            </a:rPr>
                            <m:t>票面利率</m:t>
                          </m:r>
                          <m:r>
                            <m:rPr>
                              <m:sty m:val="p"/>
                            </m:rPr>
                            <a:rPr lang="en-US" altLang="zh-CN" sz="2400" dirty="0">
                              <a:latin typeface="Cambria Math" panose="02040503050406030204" charset="0"/>
                              <a:ea typeface="MS Mincho" charset="0"/>
                              <a:cs typeface="Cambria Math" panose="02040503050406030204" charset="0"/>
                            </a:rPr>
                            <m:t>∗</m:t>
                          </m:r>
                          <m:r>
                            <m:rPr>
                              <m:sty m:val="p"/>
                            </m:rPr>
                            <a:rPr lang="zh-CN" altLang="en-US" sz="2400" dirty="0">
                              <a:latin typeface="Cambria Math" panose="02040503050406030204" charset="0"/>
                              <a:ea typeface="MS Mincho" charset="0"/>
                              <a:cs typeface="Cambria Math" panose="02040503050406030204" charset="0"/>
                            </a:rPr>
                            <m:t>债券年限</m:t>
                          </m:r>
                          <m:r>
                            <a:rPr lang="en-US" altLang="zh-CN" sz="2400" dirty="0">
                              <a:latin typeface="Cambria Math" panose="02040503050406030204" charset="0"/>
                              <a:ea typeface="MS Mincho" charset="0"/>
                              <a:cs typeface="Cambria Math" panose="02040503050406030204" charset="0"/>
                            </a:rPr>
                            <m:t>）</m:t>
                          </m:r>
                          <m:r>
                            <m:rPr>
                              <m:sty m:val="p"/>
                            </m:rPr>
                            <a:rPr lang="en-US" altLang="zh-CN" sz="2400" dirty="0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zh-CN" altLang="en-US" sz="2400" dirty="0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买入价</m:t>
                          </m:r>
                        </m:num>
                        <m:den>
                          <m:r>
                            <a:rPr lang="en-US" altLang="zh-CN" sz="2400" dirty="0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买入价∗持有年限</m:t>
                          </m:r>
                        </m:den>
                      </m:f>
                      <m:r>
                        <a:rPr lang="en-US" altLang="zh-CN" sz="2400" i="1" dirty="0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∗</m:t>
                      </m:r>
                      <m:r>
                        <a:rPr lang="en-US" altLang="zh-CN" sz="2400" i="1" dirty="0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100</m:t>
                      </m:r>
                      <m:r>
                        <a:rPr lang="en-US" altLang="zh-CN" sz="2400" i="1" dirty="0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%</m:t>
                      </m:r>
                    </m:oMath>
                  </m:oMathPara>
                </a14:m>
                <a:endParaRPr lang="zh-CN" altLang="zh-CN" sz="2400" dirty="0"/>
              </a:p>
              <a:p>
                <a:pPr marL="0" indent="0" eaLnBrk="1" hangingPunct="1">
                  <a:buNone/>
                </a:pPr>
                <a:r>
                  <a:rPr lang="en-US" altLang="zh-CN" sz="2400" dirty="0"/>
                  <a:t> </a:t>
                </a:r>
                <a:endParaRPr lang="en-US" altLang="zh-CN" sz="2400" dirty="0"/>
              </a:p>
              <a:p>
                <a:pPr marL="0" indent="0" eaLnBrk="1" hangingPunct="1">
                  <a:buNone/>
                </a:pPr>
                <a:endParaRPr lang="zh-CN" altLang="zh-CN" sz="2400" dirty="0"/>
              </a:p>
              <a:p>
                <a:pPr marL="0" indent="0" eaLnBrk="1" hangingPunct="1">
                  <a:buNone/>
                </a:pPr>
                <a:endParaRPr lang="zh-CN" altLang="en-US" sz="2400" dirty="0">
                  <a:ea typeface="宋体" panose="02010600030101010101" pitchFamily="2" charset="-122"/>
                </a:endParaRPr>
              </a:p>
              <a:p>
                <a:pPr marL="0" indent="0" eaLnBrk="1" hangingPunct="1">
                  <a:buNone/>
                </a:pPr>
                <a:endParaRPr lang="zh-CN" altLang="en-US" sz="2400" dirty="0"/>
              </a:p>
            </p:txBody>
          </p:sp>
        </mc:Choice>
        <mc:Fallback>
          <p:sp>
            <p:nvSpPr>
              <p:cNvPr id="12290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0825" y="836930"/>
                <a:ext cx="8785225" cy="5885180"/>
              </a:xfrm>
              <a:blipFill rotWithShape="1">
                <a:blip r:embed="rId1"/>
                <a:stretch>
                  <a:fillRect b="-2618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3600" dirty="0">
                <a:ea typeface="宋体" panose="02010600030101010101" pitchFamily="2" charset="-122"/>
              </a:rPr>
              <a:t>6.2 </a:t>
            </a:r>
            <a:r>
              <a:rPr lang="zh-CN" altLang="en-US" sz="3600" dirty="0">
                <a:ea typeface="宋体" panose="02010600030101010101" pitchFamily="2" charset="-122"/>
              </a:rPr>
              <a:t>债券投资收益分析</a:t>
            </a:r>
            <a:endParaRPr lang="zh-CN" altLang="en-US" sz="3600" dirty="0"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315" name="Rectangle 3"/>
              <p:cNvSpPr>
                <a:spLocks noGrp="1"/>
              </p:cNvSpPr>
              <p:nvPr>
                <p:ph idx="1"/>
              </p:nvPr>
            </p:nvSpPr>
            <p:spPr>
              <a:ln/>
            </p:spPr>
            <p:txBody>
              <a:bodyPr vert="horz" wrap="square" lIns="91440" tIns="45720" rIns="91440" bIns="45720" anchor="t" anchorCtr="0"/>
              <a:p>
                <a:pPr eaLnBrk="1" hangingPunct="1">
                  <a:lnSpc>
                    <a:spcPct val="90000"/>
                  </a:lnSpc>
                  <a:buNone/>
                </a:pPr>
                <a:r>
                  <a:rPr lang="en-US" altLang="zh-CN" sz="2800" b="1" dirty="0">
                    <a:ea typeface="宋体" panose="02010600030101010101" pitchFamily="2" charset="-122"/>
                  </a:rPr>
                  <a:t>6.2.3</a:t>
                </a:r>
                <a:r>
                  <a:rPr lang="zh-CN" altLang="en-US" sz="2800" b="1" dirty="0">
                    <a:ea typeface="宋体" panose="02010600030101010101" pitchFamily="2" charset="-122"/>
                  </a:rPr>
                  <a:t>债券定价</a:t>
                </a:r>
                <a:endParaRPr lang="zh-CN" altLang="en-US" sz="2800" b="1" dirty="0">
                  <a:ea typeface="宋体" panose="02010600030101010101" pitchFamily="2" charset="-122"/>
                </a:endParaRPr>
              </a:p>
              <a:p>
                <a:pPr eaLnBrk="1" hangingPunct="1">
                  <a:lnSpc>
                    <a:spcPct val="90000"/>
                  </a:lnSpc>
                  <a:buNone/>
                </a:pPr>
                <a:r>
                  <a:rPr lang="zh-CN" altLang="en-US" sz="2800" dirty="0">
                    <a:ea typeface="宋体" panose="02010600030101010101" pitchFamily="2" charset="-122"/>
                  </a:rPr>
                  <a:t>债券的价值</a:t>
                </a:r>
                <a:r>
                  <a:rPr lang="en-US" altLang="zh-CN" sz="2800" dirty="0">
                    <a:ea typeface="宋体" panose="02010600030101010101" pitchFamily="2" charset="-122"/>
                  </a:rPr>
                  <a:t>=</a:t>
                </a:r>
                <a:r>
                  <a:rPr lang="zh-CN" altLang="en-US" sz="2800" dirty="0">
                    <a:ea typeface="宋体" panose="02010600030101010101" pitchFamily="2" charset="-122"/>
                  </a:rPr>
                  <a:t>利息的现值</a:t>
                </a:r>
                <a:r>
                  <a:rPr lang="en-US" altLang="zh-CN" sz="2800" dirty="0">
                    <a:ea typeface="宋体" panose="02010600030101010101" pitchFamily="2" charset="-122"/>
                  </a:rPr>
                  <a:t>+</a:t>
                </a:r>
                <a:r>
                  <a:rPr lang="zh-CN" altLang="en-US" sz="2800" dirty="0">
                    <a:ea typeface="宋体" panose="02010600030101010101" pitchFamily="2" charset="-122"/>
                  </a:rPr>
                  <a:t>面值的现值</a:t>
                </a:r>
                <a:endParaRPr lang="zh-CN" altLang="en-US" sz="2800" dirty="0">
                  <a:ea typeface="宋体" panose="02010600030101010101" pitchFamily="2" charset="-122"/>
                </a:endParaRPr>
              </a:p>
              <a:p>
                <a:pPr eaLnBrk="1" hangingPunct="1">
                  <a:lnSpc>
                    <a:spcPct val="90000"/>
                  </a:lnSpc>
                  <a:buNone/>
                </a:pPr>
                <a:endParaRPr lang="zh-CN" altLang="en-US" sz="2800" dirty="0">
                  <a:ea typeface="宋体" panose="02010600030101010101" pitchFamily="2" charset="-122"/>
                </a:endParaRPr>
              </a:p>
              <a:p>
                <a:pPr eaLnBrk="1" hangingPunct="1">
                  <a:lnSpc>
                    <a:spcPct val="90000"/>
                  </a:lnSpc>
                  <a:buNone/>
                </a:pPr>
                <a:endParaRPr lang="zh-CN" altLang="en-US" sz="2800" dirty="0">
                  <a:ea typeface="宋体" panose="02010600030101010101" pitchFamily="2" charset="-122"/>
                </a:endParaRPr>
              </a:p>
              <a:p>
                <a:pPr eaLnBrk="1" hangingPunct="1">
                  <a:lnSpc>
                    <a:spcPct val="90000"/>
                  </a:lnSpc>
                  <a:buNone/>
                </a:pPr>
                <a:endParaRPr lang="zh-CN" altLang="en-US" sz="2800" dirty="0">
                  <a:ea typeface="宋体" panose="02010600030101010101" pitchFamily="2" charset="-122"/>
                </a:endParaRPr>
              </a:p>
              <a:p>
                <a:pPr eaLnBrk="1" hangingPunct="1">
                  <a:lnSpc>
                    <a:spcPct val="90000"/>
                  </a:lnSpc>
                  <a:buNone/>
                </a:pPr>
                <a:r>
                  <a:rPr lang="zh-CN" altLang="en-US" sz="2800" dirty="0">
                    <a:ea typeface="宋体" panose="02010600030101010101" pitchFamily="2" charset="-122"/>
                  </a:rPr>
                  <a:t>式中，</a:t>
                </a:r>
                <a14:m>
                  <m:oMath xmlns:m="http://schemas.openxmlformats.org/officeDocument/2006/math">
                    <m:r>
                      <a:rPr lang="en-US" altLang="zh-CN" sz="2800" i="1" dirty="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P</m:t>
                    </m:r>
                  </m:oMath>
                </a14:m>
                <a:r>
                  <a:rPr lang="en-US" altLang="zh-CN" sz="2800" dirty="0">
                    <a:ea typeface="宋体" panose="02010600030101010101" pitchFamily="2" charset="-122"/>
                  </a:rPr>
                  <a:t>    </a:t>
                </a:r>
                <a:r>
                  <a:rPr lang="zh-CN" altLang="en-US" sz="2800" dirty="0">
                    <a:ea typeface="宋体" panose="02010600030101010101" pitchFamily="2" charset="-122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债</m:t>
                    </m:r>
                  </m:oMath>
                </a14:m>
                <a:r>
                  <a:rPr lang="zh-CN" altLang="en-US" sz="2800" dirty="0">
                    <a:ea typeface="宋体" panose="02010600030101010101" pitchFamily="2" charset="-122"/>
                  </a:rPr>
                  <a:t>券的内在价值，</a:t>
                </a:r>
                <a:endParaRPr lang="zh-CN" altLang="en-US" sz="2800" dirty="0">
                  <a:ea typeface="宋体" panose="02010600030101010101" pitchFamily="2" charset="-122"/>
                </a:endParaRPr>
              </a:p>
              <a:p>
                <a:pPr eaLnBrk="1" hangingPunct="1">
                  <a:lnSpc>
                    <a:spcPct val="90000"/>
                  </a:lnSpc>
                  <a:buNone/>
                </a:pPr>
                <a:r>
                  <a:rPr lang="en-US" altLang="zh-CN" sz="2800" dirty="0">
                    <a:ea typeface="宋体" panose="02010600030101010101" pitchFamily="2" charset="-122"/>
                  </a:rPr>
                  <a:t>          </a:t>
                </a:r>
                <a:r>
                  <a:rPr lang="zh-CN" altLang="en-US" sz="2800" dirty="0">
                    <a:ea typeface="宋体" panose="02010600030101010101" pitchFamily="2" charset="-122"/>
                    <a:sym typeface="+mn-ea"/>
                  </a:rPr>
                  <a:t> </a:t>
                </a:r>
                <a:r>
                  <a:rPr lang="en-US" altLang="zh-CN" sz="2800" dirty="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</a:rPr>
                  <a:t>T</a:t>
                </a:r>
                <a:r>
                  <a:rPr lang="en-US" altLang="zh-CN" sz="2800" i="1" dirty="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</a:rPr>
                  <a:t>     </a:t>
                </a:r>
                <a:r>
                  <a:rPr lang="zh-CN" altLang="en-US" sz="2800" dirty="0">
                    <a:ea typeface="宋体" panose="02010600030101010101" pitchFamily="2" charset="-122"/>
                  </a:rPr>
                  <a:t>为距离到期日的期数， </a:t>
                </a:r>
                <a:endParaRPr lang="zh-CN" altLang="en-US" sz="2800" dirty="0">
                  <a:ea typeface="宋体" panose="02010600030101010101" pitchFamily="2" charset="-122"/>
                </a:endParaRPr>
              </a:p>
              <a:p>
                <a:pPr eaLnBrk="1" hangingPunct="1">
                  <a:lnSpc>
                    <a:spcPct val="90000"/>
                  </a:lnSpc>
                  <a:buNone/>
                </a:pPr>
                <a:r>
                  <a:rPr lang="zh-CN" altLang="en-US" sz="2800" dirty="0">
                    <a:ea typeface="宋体" panose="02010600030101010101" pitchFamily="2" charset="-122"/>
                  </a:rPr>
                  <a:t>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CF</m:t>
                        </m:r>
                      </m:e>
                      <m:sub>
                        <m:r>
                          <a:rPr lang="en-US" altLang="zh-CN" sz="2800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t</m:t>
                        </m:r>
                      </m:sub>
                    </m:sSub>
                  </m:oMath>
                </a14:m>
                <a:r>
                  <a:rPr lang="en-US" altLang="zh-CN" sz="2800" dirty="0">
                    <a:ea typeface="宋体" panose="02010600030101010101" pitchFamily="2" charset="-122"/>
                  </a:rPr>
                  <a:t> </a:t>
                </a:r>
                <a:r>
                  <a:rPr lang="zh-CN" altLang="en-US" sz="2800" dirty="0">
                    <a:ea typeface="宋体" panose="02010600030101010101" pitchFamily="2" charset="-122"/>
                  </a:rPr>
                  <a:t>为债券</a:t>
                </a:r>
                <a:r>
                  <a:rPr lang="en-US" altLang="zh-CN" sz="2800" dirty="0">
                    <a:ea typeface="宋体" panose="02010600030101010101" pitchFamily="2" charset="-122"/>
                  </a:rPr>
                  <a:t>t</a:t>
                </a:r>
                <a:r>
                  <a:rPr lang="zh-CN" altLang="en-US" sz="2800" dirty="0">
                    <a:ea typeface="宋体" panose="02010600030101010101" pitchFamily="2" charset="-122"/>
                  </a:rPr>
                  <a:t>年的利息收入，</a:t>
                </a:r>
                <a:endParaRPr lang="zh-CN" altLang="en-US" sz="2800" dirty="0">
                  <a:ea typeface="宋体" panose="02010600030101010101" pitchFamily="2" charset="-122"/>
                </a:endParaRPr>
              </a:p>
              <a:p>
                <a:pPr eaLnBrk="1" hangingPunct="1">
                  <a:lnSpc>
                    <a:spcPct val="90000"/>
                  </a:lnSpc>
                  <a:buNone/>
                </a:pPr>
                <a:r>
                  <a:rPr lang="en-US" altLang="zh-CN" sz="2800" dirty="0">
                    <a:ea typeface="宋体" panose="02010600030101010101" pitchFamily="2" charset="-122"/>
                  </a:rPr>
                  <a:t>           </a:t>
                </a:r>
                <a14:m>
                  <m:oMath xmlns:m="http://schemas.openxmlformats.org/officeDocument/2006/math">
                    <m:r>
                      <a:rPr lang="en-US" altLang="zh-CN" sz="2800" i="1" dirty="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𝑟</m:t>
                    </m:r>
                    <m:r>
                      <a:rPr lang="en-US" altLang="zh-CN" sz="2800" i="1" dirty="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en-US" altLang="zh-CN" sz="2800" dirty="0">
                    <a:ea typeface="宋体" panose="02010600030101010101" pitchFamily="2" charset="-122"/>
                  </a:rPr>
                  <a:t>    </a:t>
                </a:r>
                <a:r>
                  <a:rPr lang="zh-CN" altLang="en-US" sz="2800" dirty="0">
                    <a:ea typeface="宋体" panose="02010600030101010101" pitchFamily="2" charset="-122"/>
                  </a:rPr>
                  <a:t>为贴现率，</a:t>
                </a:r>
                <a:endParaRPr lang="zh-CN" altLang="en-US" sz="2800" dirty="0">
                  <a:ea typeface="宋体" panose="02010600030101010101" pitchFamily="2" charset="-122"/>
                </a:endParaRPr>
              </a:p>
              <a:p>
                <a:pPr eaLnBrk="1" hangingPunct="1">
                  <a:lnSpc>
                    <a:spcPct val="90000"/>
                  </a:lnSpc>
                  <a:buNone/>
                </a:pPr>
                <a:r>
                  <a:rPr lang="en-US" altLang="zh-CN" sz="2800" dirty="0">
                    <a:ea typeface="宋体" panose="02010600030101010101" pitchFamily="2" charset="-122"/>
                  </a:rPr>
                  <a:t>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P</m:t>
                        </m:r>
                      </m:e>
                      <m:sub>
                        <m:r>
                          <a:rPr lang="en-US" altLang="zh-CN" sz="2800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T</m:t>
                        </m:r>
                      </m:sub>
                    </m:sSub>
                  </m:oMath>
                </a14:m>
                <a:r>
                  <a:rPr lang="en-US" altLang="zh-CN" sz="2800" dirty="0">
                    <a:ea typeface="宋体" panose="02010600030101010101" pitchFamily="2" charset="-122"/>
                  </a:rPr>
                  <a:t>  </a:t>
                </a:r>
                <a:r>
                  <a:rPr lang="zh-CN" altLang="en-US" sz="2800" dirty="0">
                    <a:ea typeface="宋体" panose="02010600030101010101" pitchFamily="2" charset="-122"/>
                  </a:rPr>
                  <a:t>为债券面值。 </a:t>
                </a:r>
                <a:endParaRPr lang="zh-CN" altLang="en-US" sz="2800" dirty="0"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3315" name="Rectangle 3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1"/>
                <a:stretch>
                  <a:fillRect l="-4" b="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16" name="Picture 4" descr="1"/>
          <p:cNvPicPr>
            <a:picLocks noChangeAspect="1"/>
          </p:cNvPicPr>
          <p:nvPr/>
        </p:nvPicPr>
        <p:blipFill>
          <a:blip r:embed="rId2"/>
          <a:srcRect b="28612"/>
          <a:stretch>
            <a:fillRect/>
          </a:stretch>
        </p:blipFill>
        <p:spPr>
          <a:xfrm>
            <a:off x="7418388" y="4953000"/>
            <a:ext cx="1701800" cy="1905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3317" name="Object 5"/>
          <p:cNvGraphicFramePr>
            <a:graphicFrameLocks noChangeAspect="1"/>
          </p:cNvGraphicFramePr>
          <p:nvPr/>
        </p:nvGraphicFramePr>
        <p:xfrm>
          <a:off x="1835150" y="2565400"/>
          <a:ext cx="4464050" cy="1284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1320165" imgH="381000" progId="Equation.3">
                  <p:embed/>
                </p:oleObj>
              </mc:Choice>
              <mc:Fallback>
                <p:oleObj name="" r:id="rId3" imgW="1320165" imgH="3810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35150" y="2565400"/>
                        <a:ext cx="4464050" cy="12842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3600" dirty="0">
                <a:ea typeface="宋体" panose="02010600030101010101" pitchFamily="2" charset="-122"/>
              </a:rPr>
              <a:t>6.2 </a:t>
            </a:r>
            <a:r>
              <a:rPr lang="zh-CN" altLang="en-US" sz="3600" dirty="0">
                <a:ea typeface="宋体" panose="02010600030101010101" pitchFamily="2" charset="-122"/>
              </a:rPr>
              <a:t>债券投资收益分析</a:t>
            </a:r>
            <a:endParaRPr lang="zh-CN" altLang="en-US" sz="3600" dirty="0">
              <a:ea typeface="宋体" panose="02010600030101010101" pitchFamily="2" charset="-122"/>
            </a:endParaRPr>
          </a:p>
        </p:txBody>
      </p:sp>
      <p:sp>
        <p:nvSpPr>
          <p:cNvPr id="14339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b="1" dirty="0">
                <a:ea typeface="宋体" panose="02010600030101010101" pitchFamily="2" charset="-122"/>
              </a:rPr>
              <a:t>6.2.4</a:t>
            </a:r>
            <a:r>
              <a:rPr lang="zh-CN" altLang="en-US" b="1" dirty="0">
                <a:ea typeface="宋体" panose="02010600030101010101" pitchFamily="2" charset="-122"/>
              </a:rPr>
              <a:t>影响债券价格的主要因素</a:t>
            </a:r>
            <a:endParaRPr lang="zh-CN" altLang="en-US" b="1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dirty="0">
                <a:ea typeface="宋体" panose="02010600030101010101" pitchFamily="2" charset="-122"/>
              </a:rPr>
              <a:t>  1. </a:t>
            </a:r>
            <a:r>
              <a:rPr lang="zh-CN" altLang="en-US" dirty="0">
                <a:ea typeface="宋体" panose="02010600030101010101" pitchFamily="2" charset="-122"/>
              </a:rPr>
              <a:t>市场利率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dirty="0">
                <a:ea typeface="宋体" panose="02010600030101010101" pitchFamily="2" charset="-122"/>
              </a:rPr>
              <a:t>  2. </a:t>
            </a:r>
            <a:r>
              <a:rPr lang="zh-CN" altLang="en-US" dirty="0">
                <a:ea typeface="宋体" panose="02010600030101010101" pitchFamily="2" charset="-122"/>
              </a:rPr>
              <a:t>供求关系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dirty="0">
                <a:ea typeface="宋体" panose="02010600030101010101" pitchFamily="2" charset="-122"/>
              </a:rPr>
              <a:t>  3. </a:t>
            </a:r>
            <a:r>
              <a:rPr lang="zh-CN" altLang="en-US" dirty="0">
                <a:ea typeface="宋体" panose="02010600030101010101" pitchFamily="2" charset="-122"/>
              </a:rPr>
              <a:t>社会经济发展状况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dirty="0">
                <a:ea typeface="宋体" panose="02010600030101010101" pitchFamily="2" charset="-122"/>
              </a:rPr>
              <a:t>  4. </a:t>
            </a:r>
            <a:r>
              <a:rPr lang="zh-CN" altLang="en-US" dirty="0">
                <a:ea typeface="宋体" panose="02010600030101010101" pitchFamily="2" charset="-122"/>
              </a:rPr>
              <a:t>财政收支状况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dirty="0">
                <a:ea typeface="宋体" panose="02010600030101010101" pitchFamily="2" charset="-122"/>
              </a:rPr>
              <a:t>  5. </a:t>
            </a:r>
            <a:r>
              <a:rPr lang="zh-CN" altLang="en-US" dirty="0">
                <a:ea typeface="宋体" panose="02010600030101010101" pitchFamily="2" charset="-122"/>
              </a:rPr>
              <a:t>货币政策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dirty="0">
                <a:ea typeface="宋体" panose="02010600030101010101" pitchFamily="2" charset="-122"/>
              </a:rPr>
              <a:t>  6. </a:t>
            </a:r>
            <a:r>
              <a:rPr lang="zh-CN" altLang="en-US" dirty="0">
                <a:ea typeface="宋体" panose="02010600030101010101" pitchFamily="2" charset="-122"/>
              </a:rPr>
              <a:t>国际间利差和汇率变化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14340" name="Picture 4" descr="1"/>
          <p:cNvPicPr>
            <a:picLocks noChangeAspect="1"/>
          </p:cNvPicPr>
          <p:nvPr/>
        </p:nvPicPr>
        <p:blipFill>
          <a:blip r:embed="rId1"/>
          <a:srcRect b="28612"/>
          <a:stretch>
            <a:fillRect/>
          </a:stretch>
        </p:blipFill>
        <p:spPr>
          <a:xfrm>
            <a:off x="7418388" y="4953000"/>
            <a:ext cx="1701800" cy="190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xfrm>
            <a:off x="179388" y="1196975"/>
            <a:ext cx="8785225" cy="674688"/>
          </a:xfrm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3600" dirty="0">
                <a:ea typeface="宋体" panose="02010600030101010101" pitchFamily="2" charset="-122"/>
              </a:rPr>
              <a:t>6.3 </a:t>
            </a:r>
            <a:r>
              <a:rPr lang="zh-CN" altLang="en-US" sz="3600" dirty="0">
                <a:ea typeface="宋体" panose="02010600030101010101" pitchFamily="2" charset="-122"/>
              </a:rPr>
              <a:t>债券投资的风险、原则策略及信用评级</a:t>
            </a:r>
            <a:endParaRPr lang="zh-CN" altLang="en-US" sz="3600" dirty="0">
              <a:ea typeface="宋体" panose="02010600030101010101" pitchFamily="2" charset="-122"/>
            </a:endParaRPr>
          </a:p>
        </p:txBody>
      </p:sp>
      <p:sp>
        <p:nvSpPr>
          <p:cNvPr id="15363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endParaRPr lang="en-US" altLang="zh-CN" b="1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b="1" dirty="0">
                <a:ea typeface="宋体" panose="02010600030101010101" pitchFamily="2" charset="-122"/>
              </a:rPr>
              <a:t>6.3.1</a:t>
            </a:r>
            <a:r>
              <a:rPr lang="zh-CN" altLang="en-US" b="1" dirty="0">
                <a:ea typeface="宋体" panose="02010600030101010101" pitchFamily="2" charset="-122"/>
              </a:rPr>
              <a:t>债券投资的风险</a:t>
            </a:r>
            <a:endParaRPr lang="zh-CN" altLang="en-US" b="1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dirty="0">
                <a:ea typeface="宋体" panose="02010600030101010101" pitchFamily="2" charset="-122"/>
              </a:rPr>
              <a:t>  1. </a:t>
            </a:r>
            <a:r>
              <a:rPr lang="zh-CN" altLang="en-US" dirty="0">
                <a:ea typeface="宋体" panose="02010600030101010101" pitchFamily="2" charset="-122"/>
              </a:rPr>
              <a:t>利率风险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dirty="0">
                <a:ea typeface="宋体" panose="02010600030101010101" pitchFamily="2" charset="-122"/>
              </a:rPr>
              <a:t>  2. </a:t>
            </a:r>
            <a:r>
              <a:rPr lang="zh-CN" altLang="en-US" dirty="0">
                <a:ea typeface="宋体" panose="02010600030101010101" pitchFamily="2" charset="-122"/>
              </a:rPr>
              <a:t>信用风险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dirty="0">
                <a:ea typeface="宋体" panose="02010600030101010101" pitchFamily="2" charset="-122"/>
              </a:rPr>
              <a:t>  3. </a:t>
            </a:r>
            <a:r>
              <a:rPr lang="zh-CN" altLang="en-US" dirty="0">
                <a:ea typeface="宋体" panose="02010600030101010101" pitchFamily="2" charset="-122"/>
              </a:rPr>
              <a:t>收益率曲线风险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dirty="0">
                <a:ea typeface="宋体" panose="02010600030101010101" pitchFamily="2" charset="-122"/>
              </a:rPr>
              <a:t>  4. </a:t>
            </a:r>
            <a:r>
              <a:rPr lang="zh-CN" altLang="en-US" dirty="0">
                <a:ea typeface="宋体" panose="02010600030101010101" pitchFamily="2" charset="-122"/>
              </a:rPr>
              <a:t>通货膨胀风险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15364" name="Picture 4" descr="1"/>
          <p:cNvPicPr>
            <a:picLocks noChangeAspect="1"/>
          </p:cNvPicPr>
          <p:nvPr/>
        </p:nvPicPr>
        <p:blipFill>
          <a:blip r:embed="rId1"/>
          <a:srcRect b="28612"/>
          <a:stretch>
            <a:fillRect/>
          </a:stretch>
        </p:blipFill>
        <p:spPr>
          <a:xfrm>
            <a:off x="7418388" y="4953000"/>
            <a:ext cx="1701800" cy="190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3"/>
          <p:cNvSpPr>
            <a:spLocks noGrp="1"/>
          </p:cNvSpPr>
          <p:nvPr>
            <p:ph idx="1"/>
          </p:nvPr>
        </p:nvSpPr>
        <p:spPr>
          <a:xfrm>
            <a:off x="350838" y="2133600"/>
            <a:ext cx="8437562" cy="4221163"/>
          </a:xfrm>
          <a:ln/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dirty="0">
                <a:ea typeface="宋体" panose="02010600030101010101" pitchFamily="2" charset="-122"/>
              </a:rPr>
              <a:t>  5. </a:t>
            </a:r>
            <a:r>
              <a:rPr lang="zh-CN" altLang="en-US" dirty="0">
                <a:ea typeface="宋体" panose="02010600030101010101" pitchFamily="2" charset="-122"/>
              </a:rPr>
              <a:t>汇率风险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dirty="0">
                <a:ea typeface="宋体" panose="02010600030101010101" pitchFamily="2" charset="-122"/>
              </a:rPr>
              <a:t>  6. </a:t>
            </a:r>
            <a:r>
              <a:rPr lang="zh-CN" altLang="en-US" dirty="0">
                <a:ea typeface="宋体" panose="02010600030101010101" pitchFamily="2" charset="-122"/>
              </a:rPr>
              <a:t>流动性风险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dirty="0">
                <a:ea typeface="宋体" panose="02010600030101010101" pitchFamily="2" charset="-122"/>
              </a:rPr>
              <a:t>  7. </a:t>
            </a:r>
            <a:r>
              <a:rPr lang="zh-CN" altLang="en-US" dirty="0">
                <a:ea typeface="宋体" panose="02010600030101010101" pitchFamily="2" charset="-122"/>
              </a:rPr>
              <a:t>再投资风险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dirty="0">
                <a:ea typeface="宋体" panose="02010600030101010101" pitchFamily="2" charset="-122"/>
              </a:rPr>
              <a:t>  8. </a:t>
            </a:r>
            <a:r>
              <a:rPr lang="zh-CN" altLang="en-US" dirty="0">
                <a:ea typeface="宋体" panose="02010600030101010101" pitchFamily="2" charset="-122"/>
              </a:rPr>
              <a:t>提前赎回风险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dirty="0">
                <a:ea typeface="宋体" panose="02010600030101010101" pitchFamily="2" charset="-122"/>
              </a:rPr>
              <a:t>  9. </a:t>
            </a:r>
            <a:r>
              <a:rPr lang="zh-CN" altLang="en-US" dirty="0">
                <a:ea typeface="宋体" panose="02010600030101010101" pitchFamily="2" charset="-122"/>
              </a:rPr>
              <a:t>突发事件风险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16387" name="Picture 4" descr="1"/>
          <p:cNvPicPr>
            <a:picLocks noChangeAspect="1"/>
          </p:cNvPicPr>
          <p:nvPr/>
        </p:nvPicPr>
        <p:blipFill>
          <a:blip r:embed="rId1"/>
          <a:srcRect b="28612"/>
          <a:stretch>
            <a:fillRect/>
          </a:stretch>
        </p:blipFill>
        <p:spPr>
          <a:xfrm>
            <a:off x="7418388" y="4953000"/>
            <a:ext cx="1701800" cy="190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179388" y="1196975"/>
            <a:ext cx="8785225" cy="674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6.3 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债券投资的风险、原则策略及信用评级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3"/>
          <p:cNvSpPr>
            <a:spLocks noGrp="1"/>
          </p:cNvSpPr>
          <p:nvPr>
            <p:ph idx="1"/>
          </p:nvPr>
        </p:nvSpPr>
        <p:spPr>
          <a:xfrm>
            <a:off x="350838" y="2565400"/>
            <a:ext cx="8437562" cy="3789363"/>
          </a:xfrm>
          <a:ln/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b="1" dirty="0">
                <a:ea typeface="宋体" panose="02010600030101010101" pitchFamily="2" charset="-122"/>
              </a:rPr>
              <a:t>6.3.2</a:t>
            </a:r>
            <a:r>
              <a:rPr lang="zh-CN" altLang="en-US" b="1" dirty="0">
                <a:ea typeface="宋体" panose="02010600030101010101" pitchFamily="2" charset="-122"/>
              </a:rPr>
              <a:t>债券投资的一般原则</a:t>
            </a:r>
            <a:endParaRPr lang="zh-CN" altLang="en-US" b="1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dirty="0">
                <a:ea typeface="宋体" panose="02010600030101010101" pitchFamily="2" charset="-122"/>
              </a:rPr>
              <a:t>  1. </a:t>
            </a:r>
            <a:r>
              <a:rPr lang="zh-CN" altLang="en-US" dirty="0">
                <a:ea typeface="宋体" panose="02010600030101010101" pitchFamily="2" charset="-122"/>
              </a:rPr>
              <a:t>收益性原则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dirty="0">
                <a:ea typeface="宋体" panose="02010600030101010101" pitchFamily="2" charset="-122"/>
              </a:rPr>
              <a:t>  2. </a:t>
            </a:r>
            <a:r>
              <a:rPr lang="zh-CN" altLang="en-US" dirty="0">
                <a:ea typeface="宋体" panose="02010600030101010101" pitchFamily="2" charset="-122"/>
              </a:rPr>
              <a:t>安全性原则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dirty="0">
                <a:ea typeface="宋体" panose="02010600030101010101" pitchFamily="2" charset="-122"/>
              </a:rPr>
              <a:t>  3. </a:t>
            </a:r>
            <a:r>
              <a:rPr lang="zh-CN" altLang="en-US" dirty="0">
                <a:ea typeface="宋体" panose="02010600030101010101" pitchFamily="2" charset="-122"/>
              </a:rPr>
              <a:t>流动性原则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17411" name="Picture 4" descr="1"/>
          <p:cNvPicPr>
            <a:picLocks noChangeAspect="1"/>
          </p:cNvPicPr>
          <p:nvPr/>
        </p:nvPicPr>
        <p:blipFill>
          <a:blip r:embed="rId1"/>
          <a:srcRect b="28612"/>
          <a:stretch>
            <a:fillRect/>
          </a:stretch>
        </p:blipFill>
        <p:spPr>
          <a:xfrm>
            <a:off x="7418388" y="4953000"/>
            <a:ext cx="1701800" cy="190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Rectangle 2"/>
          <p:cNvSpPr>
            <a:spLocks noGrp="1"/>
          </p:cNvSpPr>
          <p:nvPr>
            <p:ph type="title"/>
          </p:nvPr>
        </p:nvSpPr>
        <p:spPr>
          <a:xfrm>
            <a:off x="179388" y="1196975"/>
            <a:ext cx="8785225" cy="674688"/>
          </a:xfrm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3600" dirty="0">
                <a:ea typeface="宋体" panose="02010600030101010101" pitchFamily="2" charset="-122"/>
              </a:rPr>
              <a:t>6.3 </a:t>
            </a:r>
            <a:r>
              <a:rPr lang="zh-CN" altLang="en-US" sz="3600" dirty="0">
                <a:ea typeface="宋体" panose="02010600030101010101" pitchFamily="2" charset="-122"/>
              </a:rPr>
              <a:t>债券投资的风险、原则策略及信用评级</a:t>
            </a:r>
            <a:endParaRPr lang="zh-CN" altLang="en-US" sz="36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marL="0" indent="0" eaLnBrk="1" hangingPunct="1">
              <a:lnSpc>
                <a:spcPct val="90000"/>
              </a:lnSpc>
              <a:buNone/>
            </a:pPr>
            <a:endParaRPr lang="en-US" altLang="zh-CN" sz="2800" b="1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ea typeface="宋体" panose="02010600030101010101" pitchFamily="2" charset="-122"/>
              </a:rPr>
              <a:t>6.3.3  </a:t>
            </a:r>
            <a:r>
              <a:rPr lang="zh-CN" altLang="en-US" sz="2800" b="1" dirty="0">
                <a:ea typeface="宋体" panose="02010600030101010101" pitchFamily="2" charset="-122"/>
              </a:rPr>
              <a:t>债券投资的策略</a:t>
            </a:r>
            <a:endParaRPr lang="en-US" altLang="zh-CN" sz="2800" b="1" dirty="0">
              <a:ea typeface="宋体" panose="02010600030101010101" pitchFamily="2" charset="-122"/>
            </a:endParaRPr>
          </a:p>
          <a:p>
            <a:pPr marL="0" indent="457200"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ea typeface="宋体" panose="02010600030101010101" pitchFamily="2" charset="-122"/>
              </a:rPr>
              <a:t>1.</a:t>
            </a:r>
            <a:r>
              <a:rPr lang="en-US" altLang="zh-CN" sz="2800" dirty="0"/>
              <a:t> </a:t>
            </a:r>
            <a:r>
              <a:rPr lang="zh-CN" altLang="zh-CN" sz="2800" dirty="0"/>
              <a:t>债券投资的组合策略</a:t>
            </a:r>
            <a:endParaRPr lang="en-US" altLang="zh-CN" sz="2800" dirty="0"/>
          </a:p>
          <a:p>
            <a:pPr marL="0" indent="0" eaLnBrk="1" hangingPunct="1">
              <a:buNone/>
            </a:pPr>
            <a:r>
              <a:rPr lang="en-US" altLang="zh-CN" sz="2800" dirty="0"/>
              <a:t>         1</a:t>
            </a:r>
            <a:r>
              <a:rPr lang="zh-CN" altLang="zh-CN" sz="2800" dirty="0"/>
              <a:t>）品种组合策略</a:t>
            </a:r>
            <a:endParaRPr lang="zh-CN" altLang="zh-CN" sz="2800" dirty="0"/>
          </a:p>
          <a:p>
            <a:pPr marL="0" indent="0" eaLnBrk="1" hangingPunct="1">
              <a:buNone/>
            </a:pPr>
            <a:r>
              <a:rPr lang="en-US" altLang="zh-CN" sz="2800" dirty="0"/>
              <a:t>         2</a:t>
            </a:r>
            <a:r>
              <a:rPr lang="zh-CN" altLang="zh-CN" sz="2800" dirty="0"/>
              <a:t>）偿还期限组合策略</a:t>
            </a:r>
            <a:endParaRPr lang="zh-CN" altLang="zh-CN" sz="2800" dirty="0"/>
          </a:p>
          <a:p>
            <a:pPr marL="0" indent="0" eaLnBrk="1" hangingPunct="1">
              <a:buNone/>
            </a:pPr>
            <a:r>
              <a:rPr lang="en-US" altLang="zh-CN" sz="2800" dirty="0"/>
              <a:t>         3</a:t>
            </a:r>
            <a:r>
              <a:rPr lang="zh-CN" altLang="zh-CN" sz="2800" dirty="0"/>
              <a:t>）不同公司债券的组合</a:t>
            </a:r>
            <a:endParaRPr lang="zh-CN" altLang="zh-CN" sz="2800" dirty="0"/>
          </a:p>
          <a:p>
            <a:pPr marL="0" indent="457200" eaLnBrk="1" hangingPunct="1">
              <a:buNone/>
            </a:pPr>
            <a:r>
              <a:rPr lang="en-US" altLang="zh-CN" sz="2800" b="1" dirty="0">
                <a:ea typeface="宋体" panose="02010600030101010101" pitchFamily="2" charset="-122"/>
              </a:rPr>
              <a:t>2. </a:t>
            </a:r>
            <a:r>
              <a:rPr lang="en-US" altLang="zh-CN" sz="2800" dirty="0">
                <a:ea typeface="宋体" panose="02010600030101010101" pitchFamily="2" charset="-122"/>
              </a:rPr>
              <a:t>被动债券投资技术</a:t>
            </a:r>
            <a:endParaRPr lang="en-US" altLang="zh-CN" sz="2800" dirty="0">
              <a:ea typeface="宋体" panose="02010600030101010101" pitchFamily="2" charset="-122"/>
            </a:endParaRPr>
          </a:p>
          <a:p>
            <a:pPr marL="0" indent="0" eaLnBrk="1" hangingPunct="1">
              <a:buNone/>
            </a:pPr>
            <a:r>
              <a:rPr lang="en-US" altLang="zh-CN" sz="2800" dirty="0"/>
              <a:t>        1</a:t>
            </a:r>
            <a:r>
              <a:rPr lang="zh-CN" altLang="zh-CN" sz="2800" dirty="0"/>
              <a:t>）购买持有法</a:t>
            </a:r>
            <a:endParaRPr lang="zh-CN" altLang="zh-CN" sz="2800" dirty="0"/>
          </a:p>
          <a:p>
            <a:pPr marL="0" indent="0" eaLnBrk="1" hangingPunct="1">
              <a:buNone/>
            </a:pPr>
            <a:r>
              <a:rPr lang="en-US" altLang="zh-CN" sz="2800" dirty="0"/>
              <a:t>        2</a:t>
            </a:r>
            <a:r>
              <a:rPr lang="zh-CN" altLang="zh-CN" sz="2800" dirty="0"/>
              <a:t>）债券指数法</a:t>
            </a:r>
            <a:endParaRPr lang="zh-CN" altLang="zh-CN" sz="2800" dirty="0"/>
          </a:p>
        </p:txBody>
      </p:sp>
      <p:pic>
        <p:nvPicPr>
          <p:cNvPr id="18435" name="Picture 4" descr="1"/>
          <p:cNvPicPr>
            <a:picLocks noChangeAspect="1"/>
          </p:cNvPicPr>
          <p:nvPr/>
        </p:nvPicPr>
        <p:blipFill>
          <a:blip r:embed="rId1"/>
          <a:srcRect b="28612"/>
          <a:stretch>
            <a:fillRect/>
          </a:stretch>
        </p:blipFill>
        <p:spPr>
          <a:xfrm>
            <a:off x="7418388" y="4953000"/>
            <a:ext cx="1701800" cy="190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Rectangle 2"/>
          <p:cNvSpPr>
            <a:spLocks noGrp="1"/>
          </p:cNvSpPr>
          <p:nvPr>
            <p:ph type="title"/>
          </p:nvPr>
        </p:nvSpPr>
        <p:spPr>
          <a:xfrm>
            <a:off x="179388" y="981075"/>
            <a:ext cx="8785225" cy="674688"/>
          </a:xfrm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3600" dirty="0">
                <a:ea typeface="宋体" panose="02010600030101010101" pitchFamily="2" charset="-122"/>
              </a:rPr>
              <a:t>6.3 </a:t>
            </a:r>
            <a:r>
              <a:rPr lang="zh-CN" altLang="en-US" sz="3600" dirty="0">
                <a:ea typeface="宋体" panose="02010600030101010101" pitchFamily="2" charset="-122"/>
              </a:rPr>
              <a:t>债券投资的风险、原则策略及信用评级</a:t>
            </a:r>
            <a:endParaRPr lang="zh-CN" altLang="en-US" sz="36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内容占位符 2"/>
          <p:cNvSpPr>
            <a:spLocks noGrp="1"/>
          </p:cNvSpPr>
          <p:nvPr>
            <p:ph idx="1"/>
          </p:nvPr>
        </p:nvSpPr>
        <p:spPr>
          <a:xfrm>
            <a:off x="350838" y="1268413"/>
            <a:ext cx="8437562" cy="5086350"/>
          </a:xfrm>
          <a:ln/>
        </p:spPr>
        <p:txBody>
          <a:bodyPr vert="horz" wrap="square" lIns="91440" tIns="45720" rIns="91440" bIns="45720" anchor="t" anchorCtr="0"/>
          <a:p>
            <a:pPr marL="0" indent="457200" algn="l" eaLnBrk="1" hangingPunct="1">
              <a:buClrTx/>
              <a:buSzTx/>
              <a:buFontTx/>
              <a:buNone/>
            </a:pPr>
            <a:r>
              <a:rPr lang="en-US" altLang="zh-CN" sz="2800" b="1" dirty="0">
                <a:ea typeface="宋体" panose="02010600030101010101" pitchFamily="2" charset="-122"/>
              </a:rPr>
              <a:t>3.主动债券投资技术</a:t>
            </a:r>
            <a:endParaRPr lang="en-US" altLang="zh-CN" sz="2800" b="1" dirty="0">
              <a:ea typeface="宋体" panose="02010600030101010101" pitchFamily="2" charset="-122"/>
            </a:endParaRPr>
          </a:p>
          <a:p>
            <a:pPr marL="0" algn="l" eaLnBrk="1" hangingPunct="1">
              <a:buClrTx/>
              <a:buSzTx/>
              <a:buFontTx/>
              <a:buNone/>
            </a:pPr>
            <a:r>
              <a:rPr lang="en-US" altLang="zh-CN" sz="2800" dirty="0"/>
              <a:t>     1）利率预测法</a:t>
            </a:r>
            <a:endParaRPr lang="en-US" altLang="zh-CN" sz="2800" dirty="0"/>
          </a:p>
          <a:p>
            <a:pPr marL="0" algn="l" eaLnBrk="1" hangingPunct="1">
              <a:buClrTx/>
              <a:buSzTx/>
              <a:buFontTx/>
              <a:buNone/>
            </a:pPr>
            <a:r>
              <a:rPr lang="en-US" altLang="zh-CN" sz="2800" dirty="0"/>
              <a:t>     2）替代互换</a:t>
            </a:r>
            <a:endParaRPr lang="en-US" altLang="zh-CN" sz="2800" dirty="0"/>
          </a:p>
          <a:p>
            <a:pPr marL="0" algn="l" eaLnBrk="1" hangingPunct="1">
              <a:buClrTx/>
              <a:buSzTx/>
              <a:buFontTx/>
              <a:buNone/>
            </a:pPr>
            <a:r>
              <a:rPr lang="en-US" altLang="zh-CN" sz="2800" dirty="0"/>
              <a:t>     3）市场间利差互换</a:t>
            </a:r>
            <a:endParaRPr lang="en-US" altLang="zh-CN" sz="2800" dirty="0"/>
          </a:p>
          <a:p>
            <a:pPr marL="0" algn="l" eaLnBrk="1" hangingPunct="1">
              <a:buClrTx/>
              <a:buSzTx/>
              <a:buFontTx/>
              <a:buNone/>
            </a:pPr>
            <a:r>
              <a:rPr lang="en-US" altLang="zh-CN" sz="2800" dirty="0"/>
              <a:t>     4）纯收益率增长互换</a:t>
            </a:r>
            <a:endParaRPr lang="en-US" altLang="zh-CN" sz="2800" dirty="0"/>
          </a:p>
          <a:p>
            <a:pPr marL="0" algn="l" eaLnBrk="1" hangingPunct="1">
              <a:buClrTx/>
              <a:buSzTx/>
              <a:buFontTx/>
              <a:buNone/>
            </a:pPr>
            <a:r>
              <a:rPr lang="en-US" altLang="zh-CN" sz="2800" dirty="0"/>
              <a:t>     5）价值分析</a:t>
            </a:r>
            <a:endParaRPr lang="en-US" altLang="zh-CN" sz="2800" dirty="0"/>
          </a:p>
          <a:p>
            <a:pPr marL="0" algn="l" eaLnBrk="1" hangingPunct="1">
              <a:buClrTx/>
              <a:buSzTx/>
              <a:buFontTx/>
              <a:buNone/>
            </a:pPr>
            <a:r>
              <a:rPr lang="en-US" altLang="zh-CN" sz="2800" dirty="0"/>
              <a:t>     6）信用分析</a:t>
            </a:r>
            <a:endParaRPr lang="en-US" altLang="zh-CN" sz="2800" dirty="0"/>
          </a:p>
          <a:p>
            <a:pPr marL="0" indent="0" eaLnBrk="1" hangingPunct="1"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ea typeface="宋体" panose="02010600030101010101" pitchFamily="2" charset="-122"/>
              </a:rPr>
              <a:t>6.3.4  </a:t>
            </a:r>
            <a:r>
              <a:rPr lang="zh-CN" altLang="en-US" sz="2800" b="1" dirty="0">
                <a:ea typeface="宋体" panose="02010600030101010101" pitchFamily="2" charset="-122"/>
              </a:rPr>
              <a:t>债券信用评级</a:t>
            </a:r>
            <a:endParaRPr lang="zh-CN" altLang="en-US" sz="2800" b="1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zh-CN" sz="2800" dirty="0">
                <a:ea typeface="宋体" panose="02010600030101010101" pitchFamily="2" charset="-122"/>
              </a:rPr>
              <a:t>  1.A</a:t>
            </a:r>
            <a:r>
              <a:rPr lang="zh-CN" altLang="en-US" sz="2800" dirty="0">
                <a:ea typeface="宋体" panose="02010600030101010101" pitchFamily="2" charset="-122"/>
              </a:rPr>
              <a:t>级债券</a:t>
            </a:r>
            <a:endParaRPr lang="en-US" altLang="zh-CN" sz="2800" dirty="0">
              <a:ea typeface="宋体" panose="02010600030101010101" pitchFamily="2" charset="-122"/>
            </a:endParaRPr>
          </a:p>
          <a:p>
            <a:pPr marL="0" indent="0" eaLnBrk="1" hangingPunct="1">
              <a:buNone/>
            </a:pPr>
            <a:r>
              <a:rPr lang="en-US" altLang="zh-CN" sz="2800" dirty="0">
                <a:ea typeface="宋体" panose="02010600030101010101" pitchFamily="2" charset="-122"/>
              </a:rPr>
              <a:t>      </a:t>
            </a:r>
            <a:r>
              <a:rPr lang="en-US" altLang="zh-CN" sz="2400" dirty="0"/>
              <a:t>A</a:t>
            </a:r>
            <a:r>
              <a:rPr lang="zh-CN" altLang="zh-CN" sz="2400" dirty="0"/>
              <a:t>级债券是最高级别的债券，其特点如下。</a:t>
            </a:r>
            <a:endParaRPr lang="zh-CN" altLang="zh-CN" sz="2400" dirty="0"/>
          </a:p>
          <a:p>
            <a:pPr marL="0" indent="0" eaLnBrk="1" hangingPunct="1">
              <a:buNone/>
            </a:pPr>
            <a:r>
              <a:rPr lang="en-US" altLang="zh-CN" sz="2400" dirty="0"/>
              <a:t>     </a:t>
            </a: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）本金和收益的安全性最大。</a:t>
            </a:r>
            <a:endParaRPr lang="zh-CN" altLang="zh-CN" sz="2400" dirty="0"/>
          </a:p>
          <a:p>
            <a:pPr marL="0" indent="0" eaLnBrk="1" hangingPunct="1">
              <a:buNone/>
            </a:pPr>
            <a:r>
              <a:rPr lang="en-US" altLang="zh-CN" sz="2400" dirty="0"/>
              <a:t>     </a:t>
            </a: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）受经济形势影响的程度较小。</a:t>
            </a:r>
            <a:endParaRPr lang="zh-CN" altLang="zh-CN" sz="2400" dirty="0"/>
          </a:p>
          <a:p>
            <a:pPr marL="0" indent="0" eaLnBrk="1" hangingPunct="1">
              <a:buNone/>
            </a:pPr>
            <a:r>
              <a:rPr lang="en-US" altLang="zh-CN" sz="2400" dirty="0"/>
              <a:t>     </a:t>
            </a:r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）收益水平较低，筹资成本也低。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zh-CN" sz="2800" dirty="0">
                <a:ea typeface="宋体" panose="02010600030101010101" pitchFamily="2" charset="-122"/>
              </a:rPr>
              <a:t>  2.B</a:t>
            </a:r>
            <a:r>
              <a:rPr lang="zh-CN" altLang="en-US" sz="2800" dirty="0">
                <a:ea typeface="宋体" panose="02010600030101010101" pitchFamily="2" charset="-122"/>
              </a:rPr>
              <a:t>级债券</a:t>
            </a:r>
            <a:endParaRPr lang="en-US" altLang="zh-CN" sz="2800" dirty="0">
              <a:ea typeface="宋体" panose="02010600030101010101" pitchFamily="2" charset="-122"/>
            </a:endParaRPr>
          </a:p>
          <a:p>
            <a:pPr marL="0" indent="0" eaLnBrk="1" hangingPunct="1">
              <a:buNone/>
            </a:pPr>
            <a:r>
              <a:rPr lang="en-US" altLang="zh-CN" sz="2400" dirty="0"/>
              <a:t>     </a:t>
            </a: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）债券的安全性、稳定性，以及利息收益会受到经济中不稳定因素的影响。</a:t>
            </a:r>
            <a:endParaRPr lang="zh-CN" altLang="zh-CN" sz="2400" dirty="0"/>
          </a:p>
          <a:p>
            <a:pPr marL="0" indent="0" eaLnBrk="1" hangingPunct="1">
              <a:buNone/>
            </a:pPr>
            <a:r>
              <a:rPr lang="en-US" altLang="zh-CN" sz="2400" dirty="0"/>
              <a:t>      </a:t>
            </a: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）经济形势的变化对这类债券价值的影响很大。</a:t>
            </a:r>
            <a:endParaRPr lang="zh-CN" altLang="zh-CN" sz="2400" dirty="0"/>
          </a:p>
          <a:p>
            <a:pPr marL="0" indent="0" eaLnBrk="1" hangingPunct="1">
              <a:buNone/>
            </a:pPr>
            <a:r>
              <a:rPr lang="en-US" altLang="zh-CN" sz="2400" dirty="0"/>
              <a:t>      </a:t>
            </a:r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）投资者有一定风险，但收益水平较高，筹资成本与费用也较高。</a:t>
            </a:r>
            <a:endParaRPr lang="zh-CN" altLang="zh-CN" sz="2400" dirty="0"/>
          </a:p>
          <a:p>
            <a:pPr marL="0" indent="0" eaLnBrk="1" hangingPunct="1">
              <a:lnSpc>
                <a:spcPct val="90000"/>
              </a:lnSpc>
              <a:buNone/>
            </a:pPr>
            <a:endParaRPr lang="zh-CN" altLang="en-US" sz="2800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zh-CN" sz="2800" dirty="0">
                <a:ea typeface="宋体" panose="02010600030101010101" pitchFamily="2" charset="-122"/>
              </a:rPr>
              <a:t>  </a:t>
            </a:r>
            <a:endParaRPr lang="zh-CN" altLang="en-US" sz="2800" dirty="0">
              <a:ea typeface="宋体" panose="02010600030101010101" pitchFamily="2" charset="-122"/>
            </a:endParaRPr>
          </a:p>
        </p:txBody>
      </p:sp>
      <p:pic>
        <p:nvPicPr>
          <p:cNvPr id="20483" name="Picture 4" descr="1"/>
          <p:cNvPicPr>
            <a:picLocks noChangeAspect="1"/>
          </p:cNvPicPr>
          <p:nvPr/>
        </p:nvPicPr>
        <p:blipFill>
          <a:blip r:embed="rId1"/>
          <a:srcRect b="28612"/>
          <a:stretch>
            <a:fillRect/>
          </a:stretch>
        </p:blipFill>
        <p:spPr>
          <a:xfrm>
            <a:off x="7164388" y="2060575"/>
            <a:ext cx="1701800" cy="190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Rectangle 2"/>
          <p:cNvSpPr>
            <a:spLocks noGrp="1"/>
          </p:cNvSpPr>
          <p:nvPr>
            <p:ph type="title"/>
          </p:nvPr>
        </p:nvSpPr>
        <p:spPr>
          <a:xfrm>
            <a:off x="65088" y="1003300"/>
            <a:ext cx="8785225" cy="674688"/>
          </a:xfrm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3600" dirty="0">
                <a:ea typeface="宋体" panose="02010600030101010101" pitchFamily="2" charset="-122"/>
              </a:rPr>
              <a:t>6.3 </a:t>
            </a:r>
            <a:r>
              <a:rPr lang="zh-CN" altLang="en-US" sz="3600" dirty="0">
                <a:ea typeface="宋体" panose="02010600030101010101" pitchFamily="2" charset="-122"/>
              </a:rPr>
              <a:t>债券投资的风险、原则策略及信用评级</a:t>
            </a:r>
            <a:endParaRPr lang="zh-CN" altLang="en-US" sz="36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3600" dirty="0">
                <a:ea typeface="宋体" panose="02010600030101010101" pitchFamily="2" charset="-122"/>
              </a:rPr>
              <a:t>6.1 </a:t>
            </a:r>
            <a:r>
              <a:rPr lang="zh-CN" altLang="en-US" sz="3600" dirty="0">
                <a:ea typeface="宋体" panose="02010600030101010101" pitchFamily="2" charset="-122"/>
              </a:rPr>
              <a:t>债券的概念及种类 </a:t>
            </a:r>
            <a:endParaRPr lang="zh-CN" altLang="en-US" sz="3600" dirty="0">
              <a:ea typeface="宋体" panose="02010600030101010101" pitchFamily="2" charset="-122"/>
            </a:endParaRPr>
          </a:p>
        </p:txBody>
      </p:sp>
      <p:sp>
        <p:nvSpPr>
          <p:cNvPr id="4099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ea typeface="宋体" panose="02010600030101010101" pitchFamily="2" charset="-122"/>
              </a:rPr>
              <a:t>6.1.1</a:t>
            </a:r>
            <a:r>
              <a:rPr lang="zh-CN" altLang="en-US" sz="2800" b="1" dirty="0">
                <a:ea typeface="宋体" panose="02010600030101010101" pitchFamily="2" charset="-122"/>
              </a:rPr>
              <a:t>债券的概念及特征</a:t>
            </a:r>
            <a:endParaRPr lang="zh-CN" altLang="en-US" sz="2800" b="1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en-US" altLang="zh-CN" sz="28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dirty="0">
                <a:ea typeface="宋体" panose="02010600030101010101" pitchFamily="2" charset="-122"/>
              </a:rPr>
              <a:t>1.</a:t>
            </a:r>
            <a:r>
              <a:rPr lang="zh-CN" altLang="en-US" sz="2800" dirty="0">
                <a:ea typeface="宋体" panose="02010600030101010101" pitchFamily="2" charset="-122"/>
              </a:rPr>
              <a:t>债券的概念</a:t>
            </a:r>
            <a:endParaRPr lang="zh-CN" altLang="en-US" sz="28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dirty="0">
                <a:ea typeface="宋体" panose="02010600030101010101" pitchFamily="2" charset="-122"/>
              </a:rPr>
              <a:t>        债券是政府、金融机构、工商企业等直接向社会借债筹措资金时，向投资者发行，承诺按一定利率支付利息并按约定条件偿还本金的债权债务凭证。</a:t>
            </a:r>
            <a:endParaRPr lang="zh-CN" altLang="en-US" sz="2800" dirty="0">
              <a:ea typeface="宋体" panose="02010600030101010101" pitchFamily="2" charset="-122"/>
            </a:endParaRPr>
          </a:p>
        </p:txBody>
      </p:sp>
      <p:pic>
        <p:nvPicPr>
          <p:cNvPr id="4100" name="Picture 4" descr="1"/>
          <p:cNvPicPr>
            <a:picLocks noChangeAspect="1"/>
          </p:cNvPicPr>
          <p:nvPr/>
        </p:nvPicPr>
        <p:blipFill>
          <a:blip r:embed="rId1"/>
          <a:srcRect b="28612"/>
          <a:stretch>
            <a:fillRect/>
          </a:stretch>
        </p:blipFill>
        <p:spPr>
          <a:xfrm>
            <a:off x="7418388" y="4953000"/>
            <a:ext cx="1701800" cy="190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0838" y="1196975"/>
            <a:ext cx="8437563" cy="5157788"/>
          </a:xfrm>
        </p:spPr>
        <p:txBody>
          <a:bodyPr vert="horz" wrap="square" lIns="91440" tIns="45720" rIns="91440" bIns="45720" numCol="1" anchor="t" anchorCtr="0" compatLnSpc="1"/>
          <a:p>
            <a:pPr eaLnBrk="1" hangingPunct="1">
              <a:lnSpc>
                <a:spcPct val="90000"/>
              </a:lnSpc>
              <a:buNone/>
            </a:pPr>
            <a:endParaRPr lang="en-US" altLang="zh-CN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dirty="0">
                <a:ea typeface="宋体" panose="02010600030101010101" pitchFamily="2" charset="-122"/>
              </a:rPr>
              <a:t>3.C</a:t>
            </a:r>
            <a:r>
              <a:rPr lang="zh-CN" altLang="en-US" dirty="0">
                <a:ea typeface="宋体" panose="02010600030101010101" pitchFamily="2" charset="-122"/>
              </a:rPr>
              <a:t>级和</a:t>
            </a:r>
            <a:r>
              <a:rPr lang="en-US" altLang="zh-CN" dirty="0">
                <a:ea typeface="宋体" panose="02010600030101010101" pitchFamily="2" charset="-122"/>
              </a:rPr>
              <a:t>D</a:t>
            </a:r>
            <a:r>
              <a:rPr lang="zh-CN" altLang="en-US" dirty="0">
                <a:ea typeface="宋体" panose="02010600030101010101" pitchFamily="2" charset="-122"/>
              </a:rPr>
              <a:t>级</a:t>
            </a:r>
            <a:endParaRPr lang="en-US" altLang="zh-CN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dirty="0"/>
              <a:t>      C</a:t>
            </a:r>
            <a:r>
              <a:rPr lang="zh-CN" altLang="zh-CN" sz="2800" dirty="0"/>
              <a:t>级债券和</a:t>
            </a:r>
            <a:r>
              <a:rPr lang="en-US" altLang="zh-CN" sz="2800" dirty="0"/>
              <a:t>D</a:t>
            </a:r>
            <a:r>
              <a:rPr lang="zh-CN" altLang="zh-CN" sz="2800" dirty="0"/>
              <a:t>级债券是投机性或赌博性债券。</a:t>
            </a:r>
            <a:endParaRPr lang="zh-CN" altLang="en-US" sz="28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      </a:t>
            </a:r>
            <a:endParaRPr lang="en-US" altLang="zh-CN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dirty="0">
                <a:ea typeface="宋体" panose="02010600030101010101" pitchFamily="2" charset="-122"/>
              </a:rPr>
              <a:t>       </a:t>
            </a:r>
            <a:r>
              <a:rPr lang="zh-CN" altLang="en-US" dirty="0">
                <a:ea typeface="宋体" panose="02010600030101010101" pitchFamily="2" charset="-122"/>
              </a:rPr>
              <a:t>标准</a:t>
            </a:r>
            <a:r>
              <a:rPr lang="en-US" altLang="zh-CN" dirty="0">
                <a:ea typeface="宋体" panose="02010600030101010101" pitchFamily="2" charset="-122"/>
              </a:rPr>
              <a:t>·</a:t>
            </a:r>
            <a:r>
              <a:rPr lang="zh-CN" altLang="en-US" dirty="0">
                <a:ea typeface="宋体" panose="02010600030101010101" pitchFamily="2" charset="-122"/>
              </a:rPr>
              <a:t>普尔公司信用等级标准从高到低可划分为：</a:t>
            </a:r>
            <a:r>
              <a:rPr lang="en-US" altLang="zh-CN" dirty="0">
                <a:ea typeface="宋体" panose="02010600030101010101" pitchFamily="2" charset="-122"/>
              </a:rPr>
              <a:t>AAA</a:t>
            </a:r>
            <a:r>
              <a:rPr lang="zh-CN" altLang="en-US" dirty="0">
                <a:ea typeface="宋体" panose="02010600030101010101" pitchFamily="2" charset="-122"/>
              </a:rPr>
              <a:t>级、</a:t>
            </a:r>
            <a:r>
              <a:rPr lang="en-US" altLang="zh-CN" dirty="0">
                <a:ea typeface="宋体" panose="02010600030101010101" pitchFamily="2" charset="-122"/>
              </a:rPr>
              <a:t>AA</a:t>
            </a:r>
            <a:r>
              <a:rPr lang="zh-CN" altLang="en-US" dirty="0">
                <a:ea typeface="宋体" panose="02010600030101010101" pitchFamily="2" charset="-122"/>
              </a:rPr>
              <a:t>级、</a:t>
            </a:r>
            <a:r>
              <a:rPr lang="en-US" altLang="zh-CN" dirty="0">
                <a:ea typeface="宋体" panose="02010600030101010101" pitchFamily="2" charset="-122"/>
              </a:rPr>
              <a:t>A</a:t>
            </a:r>
            <a:r>
              <a:rPr lang="zh-CN" altLang="en-US" dirty="0">
                <a:ea typeface="宋体" panose="02010600030101010101" pitchFamily="2" charset="-122"/>
              </a:rPr>
              <a:t>级、</a:t>
            </a:r>
            <a:r>
              <a:rPr lang="en-US" altLang="zh-CN" dirty="0">
                <a:ea typeface="宋体" panose="02010600030101010101" pitchFamily="2" charset="-122"/>
              </a:rPr>
              <a:t>BBB</a:t>
            </a:r>
            <a:r>
              <a:rPr lang="zh-CN" altLang="en-US" dirty="0">
                <a:ea typeface="宋体" panose="02010600030101010101" pitchFamily="2" charset="-122"/>
              </a:rPr>
              <a:t>级、</a:t>
            </a:r>
            <a:r>
              <a:rPr lang="en-US" altLang="zh-CN" dirty="0">
                <a:ea typeface="宋体" panose="02010600030101010101" pitchFamily="2" charset="-122"/>
              </a:rPr>
              <a:t>BB</a:t>
            </a:r>
            <a:r>
              <a:rPr lang="zh-CN" altLang="en-US" dirty="0">
                <a:ea typeface="宋体" panose="02010600030101010101" pitchFamily="2" charset="-122"/>
              </a:rPr>
              <a:t>级、</a:t>
            </a:r>
            <a:r>
              <a:rPr lang="en-US" altLang="zh-CN" dirty="0">
                <a:ea typeface="宋体" panose="02010600030101010101" pitchFamily="2" charset="-122"/>
              </a:rPr>
              <a:t>B</a:t>
            </a:r>
            <a:r>
              <a:rPr lang="zh-CN" altLang="en-US" dirty="0">
                <a:ea typeface="宋体" panose="02010600030101010101" pitchFamily="2" charset="-122"/>
              </a:rPr>
              <a:t>级、</a:t>
            </a:r>
            <a:r>
              <a:rPr lang="en-US" altLang="zh-CN" dirty="0">
                <a:ea typeface="宋体" panose="02010600030101010101" pitchFamily="2" charset="-122"/>
              </a:rPr>
              <a:t>CCC</a:t>
            </a:r>
            <a:r>
              <a:rPr lang="zh-CN" altLang="en-US" dirty="0">
                <a:ea typeface="宋体" panose="02010600030101010101" pitchFamily="2" charset="-122"/>
              </a:rPr>
              <a:t>级、</a:t>
            </a:r>
            <a:r>
              <a:rPr lang="en-US" altLang="zh-CN" dirty="0">
                <a:ea typeface="宋体" panose="02010600030101010101" pitchFamily="2" charset="-122"/>
              </a:rPr>
              <a:t>CC</a:t>
            </a:r>
            <a:r>
              <a:rPr lang="zh-CN" altLang="en-US" dirty="0">
                <a:ea typeface="宋体" panose="02010600030101010101" pitchFamily="2" charset="-122"/>
              </a:rPr>
              <a:t>级</a:t>
            </a:r>
            <a:r>
              <a:rPr lang="en-US" altLang="zh-CN" dirty="0">
                <a:ea typeface="宋体" panose="02010600030101010101" pitchFamily="2" charset="-122"/>
              </a:rPr>
              <a:t>C</a:t>
            </a:r>
            <a:r>
              <a:rPr lang="zh-CN" altLang="en-US" dirty="0">
                <a:ea typeface="宋体" panose="02010600030101010101" pitchFamily="2" charset="-122"/>
              </a:rPr>
              <a:t>级和</a:t>
            </a:r>
            <a:r>
              <a:rPr lang="en-US" altLang="zh-CN" dirty="0">
                <a:ea typeface="宋体" panose="02010600030101010101" pitchFamily="2" charset="-122"/>
              </a:rPr>
              <a:t>D</a:t>
            </a:r>
            <a:r>
              <a:rPr lang="zh-CN" altLang="en-US" dirty="0">
                <a:ea typeface="宋体" panose="02010600030101010101" pitchFamily="2" charset="-122"/>
              </a:rPr>
              <a:t>级。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      穆迪投资服务公司信用等级标准从高到低可划分为：</a:t>
            </a:r>
            <a:r>
              <a:rPr lang="en-US" altLang="zh-CN" dirty="0">
                <a:ea typeface="宋体" panose="02010600030101010101" pitchFamily="2" charset="-122"/>
              </a:rPr>
              <a:t>Aaa</a:t>
            </a:r>
            <a:r>
              <a:rPr lang="zh-CN" altLang="en-US" dirty="0">
                <a:ea typeface="宋体" panose="02010600030101010101" pitchFamily="2" charset="-122"/>
              </a:rPr>
              <a:t>级，</a:t>
            </a:r>
            <a:r>
              <a:rPr lang="en-US" altLang="zh-CN" dirty="0">
                <a:ea typeface="宋体" panose="02010600030101010101" pitchFamily="2" charset="-122"/>
              </a:rPr>
              <a:t>Aa</a:t>
            </a:r>
            <a:r>
              <a:rPr lang="zh-CN" altLang="en-US" dirty="0">
                <a:ea typeface="宋体" panose="02010600030101010101" pitchFamily="2" charset="-122"/>
              </a:rPr>
              <a:t>级、</a:t>
            </a:r>
            <a:r>
              <a:rPr lang="en-US" altLang="zh-CN" dirty="0">
                <a:ea typeface="宋体" panose="02010600030101010101" pitchFamily="2" charset="-122"/>
              </a:rPr>
              <a:t>A</a:t>
            </a:r>
            <a:r>
              <a:rPr lang="zh-CN" altLang="en-US" dirty="0">
                <a:ea typeface="宋体" panose="02010600030101010101" pitchFamily="2" charset="-122"/>
              </a:rPr>
              <a:t>级、</a:t>
            </a:r>
            <a:r>
              <a:rPr lang="en-US" altLang="zh-CN" dirty="0">
                <a:ea typeface="宋体" panose="02010600030101010101" pitchFamily="2" charset="-122"/>
              </a:rPr>
              <a:t>Baa</a:t>
            </a:r>
            <a:r>
              <a:rPr lang="zh-CN" altLang="en-US" dirty="0">
                <a:ea typeface="宋体" panose="02010600030101010101" pitchFamily="2" charset="-122"/>
              </a:rPr>
              <a:t>级、</a:t>
            </a:r>
            <a:r>
              <a:rPr lang="en-US" altLang="zh-CN" dirty="0">
                <a:ea typeface="宋体" panose="02010600030101010101" pitchFamily="2" charset="-122"/>
              </a:rPr>
              <a:t>Ba</a:t>
            </a:r>
            <a:r>
              <a:rPr lang="zh-CN" altLang="en-US" dirty="0">
                <a:ea typeface="宋体" panose="02010600030101010101" pitchFamily="2" charset="-122"/>
              </a:rPr>
              <a:t>级</a:t>
            </a:r>
            <a:r>
              <a:rPr lang="en-US" altLang="zh-CN" dirty="0">
                <a:ea typeface="宋体" panose="02010600030101010101" pitchFamily="2" charset="-122"/>
              </a:rPr>
              <a:t>B</a:t>
            </a:r>
            <a:r>
              <a:rPr lang="zh-CN" altLang="en-US" dirty="0">
                <a:ea typeface="宋体" panose="02010600030101010101" pitchFamily="2" charset="-122"/>
              </a:rPr>
              <a:t>级</a:t>
            </a:r>
            <a:r>
              <a:rPr lang="en-US" altLang="zh-CN" dirty="0">
                <a:ea typeface="宋体" panose="02010600030101010101" pitchFamily="2" charset="-122"/>
              </a:rPr>
              <a:t>Caa</a:t>
            </a:r>
            <a:r>
              <a:rPr lang="zh-CN" altLang="en-US" dirty="0">
                <a:ea typeface="宋体" panose="02010600030101010101" pitchFamily="2" charset="-122"/>
              </a:rPr>
              <a:t>级、</a:t>
            </a:r>
            <a:r>
              <a:rPr lang="en-US" altLang="zh-CN" dirty="0">
                <a:ea typeface="宋体" panose="02010600030101010101" pitchFamily="2" charset="-122"/>
              </a:rPr>
              <a:t>Ca</a:t>
            </a:r>
            <a:r>
              <a:rPr lang="zh-CN" altLang="en-US" dirty="0">
                <a:ea typeface="宋体" panose="02010600030101010101" pitchFamily="2" charset="-122"/>
              </a:rPr>
              <a:t>级、</a:t>
            </a:r>
            <a:r>
              <a:rPr lang="en-US" altLang="zh-CN" dirty="0">
                <a:ea typeface="宋体" panose="02010600030101010101" pitchFamily="2" charset="-122"/>
              </a:rPr>
              <a:t>C</a:t>
            </a:r>
            <a:r>
              <a:rPr lang="zh-CN" altLang="en-US" dirty="0">
                <a:ea typeface="宋体" panose="02010600030101010101" pitchFamily="2" charset="-122"/>
              </a:rPr>
              <a:t>级和</a:t>
            </a:r>
            <a:r>
              <a:rPr lang="en-US" altLang="zh-CN" dirty="0">
                <a:ea typeface="宋体" panose="02010600030101010101" pitchFamily="2" charset="-122"/>
              </a:rPr>
              <a:t>D</a:t>
            </a:r>
            <a:r>
              <a:rPr lang="zh-CN" altLang="en-US" dirty="0">
                <a:ea typeface="宋体" panose="02010600030101010101" pitchFamily="2" charset="-122"/>
              </a:rPr>
              <a:t>级。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WordArt 2"/>
          <p:cNvSpPr>
            <a:spLocks noTextEdit="1"/>
          </p:cNvSpPr>
          <p:nvPr/>
        </p:nvSpPr>
        <p:spPr>
          <a:xfrm>
            <a:off x="304800" y="2371725"/>
            <a:ext cx="5181600" cy="6858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/>
          </a:bodyPr>
          <a:p>
            <a:pPr algn="ctr"/>
            <a:r>
              <a:rPr lang="zh-CN" altLang="en-US" sz="5400" b="1">
                <a:ln w="25400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chemeClr val="tx2"/>
                    </a:gs>
                    <a:gs pos="50000">
                      <a:srgbClr val="8A9BB0"/>
                    </a:gs>
                    <a:gs pos="100000">
                      <a:schemeClr val="tx2"/>
                    </a:gs>
                  </a:gsLst>
                  <a:lin ang="0" scaled="1"/>
                  <a:tileRect/>
                </a:gradFill>
                <a:effectLst>
                  <a:outerShdw dist="71842" dir="2699999" algn="ctr" rotWithShape="0">
                    <a:schemeClr val="tx1">
                      <a:alpha val="50000"/>
                    </a:schemeClr>
                  </a:outerShdw>
                </a:effectLst>
                <a:latin typeface="Verdana" panose="020B0604030504040204" charset="0"/>
                <a:ea typeface="Verdana" panose="020B0604030504040204" charset="0"/>
              </a:rPr>
              <a:t>Thank You!</a:t>
            </a:r>
            <a:endParaRPr lang="zh-CN" altLang="en-US" sz="5400" b="1">
              <a:ln w="2540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chemeClr val="tx2"/>
                  </a:gs>
                  <a:gs pos="50000">
                    <a:srgbClr val="8A9BB0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effectLst>
                <a:outerShdw dist="71842" dir="2699999" algn="ctr" rotWithShape="0">
                  <a:schemeClr val="tx1">
                    <a:alpha val="50000"/>
                  </a:schemeClr>
                </a:outerShdw>
              </a:effectLst>
              <a:latin typeface="Verdana" panose="020B0604030504040204" charset="0"/>
              <a:ea typeface="Verdana" panose="020B060403050404020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188" y="692150"/>
            <a:ext cx="8437563" cy="4754563"/>
          </a:xfrm>
        </p:spPr>
        <p:txBody>
          <a:bodyPr vert="horz" wrap="square" lIns="91440" tIns="45720" rIns="91440" bIns="45720" numCol="1" anchor="t" anchorCtr="0" compatLnSpc="1"/>
          <a:p>
            <a:pPr eaLnBrk="1" hangingPunct="1">
              <a:lnSpc>
                <a:spcPct val="90000"/>
              </a:lnSpc>
              <a:buNone/>
            </a:pPr>
            <a:r>
              <a:rPr lang="en-US" altLang="zh-CN" dirty="0">
                <a:ea typeface="宋体" panose="02010600030101010101" pitchFamily="2" charset="-122"/>
              </a:rPr>
              <a:t>2. </a:t>
            </a:r>
            <a:r>
              <a:rPr lang="zh-CN" altLang="en-US" dirty="0">
                <a:ea typeface="宋体" panose="02010600030101010101" pitchFamily="2" charset="-122"/>
              </a:rPr>
              <a:t>债券的基本要素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（</a:t>
            </a:r>
            <a:r>
              <a:rPr lang="en-US" altLang="zh-CN" dirty="0">
                <a:ea typeface="宋体" panose="02010600030101010101" pitchFamily="2" charset="-122"/>
              </a:rPr>
              <a:t>1</a:t>
            </a:r>
            <a:r>
              <a:rPr lang="zh-CN" altLang="en-US" dirty="0">
                <a:ea typeface="宋体" panose="02010600030101010101" pitchFamily="2" charset="-122"/>
              </a:rPr>
              <a:t>）债券的票面价值与发行</a:t>
            </a:r>
            <a:r>
              <a:rPr lang="zh-CN" altLang="en-US" dirty="0">
                <a:ea typeface="宋体" panose="02010600030101010101" pitchFamily="2" charset="-122"/>
              </a:rPr>
              <a:t>规模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（</a:t>
            </a:r>
            <a:r>
              <a:rPr lang="en-US" altLang="zh-CN" dirty="0">
                <a:ea typeface="宋体" panose="02010600030101010101" pitchFamily="2" charset="-122"/>
              </a:rPr>
              <a:t>2</a:t>
            </a:r>
            <a:r>
              <a:rPr lang="zh-CN" altLang="en-US" dirty="0">
                <a:ea typeface="宋体" panose="02010600030101010101" pitchFamily="2" charset="-122"/>
              </a:rPr>
              <a:t>）债券的偿还期限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（</a:t>
            </a:r>
            <a:r>
              <a:rPr lang="en-US" altLang="zh-CN" dirty="0">
                <a:ea typeface="宋体" panose="02010600030101010101" pitchFamily="2" charset="-122"/>
              </a:rPr>
              <a:t>3</a:t>
            </a:r>
            <a:r>
              <a:rPr lang="zh-CN" altLang="en-US" dirty="0">
                <a:ea typeface="宋体" panose="02010600030101010101" pitchFamily="2" charset="-122"/>
              </a:rPr>
              <a:t>）债券的票面利率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（</a:t>
            </a:r>
            <a:r>
              <a:rPr lang="en-US" altLang="zh-CN" dirty="0">
                <a:ea typeface="宋体" panose="02010600030101010101" pitchFamily="2" charset="-122"/>
              </a:rPr>
              <a:t>4</a:t>
            </a:r>
            <a:r>
              <a:rPr lang="zh-CN" altLang="en-US" dirty="0">
                <a:ea typeface="宋体" panose="02010600030101010101" pitchFamily="2" charset="-122"/>
              </a:rPr>
              <a:t>）债券的到期收益</a:t>
            </a:r>
            <a:r>
              <a:rPr lang="zh-CN" altLang="en-US" dirty="0">
                <a:ea typeface="宋体" panose="02010600030101010101" pitchFamily="2" charset="-122"/>
              </a:rPr>
              <a:t>率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（</a:t>
            </a:r>
            <a:r>
              <a:rPr lang="en-US" altLang="zh-CN" dirty="0">
                <a:ea typeface="宋体" panose="02010600030101010101" pitchFamily="2" charset="-122"/>
              </a:rPr>
              <a:t>5</a:t>
            </a:r>
            <a:r>
              <a:rPr lang="zh-CN" altLang="en-US" dirty="0">
                <a:ea typeface="宋体" panose="02010600030101010101" pitchFamily="2" charset="-122"/>
              </a:rPr>
              <a:t>）债券发行人及</a:t>
            </a:r>
            <a:r>
              <a:rPr lang="zh-CN" altLang="en-US" dirty="0">
                <a:ea typeface="宋体" panose="02010600030101010101" pitchFamily="2" charset="-122"/>
              </a:rPr>
              <a:t>评级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188" y="692150"/>
            <a:ext cx="8437563" cy="4754563"/>
          </a:xfrm>
        </p:spPr>
        <p:txBody>
          <a:bodyPr vert="horz" wrap="square" lIns="91440" tIns="45720" rIns="91440" bIns="45720" numCol="1" anchor="t" anchorCtr="0" compatLnSpc="1"/>
          <a:p>
            <a:pPr eaLnBrk="1" hangingPunct="1">
              <a:lnSpc>
                <a:spcPct val="90000"/>
              </a:lnSpc>
              <a:buNone/>
            </a:pPr>
            <a:r>
              <a:rPr lang="en-US" altLang="zh-CN" dirty="0">
                <a:ea typeface="宋体" panose="02010600030101010101" pitchFamily="2" charset="-122"/>
              </a:rPr>
              <a:t>2. </a:t>
            </a:r>
            <a:r>
              <a:rPr lang="zh-CN" altLang="en-US" dirty="0">
                <a:ea typeface="宋体" panose="02010600030101010101" pitchFamily="2" charset="-122"/>
              </a:rPr>
              <a:t>债券的基本要素</a:t>
            </a:r>
            <a:r>
              <a:rPr lang="en-US" altLang="zh-CN" dirty="0">
                <a:ea typeface="宋体" panose="02010600030101010101" pitchFamily="2" charset="-122"/>
              </a:rPr>
              <a:t>-</a:t>
            </a:r>
            <a:r>
              <a:rPr lang="zh-CN" altLang="en-US" dirty="0">
                <a:ea typeface="宋体" panose="02010600030101010101" pitchFamily="2" charset="-122"/>
              </a:rPr>
              <a:t>案例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endParaRPr lang="en-US" altLang="zh-CN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315" y="1577975"/>
            <a:ext cx="8797290" cy="49479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99835" y="1628775"/>
            <a:ext cx="1584325" cy="23177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07540" y="2780665"/>
            <a:ext cx="1584325" cy="23177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07540" y="4220845"/>
            <a:ext cx="1584325" cy="23177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07540" y="3860800"/>
            <a:ext cx="1584325" cy="23177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907540" y="4580890"/>
            <a:ext cx="1584325" cy="23177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eaLnBrk="1" hangingPunct="1"/>
            <a:endParaRPr lang="zh-CN" altLang="en-US" dirty="0"/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eaLnBrk="1" hangingPunct="1"/>
            <a:endParaRPr lang="zh-CN" altLang="en-US" dirty="0"/>
          </a:p>
        </p:txBody>
      </p:sp>
      <p:pic>
        <p:nvPicPr>
          <p:cNvPr id="614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00012"/>
            <a:ext cx="9144000" cy="360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00438"/>
            <a:ext cx="9144000" cy="3357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3600" dirty="0">
                <a:ea typeface="宋体" panose="02010600030101010101" pitchFamily="2" charset="-122"/>
              </a:rPr>
              <a:t>6.1 </a:t>
            </a:r>
            <a:r>
              <a:rPr lang="zh-CN" altLang="en-US" sz="3600" dirty="0">
                <a:ea typeface="宋体" panose="02010600030101010101" pitchFamily="2" charset="-122"/>
              </a:rPr>
              <a:t>债券的概念及种类 </a:t>
            </a:r>
            <a:endParaRPr lang="zh-CN" altLang="en-US" sz="3600" dirty="0">
              <a:ea typeface="宋体" panose="02010600030101010101" pitchFamily="2" charset="-122"/>
            </a:endParaRPr>
          </a:p>
        </p:txBody>
      </p:sp>
      <p:sp>
        <p:nvSpPr>
          <p:cNvPr id="7171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dirty="0">
                <a:ea typeface="宋体" panose="02010600030101010101" pitchFamily="2" charset="-122"/>
              </a:rPr>
              <a:t>3. </a:t>
            </a:r>
            <a:r>
              <a:rPr lang="zh-CN" altLang="en-US" dirty="0">
                <a:ea typeface="宋体" panose="02010600030101010101" pitchFamily="2" charset="-122"/>
              </a:rPr>
              <a:t>债券的特征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dirty="0">
                <a:ea typeface="宋体" panose="02010600030101010101" pitchFamily="2" charset="-122"/>
              </a:rPr>
              <a:t>（</a:t>
            </a:r>
            <a:r>
              <a:rPr lang="en-US" altLang="zh-CN" dirty="0">
                <a:ea typeface="宋体" panose="02010600030101010101" pitchFamily="2" charset="-122"/>
              </a:rPr>
              <a:t>1</a:t>
            </a:r>
            <a:r>
              <a:rPr lang="zh-CN" altLang="en-US" dirty="0">
                <a:ea typeface="宋体" panose="02010600030101010101" pitchFamily="2" charset="-122"/>
              </a:rPr>
              <a:t>）收益性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dirty="0">
                <a:ea typeface="宋体" panose="02010600030101010101" pitchFamily="2" charset="-122"/>
              </a:rPr>
              <a:t>（</a:t>
            </a:r>
            <a:r>
              <a:rPr lang="en-US" altLang="zh-CN" dirty="0">
                <a:ea typeface="宋体" panose="02010600030101010101" pitchFamily="2" charset="-122"/>
              </a:rPr>
              <a:t>2</a:t>
            </a:r>
            <a:r>
              <a:rPr lang="zh-CN" altLang="en-US" dirty="0">
                <a:ea typeface="宋体" panose="02010600030101010101" pitchFamily="2" charset="-122"/>
              </a:rPr>
              <a:t>）偿还性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dirty="0">
                <a:ea typeface="宋体" panose="02010600030101010101" pitchFamily="2" charset="-122"/>
              </a:rPr>
              <a:t>（</a:t>
            </a:r>
            <a:r>
              <a:rPr lang="en-US" altLang="zh-CN" dirty="0">
                <a:ea typeface="宋体" panose="02010600030101010101" pitchFamily="2" charset="-122"/>
              </a:rPr>
              <a:t>3</a:t>
            </a:r>
            <a:r>
              <a:rPr lang="zh-CN" altLang="en-US" dirty="0">
                <a:ea typeface="宋体" panose="02010600030101010101" pitchFamily="2" charset="-122"/>
              </a:rPr>
              <a:t>）流动性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dirty="0">
                <a:ea typeface="宋体" panose="02010600030101010101" pitchFamily="2" charset="-122"/>
              </a:rPr>
              <a:t>（</a:t>
            </a:r>
            <a:r>
              <a:rPr lang="en-US" altLang="zh-CN" dirty="0">
                <a:ea typeface="宋体" panose="02010600030101010101" pitchFamily="2" charset="-122"/>
              </a:rPr>
              <a:t>4</a:t>
            </a:r>
            <a:r>
              <a:rPr lang="zh-CN" altLang="en-US" dirty="0">
                <a:ea typeface="宋体" panose="02010600030101010101" pitchFamily="2" charset="-122"/>
              </a:rPr>
              <a:t>）安全性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7172" name="Picture 4" descr="1"/>
          <p:cNvPicPr>
            <a:picLocks noChangeAspect="1"/>
          </p:cNvPicPr>
          <p:nvPr/>
        </p:nvPicPr>
        <p:blipFill>
          <a:blip r:embed="rId1"/>
          <a:srcRect b="28612"/>
          <a:stretch>
            <a:fillRect/>
          </a:stretch>
        </p:blipFill>
        <p:spPr>
          <a:xfrm>
            <a:off x="7418388" y="4953000"/>
            <a:ext cx="1701800" cy="190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3600" dirty="0">
                <a:ea typeface="宋体" panose="02010600030101010101" pitchFamily="2" charset="-122"/>
              </a:rPr>
              <a:t>6.1 </a:t>
            </a:r>
            <a:r>
              <a:rPr lang="zh-CN" altLang="en-US" sz="3600" dirty="0">
                <a:ea typeface="宋体" panose="02010600030101010101" pitchFamily="2" charset="-122"/>
              </a:rPr>
              <a:t>债券的概念及种类 </a:t>
            </a:r>
            <a:endParaRPr lang="zh-CN" altLang="en-US" sz="3600" dirty="0">
              <a:ea typeface="宋体" panose="02010600030101010101" pitchFamily="2" charset="-122"/>
            </a:endParaRPr>
          </a:p>
        </p:txBody>
      </p:sp>
      <p:sp>
        <p:nvSpPr>
          <p:cNvPr id="8195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ea typeface="宋体" panose="02010600030101010101" pitchFamily="2" charset="-122"/>
              </a:rPr>
              <a:t>6.1.2</a:t>
            </a:r>
            <a:r>
              <a:rPr lang="zh-CN" altLang="en-US" sz="2800" b="1" dirty="0">
                <a:ea typeface="宋体" panose="02010600030101010101" pitchFamily="2" charset="-122"/>
              </a:rPr>
              <a:t>债券的种类</a:t>
            </a:r>
            <a:endParaRPr lang="zh-CN" altLang="en-US" sz="2800" b="1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dirty="0">
                <a:ea typeface="宋体" panose="02010600030101010101" pitchFamily="2" charset="-122"/>
              </a:rPr>
              <a:t>  1.</a:t>
            </a:r>
            <a:r>
              <a:rPr lang="zh-CN" altLang="en-US" sz="2800" dirty="0">
                <a:ea typeface="宋体" panose="02010600030101010101" pitchFamily="2" charset="-122"/>
              </a:rPr>
              <a:t>按发行主体分类</a:t>
            </a:r>
            <a:endParaRPr lang="zh-CN" altLang="en-US" sz="28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dirty="0">
                <a:ea typeface="宋体" panose="02010600030101010101" pitchFamily="2" charset="-122"/>
              </a:rPr>
              <a:t>      按发行主体不同，债券可以分为政府债券、金融债券、公司债券、其他机构债券和资产</a:t>
            </a:r>
            <a:r>
              <a:rPr lang="zh-CN" altLang="en-US" sz="2800" dirty="0">
                <a:ea typeface="宋体" panose="02010600030101010101" pitchFamily="2" charset="-122"/>
              </a:rPr>
              <a:t>支持证券。</a:t>
            </a:r>
            <a:endParaRPr lang="zh-CN" altLang="en-US" sz="28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dirty="0">
                <a:ea typeface="宋体" panose="02010600030101010101" pitchFamily="2" charset="-122"/>
              </a:rPr>
              <a:t>  2.</a:t>
            </a:r>
            <a:r>
              <a:rPr lang="zh-CN" altLang="en-US" sz="2800" dirty="0">
                <a:ea typeface="宋体" panose="02010600030101010101" pitchFamily="2" charset="-122"/>
              </a:rPr>
              <a:t>按债券形态分类</a:t>
            </a:r>
            <a:endParaRPr lang="zh-CN" altLang="en-US" sz="28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dirty="0">
                <a:ea typeface="宋体" panose="02010600030101010101" pitchFamily="2" charset="-122"/>
              </a:rPr>
              <a:t>      按债券形态分类，债券可以分为实物债券、凭证式债券和记账式债券。</a:t>
            </a:r>
            <a:endParaRPr lang="zh-CN" altLang="en-US" sz="28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dirty="0">
                <a:ea typeface="宋体" panose="02010600030101010101" pitchFamily="2" charset="-122"/>
              </a:rPr>
              <a:t>  3.</a:t>
            </a:r>
            <a:r>
              <a:rPr lang="zh-CN" altLang="en-US" sz="2800" dirty="0">
                <a:ea typeface="宋体" panose="02010600030101010101" pitchFamily="2" charset="-122"/>
              </a:rPr>
              <a:t>按利息支付方式分类</a:t>
            </a:r>
            <a:endParaRPr lang="zh-CN" altLang="en-US" sz="28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dirty="0">
                <a:ea typeface="宋体" panose="02010600030101010101" pitchFamily="2" charset="-122"/>
              </a:rPr>
              <a:t>      按利息支付方式分类，债券可以分为附息债券、零息债券和息票累积债券。</a:t>
            </a:r>
            <a:endParaRPr lang="zh-CN" altLang="en-US" sz="2800" dirty="0">
              <a:ea typeface="宋体" panose="02010600030101010101" pitchFamily="2" charset="-122"/>
            </a:endParaRPr>
          </a:p>
        </p:txBody>
      </p:sp>
      <p:pic>
        <p:nvPicPr>
          <p:cNvPr id="8196" name="Picture 4" descr="1"/>
          <p:cNvPicPr>
            <a:picLocks noChangeAspect="1"/>
          </p:cNvPicPr>
          <p:nvPr/>
        </p:nvPicPr>
        <p:blipFill>
          <a:blip r:embed="rId1"/>
          <a:srcRect b="28612"/>
          <a:stretch>
            <a:fillRect/>
          </a:stretch>
        </p:blipFill>
        <p:spPr>
          <a:xfrm>
            <a:off x="7418388" y="4953000"/>
            <a:ext cx="1701800" cy="190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3600" dirty="0">
                <a:ea typeface="宋体" panose="02010600030101010101" pitchFamily="2" charset="-122"/>
              </a:rPr>
              <a:t>6.1 </a:t>
            </a:r>
            <a:r>
              <a:rPr lang="zh-CN" altLang="en-US" sz="3600" dirty="0">
                <a:ea typeface="宋体" panose="02010600030101010101" pitchFamily="2" charset="-122"/>
              </a:rPr>
              <a:t>债券的概念及种类 </a:t>
            </a:r>
            <a:endParaRPr lang="zh-CN" altLang="en-US" sz="3600" dirty="0">
              <a:ea typeface="宋体" panose="02010600030101010101" pitchFamily="2" charset="-122"/>
            </a:endParaRPr>
          </a:p>
        </p:txBody>
      </p:sp>
      <p:sp>
        <p:nvSpPr>
          <p:cNvPr id="9219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90000"/>
              </a:lnSpc>
              <a:buNone/>
            </a:pPr>
            <a:r>
              <a:rPr lang="en-US" altLang="zh-CN" sz="2400" dirty="0">
                <a:ea typeface="宋体" panose="02010600030101010101" pitchFamily="2" charset="-122"/>
              </a:rPr>
              <a:t>  4.</a:t>
            </a:r>
            <a:r>
              <a:rPr lang="zh-CN" altLang="en-US" sz="2400" dirty="0">
                <a:ea typeface="宋体" panose="02010600030101010101" pitchFamily="2" charset="-122"/>
              </a:rPr>
              <a:t>按利率是否固定分类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      按利率是否固定分类，债券可分为固定利率债券和浮动利率债券。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400" dirty="0">
                <a:ea typeface="宋体" panose="02010600030101010101" pitchFamily="2" charset="-122"/>
              </a:rPr>
              <a:t>  5.</a:t>
            </a:r>
            <a:r>
              <a:rPr lang="zh-CN" altLang="en-US" sz="2400" dirty="0">
                <a:ea typeface="宋体" panose="02010600030101010101" pitchFamily="2" charset="-122"/>
              </a:rPr>
              <a:t>按有无担保分类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      按有无担保分类，债券可分为信用债券和担保债券。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400" dirty="0">
                <a:ea typeface="宋体" panose="02010600030101010101" pitchFamily="2" charset="-122"/>
              </a:rPr>
              <a:t>  6.</a:t>
            </a:r>
            <a:r>
              <a:rPr lang="zh-CN" altLang="en-US" sz="2400" dirty="0">
                <a:ea typeface="宋体" panose="02010600030101010101" pitchFamily="2" charset="-122"/>
              </a:rPr>
              <a:t>按偿还期限长短分类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      按偿还期限的长短，债券可分为短期、中期和长期债券。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400" dirty="0">
                <a:ea typeface="宋体" panose="02010600030101010101" pitchFamily="2" charset="-122"/>
              </a:rPr>
              <a:t>  7.</a:t>
            </a:r>
            <a:r>
              <a:rPr lang="zh-CN" altLang="en-US" sz="2400" dirty="0">
                <a:ea typeface="宋体" panose="02010600030101010101" pitchFamily="2" charset="-122"/>
              </a:rPr>
              <a:t>其他分类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      债券还可按发行方式分为公募债券和私募债券；按是否记名可分为记名债券和不记名债券；按是否可转换分为可转换债券和不可转换债券。</a:t>
            </a:r>
            <a:endParaRPr lang="zh-CN" altLang="en-US" sz="2400" dirty="0">
              <a:ea typeface="宋体" panose="02010600030101010101" pitchFamily="2" charset="-122"/>
            </a:endParaRPr>
          </a:p>
        </p:txBody>
      </p:sp>
      <p:pic>
        <p:nvPicPr>
          <p:cNvPr id="9220" name="Picture 4" descr="1"/>
          <p:cNvPicPr>
            <a:picLocks noChangeAspect="1"/>
          </p:cNvPicPr>
          <p:nvPr/>
        </p:nvPicPr>
        <p:blipFill>
          <a:blip r:embed="rId1"/>
          <a:srcRect b="28612"/>
          <a:stretch>
            <a:fillRect/>
          </a:stretch>
        </p:blipFill>
        <p:spPr>
          <a:xfrm>
            <a:off x="7418388" y="4953000"/>
            <a:ext cx="1701800" cy="190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3600" dirty="0">
                <a:ea typeface="宋体" panose="02010600030101010101" pitchFamily="2" charset="-122"/>
              </a:rPr>
              <a:t>6.2 </a:t>
            </a:r>
            <a:r>
              <a:rPr lang="zh-CN" altLang="en-US" sz="3600" dirty="0">
                <a:ea typeface="宋体" panose="02010600030101010101" pitchFamily="2" charset="-122"/>
              </a:rPr>
              <a:t>债券投资收益分析</a:t>
            </a:r>
            <a:endParaRPr lang="zh-CN" altLang="en-US" sz="3600" dirty="0">
              <a:ea typeface="宋体" panose="02010600030101010101" pitchFamily="2" charset="-122"/>
            </a:endParaRPr>
          </a:p>
        </p:txBody>
      </p:sp>
      <p:sp>
        <p:nvSpPr>
          <p:cNvPr id="10243" name="Rectangle 3"/>
          <p:cNvSpPr>
            <a:spLocks noGrp="1"/>
          </p:cNvSpPr>
          <p:nvPr>
            <p:ph idx="1"/>
          </p:nvPr>
        </p:nvSpPr>
        <p:spPr>
          <a:xfrm>
            <a:off x="468313" y="2205038"/>
            <a:ext cx="8437562" cy="3459162"/>
          </a:xfrm>
          <a:ln/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b="1" dirty="0">
                <a:ea typeface="宋体" panose="02010600030101010101" pitchFamily="2" charset="-122"/>
              </a:rPr>
              <a:t>6.2.1</a:t>
            </a:r>
            <a:r>
              <a:rPr lang="zh-CN" altLang="en-US" b="1" dirty="0">
                <a:ea typeface="宋体" panose="02010600030101010101" pitchFamily="2" charset="-122"/>
              </a:rPr>
              <a:t>影响债券收益率的因素</a:t>
            </a:r>
            <a:endParaRPr lang="zh-CN" altLang="en-US" b="1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dirty="0">
                <a:ea typeface="宋体" panose="02010600030101010101" pitchFamily="2" charset="-122"/>
              </a:rPr>
              <a:t>1. </a:t>
            </a:r>
            <a:r>
              <a:rPr lang="zh-CN" altLang="en-US" dirty="0">
                <a:ea typeface="宋体" panose="02010600030101010101" pitchFamily="2" charset="-122"/>
              </a:rPr>
              <a:t>债券的票面利率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dirty="0">
                <a:ea typeface="宋体" panose="02010600030101010101" pitchFamily="2" charset="-122"/>
              </a:rPr>
              <a:t>2. </a:t>
            </a:r>
            <a:r>
              <a:rPr lang="zh-CN" altLang="en-US" dirty="0">
                <a:ea typeface="宋体" panose="02010600030101010101" pitchFamily="2" charset="-122"/>
              </a:rPr>
              <a:t>市场利率与债券价格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dirty="0">
                <a:ea typeface="宋体" panose="02010600030101010101" pitchFamily="2" charset="-122"/>
              </a:rPr>
              <a:t>3. </a:t>
            </a:r>
            <a:r>
              <a:rPr lang="zh-CN" altLang="en-US" dirty="0">
                <a:ea typeface="宋体" panose="02010600030101010101" pitchFamily="2" charset="-122"/>
              </a:rPr>
              <a:t>债券的投资成本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10244" name="Picture 4" descr="1"/>
          <p:cNvPicPr>
            <a:picLocks noChangeAspect="1"/>
          </p:cNvPicPr>
          <p:nvPr/>
        </p:nvPicPr>
        <p:blipFill>
          <a:blip r:embed="rId1"/>
          <a:srcRect b="28612"/>
          <a:stretch>
            <a:fillRect/>
          </a:stretch>
        </p:blipFill>
        <p:spPr>
          <a:xfrm>
            <a:off x="7418388" y="4953000"/>
            <a:ext cx="1701800" cy="190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jNlNzk3MmI1YmVjMTZkYzk5YWM2Njg1NjRiODc1OTIifQ=="/>
</p:tagLst>
</file>

<file path=ppt/theme/theme1.xml><?xml version="1.0" encoding="utf-8"?>
<a:theme xmlns:a="http://schemas.openxmlformats.org/drawingml/2006/main" name="03">
  <a:themeElements>
    <a:clrScheme name="03 2">
      <a:dk1>
        <a:srgbClr val="000000"/>
      </a:dk1>
      <a:lt1>
        <a:srgbClr val="C1D0DD"/>
      </a:lt1>
      <a:dk2>
        <a:srgbClr val="335175"/>
      </a:dk2>
      <a:lt2>
        <a:srgbClr val="7C92B6"/>
      </a:lt2>
      <a:accent1>
        <a:srgbClr val="4B93D5"/>
      </a:accent1>
      <a:accent2>
        <a:srgbClr val="65B737"/>
      </a:accent2>
      <a:accent3>
        <a:srgbClr val="DDE4EB"/>
      </a:accent3>
      <a:accent4>
        <a:srgbClr val="000000"/>
      </a:accent4>
      <a:accent5>
        <a:srgbClr val="B1C8E7"/>
      </a:accent5>
      <a:accent6>
        <a:srgbClr val="5BA631"/>
      </a:accent6>
      <a:hlink>
        <a:srgbClr val="CF9F49"/>
      </a:hlink>
      <a:folHlink>
        <a:srgbClr val="C382D0"/>
      </a:folHlink>
    </a:clrScheme>
    <a:fontScheme name="03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03 1">
        <a:dk1>
          <a:srgbClr val="000000"/>
        </a:dk1>
        <a:lt1>
          <a:srgbClr val="CAD4CF"/>
        </a:lt1>
        <a:dk2>
          <a:srgbClr val="425462"/>
        </a:dk2>
        <a:lt2>
          <a:srgbClr val="768A7B"/>
        </a:lt2>
        <a:accent1>
          <a:srgbClr val="DE608D"/>
        </a:accent1>
        <a:accent2>
          <a:srgbClr val="35ADE3"/>
        </a:accent2>
        <a:accent3>
          <a:srgbClr val="E1E6E4"/>
        </a:accent3>
        <a:accent4>
          <a:srgbClr val="000000"/>
        </a:accent4>
        <a:accent5>
          <a:srgbClr val="ECB6C5"/>
        </a:accent5>
        <a:accent6>
          <a:srgbClr val="2F9CCE"/>
        </a:accent6>
        <a:hlink>
          <a:srgbClr val="F6AE44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3 2">
        <a:dk1>
          <a:srgbClr val="000000"/>
        </a:dk1>
        <a:lt1>
          <a:srgbClr val="C1D0DD"/>
        </a:lt1>
        <a:dk2>
          <a:srgbClr val="335175"/>
        </a:dk2>
        <a:lt2>
          <a:srgbClr val="7C92B6"/>
        </a:lt2>
        <a:accent1>
          <a:srgbClr val="4B93D5"/>
        </a:accent1>
        <a:accent2>
          <a:srgbClr val="65B737"/>
        </a:accent2>
        <a:accent3>
          <a:srgbClr val="DDE4EB"/>
        </a:accent3>
        <a:accent4>
          <a:srgbClr val="000000"/>
        </a:accent4>
        <a:accent5>
          <a:srgbClr val="B1C8E7"/>
        </a:accent5>
        <a:accent6>
          <a:srgbClr val="5BA631"/>
        </a:accent6>
        <a:hlink>
          <a:srgbClr val="CF9F49"/>
        </a:hlink>
        <a:folHlink>
          <a:srgbClr val="C382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3 3">
        <a:dk1>
          <a:srgbClr val="000000"/>
        </a:dk1>
        <a:lt1>
          <a:srgbClr val="DDD3C9"/>
        </a:lt1>
        <a:dk2>
          <a:srgbClr val="514639"/>
        </a:dk2>
        <a:lt2>
          <a:srgbClr val="A7938B"/>
        </a:lt2>
        <a:accent1>
          <a:srgbClr val="BF9733"/>
        </a:accent1>
        <a:accent2>
          <a:srgbClr val="7FB22C"/>
        </a:accent2>
        <a:accent3>
          <a:srgbClr val="EBE6E1"/>
        </a:accent3>
        <a:accent4>
          <a:srgbClr val="000000"/>
        </a:accent4>
        <a:accent5>
          <a:srgbClr val="DCC9AD"/>
        </a:accent5>
        <a:accent6>
          <a:srgbClr val="72A127"/>
        </a:accent6>
        <a:hlink>
          <a:srgbClr val="D56575"/>
        </a:hlink>
        <a:folHlink>
          <a:srgbClr val="4E8FC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03">
  <a:themeElements>
    <a:clrScheme name="03 2">
      <a:dk1>
        <a:srgbClr val="000000"/>
      </a:dk1>
      <a:lt1>
        <a:srgbClr val="C1D0DD"/>
      </a:lt1>
      <a:dk2>
        <a:srgbClr val="335175"/>
      </a:dk2>
      <a:lt2>
        <a:srgbClr val="7C92B6"/>
      </a:lt2>
      <a:accent1>
        <a:srgbClr val="4B93D5"/>
      </a:accent1>
      <a:accent2>
        <a:srgbClr val="65B737"/>
      </a:accent2>
      <a:accent3>
        <a:srgbClr val="DDE4EB"/>
      </a:accent3>
      <a:accent4>
        <a:srgbClr val="000000"/>
      </a:accent4>
      <a:accent5>
        <a:srgbClr val="B1C8E7"/>
      </a:accent5>
      <a:accent6>
        <a:srgbClr val="5BA631"/>
      </a:accent6>
      <a:hlink>
        <a:srgbClr val="CF9F49"/>
      </a:hlink>
      <a:folHlink>
        <a:srgbClr val="C382D0"/>
      </a:folHlink>
    </a:clrScheme>
    <a:fontScheme name="03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03 1">
        <a:dk1>
          <a:srgbClr val="000000"/>
        </a:dk1>
        <a:lt1>
          <a:srgbClr val="CAD4CF"/>
        </a:lt1>
        <a:dk2>
          <a:srgbClr val="425462"/>
        </a:dk2>
        <a:lt2>
          <a:srgbClr val="768A7B"/>
        </a:lt2>
        <a:accent1>
          <a:srgbClr val="DE608D"/>
        </a:accent1>
        <a:accent2>
          <a:srgbClr val="35ADE3"/>
        </a:accent2>
        <a:accent3>
          <a:srgbClr val="E1E6E4"/>
        </a:accent3>
        <a:accent4>
          <a:srgbClr val="000000"/>
        </a:accent4>
        <a:accent5>
          <a:srgbClr val="ECB6C5"/>
        </a:accent5>
        <a:accent6>
          <a:srgbClr val="2F9CCE"/>
        </a:accent6>
        <a:hlink>
          <a:srgbClr val="F6AE44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3 2">
        <a:dk1>
          <a:srgbClr val="000000"/>
        </a:dk1>
        <a:lt1>
          <a:srgbClr val="C1D0DD"/>
        </a:lt1>
        <a:dk2>
          <a:srgbClr val="335175"/>
        </a:dk2>
        <a:lt2>
          <a:srgbClr val="7C92B6"/>
        </a:lt2>
        <a:accent1>
          <a:srgbClr val="4B93D5"/>
        </a:accent1>
        <a:accent2>
          <a:srgbClr val="65B737"/>
        </a:accent2>
        <a:accent3>
          <a:srgbClr val="DDE4EB"/>
        </a:accent3>
        <a:accent4>
          <a:srgbClr val="000000"/>
        </a:accent4>
        <a:accent5>
          <a:srgbClr val="B1C8E7"/>
        </a:accent5>
        <a:accent6>
          <a:srgbClr val="5BA631"/>
        </a:accent6>
        <a:hlink>
          <a:srgbClr val="CF9F49"/>
        </a:hlink>
        <a:folHlink>
          <a:srgbClr val="C382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3 3">
        <a:dk1>
          <a:srgbClr val="000000"/>
        </a:dk1>
        <a:lt1>
          <a:srgbClr val="DDD3C9"/>
        </a:lt1>
        <a:dk2>
          <a:srgbClr val="514639"/>
        </a:dk2>
        <a:lt2>
          <a:srgbClr val="A7938B"/>
        </a:lt2>
        <a:accent1>
          <a:srgbClr val="BF9733"/>
        </a:accent1>
        <a:accent2>
          <a:srgbClr val="7FB22C"/>
        </a:accent2>
        <a:accent3>
          <a:srgbClr val="EBE6E1"/>
        </a:accent3>
        <a:accent4>
          <a:srgbClr val="000000"/>
        </a:accent4>
        <a:accent5>
          <a:srgbClr val="DCC9AD"/>
        </a:accent5>
        <a:accent6>
          <a:srgbClr val="72A127"/>
        </a:accent6>
        <a:hlink>
          <a:srgbClr val="D56575"/>
        </a:hlink>
        <a:folHlink>
          <a:srgbClr val="4E8FC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03</Template>
  <TotalTime>0</TotalTime>
  <Words>2170</Words>
  <Application>WPS 演示</Application>
  <PresentationFormat>全屏显示(4:3)</PresentationFormat>
  <Paragraphs>169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Arial Black</vt:lpstr>
      <vt:lpstr>Times New Roman</vt:lpstr>
      <vt:lpstr>微软雅黑</vt:lpstr>
      <vt:lpstr>Arial Unicode MS</vt:lpstr>
      <vt:lpstr>Verdana</vt:lpstr>
      <vt:lpstr>Cambria Math</vt:lpstr>
      <vt:lpstr>MS Mincho</vt:lpstr>
      <vt:lpstr>Segoe Print</vt:lpstr>
      <vt:lpstr>03</vt:lpstr>
      <vt:lpstr>1_03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第6章     债券投资</dc:title>
  <dc:creator>user</dc:creator>
  <cp:lastModifiedBy>烟熏兔</cp:lastModifiedBy>
  <cp:revision>11</cp:revision>
  <dcterms:created xsi:type="dcterms:W3CDTF">2012-10-17T12:10:52Z</dcterms:created>
  <dcterms:modified xsi:type="dcterms:W3CDTF">2024-09-08T11:45:48Z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2C6F1112DB49473A86052FAA07D276FE_12</vt:lpwstr>
  </property>
  <property fmtid="{D5CDD505-2E9C-101B-9397-08002B2CF9AE}" pid="3" name="KSOProductBuildVer">
    <vt:lpwstr>2052-12.1.0.17827</vt:lpwstr>
  </property>
</Properties>
</file>