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4" r:id="rId5"/>
    <p:sldId id="258" r:id="rId6"/>
    <p:sldId id="261" r:id="rId7"/>
    <p:sldId id="264" r:id="rId8"/>
    <p:sldId id="265" r:id="rId9"/>
    <p:sldId id="266" r:id="rId10"/>
    <p:sldId id="271" r:id="rId11"/>
    <p:sldId id="267" r:id="rId12"/>
    <p:sldId id="275" r:id="rId13"/>
    <p:sldId id="272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6D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330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0"/>
            <a:ext cx="9151938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45000">
                <a:schemeClr val="bg1">
                  <a:alpha val="80000"/>
                </a:schemeClr>
              </a:gs>
              <a:gs pos="100000">
                <a:schemeClr val="bg1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组合 19"/>
          <p:cNvGrpSpPr/>
          <p:nvPr userDrawn="1"/>
        </p:nvGrpSpPr>
        <p:grpSpPr>
          <a:xfrm>
            <a:off x="0" y="4868863"/>
            <a:ext cx="9139238" cy="504825"/>
            <a:chOff x="0" y="4869160"/>
            <a:chExt cx="9138952" cy="504056"/>
          </a:xfrm>
        </p:grpSpPr>
        <p:sp>
          <p:nvSpPr>
            <p:cNvPr id="22" name="矩形 10"/>
            <p:cNvSpPr/>
            <p:nvPr/>
          </p:nvSpPr>
          <p:spPr>
            <a:xfrm>
              <a:off x="1" y="5229200"/>
              <a:ext cx="1309430" cy="144016"/>
            </a:xfrm>
            <a:custGeom>
              <a:avLst/>
              <a:gdLst/>
              <a:ahLst/>
              <a:cxnLst/>
              <a:rect l="l" t="t" r="r" b="b"/>
              <a:pathLst>
                <a:path w="1308369" h="144016">
                  <a:moveTo>
                    <a:pt x="0" y="0"/>
                  </a:moveTo>
                  <a:lnTo>
                    <a:pt x="1308369" y="0"/>
                  </a:lnTo>
                  <a:lnTo>
                    <a:pt x="1261287" y="144016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13"/>
            <p:cNvSpPr/>
            <p:nvPr/>
          </p:nvSpPr>
          <p:spPr>
            <a:xfrm>
              <a:off x="0" y="4869160"/>
              <a:ext cx="1429802" cy="360040"/>
            </a:xfrm>
            <a:custGeom>
              <a:avLst/>
              <a:gdLst/>
              <a:ahLst/>
              <a:cxnLst/>
              <a:rect l="l" t="t" r="r" b="b"/>
              <a:pathLst>
                <a:path w="1429802" h="360040">
                  <a:moveTo>
                    <a:pt x="0" y="0"/>
                  </a:moveTo>
                  <a:lnTo>
                    <a:pt x="1429802" y="0"/>
                  </a:lnTo>
                  <a:lnTo>
                    <a:pt x="1312097" y="360040"/>
                  </a:lnTo>
                  <a:lnTo>
                    <a:pt x="0" y="36004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70000"/>
                    <a:lumOff val="30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矩形 17"/>
            <p:cNvSpPr/>
            <p:nvPr/>
          </p:nvSpPr>
          <p:spPr>
            <a:xfrm>
              <a:off x="5344513" y="5229200"/>
              <a:ext cx="3794439" cy="144016"/>
            </a:xfrm>
            <a:custGeom>
              <a:avLst/>
              <a:gdLst/>
              <a:ahLst/>
              <a:cxnLst/>
              <a:rect l="l" t="t" r="r" b="b"/>
              <a:pathLst>
                <a:path w="3806630" h="144016">
                  <a:moveTo>
                    <a:pt x="47082" y="0"/>
                  </a:moveTo>
                  <a:lnTo>
                    <a:pt x="3806630" y="0"/>
                  </a:lnTo>
                  <a:lnTo>
                    <a:pt x="3806630" y="144016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矩形 18"/>
            <p:cNvSpPr/>
            <p:nvPr/>
          </p:nvSpPr>
          <p:spPr>
            <a:xfrm>
              <a:off x="5391762" y="4869160"/>
              <a:ext cx="3747190" cy="360040"/>
            </a:xfrm>
            <a:custGeom>
              <a:avLst/>
              <a:gdLst/>
              <a:ahLst/>
              <a:cxnLst/>
              <a:rect l="l" t="t" r="r" b="b"/>
              <a:pathLst>
                <a:path w="3764597" h="360040">
                  <a:moveTo>
                    <a:pt x="117705" y="0"/>
                  </a:moveTo>
                  <a:lnTo>
                    <a:pt x="3764597" y="0"/>
                  </a:lnTo>
                  <a:lnTo>
                    <a:pt x="3764597" y="360040"/>
                  </a:lnTo>
                  <a:lnTo>
                    <a:pt x="0" y="36004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70000"/>
                    <a:lumOff val="30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7" name="矩形 25"/>
          <p:cNvSpPr/>
          <p:nvPr/>
        </p:nvSpPr>
        <p:spPr>
          <a:xfrm flipH="1" flipV="1">
            <a:off x="6732588" y="4868863"/>
            <a:ext cx="2406650" cy="504825"/>
          </a:xfrm>
          <a:prstGeom prst="rect">
            <a:avLst/>
          </a:prstGeom>
          <a:gradFill flip="none" rotWithShape="1">
            <a:gsLst>
              <a:gs pos="7000">
                <a:schemeClr val="bg1">
                  <a:alpha val="65000"/>
                </a:schemeClr>
              </a:gs>
              <a:gs pos="59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377296"/>
            <a:ext cx="7772400" cy="1470025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lang="zh-CN" altLang="en-US" sz="3600" b="1" i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defRPr>
            </a:lvl1pPr>
          </a:lstStyle>
          <a:p>
            <a:pPr lvl="0"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39752" y="5661248"/>
            <a:ext cx="6400800" cy="672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0"/>
            <a:ext cx="9151938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45000">
                <a:schemeClr val="bg1">
                  <a:alpha val="80000"/>
                </a:schemeClr>
              </a:gs>
              <a:gs pos="100000">
                <a:schemeClr val="bg1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17"/>
          <p:cNvSpPr/>
          <p:nvPr/>
        </p:nvSpPr>
        <p:spPr>
          <a:xfrm>
            <a:off x="1296988" y="4970463"/>
            <a:ext cx="7847013" cy="403225"/>
          </a:xfrm>
          <a:custGeom>
            <a:avLst/>
            <a:gdLst/>
            <a:ahLst/>
            <a:cxnLst/>
            <a:rect l="l" t="t" r="r" b="b"/>
            <a:pathLst>
              <a:path w="7856933" h="403245">
                <a:moveTo>
                  <a:pt x="98496" y="0"/>
                </a:moveTo>
                <a:lnTo>
                  <a:pt x="7856933" y="0"/>
                </a:lnTo>
                <a:lnTo>
                  <a:pt x="7856933" y="403245"/>
                </a:lnTo>
                <a:lnTo>
                  <a:pt x="0" y="40324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18"/>
          <p:cNvSpPr/>
          <p:nvPr/>
        </p:nvSpPr>
        <p:spPr>
          <a:xfrm>
            <a:off x="1331913" y="4221163"/>
            <a:ext cx="7807325" cy="1008063"/>
          </a:xfrm>
          <a:custGeom>
            <a:avLst/>
            <a:gdLst/>
            <a:ahLst/>
            <a:cxnLst/>
            <a:rect l="l" t="t" r="r" b="b"/>
            <a:pathLst>
              <a:path w="3764597" h="360040">
                <a:moveTo>
                  <a:pt x="117705" y="0"/>
                </a:moveTo>
                <a:lnTo>
                  <a:pt x="3764597" y="0"/>
                </a:lnTo>
                <a:lnTo>
                  <a:pt x="3764597" y="360040"/>
                </a:lnTo>
                <a:lnTo>
                  <a:pt x="0" y="360040"/>
                </a:lnTo>
                <a:close/>
              </a:path>
            </a:pathLst>
          </a:custGeom>
          <a:gradFill>
            <a:gsLst>
              <a:gs pos="0">
                <a:schemeClr val="bg2">
                  <a:lumMod val="75000"/>
                </a:schemeClr>
              </a:gs>
              <a:gs pos="100000">
                <a:schemeClr val="bg2">
                  <a:lumMod val="70000"/>
                  <a:lumOff val="3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平行四边形 14"/>
          <p:cNvSpPr/>
          <p:nvPr/>
        </p:nvSpPr>
        <p:spPr>
          <a:xfrm>
            <a:off x="1344613" y="4244975"/>
            <a:ext cx="4824413" cy="1008063"/>
          </a:xfrm>
          <a:prstGeom prst="parallelogram">
            <a:avLst/>
          </a:prstGeom>
          <a:gradFill flip="none" rotWithShape="1">
            <a:gsLst>
              <a:gs pos="0">
                <a:schemeClr val="bg1"/>
              </a:gs>
              <a:gs pos="39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4437112"/>
            <a:ext cx="7390596" cy="1213896"/>
          </a:xfrm>
        </p:spPr>
        <p:txBody>
          <a:bodyPr anchor="t">
            <a:normAutofit/>
          </a:bodyPr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1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6350"/>
            <a:ext cx="9151938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45000">
                <a:schemeClr val="bg1">
                  <a:alpha val="90000"/>
                </a:schemeClr>
              </a:gs>
              <a:gs pos="100000">
                <a:schemeClr val="bg1">
                  <a:alpha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Calibri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Calibri" pitchFamily="34" charset="0"/>
            </a:endParaRPr>
          </a:p>
        </p:txBody>
      </p:sp>
      <p:grpSp>
        <p:nvGrpSpPr>
          <p:cNvPr id="1032" name="组合 23"/>
          <p:cNvGrpSpPr/>
          <p:nvPr userDrawn="1"/>
        </p:nvGrpSpPr>
        <p:grpSpPr>
          <a:xfrm>
            <a:off x="-1587" y="530225"/>
            <a:ext cx="9144000" cy="209550"/>
            <a:chOff x="0" y="692696"/>
            <a:chExt cx="9144000" cy="504056"/>
          </a:xfrm>
        </p:grpSpPr>
        <p:sp>
          <p:nvSpPr>
            <p:cNvPr id="17" name="矩形 10"/>
            <p:cNvSpPr/>
            <p:nvPr/>
          </p:nvSpPr>
          <p:spPr>
            <a:xfrm>
              <a:off x="0" y="1052736"/>
              <a:ext cx="393693" cy="144016"/>
            </a:xfrm>
            <a:custGeom>
              <a:avLst/>
              <a:gdLst/>
              <a:ahLst/>
              <a:cxnLst/>
              <a:rect l="l" t="t" r="r" b="b"/>
              <a:pathLst>
                <a:path w="488545" h="144016">
                  <a:moveTo>
                    <a:pt x="0" y="0"/>
                  </a:moveTo>
                  <a:lnTo>
                    <a:pt x="488545" y="0"/>
                  </a:lnTo>
                  <a:lnTo>
                    <a:pt x="441147" y="144016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矩形 13"/>
            <p:cNvSpPr/>
            <p:nvPr/>
          </p:nvSpPr>
          <p:spPr>
            <a:xfrm>
              <a:off x="0" y="692696"/>
              <a:ext cx="488545" cy="360040"/>
            </a:xfrm>
            <a:custGeom>
              <a:avLst/>
              <a:gdLst/>
              <a:ahLst/>
              <a:cxnLst/>
              <a:rect l="l" t="t" r="r" b="b"/>
              <a:pathLst>
                <a:path w="606250" h="360040">
                  <a:moveTo>
                    <a:pt x="0" y="0"/>
                  </a:moveTo>
                  <a:lnTo>
                    <a:pt x="606250" y="0"/>
                  </a:lnTo>
                  <a:lnTo>
                    <a:pt x="488545" y="360040"/>
                  </a:lnTo>
                  <a:lnTo>
                    <a:pt x="0" y="36004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70000"/>
                    <a:lumOff val="30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7"/>
            <p:cNvSpPr/>
            <p:nvPr/>
          </p:nvSpPr>
          <p:spPr>
            <a:xfrm>
              <a:off x="5899754" y="1052736"/>
              <a:ext cx="3244246" cy="144016"/>
            </a:xfrm>
            <a:custGeom>
              <a:avLst/>
              <a:gdLst/>
              <a:ahLst/>
              <a:cxnLst/>
              <a:rect l="l" t="t" r="r" b="b"/>
              <a:pathLst>
                <a:path w="3806630" h="144016">
                  <a:moveTo>
                    <a:pt x="47082" y="0"/>
                  </a:moveTo>
                  <a:lnTo>
                    <a:pt x="3806630" y="0"/>
                  </a:lnTo>
                  <a:lnTo>
                    <a:pt x="3806630" y="144016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18"/>
            <p:cNvSpPr/>
            <p:nvPr/>
          </p:nvSpPr>
          <p:spPr>
            <a:xfrm>
              <a:off x="5940152" y="692696"/>
              <a:ext cx="3203848" cy="360040"/>
            </a:xfrm>
            <a:custGeom>
              <a:avLst/>
              <a:gdLst/>
              <a:ahLst/>
              <a:cxnLst/>
              <a:rect l="l" t="t" r="r" b="b"/>
              <a:pathLst>
                <a:path w="3764597" h="360040">
                  <a:moveTo>
                    <a:pt x="117705" y="0"/>
                  </a:moveTo>
                  <a:lnTo>
                    <a:pt x="3764597" y="0"/>
                  </a:lnTo>
                  <a:lnTo>
                    <a:pt x="3764597" y="360040"/>
                  </a:lnTo>
                  <a:lnTo>
                    <a:pt x="0" y="36004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70000"/>
                    <a:lumOff val="30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46088" y="58738"/>
            <a:ext cx="8229600" cy="922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lang="zh-CN" altLang="en-US" sz="3200" b="1" i="1" kern="1200" smtClean="0">
          <a:solidFill>
            <a:schemeClr val="bg2">
              <a:lumMod val="75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5963" y="4364038"/>
            <a:ext cx="5183188" cy="1470025"/>
          </a:xfrm>
        </p:spPr>
        <p:txBody>
          <a:bodyPr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charset="-122"/>
                <a:ea typeface="微软雅黑" charset="-122"/>
                <a:cs typeface="+mj-cs"/>
              </a:rPr>
              <a:t>投资理财概论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charset="-122"/>
              <a:ea typeface="微软雅黑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00113" y="5516563"/>
            <a:ext cx="6400800" cy="817563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第十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三章    税务筹划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13.2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</a:t>
            </a:r>
            <a:r>
              <a:rPr kumimoji="0" lang="zh-CN" altLang="en-US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策略与技巧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3314" name="矩形 1"/>
          <p:cNvSpPr/>
          <p:nvPr/>
        </p:nvSpPr>
        <p:spPr>
          <a:xfrm>
            <a:off x="1116013" y="333375"/>
            <a:ext cx="7343775" cy="4338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13.2.2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税务筹划技巧</a:t>
            </a:r>
            <a:endParaRPr lang="zh-CN" altLang="zh-CN" sz="28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1.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利用税收优惠政策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1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）利用免税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              2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）利用减税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        3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）利用税率差异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4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）利用分劈技术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     5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）利用税收扣除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6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）利用税收抵免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    7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）利用退税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2.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利用纳税期递延筹划技巧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1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）递延项目最多化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         2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）递延期最长化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3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．利用转让定价筹划法技巧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4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．利用税法漏洞筹划法技巧</a:t>
            </a:r>
            <a:endParaRPr lang="zh-CN" altLang="zh-CN">
              <a:latin typeface="Calibri" pitchFamily="34" charset="0"/>
              <a:ea typeface="宋体" pitchFamily="2" charset="-122"/>
            </a:endParaRPr>
          </a:p>
          <a:p>
            <a:pPr indent="0"/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3" y="4918075"/>
            <a:ext cx="8321675" cy="1214438"/>
          </a:xfrm>
        </p:spPr>
        <p:txBody>
          <a:bodyPr anchor="t">
            <a:normAutofit/>
          </a:bodyPr>
          <a:p>
            <a:pPr fontAlgn="auto"/>
            <a:r>
              <a:rPr lang="zh-CN" altLang="en-US" strike="noStrike" noProof="1"/>
              <a:t>阅读资料</a:t>
            </a:r>
            <a:r>
              <a:rPr strike="noStrike" noProof="1">
                <a:solidFill>
                  <a:srgbClr val="FF0000"/>
                </a:solidFill>
                <a:ea typeface="宋体" pitchFamily="2" charset="-122"/>
                <a:sym typeface="+mn-ea"/>
              </a:rPr>
              <a:t>创业者不可不知的4个节税技巧</a:t>
            </a:r>
            <a:endParaRPr lang="zh-CN" altLang="en-US" strike="noStrike" noProof="1"/>
          </a:p>
        </p:txBody>
      </p:sp>
      <p:sp>
        <p:nvSpPr>
          <p:cNvPr id="14338" name="文本框 99"/>
          <p:cNvSpPr txBox="1"/>
          <p:nvPr/>
        </p:nvSpPr>
        <p:spPr>
          <a:xfrm>
            <a:off x="15875" y="160338"/>
            <a:ext cx="9170988" cy="470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8605"/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1、将个人专利以技术入股的形式投入公司使用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如果企业老板或员工个人拥有专利，并将其提供给公司使用，公司在对待个人的专利时，可以为其合理估价，并以有价入股的形式纳入公司使用，并签订正式的合同。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税务筹划师：这样一来，专利就会成为公司的无形资产，会计人员可以采用合理摊销的方式，将其计入成本费用，从而减少利润，达到少缴税的目的。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2、合理提高员工福利，计入成本，摊销利润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中小企业主在生产经营的过程中，可以在不超过计税工资的范畴内适当提高员工工资，例如：为员工办理医疗保险，建立职工基金（如：养老基金等），增加企业财产保险和运输保险等等。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税务筹划师：如此一来，不仅可以调动员工积极性，而且这些费用都可以列入企业的成本，从而摊销企业利润，减少税负。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3、混合销售要依法而签，分别计税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一项销售行为如果涉及服务又涉及货物，就是混合销售。这里包含两个要素：一是必须是同一项销售行为，二是必须要涉及服务和货物，二者缺一不可。其中也有需要注意的税务筹划点。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4、发票丢失，及时补救，仍能报销和入账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我国实行以票控税，因为涉及到税收，如果发票丢失想要重开一张是不太可能的。但是，没有了发票就不能凭票报销和公司入账，该怎么办呢？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丢失发票不用慌张，你可以采取以下两种措施进行补救：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第一种，从外单位取得的原始凭证如有遗失，应当取得原开出单位盖有公章的证明，并注明原来凭证的号码、金额和内容等，由经办单位会计机构负责人、会计主管人员和单位领导人批准后，才能代作原始凭证。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第二种，若确实无法取得证明，如车、船票等，由当事人写出详细情况，由经办单位会计机构负责人、会计主管人员和单位领导人批准后，代作原始凭证。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虽然税收筹划有很多手段，但每前两种手段都很难说是“保险”的。但通过利用政府出台的税收优惠政策，节税却合理合法。善于运用税收优惠政策为企业实现利润最大化和税负最低化，是企业实现自身强大的创新能力和经济活力的重要方式。作为公司财务或企业经营者都应高度重视。</a:t>
            </a:r>
            <a:endParaRPr lang="zh-CN" altLang="zh-CN" sz="1200" b="1">
              <a:latin typeface="Arial" panose="020B0604020202020204" pitchFamily="34" charset="0"/>
              <a:ea typeface="宋体" pitchFamily="2" charset="-122"/>
            </a:endParaRPr>
          </a:p>
          <a:p>
            <a:pPr indent="268605"/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（资料来源：</a:t>
            </a:r>
            <a:r>
              <a:rPr lang="en-US" altLang="zh-CN" sz="1200" b="1">
                <a:latin typeface="宋体" pitchFamily="2" charset="-122"/>
                <a:ea typeface="宋体" pitchFamily="2" charset="-122"/>
              </a:rPr>
              <a:t>http://www.sohu.com/</a:t>
            </a:r>
            <a:r>
              <a:rPr lang="zh-CN" altLang="zh-CN" sz="1200" b="1">
                <a:latin typeface="Arial" panose="020B0604020202020204" pitchFamily="34" charset="0"/>
                <a:ea typeface="宋体" pitchFamily="2" charset="-122"/>
              </a:rPr>
              <a:t>）</a:t>
            </a:r>
            <a:endParaRPr lang="zh-CN" altLang="en-US" sz="1200" b="1"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5963" y="4364038"/>
            <a:ext cx="5183188" cy="1470025"/>
          </a:xfrm>
        </p:spPr>
        <p:txBody>
          <a:bodyPr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charset="-122"/>
                <a:ea typeface="微软雅黑" charset="-122"/>
                <a:cs typeface="+mj-cs"/>
              </a:rPr>
              <a:t>谢谢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charset="-122"/>
              <a:ea typeface="微软雅黑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00113" y="5516563"/>
            <a:ext cx="6400800" cy="817563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Thank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you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学习目标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8175" y="1557338"/>
            <a:ext cx="6789738" cy="4064000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了解税务筹划的含义及特点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掌握税务筹划的基本步骤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掌握并熟练运用税务筹划策略与技巧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auto"/>
            <a:r>
              <a:rPr lang="zh-CN" altLang="en-US" strike="noStrike" noProof="1"/>
              <a:t>案例引入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pPr fontAlgn="auto"/>
            <a:r>
              <a:rPr lang="zh-CN" altLang="en-US" strike="noStrike" noProof="1"/>
              <a:t>中国公民王某某企业员工，2023年综合所得应纳税所得150000元，2023年2月发放全年一次性奖金200000元。根据《财政部 税务总局关于延续实施全年一次性奖金个人所得税政策的公告》（财政部 税务总局公告2023年第30号）王某2023年综合所得个人所得税年终汇算清缴时，可以选择将全年一次性奖金并入当年综合所得计算纳税，也可以选择不并入综合所得单独纳税。</a:t>
            </a:r>
            <a:endParaRPr lang="zh-CN" altLang="en-US" strike="noStrike" noProof="1"/>
          </a:p>
          <a:p>
            <a:pPr fontAlgn="auto"/>
            <a:r>
              <a:rPr lang="zh-CN" altLang="en-US" strike="noStrike" noProof="1"/>
              <a:t>（1）选择分别计算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      </a:t>
            </a:r>
            <a:r>
              <a:rPr lang="zh-CN" altLang="en-US" strike="noStrike" noProof="1"/>
              <a:t>王某2023年综合所得应纳税额=150000×20%-16920=13080元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      </a:t>
            </a:r>
            <a:r>
              <a:rPr lang="zh-CN" altLang="en-US" strike="noStrike" noProof="1"/>
              <a:t>全年一次性奖金单独计税=200000×20%-1410=38590元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      </a:t>
            </a:r>
            <a:r>
              <a:rPr lang="zh-CN" altLang="en-US" strike="noStrike" noProof="1"/>
              <a:t>合计纳税为：13080+38590=51670（元）</a:t>
            </a:r>
            <a:endParaRPr lang="zh-CN" altLang="en-US" strike="noStrike" noProof="1"/>
          </a:p>
          <a:p>
            <a:pPr fontAlgn="auto"/>
            <a:r>
              <a:rPr lang="zh-CN" altLang="en-US" strike="noStrike" noProof="1"/>
              <a:t>（2）选择合并纳税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       </a:t>
            </a:r>
            <a:r>
              <a:rPr lang="zh-CN" altLang="en-US" strike="noStrike" noProof="1"/>
              <a:t>王某2023年综合所得额=150000+200000=350000元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       </a:t>
            </a:r>
            <a:r>
              <a:rPr lang="zh-CN" altLang="en-US" strike="noStrike" noProof="1"/>
              <a:t>应纳税额=350000×25%-31920=55580元，</a:t>
            </a:r>
            <a:endParaRPr lang="zh-CN" altLang="en-US" strike="noStrike" noProof="1"/>
          </a:p>
          <a:p>
            <a:pPr marL="0" indent="0" fontAlgn="auto">
              <a:buNone/>
            </a:pPr>
            <a:r>
              <a:rPr lang="zh-CN" altLang="en-US" strike="noStrike" noProof="1"/>
              <a:t> </a:t>
            </a:r>
            <a:r>
              <a:rPr lang="en-US" altLang="zh-CN" strike="noStrike" noProof="1"/>
              <a:t>      </a:t>
            </a:r>
            <a:r>
              <a:rPr lang="zh-CN" altLang="en-US" strike="noStrike" noProof="1"/>
              <a:t>与单独计算相比，多缴税款55580-51670=3910元。</a:t>
            </a:r>
            <a:endParaRPr lang="zh-CN" altLang="en-US" strike="noStrike" noProof="1"/>
          </a:p>
          <a:p>
            <a:pPr fontAlgn="auto"/>
            <a:r>
              <a:rPr lang="en-US" altLang="zh-CN" strike="noStrike" noProof="1"/>
              <a:t> </a:t>
            </a:r>
            <a:r>
              <a:rPr lang="zh-CN" altLang="en-US" strike="noStrike" noProof="1"/>
              <a:t>综上所述可以看出王某在2023年纳税的时候如果选择全年一次性奖金单独计税可以少缴税款3910元，对于纳税人来说更加有利于节约税款。</a:t>
            </a:r>
            <a:endParaRPr lang="zh-CN" altLang="en-US" strike="noStrike" noProof="1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13.1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税务筹划概述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7170" name="矩形 1"/>
          <p:cNvSpPr/>
          <p:nvPr/>
        </p:nvSpPr>
        <p:spPr>
          <a:xfrm>
            <a:off x="1619250" y="981075"/>
            <a:ext cx="7345363" cy="3461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13.1.1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税务筹划含义</a:t>
            </a:r>
            <a:endParaRPr lang="en-US" altLang="zh-CN" sz="28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>
                <a:latin typeface="Calibri" pitchFamily="34" charset="0"/>
                <a:ea typeface="宋体" pitchFamily="2" charset="-122"/>
              </a:rPr>
              <a:t>       </a:t>
            </a:r>
            <a:r>
              <a:rPr lang="en-US" altLang="zh-CN" b="1">
                <a:latin typeface="Calibri" pitchFamily="34" charset="0"/>
                <a:ea typeface="宋体" pitchFamily="2" charset="-122"/>
              </a:rPr>
              <a:t> </a:t>
            </a:r>
            <a:r>
              <a:rPr b="1">
                <a:latin typeface="Calibri" pitchFamily="34" charset="0"/>
                <a:ea typeface="宋体" pitchFamily="2" charset="-122"/>
              </a:rPr>
              <a:t>税务筹划是由tax planning意译而来的，从字面理解也可以称之为“税务筹划”“税务计划”，是指在纳税行为发生之前，在不违反法律法规（税法及其他相关法律法规）的前提下，通过对纳税主体（法人或自然人）的经营活动或投资行为等涉税事项作出事先安排，以达到少缴税或递延纳税目标，尽可能获得“节税”的税收利益的一系列谋划活动。</a:t>
            </a:r>
            <a:endParaRPr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zh-CN" sz="2800" b="1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13.1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税务筹划概述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194" name="矩形 1"/>
          <p:cNvSpPr/>
          <p:nvPr/>
        </p:nvSpPr>
        <p:spPr>
          <a:xfrm>
            <a:off x="1476375" y="765175"/>
            <a:ext cx="7667625" cy="429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13.1.2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税务筹划的特点</a:t>
            </a:r>
            <a:endParaRPr lang="zh-CN" altLang="zh-CN" sz="2800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1.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合法性</a:t>
            </a:r>
            <a:r>
              <a:rPr lang="en-US" altLang="zh-CN" sz="2000" b="1">
                <a:latin typeface="Calibri" pitchFamily="34" charset="0"/>
                <a:ea typeface="宋体" pitchFamily="2" charset="-122"/>
              </a:rPr>
              <a:t>      </a:t>
            </a:r>
            <a:endParaRPr lang="en-US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2.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筹划性</a:t>
            </a:r>
            <a:r>
              <a:rPr lang="en-US" altLang="zh-CN" sz="2000" b="1">
                <a:latin typeface="Calibri" pitchFamily="34" charset="0"/>
                <a:ea typeface="宋体" pitchFamily="2" charset="-122"/>
              </a:rPr>
              <a:t>       </a:t>
            </a:r>
            <a:endParaRPr lang="en-US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3.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目的性</a:t>
            </a:r>
            <a:r>
              <a:rPr lang="en-US" altLang="zh-CN" sz="2000" b="1">
                <a:latin typeface="Calibri" pitchFamily="34" charset="0"/>
                <a:ea typeface="宋体" pitchFamily="2" charset="-122"/>
              </a:rPr>
              <a:t>        </a:t>
            </a:r>
            <a:endParaRPr lang="en-US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4.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风险性</a:t>
            </a:r>
            <a:r>
              <a:rPr lang="en-US" altLang="zh-CN" sz="2000" b="1">
                <a:latin typeface="Calibri" pitchFamily="34" charset="0"/>
                <a:ea typeface="宋体" pitchFamily="2" charset="-122"/>
              </a:rPr>
              <a:t>        </a:t>
            </a:r>
            <a:endParaRPr lang="en-US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5.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专业性</a:t>
            </a:r>
            <a:endParaRPr lang="en-US" altLang="zh-CN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endParaRPr lang="en-US" altLang="zh-CN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zh-CN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13.1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税务筹划概述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9218" name="矩形 1"/>
          <p:cNvSpPr/>
          <p:nvPr/>
        </p:nvSpPr>
        <p:spPr>
          <a:xfrm>
            <a:off x="1547813" y="1341438"/>
            <a:ext cx="7345362" cy="236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/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13.1.3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税务筹划的基本步骤</a:t>
            </a:r>
            <a:endParaRPr lang="zh-CN" altLang="zh-CN" sz="28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1.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了解纳税人的情况和要求</a:t>
            </a:r>
            <a:endParaRPr lang="zh-CN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2.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签订委托合同</a:t>
            </a:r>
            <a:endParaRPr lang="zh-CN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3.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制定税务筹划计划并实施</a:t>
            </a:r>
            <a:endParaRPr lang="zh-CN" altLang="zh-CN" sz="20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000" b="1">
                <a:latin typeface="Calibri" pitchFamily="34" charset="0"/>
                <a:ea typeface="宋体" pitchFamily="2" charset="-122"/>
              </a:rPr>
              <a:t>4.</a:t>
            </a:r>
            <a:r>
              <a:rPr lang="zh-CN" altLang="zh-CN" sz="2000" b="1">
                <a:latin typeface="Calibri" pitchFamily="34" charset="0"/>
                <a:ea typeface="宋体" pitchFamily="2" charset="-122"/>
              </a:rPr>
              <a:t>控制税务筹划计划的运行</a:t>
            </a:r>
            <a:endParaRPr lang="zh-CN" altLang="zh-CN" sz="2000" b="1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13.2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</a:t>
            </a:r>
            <a:r>
              <a:rPr kumimoji="0" lang="zh-CN" altLang="zh-CN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筹划</a:t>
            </a:r>
            <a:r>
              <a:rPr kumimoji="0" lang="zh-CN" altLang="en-US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策略与技巧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0242" name="矩形 1"/>
          <p:cNvSpPr/>
          <p:nvPr/>
        </p:nvSpPr>
        <p:spPr>
          <a:xfrm>
            <a:off x="1547813" y="1341438"/>
            <a:ext cx="7345362" cy="2599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/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13.2.1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</a:t>
            </a:r>
            <a:r>
              <a:rPr lang="zh-CN" altLang="en-US" sz="2800" b="1">
                <a:latin typeface="Calibri" pitchFamily="34" charset="0"/>
                <a:ea typeface="宋体" pitchFamily="2" charset="-122"/>
              </a:rPr>
              <a:t>策略</a:t>
            </a:r>
            <a:endParaRPr lang="zh-CN" altLang="zh-CN" sz="28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1.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纳税人身份筹划策略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1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）利用非居民身份筹划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2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）利用享受专项附加扣除和其他扣除项目筹划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3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）利用不同性质个人投资企业身份筹划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zh-CN" b="1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1313" y="4559300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13.2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</a:t>
            </a:r>
            <a:r>
              <a:rPr kumimoji="0" lang="zh-CN" altLang="en-US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策略与技巧</a:t>
            </a:r>
            <a:b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</a:b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1266" name="矩形 1"/>
          <p:cNvSpPr/>
          <p:nvPr/>
        </p:nvSpPr>
        <p:spPr>
          <a:xfrm>
            <a:off x="1476375" y="404813"/>
            <a:ext cx="6840538" cy="2814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13.2.1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</a:t>
            </a:r>
            <a:r>
              <a:rPr lang="zh-CN" altLang="en-US" sz="2800" b="1">
                <a:latin typeface="Calibri" pitchFamily="34" charset="0"/>
                <a:ea typeface="宋体" pitchFamily="2" charset="-122"/>
              </a:rPr>
              <a:t>策略</a:t>
            </a:r>
            <a:endParaRPr lang="en-US" altLang="zh-CN" sz="2800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2.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收入分割策略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1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）收入福利化筹划策略</a:t>
            </a:r>
            <a:endParaRPr lang="en-US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2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）收入捐赠化策略</a:t>
            </a:r>
            <a:endParaRPr lang="en-US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3.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收入转化筹划策略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19250" y="4437063"/>
            <a:ext cx="7391400" cy="12144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13.2 </a:t>
            </a:r>
            <a:r>
              <a:rPr kumimoji="0" lang="zh-CN" altLang="zh-CN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税务筹划</a:t>
            </a:r>
            <a:r>
              <a:rPr kumimoji="0" lang="zh-CN" altLang="en-US" sz="3600" b="1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策略与技巧</a:t>
            </a:r>
            <a:endParaRPr kumimoji="0" lang="zh-CN" altLang="en-US" sz="3600" b="1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2290" name="矩形 1"/>
          <p:cNvSpPr/>
          <p:nvPr/>
        </p:nvSpPr>
        <p:spPr>
          <a:xfrm>
            <a:off x="1331913" y="765175"/>
            <a:ext cx="7343775" cy="3091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>
                <a:latin typeface="Calibri" pitchFamily="34" charset="0"/>
                <a:ea typeface="宋体" pitchFamily="2" charset="-122"/>
              </a:rPr>
              <a:t>13.2.1</a:t>
            </a:r>
            <a:r>
              <a:rPr lang="zh-CN" altLang="zh-CN" sz="2800" b="1">
                <a:latin typeface="Calibri" pitchFamily="34" charset="0"/>
                <a:ea typeface="宋体" pitchFamily="2" charset="-122"/>
              </a:rPr>
              <a:t>税务筹划</a:t>
            </a:r>
            <a:r>
              <a:rPr lang="zh-CN" altLang="en-US" sz="2800" b="1">
                <a:latin typeface="Calibri" pitchFamily="34" charset="0"/>
                <a:ea typeface="宋体" pitchFamily="2" charset="-122"/>
              </a:rPr>
              <a:t>策略</a:t>
            </a:r>
            <a:endParaRPr lang="zh-CN" altLang="zh-CN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4.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收入延期策略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1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）积极加入企业养老金计划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b="1">
                <a:latin typeface="Calibri" pitchFamily="34" charset="0"/>
                <a:ea typeface="宋体" pitchFamily="2" charset="-122"/>
              </a:rPr>
              <a:t>       2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）巧用时间规划进行房产投资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/>
            <a:endParaRPr lang="en-US" altLang="zh-CN" b="1">
              <a:latin typeface="Calibri" pitchFamily="34" charset="0"/>
              <a:ea typeface="宋体" pitchFamily="2" charset="-122"/>
            </a:endParaRPr>
          </a:p>
          <a:p>
            <a:pPr indent="0"/>
            <a:r>
              <a:rPr lang="en-US" altLang="zh-CN" b="1">
                <a:latin typeface="Calibri" pitchFamily="34" charset="0"/>
                <a:ea typeface="宋体" pitchFamily="2" charset="-122"/>
              </a:rPr>
              <a:t>5.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投资避税策略</a:t>
            </a:r>
            <a:endParaRPr lang="en-US" altLang="zh-CN" b="1">
              <a:latin typeface="Calibri" pitchFamily="34" charset="0"/>
              <a:ea typeface="宋体" pitchFamily="2" charset="-122"/>
            </a:endParaRPr>
          </a:p>
          <a:p>
            <a:pPr indent="0"/>
            <a:endParaRPr lang="zh-CN" altLang="zh-CN" b="1">
              <a:latin typeface="Calibri" pitchFamily="34" charset="0"/>
              <a:ea typeface="宋体" pitchFamily="2" charset="-122"/>
            </a:endParaRPr>
          </a:p>
          <a:p>
            <a:pPr indent="0"/>
            <a:r>
              <a:rPr lang="en-US" altLang="zh-CN" b="1">
                <a:latin typeface="Calibri" pitchFamily="34" charset="0"/>
                <a:ea typeface="宋体" pitchFamily="2" charset="-122"/>
              </a:rPr>
              <a:t>6.</a:t>
            </a:r>
            <a:r>
              <a:rPr lang="zh-CN" altLang="zh-CN" b="1">
                <a:latin typeface="Calibri" pitchFamily="34" charset="0"/>
                <a:ea typeface="宋体" pitchFamily="2" charset="-122"/>
              </a:rPr>
              <a:t>成本费用最大化筹划策略</a:t>
            </a:r>
            <a:endParaRPr lang="zh-CN" altLang="zh-CN" b="1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WPS 演示</Application>
  <PresentationFormat/>
  <Paragraphs>114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汉仪书宋二KW</vt:lpstr>
      <vt:lpstr>Calibri</vt:lpstr>
      <vt:lpstr>黑体</vt:lpstr>
      <vt:lpstr>汉仪中黑KW</vt:lpstr>
      <vt:lpstr>微软雅黑</vt:lpstr>
      <vt:lpstr>汉仪旗黑</vt:lpstr>
      <vt:lpstr>Helvetica Neue</vt:lpstr>
      <vt:lpstr>宋体</vt:lpstr>
      <vt:lpstr>Arial Unicode MS</vt:lpstr>
      <vt:lpstr>Office 主题​​</vt:lpstr>
      <vt:lpstr>投资理财概论</vt:lpstr>
      <vt:lpstr>学习目标</vt:lpstr>
      <vt:lpstr>案例引入</vt:lpstr>
      <vt:lpstr>13.1 税务筹划概述 </vt:lpstr>
      <vt:lpstr>13.1 税务筹划概述 </vt:lpstr>
      <vt:lpstr>13.1 税务筹划概述 </vt:lpstr>
      <vt:lpstr>13.2 税务筹划策略与技巧 </vt:lpstr>
      <vt:lpstr>13.2 税务筹划策略与技巧 </vt:lpstr>
      <vt:lpstr>15.2 税务筹划策略与技巧</vt:lpstr>
      <vt:lpstr>13.2 税务筹划策略与技巧 </vt:lpstr>
      <vt:lpstr>阅读资料创业者不可不知的4个节税技巧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Gulu</cp:lastModifiedBy>
  <cp:revision>37</cp:revision>
  <dcterms:created xsi:type="dcterms:W3CDTF">2024-09-12T23:42:04Z</dcterms:created>
  <dcterms:modified xsi:type="dcterms:W3CDTF">2024-09-12T23:42:04Z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2052-5.4.0.7910</vt:lpwstr>
  </property>
  <property fmtid="{D5CDD505-2E9C-101B-9397-08002B2CF9AE}" pid="3" name="ICV">
    <vt:lpwstr>FCDA19A4669E9055347BE36647ED9BA2_43</vt:lpwstr>
  </property>
</Properties>
</file>