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15620"/>
    <p:restoredTop sz="94660"/>
  </p:normalViewPr>
  <p:slideViewPr>
    <p:cSldViewPr showGuides="1">
      <p:cViewPr varScale="1">
        <p:scale>
          <a:sx n="71" d="100"/>
          <a:sy n="71" d="100"/>
        </p:scale>
        <p:origin x="-1032" y="-108"/>
      </p:cViewPr>
      <p:guideLst>
        <p:guide orient="horz" pos="2160"/>
        <p:guide pos="2880"/>
      </p:guideLst>
    </p:cSldViewPr>
  </p:slideViewPr>
  <p:notesTextViewPr>
    <p:cViewPr>
      <p:scale>
        <a:sx n="100" d="100"/>
        <a:sy n="100" d="100"/>
      </p:scale>
      <p:origin x="0" y="0"/>
    </p:cViewPr>
  </p:notesTextViewPr>
  <p:gridSpacing cx="76199" cy="76199"/>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gradFill rotWithShape="0">
          <a:gsLst>
            <a:gs pos="0">
              <a:schemeClr val="bg1"/>
            </a:gs>
            <a:gs pos="100000">
              <a:schemeClr val="accent2"/>
            </a:gs>
          </a:gsLst>
          <a:lin ang="5400000" scaled="1"/>
          <a:tileRect/>
        </a:gradFill>
        <a:effectLst/>
      </p:bgPr>
    </p:bg>
    <p:spTree>
      <p:nvGrpSpPr>
        <p:cNvPr id="1" name=""/>
        <p:cNvGrpSpPr/>
        <p:nvPr/>
      </p:nvGrpSpPr>
      <p:grpSpPr/>
      <p:grpSp>
        <p:nvGrpSpPr>
          <p:cNvPr id="2050" name="组合 8193"/>
          <p:cNvGrpSpPr/>
          <p:nvPr/>
        </p:nvGrpSpPr>
        <p:grpSpPr>
          <a:xfrm>
            <a:off x="319088" y="1752600"/>
            <a:ext cx="8824912" cy="5129213"/>
            <a:chOff x="201" y="1104"/>
            <a:chExt cx="5559" cy="3231"/>
          </a:xfrm>
        </p:grpSpPr>
        <p:sp>
          <p:nvSpPr>
            <p:cNvPr id="2051" name="任意多边形 8194"/>
            <p:cNvSpPr/>
            <p:nvPr/>
          </p:nvSpPr>
          <p:spPr>
            <a:xfrm>
              <a:off x="210" y="1104"/>
              <a:ext cx="5550" cy="3216"/>
            </a:xfrm>
            <a:custGeom>
              <a:avLst/>
              <a:gdLst/>
              <a:ahLst/>
              <a:cxnLst/>
              <a:pathLst>
                <a:path w="5550" h="3216">
                  <a:moveTo>
                    <a:pt x="335" y="0"/>
                  </a:moveTo>
                  <a:lnTo>
                    <a:pt x="333" y="1290"/>
                  </a:lnTo>
                  <a:lnTo>
                    <a:pt x="0" y="1290"/>
                  </a:lnTo>
                  <a:lnTo>
                    <a:pt x="6" y="3210"/>
                  </a:lnTo>
                  <a:lnTo>
                    <a:pt x="5550" y="3216"/>
                  </a:lnTo>
                  <a:lnTo>
                    <a:pt x="5550" y="0"/>
                  </a:lnTo>
                  <a:lnTo>
                    <a:pt x="335" y="0"/>
                  </a:lnTo>
                  <a:lnTo>
                    <a:pt x="335" y="0"/>
                  </a:lnTo>
                  <a:close/>
                </a:path>
              </a:pathLst>
            </a:custGeom>
            <a:solidFill>
              <a:schemeClr val="bg2">
                <a:alpha val="39999"/>
              </a:schemeClr>
            </a:solidFill>
            <a:ln w="9525">
              <a:noFill/>
            </a:ln>
          </p:spPr>
          <p:txBody>
            <a:bodyPr/>
            <a:p>
              <a:endParaRPr lang="zh-CN" altLang="en-US"/>
            </a:p>
          </p:txBody>
        </p:sp>
        <p:sp>
          <p:nvSpPr>
            <p:cNvPr id="2052" name="任意多边形 8195"/>
            <p:cNvSpPr/>
            <p:nvPr/>
          </p:nvSpPr>
          <p:spPr>
            <a:xfrm>
              <a:off x="528" y="2400"/>
              <a:ext cx="5232" cy="1920"/>
            </a:xfrm>
            <a:custGeom>
              <a:avLst/>
              <a:gdLst/>
              <a:ahLst/>
              <a:cxnLst/>
              <a:pathLst>
                <a:path w="4897" h="2182">
                  <a:moveTo>
                    <a:pt x="0" y="0"/>
                  </a:moveTo>
                  <a:lnTo>
                    <a:pt x="0" y="2182"/>
                  </a:lnTo>
                  <a:lnTo>
                    <a:pt x="4897" y="2182"/>
                  </a:lnTo>
                  <a:lnTo>
                    <a:pt x="4897" y="0"/>
                  </a:lnTo>
                  <a:lnTo>
                    <a:pt x="0" y="0"/>
                  </a:lnTo>
                  <a:lnTo>
                    <a:pt x="0" y="0"/>
                  </a:lnTo>
                  <a:close/>
                </a:path>
              </a:pathLst>
            </a:custGeom>
            <a:solidFill>
              <a:schemeClr val="bg2">
                <a:alpha val="30000"/>
              </a:schemeClr>
            </a:solidFill>
            <a:ln w="9525">
              <a:noFill/>
            </a:ln>
          </p:spPr>
          <p:txBody>
            <a:bodyPr/>
            <a:p>
              <a:endParaRPr lang="zh-CN" altLang="en-US"/>
            </a:p>
          </p:txBody>
        </p:sp>
        <p:sp>
          <p:nvSpPr>
            <p:cNvPr id="2053" name="任意多边形 8196"/>
            <p:cNvSpPr/>
            <p:nvPr/>
          </p:nvSpPr>
          <p:spPr>
            <a:xfrm>
              <a:off x="201" y="2377"/>
              <a:ext cx="3455" cy="29"/>
            </a:xfrm>
            <a:custGeom>
              <a:avLst/>
              <a:gdLst/>
              <a:ahLst/>
              <a:cxnLst/>
              <a:pathLst>
                <a:path w="5387" h="149">
                  <a:moveTo>
                    <a:pt x="0" y="0"/>
                  </a:moveTo>
                  <a:lnTo>
                    <a:pt x="0" y="149"/>
                  </a:lnTo>
                  <a:lnTo>
                    <a:pt x="5387" y="149"/>
                  </a:lnTo>
                  <a:lnTo>
                    <a:pt x="5387" y="0"/>
                  </a:lnTo>
                  <a:lnTo>
                    <a:pt x="0" y="0"/>
                  </a:lnTo>
                  <a:lnTo>
                    <a:pt x="0" y="0"/>
                  </a:lnTo>
                  <a:close/>
                </a:path>
              </a:pathLst>
            </a:custGeom>
            <a:gradFill rotWithShape="1">
              <a:gsLst>
                <a:gs pos="0">
                  <a:schemeClr val="bg2">
                    <a:alpha val="0"/>
                  </a:schemeClr>
                </a:gs>
                <a:gs pos="100000">
                  <a:srgbClr val="005400"/>
                </a:gs>
              </a:gsLst>
              <a:lin ang="0" scaled="1"/>
              <a:tileRect/>
            </a:gradFill>
            <a:ln w="9525">
              <a:noFill/>
            </a:ln>
          </p:spPr>
          <p:txBody>
            <a:bodyPr/>
            <a:p>
              <a:endParaRPr lang="zh-CN" altLang="en-US"/>
            </a:p>
          </p:txBody>
        </p:sp>
        <p:sp>
          <p:nvSpPr>
            <p:cNvPr id="2054" name="任意多边形 8197"/>
            <p:cNvSpPr/>
            <p:nvPr/>
          </p:nvSpPr>
          <p:spPr>
            <a:xfrm>
              <a:off x="528" y="1104"/>
              <a:ext cx="4894" cy="29"/>
            </a:xfrm>
            <a:custGeom>
              <a:avLst/>
              <a:gdLst/>
              <a:ahLst/>
              <a:cxnLst/>
              <a:pathLst>
                <a:path w="5387" h="149">
                  <a:moveTo>
                    <a:pt x="0" y="0"/>
                  </a:moveTo>
                  <a:lnTo>
                    <a:pt x="0" y="149"/>
                  </a:lnTo>
                  <a:lnTo>
                    <a:pt x="5387" y="149"/>
                  </a:lnTo>
                  <a:lnTo>
                    <a:pt x="5387" y="0"/>
                  </a:lnTo>
                  <a:lnTo>
                    <a:pt x="0" y="0"/>
                  </a:lnTo>
                  <a:lnTo>
                    <a:pt x="0" y="0"/>
                  </a:lnTo>
                  <a:close/>
                </a:path>
              </a:pathLst>
            </a:custGeom>
            <a:gradFill rotWithShape="1">
              <a:gsLst>
                <a:gs pos="0">
                  <a:schemeClr val="bg2">
                    <a:alpha val="0"/>
                  </a:schemeClr>
                </a:gs>
                <a:gs pos="100000">
                  <a:srgbClr val="005400"/>
                </a:gs>
              </a:gsLst>
              <a:lin ang="0" scaled="1"/>
              <a:tileRect/>
            </a:gradFill>
            <a:ln w="9525">
              <a:noFill/>
            </a:ln>
          </p:spPr>
          <p:txBody>
            <a:bodyPr/>
            <a:p>
              <a:endParaRPr lang="zh-CN" altLang="en-US"/>
            </a:p>
          </p:txBody>
        </p:sp>
        <p:sp>
          <p:nvSpPr>
            <p:cNvPr id="2055" name="任意多边形 8198"/>
            <p:cNvSpPr/>
            <p:nvPr/>
          </p:nvSpPr>
          <p:spPr>
            <a:xfrm>
              <a:off x="201" y="2377"/>
              <a:ext cx="30" cy="1958"/>
            </a:xfrm>
            <a:custGeom>
              <a:avLst/>
              <a:gdLst/>
              <a:ahLst/>
              <a:cxnLst/>
              <a:pathLst>
                <a:path w="30" h="1416">
                  <a:moveTo>
                    <a:pt x="0" y="0"/>
                  </a:moveTo>
                  <a:lnTo>
                    <a:pt x="0" y="1416"/>
                  </a:lnTo>
                  <a:lnTo>
                    <a:pt x="29" y="1416"/>
                  </a:lnTo>
                  <a:lnTo>
                    <a:pt x="30" y="27"/>
                  </a:lnTo>
                  <a:lnTo>
                    <a:pt x="0" y="0"/>
                  </a:lnTo>
                  <a:lnTo>
                    <a:pt x="0" y="0"/>
                  </a:lnTo>
                  <a:close/>
                </a:path>
              </a:pathLst>
            </a:custGeom>
            <a:gradFill rotWithShape="1">
              <a:gsLst>
                <a:gs pos="0">
                  <a:srgbClr val="1F791F"/>
                </a:gs>
                <a:gs pos="100000">
                  <a:schemeClr val="bg2">
                    <a:alpha val="0"/>
                  </a:schemeClr>
                </a:gs>
              </a:gsLst>
              <a:lin ang="5400000" scaled="1"/>
              <a:tileRect/>
            </a:gradFill>
            <a:ln w="9525">
              <a:noFill/>
            </a:ln>
          </p:spPr>
          <p:txBody>
            <a:bodyPr/>
            <a:p>
              <a:endParaRPr lang="zh-CN" altLang="en-US"/>
            </a:p>
          </p:txBody>
        </p:sp>
        <p:sp>
          <p:nvSpPr>
            <p:cNvPr id="2056" name="任意多边形 8199"/>
            <p:cNvSpPr/>
            <p:nvPr/>
          </p:nvSpPr>
          <p:spPr>
            <a:xfrm>
              <a:off x="528" y="1104"/>
              <a:ext cx="29" cy="3225"/>
            </a:xfrm>
            <a:custGeom>
              <a:avLst/>
              <a:gdLst/>
              <a:ahLst/>
              <a:cxnLst/>
              <a:pathLst>
                <a:path w="29" h="2161">
                  <a:moveTo>
                    <a:pt x="0" y="0"/>
                  </a:moveTo>
                  <a:lnTo>
                    <a:pt x="0" y="2161"/>
                  </a:lnTo>
                  <a:lnTo>
                    <a:pt x="29" y="2161"/>
                  </a:lnTo>
                  <a:lnTo>
                    <a:pt x="27" y="27"/>
                  </a:lnTo>
                  <a:lnTo>
                    <a:pt x="0" y="0"/>
                  </a:lnTo>
                  <a:lnTo>
                    <a:pt x="0" y="0"/>
                  </a:lnTo>
                  <a:close/>
                </a:path>
              </a:pathLst>
            </a:custGeom>
            <a:gradFill rotWithShape="1">
              <a:gsLst>
                <a:gs pos="0">
                  <a:srgbClr val="1F791F"/>
                </a:gs>
                <a:gs pos="100000">
                  <a:schemeClr val="bg2">
                    <a:alpha val="0"/>
                  </a:schemeClr>
                </a:gs>
              </a:gsLst>
              <a:lin ang="5400000" scaled="1"/>
              <a:tileRect/>
            </a:gradFill>
            <a:ln w="9525">
              <a:noFill/>
            </a:ln>
          </p:spPr>
          <p:txBody>
            <a:bodyPr/>
            <a:p>
              <a:endParaRPr lang="zh-CN" altLang="en-US"/>
            </a:p>
          </p:txBody>
        </p:sp>
      </p:grpSp>
      <p:sp>
        <p:nvSpPr>
          <p:cNvPr id="8201" name="标题 8200"/>
          <p:cNvSpPr>
            <a:spLocks noGrp="1"/>
          </p:cNvSpPr>
          <p:nvPr>
            <p:ph type="ctrTitle" sz="quarter"/>
          </p:nvPr>
        </p:nvSpPr>
        <p:spPr>
          <a:xfrm>
            <a:off x="990600" y="1905000"/>
            <a:ext cx="7772400" cy="1736725"/>
          </a:xfrm>
          <a:prstGeom prst="rect">
            <a:avLst/>
          </a:prstGeom>
          <a:noFill/>
          <a:ln w="9525">
            <a:noFill/>
          </a:ln>
        </p:spPr>
        <p:txBody>
          <a:bodyPr anchor="t"/>
          <a:lstStyle>
            <a:lvl1pPr lvl="0">
              <a:defRPr sz="5400"/>
            </a:lvl1pPr>
          </a:lstStyle>
          <a:p>
            <a:pPr lvl="0" fontAlgn="base"/>
            <a:r>
              <a:rPr lang="zh-CN" altLang="en-US" strike="noStrike" noProof="1" dirty="0"/>
              <a:t>单击此处编辑母版标题样式</a:t>
            </a:r>
            <a:endParaRPr lang="zh-CN" altLang="en-US" strike="noStrike" noProof="1" dirty="0"/>
          </a:p>
        </p:txBody>
      </p:sp>
      <p:sp>
        <p:nvSpPr>
          <p:cNvPr id="8202" name="副标题 8201"/>
          <p:cNvSpPr>
            <a:spLocks noGrp="1"/>
          </p:cNvSpPr>
          <p:nvPr>
            <p:ph type="subTitle" sz="quarter" idx="1"/>
          </p:nvPr>
        </p:nvSpPr>
        <p:spPr>
          <a:xfrm>
            <a:off x="990600" y="3962400"/>
            <a:ext cx="6781800" cy="1752600"/>
          </a:xfrm>
          <a:prstGeom prst="rect">
            <a:avLst/>
          </a:prstGeom>
          <a:noFill/>
          <a:ln w="9525">
            <a:noFill/>
          </a:ln>
        </p:spPr>
        <p:txBody>
          <a:bodyPr anchor="t"/>
          <a:lstStyle>
            <a:lvl1pPr marL="0" lvl="0" indent="0">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fontAlgn="base"/>
            <a:r>
              <a:rPr lang="zh-CN" altLang="en-US" strike="noStrike" noProof="1" dirty="0"/>
              <a:t>单击此处编辑母版副标题样式</a:t>
            </a:r>
            <a:endParaRPr lang="zh-CN" altLang="en-US" strike="noStrike" noProof="1" dirty="0"/>
          </a:p>
        </p:txBody>
      </p:sp>
      <p:sp>
        <p:nvSpPr>
          <p:cNvPr id="8203" name="日期占位符 8202"/>
          <p:cNvSpPr>
            <a:spLocks noGrp="1"/>
          </p:cNvSpPr>
          <p:nvPr>
            <p:ph type="dt" sz="quarter" idx="2"/>
          </p:nvPr>
        </p:nvSpPr>
        <p:spPr>
          <a:xfrm>
            <a:off x="990600" y="6245225"/>
            <a:ext cx="1901825" cy="476250"/>
          </a:xfrm>
          <a:prstGeom prst="rect">
            <a:avLst/>
          </a:prstGeom>
          <a:noFill/>
          <a:ln w="9525">
            <a:noFill/>
          </a:ln>
        </p:spPr>
        <p:txBody>
          <a:bodyPr anchor="t"/>
          <a:lstStyle>
            <a:lvl1pPr>
              <a:defRPr sz="1400"/>
            </a:lvl1pPr>
          </a:lstStyle>
          <a:p>
            <a:pPr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8204" name="页脚占位符 8203"/>
          <p:cNvSpPr>
            <a:spLocks noGrp="1"/>
          </p:cNvSpPr>
          <p:nvPr>
            <p:ph type="ftr" sz="quarter" idx="3"/>
          </p:nvPr>
        </p:nvSpPr>
        <p:spPr>
          <a:xfrm>
            <a:off x="3468688" y="6245225"/>
            <a:ext cx="2895600" cy="476250"/>
          </a:xfrm>
          <a:prstGeom prst="rect">
            <a:avLst/>
          </a:prstGeom>
          <a:noFill/>
          <a:ln w="9525">
            <a:noFill/>
          </a:ln>
        </p:spPr>
        <p:txBody>
          <a:bodyPr anchor="t"/>
          <a:lstStyle>
            <a:lvl1pPr algn="ctr">
              <a:defRPr sz="1400"/>
            </a:lvl1pPr>
          </a:lstStyle>
          <a:p>
            <a:pPr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8205" name="灯片编号占位符 8204"/>
          <p:cNvSpPr>
            <a:spLocks noGrp="1"/>
          </p:cNvSpPr>
          <p:nvPr>
            <p:ph type="sldNum" sz="quarter" idx="4"/>
          </p:nvPr>
        </p:nvSpPr>
        <p:spPr>
          <a:xfrm>
            <a:off x="6937375" y="6245225"/>
            <a:ext cx="1901825" cy="476250"/>
          </a:xfrm>
          <a:prstGeom prst="rect">
            <a:avLst/>
          </a:prstGeom>
          <a:noFill/>
          <a:ln w="9525">
            <a:noFill/>
          </a:ln>
        </p:spPr>
        <p:txBody>
          <a:bodyPr anchor="t"/>
          <a:lstStyle>
            <a:lvl1pPr algn="r">
              <a:defRPr sz="1400"/>
            </a:lvl1pPr>
          </a:lstStyle>
          <a:p>
            <a:pPr fontAlgn="base"/>
            <a:fld id="{9A0DB2DC-4C9A-4742-B13C-FB6460FD3503}" type="slidenum">
              <a:rPr lang="zh-CN" altLang="en-US" strike="noStrike" noProof="1" dirty="0">
                <a:effectLst>
                  <a:outerShdw blurRad="38100" dist="38100" dir="2700000">
                    <a:srgbClr val="C0C0C0"/>
                  </a:outerShdw>
                </a:effectLst>
                <a:latin typeface="Arial" panose="020B0604020202020204" pitchFamily="34" charset="0"/>
                <a:ea typeface="宋体" pitchFamily="2" charset="-122"/>
                <a:cs typeface="+mn-cs"/>
              </a:rPr>
            </a:fld>
            <a:endParaRPr lang="zh-CN" altLang="en-US" strike="noStrike" noProof="1" dirty="0">
              <a:effectLst>
                <a:outerShdw blurRad="38100" dist="38100" dir="2700000">
                  <a:srgbClr val="C0C0C0"/>
                </a:outerShdw>
              </a:effectLst>
              <a:latin typeface="Arial" panose="020B0604020202020204" pitchFamily="34" charset="0"/>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effectLst>
                  <a:outerShdw blurRad="38100" dist="38100" dir="2700000">
                    <a:srgbClr val="C0C0C0"/>
                  </a:outerShdw>
                </a:effectLst>
                <a:latin typeface="Arial" panose="020B0604020202020204" pitchFamily="34" charset="0"/>
                <a:ea typeface="宋体" pitchFamily="2" charset="-122"/>
                <a:cs typeface="+mn-cs"/>
              </a:rPr>
            </a:fld>
            <a:endParaRPr lang="zh-CN" altLang="en-US" strike="noStrike" noProof="1" dirty="0">
              <a:effectLst>
                <a:outerShdw blurRad="38100" dist="38100" dir="2700000">
                  <a:srgbClr val="C0C0C0"/>
                </a:outerShdw>
              </a:effectLst>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48463" y="244475"/>
            <a:ext cx="2097088"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44475"/>
            <a:ext cx="6169692"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effectLst>
                  <a:outerShdw blurRad="38100" dist="38100" dir="2700000">
                    <a:srgbClr val="C0C0C0"/>
                  </a:outerShdw>
                </a:effectLst>
                <a:latin typeface="Arial" panose="020B0604020202020204" pitchFamily="34" charset="0"/>
                <a:ea typeface="宋体" pitchFamily="2" charset="-122"/>
                <a:cs typeface="+mn-cs"/>
              </a:rPr>
            </a:fld>
            <a:endParaRPr lang="zh-CN" altLang="en-US" strike="noStrike" noProof="1" dirty="0">
              <a:effectLst>
                <a:outerShdw blurRad="38100" dist="38100" dir="2700000">
                  <a:srgbClr val="C0C0C0"/>
                </a:outerShdw>
              </a:effectLst>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effectLst>
                  <a:outerShdw blurRad="38100" dist="38100" dir="2700000">
                    <a:srgbClr val="C0C0C0"/>
                  </a:outerShdw>
                </a:effectLst>
                <a:latin typeface="Arial" panose="020B0604020202020204" pitchFamily="34" charset="0"/>
                <a:ea typeface="宋体" pitchFamily="2" charset="-122"/>
                <a:cs typeface="+mn-cs"/>
              </a:rPr>
            </a:fld>
            <a:endParaRPr lang="zh-CN" altLang="en-US" strike="noStrike" noProof="1" dirty="0">
              <a:effectLst>
                <a:outerShdw blurRad="38100" dist="38100" dir="2700000">
                  <a:srgbClr val="C0C0C0"/>
                </a:outerShdw>
              </a:effectLst>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effectLst>
                  <a:outerShdw blurRad="38100" dist="38100" dir="2700000">
                    <a:srgbClr val="C0C0C0"/>
                  </a:outerShdw>
                </a:effectLst>
                <a:latin typeface="Arial" panose="020B0604020202020204" pitchFamily="34" charset="0"/>
                <a:ea typeface="宋体" pitchFamily="2" charset="-122"/>
                <a:cs typeface="+mn-cs"/>
              </a:rPr>
            </a:fld>
            <a:endParaRPr lang="zh-CN" altLang="en-US" strike="noStrike" noProof="1" dirty="0">
              <a:effectLst>
                <a:outerShdw blurRad="38100" dist="38100" dir="2700000">
                  <a:srgbClr val="C0C0C0"/>
                </a:outerShdw>
              </a:effectLst>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905000"/>
            <a:ext cx="3923602" cy="41910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921949" y="1905000"/>
            <a:ext cx="3923602" cy="41910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effectLst>
                  <a:outerShdw blurRad="38100" dist="38100" dir="2700000">
                    <a:srgbClr val="C0C0C0"/>
                  </a:outerShdw>
                </a:effectLst>
                <a:latin typeface="Arial" panose="020B0604020202020204" pitchFamily="34" charset="0"/>
                <a:ea typeface="宋体" pitchFamily="2" charset="-122"/>
                <a:cs typeface="+mn-cs"/>
              </a:rPr>
            </a:fld>
            <a:endParaRPr lang="zh-CN" altLang="en-US" strike="noStrike" noProof="1" dirty="0">
              <a:effectLst>
                <a:outerShdw blurRad="38100" dist="38100" dir="2700000">
                  <a:srgbClr val="C0C0C0"/>
                </a:outerShdw>
              </a:effectLst>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8" name="页脚占位符 7"/>
          <p:cNvSpPr>
            <a:spLocks noGrp="1"/>
          </p:cNvSpPr>
          <p:nvPr>
            <p:ph type="ftr" sz="quarter" idx="11"/>
          </p:nvPr>
        </p:nvSpPr>
        <p:spPr/>
        <p:txBody>
          <a:bodyPr/>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9" name="灯片编号占位符 8"/>
          <p:cNvSpPr>
            <a:spLocks noGrp="1"/>
          </p:cNvSpPr>
          <p:nvPr>
            <p:ph type="sldNum" sz="quarter" idx="12"/>
          </p:nvPr>
        </p:nvSpPr>
        <p:spPr/>
        <p:txBody>
          <a:bodyPr/>
          <a:p>
            <a:pPr lvl="0" fontAlgn="base"/>
            <a:fld id="{9A0DB2DC-4C9A-4742-B13C-FB6460FD3503}" type="slidenum">
              <a:rPr lang="zh-CN" altLang="en-US" strike="noStrike" noProof="1" dirty="0">
                <a:effectLst>
                  <a:outerShdw blurRad="38100" dist="38100" dir="2700000">
                    <a:srgbClr val="C0C0C0"/>
                  </a:outerShdw>
                </a:effectLst>
                <a:latin typeface="Arial" panose="020B0604020202020204" pitchFamily="34" charset="0"/>
                <a:ea typeface="宋体" pitchFamily="2" charset="-122"/>
                <a:cs typeface="+mn-cs"/>
              </a:rPr>
            </a:fld>
            <a:endParaRPr lang="zh-CN" altLang="en-US" strike="noStrike" noProof="1" dirty="0">
              <a:effectLst>
                <a:outerShdw blurRad="38100" dist="38100" dir="2700000">
                  <a:srgbClr val="C0C0C0"/>
                </a:outerShdw>
              </a:effectLst>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4" name="页脚占位符 3"/>
          <p:cNvSpPr>
            <a:spLocks noGrp="1"/>
          </p:cNvSpPr>
          <p:nvPr>
            <p:ph type="ftr" sz="quarter" idx="11"/>
          </p:nvPr>
        </p:nvSpPr>
        <p:spPr/>
        <p:txBody>
          <a:bodyPr/>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5" name="灯片编号占位符 4"/>
          <p:cNvSpPr>
            <a:spLocks noGrp="1"/>
          </p:cNvSpPr>
          <p:nvPr>
            <p:ph type="sldNum" sz="quarter" idx="12"/>
          </p:nvPr>
        </p:nvSpPr>
        <p:spPr/>
        <p:txBody>
          <a:bodyPr/>
          <a:p>
            <a:pPr lvl="0" fontAlgn="base"/>
            <a:fld id="{9A0DB2DC-4C9A-4742-B13C-FB6460FD3503}" type="slidenum">
              <a:rPr lang="zh-CN" altLang="en-US" strike="noStrike" noProof="1" dirty="0">
                <a:effectLst>
                  <a:outerShdw blurRad="38100" dist="38100" dir="2700000">
                    <a:srgbClr val="C0C0C0"/>
                  </a:outerShdw>
                </a:effectLst>
                <a:latin typeface="Arial" panose="020B0604020202020204" pitchFamily="34" charset="0"/>
                <a:ea typeface="宋体" pitchFamily="2" charset="-122"/>
                <a:cs typeface="+mn-cs"/>
              </a:rPr>
            </a:fld>
            <a:endParaRPr lang="zh-CN" altLang="en-US" strike="noStrike" noProof="1" dirty="0">
              <a:effectLst>
                <a:outerShdw blurRad="38100" dist="38100" dir="2700000">
                  <a:srgbClr val="C0C0C0"/>
                </a:outerShdw>
              </a:effectLst>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3" name="页脚占位符 2"/>
          <p:cNvSpPr>
            <a:spLocks noGrp="1"/>
          </p:cNvSpPr>
          <p:nvPr>
            <p:ph type="ftr" sz="quarter" idx="11"/>
          </p:nvPr>
        </p:nvSpPr>
        <p:spPr/>
        <p:txBody>
          <a:bodyPr/>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4" name="灯片编号占位符 3"/>
          <p:cNvSpPr>
            <a:spLocks noGrp="1"/>
          </p:cNvSpPr>
          <p:nvPr>
            <p:ph type="sldNum" sz="quarter" idx="12"/>
          </p:nvPr>
        </p:nvSpPr>
        <p:spPr/>
        <p:txBody>
          <a:bodyPr/>
          <a:p>
            <a:pPr lvl="0" fontAlgn="base"/>
            <a:fld id="{9A0DB2DC-4C9A-4742-B13C-FB6460FD3503}" type="slidenum">
              <a:rPr lang="zh-CN" altLang="en-US" strike="noStrike" noProof="1" dirty="0">
                <a:effectLst>
                  <a:outerShdw blurRad="38100" dist="38100" dir="2700000">
                    <a:srgbClr val="C0C0C0"/>
                  </a:outerShdw>
                </a:effectLst>
                <a:latin typeface="Arial" panose="020B0604020202020204" pitchFamily="34" charset="0"/>
                <a:ea typeface="宋体" pitchFamily="2" charset="-122"/>
                <a:cs typeface="+mn-cs"/>
              </a:rPr>
            </a:fld>
            <a:endParaRPr lang="zh-CN" altLang="en-US" strike="noStrike" noProof="1" dirty="0">
              <a:effectLst>
                <a:outerShdw blurRad="38100" dist="38100" dir="2700000">
                  <a:srgbClr val="C0C0C0"/>
                </a:outerShdw>
              </a:effectLst>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effectLst>
                  <a:outerShdw blurRad="38100" dist="38100" dir="2700000">
                    <a:srgbClr val="C0C0C0"/>
                  </a:outerShdw>
                </a:effectLst>
                <a:latin typeface="Arial" panose="020B0604020202020204" pitchFamily="34" charset="0"/>
                <a:ea typeface="宋体" pitchFamily="2" charset="-122"/>
                <a:cs typeface="+mn-cs"/>
              </a:rPr>
            </a:fld>
            <a:endParaRPr lang="zh-CN" altLang="en-US" strike="noStrike" noProof="1" dirty="0">
              <a:effectLst>
                <a:outerShdw blurRad="38100" dist="38100" dir="2700000">
                  <a:srgbClr val="C0C0C0"/>
                </a:outerShdw>
              </a:effectLst>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effectLst>
                  <a:outerShdw blurRad="38100" dist="38100" dir="2700000">
                    <a:srgbClr val="C0C0C0"/>
                  </a:outerShdw>
                </a:effectLst>
                <a:latin typeface="Arial" panose="020B0604020202020204" pitchFamily="34" charset="0"/>
                <a:ea typeface="宋体" pitchFamily="2" charset="-122"/>
                <a:cs typeface="+mn-cs"/>
              </a:rPr>
            </a:fld>
            <a:endParaRPr lang="zh-CN" altLang="en-US" strike="noStrike" noProof="1" dirty="0">
              <a:effectLst>
                <a:outerShdw blurRad="38100" dist="38100" dir="2700000">
                  <a:srgbClr val="C0C0C0"/>
                </a:outerShdw>
              </a:effectLst>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accent2"/>
            </a:gs>
          </a:gsLst>
          <a:lin ang="5400000" scaled="1"/>
          <a:tileRect/>
        </a:gradFill>
        <a:effectLst/>
      </p:bgPr>
    </p:bg>
    <p:spTree>
      <p:nvGrpSpPr>
        <p:cNvPr id="1" name=""/>
        <p:cNvGrpSpPr/>
        <p:nvPr/>
      </p:nvGrpSpPr>
      <p:grpSpPr/>
      <p:grpSp>
        <p:nvGrpSpPr>
          <p:cNvPr id="1026" name="组合 7169"/>
          <p:cNvGrpSpPr/>
          <p:nvPr/>
        </p:nvGrpSpPr>
        <p:grpSpPr>
          <a:xfrm>
            <a:off x="319088" y="1828800"/>
            <a:ext cx="8824912" cy="5029200"/>
            <a:chOff x="201" y="1152"/>
            <a:chExt cx="5559" cy="3168"/>
          </a:xfrm>
        </p:grpSpPr>
        <p:sp>
          <p:nvSpPr>
            <p:cNvPr id="1027" name="任意多边形 7170"/>
            <p:cNvSpPr/>
            <p:nvPr/>
          </p:nvSpPr>
          <p:spPr>
            <a:xfrm>
              <a:off x="528" y="2909"/>
              <a:ext cx="5232" cy="1411"/>
            </a:xfrm>
            <a:custGeom>
              <a:avLst/>
              <a:gdLst/>
              <a:ahLst/>
              <a:cxnLst/>
              <a:pathLst>
                <a:path w="4897" h="2182">
                  <a:moveTo>
                    <a:pt x="0" y="0"/>
                  </a:moveTo>
                  <a:lnTo>
                    <a:pt x="0" y="2182"/>
                  </a:lnTo>
                  <a:lnTo>
                    <a:pt x="4897" y="2182"/>
                  </a:lnTo>
                  <a:lnTo>
                    <a:pt x="4897" y="0"/>
                  </a:lnTo>
                  <a:lnTo>
                    <a:pt x="0" y="0"/>
                  </a:lnTo>
                  <a:lnTo>
                    <a:pt x="0" y="0"/>
                  </a:lnTo>
                  <a:close/>
                </a:path>
              </a:pathLst>
            </a:custGeom>
            <a:solidFill>
              <a:schemeClr val="bg2">
                <a:alpha val="30000"/>
              </a:schemeClr>
            </a:solidFill>
            <a:ln w="9525">
              <a:noFill/>
            </a:ln>
          </p:spPr>
          <p:txBody>
            <a:bodyPr/>
            <a:p>
              <a:endParaRPr lang="zh-CN" altLang="en-US"/>
            </a:p>
          </p:txBody>
        </p:sp>
        <p:sp>
          <p:nvSpPr>
            <p:cNvPr id="1028" name="任意多边形 7171"/>
            <p:cNvSpPr/>
            <p:nvPr/>
          </p:nvSpPr>
          <p:spPr>
            <a:xfrm>
              <a:off x="210" y="1152"/>
              <a:ext cx="5550" cy="3168"/>
            </a:xfrm>
            <a:custGeom>
              <a:avLst/>
              <a:gdLst/>
              <a:ahLst/>
              <a:cxnLst/>
              <a:pathLst>
                <a:path w="5550" h="3168">
                  <a:moveTo>
                    <a:pt x="330" y="1764"/>
                  </a:moveTo>
                  <a:lnTo>
                    <a:pt x="0" y="1764"/>
                  </a:lnTo>
                  <a:lnTo>
                    <a:pt x="0" y="3168"/>
                  </a:lnTo>
                  <a:lnTo>
                    <a:pt x="5550" y="3168"/>
                  </a:lnTo>
                  <a:lnTo>
                    <a:pt x="5550" y="0"/>
                  </a:lnTo>
                  <a:lnTo>
                    <a:pt x="330" y="0"/>
                  </a:lnTo>
                  <a:lnTo>
                    <a:pt x="330" y="1764"/>
                  </a:lnTo>
                  <a:close/>
                </a:path>
              </a:pathLst>
            </a:custGeom>
            <a:solidFill>
              <a:schemeClr val="bg2">
                <a:alpha val="30000"/>
              </a:schemeClr>
            </a:solidFill>
            <a:ln w="9525">
              <a:noFill/>
            </a:ln>
          </p:spPr>
          <p:txBody>
            <a:bodyPr/>
            <a:p>
              <a:endParaRPr lang="zh-CN" altLang="en-US"/>
            </a:p>
          </p:txBody>
        </p:sp>
        <p:sp>
          <p:nvSpPr>
            <p:cNvPr id="1029" name="任意多边形 7172"/>
            <p:cNvSpPr/>
            <p:nvPr/>
          </p:nvSpPr>
          <p:spPr>
            <a:xfrm>
              <a:off x="528" y="2932"/>
              <a:ext cx="5232" cy="1388"/>
            </a:xfrm>
            <a:custGeom>
              <a:avLst/>
              <a:gdLst/>
              <a:ahLst/>
              <a:cxnLst/>
              <a:pathLst>
                <a:path w="4897" h="2182">
                  <a:moveTo>
                    <a:pt x="0" y="0"/>
                  </a:moveTo>
                  <a:lnTo>
                    <a:pt x="0" y="2182"/>
                  </a:lnTo>
                  <a:lnTo>
                    <a:pt x="4897" y="2182"/>
                  </a:lnTo>
                  <a:lnTo>
                    <a:pt x="4897" y="0"/>
                  </a:lnTo>
                  <a:lnTo>
                    <a:pt x="0" y="0"/>
                  </a:lnTo>
                  <a:lnTo>
                    <a:pt x="0" y="0"/>
                  </a:lnTo>
                  <a:close/>
                </a:path>
              </a:pathLst>
            </a:custGeom>
            <a:solidFill>
              <a:schemeClr val="accent2">
                <a:alpha val="0"/>
              </a:schemeClr>
            </a:solidFill>
            <a:ln w="9525">
              <a:noFill/>
            </a:ln>
          </p:spPr>
          <p:txBody>
            <a:bodyPr/>
            <a:p>
              <a:endParaRPr lang="zh-CN" altLang="en-US"/>
            </a:p>
          </p:txBody>
        </p:sp>
        <p:sp>
          <p:nvSpPr>
            <p:cNvPr id="1030" name="任意多边形 7173"/>
            <p:cNvSpPr/>
            <p:nvPr/>
          </p:nvSpPr>
          <p:spPr>
            <a:xfrm>
              <a:off x="528" y="1152"/>
              <a:ext cx="4607" cy="29"/>
            </a:xfrm>
            <a:custGeom>
              <a:avLst/>
              <a:gdLst/>
              <a:ahLst/>
              <a:cxnLst/>
              <a:pathLst>
                <a:path w="5387" h="149">
                  <a:moveTo>
                    <a:pt x="0" y="0"/>
                  </a:moveTo>
                  <a:lnTo>
                    <a:pt x="0" y="149"/>
                  </a:lnTo>
                  <a:lnTo>
                    <a:pt x="5387" y="149"/>
                  </a:lnTo>
                  <a:lnTo>
                    <a:pt x="5387" y="0"/>
                  </a:lnTo>
                  <a:lnTo>
                    <a:pt x="0" y="0"/>
                  </a:lnTo>
                  <a:lnTo>
                    <a:pt x="0" y="0"/>
                  </a:lnTo>
                  <a:close/>
                </a:path>
              </a:pathLst>
            </a:custGeom>
            <a:gradFill rotWithShape="1">
              <a:gsLst>
                <a:gs pos="0">
                  <a:schemeClr val="bg2">
                    <a:alpha val="0"/>
                  </a:schemeClr>
                </a:gs>
                <a:gs pos="100000">
                  <a:srgbClr val="005400"/>
                </a:gs>
              </a:gsLst>
              <a:lin ang="0" scaled="1"/>
              <a:tileRect/>
            </a:gradFill>
            <a:ln w="9525">
              <a:noFill/>
            </a:ln>
          </p:spPr>
          <p:txBody>
            <a:bodyPr/>
            <a:p>
              <a:endParaRPr lang="zh-CN" altLang="en-US"/>
            </a:p>
          </p:txBody>
        </p:sp>
        <p:sp>
          <p:nvSpPr>
            <p:cNvPr id="1031" name="任意多边形 7174"/>
            <p:cNvSpPr/>
            <p:nvPr/>
          </p:nvSpPr>
          <p:spPr>
            <a:xfrm>
              <a:off x="528" y="1152"/>
              <a:ext cx="29" cy="1785"/>
            </a:xfrm>
            <a:custGeom>
              <a:avLst/>
              <a:gdLst/>
              <a:ahLst/>
              <a:cxnLst/>
              <a:pathLst>
                <a:path w="29" h="2161">
                  <a:moveTo>
                    <a:pt x="0" y="0"/>
                  </a:moveTo>
                  <a:lnTo>
                    <a:pt x="0" y="2161"/>
                  </a:lnTo>
                  <a:lnTo>
                    <a:pt x="29" y="2161"/>
                  </a:lnTo>
                  <a:lnTo>
                    <a:pt x="27" y="27"/>
                  </a:lnTo>
                  <a:lnTo>
                    <a:pt x="0" y="0"/>
                  </a:lnTo>
                  <a:lnTo>
                    <a:pt x="0" y="0"/>
                  </a:lnTo>
                  <a:close/>
                </a:path>
              </a:pathLst>
            </a:custGeom>
            <a:gradFill rotWithShape="1">
              <a:gsLst>
                <a:gs pos="0">
                  <a:srgbClr val="1F791F"/>
                </a:gs>
                <a:gs pos="100000">
                  <a:schemeClr val="bg2"/>
                </a:gs>
              </a:gsLst>
              <a:lin ang="5400000" scaled="1"/>
              <a:tileRect/>
            </a:gradFill>
            <a:ln w="9525">
              <a:noFill/>
            </a:ln>
          </p:spPr>
          <p:txBody>
            <a:bodyPr/>
            <a:p>
              <a:endParaRPr lang="zh-CN" altLang="en-US"/>
            </a:p>
          </p:txBody>
        </p:sp>
        <p:sp>
          <p:nvSpPr>
            <p:cNvPr id="1032" name="任意多边形 7175"/>
            <p:cNvSpPr/>
            <p:nvPr/>
          </p:nvSpPr>
          <p:spPr>
            <a:xfrm>
              <a:off x="527" y="2904"/>
              <a:ext cx="29" cy="1416"/>
            </a:xfrm>
            <a:custGeom>
              <a:avLst/>
              <a:gdLst/>
              <a:ahLst/>
              <a:cxnLst/>
              <a:pathLst>
                <a:path w="29" h="1416">
                  <a:moveTo>
                    <a:pt x="0" y="1416"/>
                  </a:moveTo>
                  <a:lnTo>
                    <a:pt x="29" y="1416"/>
                  </a:lnTo>
                  <a:lnTo>
                    <a:pt x="28" y="24"/>
                  </a:lnTo>
                  <a:lnTo>
                    <a:pt x="0" y="0"/>
                  </a:lnTo>
                  <a:lnTo>
                    <a:pt x="0" y="1416"/>
                  </a:lnTo>
                  <a:close/>
                </a:path>
              </a:pathLst>
            </a:custGeom>
            <a:gradFill rotWithShape="1">
              <a:gsLst>
                <a:gs pos="0">
                  <a:srgbClr val="1F791F"/>
                </a:gs>
                <a:gs pos="100000">
                  <a:schemeClr val="bg2">
                    <a:alpha val="0"/>
                  </a:schemeClr>
                </a:gs>
              </a:gsLst>
              <a:lin ang="5400000" scaled="1"/>
              <a:tileRect/>
            </a:gradFill>
            <a:ln w="9525">
              <a:noFill/>
            </a:ln>
          </p:spPr>
          <p:txBody>
            <a:bodyPr/>
            <a:p>
              <a:endParaRPr lang="zh-CN" altLang="en-US"/>
            </a:p>
          </p:txBody>
        </p:sp>
        <p:sp>
          <p:nvSpPr>
            <p:cNvPr id="1033" name="任意多边形 7176"/>
            <p:cNvSpPr/>
            <p:nvPr/>
          </p:nvSpPr>
          <p:spPr>
            <a:xfrm>
              <a:off x="201" y="2904"/>
              <a:ext cx="2879" cy="29"/>
            </a:xfrm>
            <a:custGeom>
              <a:avLst/>
              <a:gdLst/>
              <a:ahLst/>
              <a:cxnLst/>
              <a:pathLst>
                <a:path w="5387" h="149">
                  <a:moveTo>
                    <a:pt x="0" y="0"/>
                  </a:moveTo>
                  <a:lnTo>
                    <a:pt x="0" y="149"/>
                  </a:lnTo>
                  <a:lnTo>
                    <a:pt x="5387" y="149"/>
                  </a:lnTo>
                  <a:lnTo>
                    <a:pt x="5387" y="0"/>
                  </a:lnTo>
                  <a:lnTo>
                    <a:pt x="0" y="0"/>
                  </a:lnTo>
                  <a:lnTo>
                    <a:pt x="0" y="0"/>
                  </a:lnTo>
                  <a:close/>
                </a:path>
              </a:pathLst>
            </a:custGeom>
            <a:gradFill rotWithShape="1">
              <a:gsLst>
                <a:gs pos="0">
                  <a:schemeClr val="bg2">
                    <a:alpha val="0"/>
                  </a:schemeClr>
                </a:gs>
                <a:gs pos="100000">
                  <a:srgbClr val="005400"/>
                </a:gs>
              </a:gsLst>
              <a:lin ang="0" scaled="1"/>
              <a:tileRect/>
            </a:gradFill>
            <a:ln w="9525">
              <a:noFill/>
            </a:ln>
          </p:spPr>
          <p:txBody>
            <a:bodyPr/>
            <a:p>
              <a:endParaRPr lang="zh-CN" altLang="en-US"/>
            </a:p>
          </p:txBody>
        </p:sp>
        <p:sp>
          <p:nvSpPr>
            <p:cNvPr id="1034" name="任意多边形 7177"/>
            <p:cNvSpPr/>
            <p:nvPr/>
          </p:nvSpPr>
          <p:spPr>
            <a:xfrm>
              <a:off x="201" y="2904"/>
              <a:ext cx="30" cy="1416"/>
            </a:xfrm>
            <a:custGeom>
              <a:avLst/>
              <a:gdLst/>
              <a:ahLst/>
              <a:cxnLst/>
              <a:pathLst>
                <a:path w="30" h="1416">
                  <a:moveTo>
                    <a:pt x="0" y="0"/>
                  </a:moveTo>
                  <a:lnTo>
                    <a:pt x="0" y="1416"/>
                  </a:lnTo>
                  <a:lnTo>
                    <a:pt x="29" y="1416"/>
                  </a:lnTo>
                  <a:lnTo>
                    <a:pt x="30" y="27"/>
                  </a:lnTo>
                  <a:lnTo>
                    <a:pt x="0" y="0"/>
                  </a:lnTo>
                  <a:lnTo>
                    <a:pt x="0" y="0"/>
                  </a:lnTo>
                  <a:close/>
                </a:path>
              </a:pathLst>
            </a:custGeom>
            <a:gradFill rotWithShape="1">
              <a:gsLst>
                <a:gs pos="0">
                  <a:srgbClr val="1F791F"/>
                </a:gs>
                <a:gs pos="100000">
                  <a:schemeClr val="bg2">
                    <a:alpha val="10001"/>
                  </a:schemeClr>
                </a:gs>
              </a:gsLst>
              <a:lin ang="5400000" scaled="1"/>
              <a:tileRect/>
            </a:gradFill>
            <a:ln w="9525">
              <a:noFill/>
            </a:ln>
          </p:spPr>
          <p:txBody>
            <a:bodyPr/>
            <a:p>
              <a:endParaRPr lang="zh-CN" altLang="en-US"/>
            </a:p>
          </p:txBody>
        </p:sp>
      </p:grpSp>
      <p:sp>
        <p:nvSpPr>
          <p:cNvPr id="7179" name="日期占位符 7178"/>
          <p:cNvSpPr>
            <a:spLocks noGrp="1"/>
          </p:cNvSpPr>
          <p:nvPr>
            <p:ph type="dt" sz="half" idx="2"/>
          </p:nvPr>
        </p:nvSpPr>
        <p:spPr>
          <a:xfrm>
            <a:off x="838200" y="6245225"/>
            <a:ext cx="1901825" cy="476250"/>
          </a:xfrm>
          <a:prstGeom prst="rect">
            <a:avLst/>
          </a:prstGeom>
          <a:noFill/>
          <a:ln w="9525">
            <a:noFill/>
          </a:ln>
        </p:spPr>
        <p:txBody>
          <a:bodyPr/>
          <a:lstStyle>
            <a:lvl1pPr>
              <a:defRPr sz="1400"/>
            </a:lvl1pPr>
          </a:lstStyle>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7180" name="页脚占位符 7179"/>
          <p:cNvSpPr>
            <a:spLocks noGrp="1"/>
          </p:cNvSpPr>
          <p:nvPr>
            <p:ph type="ftr" sz="quarter" idx="3"/>
          </p:nvPr>
        </p:nvSpPr>
        <p:spPr>
          <a:xfrm>
            <a:off x="3429000" y="6245225"/>
            <a:ext cx="2895600" cy="476250"/>
          </a:xfrm>
          <a:prstGeom prst="rect">
            <a:avLst/>
          </a:prstGeom>
          <a:noFill/>
          <a:ln w="9525">
            <a:noFill/>
          </a:ln>
        </p:spPr>
        <p:txBody>
          <a:bodyPr/>
          <a:lstStyle>
            <a:lvl1pPr algn="ctr">
              <a:defRPr sz="1400"/>
            </a:lvl1pPr>
          </a:lstStyle>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7181" name="灯片编号占位符 7180"/>
          <p:cNvSpPr>
            <a:spLocks noGrp="1"/>
          </p:cNvSpPr>
          <p:nvPr>
            <p:ph type="sldNum" sz="quarter" idx="4"/>
          </p:nvPr>
        </p:nvSpPr>
        <p:spPr>
          <a:xfrm>
            <a:off x="6937375" y="6245225"/>
            <a:ext cx="1901825" cy="476250"/>
          </a:xfrm>
          <a:prstGeom prst="rect">
            <a:avLst/>
          </a:prstGeom>
          <a:noFill/>
          <a:ln w="9525">
            <a:noFill/>
          </a:ln>
        </p:spPr>
        <p:txBody>
          <a:bodyPr/>
          <a:lstStyle>
            <a:lvl1pPr algn="r">
              <a:defRPr sz="1400"/>
            </a:lvl1pPr>
          </a:lstStyle>
          <a:p>
            <a:pPr lvl="0" fontAlgn="base"/>
            <a:fld id="{9A0DB2DC-4C9A-4742-B13C-FB6460FD3503}" type="slidenum">
              <a:rPr lang="zh-CN" altLang="en-US" strike="noStrike" noProof="1" dirty="0">
                <a:effectLst>
                  <a:outerShdw blurRad="38100" dist="38100" dir="2700000">
                    <a:srgbClr val="C0C0C0"/>
                  </a:outerShdw>
                </a:effectLst>
                <a:latin typeface="Arial" panose="020B0604020202020204" pitchFamily="34" charset="0"/>
                <a:ea typeface="宋体" pitchFamily="2" charset="-122"/>
                <a:cs typeface="+mn-cs"/>
              </a:rPr>
            </a:fld>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7182" name="标题 7181"/>
          <p:cNvSpPr>
            <a:spLocks noGrp="1" noRot="1"/>
          </p:cNvSpPr>
          <p:nvPr>
            <p:ph type="title"/>
          </p:nvPr>
        </p:nvSpPr>
        <p:spPr>
          <a:xfrm>
            <a:off x="457200" y="244475"/>
            <a:ext cx="8385175" cy="1431925"/>
          </a:xfrm>
          <a:prstGeom prst="rect">
            <a:avLst/>
          </a:prstGeom>
          <a:noFill/>
          <a:ln w="9525">
            <a:noFill/>
          </a:ln>
        </p:spPr>
        <p:txBody>
          <a:bodyPr anchor="ctr"/>
          <a:p>
            <a:pPr lvl="0" fontAlgn="base"/>
            <a:r>
              <a:rPr lang="zh-CN" altLang="en-US" strike="noStrike" noProof="1" dirty="0"/>
              <a:t>单击此处编辑母版标题样式</a:t>
            </a:r>
            <a:endParaRPr lang="zh-CN" altLang="en-US" strike="noStrike" noProof="1" dirty="0"/>
          </a:p>
        </p:txBody>
      </p:sp>
      <p:sp>
        <p:nvSpPr>
          <p:cNvPr id="7183" name="文本占位符 7182"/>
          <p:cNvSpPr>
            <a:spLocks noGrp="1" noRot="1"/>
          </p:cNvSpPr>
          <p:nvPr>
            <p:ph type="body" idx="1"/>
          </p:nvPr>
        </p:nvSpPr>
        <p:spPr>
          <a:xfrm>
            <a:off x="838200" y="1905000"/>
            <a:ext cx="8007350" cy="4191000"/>
          </a:xfrm>
          <a:prstGeom prst="rect">
            <a:avLst/>
          </a:prstGeom>
          <a:noFill/>
          <a:ln w="9525">
            <a:noFill/>
          </a:ln>
        </p:spPr>
        <p:txBody>
          <a:bodyPr/>
          <a:p>
            <a:pPr lvl="0" fontAlgn="base"/>
            <a:r>
              <a:rPr lang="zh-CN" altLang="en-US" strike="noStrike" noProof="1" dirty="0"/>
              <a:t>单击此处编辑母版文本样式</a:t>
            </a:r>
            <a:endParaRPr lang="zh-CN" altLang="en-US" strike="noStrike" noProof="1" dirty="0"/>
          </a:p>
          <a:p>
            <a:pPr lvl="1" fontAlgn="base"/>
            <a:r>
              <a:rPr lang="zh-CN" altLang="en-US" strike="noStrike" noProof="1" dirty="0"/>
              <a:t>第二级</a:t>
            </a:r>
            <a:endParaRPr lang="zh-CN" altLang="en-US" strike="noStrike" noProof="1" dirty="0"/>
          </a:p>
          <a:p>
            <a:pPr lvl="2" fontAlgn="base"/>
            <a:r>
              <a:rPr lang="zh-CN" altLang="en-US" strike="noStrike" noProof="1" dirty="0"/>
              <a:t>第三级</a:t>
            </a:r>
            <a:endParaRPr lang="zh-CN" altLang="en-US" strike="noStrike" noProof="1" dirty="0"/>
          </a:p>
          <a:p>
            <a:pPr lvl="3" fontAlgn="base"/>
            <a:r>
              <a:rPr lang="zh-CN" altLang="en-US" strike="noStrike" noProof="1" dirty="0"/>
              <a:t>第四级</a:t>
            </a:r>
            <a:endParaRPr lang="zh-CN" altLang="en-US" strike="noStrike" noProof="1" dirty="0"/>
          </a:p>
          <a:p>
            <a:pPr lvl="4" fontAlgn="base"/>
            <a:r>
              <a:rPr lang="zh-CN" altLang="en-US" strike="noStrike" noProof="1" dirty="0"/>
              <a:t>第五级</a:t>
            </a:r>
            <a:endParaRPr lang="zh-CN" altLang="en-US" strike="noStrike" noProof="1"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l" defTabSz="914400" rtl="0" eaLnBrk="1" fontAlgn="base" latinLnBrk="0" hangingPunct="1">
        <a:lnSpc>
          <a:spcPct val="100000"/>
        </a:lnSpc>
        <a:spcBef>
          <a:spcPct val="0"/>
        </a:spcBef>
        <a:spcAft>
          <a:spcPct val="0"/>
        </a:spcAft>
        <a:buNone/>
        <a:defRPr sz="4400" b="1" i="0" u="none" kern="1200" baseline="0">
          <a:solidFill>
            <a:schemeClr val="tx2"/>
          </a:solidFill>
          <a:effectLst>
            <a:outerShdw blurRad="38100" dist="38100" dir="2700000">
              <a:srgbClr val="C0C0C0"/>
            </a:outerShdw>
          </a:effectLst>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3200" b="0" i="0" u="none" kern="1200" baseline="0">
          <a:solidFill>
            <a:schemeClr val="tx1"/>
          </a:solidFill>
          <a:effectLst>
            <a:outerShdw blurRad="38100" dist="38100" dir="2700000">
              <a:srgbClr val="C0C0C0"/>
            </a:outerShdw>
          </a:effectLst>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accent2"/>
        </a:buClr>
        <a:buFont typeface="Wingdings" panose="05000000000000000000" pitchFamily="2" charset="2"/>
        <a:buChar char="§"/>
        <a:defRPr sz="2800" b="0" i="0" u="none" kern="1200" baseline="0">
          <a:solidFill>
            <a:schemeClr val="tx1"/>
          </a:solidFill>
          <a:effectLst>
            <a:outerShdw blurRad="38100" dist="38100" dir="2700000">
              <a:srgbClr val="C0C0C0"/>
            </a:outerShdw>
          </a:effectLst>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400" b="0" i="0" u="none" kern="1200" baseline="0">
          <a:solidFill>
            <a:schemeClr val="tx1"/>
          </a:solidFill>
          <a:effectLst>
            <a:outerShdw blurRad="38100" dist="38100" dir="2700000">
              <a:srgbClr val="C0C0C0"/>
            </a:outerShdw>
          </a:effectLst>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2"/>
        </a:buClr>
        <a:buFont typeface="Wingdings" panose="05000000000000000000" pitchFamily="2" charset="2"/>
        <a:buChar char="§"/>
        <a:defRPr sz="2000" b="0" i="0" u="none" kern="1200" baseline="0">
          <a:solidFill>
            <a:schemeClr val="tx1"/>
          </a:solidFill>
          <a:effectLst>
            <a:outerShdw blurRad="38100" dist="38100" dir="2700000">
              <a:srgbClr val="C0C0C0"/>
            </a:outerShdw>
          </a:effectLst>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000" b="0" i="0" u="none" kern="1200" baseline="0">
          <a:solidFill>
            <a:schemeClr val="tx1"/>
          </a:solidFill>
          <a:effectLst>
            <a:outerShdw blurRad="38100" dist="38100" dir="2700000">
              <a:srgbClr val="C0C0C0"/>
            </a:outerShdw>
          </a:effectLst>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000" b="0" i="0" u="none" kern="1200" baseline="0">
          <a:solidFill>
            <a:schemeClr val="tx1"/>
          </a:solidFill>
          <a:effectLst>
            <a:outerShdw blurRad="38100" dist="38100" dir="2700000">
              <a:srgbClr val="C0C0C0"/>
            </a:outerShdw>
          </a:effectLst>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000" b="0" i="0" u="none" kern="1200" baseline="0">
          <a:solidFill>
            <a:schemeClr val="tx1"/>
          </a:solidFill>
          <a:effectLst>
            <a:outerShdw blurRad="38100" dist="38100" dir="2700000">
              <a:srgbClr val="C0C0C0"/>
            </a:outerShdw>
          </a:effectLst>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000" b="0" i="0" u="none" kern="1200" baseline="0">
          <a:solidFill>
            <a:schemeClr val="tx1"/>
          </a:solidFill>
          <a:effectLst>
            <a:outerShdw blurRad="38100" dist="38100" dir="2700000">
              <a:srgbClr val="C0C0C0"/>
            </a:outerShdw>
          </a:effectLst>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000" b="0" i="0" u="none" kern="1200" baseline="0">
          <a:solidFill>
            <a:schemeClr val="tx1"/>
          </a:solidFill>
          <a:effectLst>
            <a:outerShdw blurRad="38100" dist="38100" dir="2700000">
              <a:srgbClr val="C0C0C0"/>
            </a:outerShdw>
          </a:effectLst>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2.xml"/><Relationship Id="rId2" Type="http://schemas.openxmlformats.org/officeDocument/2006/relationships/image" Target="../media/image1.wmf"/><Relationship Id="rId1" Type="http://schemas.openxmlformats.org/officeDocument/2006/relationships/oleObject" Target="../embeddings/oleObject1.bin"/></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00" name="标题 4099"/>
          <p:cNvSpPr>
            <a:spLocks noGrp="1" noRot="1"/>
          </p:cNvSpPr>
          <p:nvPr>
            <p:ph type="title"/>
          </p:nvPr>
        </p:nvSpPr>
        <p:spPr/>
        <p:txBody>
          <a:bodyPr anchor="ctr"/>
          <a:p>
            <a:pPr fontAlgn="base"/>
            <a:r>
              <a:rPr lang="zh-CN" altLang="en-US" b="0" strike="noStrike" noProof="1" dirty="0"/>
              <a:t>第</a:t>
            </a:r>
            <a:r>
              <a:rPr lang="en-US" altLang="zh-CN" b="0" strike="noStrike" noProof="1" dirty="0"/>
              <a:t>2</a:t>
            </a:r>
            <a:r>
              <a:rPr lang="zh-CN" altLang="en-US" b="0" strike="noStrike" noProof="1" dirty="0"/>
              <a:t>章</a:t>
            </a:r>
            <a:endParaRPr lang="zh-CN" altLang="en-US" b="0" strike="noStrike" noProof="1" dirty="0"/>
          </a:p>
        </p:txBody>
      </p:sp>
      <p:sp>
        <p:nvSpPr>
          <p:cNvPr id="4101" name="文本占位符 4100"/>
          <p:cNvSpPr>
            <a:spLocks noGrp="1" noRot="1"/>
          </p:cNvSpPr>
          <p:nvPr>
            <p:ph idx="1"/>
          </p:nvPr>
        </p:nvSpPr>
        <p:spPr/>
        <p:txBody>
          <a:bodyPr/>
          <a:p>
            <a:pPr fontAlgn="base">
              <a:buNone/>
            </a:pPr>
            <a:r>
              <a:rPr lang="zh-CN" altLang="en-US" sz="6600" b="1" strike="noStrike" noProof="1" dirty="0"/>
              <a:t>投资理财的理论基础</a:t>
            </a:r>
            <a:endParaRPr lang="zh-CN" altLang="en-US" sz="6600" b="1" strike="noStrike" noProof="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标题 17409"/>
          <p:cNvSpPr>
            <a:spLocks noGrp="1" noRot="1"/>
          </p:cNvSpPr>
          <p:nvPr>
            <p:ph type="title"/>
          </p:nvPr>
        </p:nvSpPr>
        <p:spPr/>
        <p:txBody>
          <a:bodyPr anchor="ctr"/>
          <a:p>
            <a:pPr fontAlgn="base"/>
            <a:r>
              <a:rPr lang="en-US" altLang="zh-CN" strike="noStrike" noProof="1" dirty="0"/>
              <a:t>2.3</a:t>
            </a:r>
            <a:r>
              <a:rPr lang="zh-CN" altLang="en-US" strike="noStrike" noProof="1" dirty="0"/>
              <a:t>货币的时间价值</a:t>
            </a:r>
            <a:endParaRPr lang="zh-CN" altLang="en-US" strike="noStrike" noProof="1" dirty="0"/>
          </a:p>
        </p:txBody>
      </p:sp>
      <p:sp>
        <p:nvSpPr>
          <p:cNvPr id="17411" name="文本占位符 17410"/>
          <p:cNvSpPr>
            <a:spLocks noGrp="1" noRot="1"/>
          </p:cNvSpPr>
          <p:nvPr>
            <p:ph idx="1"/>
          </p:nvPr>
        </p:nvSpPr>
        <p:spPr/>
        <p:txBody>
          <a:bodyPr/>
          <a:p>
            <a:pPr fontAlgn="base"/>
            <a:r>
              <a:rPr lang="en-US" altLang="zh-CN" b="1" strike="noStrike" noProof="1" dirty="0"/>
              <a:t>2.3.1</a:t>
            </a:r>
            <a:r>
              <a:rPr lang="zh-CN" altLang="en-US" b="1" strike="noStrike" noProof="1" dirty="0"/>
              <a:t>货币的时间价值的概念</a:t>
            </a:r>
            <a:endParaRPr lang="zh-CN" altLang="en-US" b="1" strike="noStrike" noProof="1" dirty="0"/>
          </a:p>
          <a:p>
            <a:pPr fontAlgn="base"/>
            <a:r>
              <a:rPr lang="en-US" altLang="zh-CN" b="1" strike="noStrike" noProof="1" dirty="0"/>
              <a:t>2.3.2</a:t>
            </a:r>
            <a:r>
              <a:rPr lang="zh-CN" altLang="en-US" b="1" strike="noStrike" noProof="1" dirty="0"/>
              <a:t>货币时间价值的产生</a:t>
            </a:r>
            <a:endParaRPr lang="zh-CN" altLang="en-US" b="1" strike="noStrike" noProof="1" dirty="0"/>
          </a:p>
          <a:p>
            <a:pPr fontAlgn="base"/>
            <a:r>
              <a:rPr lang="en-US" altLang="zh-CN" b="1" strike="noStrike" noProof="1" dirty="0"/>
              <a:t>2.3.3</a:t>
            </a:r>
            <a:r>
              <a:rPr lang="zh-CN" altLang="en-US" b="1" strike="noStrike" noProof="1" dirty="0"/>
              <a:t>货币时间价值的计算</a:t>
            </a:r>
            <a:endParaRPr lang="zh-CN" altLang="en-US" b="1" strike="noStrike" noProof="1" dirty="0"/>
          </a:p>
          <a:p>
            <a:pPr fontAlgn="base"/>
            <a:endParaRPr lang="zh-CN" altLang="en-US" b="1" strike="noStrike" noProof="1"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18433"/>
          <p:cNvSpPr>
            <a:spLocks noGrp="1" noRot="1"/>
          </p:cNvSpPr>
          <p:nvPr>
            <p:ph type="title"/>
          </p:nvPr>
        </p:nvSpPr>
        <p:spPr/>
        <p:txBody>
          <a:bodyPr anchor="ctr"/>
          <a:p>
            <a:pPr fontAlgn="base"/>
            <a:r>
              <a:rPr lang="en-US" altLang="zh-CN" strike="noStrike" noProof="1" dirty="0"/>
              <a:t>2.3.1</a:t>
            </a:r>
            <a:r>
              <a:rPr lang="zh-CN" altLang="en-US" strike="noStrike" noProof="1" dirty="0"/>
              <a:t>货币的时间价值的概念</a:t>
            </a:r>
            <a:endParaRPr lang="zh-CN" altLang="en-US" strike="noStrike" noProof="1" dirty="0"/>
          </a:p>
        </p:txBody>
      </p:sp>
      <p:sp>
        <p:nvSpPr>
          <p:cNvPr id="18435" name="文本占位符 18434"/>
          <p:cNvSpPr>
            <a:spLocks noGrp="1" noRot="1"/>
          </p:cNvSpPr>
          <p:nvPr>
            <p:ph idx="1"/>
          </p:nvPr>
        </p:nvSpPr>
        <p:spPr/>
        <p:txBody>
          <a:bodyPr/>
          <a:p>
            <a:pPr fontAlgn="base"/>
            <a:r>
              <a:rPr lang="zh-CN" altLang="en-US" strike="noStrike" noProof="1" dirty="0"/>
              <a:t>货币的时间价值是指货币经历一段时间的投资和再投资所增加的价值，也称为资金的时间价值。 </a:t>
            </a:r>
            <a:endParaRPr lang="zh-CN" altLang="en-US" strike="noStrike" noProof="1"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标题 19457"/>
          <p:cNvSpPr>
            <a:spLocks noGrp="1" noRot="1"/>
          </p:cNvSpPr>
          <p:nvPr>
            <p:ph type="title"/>
          </p:nvPr>
        </p:nvSpPr>
        <p:spPr/>
        <p:txBody>
          <a:bodyPr anchor="ctr"/>
          <a:p>
            <a:pPr fontAlgn="base"/>
            <a:r>
              <a:rPr lang="zh-CN" altLang="en-US" strike="noStrike" noProof="1" dirty="0"/>
              <a:t>掌握货币时间价值的概念要明确三点 </a:t>
            </a:r>
            <a:endParaRPr lang="zh-CN" altLang="en-US" strike="noStrike" noProof="1" dirty="0"/>
          </a:p>
        </p:txBody>
      </p:sp>
      <p:sp>
        <p:nvSpPr>
          <p:cNvPr id="19459" name="文本占位符 19458"/>
          <p:cNvSpPr>
            <a:spLocks noGrp="1" noRot="1"/>
          </p:cNvSpPr>
          <p:nvPr>
            <p:ph idx="1"/>
          </p:nvPr>
        </p:nvSpPr>
        <p:spPr/>
        <p:txBody>
          <a:bodyPr/>
          <a:p>
            <a:pPr fontAlgn="base"/>
            <a:r>
              <a:rPr lang="zh-CN" altLang="en-US" sz="2800" strike="noStrike" noProof="1" dirty="0"/>
              <a:t>一是货币时间价值反映了一定量资金在不同时点上的价值量差额，其实质是资金周转使用后的增值额；</a:t>
            </a:r>
            <a:endParaRPr lang="zh-CN" altLang="en-US" sz="2800" strike="noStrike" noProof="1" dirty="0"/>
          </a:p>
          <a:p>
            <a:pPr fontAlgn="base"/>
            <a:r>
              <a:rPr lang="zh-CN" altLang="en-US" sz="2800" strike="noStrike" noProof="1" dirty="0"/>
              <a:t>二是货币的时间价值增值是在其被当作投资资本的运用过程中实现的，是资金在周转过程中由于时间因素形成的差额价值；</a:t>
            </a:r>
            <a:endParaRPr lang="zh-CN" altLang="en-US" sz="2800" strike="noStrike" noProof="1" dirty="0"/>
          </a:p>
          <a:p>
            <a:pPr fontAlgn="base"/>
            <a:r>
              <a:rPr lang="zh-CN" altLang="en-US" sz="2800" strike="noStrike" noProof="1" dirty="0"/>
              <a:t>三是货币时间价值与时间的长短同方向变动，因此投资时间越长，循环周转的次数越多，价值增值越多，货币时间价值也就越多。</a:t>
            </a:r>
            <a:endParaRPr lang="zh-CN" altLang="en-US" sz="2800" strike="noStrike" noProof="1"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标题 20481"/>
          <p:cNvSpPr>
            <a:spLocks noGrp="1" noRot="1"/>
          </p:cNvSpPr>
          <p:nvPr>
            <p:ph type="title"/>
          </p:nvPr>
        </p:nvSpPr>
        <p:spPr/>
        <p:txBody>
          <a:bodyPr anchor="ctr"/>
          <a:p>
            <a:pPr fontAlgn="base"/>
            <a:r>
              <a:rPr lang="en-US" altLang="zh-CN" strike="noStrike" noProof="1" dirty="0"/>
              <a:t>2.3.2</a:t>
            </a:r>
            <a:r>
              <a:rPr lang="zh-CN" altLang="en-US" strike="noStrike" noProof="1" dirty="0"/>
              <a:t>货币时间价值的产生</a:t>
            </a:r>
            <a:endParaRPr lang="zh-CN" altLang="en-US" strike="noStrike" noProof="1" dirty="0"/>
          </a:p>
        </p:txBody>
      </p:sp>
      <p:sp>
        <p:nvSpPr>
          <p:cNvPr id="20483" name="文本占位符 20482"/>
          <p:cNvSpPr>
            <a:spLocks noGrp="1" noRot="1"/>
          </p:cNvSpPr>
          <p:nvPr>
            <p:ph idx="1"/>
          </p:nvPr>
        </p:nvSpPr>
        <p:spPr/>
        <p:txBody>
          <a:bodyPr/>
          <a:p>
            <a:pPr fontAlgn="base"/>
            <a:r>
              <a:rPr lang="zh-CN" altLang="en-US" sz="2800" strike="noStrike" noProof="1" dirty="0"/>
              <a:t>货币的时间价值产生的最直接原因就是通货膨胀。其实，当货币的贴现率跟不上通货价格的增长时，就出现了通货膨胀；当货币的贴现率超过了通货价格的增长时，就出现了通货紧缩。从经济学的角度看，只有货币的贴现率与通货价格的增长同步时才是最理想的状态，但实际上这种理想状态根本不存在，因为只要存在货币，通货膨胀就会发生，只要通货膨胀发生，货币就必然存在时间价值。</a:t>
            </a:r>
            <a:endParaRPr lang="zh-CN" altLang="en-US" sz="2800" strike="noStrike" noProof="1"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标题 21505"/>
          <p:cNvSpPr>
            <a:spLocks noGrp="1" noRot="1"/>
          </p:cNvSpPr>
          <p:nvPr>
            <p:ph type="title"/>
          </p:nvPr>
        </p:nvSpPr>
        <p:spPr/>
        <p:txBody>
          <a:bodyPr anchor="ctr"/>
          <a:p>
            <a:pPr fontAlgn="base"/>
            <a:r>
              <a:rPr lang="en-US" altLang="zh-CN" strike="noStrike" noProof="1" dirty="0"/>
              <a:t>2.3.3</a:t>
            </a:r>
            <a:r>
              <a:rPr lang="zh-CN" altLang="en-US" strike="noStrike" noProof="1" dirty="0"/>
              <a:t>货币时间价值的计算</a:t>
            </a:r>
            <a:endParaRPr lang="zh-CN" altLang="en-US" strike="noStrike" noProof="1" dirty="0"/>
          </a:p>
        </p:txBody>
      </p:sp>
      <p:sp>
        <p:nvSpPr>
          <p:cNvPr id="21507" name="文本占位符 21506"/>
          <p:cNvSpPr>
            <a:spLocks noGrp="1" noRot="1"/>
          </p:cNvSpPr>
          <p:nvPr>
            <p:ph idx="1"/>
          </p:nvPr>
        </p:nvSpPr>
        <p:spPr/>
        <p:txBody>
          <a:bodyPr/>
          <a:p>
            <a:pPr fontAlgn="base"/>
            <a:r>
              <a:rPr lang="en-US" altLang="zh-CN" strike="noStrike" noProof="1" dirty="0"/>
              <a:t>1.</a:t>
            </a:r>
            <a:r>
              <a:rPr lang="zh-CN" altLang="en-US" strike="noStrike" noProof="1" dirty="0"/>
              <a:t>单利</a:t>
            </a:r>
            <a:endParaRPr lang="zh-CN" altLang="en-US" strike="noStrike" noProof="1" dirty="0"/>
          </a:p>
          <a:p>
            <a:pPr fontAlgn="base"/>
            <a:r>
              <a:rPr lang="en-US" altLang="zh-CN" strike="noStrike" noProof="1" dirty="0"/>
              <a:t>2.</a:t>
            </a:r>
            <a:r>
              <a:rPr lang="zh-CN" altLang="en-US" strike="noStrike" noProof="1" dirty="0"/>
              <a:t>复利</a:t>
            </a:r>
            <a:endParaRPr lang="zh-CN" altLang="en-US" strike="noStrike" noProof="1" dirty="0"/>
          </a:p>
          <a:p>
            <a:pPr fontAlgn="base"/>
            <a:r>
              <a:rPr lang="en-US" altLang="zh-CN" strike="noStrike" noProof="1" dirty="0"/>
              <a:t>3.</a:t>
            </a:r>
            <a:r>
              <a:rPr lang="zh-CN" altLang="en-US" strike="noStrike" noProof="1" dirty="0"/>
              <a:t>名义利率与实际利率</a:t>
            </a:r>
            <a:endParaRPr lang="zh-CN" altLang="en-US" strike="noStrike" noProof="1" dirty="0"/>
          </a:p>
          <a:p>
            <a:pPr fontAlgn="base"/>
            <a:r>
              <a:rPr lang="en-US" altLang="zh-CN" strike="noStrike" noProof="1" dirty="0"/>
              <a:t>4.</a:t>
            </a:r>
            <a:r>
              <a:rPr lang="zh-CN" altLang="en-US" strike="noStrike" noProof="1" dirty="0">
                <a:sym typeface="+mn-ea"/>
              </a:rPr>
              <a:t>复利终值与现值的计算</a:t>
            </a:r>
            <a:endParaRPr lang="zh-CN" altLang="en-US" strike="noStrike" noProof="1" dirty="0"/>
          </a:p>
          <a:p>
            <a:pPr fontAlgn="base"/>
            <a:r>
              <a:rPr lang="en-US" altLang="zh-CN" strike="noStrike" noProof="1" dirty="0"/>
              <a:t>5.</a:t>
            </a:r>
            <a:r>
              <a:rPr lang="zh-CN" altLang="en-US" strike="noStrike" noProof="1" dirty="0">
                <a:sym typeface="+mn-ea"/>
              </a:rPr>
              <a:t>年金</a:t>
            </a:r>
            <a:endParaRPr lang="zh-CN" altLang="en-US" strike="noStrike" noProof="1"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标题 22529"/>
          <p:cNvSpPr>
            <a:spLocks noGrp="1" noRot="1"/>
          </p:cNvSpPr>
          <p:nvPr>
            <p:ph type="title"/>
          </p:nvPr>
        </p:nvSpPr>
        <p:spPr/>
        <p:txBody>
          <a:bodyPr anchor="ctr"/>
          <a:p>
            <a:pPr fontAlgn="base"/>
            <a:r>
              <a:rPr lang="en-US" altLang="zh-CN" strike="noStrike" noProof="1" dirty="0"/>
              <a:t>1.</a:t>
            </a:r>
            <a:r>
              <a:rPr lang="zh-CN" altLang="en-US" strike="noStrike" noProof="1" dirty="0"/>
              <a:t>单利</a:t>
            </a:r>
            <a:endParaRPr lang="zh-CN" altLang="en-US" strike="noStrike" noProof="1" dirty="0"/>
          </a:p>
        </p:txBody>
      </p:sp>
      <p:sp>
        <p:nvSpPr>
          <p:cNvPr id="22531" name="文本占位符 22530"/>
          <p:cNvSpPr>
            <a:spLocks noGrp="1" noRot="1"/>
          </p:cNvSpPr>
          <p:nvPr>
            <p:ph idx="1"/>
          </p:nvPr>
        </p:nvSpPr>
        <p:spPr/>
        <p:txBody>
          <a:bodyPr/>
          <a:p>
            <a:pPr fontAlgn="base"/>
            <a:r>
              <a:rPr lang="zh-CN" altLang="en-US" strike="noStrike" noProof="1" dirty="0"/>
              <a:t>某客户将</a:t>
            </a:r>
            <a:r>
              <a:rPr lang="en-US" altLang="zh-CN" strike="noStrike" noProof="1" dirty="0"/>
              <a:t>100 000</a:t>
            </a:r>
            <a:r>
              <a:rPr lang="zh-CN" altLang="en-US" strike="noStrike" noProof="1" dirty="0"/>
              <a:t>元投资于</a:t>
            </a:r>
            <a:r>
              <a:rPr lang="en-US" altLang="zh-CN" strike="noStrike" noProof="1" dirty="0"/>
              <a:t>3</a:t>
            </a:r>
            <a:r>
              <a:rPr lang="zh-CN" altLang="en-US" strike="noStrike" noProof="1" dirty="0"/>
              <a:t>年期的凭证式国债，年利率为</a:t>
            </a:r>
            <a:r>
              <a:rPr lang="en-US" altLang="zh-CN" strike="noStrike" noProof="1" dirty="0"/>
              <a:t>3</a:t>
            </a:r>
            <a:r>
              <a:rPr lang="zh-CN" altLang="en-US" strike="noStrike" noProof="1" dirty="0"/>
              <a:t>％，他到期连本带息可收回</a:t>
            </a:r>
            <a:endParaRPr lang="zh-CN" altLang="en-US" strike="noStrike" noProof="1" dirty="0"/>
          </a:p>
          <a:p>
            <a:pPr fontAlgn="base"/>
            <a:r>
              <a:rPr lang="en-US" altLang="zh-CN" strike="noStrike" noProof="1" dirty="0"/>
              <a:t>100 000+100 000×3%×3=109 000</a:t>
            </a:r>
            <a:r>
              <a:rPr lang="zh-CN" altLang="en-US" strike="noStrike" noProof="1" dirty="0"/>
              <a:t>元。</a:t>
            </a:r>
            <a:endParaRPr lang="zh-CN" altLang="en-US" strike="noStrike" noProof="1"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标题 23553"/>
          <p:cNvSpPr>
            <a:spLocks noGrp="1" noRot="1"/>
          </p:cNvSpPr>
          <p:nvPr>
            <p:ph type="title"/>
          </p:nvPr>
        </p:nvSpPr>
        <p:spPr/>
        <p:txBody>
          <a:bodyPr anchor="ctr"/>
          <a:p>
            <a:pPr fontAlgn="base"/>
            <a:r>
              <a:rPr lang="en-US" altLang="zh-CN" strike="noStrike" noProof="1" dirty="0"/>
              <a:t>2.</a:t>
            </a:r>
            <a:r>
              <a:rPr lang="zh-CN" altLang="en-US" strike="noStrike" noProof="1" dirty="0"/>
              <a:t>复利</a:t>
            </a:r>
            <a:endParaRPr lang="zh-CN" altLang="en-US" strike="noStrike" noProof="1" dirty="0"/>
          </a:p>
        </p:txBody>
      </p:sp>
      <p:sp>
        <p:nvSpPr>
          <p:cNvPr id="23555" name="文本占位符 23554"/>
          <p:cNvSpPr>
            <a:spLocks noGrp="1" noRot="1"/>
          </p:cNvSpPr>
          <p:nvPr>
            <p:ph idx="1"/>
          </p:nvPr>
        </p:nvSpPr>
        <p:spPr/>
        <p:txBody>
          <a:bodyPr/>
          <a:p>
            <a:pPr fontAlgn="base"/>
            <a:r>
              <a:rPr lang="zh-CN" altLang="en-US" strike="noStrike" noProof="1" dirty="0"/>
              <a:t>在前例中，如该客户将</a:t>
            </a:r>
            <a:r>
              <a:rPr lang="en-US" altLang="zh-CN" strike="noStrike" noProof="1" dirty="0"/>
              <a:t>10</a:t>
            </a:r>
            <a:r>
              <a:rPr lang="zh-CN" altLang="en-US" strike="noStrike" noProof="1" dirty="0"/>
              <a:t>万元投资于年复利企业债券，预期年收益率同样为</a:t>
            </a:r>
            <a:r>
              <a:rPr lang="en-US" altLang="zh-CN" strike="noStrike" noProof="1" dirty="0"/>
              <a:t>3</a:t>
            </a:r>
            <a:r>
              <a:rPr lang="zh-CN" altLang="en-US" strike="noStrike" noProof="1" dirty="0"/>
              <a:t>％，</a:t>
            </a:r>
            <a:r>
              <a:rPr lang="en-US" altLang="zh-CN" strike="noStrike" noProof="1" dirty="0"/>
              <a:t>3</a:t>
            </a:r>
            <a:r>
              <a:rPr lang="zh-CN" altLang="en-US" strike="noStrike" noProof="1" dirty="0"/>
              <a:t>年后该客户连本带息可收回</a:t>
            </a:r>
            <a:endParaRPr lang="zh-CN" altLang="en-US" strike="noStrike" noProof="1" dirty="0"/>
          </a:p>
          <a:p>
            <a:pPr fontAlgn="base"/>
            <a:r>
              <a:rPr lang="en-US" altLang="zh-CN" strike="noStrike" noProof="1" dirty="0"/>
              <a:t>100 000×</a:t>
            </a:r>
            <a:r>
              <a:rPr lang="zh-CN" altLang="en-US" strike="noStrike" noProof="1" dirty="0"/>
              <a:t>（</a:t>
            </a:r>
            <a:r>
              <a:rPr lang="en-US" altLang="zh-CN" strike="noStrike" noProof="1" dirty="0"/>
              <a:t>l</a:t>
            </a:r>
            <a:r>
              <a:rPr lang="zh-CN" altLang="en-US" strike="noStrike" noProof="1" dirty="0"/>
              <a:t>＋</a:t>
            </a:r>
            <a:r>
              <a:rPr lang="en-US" altLang="zh-CN" strike="noStrike" noProof="1" dirty="0"/>
              <a:t>3%</a:t>
            </a:r>
            <a:r>
              <a:rPr lang="zh-CN" altLang="en-US" strike="noStrike" noProof="1" dirty="0"/>
              <a:t>）</a:t>
            </a:r>
            <a:r>
              <a:rPr lang="en-US" altLang="zh-CN" strike="noStrike" noProof="1" dirty="0"/>
              <a:t>3</a:t>
            </a:r>
            <a:r>
              <a:rPr lang="zh-CN" altLang="en-US" strike="noStrike" noProof="1" dirty="0"/>
              <a:t>＝</a:t>
            </a:r>
            <a:r>
              <a:rPr lang="en-US" altLang="zh-CN" strike="noStrike" noProof="1" dirty="0"/>
              <a:t>109 272.70</a:t>
            </a:r>
            <a:r>
              <a:rPr lang="zh-CN" altLang="en-US" strike="noStrike" noProof="1" dirty="0"/>
              <a:t>元。</a:t>
            </a:r>
            <a:endParaRPr lang="zh-CN" altLang="en-US" strike="noStrike" noProof="1"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标题 24577"/>
          <p:cNvSpPr>
            <a:spLocks noGrp="1" noRot="1"/>
          </p:cNvSpPr>
          <p:nvPr>
            <p:ph type="title"/>
          </p:nvPr>
        </p:nvSpPr>
        <p:spPr/>
        <p:txBody>
          <a:bodyPr anchor="ctr"/>
          <a:p>
            <a:pPr fontAlgn="base"/>
            <a:r>
              <a:rPr lang="en-US" altLang="zh-CN" strike="noStrike" noProof="1" dirty="0"/>
              <a:t>3.</a:t>
            </a:r>
            <a:r>
              <a:rPr lang="zh-CN" altLang="en-US" strike="noStrike" noProof="1" dirty="0"/>
              <a:t>名义利率与实际利率</a:t>
            </a:r>
            <a:endParaRPr lang="zh-CN" altLang="en-US" strike="noStrike" noProof="1" dirty="0"/>
          </a:p>
        </p:txBody>
      </p:sp>
      <p:sp>
        <p:nvSpPr>
          <p:cNvPr id="24579" name="文本占位符 24578"/>
          <p:cNvSpPr>
            <a:spLocks noGrp="1" noRot="1"/>
          </p:cNvSpPr>
          <p:nvPr>
            <p:ph idx="1"/>
          </p:nvPr>
        </p:nvSpPr>
        <p:spPr/>
        <p:txBody>
          <a:bodyPr/>
          <a:p>
            <a:pPr fontAlgn="base"/>
            <a:r>
              <a:rPr lang="zh-CN" altLang="en-US" strike="noStrike" noProof="1" dirty="0"/>
              <a:t>实际利率＝名义利率</a:t>
            </a:r>
            <a:r>
              <a:rPr lang="en-US" altLang="zh-CN" strike="noStrike" noProof="1">
                <a:latin typeface="Arial" panose="020B0604020202020204" pitchFamily="34" charset="0"/>
              </a:rPr>
              <a:t>—</a:t>
            </a:r>
            <a:r>
              <a:rPr lang="zh-CN" altLang="en-US" strike="noStrike" noProof="1" dirty="0"/>
              <a:t>通货膨胀率（可用</a:t>
            </a:r>
            <a:r>
              <a:rPr lang="en-US" altLang="zh-CN" strike="noStrike" noProof="1" dirty="0"/>
              <a:t>CPI</a:t>
            </a:r>
            <a:r>
              <a:rPr lang="zh-CN" altLang="en-US" strike="noStrike" noProof="1" dirty="0"/>
              <a:t>增长率来代替） </a:t>
            </a:r>
            <a:endParaRPr lang="zh-CN" altLang="en-US" strike="noStrike" noProof="1"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标题 26625"/>
          <p:cNvSpPr>
            <a:spLocks noGrp="1" noRot="1"/>
          </p:cNvSpPr>
          <p:nvPr>
            <p:ph type="title"/>
          </p:nvPr>
        </p:nvSpPr>
        <p:spPr/>
        <p:txBody>
          <a:bodyPr anchor="ctr"/>
          <a:p>
            <a:pPr fontAlgn="base"/>
            <a:r>
              <a:rPr lang="en-US" altLang="zh-CN" strike="noStrike" noProof="1" dirty="0"/>
              <a:t>4.</a:t>
            </a:r>
            <a:r>
              <a:rPr lang="zh-CN" altLang="en-US" strike="noStrike" noProof="1" dirty="0"/>
              <a:t>复利终值与现值的计算</a:t>
            </a:r>
            <a:endParaRPr lang="zh-CN" altLang="en-US" strike="noStrike" noProof="1" dirty="0"/>
          </a:p>
        </p:txBody>
      </p:sp>
      <p:sp>
        <p:nvSpPr>
          <p:cNvPr id="26627" name="文本占位符 26626"/>
          <p:cNvSpPr>
            <a:spLocks noGrp="1" noRot="1"/>
          </p:cNvSpPr>
          <p:nvPr>
            <p:ph idx="1"/>
          </p:nvPr>
        </p:nvSpPr>
        <p:spPr/>
        <p:txBody>
          <a:bodyPr/>
          <a:p>
            <a:pPr fontAlgn="base"/>
            <a:r>
              <a:rPr lang="zh-CN" altLang="en-US" sz="2800" strike="noStrike" noProof="1" dirty="0"/>
              <a:t>复利终值的计算是指一定量的本金按复利计算若干期后的本利和。计算公式为：</a:t>
            </a:r>
            <a:endParaRPr lang="zh-CN" altLang="en-US" sz="2800" strike="noStrike" noProof="1" dirty="0"/>
          </a:p>
          <a:p>
            <a:pPr fontAlgn="base"/>
            <a:r>
              <a:rPr lang="zh-CN" altLang="en-US" sz="2800" strike="noStrike" noProof="1" dirty="0"/>
              <a:t>终值＝本金</a:t>
            </a:r>
            <a:r>
              <a:rPr lang="en-US" altLang="zh-CN" sz="2800" strike="noStrike" noProof="1" dirty="0"/>
              <a:t>×</a:t>
            </a:r>
            <a:r>
              <a:rPr lang="zh-CN" altLang="en-US" sz="2800" strike="noStrike" noProof="1" dirty="0"/>
              <a:t>（</a:t>
            </a:r>
            <a:r>
              <a:rPr lang="en-US" altLang="zh-CN" sz="2800" strike="noStrike" noProof="1" dirty="0"/>
              <a:t>1</a:t>
            </a:r>
            <a:r>
              <a:rPr lang="zh-CN" altLang="en-US" sz="2800" strike="noStrike" noProof="1" dirty="0"/>
              <a:t>十利率）</a:t>
            </a:r>
            <a:r>
              <a:rPr lang="en-US" altLang="zh-CN" sz="2800" strike="noStrike" noProof="1"/>
              <a:t>n</a:t>
            </a:r>
            <a:endParaRPr lang="en-US" altLang="zh-CN" sz="2800" strike="noStrike" noProof="1"/>
          </a:p>
          <a:p>
            <a:pPr fontAlgn="base"/>
            <a:r>
              <a:rPr lang="zh-CN" altLang="en-US" sz="2800" strike="noStrike" noProof="1" dirty="0"/>
              <a:t>即</a:t>
            </a:r>
            <a:r>
              <a:rPr lang="en-US" altLang="zh-CN" sz="2800" strike="noStrike" noProof="1" dirty="0"/>
              <a:t>F</a:t>
            </a:r>
            <a:r>
              <a:rPr lang="zh-CN" altLang="en-US" sz="2800" strike="noStrike" noProof="1" dirty="0"/>
              <a:t>＝</a:t>
            </a:r>
            <a:r>
              <a:rPr lang="en-US" altLang="zh-CN" sz="2800" strike="noStrike" noProof="1"/>
              <a:t>P</a:t>
            </a:r>
            <a:r>
              <a:rPr lang="en-US" altLang="zh-CN" sz="2800" strike="noStrike" noProof="1">
                <a:latin typeface="Arial" panose="020B0604020202020204" pitchFamily="34" charset="0"/>
              </a:rPr>
              <a:t>·</a:t>
            </a:r>
            <a:r>
              <a:rPr lang="zh-CN" altLang="en-US" sz="2800" strike="noStrike" noProof="1" dirty="0"/>
              <a:t>（</a:t>
            </a:r>
            <a:r>
              <a:rPr lang="en-US" altLang="zh-CN" sz="2800" strike="noStrike" noProof="1" dirty="0"/>
              <a:t>1</a:t>
            </a:r>
            <a:r>
              <a:rPr lang="zh-CN" altLang="en-US" sz="2800" strike="noStrike" noProof="1" dirty="0"/>
              <a:t>＋</a:t>
            </a:r>
            <a:r>
              <a:rPr lang="en-US" altLang="zh-CN" sz="2800" strike="noStrike" noProof="1" dirty="0"/>
              <a:t>i</a:t>
            </a:r>
            <a:r>
              <a:rPr lang="zh-CN" altLang="en-US" sz="2800" strike="noStrike" noProof="1" dirty="0"/>
              <a:t>）</a:t>
            </a:r>
            <a:r>
              <a:rPr lang="en-US" altLang="zh-CN" sz="2800" strike="noStrike" noProof="1" dirty="0"/>
              <a:t>n</a:t>
            </a:r>
            <a:r>
              <a:rPr lang="zh-CN" altLang="en-US" sz="2800" strike="noStrike" noProof="1" dirty="0"/>
              <a:t>，</a:t>
            </a:r>
            <a:endParaRPr lang="zh-CN" altLang="en-US" sz="2800" strike="noStrike" noProof="1" dirty="0"/>
          </a:p>
          <a:p>
            <a:pPr fontAlgn="base"/>
            <a:r>
              <a:rPr lang="zh-CN" altLang="en-US" sz="2800" strike="noStrike" noProof="1" dirty="0"/>
              <a:t>其中（</a:t>
            </a:r>
            <a:r>
              <a:rPr lang="en-US" altLang="zh-CN" sz="2800" strike="noStrike" noProof="1" dirty="0"/>
              <a:t>1</a:t>
            </a:r>
            <a:r>
              <a:rPr lang="zh-CN" altLang="en-US" sz="2800" strike="noStrike" noProof="1" dirty="0"/>
              <a:t>＋</a:t>
            </a:r>
            <a:r>
              <a:rPr lang="en-US" altLang="zh-CN" sz="2800" strike="noStrike" noProof="1" dirty="0"/>
              <a:t>i</a:t>
            </a:r>
            <a:r>
              <a:rPr lang="zh-CN" altLang="en-US" sz="2800" strike="noStrike" noProof="1" dirty="0"/>
              <a:t>）</a:t>
            </a:r>
            <a:r>
              <a:rPr lang="en-US" altLang="zh-CN" sz="2800" strike="noStrike" noProof="1" dirty="0"/>
              <a:t>n</a:t>
            </a:r>
            <a:r>
              <a:rPr lang="zh-CN" altLang="en-US" sz="2800" strike="noStrike" noProof="1" dirty="0"/>
              <a:t>称为“复利终值系数”，可表示为（</a:t>
            </a:r>
            <a:r>
              <a:rPr lang="en-US" altLang="zh-CN" sz="2800" strike="noStrike" noProof="1" dirty="0"/>
              <a:t>F</a:t>
            </a:r>
            <a:r>
              <a:rPr lang="zh-CN" altLang="en-US" sz="2800" strike="noStrike" noProof="1" dirty="0"/>
              <a:t>／</a:t>
            </a:r>
            <a:r>
              <a:rPr lang="en-US" altLang="zh-CN" sz="2800" strike="noStrike" noProof="1" dirty="0"/>
              <a:t>P</a:t>
            </a:r>
            <a:r>
              <a:rPr lang="zh-CN" altLang="en-US" sz="2800" strike="noStrike" noProof="1" dirty="0"/>
              <a:t>，</a:t>
            </a:r>
            <a:r>
              <a:rPr lang="en-US" altLang="zh-CN" sz="2800" strike="noStrike" noProof="1" dirty="0"/>
              <a:t>i</a:t>
            </a:r>
            <a:r>
              <a:rPr lang="zh-CN" altLang="en-US" sz="2800" strike="noStrike" noProof="1" dirty="0"/>
              <a:t>，</a:t>
            </a:r>
            <a:r>
              <a:rPr lang="en-US" altLang="zh-CN" sz="2800" strike="noStrike" noProof="1" dirty="0"/>
              <a:t>n</a:t>
            </a:r>
            <a:r>
              <a:rPr lang="zh-CN" altLang="en-US" sz="2800" strike="noStrike" noProof="1" dirty="0"/>
              <a:t>）。因此，以上公式也可表示为：</a:t>
            </a:r>
            <a:endParaRPr lang="zh-CN" altLang="en-US" sz="2800" strike="noStrike" noProof="1" dirty="0"/>
          </a:p>
          <a:p>
            <a:pPr fontAlgn="base"/>
            <a:r>
              <a:rPr lang="en-US" altLang="zh-CN" sz="2800" strike="noStrike" noProof="1" dirty="0"/>
              <a:t>F</a:t>
            </a:r>
            <a:r>
              <a:rPr lang="zh-CN" altLang="en-US" sz="2800" strike="noStrike" noProof="1" dirty="0"/>
              <a:t>＝</a:t>
            </a:r>
            <a:r>
              <a:rPr lang="en-US" altLang="zh-CN" sz="2800" strike="noStrike" noProof="1" dirty="0"/>
              <a:t>P</a:t>
            </a:r>
            <a:r>
              <a:rPr lang="zh-CN" altLang="en-US" sz="2800" strike="noStrike" noProof="1" dirty="0"/>
              <a:t>（</a:t>
            </a:r>
            <a:r>
              <a:rPr lang="en-US" altLang="zh-CN" sz="2800" strike="noStrike" noProof="1" dirty="0"/>
              <a:t>F/P</a:t>
            </a:r>
            <a:r>
              <a:rPr lang="zh-CN" altLang="en-US" sz="2800" strike="noStrike" noProof="1" dirty="0"/>
              <a:t>，</a:t>
            </a:r>
            <a:r>
              <a:rPr lang="en-US" altLang="zh-CN" sz="2800" strike="noStrike" noProof="1" dirty="0"/>
              <a:t>I</a:t>
            </a:r>
            <a:r>
              <a:rPr lang="zh-CN" altLang="en-US" sz="2800" strike="noStrike" noProof="1" dirty="0"/>
              <a:t>，</a:t>
            </a:r>
            <a:r>
              <a:rPr lang="en-US" altLang="zh-CN" sz="2800" strike="noStrike" noProof="1" dirty="0"/>
              <a:t>n</a:t>
            </a:r>
            <a:r>
              <a:rPr lang="zh-CN" altLang="en-US" sz="2800" strike="noStrike" noProof="1" dirty="0"/>
              <a:t>）。该系数可通过查询“</a:t>
            </a:r>
            <a:r>
              <a:rPr lang="en-US" altLang="zh-CN" sz="2800" strike="noStrike" noProof="1" dirty="0"/>
              <a:t>l</a:t>
            </a:r>
            <a:r>
              <a:rPr lang="zh-CN" altLang="en-US" sz="2800" strike="noStrike" noProof="1" dirty="0"/>
              <a:t>元复利终值系数表”获得 </a:t>
            </a:r>
            <a:endParaRPr lang="zh-CN" altLang="en-US" sz="2800" strike="noStrike" noProof="1"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标题 27649"/>
          <p:cNvSpPr>
            <a:spLocks noGrp="1" noRot="1"/>
          </p:cNvSpPr>
          <p:nvPr>
            <p:ph type="title"/>
          </p:nvPr>
        </p:nvSpPr>
        <p:spPr/>
        <p:txBody>
          <a:bodyPr anchor="ctr"/>
          <a:p>
            <a:pPr fontAlgn="base"/>
            <a:endParaRPr strike="noStrike" noProof="1" dirty="0"/>
          </a:p>
        </p:txBody>
      </p:sp>
      <p:sp>
        <p:nvSpPr>
          <p:cNvPr id="27651" name="文本占位符 27650"/>
          <p:cNvSpPr>
            <a:spLocks noGrp="1" noRot="1"/>
          </p:cNvSpPr>
          <p:nvPr>
            <p:ph idx="1"/>
          </p:nvPr>
        </p:nvSpPr>
        <p:spPr/>
        <p:txBody>
          <a:bodyPr/>
          <a:p>
            <a:pPr fontAlgn="base">
              <a:lnSpc>
                <a:spcPct val="80000"/>
              </a:lnSpc>
            </a:pPr>
            <a:r>
              <a:rPr lang="zh-CN" altLang="en-US" sz="2400" strike="noStrike" noProof="1" dirty="0"/>
              <a:t>在年收益率为</a:t>
            </a:r>
            <a:r>
              <a:rPr lang="en-US" altLang="zh-CN" sz="2400" strike="noStrike" noProof="1" dirty="0"/>
              <a:t>5</a:t>
            </a:r>
            <a:r>
              <a:rPr lang="zh-CN" altLang="en-US" sz="2400" strike="noStrike" noProof="1" dirty="0"/>
              <a:t>％的情况下，目前投资</a:t>
            </a:r>
            <a:r>
              <a:rPr lang="en-US" altLang="zh-CN" sz="2400" strike="noStrike" noProof="1" dirty="0"/>
              <a:t>10 000</a:t>
            </a:r>
            <a:r>
              <a:rPr lang="zh-CN" altLang="en-US" sz="2400" strike="noStrike" noProof="1" dirty="0"/>
              <a:t>元，</a:t>
            </a:r>
            <a:r>
              <a:rPr lang="en-US" altLang="zh-CN" sz="2400" strike="noStrike" noProof="1" dirty="0"/>
              <a:t>30</a:t>
            </a:r>
            <a:r>
              <a:rPr lang="zh-CN" altLang="en-US" sz="2400" strike="noStrike" noProof="1" dirty="0"/>
              <a:t>年后将增至多少元？</a:t>
            </a:r>
            <a:endParaRPr lang="zh-CN" altLang="en-US" sz="2400" strike="noStrike" noProof="1" dirty="0"/>
          </a:p>
          <a:p>
            <a:pPr fontAlgn="base">
              <a:lnSpc>
                <a:spcPct val="80000"/>
              </a:lnSpc>
            </a:pPr>
            <a:r>
              <a:rPr lang="en-US" altLang="zh-CN" sz="2400" strike="noStrike" noProof="1" dirty="0"/>
              <a:t>F</a:t>
            </a:r>
            <a:r>
              <a:rPr lang="zh-CN" altLang="en-US" sz="2400" strike="noStrike" noProof="1" dirty="0"/>
              <a:t>＝</a:t>
            </a:r>
            <a:r>
              <a:rPr lang="en-US" altLang="zh-CN" sz="2400" strike="noStrike" noProof="1"/>
              <a:t>P</a:t>
            </a:r>
            <a:r>
              <a:rPr lang="en-US" altLang="zh-CN" sz="2400" strike="noStrike" noProof="1">
                <a:latin typeface="Arial" panose="020B0604020202020204" pitchFamily="34" charset="0"/>
              </a:rPr>
              <a:t>·</a:t>
            </a:r>
            <a:r>
              <a:rPr lang="zh-CN" altLang="en-US" sz="2400" strike="noStrike" noProof="1" dirty="0"/>
              <a:t>（</a:t>
            </a:r>
            <a:r>
              <a:rPr lang="en-US" altLang="zh-CN" sz="2400" strike="noStrike" noProof="1" dirty="0"/>
              <a:t>1</a:t>
            </a:r>
            <a:r>
              <a:rPr lang="zh-CN" altLang="en-US" sz="2400" strike="noStrike" noProof="1" dirty="0"/>
              <a:t>＋</a:t>
            </a:r>
            <a:r>
              <a:rPr lang="en-US" altLang="zh-CN" sz="2400" strike="noStrike" noProof="1" dirty="0"/>
              <a:t>i</a:t>
            </a:r>
            <a:r>
              <a:rPr lang="zh-CN" altLang="en-US" sz="2400" strike="noStrike" noProof="1" dirty="0"/>
              <a:t>）</a:t>
            </a:r>
            <a:r>
              <a:rPr lang="en-US" altLang="zh-CN" sz="2400" strike="noStrike" noProof="1" dirty="0"/>
              <a:t>n</a:t>
            </a:r>
            <a:r>
              <a:rPr lang="zh-CN" altLang="en-US" sz="2400" strike="noStrike" noProof="1" dirty="0"/>
              <a:t>＝</a:t>
            </a:r>
            <a:r>
              <a:rPr lang="en-US" altLang="zh-CN" sz="2400" strike="noStrike" noProof="1" dirty="0"/>
              <a:t>P</a:t>
            </a:r>
            <a:r>
              <a:rPr lang="zh-CN" altLang="en-US" sz="2400" strike="noStrike" noProof="1" dirty="0"/>
              <a:t>（</a:t>
            </a:r>
            <a:r>
              <a:rPr lang="en-US" altLang="zh-CN" sz="2400" strike="noStrike" noProof="1" dirty="0"/>
              <a:t>F</a:t>
            </a:r>
            <a:r>
              <a:rPr lang="zh-CN" altLang="en-US" sz="2400" strike="noStrike" noProof="1" dirty="0"/>
              <a:t>／</a:t>
            </a:r>
            <a:r>
              <a:rPr lang="en-US" altLang="zh-CN" sz="2400" strike="noStrike" noProof="1" dirty="0"/>
              <a:t>P</a:t>
            </a:r>
            <a:r>
              <a:rPr lang="zh-CN" altLang="en-US" sz="2400" strike="noStrike" noProof="1" dirty="0"/>
              <a:t>，</a:t>
            </a:r>
            <a:r>
              <a:rPr lang="en-US" altLang="zh-CN" sz="2400" strike="noStrike" noProof="1" dirty="0"/>
              <a:t>i</a:t>
            </a:r>
            <a:r>
              <a:rPr lang="zh-CN" altLang="en-US" sz="2400" strike="noStrike" noProof="1" dirty="0"/>
              <a:t>，</a:t>
            </a:r>
            <a:r>
              <a:rPr lang="en-US" altLang="zh-CN" sz="2400" strike="noStrike" noProof="1" dirty="0"/>
              <a:t>n</a:t>
            </a:r>
            <a:r>
              <a:rPr lang="zh-CN" altLang="en-US" sz="2400" strike="noStrike" noProof="1" dirty="0"/>
              <a:t>）＝</a:t>
            </a:r>
            <a:r>
              <a:rPr lang="en-US" altLang="zh-CN" sz="2400" strike="noStrike" noProof="1" dirty="0"/>
              <a:t>10 000×4.3219</a:t>
            </a:r>
            <a:r>
              <a:rPr lang="zh-CN" altLang="en-US" sz="2400" strike="noStrike" noProof="1" dirty="0"/>
              <a:t>＝</a:t>
            </a:r>
            <a:r>
              <a:rPr lang="en-US" altLang="zh-CN" sz="2400" strike="noStrike" noProof="1" dirty="0"/>
              <a:t>43 219</a:t>
            </a:r>
            <a:r>
              <a:rPr lang="zh-CN" altLang="en-US" sz="2400" strike="noStrike" noProof="1" dirty="0"/>
              <a:t>（元）</a:t>
            </a:r>
            <a:endParaRPr lang="zh-CN" altLang="en-US" sz="2400" strike="noStrike" noProof="1" dirty="0"/>
          </a:p>
          <a:p>
            <a:pPr fontAlgn="base">
              <a:lnSpc>
                <a:spcPct val="80000"/>
              </a:lnSpc>
            </a:pPr>
            <a:r>
              <a:rPr lang="zh-CN" altLang="en-US" sz="2400" strike="noStrike" noProof="1" dirty="0"/>
              <a:t>复利现值是指为取得将来一定本利和（终值），按复利计算现在所需要的本金。计算公式为：</a:t>
            </a:r>
            <a:endParaRPr lang="zh-CN" altLang="en-US" sz="2400" strike="noStrike" noProof="1" dirty="0"/>
          </a:p>
          <a:p>
            <a:pPr fontAlgn="base">
              <a:lnSpc>
                <a:spcPct val="80000"/>
              </a:lnSpc>
            </a:pPr>
            <a:r>
              <a:rPr lang="zh-CN" altLang="en-US" sz="2400" strike="noStrike" noProof="1" dirty="0"/>
              <a:t>现值＝终值</a:t>
            </a:r>
            <a:r>
              <a:rPr lang="en-US" altLang="zh-CN" sz="2400" strike="noStrike" noProof="1" dirty="0"/>
              <a:t>×</a:t>
            </a:r>
            <a:r>
              <a:rPr lang="zh-CN" altLang="en-US" sz="2400" strike="noStrike" noProof="1" dirty="0"/>
              <a:t>（</a:t>
            </a:r>
            <a:r>
              <a:rPr lang="en-US" altLang="zh-CN" sz="2400" strike="noStrike" noProof="1" dirty="0"/>
              <a:t>1</a:t>
            </a:r>
            <a:r>
              <a:rPr lang="zh-CN" altLang="en-US" sz="2400" strike="noStrike" noProof="1" dirty="0"/>
              <a:t>十利率）</a:t>
            </a:r>
            <a:r>
              <a:rPr lang="en-US" altLang="zh-CN" sz="2400" strike="noStrike" noProof="1">
                <a:latin typeface="Arial" panose="020B0604020202020204" pitchFamily="34" charset="0"/>
              </a:rPr>
              <a:t>—</a:t>
            </a:r>
            <a:r>
              <a:rPr lang="zh-CN" altLang="en-US" sz="2400" strike="noStrike" noProof="1" dirty="0"/>
              <a:t>期限</a:t>
            </a:r>
            <a:endParaRPr lang="zh-CN" altLang="en-US" sz="2400" strike="noStrike" noProof="1" dirty="0"/>
          </a:p>
          <a:p>
            <a:pPr fontAlgn="base">
              <a:lnSpc>
                <a:spcPct val="80000"/>
              </a:lnSpc>
            </a:pPr>
            <a:r>
              <a:rPr lang="en-US" altLang="zh-CN" sz="2400" strike="noStrike" noProof="1" dirty="0"/>
              <a:t>P</a:t>
            </a:r>
            <a:r>
              <a:rPr lang="zh-CN" altLang="en-US" sz="2400" strike="noStrike" noProof="1" dirty="0"/>
              <a:t>＝</a:t>
            </a:r>
            <a:r>
              <a:rPr lang="en-US" altLang="zh-CN" sz="2400" strike="noStrike" noProof="1"/>
              <a:t>F</a:t>
            </a:r>
            <a:r>
              <a:rPr lang="en-US" altLang="zh-CN" sz="2400" strike="noStrike" noProof="1">
                <a:latin typeface="Arial" panose="020B0604020202020204" pitchFamily="34" charset="0"/>
              </a:rPr>
              <a:t>·</a:t>
            </a:r>
            <a:r>
              <a:rPr lang="zh-CN" altLang="en-US" sz="2400" strike="noStrike" noProof="1" dirty="0"/>
              <a:t>（</a:t>
            </a:r>
            <a:r>
              <a:rPr lang="en-US" altLang="zh-CN" sz="2400" strike="noStrike" noProof="1" dirty="0"/>
              <a:t>1</a:t>
            </a:r>
            <a:r>
              <a:rPr lang="zh-CN" altLang="en-US" sz="2400" strike="noStrike" noProof="1" dirty="0"/>
              <a:t>＋</a:t>
            </a:r>
            <a:r>
              <a:rPr lang="en-US" altLang="zh-CN" sz="2400" strike="noStrike" noProof="1" dirty="0"/>
              <a:t>i</a:t>
            </a:r>
            <a:r>
              <a:rPr lang="zh-CN" altLang="en-US" sz="2400" strike="noStrike" noProof="1" dirty="0"/>
              <a:t>）</a:t>
            </a:r>
            <a:r>
              <a:rPr lang="en-US" altLang="zh-CN" sz="2400" strike="noStrike" noProof="1" dirty="0"/>
              <a:t>-n</a:t>
            </a:r>
            <a:r>
              <a:rPr lang="zh-CN" altLang="en-US" sz="2400" strike="noStrike" noProof="1" dirty="0"/>
              <a:t>，</a:t>
            </a:r>
            <a:endParaRPr lang="zh-CN" altLang="en-US" sz="2400" strike="noStrike" noProof="1" dirty="0"/>
          </a:p>
          <a:p>
            <a:pPr fontAlgn="base">
              <a:lnSpc>
                <a:spcPct val="80000"/>
              </a:lnSpc>
            </a:pPr>
            <a:r>
              <a:rPr lang="zh-CN" altLang="en-US" sz="2400" strike="noStrike" noProof="1" dirty="0"/>
              <a:t>其中（</a:t>
            </a:r>
            <a:r>
              <a:rPr lang="en-US" altLang="zh-CN" sz="2400" strike="noStrike" noProof="1" dirty="0"/>
              <a:t>1</a:t>
            </a:r>
            <a:r>
              <a:rPr lang="zh-CN" altLang="en-US" sz="2400" strike="noStrike" noProof="1" dirty="0"/>
              <a:t>＋</a:t>
            </a:r>
            <a:r>
              <a:rPr lang="en-US" altLang="zh-CN" sz="2400" strike="noStrike" noProof="1" dirty="0"/>
              <a:t>i</a:t>
            </a:r>
            <a:r>
              <a:rPr lang="zh-CN" altLang="en-US" sz="2400" strike="noStrike" noProof="1" dirty="0"/>
              <a:t>）</a:t>
            </a:r>
            <a:r>
              <a:rPr lang="en-US" altLang="zh-CN" sz="2400" strike="noStrike" noProof="1" dirty="0"/>
              <a:t>-n</a:t>
            </a:r>
            <a:r>
              <a:rPr lang="zh-CN" altLang="en-US" sz="2400" strike="noStrike" noProof="1" dirty="0"/>
              <a:t>称为“复利现值系数”，可表示为（</a:t>
            </a:r>
            <a:r>
              <a:rPr lang="en-US" altLang="zh-CN" sz="2400" strike="noStrike" noProof="1" dirty="0"/>
              <a:t>P</a:t>
            </a:r>
            <a:r>
              <a:rPr lang="zh-CN" altLang="en-US" sz="2400" strike="noStrike" noProof="1" dirty="0"/>
              <a:t>／</a:t>
            </a:r>
            <a:r>
              <a:rPr lang="en-US" altLang="zh-CN" sz="2400" strike="noStrike" noProof="1" dirty="0"/>
              <a:t>F</a:t>
            </a:r>
            <a:r>
              <a:rPr lang="zh-CN" altLang="en-US" sz="2400" strike="noStrike" noProof="1" dirty="0"/>
              <a:t>，</a:t>
            </a:r>
            <a:r>
              <a:rPr lang="en-US" altLang="zh-CN" sz="2400" strike="noStrike" noProof="1" dirty="0"/>
              <a:t>i</a:t>
            </a:r>
            <a:r>
              <a:rPr lang="zh-CN" altLang="en-US" sz="2400" strike="noStrike" noProof="1" dirty="0"/>
              <a:t>，</a:t>
            </a:r>
            <a:r>
              <a:rPr lang="en-US" altLang="zh-CN" sz="2400" strike="noStrike" noProof="1" dirty="0"/>
              <a:t>n</a:t>
            </a:r>
            <a:r>
              <a:rPr lang="zh-CN" altLang="en-US" sz="2400" strike="noStrike" noProof="1" dirty="0"/>
              <a:t>）。因此，以上公式也可表示为：</a:t>
            </a:r>
            <a:endParaRPr lang="zh-CN" altLang="en-US" sz="2400" strike="noStrike" noProof="1" dirty="0"/>
          </a:p>
          <a:p>
            <a:pPr fontAlgn="base">
              <a:lnSpc>
                <a:spcPct val="80000"/>
              </a:lnSpc>
            </a:pPr>
            <a:r>
              <a:rPr lang="en-US" altLang="zh-CN" sz="2400" strike="noStrike" noProof="1" dirty="0"/>
              <a:t>P</a:t>
            </a:r>
            <a:r>
              <a:rPr lang="zh-CN" altLang="en-US" sz="2400" strike="noStrike" noProof="1" dirty="0"/>
              <a:t>＝</a:t>
            </a:r>
            <a:r>
              <a:rPr lang="en-US" altLang="zh-CN" sz="2400" strike="noStrike" noProof="1" dirty="0"/>
              <a:t>F</a:t>
            </a:r>
            <a:r>
              <a:rPr lang="zh-CN" altLang="en-US" sz="2400" strike="noStrike" noProof="1" dirty="0"/>
              <a:t>（</a:t>
            </a:r>
            <a:r>
              <a:rPr lang="en-US" altLang="zh-CN" sz="2400" strike="noStrike" noProof="1" dirty="0"/>
              <a:t>P</a:t>
            </a:r>
            <a:r>
              <a:rPr lang="zh-CN" altLang="en-US" sz="2400" strike="noStrike" noProof="1" dirty="0"/>
              <a:t>／</a:t>
            </a:r>
            <a:r>
              <a:rPr lang="en-US" altLang="zh-CN" sz="2400" strike="noStrike" noProof="1" dirty="0"/>
              <a:t>F</a:t>
            </a:r>
            <a:r>
              <a:rPr lang="zh-CN" altLang="en-US" sz="2400" strike="noStrike" noProof="1" dirty="0"/>
              <a:t>，</a:t>
            </a:r>
            <a:r>
              <a:rPr lang="en-US" altLang="zh-CN" sz="2400" strike="noStrike" noProof="1" dirty="0"/>
              <a:t>i</a:t>
            </a:r>
            <a:r>
              <a:rPr lang="zh-CN" altLang="en-US" sz="2400" strike="noStrike" noProof="1" dirty="0"/>
              <a:t>，</a:t>
            </a:r>
            <a:r>
              <a:rPr lang="en-US" altLang="zh-CN" sz="2400" strike="noStrike" noProof="1" dirty="0"/>
              <a:t>n</a:t>
            </a:r>
            <a:r>
              <a:rPr lang="zh-CN" altLang="en-US" sz="2400" strike="noStrike" noProof="1" dirty="0"/>
              <a:t>）。该系数可通过查询“</a:t>
            </a:r>
            <a:r>
              <a:rPr lang="en-US" altLang="zh-CN" sz="2400" strike="noStrike" noProof="1" dirty="0"/>
              <a:t>1</a:t>
            </a:r>
            <a:r>
              <a:rPr lang="zh-CN" altLang="en-US" sz="2400" strike="noStrike" noProof="1" dirty="0"/>
              <a:t>元复利现值系数表”获得。</a:t>
            </a:r>
            <a:endParaRPr lang="zh-CN" altLang="en-US" sz="2400" strike="noStrike" noProof="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标题 9217"/>
          <p:cNvSpPr>
            <a:spLocks noGrp="1" noRot="1"/>
          </p:cNvSpPr>
          <p:nvPr>
            <p:ph type="title"/>
          </p:nvPr>
        </p:nvSpPr>
        <p:spPr/>
        <p:txBody>
          <a:bodyPr anchor="ctr"/>
          <a:p>
            <a:pPr fontAlgn="base"/>
            <a:r>
              <a:rPr lang="zh-CN" altLang="en-US" strike="noStrike" noProof="1"/>
              <a:t>【</a:t>
            </a:r>
            <a:r>
              <a:rPr lang="zh-CN" altLang="en-US" b="0" strike="noStrike" noProof="1" dirty="0"/>
              <a:t>学习目标与要求</a:t>
            </a:r>
            <a:r>
              <a:rPr lang="zh-CN" altLang="en-US" strike="noStrike" noProof="1" dirty="0"/>
              <a:t>】</a:t>
            </a:r>
            <a:endParaRPr lang="zh-CN" altLang="en-US" strike="noStrike" noProof="1" dirty="0"/>
          </a:p>
        </p:txBody>
      </p:sp>
      <p:sp>
        <p:nvSpPr>
          <p:cNvPr id="9219" name="文本占位符 9218"/>
          <p:cNvSpPr>
            <a:spLocks noGrp="1" noRot="1"/>
          </p:cNvSpPr>
          <p:nvPr>
            <p:ph idx="1"/>
          </p:nvPr>
        </p:nvSpPr>
        <p:spPr/>
        <p:txBody>
          <a:bodyPr/>
          <a:p>
            <a:pPr fontAlgn="base">
              <a:lnSpc>
                <a:spcPct val="90000"/>
              </a:lnSpc>
            </a:pPr>
            <a:endParaRPr lang="en-US" altLang="zh-CN" sz="2800" strike="noStrike" noProof="1"/>
          </a:p>
          <a:p>
            <a:pPr fontAlgn="base">
              <a:lnSpc>
                <a:spcPct val="90000"/>
              </a:lnSpc>
            </a:pPr>
            <a:r>
              <a:rPr lang="en-US" altLang="zh-CN" sz="2800" strike="noStrike" noProof="1" dirty="0"/>
              <a:t>1.</a:t>
            </a:r>
            <a:r>
              <a:rPr lang="zh-CN" altLang="en-US" sz="2800" strike="noStrike" noProof="1" dirty="0"/>
              <a:t>学习并掌握生命周期理论的主要内容及其在理财中的运用</a:t>
            </a:r>
            <a:endParaRPr lang="zh-CN" altLang="en-US" sz="2800" strike="noStrike" noProof="1" dirty="0"/>
          </a:p>
          <a:p>
            <a:pPr fontAlgn="base">
              <a:lnSpc>
                <a:spcPct val="90000"/>
              </a:lnSpc>
            </a:pPr>
            <a:r>
              <a:rPr lang="en-US" altLang="zh-CN" sz="2800" strike="noStrike" noProof="1" dirty="0"/>
              <a:t>2.</a:t>
            </a:r>
            <a:r>
              <a:rPr lang="zh-CN" altLang="en-US" sz="2800" strike="noStrike" noProof="1" dirty="0"/>
              <a:t>了解持久消费收入理论的主要内容及其在理财中的运用</a:t>
            </a:r>
            <a:endParaRPr lang="zh-CN" altLang="en-US" sz="2800" strike="noStrike" noProof="1" dirty="0"/>
          </a:p>
          <a:p>
            <a:pPr fontAlgn="base">
              <a:lnSpc>
                <a:spcPct val="90000"/>
              </a:lnSpc>
            </a:pPr>
            <a:r>
              <a:rPr lang="en-US" altLang="zh-CN" sz="2800" strike="noStrike" noProof="1" dirty="0"/>
              <a:t>3.</a:t>
            </a:r>
            <a:r>
              <a:rPr lang="zh-CN" altLang="en-US" sz="2800" strike="noStrike" noProof="1" dirty="0"/>
              <a:t>熟悉货币时间价值的相关计算</a:t>
            </a:r>
            <a:endParaRPr lang="zh-CN" altLang="en-US" sz="2800" strike="noStrike" noProof="1" dirty="0"/>
          </a:p>
          <a:p>
            <a:pPr fontAlgn="base">
              <a:lnSpc>
                <a:spcPct val="90000"/>
              </a:lnSpc>
            </a:pPr>
            <a:r>
              <a:rPr lang="en-US" altLang="zh-CN" sz="2800" strike="noStrike" noProof="1" dirty="0"/>
              <a:t>4.</a:t>
            </a:r>
            <a:r>
              <a:rPr lang="zh-CN" altLang="en-US" sz="2800" strike="noStrike" noProof="1" dirty="0"/>
              <a:t>了解风险的含义、种类及风险管理</a:t>
            </a:r>
            <a:endParaRPr lang="zh-CN" altLang="en-US" sz="2800" strike="noStrike" noProof="1" dirty="0"/>
          </a:p>
          <a:p>
            <a:pPr fontAlgn="base">
              <a:lnSpc>
                <a:spcPct val="90000"/>
              </a:lnSpc>
            </a:pPr>
            <a:r>
              <a:rPr lang="en-US" altLang="zh-CN" sz="2800" strike="noStrike" noProof="1" dirty="0"/>
              <a:t>5.</a:t>
            </a:r>
            <a:r>
              <a:rPr lang="zh-CN" altLang="en-US" sz="2800" strike="noStrike" noProof="1" dirty="0"/>
              <a:t>学习风险计量的主要方法</a:t>
            </a:r>
            <a:endParaRPr lang="zh-CN" altLang="en-US" sz="2800" strike="noStrike" noProof="1"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标题 28673"/>
          <p:cNvSpPr>
            <a:spLocks noGrp="1" noRot="1"/>
          </p:cNvSpPr>
          <p:nvPr>
            <p:ph type="title"/>
          </p:nvPr>
        </p:nvSpPr>
        <p:spPr/>
        <p:txBody>
          <a:bodyPr anchor="ctr"/>
          <a:p>
            <a:pPr fontAlgn="base"/>
            <a:endParaRPr strike="noStrike" noProof="1" dirty="0"/>
          </a:p>
        </p:txBody>
      </p:sp>
      <p:sp>
        <p:nvSpPr>
          <p:cNvPr id="28675" name="文本占位符 28674"/>
          <p:cNvSpPr>
            <a:spLocks noGrp="1" noRot="1"/>
          </p:cNvSpPr>
          <p:nvPr>
            <p:ph idx="1"/>
          </p:nvPr>
        </p:nvSpPr>
        <p:spPr/>
        <p:txBody>
          <a:bodyPr/>
          <a:p>
            <a:pPr fontAlgn="base"/>
            <a:r>
              <a:rPr lang="zh-CN" altLang="en-US" strike="noStrike" noProof="1" dirty="0"/>
              <a:t>如果年收益率为</a:t>
            </a:r>
            <a:r>
              <a:rPr lang="en-US" altLang="zh-CN" strike="noStrike" noProof="1" dirty="0"/>
              <a:t>5</a:t>
            </a:r>
            <a:r>
              <a:rPr lang="zh-CN" altLang="en-US" strike="noStrike" noProof="1" dirty="0"/>
              <a:t>％，某客户想在</a:t>
            </a:r>
            <a:r>
              <a:rPr lang="en-US" altLang="zh-CN" strike="noStrike" noProof="1" dirty="0"/>
              <a:t>10</a:t>
            </a:r>
            <a:r>
              <a:rPr lang="zh-CN" altLang="en-US" strike="noStrike" noProof="1" dirty="0"/>
              <a:t>年后获得</a:t>
            </a:r>
            <a:r>
              <a:rPr lang="en-US" altLang="zh-CN" strike="noStrike" noProof="1" dirty="0"/>
              <a:t>500 000</a:t>
            </a:r>
            <a:r>
              <a:rPr lang="zh-CN" altLang="en-US" strike="noStrike" noProof="1" dirty="0"/>
              <a:t>元，他现在要投资多少元？</a:t>
            </a:r>
            <a:endParaRPr lang="zh-CN" altLang="en-US" strike="noStrike" noProof="1" dirty="0"/>
          </a:p>
          <a:p>
            <a:pPr fontAlgn="base"/>
            <a:r>
              <a:rPr lang="en-US" altLang="zh-CN" strike="noStrike" noProof="1" dirty="0"/>
              <a:t>P</a:t>
            </a:r>
            <a:r>
              <a:rPr lang="zh-CN" altLang="en-US" strike="noStrike" noProof="1" dirty="0"/>
              <a:t>＝</a:t>
            </a:r>
            <a:r>
              <a:rPr lang="en-US" altLang="zh-CN" strike="noStrike" noProof="1"/>
              <a:t>F</a:t>
            </a:r>
            <a:r>
              <a:rPr lang="en-US" altLang="zh-CN" strike="noStrike" noProof="1">
                <a:latin typeface="Arial" panose="020B0604020202020204" pitchFamily="34" charset="0"/>
              </a:rPr>
              <a:t>·</a:t>
            </a:r>
            <a:r>
              <a:rPr lang="zh-CN" altLang="en-US" strike="noStrike" noProof="1" dirty="0"/>
              <a:t>（</a:t>
            </a:r>
            <a:r>
              <a:rPr lang="en-US" altLang="zh-CN" strike="noStrike" noProof="1" dirty="0"/>
              <a:t>1</a:t>
            </a:r>
            <a:r>
              <a:rPr lang="zh-CN" altLang="en-US" strike="noStrike" noProof="1" dirty="0"/>
              <a:t>＋</a:t>
            </a:r>
            <a:r>
              <a:rPr lang="en-US" altLang="zh-CN" strike="noStrike" noProof="1" dirty="0"/>
              <a:t>i</a:t>
            </a:r>
            <a:r>
              <a:rPr lang="zh-CN" altLang="en-US" strike="noStrike" noProof="1" dirty="0"/>
              <a:t>）</a:t>
            </a:r>
            <a:r>
              <a:rPr lang="en-US" altLang="zh-CN" strike="noStrike" noProof="1" dirty="0"/>
              <a:t>-n</a:t>
            </a:r>
            <a:r>
              <a:rPr lang="zh-CN" altLang="en-US" strike="noStrike" noProof="1" dirty="0"/>
              <a:t>＝</a:t>
            </a:r>
            <a:r>
              <a:rPr lang="en-US" altLang="zh-CN" strike="noStrike" noProof="1" dirty="0"/>
              <a:t>F</a:t>
            </a:r>
            <a:r>
              <a:rPr lang="zh-CN" altLang="en-US" strike="noStrike" noProof="1" dirty="0"/>
              <a:t>（</a:t>
            </a:r>
            <a:r>
              <a:rPr lang="en-US" altLang="zh-CN" strike="noStrike" noProof="1" dirty="0"/>
              <a:t>P</a:t>
            </a:r>
            <a:r>
              <a:rPr lang="zh-CN" altLang="en-US" strike="noStrike" noProof="1" dirty="0"/>
              <a:t>／</a:t>
            </a:r>
            <a:r>
              <a:rPr lang="en-US" altLang="zh-CN" strike="noStrike" noProof="1" dirty="0"/>
              <a:t>F</a:t>
            </a:r>
            <a:r>
              <a:rPr lang="zh-CN" altLang="en-US" strike="noStrike" noProof="1" dirty="0"/>
              <a:t>， </a:t>
            </a:r>
            <a:r>
              <a:rPr lang="en-US" altLang="zh-CN" strike="noStrike" noProof="1" dirty="0"/>
              <a:t>i</a:t>
            </a:r>
            <a:r>
              <a:rPr lang="zh-CN" altLang="en-US" strike="noStrike" noProof="1" dirty="0"/>
              <a:t>，</a:t>
            </a:r>
            <a:r>
              <a:rPr lang="en-US" altLang="zh-CN" strike="noStrike" noProof="1" dirty="0"/>
              <a:t>n</a:t>
            </a:r>
            <a:r>
              <a:rPr lang="zh-CN" altLang="en-US" strike="noStrike" noProof="1" dirty="0"/>
              <a:t>）</a:t>
            </a:r>
            <a:endParaRPr lang="zh-CN" altLang="en-US" strike="noStrike" noProof="1" dirty="0"/>
          </a:p>
          <a:p>
            <a:pPr fontAlgn="base"/>
            <a:r>
              <a:rPr lang="zh-CN" altLang="en-US" strike="noStrike" noProof="1" dirty="0"/>
              <a:t>＝</a:t>
            </a:r>
            <a:r>
              <a:rPr lang="en-US" altLang="zh-CN" strike="noStrike" noProof="1" dirty="0"/>
              <a:t>500 000×</a:t>
            </a:r>
            <a:r>
              <a:rPr lang="zh-CN" altLang="en-US" strike="noStrike" noProof="1" dirty="0"/>
              <a:t>（</a:t>
            </a:r>
            <a:r>
              <a:rPr lang="en-US" altLang="zh-CN" strike="noStrike" noProof="1" dirty="0"/>
              <a:t>l</a:t>
            </a:r>
            <a:r>
              <a:rPr lang="zh-CN" altLang="en-US" strike="noStrike" noProof="1" dirty="0"/>
              <a:t>＋</a:t>
            </a:r>
            <a:r>
              <a:rPr lang="en-US" altLang="zh-CN" strike="noStrike" noProof="1" dirty="0"/>
              <a:t>5 %</a:t>
            </a:r>
            <a:r>
              <a:rPr lang="zh-CN" altLang="en-US" strike="noStrike" noProof="1" dirty="0"/>
              <a:t>）</a:t>
            </a:r>
            <a:r>
              <a:rPr lang="en-US" altLang="zh-CN" strike="noStrike" noProof="1"/>
              <a:t>-10</a:t>
            </a:r>
            <a:endParaRPr lang="en-US" altLang="zh-CN" strike="noStrike" noProof="1"/>
          </a:p>
          <a:p>
            <a:pPr fontAlgn="base"/>
            <a:r>
              <a:rPr lang="zh-CN" altLang="en-US" strike="noStrike" noProof="1" dirty="0"/>
              <a:t>＝</a:t>
            </a:r>
            <a:r>
              <a:rPr lang="en-US" altLang="zh-CN" strike="noStrike" noProof="1" dirty="0"/>
              <a:t>500 000×0.6139</a:t>
            </a:r>
            <a:r>
              <a:rPr lang="zh-CN" altLang="en-US" strike="noStrike" noProof="1" dirty="0"/>
              <a:t>＝</a:t>
            </a:r>
            <a:r>
              <a:rPr lang="en-US" altLang="zh-CN" strike="noStrike" noProof="1" dirty="0"/>
              <a:t>306 950</a:t>
            </a:r>
            <a:r>
              <a:rPr lang="zh-CN" altLang="en-US" strike="noStrike" noProof="1" dirty="0"/>
              <a:t>（元）</a:t>
            </a:r>
            <a:endParaRPr lang="zh-CN" altLang="en-US" strike="noStrike" noProof="1"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标题 29697"/>
          <p:cNvSpPr>
            <a:spLocks noGrp="1" noRot="1"/>
          </p:cNvSpPr>
          <p:nvPr>
            <p:ph type="title"/>
          </p:nvPr>
        </p:nvSpPr>
        <p:spPr/>
        <p:txBody>
          <a:bodyPr anchor="ctr"/>
          <a:p>
            <a:pPr fontAlgn="base"/>
            <a:r>
              <a:rPr lang="en-US" altLang="zh-CN" strike="noStrike" noProof="1" dirty="0"/>
              <a:t>5.</a:t>
            </a:r>
            <a:r>
              <a:rPr lang="zh-CN" altLang="en-US" strike="noStrike" noProof="1" dirty="0"/>
              <a:t>年金</a:t>
            </a:r>
            <a:endParaRPr lang="zh-CN" altLang="en-US" strike="noStrike" noProof="1" dirty="0"/>
          </a:p>
        </p:txBody>
      </p:sp>
      <p:sp>
        <p:nvSpPr>
          <p:cNvPr id="29699" name="文本占位符 29698"/>
          <p:cNvSpPr>
            <a:spLocks noGrp="1" noRot="1"/>
          </p:cNvSpPr>
          <p:nvPr>
            <p:ph idx="1"/>
          </p:nvPr>
        </p:nvSpPr>
        <p:spPr/>
        <p:txBody>
          <a:bodyPr/>
          <a:p>
            <a:pPr fontAlgn="base"/>
            <a:r>
              <a:rPr lang="en-US" altLang="zh-CN" strike="noStrike" noProof="1" dirty="0"/>
              <a:t>1)</a:t>
            </a:r>
            <a:r>
              <a:rPr lang="zh-CN" altLang="en-US" strike="noStrike" noProof="1" dirty="0">
                <a:sym typeface="+mn-ea"/>
              </a:rPr>
              <a:t>普通年金（</a:t>
            </a:r>
            <a:r>
              <a:rPr lang="en-US" altLang="zh-CN" strike="noStrike" noProof="1" dirty="0">
                <a:sym typeface="+mn-ea"/>
              </a:rPr>
              <a:t>Ordinary Annuity</a:t>
            </a:r>
            <a:r>
              <a:rPr lang="zh-CN" altLang="en-US" strike="noStrike" noProof="1" dirty="0">
                <a:sym typeface="+mn-ea"/>
              </a:rPr>
              <a:t>）</a:t>
            </a:r>
            <a:endParaRPr lang="zh-CN" altLang="en-US" strike="noStrike" noProof="1" dirty="0"/>
          </a:p>
          <a:p>
            <a:pPr fontAlgn="base"/>
            <a:r>
              <a:rPr lang="en-US" altLang="zh-CN" strike="noStrike" noProof="1" dirty="0"/>
              <a:t>2)</a:t>
            </a:r>
            <a:r>
              <a:rPr lang="zh-CN" altLang="en-US" strike="noStrike" noProof="1" dirty="0">
                <a:sym typeface="+mn-ea"/>
              </a:rPr>
              <a:t>预付年金（</a:t>
            </a:r>
            <a:r>
              <a:rPr lang="en-US" altLang="zh-CN" strike="noStrike" noProof="1" dirty="0">
                <a:sym typeface="+mn-ea"/>
              </a:rPr>
              <a:t>Annuity Due</a:t>
            </a:r>
            <a:r>
              <a:rPr lang="zh-CN" altLang="en-US" strike="noStrike" noProof="1" dirty="0">
                <a:sym typeface="+mn-ea"/>
              </a:rPr>
              <a:t>）</a:t>
            </a:r>
            <a:endParaRPr lang="zh-CN" altLang="en-US" strike="noStrike" noProof="1" dirty="0"/>
          </a:p>
          <a:p>
            <a:pPr fontAlgn="base"/>
            <a:r>
              <a:rPr lang="en-US" altLang="zh-CN" strike="noStrike" noProof="1" dirty="0"/>
              <a:t>3)</a:t>
            </a:r>
            <a:r>
              <a:rPr lang="zh-CN" altLang="en-US" strike="noStrike" noProof="1" dirty="0">
                <a:sym typeface="+mn-ea"/>
              </a:rPr>
              <a:t>递延年金（</a:t>
            </a:r>
            <a:r>
              <a:rPr lang="en-US" altLang="zh-CN" strike="noStrike" noProof="1" dirty="0">
                <a:sym typeface="+mn-ea"/>
              </a:rPr>
              <a:t>Deferred Annuity</a:t>
            </a:r>
            <a:r>
              <a:rPr lang="zh-CN" altLang="en-US" strike="noStrike" noProof="1" dirty="0">
                <a:sym typeface="+mn-ea"/>
              </a:rPr>
              <a:t>）</a:t>
            </a:r>
            <a:endParaRPr lang="zh-CN" altLang="en-US" strike="noStrike" noProof="1" dirty="0">
              <a:sym typeface="+mn-ea"/>
            </a:endParaRPr>
          </a:p>
          <a:p>
            <a:pPr fontAlgn="base"/>
            <a:r>
              <a:rPr lang="en-US" altLang="zh-CN" strike="noStrike" noProof="1" dirty="0"/>
              <a:t>4)</a:t>
            </a:r>
            <a:r>
              <a:rPr lang="zh-CN" altLang="en-US" strike="noStrike" noProof="1" dirty="0">
                <a:sym typeface="+mn-ea"/>
              </a:rPr>
              <a:t>永续年金</a:t>
            </a:r>
            <a:r>
              <a:rPr lang="zh-CN" altLang="en-US" strike="noStrike" noProof="1" dirty="0"/>
              <a:t>（</a:t>
            </a:r>
            <a:r>
              <a:rPr lang="en-US" altLang="zh-CN" strike="noStrike" noProof="1" dirty="0"/>
              <a:t>Perpetual annuity</a:t>
            </a:r>
            <a:r>
              <a:rPr lang="zh-CN" altLang="en-US" strike="noStrike" noProof="1" dirty="0"/>
              <a:t>）</a:t>
            </a:r>
            <a:endParaRPr lang="zh-CN" altLang="en-US" strike="noStrike" noProof="1"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标题 30721"/>
          <p:cNvSpPr>
            <a:spLocks noGrp="1" noRot="1"/>
          </p:cNvSpPr>
          <p:nvPr>
            <p:ph type="title"/>
          </p:nvPr>
        </p:nvSpPr>
        <p:spPr/>
        <p:txBody>
          <a:bodyPr anchor="ctr"/>
          <a:p>
            <a:pPr fontAlgn="base"/>
            <a:r>
              <a:rPr lang="en-US" altLang="zh-CN" strike="noStrike" noProof="1" dirty="0"/>
              <a:t>2.4  </a:t>
            </a:r>
            <a:r>
              <a:rPr lang="zh-CN" altLang="en-US" strike="noStrike" noProof="1" dirty="0"/>
              <a:t>风险的计量与管理</a:t>
            </a:r>
            <a:endParaRPr lang="zh-CN" altLang="en-US" strike="noStrike" noProof="1" dirty="0"/>
          </a:p>
        </p:txBody>
      </p:sp>
      <p:sp>
        <p:nvSpPr>
          <p:cNvPr id="30723" name="文本占位符 30722"/>
          <p:cNvSpPr>
            <a:spLocks noGrp="1" noRot="1"/>
          </p:cNvSpPr>
          <p:nvPr>
            <p:ph idx="1"/>
          </p:nvPr>
        </p:nvSpPr>
        <p:spPr/>
        <p:txBody>
          <a:bodyPr/>
          <a:p>
            <a:pPr fontAlgn="base"/>
            <a:r>
              <a:rPr lang="en-US" altLang="zh-CN" b="1" strike="noStrike" noProof="1" dirty="0"/>
              <a:t>2.4.1</a:t>
            </a:r>
            <a:r>
              <a:rPr lang="zh-CN" altLang="en-US" b="1" strike="noStrike" noProof="1" dirty="0"/>
              <a:t>风险的含义</a:t>
            </a:r>
            <a:endParaRPr lang="zh-CN" altLang="en-US" b="1" strike="noStrike" noProof="1" dirty="0"/>
          </a:p>
          <a:p>
            <a:pPr fontAlgn="base"/>
            <a:r>
              <a:rPr lang="en-US" altLang="zh-CN" b="1" strike="noStrike" noProof="1" dirty="0"/>
              <a:t>2.4.2</a:t>
            </a:r>
            <a:r>
              <a:rPr lang="zh-CN" altLang="en-US" b="1" strike="noStrike" noProof="1" dirty="0"/>
              <a:t>风险的种类</a:t>
            </a:r>
            <a:endParaRPr lang="zh-CN" altLang="en-US" b="1" strike="noStrike" noProof="1" dirty="0"/>
          </a:p>
          <a:p>
            <a:pPr fontAlgn="base"/>
            <a:r>
              <a:rPr lang="en-US" altLang="zh-CN" b="1" strike="noStrike" noProof="1" dirty="0"/>
              <a:t>2.4.3</a:t>
            </a:r>
            <a:r>
              <a:rPr lang="zh-CN" altLang="en-US" b="1" strike="noStrike" noProof="1" dirty="0"/>
              <a:t>风险的计量</a:t>
            </a:r>
            <a:endParaRPr lang="zh-CN" altLang="en-US" b="1" strike="noStrike" noProof="1" dirty="0"/>
          </a:p>
          <a:p>
            <a:pPr fontAlgn="base"/>
            <a:r>
              <a:rPr lang="en-US" altLang="zh-CN" b="1" strike="noStrike" noProof="1" dirty="0"/>
              <a:t>2.4.4</a:t>
            </a:r>
            <a:r>
              <a:rPr lang="zh-CN" altLang="en-US" b="1" strike="noStrike" noProof="1" dirty="0"/>
              <a:t>投资理财的风险管理</a:t>
            </a:r>
            <a:endParaRPr lang="zh-CN" altLang="en-US" b="1" strike="noStrike" noProof="1" dirty="0"/>
          </a:p>
          <a:p>
            <a:pPr fontAlgn="base"/>
            <a:endParaRPr lang="zh-CN" altLang="en-US" b="1" strike="noStrike" noProof="1"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标题 31745"/>
          <p:cNvSpPr>
            <a:spLocks noGrp="1" noRot="1"/>
          </p:cNvSpPr>
          <p:nvPr>
            <p:ph type="title"/>
          </p:nvPr>
        </p:nvSpPr>
        <p:spPr/>
        <p:txBody>
          <a:bodyPr anchor="ctr"/>
          <a:p>
            <a:pPr fontAlgn="base"/>
            <a:r>
              <a:rPr lang="en-US" altLang="zh-CN" strike="noStrike" noProof="1" dirty="0"/>
              <a:t>2.4.1</a:t>
            </a:r>
            <a:r>
              <a:rPr lang="zh-CN" altLang="en-US" strike="noStrike" noProof="1" dirty="0"/>
              <a:t>风险的含义</a:t>
            </a:r>
            <a:endParaRPr lang="zh-CN" altLang="en-US" strike="noStrike" noProof="1" dirty="0"/>
          </a:p>
        </p:txBody>
      </p:sp>
      <p:sp>
        <p:nvSpPr>
          <p:cNvPr id="31747" name="文本占位符 31746"/>
          <p:cNvSpPr>
            <a:spLocks noGrp="1" noRot="1"/>
          </p:cNvSpPr>
          <p:nvPr>
            <p:ph idx="1"/>
          </p:nvPr>
        </p:nvSpPr>
        <p:spPr/>
        <p:txBody>
          <a:bodyPr/>
          <a:p>
            <a:pPr fontAlgn="base"/>
            <a:r>
              <a:rPr lang="zh-CN" altLang="en-US" strike="noStrike" noProof="1" dirty="0"/>
              <a:t>风险是指某种事件发生的不确定性。</a:t>
            </a:r>
            <a:endParaRPr lang="zh-CN" altLang="en-US" strike="noStrike" noProof="1" dirty="0"/>
          </a:p>
          <a:p>
            <a:pPr fontAlgn="base"/>
            <a:r>
              <a:rPr lang="zh-CN" altLang="en-US" strike="noStrike" noProof="1" dirty="0"/>
              <a:t>具体来说，主要表现在三个方面：一是发生与否的不确定，二是发生时间的不确定，三是发生时导致的结果不确定。既然风险与收益是成正比的，那么投资理财过程中面临各种风险几乎是必然的。</a:t>
            </a:r>
            <a:endParaRPr lang="zh-CN" altLang="en-US" strike="noStrike" noProof="1"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标题 32769"/>
          <p:cNvSpPr>
            <a:spLocks noGrp="1" noRot="1"/>
          </p:cNvSpPr>
          <p:nvPr>
            <p:ph type="title"/>
          </p:nvPr>
        </p:nvSpPr>
        <p:spPr/>
        <p:txBody>
          <a:bodyPr anchor="ctr"/>
          <a:p>
            <a:pPr fontAlgn="base"/>
            <a:r>
              <a:rPr lang="en-US" altLang="zh-CN" strike="noStrike" noProof="1" dirty="0"/>
              <a:t>2.4.2</a:t>
            </a:r>
            <a:r>
              <a:rPr lang="zh-CN" altLang="en-US" strike="noStrike" noProof="1" dirty="0"/>
              <a:t>风险的种类</a:t>
            </a:r>
            <a:endParaRPr lang="zh-CN" altLang="en-US" strike="noStrike" noProof="1" dirty="0"/>
          </a:p>
        </p:txBody>
      </p:sp>
      <p:sp>
        <p:nvSpPr>
          <p:cNvPr id="32771" name="文本占位符 32770"/>
          <p:cNvSpPr>
            <a:spLocks noGrp="1" noRot="1"/>
          </p:cNvSpPr>
          <p:nvPr>
            <p:ph idx="1"/>
          </p:nvPr>
        </p:nvSpPr>
        <p:spPr/>
        <p:txBody>
          <a:bodyPr/>
          <a:p>
            <a:pPr fontAlgn="base"/>
            <a:r>
              <a:rPr lang="en-US" altLang="zh-CN" strike="noStrike" noProof="1" dirty="0"/>
              <a:t>1.</a:t>
            </a:r>
            <a:r>
              <a:rPr lang="zh-CN" altLang="en-US" strike="noStrike" noProof="1" dirty="0"/>
              <a:t>按照风险产生的原因分类，风险可以分为自然风险、社会风险、政治风险、经济风险和技术风险</a:t>
            </a:r>
            <a:endParaRPr lang="zh-CN" altLang="en-US" strike="noStrike" noProof="1"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标题 33793"/>
          <p:cNvSpPr>
            <a:spLocks noGrp="1" noRot="1"/>
          </p:cNvSpPr>
          <p:nvPr>
            <p:ph type="title"/>
          </p:nvPr>
        </p:nvSpPr>
        <p:spPr/>
        <p:txBody>
          <a:bodyPr anchor="ctr"/>
          <a:p>
            <a:pPr fontAlgn="base"/>
            <a:endParaRPr strike="noStrike" noProof="1" dirty="0"/>
          </a:p>
        </p:txBody>
      </p:sp>
      <p:sp>
        <p:nvSpPr>
          <p:cNvPr id="33795" name="文本占位符 33794"/>
          <p:cNvSpPr>
            <a:spLocks noGrp="1" noRot="1"/>
          </p:cNvSpPr>
          <p:nvPr>
            <p:ph idx="1"/>
          </p:nvPr>
        </p:nvSpPr>
        <p:spPr/>
        <p:txBody>
          <a:bodyPr/>
          <a:p>
            <a:pPr fontAlgn="base"/>
            <a:r>
              <a:rPr lang="en-US" altLang="zh-CN" strike="noStrike" noProof="1" dirty="0"/>
              <a:t>2.</a:t>
            </a:r>
            <a:r>
              <a:rPr lang="zh-CN" altLang="en-US" strike="noStrike" noProof="1" dirty="0"/>
              <a:t>按照风险的性质分类，风险可以分为纯粹风险和投机风险</a:t>
            </a:r>
            <a:endParaRPr lang="zh-CN" altLang="en-US" strike="noStrike" noProof="1"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标题 34817"/>
          <p:cNvSpPr>
            <a:spLocks noGrp="1" noRot="1"/>
          </p:cNvSpPr>
          <p:nvPr>
            <p:ph type="title"/>
          </p:nvPr>
        </p:nvSpPr>
        <p:spPr/>
        <p:txBody>
          <a:bodyPr anchor="ctr"/>
          <a:p>
            <a:pPr fontAlgn="base"/>
            <a:r>
              <a:rPr lang="en-US" altLang="zh-CN" strike="noStrike" noProof="1" dirty="0"/>
              <a:t>2.4.3</a:t>
            </a:r>
            <a:r>
              <a:rPr lang="zh-CN" altLang="en-US" strike="noStrike" noProof="1" dirty="0"/>
              <a:t>风险的计量</a:t>
            </a:r>
            <a:endParaRPr lang="zh-CN" altLang="en-US" strike="noStrike" noProof="1" dirty="0"/>
          </a:p>
        </p:txBody>
      </p:sp>
      <p:sp>
        <p:nvSpPr>
          <p:cNvPr id="34819" name="文本占位符 34818"/>
          <p:cNvSpPr>
            <a:spLocks noGrp="1" noRot="1"/>
          </p:cNvSpPr>
          <p:nvPr>
            <p:ph idx="1"/>
          </p:nvPr>
        </p:nvSpPr>
        <p:spPr/>
        <p:txBody>
          <a:bodyPr/>
          <a:p>
            <a:pPr fontAlgn="base"/>
            <a:r>
              <a:rPr lang="en-US" altLang="zh-CN" strike="noStrike" noProof="1" dirty="0"/>
              <a:t>1.</a:t>
            </a:r>
            <a:r>
              <a:rPr lang="zh-CN" altLang="en-US" strike="noStrike" noProof="1" dirty="0"/>
              <a:t>中心趋势测量</a:t>
            </a:r>
            <a:endParaRPr lang="zh-CN" altLang="en-US" strike="noStrike" noProof="1" dirty="0"/>
          </a:p>
          <a:p>
            <a:pPr fontAlgn="base"/>
            <a:r>
              <a:rPr lang="en-US" altLang="zh-CN" strike="noStrike" noProof="1" dirty="0"/>
              <a:t>2.</a:t>
            </a:r>
            <a:r>
              <a:rPr lang="zh-CN" altLang="en-US" strike="noStrike" noProof="1" dirty="0"/>
              <a:t>变动程度的测定</a:t>
            </a:r>
            <a:endParaRPr lang="zh-CN" altLang="en-US" strike="noStrike" noProof="1"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标题 35841"/>
          <p:cNvSpPr>
            <a:spLocks noGrp="1" noRot="1"/>
          </p:cNvSpPr>
          <p:nvPr>
            <p:ph type="title"/>
          </p:nvPr>
        </p:nvSpPr>
        <p:spPr/>
        <p:txBody>
          <a:bodyPr anchor="ctr"/>
          <a:p>
            <a:pPr fontAlgn="base"/>
            <a:r>
              <a:rPr lang="en-US" altLang="zh-CN" strike="noStrike" noProof="1" dirty="0"/>
              <a:t>1.</a:t>
            </a:r>
            <a:r>
              <a:rPr lang="zh-CN" altLang="en-US" strike="noStrike" noProof="1" dirty="0"/>
              <a:t>中心趋势测量</a:t>
            </a:r>
            <a:endParaRPr lang="zh-CN" altLang="en-US" strike="noStrike" noProof="1" dirty="0"/>
          </a:p>
        </p:txBody>
      </p:sp>
      <p:sp>
        <p:nvSpPr>
          <p:cNvPr id="35843" name="文本占位符 35842"/>
          <p:cNvSpPr>
            <a:spLocks noGrp="1" noRot="1"/>
          </p:cNvSpPr>
          <p:nvPr>
            <p:ph idx="1"/>
          </p:nvPr>
        </p:nvSpPr>
        <p:spPr/>
        <p:txBody>
          <a:bodyPr/>
          <a:p>
            <a:pPr fontAlgn="base"/>
            <a:r>
              <a:rPr lang="en-US" altLang="zh-CN" strike="noStrike" noProof="1" dirty="0"/>
              <a:t>1)</a:t>
            </a:r>
            <a:r>
              <a:rPr lang="zh-CN" altLang="en-US" strike="noStrike" noProof="1" dirty="0"/>
              <a:t>算术平均数</a:t>
            </a:r>
            <a:endParaRPr lang="zh-CN" altLang="en-US" strike="noStrike" noProof="1" dirty="0"/>
          </a:p>
          <a:p>
            <a:pPr fontAlgn="base"/>
            <a:r>
              <a:rPr lang="en-US" altLang="zh-CN" strike="noStrike" noProof="1" dirty="0"/>
              <a:t>2)</a:t>
            </a:r>
            <a:r>
              <a:rPr lang="zh-CN" altLang="en-US" strike="noStrike" noProof="1" dirty="0"/>
              <a:t>加权平均数</a:t>
            </a:r>
            <a:endParaRPr lang="zh-CN" altLang="en-US" strike="noStrike" noProof="1" dirty="0"/>
          </a:p>
          <a:p>
            <a:pPr fontAlgn="base"/>
            <a:r>
              <a:rPr lang="en-US" altLang="zh-CN" strike="noStrike" noProof="1" dirty="0"/>
              <a:t>3)</a:t>
            </a:r>
            <a:r>
              <a:rPr lang="zh-CN" altLang="en-US" strike="noStrike" noProof="1" dirty="0"/>
              <a:t>中位数</a:t>
            </a:r>
            <a:endParaRPr lang="zh-CN" altLang="en-US" strike="noStrike" noProof="1" dirty="0"/>
          </a:p>
          <a:p>
            <a:pPr fontAlgn="base"/>
            <a:endParaRPr lang="zh-CN" altLang="en-US" strike="noStrike" noProof="1"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标题 36865"/>
          <p:cNvSpPr>
            <a:spLocks noGrp="1" noRot="1"/>
          </p:cNvSpPr>
          <p:nvPr>
            <p:ph type="title"/>
          </p:nvPr>
        </p:nvSpPr>
        <p:spPr/>
        <p:txBody>
          <a:bodyPr anchor="ctr"/>
          <a:p>
            <a:pPr fontAlgn="base"/>
            <a:r>
              <a:rPr lang="en-US" altLang="zh-CN" strike="noStrike" noProof="1" dirty="0"/>
              <a:t>2.</a:t>
            </a:r>
            <a:r>
              <a:rPr lang="zh-CN" altLang="en-US" strike="noStrike" noProof="1" dirty="0"/>
              <a:t>变动程度的测定</a:t>
            </a:r>
            <a:endParaRPr lang="zh-CN" altLang="en-US" strike="noStrike" noProof="1" dirty="0"/>
          </a:p>
        </p:txBody>
      </p:sp>
      <p:sp>
        <p:nvSpPr>
          <p:cNvPr id="36867" name="文本占位符 36866"/>
          <p:cNvSpPr>
            <a:spLocks noGrp="1" noRot="1"/>
          </p:cNvSpPr>
          <p:nvPr>
            <p:ph idx="1"/>
          </p:nvPr>
        </p:nvSpPr>
        <p:spPr/>
        <p:txBody>
          <a:bodyPr/>
          <a:p>
            <a:pPr fontAlgn="base"/>
            <a:r>
              <a:rPr lang="en-US" altLang="zh-CN" strike="noStrike" noProof="1" dirty="0"/>
              <a:t>1)</a:t>
            </a:r>
            <a:r>
              <a:rPr lang="zh-CN" altLang="en-US" strike="noStrike" noProof="1" dirty="0"/>
              <a:t>方差和标准差</a:t>
            </a:r>
            <a:endParaRPr lang="zh-CN" altLang="en-US" strike="noStrike" noProof="1" dirty="0"/>
          </a:p>
          <a:p>
            <a:pPr fontAlgn="base"/>
            <a:endParaRPr lang="zh-CN" altLang="en-US" strike="noStrike" noProof="1" dirty="0"/>
          </a:p>
          <a:p>
            <a:pPr fontAlgn="base"/>
            <a:endParaRPr lang="en-US" altLang="zh-CN" strike="noStrike" noProof="1" dirty="0"/>
          </a:p>
          <a:p>
            <a:pPr fontAlgn="base"/>
            <a:r>
              <a:rPr lang="en-US" altLang="zh-CN" strike="noStrike" noProof="1" dirty="0"/>
              <a:t>2)</a:t>
            </a:r>
            <a:r>
              <a:rPr lang="zh-CN" altLang="en-US" strike="noStrike" noProof="1" dirty="0"/>
              <a:t>变异系数</a:t>
            </a:r>
            <a:endParaRPr lang="zh-CN" altLang="en-US" strike="noStrike" noProof="1" dirty="0"/>
          </a:p>
        </p:txBody>
      </p:sp>
      <p:sp>
        <p:nvSpPr>
          <p:cNvPr id="30723" name="矩形 36868"/>
          <p:cNvSpPr/>
          <p:nvPr/>
        </p:nvSpPr>
        <p:spPr>
          <a:xfrm>
            <a:off x="0" y="0"/>
            <a:ext cx="9144000" cy="0"/>
          </a:xfrm>
          <a:prstGeom prst="rect">
            <a:avLst/>
          </a:prstGeom>
          <a:noFill/>
          <a:ln w="9525">
            <a:noFill/>
          </a:ln>
        </p:spPr>
        <p:txBody>
          <a:bodyPr anchor="t" anchorCtr="0"/>
          <a:p>
            <a:pPr indent="0"/>
            <a:endParaRPr lang="zh-CN" altLang="en-US">
              <a:latin typeface="Arial" panose="020B0604020202020204" pitchFamily="34" charset="0"/>
              <a:ea typeface="宋体" pitchFamily="2" charset="-122"/>
            </a:endParaRPr>
          </a:p>
        </p:txBody>
      </p:sp>
      <p:sp>
        <p:nvSpPr>
          <p:cNvPr id="30724" name="矩形 36870"/>
          <p:cNvSpPr/>
          <p:nvPr/>
        </p:nvSpPr>
        <p:spPr>
          <a:xfrm>
            <a:off x="0" y="0"/>
            <a:ext cx="9144000" cy="0"/>
          </a:xfrm>
          <a:prstGeom prst="rect">
            <a:avLst/>
          </a:prstGeom>
          <a:noFill/>
          <a:ln w="9525">
            <a:noFill/>
          </a:ln>
        </p:spPr>
        <p:txBody>
          <a:bodyPr anchor="t" anchorCtr="0"/>
          <a:p>
            <a:pPr indent="0"/>
            <a:endParaRPr lang="zh-CN" altLang="en-US">
              <a:latin typeface="Arial" panose="020B0604020202020204" pitchFamily="34" charset="0"/>
              <a:ea typeface="宋体" pitchFamily="2" charset="-122"/>
            </a:endParaRPr>
          </a:p>
        </p:txBody>
      </p:sp>
      <p:graphicFrame>
        <p:nvGraphicFramePr>
          <p:cNvPr id="30725" name="对象 36869"/>
          <p:cNvGraphicFramePr/>
          <p:nvPr/>
        </p:nvGraphicFramePr>
        <p:xfrm>
          <a:off x="3448050" y="2611438"/>
          <a:ext cx="3133725" cy="1042987"/>
        </p:xfrm>
        <a:graphic>
          <a:graphicData uri="http://schemas.openxmlformats.org/presentationml/2006/ole">
            <mc:AlternateContent xmlns:mc="http://schemas.openxmlformats.org/markup-compatibility/2006">
              <mc:Choice xmlns:v="urn:schemas-microsoft-com:vml" Requires="v">
                <p:oleObj spid="_x0000_s3076" name="" r:id="rId1" imgW="1333500" imgH="482600" progId="Equation.DSMT4">
                  <p:embed/>
                </p:oleObj>
              </mc:Choice>
              <mc:Fallback>
                <p:oleObj name="" r:id="rId1" imgW="1333500" imgH="482600" progId="Equation.DSMT4">
                  <p:embed/>
                  <p:pic>
                    <p:nvPicPr>
                      <p:cNvPr id="0" name="图片 3075"/>
                      <p:cNvPicPr/>
                      <p:nvPr/>
                    </p:nvPicPr>
                    <p:blipFill>
                      <a:blip r:embed="rId2"/>
                      <a:stretch>
                        <a:fillRect/>
                      </a:stretch>
                    </p:blipFill>
                    <p:spPr>
                      <a:xfrm>
                        <a:off x="3448050" y="2611438"/>
                        <a:ext cx="3133725" cy="1042987"/>
                      </a:xfrm>
                      <a:prstGeom prst="rect">
                        <a:avLst/>
                      </a:prstGeom>
                      <a:noFill/>
                      <a:ln w="38100">
                        <a:noFill/>
                        <a:miter/>
                      </a:ln>
                    </p:spPr>
                  </p:pic>
                </p:oleObj>
              </mc:Fallback>
            </mc:AlternateContent>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标题 37889"/>
          <p:cNvSpPr>
            <a:spLocks noGrp="1" noRot="1"/>
          </p:cNvSpPr>
          <p:nvPr>
            <p:ph type="title"/>
          </p:nvPr>
        </p:nvSpPr>
        <p:spPr/>
        <p:txBody>
          <a:bodyPr anchor="ctr"/>
          <a:p>
            <a:pPr fontAlgn="base"/>
            <a:r>
              <a:rPr lang="en-US" altLang="zh-CN" strike="noStrike" noProof="1" dirty="0"/>
              <a:t>2.4.4</a:t>
            </a:r>
            <a:r>
              <a:rPr lang="zh-CN" altLang="en-US" strike="noStrike" noProof="1" dirty="0"/>
              <a:t>投资理财的风险管理</a:t>
            </a:r>
            <a:endParaRPr lang="zh-CN" altLang="en-US" strike="noStrike" noProof="1" dirty="0"/>
          </a:p>
        </p:txBody>
      </p:sp>
      <p:sp>
        <p:nvSpPr>
          <p:cNvPr id="37891" name="文本占位符 37890"/>
          <p:cNvSpPr>
            <a:spLocks noGrp="1" noRot="1"/>
          </p:cNvSpPr>
          <p:nvPr>
            <p:ph idx="1"/>
          </p:nvPr>
        </p:nvSpPr>
        <p:spPr/>
        <p:txBody>
          <a:bodyPr/>
          <a:p>
            <a:pPr fontAlgn="base"/>
            <a:r>
              <a:rPr lang="en-US" altLang="zh-CN" strike="noStrike" noProof="1" dirty="0"/>
              <a:t>1.</a:t>
            </a:r>
            <a:r>
              <a:rPr lang="zh-CN" altLang="en-US" strike="noStrike" noProof="1" dirty="0"/>
              <a:t>投资理财可能面临的风险</a:t>
            </a:r>
            <a:endParaRPr lang="zh-CN" altLang="en-US" strike="noStrike" noProof="1" dirty="0"/>
          </a:p>
          <a:p>
            <a:pPr fontAlgn="base"/>
            <a:r>
              <a:rPr lang="en-US" altLang="zh-CN" strike="noStrike" noProof="1" dirty="0"/>
              <a:t>2.</a:t>
            </a:r>
            <a:r>
              <a:rPr lang="zh-CN" altLang="en-US" strike="noStrike" noProof="1" dirty="0"/>
              <a:t>投资理财过程的风险管理</a:t>
            </a:r>
            <a:endParaRPr lang="zh-CN" altLang="en-US" strike="noStrike" noProof="1" dirty="0"/>
          </a:p>
          <a:p>
            <a:pPr fontAlgn="base"/>
            <a:endParaRPr lang="zh-CN" altLang="en-US" strike="noStrike" noProof="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标题 10241"/>
          <p:cNvSpPr>
            <a:spLocks noGrp="1" noRot="1"/>
          </p:cNvSpPr>
          <p:nvPr>
            <p:ph type="title"/>
          </p:nvPr>
        </p:nvSpPr>
        <p:spPr/>
        <p:txBody>
          <a:bodyPr anchor="ctr"/>
          <a:p>
            <a:pPr fontAlgn="base"/>
            <a:r>
              <a:rPr lang="zh-CN" strike="noStrike" noProof="1" dirty="0"/>
              <a:t>本章主要内容</a:t>
            </a:r>
            <a:endParaRPr lang="zh-CN" strike="noStrike" noProof="1" dirty="0"/>
          </a:p>
        </p:txBody>
      </p:sp>
      <p:sp>
        <p:nvSpPr>
          <p:cNvPr id="10243" name="文本占位符 10242"/>
          <p:cNvSpPr>
            <a:spLocks noGrp="1" noRot="1"/>
          </p:cNvSpPr>
          <p:nvPr>
            <p:ph idx="1"/>
          </p:nvPr>
        </p:nvSpPr>
        <p:spPr/>
        <p:txBody>
          <a:bodyPr/>
          <a:p>
            <a:pPr fontAlgn="base"/>
            <a:r>
              <a:rPr lang="en-US" altLang="zh-CN" b="1" strike="noStrike" noProof="1" dirty="0"/>
              <a:t>2.1</a:t>
            </a:r>
            <a:r>
              <a:rPr lang="zh-CN" altLang="en-US" b="1" strike="noStrike" noProof="1" dirty="0"/>
              <a:t>生命周期理论</a:t>
            </a:r>
            <a:endParaRPr lang="zh-CN" altLang="en-US" b="1" strike="noStrike" noProof="1" dirty="0"/>
          </a:p>
          <a:p>
            <a:pPr fontAlgn="base"/>
            <a:r>
              <a:rPr lang="en-US" altLang="zh-CN" b="1" strike="noStrike" noProof="1" dirty="0"/>
              <a:t>2.2 </a:t>
            </a:r>
            <a:r>
              <a:rPr lang="zh-CN" altLang="en-US" b="1" strike="noStrike" noProof="1" dirty="0"/>
              <a:t>持久收入消费理论</a:t>
            </a:r>
            <a:endParaRPr lang="zh-CN" altLang="en-US" b="1" strike="noStrike" noProof="1" dirty="0"/>
          </a:p>
          <a:p>
            <a:pPr fontAlgn="base"/>
            <a:r>
              <a:rPr lang="en-US" altLang="zh-CN" b="1" strike="noStrike" noProof="1" dirty="0"/>
              <a:t>2.3</a:t>
            </a:r>
            <a:r>
              <a:rPr lang="zh-CN" altLang="en-US" b="1" strike="noStrike" noProof="1" dirty="0"/>
              <a:t>货币的时间价值</a:t>
            </a:r>
            <a:endParaRPr lang="zh-CN" altLang="en-US" b="1" strike="noStrike" noProof="1" dirty="0"/>
          </a:p>
          <a:p>
            <a:pPr fontAlgn="base"/>
            <a:r>
              <a:rPr lang="en-US" altLang="zh-CN" b="1" strike="noStrike" noProof="1" dirty="0"/>
              <a:t>2.4  </a:t>
            </a:r>
            <a:r>
              <a:rPr lang="zh-CN" altLang="en-US" b="1" strike="noStrike" noProof="1" dirty="0"/>
              <a:t>风险的计量与管理</a:t>
            </a:r>
            <a:endParaRPr lang="zh-CN" altLang="en-US" b="1" strike="noStrike" noProof="1" dirty="0"/>
          </a:p>
          <a:p>
            <a:pPr fontAlgn="base"/>
            <a:endParaRPr lang="zh-CN" altLang="en-US" b="1" strike="noStrike" noProof="1"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标题 38913"/>
          <p:cNvSpPr>
            <a:spLocks noGrp="1" noRot="1"/>
          </p:cNvSpPr>
          <p:nvPr>
            <p:ph type="title"/>
          </p:nvPr>
        </p:nvSpPr>
        <p:spPr/>
        <p:txBody>
          <a:bodyPr anchor="ctr"/>
          <a:p>
            <a:pPr fontAlgn="base"/>
            <a:r>
              <a:rPr lang="en-US" altLang="zh-CN" strike="noStrike" noProof="1" dirty="0"/>
              <a:t>1.</a:t>
            </a:r>
            <a:r>
              <a:rPr lang="zh-CN" altLang="en-US" strike="noStrike" noProof="1" dirty="0"/>
              <a:t>投资理财可能面临的风险</a:t>
            </a:r>
            <a:endParaRPr lang="zh-CN" altLang="en-US" strike="noStrike" noProof="1" dirty="0"/>
          </a:p>
        </p:txBody>
      </p:sp>
      <p:sp>
        <p:nvSpPr>
          <p:cNvPr id="38915" name="文本占位符 38914"/>
          <p:cNvSpPr>
            <a:spLocks noGrp="1" noRot="1"/>
          </p:cNvSpPr>
          <p:nvPr>
            <p:ph idx="1"/>
          </p:nvPr>
        </p:nvSpPr>
        <p:spPr/>
        <p:txBody>
          <a:bodyPr/>
          <a:p>
            <a:pPr fontAlgn="base">
              <a:buNone/>
            </a:pPr>
            <a:r>
              <a:rPr lang="en-US" altLang="zh-CN" strike="noStrike" noProof="1" dirty="0"/>
              <a:t>1)</a:t>
            </a:r>
            <a:r>
              <a:rPr lang="zh-CN" altLang="en-US" strike="noStrike" noProof="1" dirty="0"/>
              <a:t>系统性风险</a:t>
            </a:r>
            <a:endParaRPr lang="zh-CN" altLang="en-US" strike="noStrike" noProof="1" dirty="0"/>
          </a:p>
          <a:p>
            <a:pPr fontAlgn="base">
              <a:buNone/>
            </a:pPr>
            <a:r>
              <a:rPr lang="en-US" altLang="zh-CN" strike="noStrike" noProof="1" dirty="0"/>
              <a:t>2)</a:t>
            </a:r>
            <a:r>
              <a:rPr lang="zh-CN" altLang="en-US" strike="noStrike" noProof="1" dirty="0"/>
              <a:t>非系统性风险</a:t>
            </a:r>
            <a:endParaRPr lang="zh-CN" altLang="en-US" strike="noStrike" noProof="1"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标题 39937"/>
          <p:cNvSpPr>
            <a:spLocks noGrp="1" noRot="1"/>
          </p:cNvSpPr>
          <p:nvPr>
            <p:ph type="title"/>
          </p:nvPr>
        </p:nvSpPr>
        <p:spPr/>
        <p:txBody>
          <a:bodyPr anchor="ctr"/>
          <a:p>
            <a:pPr fontAlgn="base"/>
            <a:r>
              <a:rPr lang="en-US" altLang="zh-CN" strike="noStrike" noProof="1" dirty="0"/>
              <a:t>1)</a:t>
            </a:r>
            <a:r>
              <a:rPr lang="zh-CN" altLang="en-US" strike="noStrike" noProof="1" dirty="0"/>
              <a:t>系统性风险</a:t>
            </a:r>
            <a:endParaRPr lang="zh-CN" altLang="en-US" strike="noStrike" noProof="1" dirty="0"/>
          </a:p>
        </p:txBody>
      </p:sp>
      <p:sp>
        <p:nvSpPr>
          <p:cNvPr id="39939" name="文本占位符 39938"/>
          <p:cNvSpPr>
            <a:spLocks noGrp="1" noRot="1"/>
          </p:cNvSpPr>
          <p:nvPr>
            <p:ph idx="1"/>
          </p:nvPr>
        </p:nvSpPr>
        <p:spPr/>
        <p:txBody>
          <a:bodyPr/>
          <a:p>
            <a:pPr fontAlgn="base">
              <a:lnSpc>
                <a:spcPct val="80000"/>
              </a:lnSpc>
            </a:pPr>
            <a:r>
              <a:rPr lang="zh-CN" altLang="en-US" sz="2800" strike="noStrike" noProof="1" dirty="0"/>
              <a:t>（</a:t>
            </a:r>
            <a:r>
              <a:rPr lang="en-US" altLang="zh-CN" sz="2800" strike="noStrike" noProof="1" dirty="0"/>
              <a:t>1</a:t>
            </a:r>
            <a:r>
              <a:rPr lang="zh-CN" altLang="en-US" sz="2800" strike="noStrike" noProof="1" dirty="0"/>
              <a:t>）通货膨胀风险</a:t>
            </a:r>
            <a:endParaRPr lang="zh-CN" altLang="en-US" sz="2800" strike="noStrike" noProof="1" dirty="0"/>
          </a:p>
          <a:p>
            <a:pPr fontAlgn="base">
              <a:lnSpc>
                <a:spcPct val="80000"/>
              </a:lnSpc>
            </a:pPr>
            <a:r>
              <a:rPr lang="zh-CN" altLang="en-US" sz="2800" strike="noStrike" noProof="1" dirty="0"/>
              <a:t>（</a:t>
            </a:r>
            <a:r>
              <a:rPr lang="en-US" altLang="zh-CN" sz="2800" strike="noStrike" noProof="1" dirty="0"/>
              <a:t>2</a:t>
            </a:r>
            <a:r>
              <a:rPr lang="zh-CN" altLang="en-US" sz="2800" strike="noStrike" noProof="1" dirty="0"/>
              <a:t>）利率风险</a:t>
            </a:r>
            <a:endParaRPr lang="zh-CN" altLang="en-US" sz="2800" strike="noStrike" noProof="1" dirty="0"/>
          </a:p>
          <a:p>
            <a:pPr fontAlgn="base">
              <a:lnSpc>
                <a:spcPct val="80000"/>
              </a:lnSpc>
            </a:pPr>
            <a:r>
              <a:rPr lang="zh-CN" altLang="en-US" sz="2800" strike="noStrike" noProof="1" dirty="0"/>
              <a:t>（</a:t>
            </a:r>
            <a:r>
              <a:rPr lang="en-US" altLang="zh-CN" sz="2800" strike="noStrike" noProof="1" dirty="0"/>
              <a:t>3</a:t>
            </a:r>
            <a:r>
              <a:rPr lang="zh-CN" altLang="en-US" sz="2800" strike="noStrike" noProof="1" dirty="0"/>
              <a:t>）流动性风险</a:t>
            </a:r>
            <a:endParaRPr lang="zh-CN" altLang="en-US" sz="2800" strike="noStrike" noProof="1" dirty="0"/>
          </a:p>
          <a:p>
            <a:pPr fontAlgn="base">
              <a:lnSpc>
                <a:spcPct val="80000"/>
              </a:lnSpc>
            </a:pPr>
            <a:r>
              <a:rPr lang="zh-CN" altLang="en-US" sz="2800" strike="noStrike" noProof="1" dirty="0"/>
              <a:t>（</a:t>
            </a:r>
            <a:r>
              <a:rPr lang="en-US" altLang="zh-CN" sz="2800" strike="noStrike" noProof="1" dirty="0"/>
              <a:t>4</a:t>
            </a:r>
            <a:r>
              <a:rPr lang="zh-CN" altLang="en-US" sz="2800" strike="noStrike" noProof="1" dirty="0"/>
              <a:t>）汇率风险</a:t>
            </a:r>
            <a:endParaRPr lang="zh-CN" altLang="en-US" sz="2800" strike="noStrike" noProof="1" dirty="0"/>
          </a:p>
          <a:p>
            <a:pPr fontAlgn="base">
              <a:lnSpc>
                <a:spcPct val="80000"/>
              </a:lnSpc>
            </a:pPr>
            <a:r>
              <a:rPr lang="zh-CN" altLang="en-US" sz="2800" strike="noStrike" noProof="1" dirty="0"/>
              <a:t>（</a:t>
            </a:r>
            <a:r>
              <a:rPr lang="en-US" altLang="zh-CN" sz="2800" strike="noStrike" noProof="1" dirty="0"/>
              <a:t>5</a:t>
            </a:r>
            <a:r>
              <a:rPr lang="zh-CN" altLang="en-US" sz="2800" strike="noStrike" noProof="1" dirty="0"/>
              <a:t>）政治风险</a:t>
            </a:r>
            <a:endParaRPr lang="zh-CN" altLang="en-US" sz="2800" strike="noStrike" noProof="1" dirty="0"/>
          </a:p>
          <a:p>
            <a:pPr fontAlgn="base">
              <a:lnSpc>
                <a:spcPct val="80000"/>
              </a:lnSpc>
            </a:pPr>
            <a:r>
              <a:rPr lang="zh-CN" altLang="en-US" sz="2800" strike="noStrike" noProof="1" dirty="0"/>
              <a:t>（</a:t>
            </a:r>
            <a:r>
              <a:rPr lang="en-US" altLang="zh-CN" sz="2800" strike="noStrike" noProof="1" dirty="0"/>
              <a:t>6</a:t>
            </a:r>
            <a:r>
              <a:rPr lang="zh-CN" altLang="en-US" sz="2800" strike="noStrike" noProof="1" dirty="0"/>
              <a:t>）市场风险</a:t>
            </a:r>
            <a:endParaRPr lang="zh-CN" altLang="en-US" sz="2800" strike="noStrike" noProof="1" dirty="0"/>
          </a:p>
          <a:p>
            <a:pPr fontAlgn="base">
              <a:lnSpc>
                <a:spcPct val="80000"/>
              </a:lnSpc>
            </a:pPr>
            <a:r>
              <a:rPr lang="zh-CN" altLang="en-US" sz="2800" strike="noStrike" noProof="1" dirty="0"/>
              <a:t>（</a:t>
            </a:r>
            <a:r>
              <a:rPr lang="en-US" altLang="zh-CN" sz="2800" strike="noStrike" noProof="1" dirty="0"/>
              <a:t>7</a:t>
            </a:r>
            <a:r>
              <a:rPr lang="zh-CN" altLang="en-US" sz="2800" strike="noStrike" noProof="1" dirty="0"/>
              <a:t>）信用风险</a:t>
            </a:r>
            <a:endParaRPr lang="zh-CN" altLang="en-US" sz="2800" strike="noStrike" noProof="1" dirty="0"/>
          </a:p>
          <a:p>
            <a:pPr fontAlgn="base">
              <a:lnSpc>
                <a:spcPct val="80000"/>
              </a:lnSpc>
            </a:pPr>
            <a:r>
              <a:rPr lang="zh-CN" altLang="en-US" sz="2800" strike="noStrike" noProof="1" dirty="0"/>
              <a:t>（</a:t>
            </a:r>
            <a:r>
              <a:rPr lang="en-US" altLang="zh-CN" sz="2800" strike="noStrike" noProof="1" dirty="0"/>
              <a:t>8</a:t>
            </a:r>
            <a:r>
              <a:rPr lang="zh-CN" altLang="en-US" sz="2800" strike="noStrike" noProof="1" dirty="0"/>
              <a:t>）法律风险</a:t>
            </a:r>
            <a:endParaRPr lang="zh-CN" altLang="en-US" sz="2800" strike="noStrike" noProof="1" dirty="0"/>
          </a:p>
          <a:p>
            <a:pPr fontAlgn="base">
              <a:lnSpc>
                <a:spcPct val="80000"/>
              </a:lnSpc>
            </a:pPr>
            <a:r>
              <a:rPr lang="zh-CN" altLang="en-US" sz="2800" strike="noStrike" noProof="1" dirty="0"/>
              <a:t>（</a:t>
            </a:r>
            <a:r>
              <a:rPr lang="en-US" altLang="zh-CN" sz="2800" strike="noStrike" noProof="1" dirty="0"/>
              <a:t>9</a:t>
            </a:r>
            <a:r>
              <a:rPr lang="zh-CN" altLang="en-US" sz="2800" strike="noStrike" noProof="1" dirty="0"/>
              <a:t>）行业风险</a:t>
            </a:r>
            <a:endParaRPr lang="zh-CN" altLang="en-US" sz="2800" strike="noStrike" noProof="1"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标题 40961"/>
          <p:cNvSpPr>
            <a:spLocks noGrp="1" noRot="1"/>
          </p:cNvSpPr>
          <p:nvPr>
            <p:ph type="title"/>
          </p:nvPr>
        </p:nvSpPr>
        <p:spPr/>
        <p:txBody>
          <a:bodyPr anchor="ctr"/>
          <a:p>
            <a:pPr fontAlgn="base"/>
            <a:r>
              <a:rPr lang="en-US" altLang="zh-CN" strike="noStrike" noProof="1" dirty="0"/>
              <a:t>2)</a:t>
            </a:r>
            <a:r>
              <a:rPr lang="zh-CN" altLang="en-US" strike="noStrike" noProof="1" dirty="0"/>
              <a:t>非系统性风险</a:t>
            </a:r>
            <a:endParaRPr lang="zh-CN" altLang="en-US" strike="noStrike" noProof="1" dirty="0"/>
          </a:p>
        </p:txBody>
      </p:sp>
      <p:sp>
        <p:nvSpPr>
          <p:cNvPr id="40963" name="文本占位符 40962"/>
          <p:cNvSpPr>
            <a:spLocks noGrp="1" noRot="1"/>
          </p:cNvSpPr>
          <p:nvPr>
            <p:ph idx="1"/>
          </p:nvPr>
        </p:nvSpPr>
        <p:spPr/>
        <p:txBody>
          <a:bodyPr/>
          <a:p>
            <a:pPr fontAlgn="base"/>
            <a:r>
              <a:rPr lang="zh-CN" altLang="en-US" strike="noStrike" noProof="1" dirty="0"/>
              <a:t>（</a:t>
            </a:r>
            <a:r>
              <a:rPr lang="en-US" altLang="zh-CN" strike="noStrike" noProof="1" dirty="0"/>
              <a:t>1</a:t>
            </a:r>
            <a:r>
              <a:rPr lang="zh-CN" altLang="en-US" strike="noStrike" noProof="1" dirty="0"/>
              <a:t>）经营风险</a:t>
            </a:r>
            <a:endParaRPr lang="zh-CN" altLang="en-US" strike="noStrike" noProof="1" dirty="0"/>
          </a:p>
          <a:p>
            <a:pPr fontAlgn="base"/>
            <a:r>
              <a:rPr lang="zh-CN" altLang="en-US" strike="noStrike" noProof="1" dirty="0"/>
              <a:t>（</a:t>
            </a:r>
            <a:r>
              <a:rPr lang="en-US" altLang="zh-CN" strike="noStrike" noProof="1" dirty="0"/>
              <a:t>2</a:t>
            </a:r>
            <a:r>
              <a:rPr lang="zh-CN" altLang="en-US" strike="noStrike" noProof="1" dirty="0"/>
              <a:t>）财务风险</a:t>
            </a:r>
            <a:endParaRPr lang="zh-CN" altLang="en-US" strike="noStrike" noProof="1" dirty="0"/>
          </a:p>
          <a:p>
            <a:pPr fontAlgn="base"/>
            <a:r>
              <a:rPr lang="zh-CN" altLang="en-US" strike="noStrike" noProof="1" dirty="0"/>
              <a:t>（</a:t>
            </a:r>
            <a:r>
              <a:rPr lang="en-US" altLang="zh-CN" strike="noStrike" noProof="1" dirty="0"/>
              <a:t>3</a:t>
            </a:r>
            <a:r>
              <a:rPr lang="zh-CN" altLang="en-US" strike="noStrike" noProof="1" dirty="0"/>
              <a:t>）管理风险</a:t>
            </a:r>
            <a:endParaRPr lang="zh-CN" altLang="en-US" strike="noStrike" noProof="1" dirty="0"/>
          </a:p>
          <a:p>
            <a:pPr fontAlgn="base"/>
            <a:r>
              <a:rPr lang="zh-CN" altLang="en-US" strike="noStrike" noProof="1" dirty="0"/>
              <a:t>（</a:t>
            </a:r>
            <a:r>
              <a:rPr lang="en-US" altLang="zh-CN" strike="noStrike" noProof="1" dirty="0"/>
              <a:t>4</a:t>
            </a:r>
            <a:r>
              <a:rPr lang="zh-CN" altLang="en-US" strike="noStrike" noProof="1" dirty="0"/>
              <a:t>）委托理财的风险</a:t>
            </a:r>
            <a:endParaRPr lang="zh-CN" altLang="en-US" strike="noStrike" noProof="1" dirty="0"/>
          </a:p>
          <a:p>
            <a:pPr fontAlgn="base"/>
            <a:r>
              <a:rPr lang="zh-CN" altLang="en-US" strike="noStrike" noProof="1" dirty="0"/>
              <a:t>（</a:t>
            </a:r>
            <a:r>
              <a:rPr lang="en-US" altLang="zh-CN" strike="noStrike" noProof="1" dirty="0"/>
              <a:t>5</a:t>
            </a:r>
            <a:r>
              <a:rPr lang="zh-CN" altLang="en-US" strike="noStrike" noProof="1" dirty="0"/>
              <a:t>）家庭人际关系风险</a:t>
            </a:r>
            <a:endParaRPr lang="zh-CN" altLang="en-US" strike="noStrike" noProof="1"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标题 41985"/>
          <p:cNvSpPr>
            <a:spLocks noGrp="1" noRot="1"/>
          </p:cNvSpPr>
          <p:nvPr>
            <p:ph type="title"/>
          </p:nvPr>
        </p:nvSpPr>
        <p:spPr/>
        <p:txBody>
          <a:bodyPr anchor="ctr"/>
          <a:p>
            <a:pPr fontAlgn="base"/>
            <a:r>
              <a:rPr lang="en-US" altLang="zh-CN" strike="noStrike" noProof="1" dirty="0"/>
              <a:t>2.</a:t>
            </a:r>
            <a:r>
              <a:rPr lang="zh-CN" altLang="en-US" strike="noStrike" noProof="1" dirty="0"/>
              <a:t>投资理财过程的风险管理</a:t>
            </a:r>
            <a:endParaRPr lang="zh-CN" altLang="en-US" strike="noStrike" noProof="1" dirty="0"/>
          </a:p>
        </p:txBody>
      </p:sp>
      <p:sp>
        <p:nvSpPr>
          <p:cNvPr id="41987" name="文本占位符 41986"/>
          <p:cNvSpPr>
            <a:spLocks noGrp="1" noRot="1"/>
          </p:cNvSpPr>
          <p:nvPr>
            <p:ph idx="1"/>
          </p:nvPr>
        </p:nvSpPr>
        <p:spPr/>
        <p:txBody>
          <a:bodyPr/>
          <a:p>
            <a:pPr fontAlgn="base"/>
            <a:r>
              <a:rPr lang="en-US" altLang="zh-CN" strike="noStrike" noProof="1" dirty="0"/>
              <a:t>1)</a:t>
            </a:r>
            <a:r>
              <a:rPr lang="zh-CN" altLang="en-US" strike="noStrike" noProof="1" dirty="0"/>
              <a:t>学会识别风险</a:t>
            </a:r>
            <a:endParaRPr lang="zh-CN" altLang="en-US" strike="noStrike" noProof="1" dirty="0"/>
          </a:p>
          <a:p>
            <a:pPr fontAlgn="base"/>
            <a:r>
              <a:rPr lang="en-US" altLang="zh-CN" strike="noStrike" noProof="1" dirty="0"/>
              <a:t>2)</a:t>
            </a:r>
            <a:r>
              <a:rPr lang="zh-CN" altLang="en-US" strike="noStrike" noProof="1" dirty="0"/>
              <a:t>学会规避风险</a:t>
            </a:r>
            <a:endParaRPr lang="zh-CN" altLang="en-US" strike="noStrike" noProof="1" dirty="0"/>
          </a:p>
          <a:p>
            <a:pPr fontAlgn="base"/>
            <a:r>
              <a:rPr lang="en-US" altLang="zh-CN" strike="noStrike" noProof="1" dirty="0"/>
              <a:t>3)</a:t>
            </a:r>
            <a:r>
              <a:rPr lang="zh-CN" altLang="en-US" strike="noStrike" noProof="1" dirty="0"/>
              <a:t>学会控制风险</a:t>
            </a:r>
            <a:endParaRPr lang="zh-CN" altLang="en-US" strike="noStrike" noProof="1" dirty="0"/>
          </a:p>
          <a:p>
            <a:pPr fontAlgn="base"/>
            <a:r>
              <a:rPr lang="en-US" altLang="zh-CN" strike="noStrike" noProof="1" dirty="0"/>
              <a:t>4)</a:t>
            </a:r>
            <a:r>
              <a:rPr lang="zh-CN" altLang="en-US" strike="noStrike" noProof="1" dirty="0"/>
              <a:t>规避委托理财风险，学会防范信用风险</a:t>
            </a:r>
            <a:endParaRPr lang="zh-CN" altLang="en-US" strike="noStrike" noProof="1"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标题 11265"/>
          <p:cNvSpPr>
            <a:spLocks noGrp="1" noRot="1"/>
          </p:cNvSpPr>
          <p:nvPr>
            <p:ph type="title"/>
          </p:nvPr>
        </p:nvSpPr>
        <p:spPr/>
        <p:txBody>
          <a:bodyPr anchor="ctr"/>
          <a:p>
            <a:pPr fontAlgn="base"/>
            <a:r>
              <a:rPr lang="en-US" altLang="zh-CN" strike="noStrike" noProof="1" dirty="0"/>
              <a:t>2.1</a:t>
            </a:r>
            <a:r>
              <a:rPr lang="zh-CN" altLang="en-US" strike="noStrike" noProof="1" dirty="0"/>
              <a:t>生命周期理论</a:t>
            </a:r>
            <a:endParaRPr lang="zh-CN" altLang="en-US" strike="noStrike" noProof="1" dirty="0"/>
          </a:p>
        </p:txBody>
      </p:sp>
      <p:sp>
        <p:nvSpPr>
          <p:cNvPr id="11267" name="文本占位符 11266"/>
          <p:cNvSpPr>
            <a:spLocks noGrp="1" noRot="1"/>
          </p:cNvSpPr>
          <p:nvPr>
            <p:ph idx="1"/>
          </p:nvPr>
        </p:nvSpPr>
        <p:spPr/>
        <p:txBody>
          <a:bodyPr/>
          <a:p>
            <a:pPr fontAlgn="base"/>
            <a:r>
              <a:rPr lang="en-US" altLang="zh-CN" b="1" strike="noStrike" noProof="1" dirty="0"/>
              <a:t>2.1.1</a:t>
            </a:r>
            <a:r>
              <a:rPr lang="zh-CN" altLang="en-US" b="1" strike="noStrike" noProof="1" dirty="0"/>
              <a:t>生命周期理论的主要内容</a:t>
            </a:r>
            <a:endParaRPr lang="zh-CN" altLang="en-US" b="1" strike="noStrike" noProof="1" dirty="0"/>
          </a:p>
          <a:p>
            <a:pPr fontAlgn="base"/>
            <a:r>
              <a:rPr lang="en-US" altLang="zh-CN" b="1" strike="noStrike" noProof="1" dirty="0"/>
              <a:t>2.1.2</a:t>
            </a:r>
            <a:r>
              <a:rPr lang="zh-CN" altLang="en-US" b="1" strike="noStrike" noProof="1" dirty="0"/>
              <a:t>生命周期理论在个人理财上的运用</a:t>
            </a:r>
            <a:endParaRPr lang="zh-CN" altLang="en-US" b="1" strike="noStrike" noProof="1" dirty="0"/>
          </a:p>
          <a:p>
            <a:pPr fontAlgn="base"/>
            <a:endParaRPr lang="zh-CN" altLang="en-US" b="1" strike="noStrike" noProof="1"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标题 12289"/>
          <p:cNvSpPr>
            <a:spLocks noGrp="1" noRot="1"/>
          </p:cNvSpPr>
          <p:nvPr>
            <p:ph type="title"/>
          </p:nvPr>
        </p:nvSpPr>
        <p:spPr/>
        <p:txBody>
          <a:bodyPr anchor="ctr"/>
          <a:p>
            <a:pPr fontAlgn="base"/>
            <a:r>
              <a:rPr lang="en-US" altLang="zh-CN" strike="noStrike" noProof="1" dirty="0"/>
              <a:t>2.1.1</a:t>
            </a:r>
            <a:r>
              <a:rPr lang="zh-CN" altLang="en-US" strike="noStrike" noProof="1" dirty="0"/>
              <a:t>生命周期理论的主要内容</a:t>
            </a:r>
            <a:endParaRPr lang="zh-CN" altLang="en-US" strike="noStrike" noProof="1" dirty="0"/>
          </a:p>
        </p:txBody>
      </p:sp>
      <p:sp>
        <p:nvSpPr>
          <p:cNvPr id="12291" name="文本占位符 12290"/>
          <p:cNvSpPr>
            <a:spLocks noGrp="1" noRot="1"/>
          </p:cNvSpPr>
          <p:nvPr>
            <p:ph idx="1"/>
          </p:nvPr>
        </p:nvSpPr>
        <p:spPr/>
        <p:txBody>
          <a:bodyPr/>
          <a:p>
            <a:pPr fontAlgn="base">
              <a:lnSpc>
                <a:spcPct val="80000"/>
              </a:lnSpc>
            </a:pPr>
            <a:r>
              <a:rPr lang="en-US" altLang="zh-CN" sz="2800" strike="noStrike" noProof="1" dirty="0"/>
              <a:t>1)</a:t>
            </a:r>
            <a:r>
              <a:rPr lang="zh-CN" altLang="en-US" sz="2800" strike="noStrike" noProof="1" dirty="0"/>
              <a:t>消费在消费者的一生中保持不变。</a:t>
            </a:r>
            <a:endParaRPr lang="zh-CN" altLang="en-US" sz="2800" strike="noStrike" noProof="1" dirty="0"/>
          </a:p>
          <a:p>
            <a:pPr fontAlgn="base">
              <a:lnSpc>
                <a:spcPct val="80000"/>
              </a:lnSpc>
            </a:pPr>
            <a:r>
              <a:rPr lang="en-US" altLang="zh-CN" sz="2800" strike="noStrike" noProof="1" dirty="0"/>
              <a:t>2)</a:t>
            </a:r>
            <a:r>
              <a:rPr lang="zh-CN" altLang="en-US" sz="2800" strike="noStrike" noProof="1" dirty="0"/>
              <a:t>消费支出是由终身收入</a:t>
            </a:r>
            <a:r>
              <a:rPr lang="en-US" altLang="zh-CN" sz="2800" strike="noStrike" noProof="1" dirty="0"/>
              <a:t>+</a:t>
            </a:r>
            <a:r>
              <a:rPr lang="zh-CN" altLang="en-US" sz="2800" strike="noStrike" noProof="1" dirty="0"/>
              <a:t>初始财富来融资的。</a:t>
            </a:r>
            <a:endParaRPr lang="zh-CN" altLang="en-US" sz="2800" strike="noStrike" noProof="1" dirty="0"/>
          </a:p>
          <a:p>
            <a:pPr fontAlgn="base">
              <a:lnSpc>
                <a:spcPct val="80000"/>
              </a:lnSpc>
            </a:pPr>
            <a:r>
              <a:rPr lang="en-US" altLang="zh-CN" sz="2800" strike="noStrike" noProof="1" dirty="0"/>
              <a:t>3)</a:t>
            </a:r>
            <a:r>
              <a:rPr lang="zh-CN" altLang="en-US" sz="2800" strike="noStrike" noProof="1" dirty="0"/>
              <a:t>每年财富的</a:t>
            </a:r>
            <a:r>
              <a:rPr lang="en-US" altLang="zh-CN" sz="2800" strike="noStrike" noProof="1" dirty="0"/>
              <a:t>1</a:t>
            </a:r>
            <a:r>
              <a:rPr lang="zh-CN" altLang="en-US" sz="2800" strike="noStrike" noProof="1" dirty="0"/>
              <a:t>／（</a:t>
            </a:r>
            <a:r>
              <a:rPr lang="en-US" altLang="zh-CN" sz="2800" strike="noStrike" noProof="1"/>
              <a:t>NL</a:t>
            </a:r>
            <a:r>
              <a:rPr lang="en-US" altLang="zh-CN" sz="2800" strike="noStrike" noProof="1">
                <a:latin typeface="Arial" panose="020B0604020202020204" pitchFamily="34" charset="0"/>
              </a:rPr>
              <a:t>—</a:t>
            </a:r>
            <a:r>
              <a:rPr lang="en-US" altLang="zh-CN" sz="2800" strike="noStrike" noProof="1" dirty="0"/>
              <a:t>T</a:t>
            </a:r>
            <a:r>
              <a:rPr lang="zh-CN" altLang="en-US" sz="2800" strike="noStrike" noProof="1" dirty="0"/>
              <a:t>）部分将被消费掉，其中（</a:t>
            </a:r>
            <a:r>
              <a:rPr lang="en-US" altLang="zh-CN" sz="2800" strike="noStrike" noProof="1" dirty="0"/>
              <a:t>NL</a:t>
            </a:r>
            <a:r>
              <a:rPr lang="zh-CN" altLang="en-US" sz="2800" strike="noStrike" noProof="1" dirty="0"/>
              <a:t>一</a:t>
            </a:r>
            <a:r>
              <a:rPr lang="en-US" altLang="zh-CN" sz="2800" strike="noStrike" noProof="1" dirty="0"/>
              <a:t>T</a:t>
            </a:r>
            <a:r>
              <a:rPr lang="zh-CN" altLang="en-US" sz="2800" strike="noStrike" noProof="1" dirty="0"/>
              <a:t>）为个人预期寿命。</a:t>
            </a:r>
            <a:endParaRPr lang="zh-CN" altLang="en-US" sz="2800" strike="noStrike" noProof="1" dirty="0"/>
          </a:p>
          <a:p>
            <a:pPr fontAlgn="base">
              <a:lnSpc>
                <a:spcPct val="80000"/>
              </a:lnSpc>
            </a:pPr>
            <a:r>
              <a:rPr lang="en-US" altLang="zh-CN" sz="2800" strike="noStrike" noProof="1" dirty="0"/>
              <a:t>4)</a:t>
            </a:r>
            <a:r>
              <a:rPr lang="zh-CN" altLang="en-US" sz="2800" strike="noStrike" noProof="1" dirty="0"/>
              <a:t>当前消费取决于当前财富和终身收入。无论是劳动收入还是财富增加，都将提高消费支出；延长相对于退休时间的工作时间从而增加终身收入并且缩短负储蓄的时间长度，也会提高消费。</a:t>
            </a:r>
            <a:endParaRPr lang="zh-CN" altLang="en-US" sz="2800" strike="noStrike" noProof="1" dirty="0"/>
          </a:p>
          <a:p>
            <a:pPr fontAlgn="base">
              <a:lnSpc>
                <a:spcPct val="80000"/>
              </a:lnSpc>
            </a:pPr>
            <a:r>
              <a:rPr lang="en-US" altLang="zh-CN" sz="2800" strike="noStrike" noProof="1" dirty="0"/>
              <a:t>5)</a:t>
            </a:r>
            <a:r>
              <a:rPr lang="zh-CN" altLang="en-US" sz="2800" strike="noStrike" noProof="1" dirty="0"/>
              <a:t>公式表示为</a:t>
            </a:r>
            <a:endParaRPr lang="zh-CN" altLang="en-US" sz="2800" strike="noStrike" noProof="1" dirty="0"/>
          </a:p>
          <a:p>
            <a:pPr fontAlgn="base">
              <a:lnSpc>
                <a:spcPct val="80000"/>
              </a:lnSpc>
            </a:pPr>
            <a:r>
              <a:rPr lang="en-US" altLang="zh-CN" sz="2800" strike="noStrike" noProof="1" dirty="0"/>
              <a:t>C</a:t>
            </a:r>
            <a:r>
              <a:rPr lang="zh-CN" altLang="en-US" sz="2800" strike="noStrike" noProof="1" dirty="0"/>
              <a:t>＝</a:t>
            </a:r>
            <a:r>
              <a:rPr lang="en-US" altLang="zh-CN" sz="2800" strike="noStrike" noProof="1" err="1"/>
              <a:t>a×WR</a:t>
            </a:r>
            <a:r>
              <a:rPr lang="zh-CN" altLang="en-US" sz="2800" strike="noStrike" noProof="1" dirty="0"/>
              <a:t>＋</a:t>
            </a:r>
            <a:r>
              <a:rPr lang="en-US" altLang="zh-CN" sz="2800" strike="noStrike" noProof="1" dirty="0"/>
              <a:t>c×Y1</a:t>
            </a:r>
            <a:endParaRPr lang="en-US" altLang="zh-CN" sz="2800" strike="noStrike" noProof="1"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标题 13313"/>
          <p:cNvSpPr>
            <a:spLocks noGrp="1" noRot="1"/>
          </p:cNvSpPr>
          <p:nvPr>
            <p:ph type="title"/>
          </p:nvPr>
        </p:nvSpPr>
        <p:spPr/>
        <p:txBody>
          <a:bodyPr anchor="ctr"/>
          <a:p>
            <a:pPr fontAlgn="base"/>
            <a:r>
              <a:rPr lang="en-US" altLang="zh-CN" strike="noStrike" noProof="1" dirty="0"/>
              <a:t>2.1.2</a:t>
            </a:r>
            <a:r>
              <a:rPr lang="zh-CN" altLang="en-US" strike="noStrike" noProof="1" dirty="0"/>
              <a:t>生命周期理论在个人理财上的运用</a:t>
            </a:r>
            <a:endParaRPr lang="zh-CN" altLang="en-US" strike="noStrike" noProof="1" dirty="0"/>
          </a:p>
        </p:txBody>
      </p:sp>
      <p:sp>
        <p:nvSpPr>
          <p:cNvPr id="13315" name="文本占位符 13314"/>
          <p:cNvSpPr>
            <a:spLocks noGrp="1" noRot="1"/>
          </p:cNvSpPr>
          <p:nvPr>
            <p:ph idx="1"/>
          </p:nvPr>
        </p:nvSpPr>
        <p:spPr/>
        <p:txBody>
          <a:bodyPr/>
          <a:p>
            <a:pPr fontAlgn="base"/>
            <a:r>
              <a:rPr lang="zh-CN" altLang="en-US" strike="noStrike" noProof="1" dirty="0"/>
              <a:t>成长期</a:t>
            </a:r>
            <a:endParaRPr lang="zh-CN" altLang="en-US" strike="noStrike" noProof="1" dirty="0"/>
          </a:p>
          <a:p>
            <a:pPr fontAlgn="base"/>
            <a:r>
              <a:rPr lang="zh-CN" altLang="en-US" strike="noStrike" noProof="1" dirty="0"/>
              <a:t>青年期</a:t>
            </a:r>
            <a:endParaRPr lang="zh-CN" altLang="en-US" strike="noStrike" noProof="1" dirty="0"/>
          </a:p>
          <a:p>
            <a:pPr fontAlgn="base"/>
            <a:r>
              <a:rPr lang="zh-CN" altLang="en-US" strike="noStrike" noProof="1" dirty="0"/>
              <a:t>成年期</a:t>
            </a:r>
            <a:endParaRPr lang="zh-CN" altLang="en-US" strike="noStrike" noProof="1" dirty="0"/>
          </a:p>
          <a:p>
            <a:pPr fontAlgn="base"/>
            <a:r>
              <a:rPr lang="zh-CN" altLang="en-US" strike="noStrike" noProof="1" dirty="0"/>
              <a:t>成熟期</a:t>
            </a:r>
            <a:endParaRPr lang="zh-CN" altLang="en-US" strike="noStrike" noProof="1" dirty="0"/>
          </a:p>
          <a:p>
            <a:pPr fontAlgn="base"/>
            <a:r>
              <a:rPr lang="zh-CN" altLang="en-US" strike="noStrike" noProof="1" dirty="0"/>
              <a:t>老年期 </a:t>
            </a:r>
            <a:endParaRPr lang="zh-CN" altLang="en-US" strike="noStrike" noProof="1"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标题 14337"/>
          <p:cNvSpPr>
            <a:spLocks noGrp="1" noRot="1"/>
          </p:cNvSpPr>
          <p:nvPr>
            <p:ph type="title"/>
          </p:nvPr>
        </p:nvSpPr>
        <p:spPr/>
        <p:txBody>
          <a:bodyPr anchor="ctr"/>
          <a:p>
            <a:pPr fontAlgn="base"/>
            <a:r>
              <a:rPr lang="en-US" altLang="zh-CN" strike="noStrike" noProof="1" dirty="0"/>
              <a:t> 2.2 </a:t>
            </a:r>
            <a:r>
              <a:rPr lang="zh-CN" altLang="en-US" strike="noStrike" noProof="1" dirty="0"/>
              <a:t>持久收入消费理论</a:t>
            </a:r>
            <a:endParaRPr lang="zh-CN" altLang="en-US" strike="noStrike" noProof="1" dirty="0"/>
          </a:p>
        </p:txBody>
      </p:sp>
      <p:sp>
        <p:nvSpPr>
          <p:cNvPr id="14339" name="文本占位符 14338"/>
          <p:cNvSpPr>
            <a:spLocks noGrp="1" noRot="1"/>
          </p:cNvSpPr>
          <p:nvPr>
            <p:ph idx="1"/>
          </p:nvPr>
        </p:nvSpPr>
        <p:spPr/>
        <p:txBody>
          <a:bodyPr/>
          <a:p>
            <a:pPr fontAlgn="base"/>
            <a:r>
              <a:rPr lang="en-US" altLang="zh-CN" b="1" strike="noStrike" noProof="1" dirty="0"/>
              <a:t>2.2.1</a:t>
            </a:r>
            <a:r>
              <a:rPr lang="zh-CN" altLang="en-US" b="1" strike="noStrike" noProof="1" dirty="0"/>
              <a:t>持久收入消费理论的基本内容</a:t>
            </a:r>
            <a:endParaRPr lang="zh-CN" altLang="en-US" b="1" strike="noStrike" noProof="1" dirty="0"/>
          </a:p>
          <a:p>
            <a:pPr fontAlgn="base"/>
            <a:r>
              <a:rPr lang="en-US" altLang="zh-CN" b="1" strike="noStrike" noProof="1" dirty="0"/>
              <a:t>2.2.2</a:t>
            </a:r>
            <a:r>
              <a:rPr lang="zh-CN" altLang="en-US" b="1" strike="noStrike" noProof="1" dirty="0"/>
              <a:t>持久收入消费理论在个人理财上的运用</a:t>
            </a:r>
            <a:endParaRPr lang="zh-CN" altLang="en-US" b="1" strike="noStrike" noProof="1" dirty="0"/>
          </a:p>
          <a:p>
            <a:pPr fontAlgn="base"/>
            <a:endParaRPr lang="zh-CN" altLang="en-US" b="1" strike="noStrike" noProof="1"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标题 15361"/>
          <p:cNvSpPr>
            <a:spLocks noGrp="1" noRot="1"/>
          </p:cNvSpPr>
          <p:nvPr>
            <p:ph type="title"/>
          </p:nvPr>
        </p:nvSpPr>
        <p:spPr/>
        <p:txBody>
          <a:bodyPr anchor="ctr"/>
          <a:p>
            <a:pPr fontAlgn="base"/>
            <a:r>
              <a:rPr lang="en-US" altLang="zh-CN" strike="noStrike" noProof="1" dirty="0"/>
              <a:t>2.2.1</a:t>
            </a:r>
            <a:r>
              <a:rPr lang="zh-CN" altLang="en-US" strike="noStrike" noProof="1" dirty="0"/>
              <a:t>持久收入消费理论的基本内容</a:t>
            </a:r>
            <a:endParaRPr lang="zh-CN" altLang="en-US" strike="noStrike" noProof="1" dirty="0"/>
          </a:p>
        </p:txBody>
      </p:sp>
      <p:sp>
        <p:nvSpPr>
          <p:cNvPr id="15363" name="文本占位符 15362"/>
          <p:cNvSpPr>
            <a:spLocks noGrp="1" noRot="1"/>
          </p:cNvSpPr>
          <p:nvPr>
            <p:ph idx="1"/>
          </p:nvPr>
        </p:nvSpPr>
        <p:spPr/>
        <p:txBody>
          <a:bodyPr/>
          <a:p>
            <a:pPr fontAlgn="base">
              <a:lnSpc>
                <a:spcPct val="80000"/>
              </a:lnSpc>
            </a:pPr>
            <a:r>
              <a:rPr lang="zh-CN" altLang="en-US" sz="2400" strike="noStrike" noProof="1" dirty="0"/>
              <a:t>弗里得曼认为，决定人们消费支出的是他们持久的、长期的收入，而不是短期的可支配收入。因为短期可支配收入会受到许多偶然因素的影响经常变动，人们消费与短期经常变动的收入没有稳定函数关系。为了实现效用最大化，人们实际上是根据他们在长期中能保持的收入水平来进行消费的。在通常情况下，一个人是无法确定收入变化到底是持久性的还是暂时性的。如果收入变化实际上总是持久的或长期的，那么消费者在他们收入发生变化时将相信这种变化大多数是持久的，这样的消费者因而具有较高的</a:t>
            </a:r>
            <a:r>
              <a:rPr lang="en-US" altLang="zh-CN" sz="2400" strike="noStrike" noProof="1" dirty="0"/>
              <a:t>g</a:t>
            </a:r>
            <a:r>
              <a:rPr lang="zh-CN" altLang="en-US" sz="2400" strike="noStrike" noProof="1" dirty="0"/>
              <a:t>值，边际消费倾向较高；那些收入在平时非常易变的消费者在估计持久收入时，将不会过多地考虑收入的当前变化，相应地他们具有较低的</a:t>
            </a:r>
            <a:r>
              <a:rPr lang="en-US" altLang="zh-CN" sz="2400" strike="noStrike" noProof="1" dirty="0"/>
              <a:t>g</a:t>
            </a:r>
            <a:r>
              <a:rPr lang="zh-CN" altLang="en-US" sz="2400" strike="noStrike" noProof="1" dirty="0"/>
              <a:t>值，短期边际消费倾向较低。 </a:t>
            </a:r>
            <a:endParaRPr lang="zh-CN" altLang="en-US" sz="2400" strike="noStrike" noProof="1"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标题 16385"/>
          <p:cNvSpPr>
            <a:spLocks noGrp="1" noRot="1"/>
          </p:cNvSpPr>
          <p:nvPr>
            <p:ph type="title"/>
          </p:nvPr>
        </p:nvSpPr>
        <p:spPr/>
        <p:txBody>
          <a:bodyPr anchor="ctr"/>
          <a:p>
            <a:pPr fontAlgn="base"/>
            <a:r>
              <a:rPr lang="en-US" altLang="zh-CN" strike="noStrike" noProof="1" dirty="0"/>
              <a:t>2.2.2</a:t>
            </a:r>
            <a:r>
              <a:rPr lang="zh-CN" altLang="en-US" strike="noStrike" noProof="1" dirty="0"/>
              <a:t>持久收入消费理论在个人理财上的运用</a:t>
            </a:r>
            <a:endParaRPr lang="zh-CN" altLang="en-US" strike="noStrike" noProof="1" dirty="0"/>
          </a:p>
        </p:txBody>
      </p:sp>
      <p:sp>
        <p:nvSpPr>
          <p:cNvPr id="16387" name="文本占位符 16386"/>
          <p:cNvSpPr>
            <a:spLocks noGrp="1" noRot="1"/>
          </p:cNvSpPr>
          <p:nvPr>
            <p:ph idx="1"/>
          </p:nvPr>
        </p:nvSpPr>
        <p:spPr/>
        <p:txBody>
          <a:bodyPr/>
          <a:p>
            <a:pPr fontAlgn="base">
              <a:lnSpc>
                <a:spcPct val="90000"/>
              </a:lnSpc>
            </a:pPr>
            <a:r>
              <a:rPr lang="zh-CN" altLang="en-US" sz="2800" strike="noStrike" noProof="1" dirty="0"/>
              <a:t>根据持久收入消费理论，可以对我国个人（家庭）当前投资理财组合中储蓄比例居高不下做出一个解释，那就是消费者对未来收入的预期很不确定。中国居民消费中存在着较强的预防性储蓄动机，这一方面固然是因为经济增长使居民消费结构升级，会对储蓄进一步积累有推动；但在另一方面更是因为居民在未来收入不确定性增加的背景下，更看重未来消费可能而牺牲当前必要消费支出，预防性储蓄成为个人及家庭理财行为的一种理性选择。</a:t>
            </a:r>
            <a:endParaRPr lang="zh-CN" altLang="en-US" sz="2800" strike="noStrike" noProof="1" dirty="0"/>
          </a:p>
        </p:txBody>
      </p:sp>
    </p:spTree>
  </p:cSld>
  <p:clrMapOvr>
    <a:masterClrMapping/>
  </p:clrMapOvr>
</p:sld>
</file>

<file path=ppt/theme/theme1.xml><?xml version="1.0" encoding="utf-8"?>
<a:theme xmlns:a="http://schemas.openxmlformats.org/drawingml/2006/main" name="Glass Layers">
  <a:themeElements>
    <a:clrScheme name="">
      <a:dk1>
        <a:srgbClr val="FFFFFF"/>
      </a:dk1>
      <a:lt1>
        <a:srgbClr val="008000"/>
      </a:lt1>
      <a:dk2>
        <a:srgbClr val="FFFFB7"/>
      </a:dk2>
      <a:lt2>
        <a:srgbClr val="006600"/>
      </a:lt2>
      <a:accent1>
        <a:srgbClr val="99CC00"/>
      </a:accent1>
      <a:accent2>
        <a:srgbClr val="00CC00"/>
      </a:accent2>
      <a:accent3>
        <a:srgbClr val="AAC1AA"/>
      </a:accent3>
      <a:accent4>
        <a:srgbClr val="DCDCDC"/>
      </a:accent4>
      <a:accent5>
        <a:srgbClr val="CAE2AA"/>
      </a:accent5>
      <a:accent6>
        <a:srgbClr val="00B700"/>
      </a:accent6>
      <a:hlink>
        <a:srgbClr val="99FF66"/>
      </a:hlink>
      <a:folHlink>
        <a:srgbClr val="FFFF66"/>
      </a:folHlink>
    </a:clrScheme>
    <a:fontScheme name="">
      <a:majorFont>
        <a:latin typeface="Arial Black"/>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FFCC66"/>
        </a:lt1>
        <a:dk2>
          <a:srgbClr val="CC6600"/>
        </a:dk2>
        <a:lt2>
          <a:srgbClr val="FF9900"/>
        </a:lt2>
        <a:accent1>
          <a:srgbClr val="F05000"/>
        </a:accent1>
        <a:accent2>
          <a:srgbClr val="B28300"/>
        </a:accent2>
        <a:accent3>
          <a:srgbClr val="FFE2B9"/>
        </a:accent3>
        <a:accent4>
          <a:srgbClr val="DCDCDC"/>
        </a:accent4>
        <a:accent5>
          <a:srgbClr val="F6B3AA"/>
        </a:accent5>
        <a:accent6>
          <a:srgbClr val="9F7500"/>
        </a:accent6>
        <a:hlink>
          <a:srgbClr val="99CC00"/>
        </a:hlink>
        <a:folHlink>
          <a:srgbClr val="008000"/>
        </a:folHlink>
      </a:clrScheme>
      <a:clrMap bg1="lt1" tx1="dk1" bg2="lt2" tx2="dk2" accent1="accent1" accent2="accent2" accent3="accent3" accent4="accent4" accent5="accent5" accent6="accent6" hlink="hlink" folHlink="folHlink"/>
    </a:extraClrScheme>
    <a:extraClrScheme>
      <a:clrScheme name="">
        <a:dk1>
          <a:srgbClr val="FFFFFF"/>
        </a:dk1>
        <a:lt1>
          <a:srgbClr val="993300"/>
        </a:lt1>
        <a:dk2>
          <a:srgbClr val="FEEC94"/>
        </a:dk2>
        <a:lt2>
          <a:srgbClr val="BB5F03"/>
        </a:lt2>
        <a:accent1>
          <a:srgbClr val="FF9900"/>
        </a:accent1>
        <a:accent2>
          <a:srgbClr val="B76A03"/>
        </a:accent2>
        <a:accent3>
          <a:srgbClr val="CAADAA"/>
        </a:accent3>
        <a:accent4>
          <a:srgbClr val="DCDCDC"/>
        </a:accent4>
        <a:accent5>
          <a:srgbClr val="FFCAAA"/>
        </a:accent5>
        <a:accent6>
          <a:srgbClr val="A45E02"/>
        </a:accent6>
        <a:hlink>
          <a:srgbClr val="FFFF00"/>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6FB56D"/>
        </a:lt1>
        <a:dk2>
          <a:srgbClr val="FFFFCC"/>
        </a:dk2>
        <a:lt2>
          <a:srgbClr val="56925A"/>
        </a:lt2>
        <a:accent1>
          <a:srgbClr val="2B877C"/>
        </a:accent1>
        <a:accent2>
          <a:srgbClr val="5A9A5F"/>
        </a:accent2>
        <a:accent3>
          <a:srgbClr val="BBD6BB"/>
        </a:accent3>
        <a:accent4>
          <a:srgbClr val="DCDCDC"/>
        </a:accent4>
        <a:accent5>
          <a:srgbClr val="ACC3BF"/>
        </a:accent5>
        <a:accent6>
          <a:srgbClr val="508A55"/>
        </a:accent6>
        <a:hlink>
          <a:srgbClr val="99FF33"/>
        </a:hlink>
        <a:folHlink>
          <a:srgbClr val="DDFFBB"/>
        </a:folHlink>
      </a:clrScheme>
      <a:clrMap bg1="lt1" tx1="dk1" bg2="lt2" tx2="dk2" accent1="accent1" accent2="accent2" accent3="accent3" accent4="accent4" accent5="accent5" accent6="accent6" hlink="hlink" folHlink="folHlink"/>
    </a:extraClrScheme>
    <a:extraClrScheme>
      <a:clrScheme name="">
        <a:dk1>
          <a:srgbClr val="FFFFFF"/>
        </a:dk1>
        <a:lt1>
          <a:srgbClr val="008000"/>
        </a:lt1>
        <a:dk2>
          <a:srgbClr val="FFFFB7"/>
        </a:dk2>
        <a:lt2>
          <a:srgbClr val="006600"/>
        </a:lt2>
        <a:accent1>
          <a:srgbClr val="99CC00"/>
        </a:accent1>
        <a:accent2>
          <a:srgbClr val="00CC00"/>
        </a:accent2>
        <a:accent3>
          <a:srgbClr val="AAC1AA"/>
        </a:accent3>
        <a:accent4>
          <a:srgbClr val="DCDCDC"/>
        </a:accent4>
        <a:accent5>
          <a:srgbClr val="CAE2AA"/>
        </a:accent5>
        <a:accent6>
          <a:srgbClr val="00B700"/>
        </a:accent6>
        <a:hlink>
          <a:srgbClr val="99FF66"/>
        </a:hlink>
        <a:folHlink>
          <a:srgbClr val="FFFF66"/>
        </a:folHlink>
      </a:clrScheme>
      <a:clrMap bg1="lt1" tx1="dk1" bg2="lt2" tx2="dk2" accent1="accent1" accent2="accent2" accent3="accent3" accent4="accent4" accent5="accent5" accent6="accent6" hlink="hlink" folHlink="folHlink"/>
    </a:extraClrScheme>
    <a:extraClrScheme>
      <a:clrScheme name="">
        <a:dk1>
          <a:srgbClr val="000000"/>
        </a:dk1>
        <a:lt1>
          <a:srgbClr val="CCECFF"/>
        </a:lt1>
        <a:dk2>
          <a:srgbClr val="000000"/>
        </a:dk2>
        <a:lt2>
          <a:srgbClr val="D6EDEE"/>
        </a:lt2>
        <a:accent1>
          <a:srgbClr val="E8F0F4"/>
        </a:accent1>
        <a:accent2>
          <a:srgbClr val="8EAAFA"/>
        </a:accent2>
        <a:accent3>
          <a:srgbClr val="E2F4FF"/>
        </a:accent3>
        <a:accent4>
          <a:srgbClr val="000000"/>
        </a:accent4>
        <a:accent5>
          <a:srgbClr val="F1F6F8"/>
        </a:accent5>
        <a:accent6>
          <a:srgbClr val="7F98E0"/>
        </a:accent6>
        <a:hlink>
          <a:srgbClr val="0066FF"/>
        </a:hlink>
        <a:folHlink>
          <a:srgbClr val="9947FD"/>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F8F8F8"/>
        </a:dk2>
        <a:lt2>
          <a:srgbClr val="48486A"/>
        </a:lt2>
        <a:accent1>
          <a:srgbClr val="6699FF"/>
        </a:accent1>
        <a:accent2>
          <a:srgbClr val="0000FF"/>
        </a:accent2>
        <a:accent3>
          <a:srgbClr val="AAAACA"/>
        </a:accent3>
        <a:accent4>
          <a:srgbClr val="DCDCDC"/>
        </a:accent4>
        <a:accent5>
          <a:srgbClr val="B9CAFF"/>
        </a:accent5>
        <a:accent6>
          <a:srgbClr val="0000E5"/>
        </a:accent6>
        <a:hlink>
          <a:srgbClr val="3DCCFF"/>
        </a:hlink>
        <a:folHlink>
          <a:srgbClr val="CCECFF"/>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D9D9FF"/>
        </a:dk2>
        <a:lt2>
          <a:srgbClr val="573F8B"/>
        </a:lt2>
        <a:accent1>
          <a:srgbClr val="CC99FF"/>
        </a:accent1>
        <a:accent2>
          <a:srgbClr val="9933FF"/>
        </a:accent2>
        <a:accent3>
          <a:srgbClr val="B9B9CA"/>
        </a:accent3>
        <a:accent4>
          <a:srgbClr val="DCDCDC"/>
        </a:accent4>
        <a:accent5>
          <a:srgbClr val="E2CAFF"/>
        </a:accent5>
        <a:accent6>
          <a:srgbClr val="892DE5"/>
        </a:accent6>
        <a:hlink>
          <a:srgbClr val="99F3FF"/>
        </a:hlink>
        <a:folHlink>
          <a:srgbClr val="CCCCFF"/>
        </a:folHlink>
      </a:clrScheme>
      <a:clrMap bg1="lt1" tx1="dk1" bg2="lt2" tx2="dk2" accent1="accent1" accent2="accent2" accent3="accent3" accent4="accent4" accent5="accent5" accent6="accent6" hlink="hlink" folHlink="folHlink"/>
    </a:extraClrScheme>
    <a:extraClrScheme>
      <a:clrScheme name="">
        <a:dk1>
          <a:srgbClr val="000000"/>
        </a:dk1>
        <a:lt1>
          <a:srgbClr val="EAEAEA"/>
        </a:lt1>
        <a:dk2>
          <a:srgbClr val="000000"/>
        </a:dk2>
        <a:lt2>
          <a:srgbClr val="C1C2CB"/>
        </a:lt2>
        <a:accent1>
          <a:srgbClr val="F1F1F7"/>
        </a:accent1>
        <a:accent2>
          <a:srgbClr val="8C8CB4"/>
        </a:accent2>
        <a:accent3>
          <a:srgbClr val="F2F2F2"/>
        </a:accent3>
        <a:accent4>
          <a:srgbClr val="000000"/>
        </a:accent4>
        <a:accent5>
          <a:srgbClr val="F7F7FA"/>
        </a:accent5>
        <a:accent6>
          <a:srgbClr val="7D7DA1"/>
        </a:accent6>
        <a:hlink>
          <a:srgbClr val="A3FFFF"/>
        </a:hlink>
        <a:folHlink>
          <a:srgbClr val="9E99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Glass Layers</Template>
  <TotalTime>0</TotalTime>
  <Words>2916</Words>
  <Application>WPS 演示</Application>
  <PresentationFormat>在屏幕上显示</PresentationFormat>
  <Paragraphs>204</Paragraphs>
  <Slides>33</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33</vt:i4>
      </vt:variant>
    </vt:vector>
  </HeadingPairs>
  <TitlesOfParts>
    <vt:vector size="47" baseType="lpstr">
      <vt:lpstr>Arial</vt:lpstr>
      <vt:lpstr>宋体</vt:lpstr>
      <vt:lpstr>Wingdings</vt:lpstr>
      <vt:lpstr>汉仪书宋二KW</vt:lpstr>
      <vt:lpstr>Arial Black</vt:lpstr>
      <vt:lpstr>Times New Roman</vt:lpstr>
      <vt:lpstr>微软雅黑</vt:lpstr>
      <vt:lpstr>汉仪旗黑</vt:lpstr>
      <vt:lpstr>Arial Unicode MS</vt:lpstr>
      <vt:lpstr>Calibri</vt:lpstr>
      <vt:lpstr>Helvetica Neue</vt:lpstr>
      <vt:lpstr>宋体</vt:lpstr>
      <vt:lpstr>Glass Layers</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Gulu</cp:lastModifiedBy>
  <cp:revision>3</cp:revision>
  <dcterms:created xsi:type="dcterms:W3CDTF">2024-09-12T02:33:47Z</dcterms:created>
  <dcterms:modified xsi:type="dcterms:W3CDTF">2024-09-12T02:33:47Z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1</vt:r8>
  </property>
  <property fmtid="{D5CDD505-2E9C-101B-9397-08002B2CF9AE}" pid="3" name="KSOProductBuildVer">
    <vt:lpwstr>2052-5.4.0.7910</vt:lpwstr>
  </property>
  <property fmtid="{D5CDD505-2E9C-101B-9397-08002B2CF9AE}" pid="4" name="ICV">
    <vt:lpwstr>9476977B8F1485830B53E2662542B7DB_43</vt:lpwstr>
  </property>
</Properties>
</file>