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0704513" cy="6191250"/>
  <p:notesSz cx="7559675" cy="10691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232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34960" y="580320"/>
            <a:ext cx="9633240" cy="107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534960" y="1827720"/>
            <a:ext cx="9633240" cy="3727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34960" y="580320"/>
            <a:ext cx="9633240" cy="107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34960" y="1827720"/>
            <a:ext cx="9633240" cy="3727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34960" y="580320"/>
            <a:ext cx="9633240" cy="107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534960" y="1827720"/>
            <a:ext cx="9633240" cy="3727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34960" y="580320"/>
            <a:ext cx="9633240" cy="107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34960" y="1827720"/>
            <a:ext cx="9633240" cy="3727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34960" y="580320"/>
            <a:ext cx="9633240" cy="107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534960" y="1827720"/>
            <a:ext cx="9633240" cy="3727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960" y="580320"/>
            <a:ext cx="9633240" cy="107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960" y="1827720"/>
            <a:ext cx="9633240" cy="3727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34960" y="580320"/>
            <a:ext cx="9633240" cy="107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534960" y="1827720"/>
            <a:ext cx="9633240" cy="3727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580320"/>
            <a:ext cx="9633240" cy="107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1827720"/>
            <a:ext cx="9633240" cy="3727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580320"/>
            <a:ext cx="9633240" cy="107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1827720"/>
            <a:ext cx="9633240" cy="3727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960" y="580320"/>
            <a:ext cx="9633240" cy="107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960" y="1827720"/>
            <a:ext cx="9633240" cy="3727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960" y="580320"/>
            <a:ext cx="9633240" cy="107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960" y="1827720"/>
            <a:ext cx="9633240" cy="3727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34960" y="580320"/>
            <a:ext cx="9633240" cy="107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34960" y="1827720"/>
            <a:ext cx="9633240" cy="3727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34960" y="580320"/>
            <a:ext cx="9633240" cy="107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534960" y="1827720"/>
            <a:ext cx="9633240" cy="3727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34960" y="580320"/>
            <a:ext cx="9633240" cy="107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34960" y="1827720"/>
            <a:ext cx="9633240" cy="3727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34960" y="580320"/>
            <a:ext cx="9633240" cy="107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34960" y="1827720"/>
            <a:ext cx="9633240" cy="3727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13" Type="http://schemas.openxmlformats.org/officeDocument/2006/relationships/image" Target="../media/image150.png"/><Relationship Id="rId3" Type="http://schemas.openxmlformats.org/officeDocument/2006/relationships/image" Target="../media/image143.png"/><Relationship Id="rId7" Type="http://schemas.openxmlformats.org/officeDocument/2006/relationships/image" Target="../media/image75.png"/><Relationship Id="rId12" Type="http://schemas.openxmlformats.org/officeDocument/2006/relationships/image" Target="../media/image149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5.png"/><Relationship Id="rId11" Type="http://schemas.openxmlformats.org/officeDocument/2006/relationships/image" Target="../media/image148.png"/><Relationship Id="rId5" Type="http://schemas.openxmlformats.org/officeDocument/2006/relationships/image" Target="../media/image144.png"/><Relationship Id="rId15" Type="http://schemas.openxmlformats.org/officeDocument/2006/relationships/image" Target="../media/image152.png"/><Relationship Id="rId10" Type="http://schemas.openxmlformats.org/officeDocument/2006/relationships/image" Target="../media/image147.png"/><Relationship Id="rId4" Type="http://schemas.openxmlformats.org/officeDocument/2006/relationships/image" Target="../media/image139.png"/><Relationship Id="rId9" Type="http://schemas.openxmlformats.org/officeDocument/2006/relationships/image" Target="../media/image37.png"/><Relationship Id="rId14" Type="http://schemas.openxmlformats.org/officeDocument/2006/relationships/image" Target="../media/image15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154.png"/><Relationship Id="rId7" Type="http://schemas.openxmlformats.org/officeDocument/2006/relationships/image" Target="../media/image157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10" Type="http://schemas.openxmlformats.org/officeDocument/2006/relationships/image" Target="../media/image159.png"/><Relationship Id="rId4" Type="http://schemas.openxmlformats.org/officeDocument/2006/relationships/image" Target="../media/image34.png"/><Relationship Id="rId9" Type="http://schemas.openxmlformats.org/officeDocument/2006/relationships/image" Target="../media/image15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3" Type="http://schemas.openxmlformats.org/officeDocument/2006/relationships/image" Target="../media/image161.png"/><Relationship Id="rId7" Type="http://schemas.openxmlformats.org/officeDocument/2006/relationships/image" Target="../media/image164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3.png"/><Relationship Id="rId11" Type="http://schemas.openxmlformats.org/officeDocument/2006/relationships/image" Target="../media/image168.png"/><Relationship Id="rId5" Type="http://schemas.openxmlformats.org/officeDocument/2006/relationships/image" Target="../media/image162.png"/><Relationship Id="rId10" Type="http://schemas.openxmlformats.org/officeDocument/2006/relationships/image" Target="../media/image167.png"/><Relationship Id="rId4" Type="http://schemas.openxmlformats.org/officeDocument/2006/relationships/image" Target="../media/image34.png"/><Relationship Id="rId9" Type="http://schemas.openxmlformats.org/officeDocument/2006/relationships/image" Target="../media/image16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13" Type="http://schemas.openxmlformats.org/officeDocument/2006/relationships/image" Target="../media/image180.png"/><Relationship Id="rId3" Type="http://schemas.openxmlformats.org/officeDocument/2006/relationships/image" Target="../media/image170.png"/><Relationship Id="rId7" Type="http://schemas.openxmlformats.org/officeDocument/2006/relationships/image" Target="../media/image174.png"/><Relationship Id="rId12" Type="http://schemas.openxmlformats.org/officeDocument/2006/relationships/image" Target="../media/image179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3.png"/><Relationship Id="rId11" Type="http://schemas.openxmlformats.org/officeDocument/2006/relationships/image" Target="../media/image178.png"/><Relationship Id="rId5" Type="http://schemas.openxmlformats.org/officeDocument/2006/relationships/image" Target="../media/image172.png"/><Relationship Id="rId10" Type="http://schemas.openxmlformats.org/officeDocument/2006/relationships/image" Target="../media/image177.png"/><Relationship Id="rId4" Type="http://schemas.openxmlformats.org/officeDocument/2006/relationships/image" Target="../media/image171.png"/><Relationship Id="rId9" Type="http://schemas.openxmlformats.org/officeDocument/2006/relationships/image" Target="../media/image176.png"/><Relationship Id="rId14" Type="http://schemas.openxmlformats.org/officeDocument/2006/relationships/image" Target="../media/image10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13" Type="http://schemas.openxmlformats.org/officeDocument/2006/relationships/image" Target="../media/image190.png"/><Relationship Id="rId18" Type="http://schemas.openxmlformats.org/officeDocument/2006/relationships/image" Target="../media/image194.png"/><Relationship Id="rId3" Type="http://schemas.openxmlformats.org/officeDocument/2006/relationships/image" Target="../media/image182.png"/><Relationship Id="rId7" Type="http://schemas.openxmlformats.org/officeDocument/2006/relationships/image" Target="../media/image184.png"/><Relationship Id="rId12" Type="http://schemas.openxmlformats.org/officeDocument/2006/relationships/image" Target="../media/image189.png"/><Relationship Id="rId17" Type="http://schemas.openxmlformats.org/officeDocument/2006/relationships/image" Target="../media/image193.png"/><Relationship Id="rId2" Type="http://schemas.openxmlformats.org/officeDocument/2006/relationships/image" Target="../media/image181.png"/><Relationship Id="rId16" Type="http://schemas.openxmlformats.org/officeDocument/2006/relationships/image" Target="../media/image11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3.png"/><Relationship Id="rId11" Type="http://schemas.openxmlformats.org/officeDocument/2006/relationships/image" Target="../media/image188.png"/><Relationship Id="rId5" Type="http://schemas.openxmlformats.org/officeDocument/2006/relationships/image" Target="../media/image125.png"/><Relationship Id="rId15" Type="http://schemas.openxmlformats.org/officeDocument/2006/relationships/image" Target="../media/image192.png"/><Relationship Id="rId10" Type="http://schemas.openxmlformats.org/officeDocument/2006/relationships/image" Target="../media/image187.png"/><Relationship Id="rId19" Type="http://schemas.openxmlformats.org/officeDocument/2006/relationships/image" Target="../media/image195.png"/><Relationship Id="rId4" Type="http://schemas.openxmlformats.org/officeDocument/2006/relationships/image" Target="../media/image34.png"/><Relationship Id="rId9" Type="http://schemas.openxmlformats.org/officeDocument/2006/relationships/image" Target="../media/image186.png"/><Relationship Id="rId14" Type="http://schemas.openxmlformats.org/officeDocument/2006/relationships/image" Target="../media/image19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13" Type="http://schemas.openxmlformats.org/officeDocument/2006/relationships/image" Target="../media/image206.png"/><Relationship Id="rId18" Type="http://schemas.openxmlformats.org/officeDocument/2006/relationships/image" Target="../media/image211.png"/><Relationship Id="rId3" Type="http://schemas.openxmlformats.org/officeDocument/2006/relationships/image" Target="../media/image197.png"/><Relationship Id="rId7" Type="http://schemas.openxmlformats.org/officeDocument/2006/relationships/image" Target="../media/image200.png"/><Relationship Id="rId12" Type="http://schemas.openxmlformats.org/officeDocument/2006/relationships/image" Target="../media/image205.png"/><Relationship Id="rId17" Type="http://schemas.openxmlformats.org/officeDocument/2006/relationships/image" Target="../media/image210.png"/><Relationship Id="rId2" Type="http://schemas.openxmlformats.org/officeDocument/2006/relationships/image" Target="../media/image196.png"/><Relationship Id="rId16" Type="http://schemas.openxmlformats.org/officeDocument/2006/relationships/image" Target="../media/image20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9.png"/><Relationship Id="rId11" Type="http://schemas.openxmlformats.org/officeDocument/2006/relationships/image" Target="../media/image204.png"/><Relationship Id="rId5" Type="http://schemas.openxmlformats.org/officeDocument/2006/relationships/image" Target="../media/image198.png"/><Relationship Id="rId15" Type="http://schemas.openxmlformats.org/officeDocument/2006/relationships/image" Target="../media/image208.png"/><Relationship Id="rId10" Type="http://schemas.openxmlformats.org/officeDocument/2006/relationships/image" Target="../media/image203.png"/><Relationship Id="rId19" Type="http://schemas.openxmlformats.org/officeDocument/2006/relationships/image" Target="../media/image212.png"/><Relationship Id="rId4" Type="http://schemas.openxmlformats.org/officeDocument/2006/relationships/image" Target="../media/image34.png"/><Relationship Id="rId9" Type="http://schemas.openxmlformats.org/officeDocument/2006/relationships/image" Target="../media/image202.png"/><Relationship Id="rId14" Type="http://schemas.openxmlformats.org/officeDocument/2006/relationships/image" Target="../media/image20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png"/><Relationship Id="rId13" Type="http://schemas.openxmlformats.org/officeDocument/2006/relationships/image" Target="../media/image222.png"/><Relationship Id="rId18" Type="http://schemas.openxmlformats.org/officeDocument/2006/relationships/image" Target="../media/image226.png"/><Relationship Id="rId3" Type="http://schemas.openxmlformats.org/officeDocument/2006/relationships/image" Target="../media/image214.png"/><Relationship Id="rId21" Type="http://schemas.openxmlformats.org/officeDocument/2006/relationships/image" Target="../media/image228.png"/><Relationship Id="rId7" Type="http://schemas.openxmlformats.org/officeDocument/2006/relationships/image" Target="../media/image217.png"/><Relationship Id="rId12" Type="http://schemas.openxmlformats.org/officeDocument/2006/relationships/image" Target="../media/image221.png"/><Relationship Id="rId17" Type="http://schemas.openxmlformats.org/officeDocument/2006/relationships/image" Target="../media/image225.png"/><Relationship Id="rId2" Type="http://schemas.openxmlformats.org/officeDocument/2006/relationships/image" Target="../media/image213.png"/><Relationship Id="rId16" Type="http://schemas.openxmlformats.org/officeDocument/2006/relationships/image" Target="../media/image224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6.png"/><Relationship Id="rId11" Type="http://schemas.openxmlformats.org/officeDocument/2006/relationships/image" Target="../media/image113.png"/><Relationship Id="rId24" Type="http://schemas.openxmlformats.org/officeDocument/2006/relationships/image" Target="../media/image76.png"/><Relationship Id="rId5" Type="http://schemas.openxmlformats.org/officeDocument/2006/relationships/image" Target="../media/image215.png"/><Relationship Id="rId15" Type="http://schemas.openxmlformats.org/officeDocument/2006/relationships/image" Target="../media/image114.png"/><Relationship Id="rId23" Type="http://schemas.openxmlformats.org/officeDocument/2006/relationships/image" Target="../media/image230.png"/><Relationship Id="rId10" Type="http://schemas.openxmlformats.org/officeDocument/2006/relationships/image" Target="../media/image220.png"/><Relationship Id="rId19" Type="http://schemas.openxmlformats.org/officeDocument/2006/relationships/image" Target="../media/image227.png"/><Relationship Id="rId4" Type="http://schemas.openxmlformats.org/officeDocument/2006/relationships/image" Target="../media/image3.png"/><Relationship Id="rId9" Type="http://schemas.openxmlformats.org/officeDocument/2006/relationships/image" Target="../media/image219.png"/><Relationship Id="rId14" Type="http://schemas.openxmlformats.org/officeDocument/2006/relationships/image" Target="../media/image223.png"/><Relationship Id="rId22" Type="http://schemas.openxmlformats.org/officeDocument/2006/relationships/image" Target="../media/image22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6.png"/><Relationship Id="rId13" Type="http://schemas.openxmlformats.org/officeDocument/2006/relationships/image" Target="../media/image240.png"/><Relationship Id="rId18" Type="http://schemas.openxmlformats.org/officeDocument/2006/relationships/image" Target="../media/image244.png"/><Relationship Id="rId3" Type="http://schemas.openxmlformats.org/officeDocument/2006/relationships/image" Target="../media/image232.png"/><Relationship Id="rId21" Type="http://schemas.openxmlformats.org/officeDocument/2006/relationships/image" Target="../media/image247.png"/><Relationship Id="rId7" Type="http://schemas.openxmlformats.org/officeDocument/2006/relationships/image" Target="../media/image235.png"/><Relationship Id="rId12" Type="http://schemas.openxmlformats.org/officeDocument/2006/relationships/image" Target="../media/image239.png"/><Relationship Id="rId17" Type="http://schemas.openxmlformats.org/officeDocument/2006/relationships/image" Target="../media/image243.png"/><Relationship Id="rId2" Type="http://schemas.openxmlformats.org/officeDocument/2006/relationships/image" Target="../media/image231.png"/><Relationship Id="rId16" Type="http://schemas.openxmlformats.org/officeDocument/2006/relationships/image" Target="../media/image242.png"/><Relationship Id="rId20" Type="http://schemas.openxmlformats.org/officeDocument/2006/relationships/image" Target="../media/image2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4.png"/><Relationship Id="rId11" Type="http://schemas.openxmlformats.org/officeDocument/2006/relationships/image" Target="../media/image238.png"/><Relationship Id="rId5" Type="http://schemas.openxmlformats.org/officeDocument/2006/relationships/image" Target="../media/image233.png"/><Relationship Id="rId15" Type="http://schemas.openxmlformats.org/officeDocument/2006/relationships/image" Target="../media/image241.png"/><Relationship Id="rId23" Type="http://schemas.openxmlformats.org/officeDocument/2006/relationships/image" Target="../media/image136.png"/><Relationship Id="rId10" Type="http://schemas.openxmlformats.org/officeDocument/2006/relationships/image" Target="../media/image158.png"/><Relationship Id="rId19" Type="http://schemas.openxmlformats.org/officeDocument/2006/relationships/image" Target="../media/image245.png"/><Relationship Id="rId4" Type="http://schemas.openxmlformats.org/officeDocument/2006/relationships/image" Target="../media/image64.png"/><Relationship Id="rId9" Type="http://schemas.openxmlformats.org/officeDocument/2006/relationships/image" Target="../media/image237.png"/><Relationship Id="rId14" Type="http://schemas.openxmlformats.org/officeDocument/2006/relationships/image" Target="../media/image222.png"/><Relationship Id="rId22" Type="http://schemas.openxmlformats.org/officeDocument/2006/relationships/image" Target="../media/image24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2.pn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7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" Type="http://schemas.openxmlformats.org/officeDocument/2006/relationships/image" Target="../media/image47.png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36.png"/><Relationship Id="rId5" Type="http://schemas.openxmlformats.org/officeDocument/2006/relationships/image" Target="../media/image50.png"/><Relationship Id="rId15" Type="http://schemas.openxmlformats.org/officeDocument/2006/relationships/image" Target="../media/image59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18" Type="http://schemas.openxmlformats.org/officeDocument/2006/relationships/image" Target="../media/image76.png"/><Relationship Id="rId3" Type="http://schemas.openxmlformats.org/officeDocument/2006/relationships/image" Target="../media/image63.png"/><Relationship Id="rId7" Type="http://schemas.openxmlformats.org/officeDocument/2006/relationships/image" Target="../media/image53.png"/><Relationship Id="rId12" Type="http://schemas.openxmlformats.org/officeDocument/2006/relationships/image" Target="../media/image71.png"/><Relationship Id="rId17" Type="http://schemas.openxmlformats.org/officeDocument/2006/relationships/image" Target="../media/image37.png"/><Relationship Id="rId2" Type="http://schemas.openxmlformats.org/officeDocument/2006/relationships/image" Target="../media/image62.png"/><Relationship Id="rId16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png"/><Relationship Id="rId11" Type="http://schemas.openxmlformats.org/officeDocument/2006/relationships/image" Target="../media/image70.png"/><Relationship Id="rId5" Type="http://schemas.openxmlformats.org/officeDocument/2006/relationships/image" Target="../media/image65.png"/><Relationship Id="rId15" Type="http://schemas.openxmlformats.org/officeDocument/2006/relationships/image" Target="../media/image74.png"/><Relationship Id="rId10" Type="http://schemas.openxmlformats.org/officeDocument/2006/relationships/image" Target="../media/image69.png"/><Relationship Id="rId4" Type="http://schemas.openxmlformats.org/officeDocument/2006/relationships/image" Target="../media/image64.png"/><Relationship Id="rId9" Type="http://schemas.openxmlformats.org/officeDocument/2006/relationships/image" Target="../media/image68.png"/><Relationship Id="rId14" Type="http://schemas.openxmlformats.org/officeDocument/2006/relationships/image" Target="../media/image7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8.png"/><Relationship Id="rId7" Type="http://schemas.openxmlformats.org/officeDocument/2006/relationships/image" Target="../media/image6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1.png"/><Relationship Id="rId11" Type="http://schemas.openxmlformats.org/officeDocument/2006/relationships/image" Target="../media/image84.png"/><Relationship Id="rId5" Type="http://schemas.openxmlformats.org/officeDocument/2006/relationships/image" Target="../media/image80.png"/><Relationship Id="rId10" Type="http://schemas.openxmlformats.org/officeDocument/2006/relationships/image" Target="../media/image83.png"/><Relationship Id="rId4" Type="http://schemas.openxmlformats.org/officeDocument/2006/relationships/image" Target="../media/image79.png"/><Relationship Id="rId9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4.png"/><Relationship Id="rId18" Type="http://schemas.openxmlformats.org/officeDocument/2006/relationships/image" Target="../media/image99.png"/><Relationship Id="rId26" Type="http://schemas.openxmlformats.org/officeDocument/2006/relationships/image" Target="../media/image107.png"/><Relationship Id="rId3" Type="http://schemas.openxmlformats.org/officeDocument/2006/relationships/image" Target="../media/image86.png"/><Relationship Id="rId21" Type="http://schemas.openxmlformats.org/officeDocument/2006/relationships/image" Target="../media/image102.png"/><Relationship Id="rId7" Type="http://schemas.openxmlformats.org/officeDocument/2006/relationships/image" Target="../media/image89.png"/><Relationship Id="rId12" Type="http://schemas.openxmlformats.org/officeDocument/2006/relationships/image" Target="../media/image93.png"/><Relationship Id="rId17" Type="http://schemas.openxmlformats.org/officeDocument/2006/relationships/image" Target="../media/image98.png"/><Relationship Id="rId25" Type="http://schemas.openxmlformats.org/officeDocument/2006/relationships/image" Target="../media/image106.png"/><Relationship Id="rId2" Type="http://schemas.openxmlformats.org/officeDocument/2006/relationships/image" Target="../media/image85.png"/><Relationship Id="rId16" Type="http://schemas.openxmlformats.org/officeDocument/2006/relationships/image" Target="../media/image97.png"/><Relationship Id="rId20" Type="http://schemas.openxmlformats.org/officeDocument/2006/relationships/image" Target="../media/image10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8.png"/><Relationship Id="rId11" Type="http://schemas.openxmlformats.org/officeDocument/2006/relationships/image" Target="../media/image92.png"/><Relationship Id="rId24" Type="http://schemas.openxmlformats.org/officeDocument/2006/relationships/image" Target="../media/image105.png"/><Relationship Id="rId5" Type="http://schemas.openxmlformats.org/officeDocument/2006/relationships/image" Target="../media/image87.png"/><Relationship Id="rId15" Type="http://schemas.openxmlformats.org/officeDocument/2006/relationships/image" Target="../media/image96.png"/><Relationship Id="rId23" Type="http://schemas.openxmlformats.org/officeDocument/2006/relationships/image" Target="../media/image104.png"/><Relationship Id="rId10" Type="http://schemas.openxmlformats.org/officeDocument/2006/relationships/image" Target="../media/image91.png"/><Relationship Id="rId19" Type="http://schemas.openxmlformats.org/officeDocument/2006/relationships/image" Target="../media/image100.png"/><Relationship Id="rId4" Type="http://schemas.openxmlformats.org/officeDocument/2006/relationships/image" Target="../media/image64.png"/><Relationship Id="rId9" Type="http://schemas.openxmlformats.org/officeDocument/2006/relationships/image" Target="../media/image82.png"/><Relationship Id="rId14" Type="http://schemas.openxmlformats.org/officeDocument/2006/relationships/image" Target="../media/image95.png"/><Relationship Id="rId22" Type="http://schemas.openxmlformats.org/officeDocument/2006/relationships/image" Target="../media/image103.png"/><Relationship Id="rId27" Type="http://schemas.openxmlformats.org/officeDocument/2006/relationships/image" Target="../media/image10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13" Type="http://schemas.openxmlformats.org/officeDocument/2006/relationships/image" Target="../media/image119.png"/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12" Type="http://schemas.openxmlformats.org/officeDocument/2006/relationships/image" Target="../media/image118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3.png"/><Relationship Id="rId11" Type="http://schemas.openxmlformats.org/officeDocument/2006/relationships/image" Target="../media/image117.png"/><Relationship Id="rId5" Type="http://schemas.openxmlformats.org/officeDocument/2006/relationships/image" Target="../media/image112.png"/><Relationship Id="rId15" Type="http://schemas.openxmlformats.org/officeDocument/2006/relationships/image" Target="../media/image121.png"/><Relationship Id="rId10" Type="http://schemas.openxmlformats.org/officeDocument/2006/relationships/image" Target="../media/image116.png"/><Relationship Id="rId4" Type="http://schemas.openxmlformats.org/officeDocument/2006/relationships/image" Target="../media/image111.png"/><Relationship Id="rId9" Type="http://schemas.openxmlformats.org/officeDocument/2006/relationships/image" Target="../media/image107.png"/><Relationship Id="rId14" Type="http://schemas.openxmlformats.org/officeDocument/2006/relationships/image" Target="../media/image1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13" Type="http://schemas.openxmlformats.org/officeDocument/2006/relationships/image" Target="../media/image133.png"/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12" Type="http://schemas.openxmlformats.org/officeDocument/2006/relationships/image" Target="../media/image132.png"/><Relationship Id="rId2" Type="http://schemas.openxmlformats.org/officeDocument/2006/relationships/image" Target="../media/image122.png"/><Relationship Id="rId16" Type="http://schemas.openxmlformats.org/officeDocument/2006/relationships/image" Target="../media/image13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6.png"/><Relationship Id="rId11" Type="http://schemas.openxmlformats.org/officeDocument/2006/relationships/image" Target="../media/image131.png"/><Relationship Id="rId5" Type="http://schemas.openxmlformats.org/officeDocument/2006/relationships/image" Target="../media/image125.png"/><Relationship Id="rId15" Type="http://schemas.openxmlformats.org/officeDocument/2006/relationships/image" Target="../media/image135.png"/><Relationship Id="rId10" Type="http://schemas.openxmlformats.org/officeDocument/2006/relationships/image" Target="../media/image130.png"/><Relationship Id="rId4" Type="http://schemas.openxmlformats.org/officeDocument/2006/relationships/image" Target="../media/image124.png"/><Relationship Id="rId9" Type="http://schemas.openxmlformats.org/officeDocument/2006/relationships/image" Target="../media/image129.png"/><Relationship Id="rId14" Type="http://schemas.openxmlformats.org/officeDocument/2006/relationships/image" Target="../media/image1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1.png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/>
          <p:nvPr/>
        </p:nvPicPr>
        <p:blipFill>
          <a:blip r:embed="rId2"/>
          <a:stretch/>
        </p:blipFill>
        <p:spPr>
          <a:xfrm>
            <a:off x="0" y="0"/>
            <a:ext cx="9921240" cy="5580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1" name="图片 30"/>
          <p:cNvPicPr/>
          <p:nvPr/>
        </p:nvPicPr>
        <p:blipFill>
          <a:blip r:embed="rId3"/>
          <a:stretch/>
        </p:blipFill>
        <p:spPr>
          <a:xfrm>
            <a:off x="108900" y="115170"/>
            <a:ext cx="9921240" cy="5580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" name="图片 31"/>
          <p:cNvPicPr/>
          <p:nvPr/>
        </p:nvPicPr>
        <p:blipFill>
          <a:blip r:embed="rId4"/>
          <a:stretch/>
        </p:blipFill>
        <p:spPr>
          <a:xfrm>
            <a:off x="7596000" y="-775080"/>
            <a:ext cx="3099960" cy="309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3" name="图片 32"/>
          <p:cNvPicPr/>
          <p:nvPr/>
        </p:nvPicPr>
        <p:blipFill>
          <a:blip r:embed="rId5"/>
          <a:stretch/>
        </p:blipFill>
        <p:spPr>
          <a:xfrm>
            <a:off x="-387720" y="3643200"/>
            <a:ext cx="2324880" cy="2324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" name="任意多边形: 形状 33"/>
          <p:cNvSpPr/>
          <p:nvPr/>
        </p:nvSpPr>
        <p:spPr>
          <a:xfrm>
            <a:off x="2325240" y="139500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6"/>
                </a:moveTo>
                <a:cubicBezTo>
                  <a:pt x="173" y="98"/>
                  <a:pt x="171" y="109"/>
                  <a:pt x="166" y="119"/>
                </a:cubicBezTo>
                <a:cubicBezTo>
                  <a:pt x="161" y="130"/>
                  <a:pt x="155" y="139"/>
                  <a:pt x="147" y="147"/>
                </a:cubicBezTo>
                <a:cubicBezTo>
                  <a:pt x="139" y="155"/>
                  <a:pt x="129" y="161"/>
                  <a:pt x="119" y="166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4" y="171"/>
                  <a:pt x="53" y="166"/>
                </a:cubicBezTo>
                <a:cubicBezTo>
                  <a:pt x="42" y="161"/>
                  <a:pt x="33" y="155"/>
                  <a:pt x="25" y="147"/>
                </a:cubicBezTo>
                <a:cubicBezTo>
                  <a:pt x="17" y="139"/>
                  <a:pt x="11" y="130"/>
                  <a:pt x="6" y="119"/>
                </a:cubicBezTo>
                <a:cubicBezTo>
                  <a:pt x="2" y="109"/>
                  <a:pt x="0" y="98"/>
                  <a:pt x="0" y="86"/>
                </a:cubicBezTo>
                <a:cubicBezTo>
                  <a:pt x="0" y="75"/>
                  <a:pt x="2" y="64"/>
                  <a:pt x="6" y="53"/>
                </a:cubicBezTo>
                <a:cubicBezTo>
                  <a:pt x="11" y="43"/>
                  <a:pt x="17" y="33"/>
                  <a:pt x="25" y="25"/>
                </a:cubicBezTo>
                <a:cubicBezTo>
                  <a:pt x="33" y="17"/>
                  <a:pt x="42" y="11"/>
                  <a:pt x="53" y="7"/>
                </a:cubicBezTo>
                <a:cubicBezTo>
                  <a:pt x="64" y="2"/>
                  <a:pt x="74" y="0"/>
                  <a:pt x="86" y="0"/>
                </a:cubicBezTo>
                <a:cubicBezTo>
                  <a:pt x="97" y="0"/>
                  <a:pt x="108" y="2"/>
                  <a:pt x="119" y="7"/>
                </a:cubicBezTo>
                <a:cubicBezTo>
                  <a:pt x="129" y="11"/>
                  <a:pt x="139" y="17"/>
                  <a:pt x="147" y="25"/>
                </a:cubicBezTo>
                <a:cubicBezTo>
                  <a:pt x="155" y="33"/>
                  <a:pt x="161" y="43"/>
                  <a:pt x="166" y="53"/>
                </a:cubicBezTo>
                <a:cubicBezTo>
                  <a:pt x="171" y="64"/>
                  <a:pt x="173" y="75"/>
                  <a:pt x="173" y="86"/>
                </a:cubicBez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" name="任意多边形: 形状 34"/>
          <p:cNvSpPr/>
          <p:nvPr/>
        </p:nvSpPr>
        <p:spPr>
          <a:xfrm>
            <a:off x="3875400" y="193752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9"/>
                  <a:pt x="171" y="110"/>
                  <a:pt x="167" y="120"/>
                </a:cubicBezTo>
                <a:cubicBezTo>
                  <a:pt x="162" y="131"/>
                  <a:pt x="155" y="140"/>
                  <a:pt x="147" y="148"/>
                </a:cubicBezTo>
                <a:cubicBezTo>
                  <a:pt x="139" y="156"/>
                  <a:pt x="130" y="163"/>
                  <a:pt x="119" y="167"/>
                </a:cubicBezTo>
                <a:cubicBezTo>
                  <a:pt x="109" y="171"/>
                  <a:pt x="98" y="173"/>
                  <a:pt x="86" y="173"/>
                </a:cubicBezTo>
                <a:cubicBezTo>
                  <a:pt x="75" y="173"/>
                  <a:pt x="64" y="171"/>
                  <a:pt x="53" y="167"/>
                </a:cubicBezTo>
                <a:cubicBezTo>
                  <a:pt x="43" y="163"/>
                  <a:pt x="33" y="156"/>
                  <a:pt x="25" y="148"/>
                </a:cubicBezTo>
                <a:cubicBezTo>
                  <a:pt x="17" y="140"/>
                  <a:pt x="11" y="131"/>
                  <a:pt x="7" y="120"/>
                </a:cubicBezTo>
                <a:cubicBezTo>
                  <a:pt x="2" y="110"/>
                  <a:pt x="0" y="99"/>
                  <a:pt x="0" y="87"/>
                </a:cubicBezTo>
                <a:cubicBezTo>
                  <a:pt x="0" y="76"/>
                  <a:pt x="2" y="65"/>
                  <a:pt x="7" y="54"/>
                </a:cubicBezTo>
                <a:cubicBezTo>
                  <a:pt x="11" y="44"/>
                  <a:pt x="17" y="34"/>
                  <a:pt x="25" y="25"/>
                </a:cubicBezTo>
                <a:cubicBezTo>
                  <a:pt x="33" y="17"/>
                  <a:pt x="43" y="11"/>
                  <a:pt x="53" y="7"/>
                </a:cubicBezTo>
                <a:cubicBezTo>
                  <a:pt x="64" y="2"/>
                  <a:pt x="75" y="0"/>
                  <a:pt x="86" y="0"/>
                </a:cubicBezTo>
                <a:cubicBezTo>
                  <a:pt x="98" y="0"/>
                  <a:pt x="109" y="2"/>
                  <a:pt x="119" y="7"/>
                </a:cubicBezTo>
                <a:cubicBezTo>
                  <a:pt x="130" y="11"/>
                  <a:pt x="139" y="17"/>
                  <a:pt x="147" y="25"/>
                </a:cubicBezTo>
                <a:cubicBezTo>
                  <a:pt x="155" y="34"/>
                  <a:pt x="162" y="44"/>
                  <a:pt x="167" y="54"/>
                </a:cubicBezTo>
                <a:cubicBezTo>
                  <a:pt x="171" y="65"/>
                  <a:pt x="173" y="76"/>
                  <a:pt x="173" y="87"/>
                </a:cubicBez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" name="任意多边形: 形状 35"/>
          <p:cNvSpPr/>
          <p:nvPr/>
        </p:nvSpPr>
        <p:spPr>
          <a:xfrm>
            <a:off x="3100320" y="2712600"/>
            <a:ext cx="62280" cy="62640"/>
          </a:xfrm>
          <a:custGeom>
            <a:avLst/>
            <a:gdLst/>
            <a:ahLst/>
            <a:cxnLst/>
            <a:rect l="0" t="0" r="r" b="b"/>
            <a:pathLst>
              <a:path w="173" h="174">
                <a:moveTo>
                  <a:pt x="173" y="86"/>
                </a:moveTo>
                <a:cubicBezTo>
                  <a:pt x="173" y="98"/>
                  <a:pt x="171" y="109"/>
                  <a:pt x="167" y="120"/>
                </a:cubicBezTo>
                <a:cubicBezTo>
                  <a:pt x="162" y="131"/>
                  <a:pt x="156" y="140"/>
                  <a:pt x="148" y="148"/>
                </a:cubicBezTo>
                <a:cubicBezTo>
                  <a:pt x="140" y="156"/>
                  <a:pt x="131" y="163"/>
                  <a:pt x="120" y="167"/>
                </a:cubicBezTo>
                <a:cubicBezTo>
                  <a:pt x="109" y="171"/>
                  <a:pt x="98" y="174"/>
                  <a:pt x="87" y="174"/>
                </a:cubicBezTo>
                <a:cubicBezTo>
                  <a:pt x="76" y="174"/>
                  <a:pt x="64" y="171"/>
                  <a:pt x="53" y="167"/>
                </a:cubicBezTo>
                <a:cubicBezTo>
                  <a:pt x="42" y="163"/>
                  <a:pt x="33" y="156"/>
                  <a:pt x="25" y="148"/>
                </a:cubicBezTo>
                <a:cubicBezTo>
                  <a:pt x="17" y="140"/>
                  <a:pt x="11" y="131"/>
                  <a:pt x="6" y="120"/>
                </a:cubicBezTo>
                <a:cubicBezTo>
                  <a:pt x="2" y="109"/>
                  <a:pt x="0" y="98"/>
                  <a:pt x="0" y="86"/>
                </a:cubicBezTo>
                <a:cubicBezTo>
                  <a:pt x="0" y="75"/>
                  <a:pt x="2" y="64"/>
                  <a:pt x="6" y="53"/>
                </a:cubicBezTo>
                <a:cubicBezTo>
                  <a:pt x="11" y="43"/>
                  <a:pt x="17" y="34"/>
                  <a:pt x="25" y="26"/>
                </a:cubicBezTo>
                <a:cubicBezTo>
                  <a:pt x="33" y="17"/>
                  <a:pt x="42" y="11"/>
                  <a:pt x="53" y="7"/>
                </a:cubicBezTo>
                <a:cubicBezTo>
                  <a:pt x="64" y="3"/>
                  <a:pt x="76" y="0"/>
                  <a:pt x="87" y="0"/>
                </a:cubicBezTo>
                <a:cubicBezTo>
                  <a:pt x="98" y="0"/>
                  <a:pt x="109" y="3"/>
                  <a:pt x="120" y="7"/>
                </a:cubicBezTo>
                <a:cubicBezTo>
                  <a:pt x="131" y="11"/>
                  <a:pt x="140" y="17"/>
                  <a:pt x="148" y="26"/>
                </a:cubicBezTo>
                <a:cubicBezTo>
                  <a:pt x="156" y="34"/>
                  <a:pt x="162" y="43"/>
                  <a:pt x="167" y="53"/>
                </a:cubicBezTo>
                <a:cubicBezTo>
                  <a:pt x="171" y="64"/>
                  <a:pt x="173" y="75"/>
                  <a:pt x="173" y="86"/>
                </a:cubicBez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" name="任意多边形: 形状 36"/>
          <p:cNvSpPr/>
          <p:nvPr/>
        </p:nvSpPr>
        <p:spPr>
          <a:xfrm>
            <a:off x="4650480" y="3487680"/>
            <a:ext cx="62280" cy="62640"/>
          </a:xfrm>
          <a:custGeom>
            <a:avLst/>
            <a:gdLst/>
            <a:ahLst/>
            <a:cxnLst/>
            <a:rect l="0" t="0" r="r" b="b"/>
            <a:pathLst>
              <a:path w="173" h="174">
                <a:moveTo>
                  <a:pt x="173" y="88"/>
                </a:moveTo>
                <a:cubicBezTo>
                  <a:pt x="173" y="99"/>
                  <a:pt x="171" y="110"/>
                  <a:pt x="167" y="121"/>
                </a:cubicBezTo>
                <a:cubicBezTo>
                  <a:pt x="162" y="131"/>
                  <a:pt x="156" y="140"/>
                  <a:pt x="148" y="148"/>
                </a:cubicBezTo>
                <a:cubicBezTo>
                  <a:pt x="140" y="157"/>
                  <a:pt x="131" y="163"/>
                  <a:pt x="120" y="167"/>
                </a:cubicBezTo>
                <a:cubicBezTo>
                  <a:pt x="110" y="171"/>
                  <a:pt x="99" y="174"/>
                  <a:pt x="87" y="174"/>
                </a:cubicBezTo>
                <a:cubicBezTo>
                  <a:pt x="76" y="174"/>
                  <a:pt x="64" y="171"/>
                  <a:pt x="53" y="167"/>
                </a:cubicBezTo>
                <a:cubicBezTo>
                  <a:pt x="43" y="163"/>
                  <a:pt x="33" y="157"/>
                  <a:pt x="25" y="148"/>
                </a:cubicBezTo>
                <a:cubicBezTo>
                  <a:pt x="17" y="140"/>
                  <a:pt x="11" y="131"/>
                  <a:pt x="7" y="121"/>
                </a:cubicBezTo>
                <a:cubicBezTo>
                  <a:pt x="2" y="110"/>
                  <a:pt x="0" y="99"/>
                  <a:pt x="0" y="88"/>
                </a:cubicBezTo>
                <a:cubicBezTo>
                  <a:pt x="0" y="76"/>
                  <a:pt x="2" y="65"/>
                  <a:pt x="7" y="55"/>
                </a:cubicBezTo>
                <a:cubicBezTo>
                  <a:pt x="11" y="44"/>
                  <a:pt x="17" y="35"/>
                  <a:pt x="25" y="26"/>
                </a:cubicBezTo>
                <a:cubicBezTo>
                  <a:pt x="33" y="18"/>
                  <a:pt x="43" y="11"/>
                  <a:pt x="53" y="7"/>
                </a:cubicBezTo>
                <a:cubicBezTo>
                  <a:pt x="64" y="3"/>
                  <a:pt x="76" y="0"/>
                  <a:pt x="87" y="0"/>
                </a:cubicBezTo>
                <a:cubicBezTo>
                  <a:pt x="99" y="0"/>
                  <a:pt x="110" y="3"/>
                  <a:pt x="120" y="7"/>
                </a:cubicBezTo>
                <a:cubicBezTo>
                  <a:pt x="131" y="11"/>
                  <a:pt x="140" y="18"/>
                  <a:pt x="148" y="26"/>
                </a:cubicBezTo>
                <a:cubicBezTo>
                  <a:pt x="156" y="35"/>
                  <a:pt x="162" y="44"/>
                  <a:pt x="167" y="55"/>
                </a:cubicBezTo>
                <a:cubicBezTo>
                  <a:pt x="171" y="65"/>
                  <a:pt x="173" y="76"/>
                  <a:pt x="173" y="88"/>
                </a:cubicBez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" name="任意多边形: 形状 37"/>
          <p:cNvSpPr/>
          <p:nvPr/>
        </p:nvSpPr>
        <p:spPr>
          <a:xfrm>
            <a:off x="5425560" y="155016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7"/>
                </a:moveTo>
                <a:cubicBezTo>
                  <a:pt x="173" y="98"/>
                  <a:pt x="171" y="109"/>
                  <a:pt x="167" y="120"/>
                </a:cubicBezTo>
                <a:cubicBezTo>
                  <a:pt x="162" y="130"/>
                  <a:pt x="156" y="140"/>
                  <a:pt x="147" y="148"/>
                </a:cubicBezTo>
                <a:cubicBezTo>
                  <a:pt x="139" y="156"/>
                  <a:pt x="130" y="162"/>
                  <a:pt x="119" y="166"/>
                </a:cubicBezTo>
                <a:cubicBezTo>
                  <a:pt x="109" y="171"/>
                  <a:pt x="98" y="173"/>
                  <a:pt x="86" y="173"/>
                </a:cubicBezTo>
                <a:cubicBezTo>
                  <a:pt x="75" y="173"/>
                  <a:pt x="64" y="171"/>
                  <a:pt x="53" y="166"/>
                </a:cubicBezTo>
                <a:cubicBezTo>
                  <a:pt x="43" y="162"/>
                  <a:pt x="33" y="156"/>
                  <a:pt x="25" y="148"/>
                </a:cubicBezTo>
                <a:cubicBezTo>
                  <a:pt x="17" y="140"/>
                  <a:pt x="11" y="130"/>
                  <a:pt x="7" y="120"/>
                </a:cubicBezTo>
                <a:cubicBezTo>
                  <a:pt x="2" y="109"/>
                  <a:pt x="0" y="98"/>
                  <a:pt x="0" y="87"/>
                </a:cubicBezTo>
                <a:cubicBezTo>
                  <a:pt x="0" y="74"/>
                  <a:pt x="2" y="63"/>
                  <a:pt x="7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3" y="17"/>
                  <a:pt x="43" y="11"/>
                  <a:pt x="53" y="6"/>
                </a:cubicBezTo>
                <a:cubicBezTo>
                  <a:pt x="64" y="2"/>
                  <a:pt x="75" y="0"/>
                  <a:pt x="86" y="0"/>
                </a:cubicBezTo>
                <a:cubicBezTo>
                  <a:pt x="98" y="0"/>
                  <a:pt x="109" y="2"/>
                  <a:pt x="119" y="6"/>
                </a:cubicBezTo>
                <a:cubicBezTo>
                  <a:pt x="130" y="11"/>
                  <a:pt x="139" y="17"/>
                  <a:pt x="147" y="25"/>
                </a:cubicBezTo>
                <a:cubicBezTo>
                  <a:pt x="156" y="33"/>
                  <a:pt x="162" y="42"/>
                  <a:pt x="167" y="53"/>
                </a:cubicBezTo>
                <a:cubicBezTo>
                  <a:pt x="171" y="63"/>
                  <a:pt x="173" y="74"/>
                  <a:pt x="173" y="87"/>
                </a:cubicBez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" name="任意多边形: 形状 38"/>
          <p:cNvSpPr/>
          <p:nvPr/>
        </p:nvSpPr>
        <p:spPr>
          <a:xfrm>
            <a:off x="6200640" y="2325240"/>
            <a:ext cx="62640" cy="62280"/>
          </a:xfrm>
          <a:custGeom>
            <a:avLst/>
            <a:gdLst/>
            <a:ahLst/>
            <a:cxnLst/>
            <a:rect l="0" t="0" r="r" b="b"/>
            <a:pathLst>
              <a:path w="174" h="173">
                <a:moveTo>
                  <a:pt x="174" y="86"/>
                </a:moveTo>
                <a:cubicBezTo>
                  <a:pt x="174" y="97"/>
                  <a:pt x="171" y="108"/>
                  <a:pt x="167" y="119"/>
                </a:cubicBezTo>
                <a:cubicBezTo>
                  <a:pt x="163" y="129"/>
                  <a:pt x="156" y="139"/>
                  <a:pt x="148" y="147"/>
                </a:cubicBezTo>
                <a:cubicBezTo>
                  <a:pt x="140" y="155"/>
                  <a:pt x="131" y="161"/>
                  <a:pt x="120" y="166"/>
                </a:cubicBezTo>
                <a:cubicBezTo>
                  <a:pt x="110" y="171"/>
                  <a:pt x="99" y="173"/>
                  <a:pt x="87" y="173"/>
                </a:cubicBezTo>
                <a:cubicBezTo>
                  <a:pt x="76" y="173"/>
                  <a:pt x="65" y="171"/>
                  <a:pt x="53" y="166"/>
                </a:cubicBezTo>
                <a:cubicBezTo>
                  <a:pt x="43" y="161"/>
                  <a:pt x="34" y="155"/>
                  <a:pt x="25" y="147"/>
                </a:cubicBezTo>
                <a:cubicBezTo>
                  <a:pt x="17" y="139"/>
                  <a:pt x="11" y="129"/>
                  <a:pt x="7" y="119"/>
                </a:cubicBezTo>
                <a:cubicBezTo>
                  <a:pt x="2" y="108"/>
                  <a:pt x="0" y="97"/>
                  <a:pt x="0" y="86"/>
                </a:cubicBezTo>
                <a:cubicBezTo>
                  <a:pt x="0" y="74"/>
                  <a:pt x="2" y="64"/>
                  <a:pt x="7" y="53"/>
                </a:cubicBezTo>
                <a:cubicBezTo>
                  <a:pt x="11" y="42"/>
                  <a:pt x="17" y="33"/>
                  <a:pt x="25" y="25"/>
                </a:cubicBezTo>
                <a:cubicBezTo>
                  <a:pt x="34" y="17"/>
                  <a:pt x="43" y="11"/>
                  <a:pt x="53" y="6"/>
                </a:cubicBezTo>
                <a:cubicBezTo>
                  <a:pt x="65" y="2"/>
                  <a:pt x="76" y="0"/>
                  <a:pt x="87" y="0"/>
                </a:cubicBezTo>
                <a:cubicBezTo>
                  <a:pt x="99" y="0"/>
                  <a:pt x="110" y="2"/>
                  <a:pt x="120" y="6"/>
                </a:cubicBezTo>
                <a:cubicBezTo>
                  <a:pt x="131" y="11"/>
                  <a:pt x="140" y="17"/>
                  <a:pt x="148" y="25"/>
                </a:cubicBezTo>
                <a:cubicBezTo>
                  <a:pt x="156" y="33"/>
                  <a:pt x="163" y="42"/>
                  <a:pt x="167" y="53"/>
                </a:cubicBezTo>
                <a:cubicBezTo>
                  <a:pt x="171" y="64"/>
                  <a:pt x="174" y="74"/>
                  <a:pt x="174" y="86"/>
                </a:cubicBez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" name="任意多边形: 形状 39"/>
          <p:cNvSpPr/>
          <p:nvPr/>
        </p:nvSpPr>
        <p:spPr>
          <a:xfrm>
            <a:off x="2325240" y="3875400"/>
            <a:ext cx="62280" cy="62280"/>
          </a:xfrm>
          <a:custGeom>
            <a:avLst/>
            <a:gdLst/>
            <a:ahLst/>
            <a:cxnLst/>
            <a:rect l="0" t="0" r="r" b="b"/>
            <a:pathLst>
              <a:path w="173" h="173">
                <a:moveTo>
                  <a:pt x="173" y="86"/>
                </a:moveTo>
                <a:cubicBezTo>
                  <a:pt x="173" y="98"/>
                  <a:pt x="171" y="109"/>
                  <a:pt x="166" y="119"/>
                </a:cubicBezTo>
                <a:cubicBezTo>
                  <a:pt x="161" y="130"/>
                  <a:pt x="155" y="139"/>
                  <a:pt x="147" y="147"/>
                </a:cubicBezTo>
                <a:cubicBezTo>
                  <a:pt x="139" y="155"/>
                  <a:pt x="129" y="162"/>
                  <a:pt x="119" y="167"/>
                </a:cubicBezTo>
                <a:cubicBezTo>
                  <a:pt x="108" y="171"/>
                  <a:pt x="97" y="173"/>
                  <a:pt x="86" y="173"/>
                </a:cubicBezTo>
                <a:cubicBezTo>
                  <a:pt x="74" y="173"/>
                  <a:pt x="64" y="171"/>
                  <a:pt x="53" y="167"/>
                </a:cubicBezTo>
                <a:cubicBezTo>
                  <a:pt x="42" y="162"/>
                  <a:pt x="33" y="155"/>
                  <a:pt x="25" y="147"/>
                </a:cubicBezTo>
                <a:cubicBezTo>
                  <a:pt x="17" y="139"/>
                  <a:pt x="11" y="130"/>
                  <a:pt x="6" y="119"/>
                </a:cubicBezTo>
                <a:cubicBezTo>
                  <a:pt x="2" y="109"/>
                  <a:pt x="0" y="98"/>
                  <a:pt x="0" y="86"/>
                </a:cubicBezTo>
                <a:cubicBezTo>
                  <a:pt x="0" y="75"/>
                  <a:pt x="2" y="64"/>
                  <a:pt x="6" y="53"/>
                </a:cubicBezTo>
                <a:cubicBezTo>
                  <a:pt x="11" y="43"/>
                  <a:pt x="17" y="33"/>
                  <a:pt x="25" y="25"/>
                </a:cubicBezTo>
                <a:cubicBezTo>
                  <a:pt x="33" y="17"/>
                  <a:pt x="42" y="11"/>
                  <a:pt x="53" y="7"/>
                </a:cubicBezTo>
                <a:cubicBezTo>
                  <a:pt x="64" y="2"/>
                  <a:pt x="74" y="0"/>
                  <a:pt x="86" y="0"/>
                </a:cubicBezTo>
                <a:cubicBezTo>
                  <a:pt x="97" y="0"/>
                  <a:pt x="108" y="2"/>
                  <a:pt x="119" y="7"/>
                </a:cubicBezTo>
                <a:cubicBezTo>
                  <a:pt x="129" y="11"/>
                  <a:pt x="139" y="17"/>
                  <a:pt x="147" y="25"/>
                </a:cubicBezTo>
                <a:cubicBezTo>
                  <a:pt x="155" y="33"/>
                  <a:pt x="161" y="43"/>
                  <a:pt x="166" y="53"/>
                </a:cubicBezTo>
                <a:cubicBezTo>
                  <a:pt x="171" y="64"/>
                  <a:pt x="173" y="75"/>
                  <a:pt x="173" y="86"/>
                </a:cubicBez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" name="任意多边形: 形状 40"/>
          <p:cNvSpPr/>
          <p:nvPr/>
        </p:nvSpPr>
        <p:spPr>
          <a:xfrm>
            <a:off x="6975720" y="1162440"/>
            <a:ext cx="62640" cy="62280"/>
          </a:xfrm>
          <a:custGeom>
            <a:avLst/>
            <a:gdLst/>
            <a:ahLst/>
            <a:cxnLst/>
            <a:rect l="0" t="0" r="r" b="b"/>
            <a:pathLst>
              <a:path w="174" h="173">
                <a:moveTo>
                  <a:pt x="174" y="86"/>
                </a:moveTo>
                <a:cubicBezTo>
                  <a:pt x="174" y="98"/>
                  <a:pt x="171" y="109"/>
                  <a:pt x="167" y="119"/>
                </a:cubicBezTo>
                <a:cubicBezTo>
                  <a:pt x="163" y="131"/>
                  <a:pt x="156" y="140"/>
                  <a:pt x="148" y="148"/>
                </a:cubicBezTo>
                <a:cubicBezTo>
                  <a:pt x="139" y="156"/>
                  <a:pt x="130" y="162"/>
                  <a:pt x="119" y="167"/>
                </a:cubicBezTo>
                <a:cubicBezTo>
                  <a:pt x="109" y="171"/>
                  <a:pt x="98" y="173"/>
                  <a:pt x="86" y="173"/>
                </a:cubicBezTo>
                <a:cubicBezTo>
                  <a:pt x="75" y="173"/>
                  <a:pt x="64" y="171"/>
                  <a:pt x="54" y="167"/>
                </a:cubicBezTo>
                <a:cubicBezTo>
                  <a:pt x="43" y="162"/>
                  <a:pt x="34" y="156"/>
                  <a:pt x="26" y="148"/>
                </a:cubicBezTo>
                <a:cubicBezTo>
                  <a:pt x="17" y="140"/>
                  <a:pt x="11" y="131"/>
                  <a:pt x="7" y="119"/>
                </a:cubicBezTo>
                <a:cubicBezTo>
                  <a:pt x="3" y="109"/>
                  <a:pt x="0" y="98"/>
                  <a:pt x="0" y="86"/>
                </a:cubicBezTo>
                <a:cubicBezTo>
                  <a:pt x="0" y="75"/>
                  <a:pt x="3" y="64"/>
                  <a:pt x="7" y="53"/>
                </a:cubicBezTo>
                <a:cubicBezTo>
                  <a:pt x="11" y="43"/>
                  <a:pt x="17" y="33"/>
                  <a:pt x="26" y="25"/>
                </a:cubicBezTo>
                <a:cubicBezTo>
                  <a:pt x="34" y="17"/>
                  <a:pt x="43" y="11"/>
                  <a:pt x="54" y="7"/>
                </a:cubicBezTo>
                <a:cubicBezTo>
                  <a:pt x="64" y="2"/>
                  <a:pt x="75" y="0"/>
                  <a:pt x="86" y="0"/>
                </a:cubicBezTo>
                <a:cubicBezTo>
                  <a:pt x="98" y="0"/>
                  <a:pt x="109" y="2"/>
                  <a:pt x="119" y="7"/>
                </a:cubicBezTo>
                <a:cubicBezTo>
                  <a:pt x="130" y="11"/>
                  <a:pt x="139" y="17"/>
                  <a:pt x="148" y="25"/>
                </a:cubicBezTo>
                <a:cubicBezTo>
                  <a:pt x="156" y="33"/>
                  <a:pt x="163" y="43"/>
                  <a:pt x="167" y="53"/>
                </a:cubicBezTo>
                <a:cubicBezTo>
                  <a:pt x="171" y="64"/>
                  <a:pt x="174" y="75"/>
                  <a:pt x="174" y="86"/>
                </a:cubicBez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任意多边形: 形状 41"/>
          <p:cNvSpPr/>
          <p:nvPr/>
        </p:nvSpPr>
        <p:spPr>
          <a:xfrm>
            <a:off x="2356200" y="1425960"/>
            <a:ext cx="1550520" cy="8280"/>
          </a:xfrm>
          <a:custGeom>
            <a:avLst/>
            <a:gdLst/>
            <a:ahLst/>
            <a:cxnLst/>
            <a:rect l="0" t="0" r="r" b="b"/>
            <a:pathLst>
              <a:path w="4307" h="23">
                <a:moveTo>
                  <a:pt x="0" y="0"/>
                </a:moveTo>
                <a:lnTo>
                  <a:pt x="4307" y="0"/>
                </a:lnTo>
                <a:lnTo>
                  <a:pt x="4307" y="23"/>
                </a:lnTo>
                <a:lnTo>
                  <a:pt x="0" y="23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任意多边形: 形状 42"/>
          <p:cNvSpPr/>
          <p:nvPr/>
        </p:nvSpPr>
        <p:spPr>
          <a:xfrm>
            <a:off x="3906360" y="1968480"/>
            <a:ext cx="1163160" cy="8280"/>
          </a:xfrm>
          <a:custGeom>
            <a:avLst/>
            <a:gdLst/>
            <a:ahLst/>
            <a:cxnLst/>
            <a:rect l="0" t="0" r="r" b="b"/>
            <a:pathLst>
              <a:path w="3231" h="23">
                <a:moveTo>
                  <a:pt x="0" y="0"/>
                </a:moveTo>
                <a:lnTo>
                  <a:pt x="3231" y="0"/>
                </a:lnTo>
                <a:lnTo>
                  <a:pt x="3231" y="23"/>
                </a:lnTo>
                <a:lnTo>
                  <a:pt x="0" y="23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" name="任意多边形: 形状 43"/>
          <p:cNvSpPr/>
          <p:nvPr/>
        </p:nvSpPr>
        <p:spPr>
          <a:xfrm>
            <a:off x="3131280" y="2743560"/>
            <a:ext cx="1550520" cy="8280"/>
          </a:xfrm>
          <a:custGeom>
            <a:avLst/>
            <a:gdLst/>
            <a:ahLst/>
            <a:cxnLst/>
            <a:rect l="0" t="0" r="r" b="b"/>
            <a:pathLst>
              <a:path w="4307" h="23">
                <a:moveTo>
                  <a:pt x="0" y="0"/>
                </a:moveTo>
                <a:lnTo>
                  <a:pt x="4307" y="0"/>
                </a:lnTo>
                <a:lnTo>
                  <a:pt x="4307" y="23"/>
                </a:lnTo>
                <a:lnTo>
                  <a:pt x="0" y="23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任意多边形: 形状 44"/>
          <p:cNvSpPr/>
          <p:nvPr/>
        </p:nvSpPr>
        <p:spPr>
          <a:xfrm>
            <a:off x="5456520" y="1581120"/>
            <a:ext cx="775440" cy="7920"/>
          </a:xfrm>
          <a:custGeom>
            <a:avLst/>
            <a:gdLst/>
            <a:ahLst/>
            <a:cxnLst/>
            <a:rect l="0" t="0" r="r" b="b"/>
            <a:pathLst>
              <a:path w="2154" h="22">
                <a:moveTo>
                  <a:pt x="0" y="0"/>
                </a:moveTo>
                <a:lnTo>
                  <a:pt x="2154" y="0"/>
                </a:lnTo>
                <a:lnTo>
                  <a:pt x="2154" y="22"/>
                </a:lnTo>
                <a:lnTo>
                  <a:pt x="0" y="22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任意多边形: 形状 45"/>
          <p:cNvSpPr/>
          <p:nvPr/>
        </p:nvSpPr>
        <p:spPr>
          <a:xfrm>
            <a:off x="4681440" y="3519000"/>
            <a:ext cx="1163160" cy="7920"/>
          </a:xfrm>
          <a:custGeom>
            <a:avLst/>
            <a:gdLst/>
            <a:ahLst/>
            <a:cxnLst/>
            <a:rect l="0" t="0" r="r" b="b"/>
            <a:pathLst>
              <a:path w="3231" h="22">
                <a:moveTo>
                  <a:pt x="0" y="0"/>
                </a:moveTo>
                <a:lnTo>
                  <a:pt x="3231" y="0"/>
                </a:lnTo>
                <a:lnTo>
                  <a:pt x="3231" y="22"/>
                </a:lnTo>
                <a:lnTo>
                  <a:pt x="0" y="22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7" name="图片 46"/>
          <p:cNvPicPr/>
          <p:nvPr/>
        </p:nvPicPr>
        <p:blipFill>
          <a:blip r:embed="rId6"/>
          <a:stretch/>
        </p:blipFill>
        <p:spPr>
          <a:xfrm>
            <a:off x="8882640" y="5200920"/>
            <a:ext cx="92520" cy="108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8" name="图片 47"/>
          <p:cNvPicPr/>
          <p:nvPr/>
        </p:nvPicPr>
        <p:blipFill>
          <a:blip r:embed="rId7"/>
          <a:stretch/>
        </p:blipFill>
        <p:spPr>
          <a:xfrm>
            <a:off x="1333080" y="461952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9" name="图片 48"/>
          <p:cNvPicPr/>
          <p:nvPr/>
        </p:nvPicPr>
        <p:blipFill>
          <a:blip r:embed="rId8"/>
          <a:stretch/>
        </p:blipFill>
        <p:spPr>
          <a:xfrm>
            <a:off x="8719920" y="385992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0" name="图片 49"/>
          <p:cNvPicPr/>
          <p:nvPr/>
        </p:nvPicPr>
        <p:blipFill>
          <a:blip r:embed="rId9"/>
          <a:stretch/>
        </p:blipFill>
        <p:spPr>
          <a:xfrm>
            <a:off x="3790440" y="84492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1" name="图片 50"/>
          <p:cNvPicPr/>
          <p:nvPr/>
        </p:nvPicPr>
        <p:blipFill>
          <a:blip r:embed="rId10"/>
          <a:stretch/>
        </p:blipFill>
        <p:spPr>
          <a:xfrm>
            <a:off x="6743520" y="520884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2" name="图片 51"/>
          <p:cNvPicPr/>
          <p:nvPr/>
        </p:nvPicPr>
        <p:blipFill>
          <a:blip r:embed="rId11"/>
          <a:stretch/>
        </p:blipFill>
        <p:spPr>
          <a:xfrm>
            <a:off x="8479800" y="43416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3" name="图片 52"/>
          <p:cNvPicPr/>
          <p:nvPr/>
        </p:nvPicPr>
        <p:blipFill>
          <a:blip r:embed="rId12"/>
          <a:stretch/>
        </p:blipFill>
        <p:spPr>
          <a:xfrm>
            <a:off x="7758720" y="316260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4" name="图片 53"/>
          <p:cNvPicPr/>
          <p:nvPr/>
        </p:nvPicPr>
        <p:blipFill>
          <a:blip r:embed="rId13"/>
          <a:stretch/>
        </p:blipFill>
        <p:spPr>
          <a:xfrm>
            <a:off x="8479800" y="107748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5" name="图片 54"/>
          <p:cNvPicPr/>
          <p:nvPr/>
        </p:nvPicPr>
        <p:blipFill>
          <a:blip r:embed="rId14"/>
          <a:stretch/>
        </p:blipFill>
        <p:spPr>
          <a:xfrm>
            <a:off x="4929840" y="165096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6" name="图片 55"/>
          <p:cNvPicPr/>
          <p:nvPr/>
        </p:nvPicPr>
        <p:blipFill>
          <a:blip r:embed="rId15"/>
          <a:stretch/>
        </p:blipFill>
        <p:spPr>
          <a:xfrm>
            <a:off x="4371480" y="475128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7" name="图片 56"/>
          <p:cNvPicPr/>
          <p:nvPr/>
        </p:nvPicPr>
        <p:blipFill>
          <a:blip r:embed="rId16"/>
          <a:stretch/>
        </p:blipFill>
        <p:spPr>
          <a:xfrm>
            <a:off x="5991480" y="549540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8" name="图片 57"/>
          <p:cNvPicPr/>
          <p:nvPr/>
        </p:nvPicPr>
        <p:blipFill>
          <a:blip r:embed="rId17"/>
          <a:stretch/>
        </p:blipFill>
        <p:spPr>
          <a:xfrm>
            <a:off x="968760" y="429408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9" name="图片 58"/>
          <p:cNvPicPr/>
          <p:nvPr/>
        </p:nvPicPr>
        <p:blipFill>
          <a:blip r:embed="rId18"/>
          <a:stretch/>
        </p:blipFill>
        <p:spPr>
          <a:xfrm>
            <a:off x="294480" y="189900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0" name="图片 59"/>
          <p:cNvPicPr/>
          <p:nvPr/>
        </p:nvPicPr>
        <p:blipFill>
          <a:blip r:embed="rId19"/>
          <a:stretch/>
        </p:blipFill>
        <p:spPr>
          <a:xfrm>
            <a:off x="6201000" y="442584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1" name="图片 60"/>
          <p:cNvPicPr/>
          <p:nvPr/>
        </p:nvPicPr>
        <p:blipFill>
          <a:blip r:embed="rId20"/>
          <a:stretch/>
        </p:blipFill>
        <p:spPr>
          <a:xfrm>
            <a:off x="2991960" y="523980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2" name="图片 61"/>
          <p:cNvPicPr/>
          <p:nvPr/>
        </p:nvPicPr>
        <p:blipFill>
          <a:blip r:embed="rId21"/>
          <a:stretch/>
        </p:blipFill>
        <p:spPr>
          <a:xfrm>
            <a:off x="2557800" y="266652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3" name="图片 62"/>
          <p:cNvPicPr/>
          <p:nvPr/>
        </p:nvPicPr>
        <p:blipFill>
          <a:blip r:embed="rId22"/>
          <a:stretch/>
        </p:blipFill>
        <p:spPr>
          <a:xfrm>
            <a:off x="8549640" y="258876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4" name="图片 63"/>
          <p:cNvPicPr/>
          <p:nvPr/>
        </p:nvPicPr>
        <p:blipFill>
          <a:blip r:embed="rId23"/>
          <a:stretch/>
        </p:blipFill>
        <p:spPr>
          <a:xfrm>
            <a:off x="4038480" y="21708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5" name="图片 64"/>
          <p:cNvPicPr/>
          <p:nvPr/>
        </p:nvPicPr>
        <p:blipFill>
          <a:blip r:embed="rId24"/>
          <a:stretch/>
        </p:blipFill>
        <p:spPr>
          <a:xfrm>
            <a:off x="6805440" y="126360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6" name="图片 65"/>
          <p:cNvPicPr/>
          <p:nvPr/>
        </p:nvPicPr>
        <p:blipFill>
          <a:blip r:embed="rId25"/>
          <a:stretch/>
        </p:blipFill>
        <p:spPr>
          <a:xfrm>
            <a:off x="4239720" y="432504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7" name="图片 66"/>
          <p:cNvPicPr/>
          <p:nvPr/>
        </p:nvPicPr>
        <p:blipFill>
          <a:blip r:embed="rId26"/>
          <a:stretch/>
        </p:blipFill>
        <p:spPr>
          <a:xfrm>
            <a:off x="9231480" y="4635360"/>
            <a:ext cx="61560" cy="6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8" name="图片 67"/>
          <p:cNvPicPr/>
          <p:nvPr/>
        </p:nvPicPr>
        <p:blipFill>
          <a:blip r:embed="rId27"/>
          <a:stretch/>
        </p:blipFill>
        <p:spPr>
          <a:xfrm>
            <a:off x="4402800" y="1333080"/>
            <a:ext cx="371520" cy="371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9" name="图片 68"/>
          <p:cNvPicPr/>
          <p:nvPr/>
        </p:nvPicPr>
        <p:blipFill>
          <a:blip r:embed="rId28"/>
          <a:stretch/>
        </p:blipFill>
        <p:spPr>
          <a:xfrm>
            <a:off x="5053680" y="1333080"/>
            <a:ext cx="464760" cy="371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" name="文本框 69"/>
          <p:cNvSpPr txBox="1"/>
          <p:nvPr/>
        </p:nvSpPr>
        <p:spPr>
          <a:xfrm>
            <a:off x="9037800" y="5200920"/>
            <a:ext cx="5554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2025/6/20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007440" y="2017800"/>
            <a:ext cx="3719160" cy="6742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659" b="0" u="none" strike="noStrike" dirty="0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大语言模型驱动的</a:t>
            </a:r>
            <a:endParaRPr lang="en-US" sz="3659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2534760" y="2482920"/>
            <a:ext cx="4722480" cy="6742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3659" b="0" u="none" strike="noStrike" dirty="0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Agent</a:t>
            </a:r>
            <a:r>
              <a:rPr lang="zh-CN" sz="3659" b="0" u="none" strike="noStrike" dirty="0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技术框架</a:t>
            </a:r>
            <a:r>
              <a:rPr lang="zh-CN" sz="3659" b="0" u="none" strike="noStrike" dirty="0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与应用</a:t>
            </a:r>
            <a:endParaRPr lang="en-US" sz="3659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015280" y="3158280"/>
            <a:ext cx="5907600" cy="224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 dirty="0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从智能体结构、上下文管理、任务调度到技术栈的选用与集成，全面剖析如何在大模型</a:t>
            </a:r>
            <a:endParaRPr lang="en-US" sz="122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" name="图片 73"/>
          <p:cNvPicPr/>
          <p:nvPr/>
        </p:nvPicPr>
        <p:blipFill>
          <a:blip r:embed="rId29"/>
          <a:stretch/>
        </p:blipFill>
        <p:spPr>
          <a:xfrm>
            <a:off x="2899080" y="40924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" name="文本框 74"/>
          <p:cNvSpPr txBox="1"/>
          <p:nvPr/>
        </p:nvSpPr>
        <p:spPr>
          <a:xfrm>
            <a:off x="3875400" y="3375000"/>
            <a:ext cx="2176920" cy="224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的基础上设计高效的智能体系统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" name="图片 75"/>
          <p:cNvPicPr/>
          <p:nvPr/>
        </p:nvPicPr>
        <p:blipFill>
          <a:blip r:embed="rId30"/>
          <a:stretch/>
        </p:blipFill>
        <p:spPr>
          <a:xfrm>
            <a:off x="4325040" y="4092480"/>
            <a:ext cx="15480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" name="文本框 76"/>
          <p:cNvSpPr txBox="1"/>
          <p:nvPr/>
        </p:nvSpPr>
        <p:spPr>
          <a:xfrm>
            <a:off x="3084840" y="4093920"/>
            <a:ext cx="74124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自然语言理解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" name="图片 77"/>
          <p:cNvPicPr/>
          <p:nvPr/>
        </p:nvPicPr>
        <p:blipFill>
          <a:blip r:embed="rId31"/>
          <a:stretch/>
        </p:blipFill>
        <p:spPr>
          <a:xfrm>
            <a:off x="5286240" y="40924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" name="文本框 78"/>
          <p:cNvSpPr txBox="1"/>
          <p:nvPr/>
        </p:nvSpPr>
        <p:spPr>
          <a:xfrm>
            <a:off x="4542120" y="4093920"/>
            <a:ext cx="49464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知识推理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" name="图片 79"/>
          <p:cNvPicPr/>
          <p:nvPr/>
        </p:nvPicPr>
        <p:blipFill>
          <a:blip r:embed="rId32"/>
          <a:stretch/>
        </p:blipFill>
        <p:spPr>
          <a:xfrm>
            <a:off x="6216480" y="409248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" name="文本框 80"/>
          <p:cNvSpPr txBox="1"/>
          <p:nvPr/>
        </p:nvSpPr>
        <p:spPr>
          <a:xfrm>
            <a:off x="5472360" y="4093920"/>
            <a:ext cx="49464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动态更新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402600" y="4093920"/>
            <a:ext cx="61812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多语言支持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8A0705-CEE3-DD6F-D786-6639FA47ABAD}"/>
              </a:ext>
            </a:extLst>
          </p:cNvPr>
          <p:cNvSpPr txBox="1"/>
          <p:nvPr/>
        </p:nvSpPr>
        <p:spPr>
          <a:xfrm>
            <a:off x="3501741" y="495360"/>
            <a:ext cx="30553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第 </a:t>
            </a:r>
            <a:r>
              <a:rPr lang="en-US" altLang="zh-CN" sz="6000" dirty="0">
                <a:solidFill>
                  <a:schemeClr val="bg1"/>
                </a:solidFill>
              </a:rPr>
              <a:t>2 </a:t>
            </a:r>
            <a:r>
              <a:rPr lang="zh-CN" altLang="en-US" sz="6000" dirty="0">
                <a:solidFill>
                  <a:schemeClr val="bg1"/>
                </a:solidFill>
              </a:rPr>
              <a:t>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图片 537"/>
          <p:cNvPicPr/>
          <p:nvPr/>
        </p:nvPicPr>
        <p:blipFill>
          <a:blip r:embed="rId2"/>
          <a:stretch/>
        </p:blipFill>
        <p:spPr>
          <a:xfrm>
            <a:off x="0" y="0"/>
            <a:ext cx="10294200" cy="7382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39" name="图片 538"/>
          <p:cNvPicPr/>
          <p:nvPr/>
        </p:nvPicPr>
        <p:blipFill>
          <a:blip r:embed="rId3"/>
          <a:stretch/>
        </p:blipFill>
        <p:spPr>
          <a:xfrm>
            <a:off x="321840" y="321840"/>
            <a:ext cx="10294200" cy="7382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40" name="图片 539"/>
          <p:cNvPicPr/>
          <p:nvPr/>
        </p:nvPicPr>
        <p:blipFill>
          <a:blip r:embed="rId4"/>
          <a:stretch/>
        </p:blipFill>
        <p:spPr>
          <a:xfrm>
            <a:off x="-402120" y="-402120"/>
            <a:ext cx="2412360" cy="2412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41" name="图片 540"/>
          <p:cNvPicPr/>
          <p:nvPr/>
        </p:nvPicPr>
        <p:blipFill>
          <a:blip r:embed="rId5"/>
          <a:stretch/>
        </p:blipFill>
        <p:spPr>
          <a:xfrm>
            <a:off x="8686080" y="5774400"/>
            <a:ext cx="2010240" cy="2010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2" name="文本框 541"/>
          <p:cNvSpPr txBox="1"/>
          <p:nvPr/>
        </p:nvSpPr>
        <p:spPr>
          <a:xfrm>
            <a:off x="9755640" y="7117560"/>
            <a:ext cx="3974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10 / 17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3" name="文本框 542"/>
          <p:cNvSpPr txBox="1"/>
          <p:nvPr/>
        </p:nvSpPr>
        <p:spPr>
          <a:xfrm>
            <a:off x="321840" y="342720"/>
            <a:ext cx="495252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智能体与</a:t>
            </a:r>
            <a:r>
              <a:rPr lang="en-US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、向量数据库的</a:t>
            </a:r>
            <a:r>
              <a:rPr lang="zh-CN" sz="22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无缝集成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4" name="任意多边形: 形状 543"/>
          <p:cNvSpPr/>
          <p:nvPr/>
        </p:nvSpPr>
        <p:spPr>
          <a:xfrm>
            <a:off x="333720" y="4085280"/>
            <a:ext cx="4717080" cy="1190880"/>
          </a:xfrm>
          <a:custGeom>
            <a:avLst/>
            <a:gdLst/>
            <a:ahLst/>
            <a:cxnLst/>
            <a:rect l="0" t="0" r="r" b="b"/>
            <a:pathLst>
              <a:path w="13103" h="3308">
                <a:moveTo>
                  <a:pt x="0" y="3218"/>
                </a:moveTo>
                <a:lnTo>
                  <a:pt x="0" y="90"/>
                </a:lnTo>
                <a:cubicBezTo>
                  <a:pt x="0" y="78"/>
                  <a:pt x="1" y="67"/>
                  <a:pt x="4" y="56"/>
                </a:cubicBezTo>
                <a:cubicBezTo>
                  <a:pt x="7" y="45"/>
                  <a:pt x="11" y="35"/>
                  <a:pt x="16" y="27"/>
                </a:cubicBezTo>
                <a:cubicBezTo>
                  <a:pt x="21" y="18"/>
                  <a:pt x="27" y="12"/>
                  <a:pt x="34" y="7"/>
                </a:cubicBezTo>
                <a:cubicBezTo>
                  <a:pt x="41" y="3"/>
                  <a:pt x="48" y="0"/>
                  <a:pt x="55" y="0"/>
                </a:cubicBezTo>
                <a:lnTo>
                  <a:pt x="13014" y="0"/>
                </a:lnTo>
                <a:cubicBezTo>
                  <a:pt x="13026" y="0"/>
                  <a:pt x="13037" y="3"/>
                  <a:pt x="13048" y="7"/>
                </a:cubicBezTo>
                <a:cubicBezTo>
                  <a:pt x="13059" y="12"/>
                  <a:pt x="13069" y="18"/>
                  <a:pt x="13077" y="27"/>
                </a:cubicBezTo>
                <a:cubicBezTo>
                  <a:pt x="13085" y="35"/>
                  <a:pt x="13092" y="45"/>
                  <a:pt x="13096" y="56"/>
                </a:cubicBezTo>
                <a:cubicBezTo>
                  <a:pt x="13101" y="67"/>
                  <a:pt x="13103" y="78"/>
                  <a:pt x="13103" y="90"/>
                </a:cubicBezTo>
                <a:lnTo>
                  <a:pt x="13103" y="3218"/>
                </a:lnTo>
                <a:cubicBezTo>
                  <a:pt x="13103" y="3230"/>
                  <a:pt x="13101" y="3242"/>
                  <a:pt x="13096" y="3253"/>
                </a:cubicBezTo>
                <a:cubicBezTo>
                  <a:pt x="13092" y="3264"/>
                  <a:pt x="13085" y="3273"/>
                  <a:pt x="13077" y="3282"/>
                </a:cubicBezTo>
                <a:cubicBezTo>
                  <a:pt x="13069" y="3290"/>
                  <a:pt x="13059" y="3296"/>
                  <a:pt x="13048" y="3301"/>
                </a:cubicBezTo>
                <a:cubicBezTo>
                  <a:pt x="13037" y="3306"/>
                  <a:pt x="13026" y="3308"/>
                  <a:pt x="13014" y="3308"/>
                </a:cubicBezTo>
                <a:lnTo>
                  <a:pt x="55" y="3308"/>
                </a:lnTo>
                <a:cubicBezTo>
                  <a:pt x="48" y="3308"/>
                  <a:pt x="41" y="3306"/>
                  <a:pt x="34" y="3301"/>
                </a:cubicBezTo>
                <a:cubicBezTo>
                  <a:pt x="27" y="3296"/>
                  <a:pt x="21" y="3290"/>
                  <a:pt x="16" y="3282"/>
                </a:cubicBezTo>
                <a:cubicBezTo>
                  <a:pt x="11" y="3273"/>
                  <a:pt x="7" y="3264"/>
                  <a:pt x="4" y="3253"/>
                </a:cubicBezTo>
                <a:cubicBezTo>
                  <a:pt x="1" y="3242"/>
                  <a:pt x="0" y="3230"/>
                  <a:pt x="0" y="3218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5" name="任意多边形: 形状 544"/>
          <p:cNvSpPr/>
          <p:nvPr/>
        </p:nvSpPr>
        <p:spPr>
          <a:xfrm>
            <a:off x="321480" y="4085280"/>
            <a:ext cx="32400" cy="1190880"/>
          </a:xfrm>
          <a:custGeom>
            <a:avLst/>
            <a:gdLst/>
            <a:ahLst/>
            <a:cxnLst/>
            <a:rect l="0" t="0" r="r" b="b"/>
            <a:pathLst>
              <a:path w="90" h="3308">
                <a:moveTo>
                  <a:pt x="0" y="0"/>
                </a:moveTo>
                <a:lnTo>
                  <a:pt x="90" y="0"/>
                </a:lnTo>
                <a:lnTo>
                  <a:pt x="90" y="3308"/>
                </a:lnTo>
                <a:lnTo>
                  <a:pt x="0" y="3308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46" name="图片 545"/>
          <p:cNvPicPr/>
          <p:nvPr/>
        </p:nvPicPr>
        <p:blipFill>
          <a:blip r:embed="rId6"/>
          <a:stretch/>
        </p:blipFill>
        <p:spPr>
          <a:xfrm>
            <a:off x="506520" y="428652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7" name="文本框 546"/>
          <p:cNvSpPr txBox="1"/>
          <p:nvPr/>
        </p:nvSpPr>
        <p:spPr>
          <a:xfrm>
            <a:off x="321840" y="814680"/>
            <a:ext cx="231732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构建高效智能体系统的关键技术支撑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8" name="文本框 547"/>
          <p:cNvSpPr txBox="1"/>
          <p:nvPr/>
        </p:nvSpPr>
        <p:spPr>
          <a:xfrm>
            <a:off x="828360" y="4274280"/>
            <a:ext cx="189108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集成</a:t>
            </a:r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实现动态数据获取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828360" y="4569480"/>
            <a:ext cx="417924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</a:t>
            </a:r>
            <a:r>
              <a:rPr lang="en-US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RESTful API</a:t>
            </a:r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，智能体能发送请求、接收响应并解析数据，实现与外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0" name="文本框 549"/>
          <p:cNvSpPr txBox="1"/>
          <p:nvPr/>
        </p:nvSpPr>
        <p:spPr>
          <a:xfrm>
            <a:off x="828360" y="4762440"/>
            <a:ext cx="41590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部系统的通信。例如，智能体可以调用天气</a:t>
            </a:r>
            <a:r>
              <a:rPr lang="en-US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获取实时天气信息，为用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1" name="任意多边形: 形状 550"/>
          <p:cNvSpPr/>
          <p:nvPr/>
        </p:nvSpPr>
        <p:spPr>
          <a:xfrm>
            <a:off x="5255640" y="4085280"/>
            <a:ext cx="4717440" cy="1190880"/>
          </a:xfrm>
          <a:custGeom>
            <a:avLst/>
            <a:gdLst/>
            <a:ahLst/>
            <a:cxnLst/>
            <a:rect l="0" t="0" r="r" b="b"/>
            <a:pathLst>
              <a:path w="13104" h="3308">
                <a:moveTo>
                  <a:pt x="0" y="3218"/>
                </a:moveTo>
                <a:lnTo>
                  <a:pt x="0" y="90"/>
                </a:lnTo>
                <a:cubicBezTo>
                  <a:pt x="0" y="78"/>
                  <a:pt x="1" y="67"/>
                  <a:pt x="4" y="56"/>
                </a:cubicBezTo>
                <a:cubicBezTo>
                  <a:pt x="7" y="45"/>
                  <a:pt x="11" y="35"/>
                  <a:pt x="16" y="27"/>
                </a:cubicBezTo>
                <a:cubicBezTo>
                  <a:pt x="22" y="18"/>
                  <a:pt x="28" y="12"/>
                  <a:pt x="34" y="7"/>
                </a:cubicBezTo>
                <a:cubicBezTo>
                  <a:pt x="41" y="3"/>
                  <a:pt x="48" y="0"/>
                  <a:pt x="56" y="0"/>
                </a:cubicBezTo>
                <a:lnTo>
                  <a:pt x="13014" y="0"/>
                </a:lnTo>
                <a:cubicBezTo>
                  <a:pt x="13026" y="0"/>
                  <a:pt x="13037" y="3"/>
                  <a:pt x="13048" y="7"/>
                </a:cubicBezTo>
                <a:cubicBezTo>
                  <a:pt x="13059" y="12"/>
                  <a:pt x="13069" y="18"/>
                  <a:pt x="13077" y="27"/>
                </a:cubicBezTo>
                <a:cubicBezTo>
                  <a:pt x="13086" y="35"/>
                  <a:pt x="13092" y="45"/>
                  <a:pt x="13097" y="56"/>
                </a:cubicBezTo>
                <a:cubicBezTo>
                  <a:pt x="13101" y="67"/>
                  <a:pt x="13104" y="78"/>
                  <a:pt x="13104" y="90"/>
                </a:cubicBezTo>
                <a:lnTo>
                  <a:pt x="13104" y="3218"/>
                </a:lnTo>
                <a:cubicBezTo>
                  <a:pt x="13104" y="3230"/>
                  <a:pt x="13101" y="3242"/>
                  <a:pt x="13097" y="3253"/>
                </a:cubicBezTo>
                <a:cubicBezTo>
                  <a:pt x="13092" y="3264"/>
                  <a:pt x="13086" y="3273"/>
                  <a:pt x="13077" y="3282"/>
                </a:cubicBezTo>
                <a:cubicBezTo>
                  <a:pt x="13069" y="3290"/>
                  <a:pt x="13059" y="3296"/>
                  <a:pt x="13048" y="3301"/>
                </a:cubicBezTo>
                <a:cubicBezTo>
                  <a:pt x="13037" y="3306"/>
                  <a:pt x="13026" y="3308"/>
                  <a:pt x="13014" y="3308"/>
                </a:cubicBezTo>
                <a:lnTo>
                  <a:pt x="56" y="3308"/>
                </a:lnTo>
                <a:cubicBezTo>
                  <a:pt x="48" y="3308"/>
                  <a:pt x="41" y="3306"/>
                  <a:pt x="34" y="3301"/>
                </a:cubicBezTo>
                <a:cubicBezTo>
                  <a:pt x="28" y="3296"/>
                  <a:pt x="22" y="3290"/>
                  <a:pt x="16" y="3282"/>
                </a:cubicBezTo>
                <a:cubicBezTo>
                  <a:pt x="11" y="3273"/>
                  <a:pt x="7" y="3264"/>
                  <a:pt x="4" y="3253"/>
                </a:cubicBezTo>
                <a:cubicBezTo>
                  <a:pt x="1" y="3242"/>
                  <a:pt x="0" y="3230"/>
                  <a:pt x="0" y="3218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2" name="任意多边形: 形状 551"/>
          <p:cNvSpPr/>
          <p:nvPr/>
        </p:nvSpPr>
        <p:spPr>
          <a:xfrm>
            <a:off x="5243400" y="4085280"/>
            <a:ext cx="32760" cy="1190880"/>
          </a:xfrm>
          <a:custGeom>
            <a:avLst/>
            <a:gdLst/>
            <a:ahLst/>
            <a:cxnLst/>
            <a:rect l="0" t="0" r="r" b="b"/>
            <a:pathLst>
              <a:path w="91" h="3308">
                <a:moveTo>
                  <a:pt x="0" y="0"/>
                </a:moveTo>
                <a:lnTo>
                  <a:pt x="91" y="0"/>
                </a:lnTo>
                <a:lnTo>
                  <a:pt x="91" y="3308"/>
                </a:lnTo>
                <a:lnTo>
                  <a:pt x="0" y="3308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53" name="图片 552"/>
          <p:cNvPicPr/>
          <p:nvPr/>
        </p:nvPicPr>
        <p:blipFill>
          <a:blip r:embed="rId7"/>
          <a:stretch/>
        </p:blipFill>
        <p:spPr>
          <a:xfrm>
            <a:off x="5428800" y="428652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4" name="文本框 553"/>
          <p:cNvSpPr txBox="1"/>
          <p:nvPr/>
        </p:nvSpPr>
        <p:spPr>
          <a:xfrm>
            <a:off x="828360" y="4955400"/>
            <a:ext cx="1166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户提供个性化建议。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5" name="文本框 554"/>
          <p:cNvSpPr txBox="1"/>
          <p:nvPr/>
        </p:nvSpPr>
        <p:spPr>
          <a:xfrm>
            <a:off x="5750280" y="4274280"/>
            <a:ext cx="208116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向量数据库</a:t>
            </a:r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提供高效语义检索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6" name="文本框 555"/>
          <p:cNvSpPr txBox="1"/>
          <p:nvPr/>
        </p:nvSpPr>
        <p:spPr>
          <a:xfrm>
            <a:off x="5750280" y="4569480"/>
            <a:ext cx="40165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向量数据库将文本转换为向量表示，通过计算向量间的相似度实现基于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7" name="文本框 556"/>
          <p:cNvSpPr txBox="1"/>
          <p:nvPr/>
        </p:nvSpPr>
        <p:spPr>
          <a:xfrm>
            <a:off x="5750280" y="4762440"/>
            <a:ext cx="40165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语义的检索，克服了传统关键词匹配的局限性，使智能体能更准确地找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8" name="任意多边形: 形状 557"/>
          <p:cNvSpPr/>
          <p:nvPr/>
        </p:nvSpPr>
        <p:spPr>
          <a:xfrm>
            <a:off x="333720" y="5468760"/>
            <a:ext cx="4717080" cy="1190520"/>
          </a:xfrm>
          <a:custGeom>
            <a:avLst/>
            <a:gdLst/>
            <a:ahLst/>
            <a:cxnLst/>
            <a:rect l="0" t="0" r="r" b="b"/>
            <a:pathLst>
              <a:path w="13103" h="3307">
                <a:moveTo>
                  <a:pt x="0" y="3218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5"/>
                  <a:pt x="16" y="26"/>
                </a:cubicBezTo>
                <a:cubicBezTo>
                  <a:pt x="21" y="18"/>
                  <a:pt x="27" y="11"/>
                  <a:pt x="34" y="7"/>
                </a:cubicBezTo>
                <a:cubicBezTo>
                  <a:pt x="41" y="2"/>
                  <a:pt x="48" y="0"/>
                  <a:pt x="55" y="0"/>
                </a:cubicBezTo>
                <a:lnTo>
                  <a:pt x="13014" y="0"/>
                </a:lnTo>
                <a:cubicBezTo>
                  <a:pt x="13026" y="0"/>
                  <a:pt x="13037" y="2"/>
                  <a:pt x="13048" y="7"/>
                </a:cubicBezTo>
                <a:cubicBezTo>
                  <a:pt x="13059" y="11"/>
                  <a:pt x="13069" y="18"/>
                  <a:pt x="13077" y="26"/>
                </a:cubicBezTo>
                <a:cubicBezTo>
                  <a:pt x="13085" y="35"/>
                  <a:pt x="13092" y="44"/>
                  <a:pt x="13096" y="55"/>
                </a:cubicBezTo>
                <a:cubicBezTo>
                  <a:pt x="13101" y="66"/>
                  <a:pt x="13103" y="77"/>
                  <a:pt x="13103" y="89"/>
                </a:cubicBezTo>
                <a:lnTo>
                  <a:pt x="13103" y="3218"/>
                </a:lnTo>
                <a:cubicBezTo>
                  <a:pt x="13103" y="3230"/>
                  <a:pt x="13101" y="3241"/>
                  <a:pt x="13096" y="3252"/>
                </a:cubicBezTo>
                <a:cubicBezTo>
                  <a:pt x="13092" y="3263"/>
                  <a:pt x="13085" y="3273"/>
                  <a:pt x="13077" y="3281"/>
                </a:cubicBezTo>
                <a:cubicBezTo>
                  <a:pt x="13069" y="3290"/>
                  <a:pt x="13059" y="3296"/>
                  <a:pt x="13048" y="3301"/>
                </a:cubicBezTo>
                <a:cubicBezTo>
                  <a:pt x="13037" y="3305"/>
                  <a:pt x="13026" y="3307"/>
                  <a:pt x="13014" y="3307"/>
                </a:cubicBezTo>
                <a:lnTo>
                  <a:pt x="55" y="3307"/>
                </a:lnTo>
                <a:cubicBezTo>
                  <a:pt x="48" y="3307"/>
                  <a:pt x="41" y="3305"/>
                  <a:pt x="34" y="3301"/>
                </a:cubicBezTo>
                <a:cubicBezTo>
                  <a:pt x="27" y="3296"/>
                  <a:pt x="21" y="3290"/>
                  <a:pt x="16" y="3281"/>
                </a:cubicBezTo>
                <a:cubicBezTo>
                  <a:pt x="11" y="3273"/>
                  <a:pt x="7" y="3263"/>
                  <a:pt x="4" y="3252"/>
                </a:cubicBezTo>
                <a:cubicBezTo>
                  <a:pt x="1" y="3241"/>
                  <a:pt x="0" y="3230"/>
                  <a:pt x="0" y="3218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9" name="任意多边形: 形状 558"/>
          <p:cNvSpPr/>
          <p:nvPr/>
        </p:nvSpPr>
        <p:spPr>
          <a:xfrm>
            <a:off x="321480" y="5468760"/>
            <a:ext cx="32400" cy="1190520"/>
          </a:xfrm>
          <a:custGeom>
            <a:avLst/>
            <a:gdLst/>
            <a:ahLst/>
            <a:cxnLst/>
            <a:rect l="0" t="0" r="r" b="b"/>
            <a:pathLst>
              <a:path w="90" h="3307">
                <a:moveTo>
                  <a:pt x="0" y="0"/>
                </a:moveTo>
                <a:lnTo>
                  <a:pt x="90" y="0"/>
                </a:lnTo>
                <a:lnTo>
                  <a:pt x="90" y="3307"/>
                </a:lnTo>
                <a:lnTo>
                  <a:pt x="0" y="3307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60" name="图片 559"/>
          <p:cNvPicPr/>
          <p:nvPr/>
        </p:nvPicPr>
        <p:blipFill>
          <a:blip r:embed="rId8"/>
          <a:stretch/>
        </p:blipFill>
        <p:spPr>
          <a:xfrm>
            <a:off x="506520" y="567000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1" name="文本框 560"/>
          <p:cNvSpPr txBox="1"/>
          <p:nvPr/>
        </p:nvSpPr>
        <p:spPr>
          <a:xfrm>
            <a:off x="5750280" y="4955400"/>
            <a:ext cx="777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到相关内容。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2" name="文本框 561"/>
          <p:cNvSpPr txBox="1"/>
          <p:nvPr/>
        </p:nvSpPr>
        <p:spPr>
          <a:xfrm>
            <a:off x="828360" y="5657400"/>
            <a:ext cx="144108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多步骤</a:t>
            </a:r>
            <a:r>
              <a:rPr lang="zh-CN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任务执行</a:t>
            </a:r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能力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3" name="文本框 562"/>
          <p:cNvSpPr txBox="1"/>
          <p:nvPr/>
        </p:nvSpPr>
        <p:spPr>
          <a:xfrm>
            <a:off x="828360" y="5952600"/>
            <a:ext cx="41590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智能体可以通过</a:t>
            </a:r>
            <a:r>
              <a:rPr lang="en-US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调用链实现复杂任务的分步执行。在金融智能体中，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4" name="文本框 563"/>
          <p:cNvSpPr txBox="1"/>
          <p:nvPr/>
        </p:nvSpPr>
        <p:spPr>
          <a:xfrm>
            <a:off x="828360" y="6145560"/>
            <a:ext cx="415944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可以先调用市场数据</a:t>
            </a:r>
            <a:r>
              <a:rPr lang="en-US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，再将结果存入向量数据库，最后基于语义检索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5" name="任意多边形: 形状 564"/>
          <p:cNvSpPr/>
          <p:nvPr/>
        </p:nvSpPr>
        <p:spPr>
          <a:xfrm>
            <a:off x="5255640" y="5468760"/>
            <a:ext cx="4717440" cy="1190520"/>
          </a:xfrm>
          <a:custGeom>
            <a:avLst/>
            <a:gdLst/>
            <a:ahLst/>
            <a:cxnLst/>
            <a:rect l="0" t="0" r="r" b="b"/>
            <a:pathLst>
              <a:path w="13104" h="3307">
                <a:moveTo>
                  <a:pt x="0" y="3218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5"/>
                  <a:pt x="16" y="26"/>
                </a:cubicBezTo>
                <a:cubicBezTo>
                  <a:pt x="22" y="18"/>
                  <a:pt x="28" y="11"/>
                  <a:pt x="34" y="7"/>
                </a:cubicBezTo>
                <a:cubicBezTo>
                  <a:pt x="41" y="2"/>
                  <a:pt x="48" y="0"/>
                  <a:pt x="56" y="0"/>
                </a:cubicBezTo>
                <a:lnTo>
                  <a:pt x="13014" y="0"/>
                </a:lnTo>
                <a:cubicBezTo>
                  <a:pt x="13026" y="0"/>
                  <a:pt x="13037" y="2"/>
                  <a:pt x="13048" y="7"/>
                </a:cubicBezTo>
                <a:cubicBezTo>
                  <a:pt x="13059" y="11"/>
                  <a:pt x="13069" y="18"/>
                  <a:pt x="13077" y="26"/>
                </a:cubicBezTo>
                <a:cubicBezTo>
                  <a:pt x="13086" y="35"/>
                  <a:pt x="13092" y="44"/>
                  <a:pt x="13097" y="55"/>
                </a:cubicBezTo>
                <a:cubicBezTo>
                  <a:pt x="13101" y="66"/>
                  <a:pt x="13104" y="77"/>
                  <a:pt x="13104" y="89"/>
                </a:cubicBezTo>
                <a:lnTo>
                  <a:pt x="13104" y="3218"/>
                </a:lnTo>
                <a:cubicBezTo>
                  <a:pt x="13104" y="3230"/>
                  <a:pt x="13101" y="3241"/>
                  <a:pt x="13097" y="3252"/>
                </a:cubicBezTo>
                <a:cubicBezTo>
                  <a:pt x="13092" y="3263"/>
                  <a:pt x="13086" y="3273"/>
                  <a:pt x="13077" y="3281"/>
                </a:cubicBezTo>
                <a:cubicBezTo>
                  <a:pt x="13069" y="3290"/>
                  <a:pt x="13059" y="3296"/>
                  <a:pt x="13048" y="3301"/>
                </a:cubicBezTo>
                <a:cubicBezTo>
                  <a:pt x="13037" y="3305"/>
                  <a:pt x="13026" y="3307"/>
                  <a:pt x="13014" y="3307"/>
                </a:cubicBezTo>
                <a:lnTo>
                  <a:pt x="56" y="3307"/>
                </a:lnTo>
                <a:cubicBezTo>
                  <a:pt x="48" y="3307"/>
                  <a:pt x="41" y="3305"/>
                  <a:pt x="34" y="3301"/>
                </a:cubicBezTo>
                <a:cubicBezTo>
                  <a:pt x="28" y="3296"/>
                  <a:pt x="22" y="3290"/>
                  <a:pt x="16" y="3281"/>
                </a:cubicBezTo>
                <a:cubicBezTo>
                  <a:pt x="11" y="3273"/>
                  <a:pt x="7" y="3263"/>
                  <a:pt x="4" y="3252"/>
                </a:cubicBezTo>
                <a:cubicBezTo>
                  <a:pt x="1" y="3241"/>
                  <a:pt x="0" y="3230"/>
                  <a:pt x="0" y="3218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6" name="任意多边形: 形状 565"/>
          <p:cNvSpPr/>
          <p:nvPr/>
        </p:nvSpPr>
        <p:spPr>
          <a:xfrm>
            <a:off x="5243400" y="5468760"/>
            <a:ext cx="32760" cy="1190520"/>
          </a:xfrm>
          <a:custGeom>
            <a:avLst/>
            <a:gdLst/>
            <a:ahLst/>
            <a:cxnLst/>
            <a:rect l="0" t="0" r="r" b="b"/>
            <a:pathLst>
              <a:path w="91" h="3307">
                <a:moveTo>
                  <a:pt x="0" y="0"/>
                </a:moveTo>
                <a:lnTo>
                  <a:pt x="91" y="0"/>
                </a:lnTo>
                <a:lnTo>
                  <a:pt x="91" y="3307"/>
                </a:lnTo>
                <a:lnTo>
                  <a:pt x="0" y="3307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67" name="图片 566"/>
          <p:cNvPicPr/>
          <p:nvPr/>
        </p:nvPicPr>
        <p:blipFill>
          <a:blip r:embed="rId9"/>
          <a:stretch/>
        </p:blipFill>
        <p:spPr>
          <a:xfrm>
            <a:off x="5428800" y="567000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8" name="文本框 567"/>
          <p:cNvSpPr txBox="1"/>
          <p:nvPr/>
        </p:nvSpPr>
        <p:spPr>
          <a:xfrm>
            <a:off x="828360" y="6338880"/>
            <a:ext cx="1296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生成个性化投资建议。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9" name="文本框 568"/>
          <p:cNvSpPr txBox="1"/>
          <p:nvPr/>
        </p:nvSpPr>
        <p:spPr>
          <a:xfrm>
            <a:off x="5750280" y="5657400"/>
            <a:ext cx="144108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知识管理</a:t>
            </a:r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与决策支持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0" name="文本框 569"/>
          <p:cNvSpPr txBox="1"/>
          <p:nvPr/>
        </p:nvSpPr>
        <p:spPr>
          <a:xfrm>
            <a:off x="5750280" y="5952600"/>
            <a:ext cx="41590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通过向量数据库存储和检索知识，配合</a:t>
            </a:r>
            <a:r>
              <a:rPr lang="en-US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获取实时数据，智能体能够在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1" name="文本框 570"/>
          <p:cNvSpPr txBox="1"/>
          <p:nvPr/>
        </p:nvSpPr>
        <p:spPr>
          <a:xfrm>
            <a:off x="5750280" y="6145560"/>
            <a:ext cx="40165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复杂场景中实现高效的知识管理和更智能的决策支持，例如在法律咨询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72" name="图片 571"/>
          <p:cNvPicPr/>
          <p:nvPr/>
        </p:nvPicPr>
        <p:blipFill>
          <a:blip r:embed="rId10"/>
          <a:stretch/>
        </p:blipFill>
        <p:spPr>
          <a:xfrm>
            <a:off x="321840" y="1254600"/>
            <a:ext cx="8846280" cy="2573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3" name="任意多边形: 形状 572"/>
          <p:cNvSpPr/>
          <p:nvPr/>
        </p:nvSpPr>
        <p:spPr>
          <a:xfrm>
            <a:off x="1929960" y="2219400"/>
            <a:ext cx="1447920" cy="949680"/>
          </a:xfrm>
          <a:custGeom>
            <a:avLst/>
            <a:gdLst/>
            <a:ahLst/>
            <a:cxnLst/>
            <a:rect l="0" t="0" r="r" b="b"/>
            <a:pathLst>
              <a:path w="4022" h="2638">
                <a:moveTo>
                  <a:pt x="0" y="2459"/>
                </a:moveTo>
                <a:lnTo>
                  <a:pt x="0" y="179"/>
                </a:lnTo>
                <a:cubicBezTo>
                  <a:pt x="0" y="155"/>
                  <a:pt x="5" y="133"/>
                  <a:pt x="14" y="111"/>
                </a:cubicBezTo>
                <a:cubicBezTo>
                  <a:pt x="23" y="89"/>
                  <a:pt x="36" y="70"/>
                  <a:pt x="53" y="53"/>
                </a:cubicBezTo>
                <a:cubicBezTo>
                  <a:pt x="69" y="36"/>
                  <a:pt x="89" y="23"/>
                  <a:pt x="111" y="14"/>
                </a:cubicBezTo>
                <a:cubicBezTo>
                  <a:pt x="132" y="5"/>
                  <a:pt x="155" y="0"/>
                  <a:pt x="179" y="0"/>
                </a:cubicBezTo>
                <a:lnTo>
                  <a:pt x="3844" y="0"/>
                </a:lnTo>
                <a:cubicBezTo>
                  <a:pt x="3867" y="0"/>
                  <a:pt x="3890" y="5"/>
                  <a:pt x="3912" y="14"/>
                </a:cubicBezTo>
                <a:cubicBezTo>
                  <a:pt x="3934" y="23"/>
                  <a:pt x="3953" y="36"/>
                  <a:pt x="3970" y="53"/>
                </a:cubicBezTo>
                <a:cubicBezTo>
                  <a:pt x="3987" y="70"/>
                  <a:pt x="4000" y="89"/>
                  <a:pt x="4009" y="111"/>
                </a:cubicBezTo>
                <a:cubicBezTo>
                  <a:pt x="4018" y="133"/>
                  <a:pt x="4022" y="155"/>
                  <a:pt x="4022" y="179"/>
                </a:cubicBezTo>
                <a:lnTo>
                  <a:pt x="4022" y="2459"/>
                </a:lnTo>
                <a:cubicBezTo>
                  <a:pt x="4022" y="2483"/>
                  <a:pt x="4018" y="2505"/>
                  <a:pt x="4009" y="2527"/>
                </a:cubicBezTo>
                <a:cubicBezTo>
                  <a:pt x="4000" y="2549"/>
                  <a:pt x="3987" y="2569"/>
                  <a:pt x="3970" y="2585"/>
                </a:cubicBezTo>
                <a:cubicBezTo>
                  <a:pt x="3953" y="2602"/>
                  <a:pt x="3934" y="2615"/>
                  <a:pt x="3912" y="2624"/>
                </a:cubicBezTo>
                <a:cubicBezTo>
                  <a:pt x="3890" y="2633"/>
                  <a:pt x="3867" y="2638"/>
                  <a:pt x="3844" y="2638"/>
                </a:cubicBezTo>
                <a:lnTo>
                  <a:pt x="179" y="2638"/>
                </a:lnTo>
                <a:cubicBezTo>
                  <a:pt x="155" y="2638"/>
                  <a:pt x="132" y="2633"/>
                  <a:pt x="111" y="2624"/>
                </a:cubicBezTo>
                <a:cubicBezTo>
                  <a:pt x="89" y="2615"/>
                  <a:pt x="69" y="2602"/>
                  <a:pt x="53" y="2585"/>
                </a:cubicBezTo>
                <a:cubicBezTo>
                  <a:pt x="36" y="2569"/>
                  <a:pt x="23" y="2549"/>
                  <a:pt x="14" y="2527"/>
                </a:cubicBezTo>
                <a:cubicBezTo>
                  <a:pt x="5" y="2505"/>
                  <a:pt x="0" y="2483"/>
                  <a:pt x="0" y="2459"/>
                </a:cubicBezTo>
                <a:close/>
              </a:path>
            </a:pathLst>
          </a:custGeom>
          <a:solidFill>
            <a:srgbClr val="003366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4" name="任意多边形: 形状 573"/>
          <p:cNvSpPr/>
          <p:nvPr/>
        </p:nvSpPr>
        <p:spPr>
          <a:xfrm>
            <a:off x="1929960" y="2219400"/>
            <a:ext cx="1447920" cy="949680"/>
          </a:xfrm>
          <a:custGeom>
            <a:avLst/>
            <a:gdLst/>
            <a:ahLst/>
            <a:cxnLst/>
            <a:rect l="0" t="0" r="r" b="b"/>
            <a:pathLst>
              <a:path w="4022" h="2638">
                <a:moveTo>
                  <a:pt x="0" y="2459"/>
                </a:moveTo>
                <a:lnTo>
                  <a:pt x="0" y="179"/>
                </a:lnTo>
                <a:cubicBezTo>
                  <a:pt x="0" y="155"/>
                  <a:pt x="5" y="133"/>
                  <a:pt x="14" y="111"/>
                </a:cubicBezTo>
                <a:cubicBezTo>
                  <a:pt x="23" y="89"/>
                  <a:pt x="36" y="70"/>
                  <a:pt x="53" y="53"/>
                </a:cubicBezTo>
                <a:cubicBezTo>
                  <a:pt x="69" y="36"/>
                  <a:pt x="89" y="23"/>
                  <a:pt x="111" y="14"/>
                </a:cubicBezTo>
                <a:cubicBezTo>
                  <a:pt x="132" y="5"/>
                  <a:pt x="155" y="0"/>
                  <a:pt x="179" y="0"/>
                </a:cubicBezTo>
                <a:lnTo>
                  <a:pt x="3844" y="0"/>
                </a:lnTo>
                <a:cubicBezTo>
                  <a:pt x="3867" y="0"/>
                  <a:pt x="3890" y="5"/>
                  <a:pt x="3912" y="14"/>
                </a:cubicBezTo>
                <a:cubicBezTo>
                  <a:pt x="3934" y="23"/>
                  <a:pt x="3953" y="36"/>
                  <a:pt x="3970" y="53"/>
                </a:cubicBezTo>
                <a:cubicBezTo>
                  <a:pt x="3987" y="70"/>
                  <a:pt x="4000" y="89"/>
                  <a:pt x="4009" y="111"/>
                </a:cubicBezTo>
                <a:cubicBezTo>
                  <a:pt x="4018" y="133"/>
                  <a:pt x="4022" y="155"/>
                  <a:pt x="4022" y="179"/>
                </a:cubicBezTo>
                <a:lnTo>
                  <a:pt x="4022" y="2459"/>
                </a:lnTo>
                <a:cubicBezTo>
                  <a:pt x="4022" y="2483"/>
                  <a:pt x="4018" y="2505"/>
                  <a:pt x="4009" y="2527"/>
                </a:cubicBezTo>
                <a:cubicBezTo>
                  <a:pt x="4000" y="2549"/>
                  <a:pt x="3987" y="2569"/>
                  <a:pt x="3970" y="2585"/>
                </a:cubicBezTo>
                <a:cubicBezTo>
                  <a:pt x="3953" y="2602"/>
                  <a:pt x="3934" y="2615"/>
                  <a:pt x="3912" y="2624"/>
                </a:cubicBezTo>
                <a:cubicBezTo>
                  <a:pt x="3890" y="2633"/>
                  <a:pt x="3867" y="2638"/>
                  <a:pt x="3844" y="2638"/>
                </a:cubicBezTo>
                <a:lnTo>
                  <a:pt x="179" y="2638"/>
                </a:lnTo>
                <a:cubicBezTo>
                  <a:pt x="155" y="2638"/>
                  <a:pt x="132" y="2633"/>
                  <a:pt x="111" y="2624"/>
                </a:cubicBezTo>
                <a:cubicBezTo>
                  <a:pt x="89" y="2615"/>
                  <a:pt x="69" y="2602"/>
                  <a:pt x="53" y="2585"/>
                </a:cubicBezTo>
                <a:cubicBezTo>
                  <a:pt x="36" y="2569"/>
                  <a:pt x="23" y="2549"/>
                  <a:pt x="14" y="2527"/>
                </a:cubicBezTo>
                <a:cubicBezTo>
                  <a:pt x="5" y="2505"/>
                  <a:pt x="0" y="2483"/>
                  <a:pt x="0" y="2459"/>
                </a:cubicBezTo>
                <a:moveTo>
                  <a:pt x="45" y="179"/>
                </a:moveTo>
                <a:lnTo>
                  <a:pt x="45" y="2459"/>
                </a:lnTo>
                <a:cubicBezTo>
                  <a:pt x="45" y="2477"/>
                  <a:pt x="48" y="2494"/>
                  <a:pt x="55" y="2510"/>
                </a:cubicBezTo>
                <a:cubicBezTo>
                  <a:pt x="62" y="2527"/>
                  <a:pt x="72" y="2541"/>
                  <a:pt x="84" y="2554"/>
                </a:cubicBezTo>
                <a:cubicBezTo>
                  <a:pt x="97" y="2566"/>
                  <a:pt x="111" y="2576"/>
                  <a:pt x="128" y="2583"/>
                </a:cubicBezTo>
                <a:cubicBezTo>
                  <a:pt x="144" y="2590"/>
                  <a:pt x="161" y="2593"/>
                  <a:pt x="179" y="2593"/>
                </a:cubicBezTo>
                <a:lnTo>
                  <a:pt x="3844" y="2593"/>
                </a:lnTo>
                <a:cubicBezTo>
                  <a:pt x="3862" y="2593"/>
                  <a:pt x="3879" y="2590"/>
                  <a:pt x="3895" y="2583"/>
                </a:cubicBezTo>
                <a:cubicBezTo>
                  <a:pt x="3911" y="2576"/>
                  <a:pt x="3926" y="2566"/>
                  <a:pt x="3939" y="2554"/>
                </a:cubicBezTo>
                <a:cubicBezTo>
                  <a:pt x="3951" y="2541"/>
                  <a:pt x="3961" y="2527"/>
                  <a:pt x="3968" y="2510"/>
                </a:cubicBezTo>
                <a:cubicBezTo>
                  <a:pt x="3974" y="2494"/>
                  <a:pt x="3978" y="2477"/>
                  <a:pt x="3978" y="2459"/>
                </a:cubicBezTo>
                <a:lnTo>
                  <a:pt x="3978" y="179"/>
                </a:lnTo>
                <a:cubicBezTo>
                  <a:pt x="3978" y="161"/>
                  <a:pt x="3974" y="144"/>
                  <a:pt x="3968" y="128"/>
                </a:cubicBezTo>
                <a:cubicBezTo>
                  <a:pt x="3961" y="111"/>
                  <a:pt x="3951" y="97"/>
                  <a:pt x="3939" y="84"/>
                </a:cubicBezTo>
                <a:cubicBezTo>
                  <a:pt x="3926" y="72"/>
                  <a:pt x="3911" y="62"/>
                  <a:pt x="3895" y="55"/>
                </a:cubicBezTo>
                <a:cubicBezTo>
                  <a:pt x="3879" y="49"/>
                  <a:pt x="3862" y="45"/>
                  <a:pt x="3844" y="45"/>
                </a:cubicBezTo>
                <a:lnTo>
                  <a:pt x="179" y="45"/>
                </a:lnTo>
                <a:cubicBezTo>
                  <a:pt x="161" y="45"/>
                  <a:pt x="144" y="49"/>
                  <a:pt x="128" y="55"/>
                </a:cubicBezTo>
                <a:cubicBezTo>
                  <a:pt x="111" y="62"/>
                  <a:pt x="97" y="72"/>
                  <a:pt x="84" y="84"/>
                </a:cubicBezTo>
                <a:cubicBezTo>
                  <a:pt x="72" y="97"/>
                  <a:pt x="62" y="111"/>
                  <a:pt x="55" y="128"/>
                </a:cubicBezTo>
                <a:cubicBezTo>
                  <a:pt x="48" y="144"/>
                  <a:pt x="45" y="161"/>
                  <a:pt x="45" y="179"/>
                </a:cubicBezTo>
                <a:close/>
              </a:path>
            </a:pathLst>
          </a:custGeom>
          <a:solidFill>
            <a:srgbClr val="4A90E2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75" name="图片 574"/>
          <p:cNvPicPr/>
          <p:nvPr/>
        </p:nvPicPr>
        <p:blipFill>
          <a:blip r:embed="rId11"/>
          <a:stretch/>
        </p:blipFill>
        <p:spPr>
          <a:xfrm>
            <a:off x="2501280" y="2332440"/>
            <a:ext cx="30528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6" name="文本框 575"/>
          <p:cNvSpPr txBox="1"/>
          <p:nvPr/>
        </p:nvSpPr>
        <p:spPr>
          <a:xfrm>
            <a:off x="5750280" y="6338880"/>
            <a:ext cx="1166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和医疗诊断等领域。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7" name="文本框 576"/>
          <p:cNvSpPr txBox="1"/>
          <p:nvPr/>
        </p:nvSpPr>
        <p:spPr>
          <a:xfrm>
            <a:off x="2436840" y="2712600"/>
            <a:ext cx="43524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智能体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8" name="任意多边形: 形状 577"/>
          <p:cNvSpPr/>
          <p:nvPr/>
        </p:nvSpPr>
        <p:spPr>
          <a:xfrm>
            <a:off x="4664520" y="1415160"/>
            <a:ext cx="1447920" cy="949680"/>
          </a:xfrm>
          <a:custGeom>
            <a:avLst/>
            <a:gdLst/>
            <a:ahLst/>
            <a:cxnLst/>
            <a:rect l="0" t="0" r="r" b="b"/>
            <a:pathLst>
              <a:path w="4022" h="2638">
                <a:moveTo>
                  <a:pt x="14" y="112"/>
                </a:moveTo>
                <a:cubicBezTo>
                  <a:pt x="23" y="90"/>
                  <a:pt x="36" y="71"/>
                  <a:pt x="52" y="54"/>
                </a:cubicBezTo>
                <a:cubicBezTo>
                  <a:pt x="69" y="37"/>
                  <a:pt x="88" y="24"/>
                  <a:pt x="110" y="14"/>
                </a:cubicBezTo>
                <a:cubicBezTo>
                  <a:pt x="132" y="5"/>
                  <a:pt x="155" y="0"/>
                  <a:pt x="179" y="0"/>
                </a:cubicBezTo>
                <a:lnTo>
                  <a:pt x="3843" y="0"/>
                </a:lnTo>
                <a:cubicBezTo>
                  <a:pt x="3867" y="0"/>
                  <a:pt x="3890" y="5"/>
                  <a:pt x="3912" y="14"/>
                </a:cubicBezTo>
                <a:cubicBezTo>
                  <a:pt x="3934" y="24"/>
                  <a:pt x="3953" y="37"/>
                  <a:pt x="3970" y="54"/>
                </a:cubicBezTo>
                <a:cubicBezTo>
                  <a:pt x="3987" y="71"/>
                  <a:pt x="4000" y="90"/>
                  <a:pt x="4009" y="112"/>
                </a:cubicBezTo>
                <a:cubicBezTo>
                  <a:pt x="4018" y="134"/>
                  <a:pt x="4022" y="156"/>
                  <a:pt x="4022" y="180"/>
                </a:cubicBezTo>
                <a:lnTo>
                  <a:pt x="4022" y="2459"/>
                </a:lnTo>
                <a:cubicBezTo>
                  <a:pt x="4022" y="2483"/>
                  <a:pt x="4018" y="2505"/>
                  <a:pt x="4009" y="2527"/>
                </a:cubicBezTo>
                <a:cubicBezTo>
                  <a:pt x="4000" y="2549"/>
                  <a:pt x="3987" y="2568"/>
                  <a:pt x="3970" y="2585"/>
                </a:cubicBezTo>
                <a:cubicBezTo>
                  <a:pt x="3953" y="2602"/>
                  <a:pt x="3934" y="2615"/>
                  <a:pt x="3912" y="2624"/>
                </a:cubicBezTo>
                <a:cubicBezTo>
                  <a:pt x="3890" y="2633"/>
                  <a:pt x="3867" y="2638"/>
                  <a:pt x="3843" y="2638"/>
                </a:cubicBezTo>
                <a:lnTo>
                  <a:pt x="179" y="2638"/>
                </a:lnTo>
                <a:cubicBezTo>
                  <a:pt x="155" y="2638"/>
                  <a:pt x="132" y="2633"/>
                  <a:pt x="110" y="2624"/>
                </a:cubicBezTo>
                <a:cubicBezTo>
                  <a:pt x="88" y="2615"/>
                  <a:pt x="69" y="2602"/>
                  <a:pt x="52" y="2585"/>
                </a:cubicBezTo>
                <a:cubicBezTo>
                  <a:pt x="36" y="2568"/>
                  <a:pt x="23" y="2549"/>
                  <a:pt x="14" y="2527"/>
                </a:cubicBezTo>
                <a:cubicBezTo>
                  <a:pt x="4" y="2505"/>
                  <a:pt x="0" y="2483"/>
                  <a:pt x="0" y="2459"/>
                </a:cubicBezTo>
                <a:lnTo>
                  <a:pt x="0" y="180"/>
                </a:lnTo>
                <a:cubicBezTo>
                  <a:pt x="0" y="156"/>
                  <a:pt x="4" y="134"/>
                  <a:pt x="14" y="112"/>
                </a:cubicBezTo>
                <a:close/>
              </a:path>
            </a:pathLst>
          </a:custGeom>
          <a:solidFill>
            <a:srgbClr val="003366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9" name="任意多边形: 形状 578"/>
          <p:cNvSpPr/>
          <p:nvPr/>
        </p:nvSpPr>
        <p:spPr>
          <a:xfrm>
            <a:off x="4664520" y="1415160"/>
            <a:ext cx="1447920" cy="949680"/>
          </a:xfrm>
          <a:custGeom>
            <a:avLst/>
            <a:gdLst/>
            <a:ahLst/>
            <a:cxnLst/>
            <a:rect l="0" t="0" r="r" b="b"/>
            <a:pathLst>
              <a:path w="4022" h="2638">
                <a:moveTo>
                  <a:pt x="0" y="2459"/>
                </a:moveTo>
                <a:lnTo>
                  <a:pt x="0" y="180"/>
                </a:lnTo>
                <a:cubicBezTo>
                  <a:pt x="0" y="156"/>
                  <a:pt x="4" y="134"/>
                  <a:pt x="14" y="112"/>
                </a:cubicBezTo>
                <a:cubicBezTo>
                  <a:pt x="23" y="90"/>
                  <a:pt x="36" y="71"/>
                  <a:pt x="52" y="54"/>
                </a:cubicBezTo>
                <a:cubicBezTo>
                  <a:pt x="69" y="37"/>
                  <a:pt x="88" y="24"/>
                  <a:pt x="110" y="14"/>
                </a:cubicBezTo>
                <a:cubicBezTo>
                  <a:pt x="132" y="5"/>
                  <a:pt x="155" y="0"/>
                  <a:pt x="179" y="0"/>
                </a:cubicBezTo>
                <a:lnTo>
                  <a:pt x="3843" y="0"/>
                </a:lnTo>
                <a:cubicBezTo>
                  <a:pt x="3867" y="0"/>
                  <a:pt x="3890" y="5"/>
                  <a:pt x="3912" y="14"/>
                </a:cubicBezTo>
                <a:cubicBezTo>
                  <a:pt x="3934" y="24"/>
                  <a:pt x="3953" y="37"/>
                  <a:pt x="3970" y="54"/>
                </a:cubicBezTo>
                <a:cubicBezTo>
                  <a:pt x="3987" y="71"/>
                  <a:pt x="4000" y="90"/>
                  <a:pt x="4009" y="112"/>
                </a:cubicBezTo>
                <a:cubicBezTo>
                  <a:pt x="4018" y="134"/>
                  <a:pt x="4022" y="156"/>
                  <a:pt x="4022" y="180"/>
                </a:cubicBezTo>
                <a:lnTo>
                  <a:pt x="4022" y="2459"/>
                </a:lnTo>
                <a:cubicBezTo>
                  <a:pt x="4022" y="2483"/>
                  <a:pt x="4018" y="2505"/>
                  <a:pt x="4009" y="2527"/>
                </a:cubicBezTo>
                <a:cubicBezTo>
                  <a:pt x="4000" y="2549"/>
                  <a:pt x="3987" y="2568"/>
                  <a:pt x="3970" y="2585"/>
                </a:cubicBezTo>
                <a:cubicBezTo>
                  <a:pt x="3953" y="2602"/>
                  <a:pt x="3934" y="2615"/>
                  <a:pt x="3912" y="2624"/>
                </a:cubicBezTo>
                <a:cubicBezTo>
                  <a:pt x="3890" y="2633"/>
                  <a:pt x="3867" y="2638"/>
                  <a:pt x="3843" y="2638"/>
                </a:cubicBezTo>
                <a:lnTo>
                  <a:pt x="179" y="2638"/>
                </a:lnTo>
                <a:cubicBezTo>
                  <a:pt x="155" y="2638"/>
                  <a:pt x="132" y="2633"/>
                  <a:pt x="110" y="2624"/>
                </a:cubicBezTo>
                <a:cubicBezTo>
                  <a:pt x="88" y="2615"/>
                  <a:pt x="69" y="2602"/>
                  <a:pt x="52" y="2585"/>
                </a:cubicBezTo>
                <a:cubicBezTo>
                  <a:pt x="36" y="2568"/>
                  <a:pt x="23" y="2549"/>
                  <a:pt x="14" y="2527"/>
                </a:cubicBezTo>
                <a:cubicBezTo>
                  <a:pt x="4" y="2505"/>
                  <a:pt x="0" y="2483"/>
                  <a:pt x="0" y="2459"/>
                </a:cubicBezTo>
                <a:moveTo>
                  <a:pt x="45" y="180"/>
                </a:moveTo>
                <a:lnTo>
                  <a:pt x="45" y="2459"/>
                </a:lnTo>
                <a:cubicBezTo>
                  <a:pt x="45" y="2477"/>
                  <a:pt x="48" y="2494"/>
                  <a:pt x="55" y="2510"/>
                </a:cubicBezTo>
                <a:cubicBezTo>
                  <a:pt x="62" y="2527"/>
                  <a:pt x="71" y="2541"/>
                  <a:pt x="84" y="2554"/>
                </a:cubicBezTo>
                <a:cubicBezTo>
                  <a:pt x="96" y="2566"/>
                  <a:pt x="111" y="2576"/>
                  <a:pt x="127" y="2583"/>
                </a:cubicBezTo>
                <a:cubicBezTo>
                  <a:pt x="144" y="2589"/>
                  <a:pt x="161" y="2593"/>
                  <a:pt x="179" y="2593"/>
                </a:cubicBezTo>
                <a:lnTo>
                  <a:pt x="3843" y="2593"/>
                </a:lnTo>
                <a:cubicBezTo>
                  <a:pt x="3861" y="2593"/>
                  <a:pt x="3878" y="2589"/>
                  <a:pt x="3895" y="2583"/>
                </a:cubicBezTo>
                <a:cubicBezTo>
                  <a:pt x="3911" y="2576"/>
                  <a:pt x="3926" y="2566"/>
                  <a:pt x="3938" y="2554"/>
                </a:cubicBezTo>
                <a:cubicBezTo>
                  <a:pt x="3951" y="2541"/>
                  <a:pt x="3961" y="2527"/>
                  <a:pt x="3967" y="2510"/>
                </a:cubicBezTo>
                <a:cubicBezTo>
                  <a:pt x="3974" y="2494"/>
                  <a:pt x="3978" y="2477"/>
                  <a:pt x="3978" y="2459"/>
                </a:cubicBezTo>
                <a:lnTo>
                  <a:pt x="3978" y="180"/>
                </a:lnTo>
                <a:cubicBezTo>
                  <a:pt x="3978" y="162"/>
                  <a:pt x="3974" y="145"/>
                  <a:pt x="3967" y="129"/>
                </a:cubicBezTo>
                <a:cubicBezTo>
                  <a:pt x="3961" y="112"/>
                  <a:pt x="3951" y="98"/>
                  <a:pt x="3938" y="85"/>
                </a:cubicBezTo>
                <a:cubicBezTo>
                  <a:pt x="3926" y="73"/>
                  <a:pt x="3911" y="63"/>
                  <a:pt x="3895" y="56"/>
                </a:cubicBezTo>
                <a:cubicBezTo>
                  <a:pt x="3878" y="49"/>
                  <a:pt x="3861" y="46"/>
                  <a:pt x="3843" y="46"/>
                </a:cubicBezTo>
                <a:lnTo>
                  <a:pt x="179" y="46"/>
                </a:lnTo>
                <a:cubicBezTo>
                  <a:pt x="161" y="46"/>
                  <a:pt x="144" y="49"/>
                  <a:pt x="127" y="56"/>
                </a:cubicBezTo>
                <a:cubicBezTo>
                  <a:pt x="111" y="63"/>
                  <a:pt x="96" y="73"/>
                  <a:pt x="84" y="85"/>
                </a:cubicBezTo>
                <a:cubicBezTo>
                  <a:pt x="71" y="98"/>
                  <a:pt x="62" y="112"/>
                  <a:pt x="55" y="129"/>
                </a:cubicBezTo>
                <a:cubicBezTo>
                  <a:pt x="48" y="145"/>
                  <a:pt x="45" y="162"/>
                  <a:pt x="45" y="180"/>
                </a:cubicBezTo>
                <a:close/>
              </a:path>
            </a:pathLst>
          </a:custGeom>
          <a:solidFill>
            <a:srgbClr val="4A90E2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80" name="图片 579"/>
          <p:cNvPicPr/>
          <p:nvPr/>
        </p:nvPicPr>
        <p:blipFill>
          <a:blip r:embed="rId12"/>
          <a:stretch/>
        </p:blipFill>
        <p:spPr>
          <a:xfrm>
            <a:off x="5299920" y="1528200"/>
            <a:ext cx="18468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1" name="文本框 580"/>
          <p:cNvSpPr txBox="1"/>
          <p:nvPr/>
        </p:nvSpPr>
        <p:spPr>
          <a:xfrm>
            <a:off x="2292120" y="2919600"/>
            <a:ext cx="78696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Agent System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2" name="文本框 581"/>
          <p:cNvSpPr txBox="1"/>
          <p:nvPr/>
        </p:nvSpPr>
        <p:spPr>
          <a:xfrm>
            <a:off x="5123160" y="1908360"/>
            <a:ext cx="55260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4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接口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3" name="任意多边形: 形状 582"/>
          <p:cNvSpPr/>
          <p:nvPr/>
        </p:nvSpPr>
        <p:spPr>
          <a:xfrm>
            <a:off x="4664520" y="3023640"/>
            <a:ext cx="1447920" cy="949680"/>
          </a:xfrm>
          <a:custGeom>
            <a:avLst/>
            <a:gdLst/>
            <a:ahLst/>
            <a:cxnLst/>
            <a:rect l="0" t="0" r="r" b="b"/>
            <a:pathLst>
              <a:path w="4022" h="2638">
                <a:moveTo>
                  <a:pt x="14" y="111"/>
                </a:moveTo>
                <a:cubicBezTo>
                  <a:pt x="23" y="89"/>
                  <a:pt x="36" y="70"/>
                  <a:pt x="52" y="53"/>
                </a:cubicBezTo>
                <a:cubicBezTo>
                  <a:pt x="69" y="36"/>
                  <a:pt x="88" y="23"/>
                  <a:pt x="110" y="14"/>
                </a:cubicBezTo>
                <a:cubicBezTo>
                  <a:pt x="132" y="5"/>
                  <a:pt x="155" y="0"/>
                  <a:pt x="179" y="0"/>
                </a:cubicBezTo>
                <a:lnTo>
                  <a:pt x="3844" y="0"/>
                </a:lnTo>
                <a:cubicBezTo>
                  <a:pt x="3867" y="0"/>
                  <a:pt x="3890" y="5"/>
                  <a:pt x="3912" y="14"/>
                </a:cubicBezTo>
                <a:cubicBezTo>
                  <a:pt x="3934" y="23"/>
                  <a:pt x="3953" y="36"/>
                  <a:pt x="3970" y="53"/>
                </a:cubicBezTo>
                <a:cubicBezTo>
                  <a:pt x="3987" y="70"/>
                  <a:pt x="4000" y="89"/>
                  <a:pt x="4009" y="111"/>
                </a:cubicBezTo>
                <a:cubicBezTo>
                  <a:pt x="4018" y="133"/>
                  <a:pt x="4022" y="156"/>
                  <a:pt x="4022" y="179"/>
                </a:cubicBezTo>
                <a:lnTo>
                  <a:pt x="4022" y="2459"/>
                </a:lnTo>
                <a:cubicBezTo>
                  <a:pt x="4022" y="2483"/>
                  <a:pt x="4018" y="2505"/>
                  <a:pt x="4009" y="2527"/>
                </a:cubicBezTo>
                <a:cubicBezTo>
                  <a:pt x="4000" y="2549"/>
                  <a:pt x="3987" y="2569"/>
                  <a:pt x="3970" y="2585"/>
                </a:cubicBezTo>
                <a:cubicBezTo>
                  <a:pt x="3953" y="2602"/>
                  <a:pt x="3934" y="2615"/>
                  <a:pt x="3912" y="2624"/>
                </a:cubicBezTo>
                <a:cubicBezTo>
                  <a:pt x="3890" y="2633"/>
                  <a:pt x="3867" y="2638"/>
                  <a:pt x="3844" y="2638"/>
                </a:cubicBezTo>
                <a:lnTo>
                  <a:pt x="179" y="2638"/>
                </a:lnTo>
                <a:cubicBezTo>
                  <a:pt x="155" y="2638"/>
                  <a:pt x="132" y="2633"/>
                  <a:pt x="110" y="2624"/>
                </a:cubicBezTo>
                <a:cubicBezTo>
                  <a:pt x="88" y="2615"/>
                  <a:pt x="69" y="2602"/>
                  <a:pt x="52" y="2585"/>
                </a:cubicBezTo>
                <a:cubicBezTo>
                  <a:pt x="36" y="2569"/>
                  <a:pt x="23" y="2549"/>
                  <a:pt x="14" y="2527"/>
                </a:cubicBezTo>
                <a:cubicBezTo>
                  <a:pt x="4" y="2505"/>
                  <a:pt x="0" y="2483"/>
                  <a:pt x="0" y="2459"/>
                </a:cubicBezTo>
                <a:lnTo>
                  <a:pt x="0" y="179"/>
                </a:lnTo>
                <a:cubicBezTo>
                  <a:pt x="0" y="155"/>
                  <a:pt x="4" y="133"/>
                  <a:pt x="14" y="111"/>
                </a:cubicBezTo>
                <a:close/>
              </a:path>
            </a:pathLst>
          </a:custGeom>
          <a:solidFill>
            <a:srgbClr val="003366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4" name="任意多边形: 形状 583"/>
          <p:cNvSpPr/>
          <p:nvPr/>
        </p:nvSpPr>
        <p:spPr>
          <a:xfrm>
            <a:off x="4664520" y="3023640"/>
            <a:ext cx="1447920" cy="949680"/>
          </a:xfrm>
          <a:custGeom>
            <a:avLst/>
            <a:gdLst/>
            <a:ahLst/>
            <a:cxnLst/>
            <a:rect l="0" t="0" r="r" b="b"/>
            <a:pathLst>
              <a:path w="4022" h="2638">
                <a:moveTo>
                  <a:pt x="0" y="2459"/>
                </a:moveTo>
                <a:lnTo>
                  <a:pt x="0" y="179"/>
                </a:lnTo>
                <a:cubicBezTo>
                  <a:pt x="0" y="156"/>
                  <a:pt x="4" y="133"/>
                  <a:pt x="14" y="111"/>
                </a:cubicBezTo>
                <a:cubicBezTo>
                  <a:pt x="23" y="89"/>
                  <a:pt x="36" y="70"/>
                  <a:pt x="52" y="53"/>
                </a:cubicBezTo>
                <a:cubicBezTo>
                  <a:pt x="69" y="36"/>
                  <a:pt x="88" y="23"/>
                  <a:pt x="110" y="14"/>
                </a:cubicBezTo>
                <a:cubicBezTo>
                  <a:pt x="132" y="5"/>
                  <a:pt x="155" y="0"/>
                  <a:pt x="179" y="0"/>
                </a:cubicBezTo>
                <a:lnTo>
                  <a:pt x="3843" y="0"/>
                </a:lnTo>
                <a:cubicBezTo>
                  <a:pt x="3867" y="0"/>
                  <a:pt x="3890" y="5"/>
                  <a:pt x="3912" y="14"/>
                </a:cubicBezTo>
                <a:cubicBezTo>
                  <a:pt x="3934" y="23"/>
                  <a:pt x="3953" y="36"/>
                  <a:pt x="3970" y="53"/>
                </a:cubicBezTo>
                <a:cubicBezTo>
                  <a:pt x="3987" y="70"/>
                  <a:pt x="4000" y="89"/>
                  <a:pt x="4009" y="111"/>
                </a:cubicBezTo>
                <a:cubicBezTo>
                  <a:pt x="4018" y="133"/>
                  <a:pt x="4022" y="156"/>
                  <a:pt x="4022" y="179"/>
                </a:cubicBezTo>
                <a:lnTo>
                  <a:pt x="4022" y="2459"/>
                </a:lnTo>
                <a:cubicBezTo>
                  <a:pt x="4022" y="2483"/>
                  <a:pt x="4018" y="2505"/>
                  <a:pt x="4009" y="2527"/>
                </a:cubicBezTo>
                <a:cubicBezTo>
                  <a:pt x="4000" y="2549"/>
                  <a:pt x="3987" y="2569"/>
                  <a:pt x="3970" y="2585"/>
                </a:cubicBezTo>
                <a:cubicBezTo>
                  <a:pt x="3953" y="2602"/>
                  <a:pt x="3934" y="2615"/>
                  <a:pt x="3912" y="2624"/>
                </a:cubicBezTo>
                <a:cubicBezTo>
                  <a:pt x="3890" y="2633"/>
                  <a:pt x="3867" y="2638"/>
                  <a:pt x="3843" y="2638"/>
                </a:cubicBezTo>
                <a:lnTo>
                  <a:pt x="179" y="2638"/>
                </a:lnTo>
                <a:cubicBezTo>
                  <a:pt x="155" y="2638"/>
                  <a:pt x="132" y="2633"/>
                  <a:pt x="110" y="2624"/>
                </a:cubicBezTo>
                <a:cubicBezTo>
                  <a:pt x="88" y="2615"/>
                  <a:pt x="69" y="2602"/>
                  <a:pt x="52" y="2585"/>
                </a:cubicBezTo>
                <a:cubicBezTo>
                  <a:pt x="36" y="2569"/>
                  <a:pt x="23" y="2549"/>
                  <a:pt x="14" y="2527"/>
                </a:cubicBezTo>
                <a:cubicBezTo>
                  <a:pt x="4" y="2505"/>
                  <a:pt x="0" y="2483"/>
                  <a:pt x="0" y="2459"/>
                </a:cubicBezTo>
                <a:moveTo>
                  <a:pt x="45" y="179"/>
                </a:moveTo>
                <a:lnTo>
                  <a:pt x="45" y="2459"/>
                </a:lnTo>
                <a:cubicBezTo>
                  <a:pt x="45" y="2477"/>
                  <a:pt x="48" y="2494"/>
                  <a:pt x="55" y="2510"/>
                </a:cubicBezTo>
                <a:cubicBezTo>
                  <a:pt x="62" y="2527"/>
                  <a:pt x="71" y="2541"/>
                  <a:pt x="84" y="2554"/>
                </a:cubicBezTo>
                <a:cubicBezTo>
                  <a:pt x="96" y="2566"/>
                  <a:pt x="111" y="2576"/>
                  <a:pt x="127" y="2583"/>
                </a:cubicBezTo>
                <a:cubicBezTo>
                  <a:pt x="144" y="2590"/>
                  <a:pt x="161" y="2593"/>
                  <a:pt x="179" y="2593"/>
                </a:cubicBezTo>
                <a:lnTo>
                  <a:pt x="3843" y="2593"/>
                </a:lnTo>
                <a:cubicBezTo>
                  <a:pt x="3861" y="2593"/>
                  <a:pt x="3878" y="2590"/>
                  <a:pt x="3895" y="2583"/>
                </a:cubicBezTo>
                <a:cubicBezTo>
                  <a:pt x="3911" y="2576"/>
                  <a:pt x="3926" y="2566"/>
                  <a:pt x="3938" y="2554"/>
                </a:cubicBezTo>
                <a:cubicBezTo>
                  <a:pt x="3951" y="2541"/>
                  <a:pt x="3961" y="2527"/>
                  <a:pt x="3967" y="2510"/>
                </a:cubicBezTo>
                <a:cubicBezTo>
                  <a:pt x="3974" y="2494"/>
                  <a:pt x="3978" y="2477"/>
                  <a:pt x="3978" y="2459"/>
                </a:cubicBezTo>
                <a:lnTo>
                  <a:pt x="3978" y="179"/>
                </a:lnTo>
                <a:cubicBezTo>
                  <a:pt x="3978" y="161"/>
                  <a:pt x="3974" y="144"/>
                  <a:pt x="3967" y="128"/>
                </a:cubicBezTo>
                <a:cubicBezTo>
                  <a:pt x="3961" y="111"/>
                  <a:pt x="3951" y="97"/>
                  <a:pt x="3938" y="84"/>
                </a:cubicBezTo>
                <a:cubicBezTo>
                  <a:pt x="3926" y="72"/>
                  <a:pt x="3911" y="62"/>
                  <a:pt x="3895" y="55"/>
                </a:cubicBezTo>
                <a:cubicBezTo>
                  <a:pt x="3878" y="49"/>
                  <a:pt x="3861" y="45"/>
                  <a:pt x="3843" y="45"/>
                </a:cubicBezTo>
                <a:lnTo>
                  <a:pt x="179" y="45"/>
                </a:lnTo>
                <a:cubicBezTo>
                  <a:pt x="161" y="45"/>
                  <a:pt x="144" y="49"/>
                  <a:pt x="127" y="55"/>
                </a:cubicBezTo>
                <a:cubicBezTo>
                  <a:pt x="111" y="62"/>
                  <a:pt x="96" y="72"/>
                  <a:pt x="84" y="84"/>
                </a:cubicBezTo>
                <a:cubicBezTo>
                  <a:pt x="71" y="97"/>
                  <a:pt x="62" y="111"/>
                  <a:pt x="55" y="128"/>
                </a:cubicBezTo>
                <a:cubicBezTo>
                  <a:pt x="48" y="144"/>
                  <a:pt x="45" y="161"/>
                  <a:pt x="45" y="179"/>
                </a:cubicBezTo>
                <a:close/>
              </a:path>
            </a:pathLst>
          </a:custGeom>
          <a:solidFill>
            <a:srgbClr val="4A90E2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85" name="图片 584"/>
          <p:cNvPicPr/>
          <p:nvPr/>
        </p:nvPicPr>
        <p:blipFill>
          <a:blip r:embed="rId13"/>
          <a:stretch/>
        </p:blipFill>
        <p:spPr>
          <a:xfrm>
            <a:off x="5284080" y="3136680"/>
            <a:ext cx="20880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6" name="文本框 585"/>
          <p:cNvSpPr txBox="1"/>
          <p:nvPr/>
        </p:nvSpPr>
        <p:spPr>
          <a:xfrm>
            <a:off x="4982400" y="2115360"/>
            <a:ext cx="88596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RESTful Service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7" name="文本框 586"/>
          <p:cNvSpPr txBox="1"/>
          <p:nvPr/>
        </p:nvSpPr>
        <p:spPr>
          <a:xfrm>
            <a:off x="5026680" y="3516840"/>
            <a:ext cx="72468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向量数据库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8" name="任意多边形: 形状 587"/>
          <p:cNvSpPr/>
          <p:nvPr/>
        </p:nvSpPr>
        <p:spPr>
          <a:xfrm>
            <a:off x="7399080" y="2219400"/>
            <a:ext cx="1447920" cy="949680"/>
          </a:xfrm>
          <a:custGeom>
            <a:avLst/>
            <a:gdLst/>
            <a:ahLst/>
            <a:cxnLst/>
            <a:rect l="0" t="0" r="r" b="b"/>
            <a:pathLst>
              <a:path w="4022" h="2638">
                <a:moveTo>
                  <a:pt x="0" y="2459"/>
                </a:moveTo>
                <a:lnTo>
                  <a:pt x="0" y="179"/>
                </a:lnTo>
                <a:cubicBezTo>
                  <a:pt x="0" y="155"/>
                  <a:pt x="4" y="133"/>
                  <a:pt x="13" y="111"/>
                </a:cubicBezTo>
                <a:cubicBezTo>
                  <a:pt x="22" y="89"/>
                  <a:pt x="35" y="70"/>
                  <a:pt x="52" y="53"/>
                </a:cubicBezTo>
                <a:cubicBezTo>
                  <a:pt x="69" y="36"/>
                  <a:pt x="88" y="23"/>
                  <a:pt x="110" y="14"/>
                </a:cubicBezTo>
                <a:cubicBezTo>
                  <a:pt x="132" y="5"/>
                  <a:pt x="155" y="0"/>
                  <a:pt x="178" y="0"/>
                </a:cubicBezTo>
                <a:lnTo>
                  <a:pt x="3843" y="0"/>
                </a:lnTo>
                <a:cubicBezTo>
                  <a:pt x="3867" y="0"/>
                  <a:pt x="3890" y="5"/>
                  <a:pt x="3912" y="14"/>
                </a:cubicBezTo>
                <a:cubicBezTo>
                  <a:pt x="3933" y="23"/>
                  <a:pt x="3953" y="36"/>
                  <a:pt x="3970" y="53"/>
                </a:cubicBezTo>
                <a:cubicBezTo>
                  <a:pt x="3986" y="70"/>
                  <a:pt x="3999" y="89"/>
                  <a:pt x="4008" y="111"/>
                </a:cubicBezTo>
                <a:cubicBezTo>
                  <a:pt x="4017" y="133"/>
                  <a:pt x="4022" y="155"/>
                  <a:pt x="4022" y="179"/>
                </a:cubicBezTo>
                <a:lnTo>
                  <a:pt x="4022" y="2459"/>
                </a:lnTo>
                <a:cubicBezTo>
                  <a:pt x="4022" y="2483"/>
                  <a:pt x="4017" y="2505"/>
                  <a:pt x="4008" y="2527"/>
                </a:cubicBezTo>
                <a:cubicBezTo>
                  <a:pt x="3999" y="2549"/>
                  <a:pt x="3986" y="2569"/>
                  <a:pt x="3970" y="2585"/>
                </a:cubicBezTo>
                <a:cubicBezTo>
                  <a:pt x="3953" y="2602"/>
                  <a:pt x="3933" y="2615"/>
                  <a:pt x="3912" y="2624"/>
                </a:cubicBezTo>
                <a:cubicBezTo>
                  <a:pt x="3890" y="2633"/>
                  <a:pt x="3867" y="2638"/>
                  <a:pt x="3843" y="2638"/>
                </a:cubicBezTo>
                <a:lnTo>
                  <a:pt x="178" y="2638"/>
                </a:lnTo>
                <a:cubicBezTo>
                  <a:pt x="155" y="2638"/>
                  <a:pt x="132" y="2633"/>
                  <a:pt x="110" y="2624"/>
                </a:cubicBezTo>
                <a:cubicBezTo>
                  <a:pt x="88" y="2615"/>
                  <a:pt x="69" y="2602"/>
                  <a:pt x="52" y="2585"/>
                </a:cubicBezTo>
                <a:cubicBezTo>
                  <a:pt x="35" y="2569"/>
                  <a:pt x="22" y="2549"/>
                  <a:pt x="13" y="2527"/>
                </a:cubicBezTo>
                <a:cubicBezTo>
                  <a:pt x="4" y="2505"/>
                  <a:pt x="0" y="2483"/>
                  <a:pt x="0" y="2459"/>
                </a:cubicBezTo>
                <a:close/>
              </a:path>
            </a:pathLst>
          </a:custGeom>
          <a:solidFill>
            <a:srgbClr val="003366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9" name="任意多边形: 形状 588"/>
          <p:cNvSpPr/>
          <p:nvPr/>
        </p:nvSpPr>
        <p:spPr>
          <a:xfrm>
            <a:off x="7399080" y="2219400"/>
            <a:ext cx="1447920" cy="949680"/>
          </a:xfrm>
          <a:custGeom>
            <a:avLst/>
            <a:gdLst/>
            <a:ahLst/>
            <a:cxnLst/>
            <a:rect l="0" t="0" r="r" b="b"/>
            <a:pathLst>
              <a:path w="4022" h="2638">
                <a:moveTo>
                  <a:pt x="0" y="2459"/>
                </a:moveTo>
                <a:lnTo>
                  <a:pt x="0" y="179"/>
                </a:lnTo>
                <a:cubicBezTo>
                  <a:pt x="0" y="155"/>
                  <a:pt x="4" y="133"/>
                  <a:pt x="13" y="111"/>
                </a:cubicBezTo>
                <a:cubicBezTo>
                  <a:pt x="22" y="89"/>
                  <a:pt x="35" y="70"/>
                  <a:pt x="52" y="53"/>
                </a:cubicBezTo>
                <a:cubicBezTo>
                  <a:pt x="69" y="36"/>
                  <a:pt x="88" y="23"/>
                  <a:pt x="110" y="14"/>
                </a:cubicBezTo>
                <a:cubicBezTo>
                  <a:pt x="132" y="5"/>
                  <a:pt x="155" y="0"/>
                  <a:pt x="178" y="0"/>
                </a:cubicBezTo>
                <a:lnTo>
                  <a:pt x="3843" y="0"/>
                </a:lnTo>
                <a:cubicBezTo>
                  <a:pt x="3867" y="0"/>
                  <a:pt x="3890" y="5"/>
                  <a:pt x="3912" y="14"/>
                </a:cubicBezTo>
                <a:cubicBezTo>
                  <a:pt x="3933" y="23"/>
                  <a:pt x="3953" y="36"/>
                  <a:pt x="3970" y="53"/>
                </a:cubicBezTo>
                <a:cubicBezTo>
                  <a:pt x="3986" y="70"/>
                  <a:pt x="3999" y="89"/>
                  <a:pt x="4008" y="111"/>
                </a:cubicBezTo>
                <a:cubicBezTo>
                  <a:pt x="4017" y="133"/>
                  <a:pt x="4022" y="155"/>
                  <a:pt x="4022" y="179"/>
                </a:cubicBezTo>
                <a:lnTo>
                  <a:pt x="4022" y="2459"/>
                </a:lnTo>
                <a:cubicBezTo>
                  <a:pt x="4022" y="2483"/>
                  <a:pt x="4017" y="2505"/>
                  <a:pt x="4008" y="2527"/>
                </a:cubicBezTo>
                <a:cubicBezTo>
                  <a:pt x="3999" y="2549"/>
                  <a:pt x="3986" y="2569"/>
                  <a:pt x="3970" y="2585"/>
                </a:cubicBezTo>
                <a:cubicBezTo>
                  <a:pt x="3953" y="2602"/>
                  <a:pt x="3933" y="2615"/>
                  <a:pt x="3912" y="2624"/>
                </a:cubicBezTo>
                <a:cubicBezTo>
                  <a:pt x="3890" y="2633"/>
                  <a:pt x="3867" y="2638"/>
                  <a:pt x="3843" y="2638"/>
                </a:cubicBezTo>
                <a:lnTo>
                  <a:pt x="178" y="2638"/>
                </a:lnTo>
                <a:cubicBezTo>
                  <a:pt x="155" y="2638"/>
                  <a:pt x="132" y="2633"/>
                  <a:pt x="110" y="2624"/>
                </a:cubicBezTo>
                <a:cubicBezTo>
                  <a:pt x="88" y="2615"/>
                  <a:pt x="69" y="2602"/>
                  <a:pt x="52" y="2585"/>
                </a:cubicBezTo>
                <a:cubicBezTo>
                  <a:pt x="35" y="2569"/>
                  <a:pt x="22" y="2549"/>
                  <a:pt x="13" y="2527"/>
                </a:cubicBezTo>
                <a:cubicBezTo>
                  <a:pt x="4" y="2505"/>
                  <a:pt x="0" y="2483"/>
                  <a:pt x="0" y="2459"/>
                </a:cubicBezTo>
                <a:moveTo>
                  <a:pt x="44" y="179"/>
                </a:moveTo>
                <a:lnTo>
                  <a:pt x="44" y="2459"/>
                </a:lnTo>
                <a:cubicBezTo>
                  <a:pt x="44" y="2477"/>
                  <a:pt x="48" y="2494"/>
                  <a:pt x="55" y="2510"/>
                </a:cubicBezTo>
                <a:cubicBezTo>
                  <a:pt x="61" y="2527"/>
                  <a:pt x="71" y="2541"/>
                  <a:pt x="84" y="2554"/>
                </a:cubicBezTo>
                <a:cubicBezTo>
                  <a:pt x="96" y="2566"/>
                  <a:pt x="111" y="2576"/>
                  <a:pt x="127" y="2583"/>
                </a:cubicBezTo>
                <a:cubicBezTo>
                  <a:pt x="143" y="2590"/>
                  <a:pt x="161" y="2593"/>
                  <a:pt x="178" y="2593"/>
                </a:cubicBezTo>
                <a:lnTo>
                  <a:pt x="3843" y="2593"/>
                </a:lnTo>
                <a:cubicBezTo>
                  <a:pt x="3861" y="2593"/>
                  <a:pt x="3878" y="2590"/>
                  <a:pt x="3894" y="2583"/>
                </a:cubicBezTo>
                <a:cubicBezTo>
                  <a:pt x="3911" y="2576"/>
                  <a:pt x="3925" y="2566"/>
                  <a:pt x="3938" y="2554"/>
                </a:cubicBezTo>
                <a:cubicBezTo>
                  <a:pt x="3951" y="2541"/>
                  <a:pt x="3960" y="2527"/>
                  <a:pt x="3967" y="2510"/>
                </a:cubicBezTo>
                <a:cubicBezTo>
                  <a:pt x="3974" y="2494"/>
                  <a:pt x="3977" y="2477"/>
                  <a:pt x="3977" y="2459"/>
                </a:cubicBezTo>
                <a:lnTo>
                  <a:pt x="3977" y="179"/>
                </a:lnTo>
                <a:cubicBezTo>
                  <a:pt x="3977" y="161"/>
                  <a:pt x="3974" y="144"/>
                  <a:pt x="3967" y="128"/>
                </a:cubicBezTo>
                <a:cubicBezTo>
                  <a:pt x="3960" y="111"/>
                  <a:pt x="3951" y="97"/>
                  <a:pt x="3938" y="84"/>
                </a:cubicBezTo>
                <a:cubicBezTo>
                  <a:pt x="3925" y="72"/>
                  <a:pt x="3911" y="62"/>
                  <a:pt x="3894" y="55"/>
                </a:cubicBezTo>
                <a:cubicBezTo>
                  <a:pt x="3878" y="49"/>
                  <a:pt x="3861" y="45"/>
                  <a:pt x="3843" y="45"/>
                </a:cubicBezTo>
                <a:lnTo>
                  <a:pt x="178" y="45"/>
                </a:lnTo>
                <a:cubicBezTo>
                  <a:pt x="161" y="45"/>
                  <a:pt x="143" y="49"/>
                  <a:pt x="127" y="55"/>
                </a:cubicBezTo>
                <a:cubicBezTo>
                  <a:pt x="111" y="62"/>
                  <a:pt x="96" y="72"/>
                  <a:pt x="84" y="84"/>
                </a:cubicBezTo>
                <a:cubicBezTo>
                  <a:pt x="71" y="97"/>
                  <a:pt x="61" y="111"/>
                  <a:pt x="55" y="128"/>
                </a:cubicBezTo>
                <a:cubicBezTo>
                  <a:pt x="48" y="144"/>
                  <a:pt x="44" y="161"/>
                  <a:pt x="44" y="179"/>
                </a:cubicBezTo>
                <a:close/>
              </a:path>
            </a:pathLst>
          </a:custGeom>
          <a:solidFill>
            <a:srgbClr val="4A90E2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90" name="图片 589"/>
          <p:cNvPicPr/>
          <p:nvPr/>
        </p:nvPicPr>
        <p:blipFill>
          <a:blip r:embed="rId14"/>
          <a:stretch/>
        </p:blipFill>
        <p:spPr>
          <a:xfrm>
            <a:off x="7970040" y="2332440"/>
            <a:ext cx="30528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1" name="文本框 590"/>
          <p:cNvSpPr txBox="1"/>
          <p:nvPr/>
        </p:nvSpPr>
        <p:spPr>
          <a:xfrm>
            <a:off x="4958280" y="3723840"/>
            <a:ext cx="9428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Vector Database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2" name="文本框 591"/>
          <p:cNvSpPr txBox="1"/>
          <p:nvPr/>
        </p:nvSpPr>
        <p:spPr>
          <a:xfrm>
            <a:off x="7833600" y="2712600"/>
            <a:ext cx="57996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智能功能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3" name="图片 592"/>
          <p:cNvPicPr/>
          <p:nvPr/>
        </p:nvPicPr>
        <p:blipFill>
          <a:blip r:embed="rId15"/>
          <a:stretch/>
        </p:blipFill>
        <p:spPr>
          <a:xfrm>
            <a:off x="3458160" y="1946160"/>
            <a:ext cx="1443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4" name="文本框 593"/>
          <p:cNvSpPr txBox="1"/>
          <p:nvPr/>
        </p:nvSpPr>
        <p:spPr>
          <a:xfrm>
            <a:off x="7604280" y="2919600"/>
            <a:ext cx="10951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Intelligent Features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5" name="图片 594"/>
          <p:cNvPicPr/>
          <p:nvPr/>
        </p:nvPicPr>
        <p:blipFill>
          <a:blip r:embed="rId15"/>
          <a:stretch/>
        </p:blipFill>
        <p:spPr>
          <a:xfrm>
            <a:off x="3458160" y="2670120"/>
            <a:ext cx="1443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6" name="文本框 595"/>
          <p:cNvSpPr txBox="1"/>
          <p:nvPr/>
        </p:nvSpPr>
        <p:spPr>
          <a:xfrm>
            <a:off x="3699720" y="1993320"/>
            <a:ext cx="384840" cy="138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60" b="0" u="none" strike="noStrike">
                <a:solidFill>
                  <a:srgbClr val="4A90E2"/>
                </a:solidFill>
                <a:effectLst/>
                <a:uFillTx/>
                <a:latin typeface="NotoSansSC"/>
                <a:ea typeface="NotoSansSC"/>
              </a:rPr>
              <a:t>数据获取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7" name="图片 596"/>
          <p:cNvPicPr/>
          <p:nvPr/>
        </p:nvPicPr>
        <p:blipFill>
          <a:blip r:embed="rId15"/>
          <a:stretch/>
        </p:blipFill>
        <p:spPr>
          <a:xfrm>
            <a:off x="6192720" y="1946160"/>
            <a:ext cx="1443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8" name="文本框 597"/>
          <p:cNvSpPr txBox="1"/>
          <p:nvPr/>
        </p:nvSpPr>
        <p:spPr>
          <a:xfrm>
            <a:off x="3699720" y="2717280"/>
            <a:ext cx="384840" cy="138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60" b="0" u="none" strike="noStrike">
                <a:solidFill>
                  <a:srgbClr val="4A90E2"/>
                </a:solidFill>
                <a:effectLst/>
                <a:uFillTx/>
                <a:latin typeface="NotoSansSC"/>
                <a:ea typeface="NotoSansSC"/>
              </a:rPr>
              <a:t>语义检索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9" name="图片 598"/>
          <p:cNvPicPr/>
          <p:nvPr/>
        </p:nvPicPr>
        <p:blipFill>
          <a:blip r:embed="rId15"/>
          <a:stretch/>
        </p:blipFill>
        <p:spPr>
          <a:xfrm>
            <a:off x="6192720" y="2670120"/>
            <a:ext cx="1443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0" name="文本框 599"/>
          <p:cNvSpPr txBox="1"/>
          <p:nvPr/>
        </p:nvSpPr>
        <p:spPr>
          <a:xfrm>
            <a:off x="6433920" y="1993320"/>
            <a:ext cx="384840" cy="138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60" b="0" u="none" strike="noStrike">
                <a:solidFill>
                  <a:srgbClr val="4A90E2"/>
                </a:solidFill>
                <a:effectLst/>
                <a:uFillTx/>
                <a:latin typeface="NotoSansSC"/>
                <a:ea typeface="NotoSansSC"/>
              </a:rPr>
              <a:t>任务执行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1" name="文本框 600"/>
          <p:cNvSpPr txBox="1"/>
          <p:nvPr/>
        </p:nvSpPr>
        <p:spPr>
          <a:xfrm>
            <a:off x="6433920" y="2717280"/>
            <a:ext cx="384840" cy="138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60" b="0" u="none" strike="noStrike">
                <a:solidFill>
                  <a:srgbClr val="4A90E2"/>
                </a:solidFill>
                <a:effectLst/>
                <a:uFillTx/>
                <a:latin typeface="NotoSansSC"/>
                <a:ea typeface="NotoSansSC"/>
              </a:rPr>
              <a:t>知识管理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图片 601"/>
          <p:cNvPicPr/>
          <p:nvPr/>
        </p:nvPicPr>
        <p:blipFill>
          <a:blip r:embed="rId2"/>
          <a:stretch/>
        </p:blipFill>
        <p:spPr>
          <a:xfrm>
            <a:off x="0" y="0"/>
            <a:ext cx="10294200" cy="6707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03" name="图片 602"/>
          <p:cNvPicPr/>
          <p:nvPr/>
        </p:nvPicPr>
        <p:blipFill>
          <a:blip r:embed="rId3"/>
          <a:stretch/>
        </p:blipFill>
        <p:spPr>
          <a:xfrm>
            <a:off x="321840" y="321840"/>
            <a:ext cx="10294200" cy="6707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04" name="图片 603"/>
          <p:cNvPicPr/>
          <p:nvPr/>
        </p:nvPicPr>
        <p:blipFill>
          <a:blip r:embed="rId4"/>
          <a:stretch/>
        </p:blipFill>
        <p:spPr>
          <a:xfrm>
            <a:off x="8283960" y="-402120"/>
            <a:ext cx="2412360" cy="2412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05" name="图片 604"/>
          <p:cNvPicPr/>
          <p:nvPr/>
        </p:nvPicPr>
        <p:blipFill>
          <a:blip r:embed="rId5"/>
          <a:stretch/>
        </p:blipFill>
        <p:spPr>
          <a:xfrm>
            <a:off x="-402120" y="5099040"/>
            <a:ext cx="2010240" cy="2010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6" name="文本框 605"/>
          <p:cNvSpPr txBox="1"/>
          <p:nvPr/>
        </p:nvSpPr>
        <p:spPr>
          <a:xfrm>
            <a:off x="9755640" y="6442200"/>
            <a:ext cx="3974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11 / 17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7" name="文本框 606"/>
          <p:cNvSpPr txBox="1"/>
          <p:nvPr/>
        </p:nvSpPr>
        <p:spPr>
          <a:xfrm>
            <a:off x="321840" y="342720"/>
            <a:ext cx="441864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智能体与</a:t>
            </a:r>
            <a:r>
              <a:rPr lang="en-US" sz="22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RESTful API</a:t>
            </a:r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的集成方法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8" name="任意多边形: 形状 607"/>
          <p:cNvSpPr/>
          <p:nvPr/>
        </p:nvSpPr>
        <p:spPr>
          <a:xfrm>
            <a:off x="333720" y="1608480"/>
            <a:ext cx="4620600" cy="547200"/>
          </a:xfrm>
          <a:custGeom>
            <a:avLst/>
            <a:gdLst/>
            <a:ahLst/>
            <a:cxnLst/>
            <a:rect l="0" t="0" r="r" b="b"/>
            <a:pathLst>
              <a:path w="12835" h="1520">
                <a:moveTo>
                  <a:pt x="0" y="1430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4"/>
                  <a:pt x="16" y="26"/>
                </a:cubicBezTo>
                <a:cubicBezTo>
                  <a:pt x="21" y="17"/>
                  <a:pt x="27" y="11"/>
                  <a:pt x="34" y="6"/>
                </a:cubicBezTo>
                <a:cubicBezTo>
                  <a:pt x="41" y="2"/>
                  <a:pt x="48" y="0"/>
                  <a:pt x="55" y="0"/>
                </a:cubicBezTo>
                <a:lnTo>
                  <a:pt x="12746" y="0"/>
                </a:lnTo>
                <a:cubicBezTo>
                  <a:pt x="12758" y="0"/>
                  <a:pt x="12769" y="2"/>
                  <a:pt x="12780" y="6"/>
                </a:cubicBezTo>
                <a:cubicBezTo>
                  <a:pt x="12791" y="11"/>
                  <a:pt x="12801" y="17"/>
                  <a:pt x="12809" y="26"/>
                </a:cubicBezTo>
                <a:cubicBezTo>
                  <a:pt x="12817" y="34"/>
                  <a:pt x="12824" y="44"/>
                  <a:pt x="12828" y="55"/>
                </a:cubicBezTo>
                <a:cubicBezTo>
                  <a:pt x="12833" y="66"/>
                  <a:pt x="12835" y="77"/>
                  <a:pt x="12835" y="89"/>
                </a:cubicBezTo>
                <a:lnTo>
                  <a:pt x="12835" y="1430"/>
                </a:lnTo>
                <a:cubicBezTo>
                  <a:pt x="12835" y="1442"/>
                  <a:pt x="12833" y="1454"/>
                  <a:pt x="12828" y="1465"/>
                </a:cubicBezTo>
                <a:cubicBezTo>
                  <a:pt x="12824" y="1476"/>
                  <a:pt x="12817" y="1485"/>
                  <a:pt x="12809" y="1494"/>
                </a:cubicBezTo>
                <a:cubicBezTo>
                  <a:pt x="12801" y="1502"/>
                  <a:pt x="12791" y="1508"/>
                  <a:pt x="12780" y="1513"/>
                </a:cubicBezTo>
                <a:cubicBezTo>
                  <a:pt x="12769" y="1517"/>
                  <a:pt x="12758" y="1520"/>
                  <a:pt x="12746" y="1520"/>
                </a:cubicBezTo>
                <a:lnTo>
                  <a:pt x="55" y="1520"/>
                </a:lnTo>
                <a:cubicBezTo>
                  <a:pt x="48" y="1520"/>
                  <a:pt x="41" y="1517"/>
                  <a:pt x="34" y="1513"/>
                </a:cubicBezTo>
                <a:cubicBezTo>
                  <a:pt x="27" y="1508"/>
                  <a:pt x="21" y="1502"/>
                  <a:pt x="16" y="1494"/>
                </a:cubicBezTo>
                <a:cubicBezTo>
                  <a:pt x="11" y="1485"/>
                  <a:pt x="7" y="1476"/>
                  <a:pt x="4" y="1465"/>
                </a:cubicBezTo>
                <a:cubicBezTo>
                  <a:pt x="1" y="1454"/>
                  <a:pt x="0" y="1442"/>
                  <a:pt x="0" y="1430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09" name="任意多边形: 形状 608"/>
          <p:cNvSpPr/>
          <p:nvPr/>
        </p:nvSpPr>
        <p:spPr>
          <a:xfrm>
            <a:off x="321480" y="1608480"/>
            <a:ext cx="32400" cy="547200"/>
          </a:xfrm>
          <a:custGeom>
            <a:avLst/>
            <a:gdLst/>
            <a:ahLst/>
            <a:cxnLst/>
            <a:rect l="0" t="0" r="r" b="b"/>
            <a:pathLst>
              <a:path w="90" h="1520">
                <a:moveTo>
                  <a:pt x="0" y="0"/>
                </a:moveTo>
                <a:lnTo>
                  <a:pt x="90" y="0"/>
                </a:lnTo>
                <a:lnTo>
                  <a:pt x="90" y="1520"/>
                </a:lnTo>
                <a:lnTo>
                  <a:pt x="0" y="1520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0" name="任意多边形: 形状 609"/>
          <p:cNvSpPr/>
          <p:nvPr/>
        </p:nvSpPr>
        <p:spPr>
          <a:xfrm>
            <a:off x="333720" y="2283840"/>
            <a:ext cx="4620600" cy="547200"/>
          </a:xfrm>
          <a:custGeom>
            <a:avLst/>
            <a:gdLst/>
            <a:ahLst/>
            <a:cxnLst/>
            <a:rect l="0" t="0" r="r" b="b"/>
            <a:pathLst>
              <a:path w="12835" h="1520">
                <a:moveTo>
                  <a:pt x="0" y="1431"/>
                </a:moveTo>
                <a:lnTo>
                  <a:pt x="0" y="90"/>
                </a:lnTo>
                <a:cubicBezTo>
                  <a:pt x="0" y="78"/>
                  <a:pt x="1" y="66"/>
                  <a:pt x="4" y="55"/>
                </a:cubicBezTo>
                <a:cubicBezTo>
                  <a:pt x="7" y="44"/>
                  <a:pt x="11" y="35"/>
                  <a:pt x="16" y="26"/>
                </a:cubicBezTo>
                <a:cubicBezTo>
                  <a:pt x="21" y="18"/>
                  <a:pt x="27" y="12"/>
                  <a:pt x="34" y="7"/>
                </a:cubicBezTo>
                <a:cubicBezTo>
                  <a:pt x="41" y="2"/>
                  <a:pt x="48" y="0"/>
                  <a:pt x="55" y="0"/>
                </a:cubicBezTo>
                <a:lnTo>
                  <a:pt x="12746" y="0"/>
                </a:lnTo>
                <a:cubicBezTo>
                  <a:pt x="12758" y="0"/>
                  <a:pt x="12769" y="2"/>
                  <a:pt x="12780" y="7"/>
                </a:cubicBezTo>
                <a:cubicBezTo>
                  <a:pt x="12791" y="12"/>
                  <a:pt x="12801" y="18"/>
                  <a:pt x="12809" y="26"/>
                </a:cubicBezTo>
                <a:cubicBezTo>
                  <a:pt x="12817" y="35"/>
                  <a:pt x="12824" y="44"/>
                  <a:pt x="12828" y="55"/>
                </a:cubicBezTo>
                <a:cubicBezTo>
                  <a:pt x="12833" y="66"/>
                  <a:pt x="12835" y="78"/>
                  <a:pt x="12835" y="90"/>
                </a:cubicBezTo>
                <a:lnTo>
                  <a:pt x="12835" y="1431"/>
                </a:lnTo>
                <a:cubicBezTo>
                  <a:pt x="12835" y="1443"/>
                  <a:pt x="12833" y="1454"/>
                  <a:pt x="12828" y="1465"/>
                </a:cubicBezTo>
                <a:cubicBezTo>
                  <a:pt x="12824" y="1476"/>
                  <a:pt x="12817" y="1486"/>
                  <a:pt x="12809" y="1494"/>
                </a:cubicBezTo>
                <a:cubicBezTo>
                  <a:pt x="12801" y="1503"/>
                  <a:pt x="12791" y="1509"/>
                  <a:pt x="12780" y="1514"/>
                </a:cubicBezTo>
                <a:cubicBezTo>
                  <a:pt x="12769" y="1518"/>
                  <a:pt x="12758" y="1520"/>
                  <a:pt x="12746" y="1520"/>
                </a:cubicBezTo>
                <a:lnTo>
                  <a:pt x="55" y="1520"/>
                </a:lnTo>
                <a:cubicBezTo>
                  <a:pt x="48" y="1520"/>
                  <a:pt x="41" y="1518"/>
                  <a:pt x="34" y="1514"/>
                </a:cubicBezTo>
                <a:cubicBezTo>
                  <a:pt x="27" y="1509"/>
                  <a:pt x="21" y="1503"/>
                  <a:pt x="16" y="1494"/>
                </a:cubicBezTo>
                <a:cubicBezTo>
                  <a:pt x="11" y="1486"/>
                  <a:pt x="7" y="1476"/>
                  <a:pt x="4" y="1465"/>
                </a:cubicBezTo>
                <a:cubicBezTo>
                  <a:pt x="1" y="1454"/>
                  <a:pt x="0" y="1443"/>
                  <a:pt x="0" y="1431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1" name="任意多边形: 形状 610"/>
          <p:cNvSpPr/>
          <p:nvPr/>
        </p:nvSpPr>
        <p:spPr>
          <a:xfrm>
            <a:off x="321480" y="2283840"/>
            <a:ext cx="32400" cy="547200"/>
          </a:xfrm>
          <a:custGeom>
            <a:avLst/>
            <a:gdLst/>
            <a:ahLst/>
            <a:cxnLst/>
            <a:rect l="0" t="0" r="r" b="b"/>
            <a:pathLst>
              <a:path w="90" h="1520">
                <a:moveTo>
                  <a:pt x="0" y="0"/>
                </a:moveTo>
                <a:lnTo>
                  <a:pt x="90" y="0"/>
                </a:lnTo>
                <a:lnTo>
                  <a:pt x="90" y="1520"/>
                </a:lnTo>
                <a:lnTo>
                  <a:pt x="0" y="1520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2" name="任意多边形: 形状 611"/>
          <p:cNvSpPr/>
          <p:nvPr/>
        </p:nvSpPr>
        <p:spPr>
          <a:xfrm>
            <a:off x="333720" y="2959560"/>
            <a:ext cx="4620600" cy="547200"/>
          </a:xfrm>
          <a:custGeom>
            <a:avLst/>
            <a:gdLst/>
            <a:ahLst/>
            <a:cxnLst/>
            <a:rect l="0" t="0" r="r" b="b"/>
            <a:pathLst>
              <a:path w="12835" h="1520">
                <a:moveTo>
                  <a:pt x="0" y="1431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4"/>
                  <a:pt x="16" y="26"/>
                </a:cubicBezTo>
                <a:cubicBezTo>
                  <a:pt x="21" y="18"/>
                  <a:pt x="27" y="11"/>
                  <a:pt x="34" y="7"/>
                </a:cubicBezTo>
                <a:cubicBezTo>
                  <a:pt x="41" y="2"/>
                  <a:pt x="48" y="0"/>
                  <a:pt x="55" y="0"/>
                </a:cubicBezTo>
                <a:lnTo>
                  <a:pt x="12746" y="0"/>
                </a:lnTo>
                <a:cubicBezTo>
                  <a:pt x="12758" y="0"/>
                  <a:pt x="12769" y="2"/>
                  <a:pt x="12780" y="7"/>
                </a:cubicBezTo>
                <a:cubicBezTo>
                  <a:pt x="12791" y="11"/>
                  <a:pt x="12801" y="18"/>
                  <a:pt x="12809" y="26"/>
                </a:cubicBezTo>
                <a:cubicBezTo>
                  <a:pt x="12817" y="34"/>
                  <a:pt x="12824" y="44"/>
                  <a:pt x="12828" y="55"/>
                </a:cubicBezTo>
                <a:cubicBezTo>
                  <a:pt x="12833" y="66"/>
                  <a:pt x="12835" y="77"/>
                  <a:pt x="12835" y="89"/>
                </a:cubicBezTo>
                <a:lnTo>
                  <a:pt x="12835" y="1431"/>
                </a:lnTo>
                <a:cubicBezTo>
                  <a:pt x="12835" y="1442"/>
                  <a:pt x="12833" y="1454"/>
                  <a:pt x="12828" y="1465"/>
                </a:cubicBezTo>
                <a:cubicBezTo>
                  <a:pt x="12824" y="1476"/>
                  <a:pt x="12817" y="1485"/>
                  <a:pt x="12809" y="1494"/>
                </a:cubicBezTo>
                <a:cubicBezTo>
                  <a:pt x="12801" y="1502"/>
                  <a:pt x="12791" y="1509"/>
                  <a:pt x="12780" y="1513"/>
                </a:cubicBezTo>
                <a:cubicBezTo>
                  <a:pt x="12769" y="1518"/>
                  <a:pt x="12758" y="1520"/>
                  <a:pt x="12746" y="1520"/>
                </a:cubicBezTo>
                <a:lnTo>
                  <a:pt x="55" y="1520"/>
                </a:lnTo>
                <a:cubicBezTo>
                  <a:pt x="48" y="1520"/>
                  <a:pt x="41" y="1518"/>
                  <a:pt x="34" y="1513"/>
                </a:cubicBezTo>
                <a:cubicBezTo>
                  <a:pt x="27" y="1509"/>
                  <a:pt x="21" y="1502"/>
                  <a:pt x="16" y="1494"/>
                </a:cubicBezTo>
                <a:cubicBezTo>
                  <a:pt x="11" y="1485"/>
                  <a:pt x="7" y="1476"/>
                  <a:pt x="4" y="1465"/>
                </a:cubicBezTo>
                <a:cubicBezTo>
                  <a:pt x="1" y="1454"/>
                  <a:pt x="0" y="1442"/>
                  <a:pt x="0" y="1431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3" name="任意多边形: 形状 612"/>
          <p:cNvSpPr/>
          <p:nvPr/>
        </p:nvSpPr>
        <p:spPr>
          <a:xfrm>
            <a:off x="321480" y="2959560"/>
            <a:ext cx="32400" cy="547200"/>
          </a:xfrm>
          <a:custGeom>
            <a:avLst/>
            <a:gdLst/>
            <a:ahLst/>
            <a:cxnLst/>
            <a:rect l="0" t="0" r="r" b="b"/>
            <a:pathLst>
              <a:path w="90" h="1520">
                <a:moveTo>
                  <a:pt x="0" y="0"/>
                </a:moveTo>
                <a:lnTo>
                  <a:pt x="90" y="0"/>
                </a:lnTo>
                <a:lnTo>
                  <a:pt x="90" y="1520"/>
                </a:lnTo>
                <a:lnTo>
                  <a:pt x="0" y="1520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4" name="任意多边形: 形状 613"/>
          <p:cNvSpPr/>
          <p:nvPr/>
        </p:nvSpPr>
        <p:spPr>
          <a:xfrm>
            <a:off x="333720" y="3634920"/>
            <a:ext cx="4620600" cy="547200"/>
          </a:xfrm>
          <a:custGeom>
            <a:avLst/>
            <a:gdLst/>
            <a:ahLst/>
            <a:cxnLst/>
            <a:rect l="0" t="0" r="r" b="b"/>
            <a:pathLst>
              <a:path w="12835" h="1520">
                <a:moveTo>
                  <a:pt x="0" y="1431"/>
                </a:moveTo>
                <a:lnTo>
                  <a:pt x="0" y="90"/>
                </a:lnTo>
                <a:cubicBezTo>
                  <a:pt x="0" y="78"/>
                  <a:pt x="1" y="66"/>
                  <a:pt x="4" y="56"/>
                </a:cubicBezTo>
                <a:cubicBezTo>
                  <a:pt x="7" y="45"/>
                  <a:pt x="11" y="35"/>
                  <a:pt x="16" y="27"/>
                </a:cubicBezTo>
                <a:cubicBezTo>
                  <a:pt x="21" y="18"/>
                  <a:pt x="27" y="12"/>
                  <a:pt x="34" y="7"/>
                </a:cubicBezTo>
                <a:cubicBezTo>
                  <a:pt x="41" y="3"/>
                  <a:pt x="48" y="0"/>
                  <a:pt x="55" y="0"/>
                </a:cubicBezTo>
                <a:lnTo>
                  <a:pt x="12746" y="0"/>
                </a:lnTo>
                <a:cubicBezTo>
                  <a:pt x="12758" y="0"/>
                  <a:pt x="12769" y="3"/>
                  <a:pt x="12780" y="7"/>
                </a:cubicBezTo>
                <a:cubicBezTo>
                  <a:pt x="12791" y="12"/>
                  <a:pt x="12801" y="18"/>
                  <a:pt x="12809" y="27"/>
                </a:cubicBezTo>
                <a:cubicBezTo>
                  <a:pt x="12817" y="35"/>
                  <a:pt x="12824" y="45"/>
                  <a:pt x="12828" y="56"/>
                </a:cubicBezTo>
                <a:cubicBezTo>
                  <a:pt x="12833" y="66"/>
                  <a:pt x="12835" y="78"/>
                  <a:pt x="12835" y="90"/>
                </a:cubicBezTo>
                <a:lnTo>
                  <a:pt x="12835" y="1431"/>
                </a:lnTo>
                <a:cubicBezTo>
                  <a:pt x="12835" y="1443"/>
                  <a:pt x="12833" y="1454"/>
                  <a:pt x="12828" y="1465"/>
                </a:cubicBezTo>
                <a:cubicBezTo>
                  <a:pt x="12824" y="1476"/>
                  <a:pt x="12817" y="1486"/>
                  <a:pt x="12809" y="1494"/>
                </a:cubicBezTo>
                <a:cubicBezTo>
                  <a:pt x="12801" y="1503"/>
                  <a:pt x="12791" y="1509"/>
                  <a:pt x="12780" y="1514"/>
                </a:cubicBezTo>
                <a:cubicBezTo>
                  <a:pt x="12769" y="1518"/>
                  <a:pt x="12758" y="1520"/>
                  <a:pt x="12746" y="1520"/>
                </a:cubicBezTo>
                <a:lnTo>
                  <a:pt x="55" y="1520"/>
                </a:lnTo>
                <a:cubicBezTo>
                  <a:pt x="48" y="1520"/>
                  <a:pt x="41" y="1518"/>
                  <a:pt x="34" y="1514"/>
                </a:cubicBezTo>
                <a:cubicBezTo>
                  <a:pt x="27" y="1509"/>
                  <a:pt x="21" y="1503"/>
                  <a:pt x="16" y="1494"/>
                </a:cubicBezTo>
                <a:cubicBezTo>
                  <a:pt x="11" y="1486"/>
                  <a:pt x="7" y="1476"/>
                  <a:pt x="4" y="1465"/>
                </a:cubicBezTo>
                <a:cubicBezTo>
                  <a:pt x="1" y="1454"/>
                  <a:pt x="0" y="1443"/>
                  <a:pt x="0" y="1431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5" name="任意多边形: 形状 614"/>
          <p:cNvSpPr/>
          <p:nvPr/>
        </p:nvSpPr>
        <p:spPr>
          <a:xfrm>
            <a:off x="321480" y="3634920"/>
            <a:ext cx="32400" cy="547200"/>
          </a:xfrm>
          <a:custGeom>
            <a:avLst/>
            <a:gdLst/>
            <a:ahLst/>
            <a:cxnLst/>
            <a:rect l="0" t="0" r="r" b="b"/>
            <a:pathLst>
              <a:path w="90" h="1520">
                <a:moveTo>
                  <a:pt x="0" y="0"/>
                </a:moveTo>
                <a:lnTo>
                  <a:pt x="90" y="0"/>
                </a:lnTo>
                <a:lnTo>
                  <a:pt x="90" y="1520"/>
                </a:lnTo>
                <a:lnTo>
                  <a:pt x="0" y="1520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16" name="图片 615"/>
          <p:cNvPicPr/>
          <p:nvPr/>
        </p:nvPicPr>
        <p:blipFill>
          <a:blip r:embed="rId6"/>
          <a:stretch/>
        </p:blipFill>
        <p:spPr>
          <a:xfrm>
            <a:off x="321840" y="129492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7" name="文本框 616"/>
          <p:cNvSpPr txBox="1"/>
          <p:nvPr/>
        </p:nvSpPr>
        <p:spPr>
          <a:xfrm>
            <a:off x="321840" y="814680"/>
            <a:ext cx="409140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通过</a:t>
            </a:r>
            <a:r>
              <a:rPr lang="en-US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RESTful API</a:t>
            </a:r>
            <a:r>
              <a:rPr lang="zh-CN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实现智能体与外部系统的通信，获取动态数据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8" name="任意多边形: 形状 617"/>
          <p:cNvSpPr/>
          <p:nvPr/>
        </p:nvSpPr>
        <p:spPr>
          <a:xfrm>
            <a:off x="442080" y="1704960"/>
            <a:ext cx="201600" cy="321840"/>
          </a:xfrm>
          <a:custGeom>
            <a:avLst/>
            <a:gdLst/>
            <a:ahLst/>
            <a:cxnLst/>
            <a:rect l="0" t="0" r="r" b="b"/>
            <a:pathLst>
              <a:path w="560" h="894">
                <a:moveTo>
                  <a:pt x="0" y="615"/>
                </a:moveTo>
                <a:lnTo>
                  <a:pt x="0" y="280"/>
                </a:lnTo>
                <a:cubicBezTo>
                  <a:pt x="0" y="262"/>
                  <a:pt x="2" y="243"/>
                  <a:pt x="6" y="225"/>
                </a:cubicBezTo>
                <a:cubicBezTo>
                  <a:pt x="9" y="207"/>
                  <a:pt x="14" y="190"/>
                  <a:pt x="21" y="172"/>
                </a:cubicBezTo>
                <a:cubicBezTo>
                  <a:pt x="28" y="155"/>
                  <a:pt x="37" y="139"/>
                  <a:pt x="47" y="124"/>
                </a:cubicBezTo>
                <a:cubicBezTo>
                  <a:pt x="57" y="109"/>
                  <a:pt x="69" y="94"/>
                  <a:pt x="82" y="81"/>
                </a:cubicBezTo>
                <a:cubicBezTo>
                  <a:pt x="95" y="68"/>
                  <a:pt x="109" y="57"/>
                  <a:pt x="124" y="47"/>
                </a:cubicBezTo>
                <a:cubicBezTo>
                  <a:pt x="140" y="37"/>
                  <a:pt x="156" y="28"/>
                  <a:pt x="174" y="21"/>
                </a:cubicBezTo>
                <a:cubicBezTo>
                  <a:pt x="191" y="14"/>
                  <a:pt x="208" y="9"/>
                  <a:pt x="226" y="5"/>
                </a:cubicBezTo>
                <a:cubicBezTo>
                  <a:pt x="244" y="1"/>
                  <a:pt x="262" y="0"/>
                  <a:pt x="280" y="0"/>
                </a:cubicBezTo>
                <a:cubicBezTo>
                  <a:pt x="299" y="0"/>
                  <a:pt x="317" y="1"/>
                  <a:pt x="335" y="5"/>
                </a:cubicBezTo>
                <a:cubicBezTo>
                  <a:pt x="353" y="9"/>
                  <a:pt x="370" y="14"/>
                  <a:pt x="387" y="21"/>
                </a:cubicBezTo>
                <a:cubicBezTo>
                  <a:pt x="404" y="28"/>
                  <a:pt x="420" y="37"/>
                  <a:pt x="436" y="47"/>
                </a:cubicBezTo>
                <a:cubicBezTo>
                  <a:pt x="451" y="57"/>
                  <a:pt x="465" y="68"/>
                  <a:pt x="478" y="81"/>
                </a:cubicBezTo>
                <a:cubicBezTo>
                  <a:pt x="491" y="94"/>
                  <a:pt x="502" y="109"/>
                  <a:pt x="513" y="124"/>
                </a:cubicBezTo>
                <a:cubicBezTo>
                  <a:pt x="523" y="139"/>
                  <a:pt x="531" y="155"/>
                  <a:pt x="538" y="172"/>
                </a:cubicBezTo>
                <a:cubicBezTo>
                  <a:pt x="545" y="190"/>
                  <a:pt x="551" y="207"/>
                  <a:pt x="554" y="225"/>
                </a:cubicBezTo>
                <a:cubicBezTo>
                  <a:pt x="558" y="243"/>
                  <a:pt x="560" y="262"/>
                  <a:pt x="560" y="280"/>
                </a:cubicBezTo>
                <a:lnTo>
                  <a:pt x="560" y="615"/>
                </a:lnTo>
                <a:cubicBezTo>
                  <a:pt x="560" y="633"/>
                  <a:pt x="558" y="652"/>
                  <a:pt x="554" y="670"/>
                </a:cubicBezTo>
                <a:cubicBezTo>
                  <a:pt x="551" y="687"/>
                  <a:pt x="545" y="705"/>
                  <a:pt x="538" y="722"/>
                </a:cubicBezTo>
                <a:cubicBezTo>
                  <a:pt x="531" y="739"/>
                  <a:pt x="523" y="755"/>
                  <a:pt x="513" y="770"/>
                </a:cubicBezTo>
                <a:cubicBezTo>
                  <a:pt x="502" y="785"/>
                  <a:pt x="491" y="800"/>
                  <a:pt x="478" y="812"/>
                </a:cubicBezTo>
                <a:cubicBezTo>
                  <a:pt x="465" y="825"/>
                  <a:pt x="451" y="837"/>
                  <a:pt x="436" y="847"/>
                </a:cubicBezTo>
                <a:cubicBezTo>
                  <a:pt x="420" y="857"/>
                  <a:pt x="404" y="866"/>
                  <a:pt x="387" y="873"/>
                </a:cubicBezTo>
                <a:cubicBezTo>
                  <a:pt x="370" y="880"/>
                  <a:pt x="353" y="885"/>
                  <a:pt x="335" y="889"/>
                </a:cubicBezTo>
                <a:cubicBezTo>
                  <a:pt x="317" y="892"/>
                  <a:pt x="299" y="894"/>
                  <a:pt x="280" y="894"/>
                </a:cubicBezTo>
                <a:cubicBezTo>
                  <a:pt x="262" y="894"/>
                  <a:pt x="244" y="892"/>
                  <a:pt x="226" y="889"/>
                </a:cubicBezTo>
                <a:cubicBezTo>
                  <a:pt x="208" y="885"/>
                  <a:pt x="191" y="880"/>
                  <a:pt x="174" y="873"/>
                </a:cubicBezTo>
                <a:cubicBezTo>
                  <a:pt x="156" y="866"/>
                  <a:pt x="140" y="857"/>
                  <a:pt x="124" y="847"/>
                </a:cubicBezTo>
                <a:cubicBezTo>
                  <a:pt x="109" y="837"/>
                  <a:pt x="95" y="825"/>
                  <a:pt x="82" y="812"/>
                </a:cubicBezTo>
                <a:cubicBezTo>
                  <a:pt x="69" y="800"/>
                  <a:pt x="57" y="785"/>
                  <a:pt x="47" y="770"/>
                </a:cubicBezTo>
                <a:cubicBezTo>
                  <a:pt x="37" y="755"/>
                  <a:pt x="28" y="739"/>
                  <a:pt x="21" y="722"/>
                </a:cubicBezTo>
                <a:cubicBezTo>
                  <a:pt x="14" y="705"/>
                  <a:pt x="9" y="687"/>
                  <a:pt x="6" y="670"/>
                </a:cubicBezTo>
                <a:cubicBezTo>
                  <a:pt x="2" y="652"/>
                  <a:pt x="0" y="633"/>
                  <a:pt x="0" y="615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9" name="文本框 618"/>
          <p:cNvSpPr txBox="1"/>
          <p:nvPr/>
        </p:nvSpPr>
        <p:spPr>
          <a:xfrm>
            <a:off x="546840" y="1282320"/>
            <a:ext cx="125100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调用基本流程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0" name="文本框 619"/>
          <p:cNvSpPr txBox="1"/>
          <p:nvPr/>
        </p:nvSpPr>
        <p:spPr>
          <a:xfrm>
            <a:off x="506520" y="1802880"/>
            <a:ext cx="128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1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1" name="文本框 620"/>
          <p:cNvSpPr txBox="1"/>
          <p:nvPr/>
        </p:nvSpPr>
        <p:spPr>
          <a:xfrm>
            <a:off x="739800" y="173844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发送请求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2" name="任意多边形: 形状 621"/>
          <p:cNvSpPr/>
          <p:nvPr/>
        </p:nvSpPr>
        <p:spPr>
          <a:xfrm>
            <a:off x="442080" y="2380320"/>
            <a:ext cx="201600" cy="322200"/>
          </a:xfrm>
          <a:custGeom>
            <a:avLst/>
            <a:gdLst/>
            <a:ahLst/>
            <a:cxnLst/>
            <a:rect l="0" t="0" r="r" b="b"/>
            <a:pathLst>
              <a:path w="560" h="895">
                <a:moveTo>
                  <a:pt x="0" y="616"/>
                </a:moveTo>
                <a:lnTo>
                  <a:pt x="0" y="281"/>
                </a:lnTo>
                <a:cubicBezTo>
                  <a:pt x="0" y="262"/>
                  <a:pt x="2" y="244"/>
                  <a:pt x="6" y="226"/>
                </a:cubicBezTo>
                <a:cubicBezTo>
                  <a:pt x="9" y="208"/>
                  <a:pt x="14" y="191"/>
                  <a:pt x="21" y="174"/>
                </a:cubicBezTo>
                <a:cubicBezTo>
                  <a:pt x="28" y="157"/>
                  <a:pt x="37" y="141"/>
                  <a:pt x="47" y="125"/>
                </a:cubicBezTo>
                <a:cubicBezTo>
                  <a:pt x="57" y="110"/>
                  <a:pt x="69" y="96"/>
                  <a:pt x="82" y="82"/>
                </a:cubicBezTo>
                <a:cubicBezTo>
                  <a:pt x="95" y="69"/>
                  <a:pt x="109" y="58"/>
                  <a:pt x="124" y="47"/>
                </a:cubicBezTo>
                <a:cubicBezTo>
                  <a:pt x="140" y="37"/>
                  <a:pt x="156" y="29"/>
                  <a:pt x="174" y="22"/>
                </a:cubicBezTo>
                <a:cubicBezTo>
                  <a:pt x="191" y="14"/>
                  <a:pt x="208" y="9"/>
                  <a:pt x="226" y="6"/>
                </a:cubicBezTo>
                <a:cubicBezTo>
                  <a:pt x="244" y="2"/>
                  <a:pt x="262" y="0"/>
                  <a:pt x="280" y="0"/>
                </a:cubicBezTo>
                <a:cubicBezTo>
                  <a:pt x="299" y="0"/>
                  <a:pt x="317" y="2"/>
                  <a:pt x="335" y="6"/>
                </a:cubicBezTo>
                <a:cubicBezTo>
                  <a:pt x="353" y="9"/>
                  <a:pt x="370" y="14"/>
                  <a:pt x="387" y="22"/>
                </a:cubicBezTo>
                <a:cubicBezTo>
                  <a:pt x="404" y="29"/>
                  <a:pt x="420" y="37"/>
                  <a:pt x="436" y="47"/>
                </a:cubicBezTo>
                <a:cubicBezTo>
                  <a:pt x="451" y="58"/>
                  <a:pt x="465" y="69"/>
                  <a:pt x="478" y="82"/>
                </a:cubicBezTo>
                <a:cubicBezTo>
                  <a:pt x="491" y="96"/>
                  <a:pt x="502" y="110"/>
                  <a:pt x="513" y="125"/>
                </a:cubicBezTo>
                <a:cubicBezTo>
                  <a:pt x="523" y="141"/>
                  <a:pt x="531" y="157"/>
                  <a:pt x="538" y="174"/>
                </a:cubicBezTo>
                <a:cubicBezTo>
                  <a:pt x="545" y="191"/>
                  <a:pt x="551" y="208"/>
                  <a:pt x="554" y="226"/>
                </a:cubicBezTo>
                <a:cubicBezTo>
                  <a:pt x="558" y="244"/>
                  <a:pt x="560" y="262"/>
                  <a:pt x="560" y="281"/>
                </a:cubicBezTo>
                <a:lnTo>
                  <a:pt x="560" y="616"/>
                </a:lnTo>
                <a:cubicBezTo>
                  <a:pt x="560" y="634"/>
                  <a:pt x="558" y="652"/>
                  <a:pt x="554" y="670"/>
                </a:cubicBezTo>
                <a:cubicBezTo>
                  <a:pt x="551" y="688"/>
                  <a:pt x="545" y="706"/>
                  <a:pt x="538" y="722"/>
                </a:cubicBezTo>
                <a:cubicBezTo>
                  <a:pt x="531" y="739"/>
                  <a:pt x="523" y="756"/>
                  <a:pt x="513" y="771"/>
                </a:cubicBezTo>
                <a:cubicBezTo>
                  <a:pt x="502" y="786"/>
                  <a:pt x="491" y="800"/>
                  <a:pt x="478" y="813"/>
                </a:cubicBezTo>
                <a:cubicBezTo>
                  <a:pt x="465" y="826"/>
                  <a:pt x="451" y="838"/>
                  <a:pt x="436" y="848"/>
                </a:cubicBezTo>
                <a:cubicBezTo>
                  <a:pt x="420" y="858"/>
                  <a:pt x="404" y="867"/>
                  <a:pt x="387" y="874"/>
                </a:cubicBezTo>
                <a:cubicBezTo>
                  <a:pt x="370" y="881"/>
                  <a:pt x="353" y="886"/>
                  <a:pt x="335" y="890"/>
                </a:cubicBezTo>
                <a:cubicBezTo>
                  <a:pt x="317" y="893"/>
                  <a:pt x="299" y="895"/>
                  <a:pt x="280" y="895"/>
                </a:cubicBezTo>
                <a:cubicBezTo>
                  <a:pt x="262" y="895"/>
                  <a:pt x="244" y="893"/>
                  <a:pt x="226" y="890"/>
                </a:cubicBezTo>
                <a:cubicBezTo>
                  <a:pt x="208" y="886"/>
                  <a:pt x="191" y="881"/>
                  <a:pt x="174" y="874"/>
                </a:cubicBezTo>
                <a:cubicBezTo>
                  <a:pt x="156" y="867"/>
                  <a:pt x="140" y="858"/>
                  <a:pt x="124" y="848"/>
                </a:cubicBezTo>
                <a:cubicBezTo>
                  <a:pt x="109" y="838"/>
                  <a:pt x="95" y="826"/>
                  <a:pt x="82" y="813"/>
                </a:cubicBezTo>
                <a:cubicBezTo>
                  <a:pt x="69" y="800"/>
                  <a:pt x="57" y="786"/>
                  <a:pt x="47" y="771"/>
                </a:cubicBezTo>
                <a:cubicBezTo>
                  <a:pt x="37" y="756"/>
                  <a:pt x="28" y="739"/>
                  <a:pt x="21" y="722"/>
                </a:cubicBezTo>
                <a:cubicBezTo>
                  <a:pt x="14" y="706"/>
                  <a:pt x="9" y="688"/>
                  <a:pt x="6" y="670"/>
                </a:cubicBezTo>
                <a:cubicBezTo>
                  <a:pt x="2" y="652"/>
                  <a:pt x="0" y="634"/>
                  <a:pt x="0" y="616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3" name="文本框 622"/>
          <p:cNvSpPr txBox="1"/>
          <p:nvPr/>
        </p:nvSpPr>
        <p:spPr>
          <a:xfrm>
            <a:off x="739800" y="1922400"/>
            <a:ext cx="32464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智能体构建</a:t>
            </a:r>
            <a:r>
              <a:rPr lang="en-US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HTTP</a:t>
            </a:r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请求（</a:t>
            </a:r>
            <a:r>
              <a:rPr lang="en-US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GET</a:t>
            </a:r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、</a:t>
            </a:r>
            <a:r>
              <a:rPr lang="en-US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POST</a:t>
            </a:r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等），设置请求头和参数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4" name="文本框 623"/>
          <p:cNvSpPr txBox="1"/>
          <p:nvPr/>
        </p:nvSpPr>
        <p:spPr>
          <a:xfrm>
            <a:off x="506520" y="2478240"/>
            <a:ext cx="128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2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5" name="文本框 624"/>
          <p:cNvSpPr txBox="1"/>
          <p:nvPr/>
        </p:nvSpPr>
        <p:spPr>
          <a:xfrm>
            <a:off x="739800" y="241416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接收响应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6" name="任意多边形: 形状 625"/>
          <p:cNvSpPr/>
          <p:nvPr/>
        </p:nvSpPr>
        <p:spPr>
          <a:xfrm>
            <a:off x="442080" y="3056040"/>
            <a:ext cx="201600" cy="321840"/>
          </a:xfrm>
          <a:custGeom>
            <a:avLst/>
            <a:gdLst/>
            <a:ahLst/>
            <a:cxnLst/>
            <a:rect l="0" t="0" r="r" b="b"/>
            <a:pathLst>
              <a:path w="560" h="894">
                <a:moveTo>
                  <a:pt x="0" y="614"/>
                </a:moveTo>
                <a:lnTo>
                  <a:pt x="0" y="279"/>
                </a:lnTo>
                <a:cubicBezTo>
                  <a:pt x="0" y="261"/>
                  <a:pt x="2" y="243"/>
                  <a:pt x="6" y="225"/>
                </a:cubicBezTo>
                <a:cubicBezTo>
                  <a:pt x="9" y="207"/>
                  <a:pt x="14" y="189"/>
                  <a:pt x="21" y="172"/>
                </a:cubicBezTo>
                <a:cubicBezTo>
                  <a:pt x="28" y="155"/>
                  <a:pt x="37" y="139"/>
                  <a:pt x="47" y="124"/>
                </a:cubicBezTo>
                <a:cubicBezTo>
                  <a:pt x="57" y="109"/>
                  <a:pt x="69" y="95"/>
                  <a:pt x="82" y="82"/>
                </a:cubicBezTo>
                <a:cubicBezTo>
                  <a:pt x="95" y="69"/>
                  <a:pt x="109" y="57"/>
                  <a:pt x="124" y="47"/>
                </a:cubicBezTo>
                <a:cubicBezTo>
                  <a:pt x="140" y="37"/>
                  <a:pt x="156" y="28"/>
                  <a:pt x="174" y="21"/>
                </a:cubicBezTo>
                <a:cubicBezTo>
                  <a:pt x="191" y="14"/>
                  <a:pt x="208" y="9"/>
                  <a:pt x="226" y="5"/>
                </a:cubicBezTo>
                <a:cubicBezTo>
                  <a:pt x="244" y="2"/>
                  <a:pt x="262" y="0"/>
                  <a:pt x="280" y="0"/>
                </a:cubicBezTo>
                <a:cubicBezTo>
                  <a:pt x="299" y="0"/>
                  <a:pt x="317" y="2"/>
                  <a:pt x="335" y="5"/>
                </a:cubicBezTo>
                <a:cubicBezTo>
                  <a:pt x="353" y="9"/>
                  <a:pt x="370" y="14"/>
                  <a:pt x="387" y="21"/>
                </a:cubicBezTo>
                <a:cubicBezTo>
                  <a:pt x="404" y="28"/>
                  <a:pt x="420" y="37"/>
                  <a:pt x="436" y="47"/>
                </a:cubicBezTo>
                <a:cubicBezTo>
                  <a:pt x="451" y="57"/>
                  <a:pt x="465" y="69"/>
                  <a:pt x="478" y="82"/>
                </a:cubicBezTo>
                <a:cubicBezTo>
                  <a:pt x="491" y="95"/>
                  <a:pt x="502" y="109"/>
                  <a:pt x="513" y="124"/>
                </a:cubicBezTo>
                <a:cubicBezTo>
                  <a:pt x="523" y="139"/>
                  <a:pt x="531" y="155"/>
                  <a:pt x="538" y="172"/>
                </a:cubicBezTo>
                <a:cubicBezTo>
                  <a:pt x="545" y="189"/>
                  <a:pt x="551" y="207"/>
                  <a:pt x="554" y="225"/>
                </a:cubicBezTo>
                <a:cubicBezTo>
                  <a:pt x="558" y="243"/>
                  <a:pt x="560" y="261"/>
                  <a:pt x="560" y="279"/>
                </a:cubicBezTo>
                <a:lnTo>
                  <a:pt x="560" y="614"/>
                </a:lnTo>
                <a:cubicBezTo>
                  <a:pt x="560" y="633"/>
                  <a:pt x="558" y="651"/>
                  <a:pt x="554" y="669"/>
                </a:cubicBezTo>
                <a:cubicBezTo>
                  <a:pt x="551" y="687"/>
                  <a:pt x="545" y="704"/>
                  <a:pt x="538" y="721"/>
                </a:cubicBezTo>
                <a:cubicBezTo>
                  <a:pt x="531" y="738"/>
                  <a:pt x="523" y="754"/>
                  <a:pt x="513" y="769"/>
                </a:cubicBezTo>
                <a:cubicBezTo>
                  <a:pt x="502" y="785"/>
                  <a:pt x="491" y="799"/>
                  <a:pt x="478" y="812"/>
                </a:cubicBezTo>
                <a:cubicBezTo>
                  <a:pt x="465" y="825"/>
                  <a:pt x="451" y="836"/>
                  <a:pt x="436" y="846"/>
                </a:cubicBezTo>
                <a:cubicBezTo>
                  <a:pt x="420" y="857"/>
                  <a:pt x="404" y="865"/>
                  <a:pt x="387" y="872"/>
                </a:cubicBezTo>
                <a:cubicBezTo>
                  <a:pt x="370" y="879"/>
                  <a:pt x="353" y="885"/>
                  <a:pt x="335" y="889"/>
                </a:cubicBezTo>
                <a:cubicBezTo>
                  <a:pt x="317" y="893"/>
                  <a:pt x="299" y="894"/>
                  <a:pt x="280" y="894"/>
                </a:cubicBezTo>
                <a:cubicBezTo>
                  <a:pt x="262" y="894"/>
                  <a:pt x="244" y="893"/>
                  <a:pt x="226" y="889"/>
                </a:cubicBezTo>
                <a:cubicBezTo>
                  <a:pt x="208" y="885"/>
                  <a:pt x="191" y="879"/>
                  <a:pt x="174" y="872"/>
                </a:cubicBezTo>
                <a:cubicBezTo>
                  <a:pt x="156" y="865"/>
                  <a:pt x="140" y="857"/>
                  <a:pt x="124" y="846"/>
                </a:cubicBezTo>
                <a:cubicBezTo>
                  <a:pt x="109" y="836"/>
                  <a:pt x="95" y="825"/>
                  <a:pt x="82" y="812"/>
                </a:cubicBezTo>
                <a:cubicBezTo>
                  <a:pt x="69" y="799"/>
                  <a:pt x="57" y="785"/>
                  <a:pt x="47" y="769"/>
                </a:cubicBezTo>
                <a:cubicBezTo>
                  <a:pt x="37" y="754"/>
                  <a:pt x="28" y="738"/>
                  <a:pt x="21" y="721"/>
                </a:cubicBezTo>
                <a:cubicBezTo>
                  <a:pt x="14" y="704"/>
                  <a:pt x="9" y="687"/>
                  <a:pt x="6" y="669"/>
                </a:cubicBezTo>
                <a:cubicBezTo>
                  <a:pt x="2" y="651"/>
                  <a:pt x="0" y="633"/>
                  <a:pt x="0" y="614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7" name="文本框 626"/>
          <p:cNvSpPr txBox="1"/>
          <p:nvPr/>
        </p:nvSpPr>
        <p:spPr>
          <a:xfrm>
            <a:off x="739800" y="2597760"/>
            <a:ext cx="27054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获取服务器返回的数据（通常为</a:t>
            </a:r>
            <a:r>
              <a:rPr lang="en-US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JSON</a:t>
            </a:r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格式）和状态码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8" name="文本框 627"/>
          <p:cNvSpPr txBox="1"/>
          <p:nvPr/>
        </p:nvSpPr>
        <p:spPr>
          <a:xfrm>
            <a:off x="506520" y="3153960"/>
            <a:ext cx="128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3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9" name="文本框 628"/>
          <p:cNvSpPr txBox="1"/>
          <p:nvPr/>
        </p:nvSpPr>
        <p:spPr>
          <a:xfrm>
            <a:off x="739800" y="308952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解析数据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0" name="任意多边形: 形状 629"/>
          <p:cNvSpPr/>
          <p:nvPr/>
        </p:nvSpPr>
        <p:spPr>
          <a:xfrm>
            <a:off x="442080" y="3731400"/>
            <a:ext cx="201600" cy="322200"/>
          </a:xfrm>
          <a:custGeom>
            <a:avLst/>
            <a:gdLst/>
            <a:ahLst/>
            <a:cxnLst/>
            <a:rect l="0" t="0" r="r" b="b"/>
            <a:pathLst>
              <a:path w="560" h="895">
                <a:moveTo>
                  <a:pt x="0" y="615"/>
                </a:moveTo>
                <a:lnTo>
                  <a:pt x="0" y="280"/>
                </a:lnTo>
                <a:cubicBezTo>
                  <a:pt x="0" y="261"/>
                  <a:pt x="2" y="243"/>
                  <a:pt x="6" y="225"/>
                </a:cubicBezTo>
                <a:cubicBezTo>
                  <a:pt x="9" y="207"/>
                  <a:pt x="14" y="190"/>
                  <a:pt x="21" y="173"/>
                </a:cubicBezTo>
                <a:cubicBezTo>
                  <a:pt x="28" y="156"/>
                  <a:pt x="37" y="140"/>
                  <a:pt x="47" y="125"/>
                </a:cubicBezTo>
                <a:cubicBezTo>
                  <a:pt x="57" y="109"/>
                  <a:pt x="69" y="95"/>
                  <a:pt x="82" y="82"/>
                </a:cubicBezTo>
                <a:cubicBezTo>
                  <a:pt x="95" y="69"/>
                  <a:pt x="109" y="58"/>
                  <a:pt x="124" y="47"/>
                </a:cubicBezTo>
                <a:cubicBezTo>
                  <a:pt x="140" y="37"/>
                  <a:pt x="156" y="29"/>
                  <a:pt x="174" y="22"/>
                </a:cubicBezTo>
                <a:cubicBezTo>
                  <a:pt x="191" y="15"/>
                  <a:pt x="208" y="9"/>
                  <a:pt x="226" y="6"/>
                </a:cubicBezTo>
                <a:cubicBezTo>
                  <a:pt x="244" y="2"/>
                  <a:pt x="262" y="0"/>
                  <a:pt x="280" y="0"/>
                </a:cubicBezTo>
                <a:cubicBezTo>
                  <a:pt x="299" y="0"/>
                  <a:pt x="317" y="2"/>
                  <a:pt x="335" y="6"/>
                </a:cubicBezTo>
                <a:cubicBezTo>
                  <a:pt x="353" y="9"/>
                  <a:pt x="370" y="15"/>
                  <a:pt x="387" y="22"/>
                </a:cubicBezTo>
                <a:cubicBezTo>
                  <a:pt x="404" y="29"/>
                  <a:pt x="420" y="37"/>
                  <a:pt x="436" y="47"/>
                </a:cubicBezTo>
                <a:cubicBezTo>
                  <a:pt x="451" y="58"/>
                  <a:pt x="465" y="69"/>
                  <a:pt x="478" y="82"/>
                </a:cubicBezTo>
                <a:cubicBezTo>
                  <a:pt x="491" y="95"/>
                  <a:pt x="502" y="109"/>
                  <a:pt x="513" y="125"/>
                </a:cubicBezTo>
                <a:cubicBezTo>
                  <a:pt x="523" y="140"/>
                  <a:pt x="531" y="156"/>
                  <a:pt x="538" y="173"/>
                </a:cubicBezTo>
                <a:cubicBezTo>
                  <a:pt x="545" y="190"/>
                  <a:pt x="551" y="207"/>
                  <a:pt x="554" y="225"/>
                </a:cubicBezTo>
                <a:cubicBezTo>
                  <a:pt x="558" y="243"/>
                  <a:pt x="560" y="261"/>
                  <a:pt x="560" y="280"/>
                </a:cubicBezTo>
                <a:lnTo>
                  <a:pt x="560" y="615"/>
                </a:lnTo>
                <a:cubicBezTo>
                  <a:pt x="560" y="633"/>
                  <a:pt x="558" y="651"/>
                  <a:pt x="554" y="669"/>
                </a:cubicBezTo>
                <a:cubicBezTo>
                  <a:pt x="551" y="687"/>
                  <a:pt x="545" y="705"/>
                  <a:pt x="538" y="722"/>
                </a:cubicBezTo>
                <a:cubicBezTo>
                  <a:pt x="531" y="739"/>
                  <a:pt x="523" y="755"/>
                  <a:pt x="513" y="770"/>
                </a:cubicBezTo>
                <a:cubicBezTo>
                  <a:pt x="502" y="785"/>
                  <a:pt x="491" y="800"/>
                  <a:pt x="478" y="813"/>
                </a:cubicBezTo>
                <a:cubicBezTo>
                  <a:pt x="465" y="826"/>
                  <a:pt x="451" y="838"/>
                  <a:pt x="436" y="848"/>
                </a:cubicBezTo>
                <a:cubicBezTo>
                  <a:pt x="420" y="858"/>
                  <a:pt x="404" y="867"/>
                  <a:pt x="387" y="874"/>
                </a:cubicBezTo>
                <a:cubicBezTo>
                  <a:pt x="370" y="881"/>
                  <a:pt x="353" y="886"/>
                  <a:pt x="335" y="890"/>
                </a:cubicBezTo>
                <a:cubicBezTo>
                  <a:pt x="317" y="893"/>
                  <a:pt x="299" y="895"/>
                  <a:pt x="280" y="895"/>
                </a:cubicBezTo>
                <a:cubicBezTo>
                  <a:pt x="262" y="895"/>
                  <a:pt x="244" y="893"/>
                  <a:pt x="226" y="890"/>
                </a:cubicBezTo>
                <a:cubicBezTo>
                  <a:pt x="208" y="886"/>
                  <a:pt x="191" y="881"/>
                  <a:pt x="174" y="874"/>
                </a:cubicBezTo>
                <a:cubicBezTo>
                  <a:pt x="156" y="867"/>
                  <a:pt x="140" y="858"/>
                  <a:pt x="124" y="848"/>
                </a:cubicBezTo>
                <a:cubicBezTo>
                  <a:pt x="109" y="838"/>
                  <a:pt x="95" y="826"/>
                  <a:pt x="82" y="813"/>
                </a:cubicBezTo>
                <a:cubicBezTo>
                  <a:pt x="69" y="800"/>
                  <a:pt x="57" y="785"/>
                  <a:pt x="47" y="770"/>
                </a:cubicBezTo>
                <a:cubicBezTo>
                  <a:pt x="37" y="755"/>
                  <a:pt x="28" y="739"/>
                  <a:pt x="21" y="722"/>
                </a:cubicBezTo>
                <a:cubicBezTo>
                  <a:pt x="14" y="705"/>
                  <a:pt x="9" y="687"/>
                  <a:pt x="6" y="669"/>
                </a:cubicBezTo>
                <a:cubicBezTo>
                  <a:pt x="2" y="651"/>
                  <a:pt x="0" y="633"/>
                  <a:pt x="0" y="615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31" name="文本框 630"/>
          <p:cNvSpPr txBox="1"/>
          <p:nvPr/>
        </p:nvSpPr>
        <p:spPr>
          <a:xfrm>
            <a:off x="739800" y="3273480"/>
            <a:ext cx="28180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将</a:t>
            </a:r>
            <a:r>
              <a:rPr lang="en-US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JSON</a:t>
            </a:r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数据转换为程序可用的数据结构，提取关键信息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2" name="文本框 631"/>
          <p:cNvSpPr txBox="1"/>
          <p:nvPr/>
        </p:nvSpPr>
        <p:spPr>
          <a:xfrm>
            <a:off x="506520" y="3829320"/>
            <a:ext cx="128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4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3" name="文本框 632"/>
          <p:cNvSpPr txBox="1"/>
          <p:nvPr/>
        </p:nvSpPr>
        <p:spPr>
          <a:xfrm>
            <a:off x="739800" y="376524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执行操作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34" name="图片 633"/>
          <p:cNvPicPr/>
          <p:nvPr/>
        </p:nvPicPr>
        <p:blipFill>
          <a:blip r:embed="rId7"/>
          <a:stretch/>
        </p:blipFill>
        <p:spPr>
          <a:xfrm>
            <a:off x="321840" y="4415400"/>
            <a:ext cx="12024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5" name="文本框 634"/>
          <p:cNvSpPr txBox="1"/>
          <p:nvPr/>
        </p:nvSpPr>
        <p:spPr>
          <a:xfrm>
            <a:off x="739800" y="3948840"/>
            <a:ext cx="24818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基于获取的数据执行任务，如生成回复或更新状态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6" name="任意多边形: 形状 635"/>
          <p:cNvSpPr/>
          <p:nvPr/>
        </p:nvSpPr>
        <p:spPr>
          <a:xfrm>
            <a:off x="321480" y="4777200"/>
            <a:ext cx="48600" cy="48600"/>
          </a:xfrm>
          <a:custGeom>
            <a:avLst/>
            <a:gdLst/>
            <a:ahLst/>
            <a:cxnLst/>
            <a:rect l="0" t="0" r="r" b="b"/>
            <a:pathLst>
              <a:path w="135" h="135">
                <a:moveTo>
                  <a:pt x="135" y="68"/>
                </a:moveTo>
                <a:cubicBezTo>
                  <a:pt x="135" y="77"/>
                  <a:pt x="133" y="85"/>
                  <a:pt x="130" y="93"/>
                </a:cubicBezTo>
                <a:cubicBezTo>
                  <a:pt x="127" y="102"/>
                  <a:pt x="122" y="109"/>
                  <a:pt x="116" y="115"/>
                </a:cubicBezTo>
                <a:cubicBezTo>
                  <a:pt x="108" y="121"/>
                  <a:pt x="101" y="126"/>
                  <a:pt x="93" y="130"/>
                </a:cubicBezTo>
                <a:cubicBezTo>
                  <a:pt x="85" y="133"/>
                  <a:pt x="76" y="135"/>
                  <a:pt x="67" y="135"/>
                </a:cubicBezTo>
                <a:cubicBezTo>
                  <a:pt x="58" y="135"/>
                  <a:pt x="50" y="133"/>
                  <a:pt x="41" y="130"/>
                </a:cubicBezTo>
                <a:cubicBezTo>
                  <a:pt x="33" y="126"/>
                  <a:pt x="26" y="121"/>
                  <a:pt x="20" y="115"/>
                </a:cubicBezTo>
                <a:cubicBezTo>
                  <a:pt x="13" y="109"/>
                  <a:pt x="9" y="102"/>
                  <a:pt x="5" y="93"/>
                </a:cubicBezTo>
                <a:cubicBezTo>
                  <a:pt x="2" y="85"/>
                  <a:pt x="0" y="77"/>
                  <a:pt x="0" y="68"/>
                </a:cubicBezTo>
                <a:cubicBezTo>
                  <a:pt x="0" y="58"/>
                  <a:pt x="2" y="49"/>
                  <a:pt x="5" y="41"/>
                </a:cubicBezTo>
                <a:cubicBezTo>
                  <a:pt x="9" y="33"/>
                  <a:pt x="13" y="26"/>
                  <a:pt x="20" y="19"/>
                </a:cubicBezTo>
                <a:cubicBezTo>
                  <a:pt x="26" y="13"/>
                  <a:pt x="33" y="8"/>
                  <a:pt x="41" y="5"/>
                </a:cubicBezTo>
                <a:cubicBezTo>
                  <a:pt x="50" y="1"/>
                  <a:pt x="58" y="0"/>
                  <a:pt x="67" y="0"/>
                </a:cubicBezTo>
                <a:cubicBezTo>
                  <a:pt x="76" y="0"/>
                  <a:pt x="85" y="1"/>
                  <a:pt x="93" y="5"/>
                </a:cubicBezTo>
                <a:cubicBezTo>
                  <a:pt x="101" y="8"/>
                  <a:pt x="108" y="13"/>
                  <a:pt x="116" y="19"/>
                </a:cubicBezTo>
                <a:cubicBezTo>
                  <a:pt x="122" y="26"/>
                  <a:pt x="127" y="33"/>
                  <a:pt x="130" y="41"/>
                </a:cubicBezTo>
                <a:cubicBezTo>
                  <a:pt x="133" y="49"/>
                  <a:pt x="135" y="58"/>
                  <a:pt x="135" y="6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7" name="文本框 636"/>
          <p:cNvSpPr txBox="1"/>
          <p:nvPr/>
        </p:nvSpPr>
        <p:spPr>
          <a:xfrm>
            <a:off x="506520" y="4402800"/>
            <a:ext cx="93096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集成优势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8" name="任意多边形: 形状 637"/>
          <p:cNvSpPr/>
          <p:nvPr/>
        </p:nvSpPr>
        <p:spPr>
          <a:xfrm>
            <a:off x="321480" y="5034600"/>
            <a:ext cx="48600" cy="48600"/>
          </a:xfrm>
          <a:custGeom>
            <a:avLst/>
            <a:gdLst/>
            <a:ahLst/>
            <a:cxnLst/>
            <a:rect l="0" t="0" r="r" b="b"/>
            <a:pathLst>
              <a:path w="135" h="135">
                <a:moveTo>
                  <a:pt x="135" y="68"/>
                </a:moveTo>
                <a:cubicBezTo>
                  <a:pt x="135" y="76"/>
                  <a:pt x="133" y="85"/>
                  <a:pt x="130" y="93"/>
                </a:cubicBezTo>
                <a:cubicBezTo>
                  <a:pt x="127" y="101"/>
                  <a:pt x="122" y="109"/>
                  <a:pt x="116" y="115"/>
                </a:cubicBezTo>
                <a:cubicBezTo>
                  <a:pt x="108" y="121"/>
                  <a:pt x="101" y="126"/>
                  <a:pt x="93" y="130"/>
                </a:cubicBezTo>
                <a:cubicBezTo>
                  <a:pt x="85" y="133"/>
                  <a:pt x="76" y="135"/>
                  <a:pt x="67" y="135"/>
                </a:cubicBezTo>
                <a:cubicBezTo>
                  <a:pt x="58" y="135"/>
                  <a:pt x="50" y="133"/>
                  <a:pt x="41" y="130"/>
                </a:cubicBezTo>
                <a:cubicBezTo>
                  <a:pt x="33" y="126"/>
                  <a:pt x="26" y="121"/>
                  <a:pt x="20" y="115"/>
                </a:cubicBezTo>
                <a:cubicBezTo>
                  <a:pt x="13" y="109"/>
                  <a:pt x="9" y="101"/>
                  <a:pt x="5" y="93"/>
                </a:cubicBezTo>
                <a:cubicBezTo>
                  <a:pt x="2" y="85"/>
                  <a:pt x="0" y="76"/>
                  <a:pt x="0" y="68"/>
                </a:cubicBezTo>
                <a:cubicBezTo>
                  <a:pt x="0" y="59"/>
                  <a:pt x="2" y="50"/>
                  <a:pt x="5" y="42"/>
                </a:cubicBezTo>
                <a:cubicBezTo>
                  <a:pt x="9" y="34"/>
                  <a:pt x="13" y="26"/>
                  <a:pt x="20" y="20"/>
                </a:cubicBezTo>
                <a:cubicBezTo>
                  <a:pt x="26" y="13"/>
                  <a:pt x="33" y="8"/>
                  <a:pt x="41" y="5"/>
                </a:cubicBezTo>
                <a:cubicBezTo>
                  <a:pt x="50" y="1"/>
                  <a:pt x="58" y="0"/>
                  <a:pt x="67" y="0"/>
                </a:cubicBezTo>
                <a:cubicBezTo>
                  <a:pt x="76" y="0"/>
                  <a:pt x="85" y="1"/>
                  <a:pt x="93" y="5"/>
                </a:cubicBezTo>
                <a:cubicBezTo>
                  <a:pt x="101" y="8"/>
                  <a:pt x="108" y="13"/>
                  <a:pt x="116" y="20"/>
                </a:cubicBezTo>
                <a:cubicBezTo>
                  <a:pt x="122" y="26"/>
                  <a:pt x="127" y="34"/>
                  <a:pt x="130" y="42"/>
                </a:cubicBezTo>
                <a:cubicBezTo>
                  <a:pt x="133" y="50"/>
                  <a:pt x="135" y="59"/>
                  <a:pt x="135" y="6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9" name="文本框 638"/>
          <p:cNvSpPr txBox="1"/>
          <p:nvPr/>
        </p:nvSpPr>
        <p:spPr>
          <a:xfrm>
            <a:off x="506520" y="4730400"/>
            <a:ext cx="1944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实现</a:t>
            </a:r>
            <a:r>
              <a:rPr lang="zh-CN" sz="101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动态数据获取</a:t>
            </a:r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，提供实时信息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0" name="任意多边形: 形状 639"/>
          <p:cNvSpPr/>
          <p:nvPr/>
        </p:nvSpPr>
        <p:spPr>
          <a:xfrm>
            <a:off x="321480" y="5291640"/>
            <a:ext cx="48600" cy="48960"/>
          </a:xfrm>
          <a:custGeom>
            <a:avLst/>
            <a:gdLst/>
            <a:ahLst/>
            <a:cxnLst/>
            <a:rect l="0" t="0" r="r" b="b"/>
            <a:pathLst>
              <a:path w="135" h="136">
                <a:moveTo>
                  <a:pt x="135" y="67"/>
                </a:moveTo>
                <a:cubicBezTo>
                  <a:pt x="135" y="76"/>
                  <a:pt x="133" y="85"/>
                  <a:pt x="130" y="93"/>
                </a:cubicBezTo>
                <a:cubicBezTo>
                  <a:pt x="127" y="101"/>
                  <a:pt x="122" y="110"/>
                  <a:pt x="116" y="116"/>
                </a:cubicBezTo>
                <a:cubicBezTo>
                  <a:pt x="108" y="122"/>
                  <a:pt x="101" y="127"/>
                  <a:pt x="93" y="130"/>
                </a:cubicBezTo>
                <a:cubicBezTo>
                  <a:pt x="85" y="134"/>
                  <a:pt x="76" y="136"/>
                  <a:pt x="67" y="136"/>
                </a:cubicBezTo>
                <a:cubicBezTo>
                  <a:pt x="58" y="136"/>
                  <a:pt x="50" y="134"/>
                  <a:pt x="41" y="130"/>
                </a:cubicBezTo>
                <a:cubicBezTo>
                  <a:pt x="33" y="127"/>
                  <a:pt x="26" y="122"/>
                  <a:pt x="20" y="116"/>
                </a:cubicBezTo>
                <a:cubicBezTo>
                  <a:pt x="13" y="110"/>
                  <a:pt x="9" y="101"/>
                  <a:pt x="5" y="93"/>
                </a:cubicBezTo>
                <a:cubicBezTo>
                  <a:pt x="2" y="85"/>
                  <a:pt x="0" y="76"/>
                  <a:pt x="0" y="67"/>
                </a:cubicBezTo>
                <a:cubicBezTo>
                  <a:pt x="0" y="59"/>
                  <a:pt x="2" y="50"/>
                  <a:pt x="5" y="42"/>
                </a:cubicBezTo>
                <a:cubicBezTo>
                  <a:pt x="9" y="34"/>
                  <a:pt x="13" y="26"/>
                  <a:pt x="20" y="20"/>
                </a:cubicBezTo>
                <a:cubicBezTo>
                  <a:pt x="26" y="14"/>
                  <a:pt x="33" y="9"/>
                  <a:pt x="41" y="6"/>
                </a:cubicBezTo>
                <a:cubicBezTo>
                  <a:pt x="50" y="2"/>
                  <a:pt x="58" y="0"/>
                  <a:pt x="67" y="0"/>
                </a:cubicBezTo>
                <a:cubicBezTo>
                  <a:pt x="76" y="0"/>
                  <a:pt x="85" y="2"/>
                  <a:pt x="93" y="6"/>
                </a:cubicBezTo>
                <a:cubicBezTo>
                  <a:pt x="101" y="9"/>
                  <a:pt x="108" y="14"/>
                  <a:pt x="116" y="20"/>
                </a:cubicBezTo>
                <a:cubicBezTo>
                  <a:pt x="122" y="26"/>
                  <a:pt x="127" y="34"/>
                  <a:pt x="130" y="42"/>
                </a:cubicBezTo>
                <a:cubicBezTo>
                  <a:pt x="133" y="50"/>
                  <a:pt x="135" y="59"/>
                  <a:pt x="135" y="67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1" name="文本框 640"/>
          <p:cNvSpPr txBox="1"/>
          <p:nvPr/>
        </p:nvSpPr>
        <p:spPr>
          <a:xfrm>
            <a:off x="506520" y="4987440"/>
            <a:ext cx="233244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扩展智能体</a:t>
            </a:r>
            <a:r>
              <a:rPr lang="zh-CN" sz="101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功能范围</a:t>
            </a:r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，接入各类外部服务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2" name="任意多边形: 形状 641"/>
          <p:cNvSpPr/>
          <p:nvPr/>
        </p:nvSpPr>
        <p:spPr>
          <a:xfrm>
            <a:off x="5340240" y="4181760"/>
            <a:ext cx="4632840" cy="1802160"/>
          </a:xfrm>
          <a:custGeom>
            <a:avLst/>
            <a:gdLst/>
            <a:ahLst/>
            <a:cxnLst/>
            <a:rect l="0" t="0" r="r" b="b"/>
            <a:pathLst>
              <a:path w="12869" h="5006">
                <a:moveTo>
                  <a:pt x="0" y="4827"/>
                </a:moveTo>
                <a:lnTo>
                  <a:pt x="0" y="179"/>
                </a:lnTo>
                <a:cubicBezTo>
                  <a:pt x="0" y="167"/>
                  <a:pt x="1" y="156"/>
                  <a:pt x="3" y="144"/>
                </a:cubicBezTo>
                <a:cubicBezTo>
                  <a:pt x="5" y="133"/>
                  <a:pt x="9" y="122"/>
                  <a:pt x="13" y="111"/>
                </a:cubicBezTo>
                <a:cubicBezTo>
                  <a:pt x="18" y="100"/>
                  <a:pt x="23" y="90"/>
                  <a:pt x="30" y="80"/>
                </a:cubicBezTo>
                <a:cubicBezTo>
                  <a:pt x="36" y="70"/>
                  <a:pt x="44" y="61"/>
                  <a:pt x="52" y="53"/>
                </a:cubicBezTo>
                <a:cubicBezTo>
                  <a:pt x="60" y="45"/>
                  <a:pt x="69" y="37"/>
                  <a:pt x="79" y="31"/>
                </a:cubicBezTo>
                <a:cubicBezTo>
                  <a:pt x="89" y="24"/>
                  <a:pt x="99" y="19"/>
                  <a:pt x="110" y="14"/>
                </a:cubicBezTo>
                <a:cubicBezTo>
                  <a:pt x="121" y="10"/>
                  <a:pt x="132" y="6"/>
                  <a:pt x="143" y="4"/>
                </a:cubicBezTo>
                <a:cubicBezTo>
                  <a:pt x="155" y="2"/>
                  <a:pt x="167" y="0"/>
                  <a:pt x="178" y="0"/>
                </a:cubicBezTo>
                <a:lnTo>
                  <a:pt x="12690" y="0"/>
                </a:lnTo>
                <a:cubicBezTo>
                  <a:pt x="12702" y="0"/>
                  <a:pt x="12713" y="2"/>
                  <a:pt x="12725" y="4"/>
                </a:cubicBezTo>
                <a:cubicBezTo>
                  <a:pt x="12736" y="6"/>
                  <a:pt x="12747" y="10"/>
                  <a:pt x="12758" y="14"/>
                </a:cubicBezTo>
                <a:cubicBezTo>
                  <a:pt x="12769" y="19"/>
                  <a:pt x="12779" y="24"/>
                  <a:pt x="12789" y="31"/>
                </a:cubicBezTo>
                <a:cubicBezTo>
                  <a:pt x="12799" y="37"/>
                  <a:pt x="12808" y="45"/>
                  <a:pt x="12816" y="53"/>
                </a:cubicBezTo>
                <a:cubicBezTo>
                  <a:pt x="12825" y="61"/>
                  <a:pt x="12832" y="70"/>
                  <a:pt x="12838" y="80"/>
                </a:cubicBezTo>
                <a:cubicBezTo>
                  <a:pt x="12845" y="90"/>
                  <a:pt x="12850" y="100"/>
                  <a:pt x="12855" y="111"/>
                </a:cubicBezTo>
                <a:cubicBezTo>
                  <a:pt x="12859" y="122"/>
                  <a:pt x="12863" y="133"/>
                  <a:pt x="12865" y="144"/>
                </a:cubicBezTo>
                <a:cubicBezTo>
                  <a:pt x="12867" y="156"/>
                  <a:pt x="12869" y="167"/>
                  <a:pt x="12869" y="179"/>
                </a:cubicBezTo>
                <a:lnTo>
                  <a:pt x="12869" y="4827"/>
                </a:lnTo>
                <a:cubicBezTo>
                  <a:pt x="12869" y="4839"/>
                  <a:pt x="12867" y="4850"/>
                  <a:pt x="12865" y="4862"/>
                </a:cubicBezTo>
                <a:cubicBezTo>
                  <a:pt x="12863" y="4873"/>
                  <a:pt x="12859" y="4885"/>
                  <a:pt x="12855" y="4895"/>
                </a:cubicBezTo>
                <a:cubicBezTo>
                  <a:pt x="12850" y="4906"/>
                  <a:pt x="12845" y="4917"/>
                  <a:pt x="12838" y="4926"/>
                </a:cubicBezTo>
                <a:cubicBezTo>
                  <a:pt x="12832" y="4936"/>
                  <a:pt x="12825" y="4945"/>
                  <a:pt x="12816" y="4953"/>
                </a:cubicBezTo>
                <a:cubicBezTo>
                  <a:pt x="12808" y="4962"/>
                  <a:pt x="12799" y="4969"/>
                  <a:pt x="12789" y="4976"/>
                </a:cubicBezTo>
                <a:cubicBezTo>
                  <a:pt x="12779" y="4982"/>
                  <a:pt x="12769" y="4988"/>
                  <a:pt x="12758" y="4992"/>
                </a:cubicBezTo>
                <a:cubicBezTo>
                  <a:pt x="12747" y="4997"/>
                  <a:pt x="12736" y="5000"/>
                  <a:pt x="12725" y="5002"/>
                </a:cubicBezTo>
                <a:cubicBezTo>
                  <a:pt x="12713" y="5005"/>
                  <a:pt x="12702" y="5006"/>
                  <a:pt x="12690" y="5006"/>
                </a:cubicBezTo>
                <a:lnTo>
                  <a:pt x="178" y="5006"/>
                </a:lnTo>
                <a:cubicBezTo>
                  <a:pt x="167" y="5006"/>
                  <a:pt x="155" y="5005"/>
                  <a:pt x="143" y="5002"/>
                </a:cubicBezTo>
                <a:cubicBezTo>
                  <a:pt x="132" y="5000"/>
                  <a:pt x="121" y="4997"/>
                  <a:pt x="110" y="4992"/>
                </a:cubicBezTo>
                <a:cubicBezTo>
                  <a:pt x="99" y="4988"/>
                  <a:pt x="89" y="4982"/>
                  <a:pt x="79" y="4976"/>
                </a:cubicBezTo>
                <a:cubicBezTo>
                  <a:pt x="69" y="4969"/>
                  <a:pt x="60" y="4962"/>
                  <a:pt x="52" y="4953"/>
                </a:cubicBezTo>
                <a:cubicBezTo>
                  <a:pt x="44" y="4945"/>
                  <a:pt x="36" y="4936"/>
                  <a:pt x="30" y="4926"/>
                </a:cubicBezTo>
                <a:cubicBezTo>
                  <a:pt x="23" y="4917"/>
                  <a:pt x="18" y="4906"/>
                  <a:pt x="13" y="4895"/>
                </a:cubicBezTo>
                <a:cubicBezTo>
                  <a:pt x="9" y="4885"/>
                  <a:pt x="5" y="4873"/>
                  <a:pt x="3" y="4862"/>
                </a:cubicBezTo>
                <a:cubicBezTo>
                  <a:pt x="1" y="4850"/>
                  <a:pt x="0" y="4839"/>
                  <a:pt x="0" y="4827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43" name="图片 642"/>
          <p:cNvPicPr/>
          <p:nvPr/>
        </p:nvPicPr>
        <p:blipFill>
          <a:blip r:embed="rId8"/>
          <a:stretch/>
        </p:blipFill>
        <p:spPr>
          <a:xfrm>
            <a:off x="5340240" y="1294920"/>
            <a:ext cx="20088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4" name="文本框 643"/>
          <p:cNvSpPr txBox="1"/>
          <p:nvPr/>
        </p:nvSpPr>
        <p:spPr>
          <a:xfrm>
            <a:off x="506520" y="5244840"/>
            <a:ext cx="220284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支持</a:t>
            </a:r>
            <a:r>
              <a:rPr lang="zh-CN" sz="101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实时决策</a:t>
            </a:r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，基于最新数据响应用户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5" name="文本框 644"/>
          <p:cNvSpPr txBox="1"/>
          <p:nvPr/>
        </p:nvSpPr>
        <p:spPr>
          <a:xfrm>
            <a:off x="5605560" y="1282320"/>
            <a:ext cx="129708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天气</a:t>
            </a:r>
            <a:r>
              <a:rPr lang="en-US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调用示例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6" name="文本框 645"/>
          <p:cNvSpPr txBox="1"/>
          <p:nvPr/>
        </p:nvSpPr>
        <p:spPr>
          <a:xfrm>
            <a:off x="5468760" y="1756080"/>
            <a:ext cx="1360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i="1" u="none" strike="noStrike">
                <a:solidFill>
                  <a:srgbClr val="90CAF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7" name="文本框 646"/>
          <p:cNvSpPr txBox="1"/>
          <p:nvPr/>
        </p:nvSpPr>
        <p:spPr>
          <a:xfrm>
            <a:off x="5631120" y="1741320"/>
            <a:ext cx="81144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0CAF9"/>
                </a:solidFill>
                <a:effectLst/>
                <a:uFillTx/>
                <a:latin typeface="WenQuanYiZenHei"/>
                <a:ea typeface="WenQuanYiZenHei"/>
              </a:rPr>
              <a:t>智能体调用天气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8" name="文本框 647"/>
          <p:cNvSpPr txBox="1"/>
          <p:nvPr/>
        </p:nvSpPr>
        <p:spPr>
          <a:xfrm>
            <a:off x="6392160" y="1756080"/>
            <a:ext cx="2037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i="1" u="none" strike="noStrike">
                <a:solidFill>
                  <a:srgbClr val="90CAF9"/>
                </a:solidFill>
                <a:effectLst/>
                <a:uFillTx/>
                <a:latin typeface="Courier New"/>
                <a:ea typeface="Courier New"/>
              </a:rPr>
              <a:t>API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9" name="文本框 648"/>
          <p:cNvSpPr txBox="1"/>
          <p:nvPr/>
        </p:nvSpPr>
        <p:spPr>
          <a:xfrm>
            <a:off x="6622200" y="1741320"/>
            <a:ext cx="23220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0CAF9"/>
                </a:solidFill>
                <a:effectLst/>
                <a:uFillTx/>
                <a:latin typeface="WenQuanYiZenHei"/>
                <a:ea typeface="WenQuanYiZenHei"/>
              </a:rPr>
              <a:t>示例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0" name="文本框 649"/>
          <p:cNvSpPr txBox="1"/>
          <p:nvPr/>
        </p:nvSpPr>
        <p:spPr>
          <a:xfrm>
            <a:off x="5468760" y="1917000"/>
            <a:ext cx="10159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9900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requests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1" name="文本框 650"/>
          <p:cNvSpPr txBox="1"/>
          <p:nvPr/>
        </p:nvSpPr>
        <p:spPr>
          <a:xfrm>
            <a:off x="5468760" y="2238480"/>
            <a:ext cx="14896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9900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880" b="0" u="none" strike="noStrike">
                <a:solidFill>
                  <a:srgbClr val="4FC3F7"/>
                </a:solidFill>
                <a:effectLst/>
                <a:uFillTx/>
                <a:latin typeface="Courier New"/>
                <a:ea typeface="Courier New"/>
              </a:rPr>
              <a:t>get_weather</a:t>
            </a:r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(city):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2" name="文本框 651"/>
          <p:cNvSpPr txBox="1"/>
          <p:nvPr/>
        </p:nvSpPr>
        <p:spPr>
          <a:xfrm>
            <a:off x="5468760" y="2399400"/>
            <a:ext cx="4744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880" b="0" i="1" u="none" strike="noStrike">
                <a:solidFill>
                  <a:srgbClr val="90CAF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3" name="文本框 652"/>
          <p:cNvSpPr txBox="1"/>
          <p:nvPr/>
        </p:nvSpPr>
        <p:spPr>
          <a:xfrm>
            <a:off x="5969160" y="2384640"/>
            <a:ext cx="46404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0CAF9"/>
                </a:solidFill>
                <a:effectLst/>
                <a:uFillTx/>
                <a:latin typeface="WenQuanYiZenHei"/>
                <a:ea typeface="WenQuanYiZenHei"/>
              </a:rPr>
              <a:t>调用天气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4" name="文本框 653"/>
          <p:cNvSpPr txBox="1"/>
          <p:nvPr/>
        </p:nvSpPr>
        <p:spPr>
          <a:xfrm>
            <a:off x="6392160" y="2399400"/>
            <a:ext cx="2037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i="1" u="none" strike="noStrike">
                <a:solidFill>
                  <a:srgbClr val="90CAF9"/>
                </a:solidFill>
                <a:effectLst/>
                <a:uFillTx/>
                <a:latin typeface="Courier New"/>
                <a:ea typeface="Courier New"/>
              </a:rPr>
              <a:t>API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5" name="文本框 654"/>
          <p:cNvSpPr txBox="1"/>
          <p:nvPr/>
        </p:nvSpPr>
        <p:spPr>
          <a:xfrm>
            <a:off x="6622200" y="2384640"/>
            <a:ext cx="127476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0CAF9"/>
                </a:solidFill>
                <a:effectLst/>
                <a:uFillTx/>
                <a:latin typeface="WenQuanYiZenHei"/>
                <a:ea typeface="WenQuanYiZenHei"/>
              </a:rPr>
              <a:t>获取指定城市的天气信息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6" name="文本框 655"/>
          <p:cNvSpPr txBox="1"/>
          <p:nvPr/>
        </p:nvSpPr>
        <p:spPr>
          <a:xfrm>
            <a:off x="7833600" y="2399400"/>
            <a:ext cx="2037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i="1" u="none" strike="noStrike">
                <a:solidFill>
                  <a:srgbClr val="90CAF9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7" name="文本框 656"/>
          <p:cNvSpPr txBox="1"/>
          <p:nvPr/>
        </p:nvSpPr>
        <p:spPr>
          <a:xfrm>
            <a:off x="5468760" y="2560320"/>
            <a:ext cx="45352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api_url = </a:t>
            </a:r>
            <a:r>
              <a:rPr lang="en-US" sz="880" b="0" u="none" strike="noStrike">
                <a:solidFill>
                  <a:srgbClr val="A5D6A7"/>
                </a:solidFill>
                <a:effectLst/>
                <a:uFillTx/>
                <a:latin typeface="Courier New"/>
                <a:ea typeface="Courier New"/>
              </a:rPr>
              <a:t>f"http://api.weatherapi.com/v1/current.json?key=your_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8" name="文本框 657"/>
          <p:cNvSpPr txBox="1"/>
          <p:nvPr/>
        </p:nvSpPr>
        <p:spPr>
          <a:xfrm>
            <a:off x="5468760" y="2721240"/>
            <a:ext cx="2714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9" name="文本框 658"/>
          <p:cNvSpPr txBox="1"/>
          <p:nvPr/>
        </p:nvSpPr>
        <p:spPr>
          <a:xfrm>
            <a:off x="5468760" y="2881800"/>
            <a:ext cx="4068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880" b="0" i="1" u="none" strike="noStrike">
                <a:solidFill>
                  <a:srgbClr val="90CAF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0" name="文本框 659"/>
          <p:cNvSpPr txBox="1"/>
          <p:nvPr/>
        </p:nvSpPr>
        <p:spPr>
          <a:xfrm>
            <a:off x="5901480" y="2867400"/>
            <a:ext cx="23220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0CAF9"/>
                </a:solidFill>
                <a:effectLst/>
                <a:uFillTx/>
                <a:latin typeface="WenQuanYiZenHei"/>
                <a:ea typeface="WenQuanYiZenHei"/>
              </a:rPr>
              <a:t>发送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1" name="文本框 660"/>
          <p:cNvSpPr txBox="1"/>
          <p:nvPr/>
        </p:nvSpPr>
        <p:spPr>
          <a:xfrm>
            <a:off x="6099480" y="2881800"/>
            <a:ext cx="2037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i="1" u="none" strike="noStrike">
                <a:solidFill>
                  <a:srgbClr val="90CAF9"/>
                </a:solidFill>
                <a:effectLst/>
                <a:uFillTx/>
                <a:latin typeface="Courier New"/>
                <a:ea typeface="Courier New"/>
              </a:rPr>
              <a:t>GET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2" name="文本框 661"/>
          <p:cNvSpPr txBox="1"/>
          <p:nvPr/>
        </p:nvSpPr>
        <p:spPr>
          <a:xfrm>
            <a:off x="6329520" y="2867400"/>
            <a:ext cx="23220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0CAF9"/>
                </a:solidFill>
                <a:effectLst/>
                <a:uFillTx/>
                <a:latin typeface="WenQuanYiZenHei"/>
                <a:ea typeface="WenQuanYiZenHei"/>
              </a:rPr>
              <a:t>请求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3" name="文本框 662"/>
          <p:cNvSpPr txBox="1"/>
          <p:nvPr/>
        </p:nvSpPr>
        <p:spPr>
          <a:xfrm>
            <a:off x="5468760" y="3042720"/>
            <a:ext cx="2437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response = requests.get(api_url)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4" name="文本框 663"/>
          <p:cNvSpPr txBox="1"/>
          <p:nvPr/>
        </p:nvSpPr>
        <p:spPr>
          <a:xfrm>
            <a:off x="5468760" y="3203640"/>
            <a:ext cx="2714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5" name="文本框 664"/>
          <p:cNvSpPr txBox="1"/>
          <p:nvPr/>
        </p:nvSpPr>
        <p:spPr>
          <a:xfrm>
            <a:off x="5468760" y="3364560"/>
            <a:ext cx="4068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880" b="0" i="1" u="none" strike="noStrike">
                <a:solidFill>
                  <a:srgbClr val="90CAF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6" name="文本框 665"/>
          <p:cNvSpPr txBox="1"/>
          <p:nvPr/>
        </p:nvSpPr>
        <p:spPr>
          <a:xfrm>
            <a:off x="5901480" y="3349800"/>
            <a:ext cx="127476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0CAF9"/>
                </a:solidFill>
                <a:effectLst/>
                <a:uFillTx/>
                <a:latin typeface="WenQuanYiZenHei"/>
                <a:ea typeface="WenQuanYiZenHei"/>
              </a:rPr>
              <a:t>检查响应状态并解析数据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7" name="图片 666"/>
          <p:cNvPicPr/>
          <p:nvPr/>
        </p:nvPicPr>
        <p:blipFill>
          <a:blip r:embed="rId9"/>
          <a:stretch/>
        </p:blipFill>
        <p:spPr>
          <a:xfrm>
            <a:off x="5340240" y="3900600"/>
            <a:ext cx="12024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8" name="文本框 667"/>
          <p:cNvSpPr txBox="1"/>
          <p:nvPr/>
        </p:nvSpPr>
        <p:spPr>
          <a:xfrm>
            <a:off x="5468760" y="3525480"/>
            <a:ext cx="23695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880" b="0" u="none" strike="noStrike">
                <a:solidFill>
                  <a:srgbClr val="FF9900"/>
                </a:solidFill>
                <a:effectLst/>
                <a:uFillTx/>
                <a:latin typeface="Courier New"/>
                <a:ea typeface="Courier New"/>
              </a:rPr>
              <a:t>if</a:t>
            </a:r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response.status_code == 200: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9" name="图片 668"/>
          <p:cNvPicPr/>
          <p:nvPr/>
        </p:nvPicPr>
        <p:blipFill>
          <a:blip r:embed="rId10"/>
          <a:stretch/>
        </p:blipFill>
        <p:spPr>
          <a:xfrm>
            <a:off x="5468760" y="4310640"/>
            <a:ext cx="4374720" cy="1543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0" name="文本框 669"/>
          <p:cNvSpPr txBox="1"/>
          <p:nvPr/>
        </p:nvSpPr>
        <p:spPr>
          <a:xfrm>
            <a:off x="5525280" y="3888000"/>
            <a:ext cx="159588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RESTful API</a:t>
            </a:r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集成架构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1" name="图片 670"/>
          <p:cNvPicPr/>
          <p:nvPr/>
        </p:nvPicPr>
        <p:blipFill>
          <a:blip r:embed="rId2"/>
          <a:stretch/>
        </p:blipFill>
        <p:spPr>
          <a:xfrm>
            <a:off x="0" y="0"/>
            <a:ext cx="10294200" cy="676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72" name="图片 671"/>
          <p:cNvPicPr/>
          <p:nvPr/>
        </p:nvPicPr>
        <p:blipFill>
          <a:blip r:embed="rId3"/>
          <a:stretch/>
        </p:blipFill>
        <p:spPr>
          <a:xfrm>
            <a:off x="321840" y="321840"/>
            <a:ext cx="10294200" cy="676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73" name="图片 672"/>
          <p:cNvPicPr/>
          <p:nvPr/>
        </p:nvPicPr>
        <p:blipFill>
          <a:blip r:embed="rId4"/>
          <a:stretch/>
        </p:blipFill>
        <p:spPr>
          <a:xfrm>
            <a:off x="8283960" y="-402120"/>
            <a:ext cx="2412360" cy="2412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74" name="图片 673"/>
          <p:cNvPicPr/>
          <p:nvPr/>
        </p:nvPicPr>
        <p:blipFill>
          <a:blip r:embed="rId5"/>
          <a:stretch/>
        </p:blipFill>
        <p:spPr>
          <a:xfrm>
            <a:off x="-402120" y="5155200"/>
            <a:ext cx="2010240" cy="2010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5" name="文本框 674"/>
          <p:cNvSpPr txBox="1"/>
          <p:nvPr/>
        </p:nvSpPr>
        <p:spPr>
          <a:xfrm>
            <a:off x="9755640" y="6498360"/>
            <a:ext cx="3974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12 / 17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6" name="文本框 675"/>
          <p:cNvSpPr txBox="1"/>
          <p:nvPr/>
        </p:nvSpPr>
        <p:spPr>
          <a:xfrm>
            <a:off x="321840" y="342720"/>
            <a:ext cx="405432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向量数据库在</a:t>
            </a:r>
            <a:r>
              <a:rPr lang="zh-CN" sz="22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语义检索</a:t>
            </a:r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中的作用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7" name="任意多边形: 形状 676"/>
          <p:cNvSpPr/>
          <p:nvPr/>
        </p:nvSpPr>
        <p:spPr>
          <a:xfrm>
            <a:off x="333720" y="1254600"/>
            <a:ext cx="4620600" cy="1407600"/>
          </a:xfrm>
          <a:custGeom>
            <a:avLst/>
            <a:gdLst/>
            <a:ahLst/>
            <a:cxnLst/>
            <a:rect l="0" t="0" r="r" b="b"/>
            <a:pathLst>
              <a:path w="12835" h="3910">
                <a:moveTo>
                  <a:pt x="0" y="3821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4"/>
                  <a:pt x="16" y="26"/>
                </a:cubicBezTo>
                <a:cubicBezTo>
                  <a:pt x="21" y="17"/>
                  <a:pt x="27" y="11"/>
                  <a:pt x="34" y="6"/>
                </a:cubicBezTo>
                <a:cubicBezTo>
                  <a:pt x="41" y="2"/>
                  <a:pt x="48" y="0"/>
                  <a:pt x="55" y="0"/>
                </a:cubicBezTo>
                <a:lnTo>
                  <a:pt x="12746" y="0"/>
                </a:lnTo>
                <a:cubicBezTo>
                  <a:pt x="12758" y="0"/>
                  <a:pt x="12769" y="2"/>
                  <a:pt x="12780" y="6"/>
                </a:cubicBezTo>
                <a:cubicBezTo>
                  <a:pt x="12791" y="11"/>
                  <a:pt x="12801" y="17"/>
                  <a:pt x="12809" y="26"/>
                </a:cubicBezTo>
                <a:cubicBezTo>
                  <a:pt x="12817" y="34"/>
                  <a:pt x="12824" y="44"/>
                  <a:pt x="12828" y="55"/>
                </a:cubicBezTo>
                <a:cubicBezTo>
                  <a:pt x="12833" y="66"/>
                  <a:pt x="12835" y="77"/>
                  <a:pt x="12835" y="89"/>
                </a:cubicBezTo>
                <a:lnTo>
                  <a:pt x="12835" y="3821"/>
                </a:lnTo>
                <a:cubicBezTo>
                  <a:pt x="12835" y="3833"/>
                  <a:pt x="12833" y="3844"/>
                  <a:pt x="12828" y="3855"/>
                </a:cubicBezTo>
                <a:cubicBezTo>
                  <a:pt x="12824" y="3866"/>
                  <a:pt x="12817" y="3876"/>
                  <a:pt x="12809" y="3884"/>
                </a:cubicBezTo>
                <a:cubicBezTo>
                  <a:pt x="12801" y="3892"/>
                  <a:pt x="12791" y="3899"/>
                  <a:pt x="12780" y="3903"/>
                </a:cubicBezTo>
                <a:cubicBezTo>
                  <a:pt x="12769" y="3908"/>
                  <a:pt x="12758" y="3910"/>
                  <a:pt x="12746" y="3910"/>
                </a:cubicBezTo>
                <a:lnTo>
                  <a:pt x="55" y="3910"/>
                </a:lnTo>
                <a:cubicBezTo>
                  <a:pt x="48" y="3910"/>
                  <a:pt x="41" y="3908"/>
                  <a:pt x="34" y="3903"/>
                </a:cubicBezTo>
                <a:cubicBezTo>
                  <a:pt x="27" y="3899"/>
                  <a:pt x="21" y="3892"/>
                  <a:pt x="16" y="3884"/>
                </a:cubicBezTo>
                <a:cubicBezTo>
                  <a:pt x="11" y="3876"/>
                  <a:pt x="7" y="3866"/>
                  <a:pt x="4" y="3855"/>
                </a:cubicBezTo>
                <a:cubicBezTo>
                  <a:pt x="1" y="3844"/>
                  <a:pt x="0" y="3833"/>
                  <a:pt x="0" y="3821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78" name="任意多边形: 形状 677"/>
          <p:cNvSpPr/>
          <p:nvPr/>
        </p:nvSpPr>
        <p:spPr>
          <a:xfrm>
            <a:off x="321480" y="1254600"/>
            <a:ext cx="32400" cy="1407600"/>
          </a:xfrm>
          <a:custGeom>
            <a:avLst/>
            <a:gdLst/>
            <a:ahLst/>
            <a:cxnLst/>
            <a:rect l="0" t="0" r="r" b="b"/>
            <a:pathLst>
              <a:path w="90" h="3910">
                <a:moveTo>
                  <a:pt x="0" y="0"/>
                </a:moveTo>
                <a:lnTo>
                  <a:pt x="90" y="0"/>
                </a:lnTo>
                <a:lnTo>
                  <a:pt x="90" y="3910"/>
                </a:lnTo>
                <a:lnTo>
                  <a:pt x="0" y="3910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79" name="任意多边形: 形状 678"/>
          <p:cNvSpPr/>
          <p:nvPr/>
        </p:nvSpPr>
        <p:spPr>
          <a:xfrm>
            <a:off x="333720" y="2822760"/>
            <a:ext cx="4620600" cy="1608840"/>
          </a:xfrm>
          <a:custGeom>
            <a:avLst/>
            <a:gdLst/>
            <a:ahLst/>
            <a:cxnLst/>
            <a:rect l="0" t="0" r="r" b="b"/>
            <a:pathLst>
              <a:path w="12835" h="4469">
                <a:moveTo>
                  <a:pt x="0" y="4380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5"/>
                  <a:pt x="16" y="26"/>
                </a:cubicBezTo>
                <a:cubicBezTo>
                  <a:pt x="21" y="18"/>
                  <a:pt x="27" y="11"/>
                  <a:pt x="34" y="7"/>
                </a:cubicBezTo>
                <a:cubicBezTo>
                  <a:pt x="41" y="2"/>
                  <a:pt x="48" y="0"/>
                  <a:pt x="55" y="0"/>
                </a:cubicBezTo>
                <a:lnTo>
                  <a:pt x="12746" y="0"/>
                </a:lnTo>
                <a:cubicBezTo>
                  <a:pt x="12758" y="0"/>
                  <a:pt x="12769" y="2"/>
                  <a:pt x="12780" y="7"/>
                </a:cubicBezTo>
                <a:cubicBezTo>
                  <a:pt x="12791" y="11"/>
                  <a:pt x="12801" y="18"/>
                  <a:pt x="12809" y="26"/>
                </a:cubicBezTo>
                <a:cubicBezTo>
                  <a:pt x="12817" y="35"/>
                  <a:pt x="12824" y="44"/>
                  <a:pt x="12828" y="55"/>
                </a:cubicBezTo>
                <a:cubicBezTo>
                  <a:pt x="12833" y="66"/>
                  <a:pt x="12835" y="77"/>
                  <a:pt x="12835" y="89"/>
                </a:cubicBezTo>
                <a:lnTo>
                  <a:pt x="12835" y="4380"/>
                </a:lnTo>
                <a:cubicBezTo>
                  <a:pt x="12835" y="4392"/>
                  <a:pt x="12833" y="4403"/>
                  <a:pt x="12828" y="4414"/>
                </a:cubicBezTo>
                <a:cubicBezTo>
                  <a:pt x="12824" y="4425"/>
                  <a:pt x="12817" y="4434"/>
                  <a:pt x="12809" y="4443"/>
                </a:cubicBezTo>
                <a:cubicBezTo>
                  <a:pt x="12801" y="4451"/>
                  <a:pt x="12791" y="4458"/>
                  <a:pt x="12780" y="4462"/>
                </a:cubicBezTo>
                <a:cubicBezTo>
                  <a:pt x="12769" y="4467"/>
                  <a:pt x="12758" y="4469"/>
                  <a:pt x="12746" y="4469"/>
                </a:cubicBezTo>
                <a:lnTo>
                  <a:pt x="55" y="4469"/>
                </a:lnTo>
                <a:cubicBezTo>
                  <a:pt x="48" y="4469"/>
                  <a:pt x="41" y="4467"/>
                  <a:pt x="34" y="4462"/>
                </a:cubicBezTo>
                <a:cubicBezTo>
                  <a:pt x="27" y="4458"/>
                  <a:pt x="21" y="4451"/>
                  <a:pt x="16" y="4443"/>
                </a:cubicBezTo>
                <a:cubicBezTo>
                  <a:pt x="11" y="4434"/>
                  <a:pt x="7" y="4425"/>
                  <a:pt x="4" y="4414"/>
                </a:cubicBezTo>
                <a:cubicBezTo>
                  <a:pt x="1" y="4403"/>
                  <a:pt x="0" y="4392"/>
                  <a:pt x="0" y="4380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80" name="任意多边形: 形状 679"/>
          <p:cNvSpPr/>
          <p:nvPr/>
        </p:nvSpPr>
        <p:spPr>
          <a:xfrm>
            <a:off x="321480" y="2822760"/>
            <a:ext cx="32400" cy="1608840"/>
          </a:xfrm>
          <a:custGeom>
            <a:avLst/>
            <a:gdLst/>
            <a:ahLst/>
            <a:cxnLst/>
            <a:rect l="0" t="0" r="r" b="b"/>
            <a:pathLst>
              <a:path w="90" h="4469">
                <a:moveTo>
                  <a:pt x="0" y="0"/>
                </a:moveTo>
                <a:lnTo>
                  <a:pt x="90" y="0"/>
                </a:lnTo>
                <a:lnTo>
                  <a:pt x="90" y="4469"/>
                </a:lnTo>
                <a:lnTo>
                  <a:pt x="0" y="4469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81" name="任意多边形: 形状 680"/>
          <p:cNvSpPr/>
          <p:nvPr/>
        </p:nvSpPr>
        <p:spPr>
          <a:xfrm>
            <a:off x="333720" y="4592160"/>
            <a:ext cx="4620600" cy="1447920"/>
          </a:xfrm>
          <a:custGeom>
            <a:avLst/>
            <a:gdLst/>
            <a:ahLst/>
            <a:cxnLst/>
            <a:rect l="0" t="0" r="r" b="b"/>
            <a:pathLst>
              <a:path w="12835" h="4022">
                <a:moveTo>
                  <a:pt x="0" y="3933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4"/>
                  <a:pt x="16" y="26"/>
                </a:cubicBezTo>
                <a:cubicBezTo>
                  <a:pt x="21" y="18"/>
                  <a:pt x="27" y="11"/>
                  <a:pt x="34" y="7"/>
                </a:cubicBezTo>
                <a:cubicBezTo>
                  <a:pt x="41" y="2"/>
                  <a:pt x="48" y="0"/>
                  <a:pt x="55" y="0"/>
                </a:cubicBezTo>
                <a:lnTo>
                  <a:pt x="12746" y="0"/>
                </a:lnTo>
                <a:cubicBezTo>
                  <a:pt x="12758" y="0"/>
                  <a:pt x="12769" y="2"/>
                  <a:pt x="12780" y="7"/>
                </a:cubicBezTo>
                <a:cubicBezTo>
                  <a:pt x="12791" y="11"/>
                  <a:pt x="12801" y="18"/>
                  <a:pt x="12809" y="26"/>
                </a:cubicBezTo>
                <a:cubicBezTo>
                  <a:pt x="12817" y="34"/>
                  <a:pt x="12824" y="44"/>
                  <a:pt x="12828" y="55"/>
                </a:cubicBezTo>
                <a:cubicBezTo>
                  <a:pt x="12833" y="66"/>
                  <a:pt x="12835" y="77"/>
                  <a:pt x="12835" y="89"/>
                </a:cubicBezTo>
                <a:lnTo>
                  <a:pt x="12835" y="3933"/>
                </a:lnTo>
                <a:cubicBezTo>
                  <a:pt x="12835" y="3945"/>
                  <a:pt x="12833" y="3956"/>
                  <a:pt x="12828" y="3967"/>
                </a:cubicBezTo>
                <a:cubicBezTo>
                  <a:pt x="12824" y="3978"/>
                  <a:pt x="12817" y="3988"/>
                  <a:pt x="12809" y="3996"/>
                </a:cubicBezTo>
                <a:cubicBezTo>
                  <a:pt x="12801" y="4004"/>
                  <a:pt x="12791" y="4011"/>
                  <a:pt x="12780" y="4015"/>
                </a:cubicBezTo>
                <a:cubicBezTo>
                  <a:pt x="12769" y="4020"/>
                  <a:pt x="12758" y="4022"/>
                  <a:pt x="12746" y="4022"/>
                </a:cubicBezTo>
                <a:lnTo>
                  <a:pt x="55" y="4022"/>
                </a:lnTo>
                <a:cubicBezTo>
                  <a:pt x="48" y="4022"/>
                  <a:pt x="41" y="4020"/>
                  <a:pt x="34" y="4015"/>
                </a:cubicBezTo>
                <a:cubicBezTo>
                  <a:pt x="27" y="4011"/>
                  <a:pt x="21" y="4004"/>
                  <a:pt x="16" y="3996"/>
                </a:cubicBezTo>
                <a:cubicBezTo>
                  <a:pt x="11" y="3988"/>
                  <a:pt x="7" y="3978"/>
                  <a:pt x="4" y="3967"/>
                </a:cubicBezTo>
                <a:cubicBezTo>
                  <a:pt x="1" y="3956"/>
                  <a:pt x="0" y="3945"/>
                  <a:pt x="0" y="3933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82" name="任意多边形: 形状 681"/>
          <p:cNvSpPr/>
          <p:nvPr/>
        </p:nvSpPr>
        <p:spPr>
          <a:xfrm>
            <a:off x="321480" y="4592160"/>
            <a:ext cx="32400" cy="1447920"/>
          </a:xfrm>
          <a:custGeom>
            <a:avLst/>
            <a:gdLst/>
            <a:ahLst/>
            <a:cxnLst/>
            <a:rect l="0" t="0" r="r" b="b"/>
            <a:pathLst>
              <a:path w="90" h="4022">
                <a:moveTo>
                  <a:pt x="0" y="0"/>
                </a:moveTo>
                <a:lnTo>
                  <a:pt x="90" y="0"/>
                </a:lnTo>
                <a:lnTo>
                  <a:pt x="90" y="4022"/>
                </a:lnTo>
                <a:lnTo>
                  <a:pt x="0" y="4022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83" name="图片 682"/>
          <p:cNvPicPr/>
          <p:nvPr/>
        </p:nvPicPr>
        <p:blipFill>
          <a:blip r:embed="rId6"/>
          <a:stretch/>
        </p:blipFill>
        <p:spPr>
          <a:xfrm>
            <a:off x="506520" y="1455840"/>
            <a:ext cx="1443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4" name="文本框 683"/>
          <p:cNvSpPr txBox="1"/>
          <p:nvPr/>
        </p:nvSpPr>
        <p:spPr>
          <a:xfrm>
            <a:off x="321840" y="814680"/>
            <a:ext cx="362016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将文本转换为向量表示，实现基于语义的高效检索与匹配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5" name="文本框 684"/>
          <p:cNvSpPr txBox="1"/>
          <p:nvPr/>
        </p:nvSpPr>
        <p:spPr>
          <a:xfrm>
            <a:off x="715680" y="1443240"/>
            <a:ext cx="80100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向量化原理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6" name="文本框 685"/>
          <p:cNvSpPr txBox="1"/>
          <p:nvPr/>
        </p:nvSpPr>
        <p:spPr>
          <a:xfrm>
            <a:off x="506520" y="1770480"/>
            <a:ext cx="448524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向量化是指将文本数据转换为向量表示。大语言模型（如</a:t>
            </a:r>
            <a:r>
              <a:rPr lang="en-US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GPT-4</a:t>
            </a:r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、</a:t>
            </a:r>
            <a:r>
              <a:rPr lang="en-US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BERT</a:t>
            </a:r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）在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7" name="图片 686"/>
          <p:cNvPicPr/>
          <p:nvPr/>
        </p:nvPicPr>
        <p:blipFill>
          <a:blip r:embed="rId7"/>
          <a:stretch/>
        </p:blipFill>
        <p:spPr>
          <a:xfrm>
            <a:off x="506520" y="3024000"/>
            <a:ext cx="1443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8" name="文本框 687"/>
          <p:cNvSpPr txBox="1"/>
          <p:nvPr/>
        </p:nvSpPr>
        <p:spPr>
          <a:xfrm>
            <a:off x="506520" y="1963440"/>
            <a:ext cx="38869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处理文本时，会将每个句子或段落转换为高维向量，捕捉语义关系。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9" name="任意多边形: 形状 688"/>
          <p:cNvSpPr/>
          <p:nvPr/>
        </p:nvSpPr>
        <p:spPr>
          <a:xfrm>
            <a:off x="506520" y="3385800"/>
            <a:ext cx="48600" cy="48600"/>
          </a:xfrm>
          <a:custGeom>
            <a:avLst/>
            <a:gdLst/>
            <a:ahLst/>
            <a:cxnLst/>
            <a:rect l="0" t="0" r="r" b="b"/>
            <a:pathLst>
              <a:path w="135" h="135">
                <a:moveTo>
                  <a:pt x="135" y="68"/>
                </a:moveTo>
                <a:cubicBezTo>
                  <a:pt x="135" y="77"/>
                  <a:pt x="133" y="85"/>
                  <a:pt x="130" y="93"/>
                </a:cubicBezTo>
                <a:cubicBezTo>
                  <a:pt x="126" y="102"/>
                  <a:pt x="122" y="109"/>
                  <a:pt x="115" y="115"/>
                </a:cubicBezTo>
                <a:cubicBezTo>
                  <a:pt x="109" y="121"/>
                  <a:pt x="102" y="126"/>
                  <a:pt x="94" y="130"/>
                </a:cubicBezTo>
                <a:cubicBezTo>
                  <a:pt x="85" y="133"/>
                  <a:pt x="77" y="135"/>
                  <a:pt x="68" y="135"/>
                </a:cubicBezTo>
                <a:cubicBezTo>
                  <a:pt x="59" y="135"/>
                  <a:pt x="51" y="133"/>
                  <a:pt x="42" y="130"/>
                </a:cubicBezTo>
                <a:cubicBezTo>
                  <a:pt x="34" y="126"/>
                  <a:pt x="27" y="121"/>
                  <a:pt x="21" y="115"/>
                </a:cubicBezTo>
                <a:cubicBezTo>
                  <a:pt x="14" y="109"/>
                  <a:pt x="9" y="102"/>
                  <a:pt x="6" y="93"/>
                </a:cubicBezTo>
                <a:cubicBezTo>
                  <a:pt x="3" y="85"/>
                  <a:pt x="0" y="77"/>
                  <a:pt x="0" y="68"/>
                </a:cubicBezTo>
                <a:cubicBezTo>
                  <a:pt x="0" y="59"/>
                  <a:pt x="3" y="50"/>
                  <a:pt x="6" y="41"/>
                </a:cubicBezTo>
                <a:cubicBezTo>
                  <a:pt x="9" y="33"/>
                  <a:pt x="14" y="26"/>
                  <a:pt x="21" y="19"/>
                </a:cubicBezTo>
                <a:cubicBezTo>
                  <a:pt x="27" y="13"/>
                  <a:pt x="34" y="8"/>
                  <a:pt x="42" y="5"/>
                </a:cubicBezTo>
                <a:cubicBezTo>
                  <a:pt x="51" y="2"/>
                  <a:pt x="59" y="0"/>
                  <a:pt x="68" y="0"/>
                </a:cubicBezTo>
                <a:cubicBezTo>
                  <a:pt x="77" y="0"/>
                  <a:pt x="85" y="2"/>
                  <a:pt x="94" y="5"/>
                </a:cubicBezTo>
                <a:cubicBezTo>
                  <a:pt x="102" y="8"/>
                  <a:pt x="109" y="13"/>
                  <a:pt x="115" y="19"/>
                </a:cubicBezTo>
                <a:cubicBezTo>
                  <a:pt x="122" y="26"/>
                  <a:pt x="126" y="33"/>
                  <a:pt x="130" y="41"/>
                </a:cubicBezTo>
                <a:cubicBezTo>
                  <a:pt x="133" y="50"/>
                  <a:pt x="135" y="59"/>
                  <a:pt x="135" y="6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0" name="文本框 689"/>
          <p:cNvSpPr txBox="1"/>
          <p:nvPr/>
        </p:nvSpPr>
        <p:spPr>
          <a:xfrm>
            <a:off x="715680" y="3011400"/>
            <a:ext cx="128088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向量数据库的优势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1" name="任意多边形: 形状 690"/>
          <p:cNvSpPr/>
          <p:nvPr/>
        </p:nvSpPr>
        <p:spPr>
          <a:xfrm>
            <a:off x="506520" y="3643200"/>
            <a:ext cx="48600" cy="48600"/>
          </a:xfrm>
          <a:custGeom>
            <a:avLst/>
            <a:gdLst/>
            <a:ahLst/>
            <a:cxnLst/>
            <a:rect l="0" t="0" r="r" b="b"/>
            <a:pathLst>
              <a:path w="135" h="135">
                <a:moveTo>
                  <a:pt x="135" y="67"/>
                </a:moveTo>
                <a:cubicBezTo>
                  <a:pt x="135" y="76"/>
                  <a:pt x="133" y="84"/>
                  <a:pt x="130" y="92"/>
                </a:cubicBezTo>
                <a:cubicBezTo>
                  <a:pt x="126" y="101"/>
                  <a:pt x="122" y="108"/>
                  <a:pt x="115" y="114"/>
                </a:cubicBezTo>
                <a:cubicBezTo>
                  <a:pt x="109" y="120"/>
                  <a:pt x="102" y="125"/>
                  <a:pt x="94" y="129"/>
                </a:cubicBezTo>
                <a:cubicBezTo>
                  <a:pt x="85" y="133"/>
                  <a:pt x="77" y="135"/>
                  <a:pt x="68" y="135"/>
                </a:cubicBezTo>
                <a:cubicBezTo>
                  <a:pt x="59" y="135"/>
                  <a:pt x="51" y="133"/>
                  <a:pt x="42" y="129"/>
                </a:cubicBezTo>
                <a:cubicBezTo>
                  <a:pt x="34" y="125"/>
                  <a:pt x="27" y="120"/>
                  <a:pt x="21" y="114"/>
                </a:cubicBezTo>
                <a:cubicBezTo>
                  <a:pt x="14" y="108"/>
                  <a:pt x="9" y="101"/>
                  <a:pt x="6" y="92"/>
                </a:cubicBezTo>
                <a:cubicBezTo>
                  <a:pt x="3" y="84"/>
                  <a:pt x="0" y="76"/>
                  <a:pt x="0" y="67"/>
                </a:cubicBezTo>
                <a:cubicBezTo>
                  <a:pt x="0" y="58"/>
                  <a:pt x="3" y="49"/>
                  <a:pt x="6" y="41"/>
                </a:cubicBezTo>
                <a:cubicBezTo>
                  <a:pt x="9" y="33"/>
                  <a:pt x="14" y="26"/>
                  <a:pt x="21" y="19"/>
                </a:cubicBezTo>
                <a:cubicBezTo>
                  <a:pt x="27" y="13"/>
                  <a:pt x="34" y="8"/>
                  <a:pt x="42" y="5"/>
                </a:cubicBezTo>
                <a:cubicBezTo>
                  <a:pt x="51" y="1"/>
                  <a:pt x="59" y="0"/>
                  <a:pt x="68" y="0"/>
                </a:cubicBezTo>
                <a:cubicBezTo>
                  <a:pt x="77" y="0"/>
                  <a:pt x="85" y="1"/>
                  <a:pt x="94" y="5"/>
                </a:cubicBezTo>
                <a:cubicBezTo>
                  <a:pt x="102" y="8"/>
                  <a:pt x="109" y="13"/>
                  <a:pt x="115" y="19"/>
                </a:cubicBezTo>
                <a:cubicBezTo>
                  <a:pt x="122" y="26"/>
                  <a:pt x="126" y="33"/>
                  <a:pt x="130" y="41"/>
                </a:cubicBezTo>
                <a:cubicBezTo>
                  <a:pt x="133" y="49"/>
                  <a:pt x="135" y="58"/>
                  <a:pt x="135" y="67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2" name="文本框 691"/>
          <p:cNvSpPr txBox="1"/>
          <p:nvPr/>
        </p:nvSpPr>
        <p:spPr>
          <a:xfrm>
            <a:off x="691560" y="3339000"/>
            <a:ext cx="31096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克服了传统关键词匹配的局限性，实现</a:t>
            </a:r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语义级别</a:t>
            </a:r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的检索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3" name="任意多边形: 形状 692"/>
          <p:cNvSpPr/>
          <p:nvPr/>
        </p:nvSpPr>
        <p:spPr>
          <a:xfrm>
            <a:off x="506520" y="3900600"/>
            <a:ext cx="48600" cy="48600"/>
          </a:xfrm>
          <a:custGeom>
            <a:avLst/>
            <a:gdLst/>
            <a:ahLst/>
            <a:cxnLst/>
            <a:rect l="0" t="0" r="r" b="b"/>
            <a:pathLst>
              <a:path w="135" h="135">
                <a:moveTo>
                  <a:pt x="135" y="67"/>
                </a:moveTo>
                <a:cubicBezTo>
                  <a:pt x="135" y="75"/>
                  <a:pt x="133" y="84"/>
                  <a:pt x="130" y="93"/>
                </a:cubicBezTo>
                <a:cubicBezTo>
                  <a:pt x="126" y="101"/>
                  <a:pt x="122" y="109"/>
                  <a:pt x="115" y="115"/>
                </a:cubicBezTo>
                <a:cubicBezTo>
                  <a:pt x="109" y="121"/>
                  <a:pt x="102" y="126"/>
                  <a:pt x="94" y="130"/>
                </a:cubicBezTo>
                <a:cubicBezTo>
                  <a:pt x="85" y="133"/>
                  <a:pt x="77" y="135"/>
                  <a:pt x="68" y="135"/>
                </a:cubicBezTo>
                <a:cubicBezTo>
                  <a:pt x="59" y="135"/>
                  <a:pt x="51" y="133"/>
                  <a:pt x="42" y="130"/>
                </a:cubicBezTo>
                <a:cubicBezTo>
                  <a:pt x="34" y="126"/>
                  <a:pt x="27" y="121"/>
                  <a:pt x="21" y="115"/>
                </a:cubicBezTo>
                <a:cubicBezTo>
                  <a:pt x="14" y="109"/>
                  <a:pt x="9" y="101"/>
                  <a:pt x="6" y="93"/>
                </a:cubicBezTo>
                <a:cubicBezTo>
                  <a:pt x="3" y="84"/>
                  <a:pt x="0" y="75"/>
                  <a:pt x="0" y="67"/>
                </a:cubicBezTo>
                <a:cubicBezTo>
                  <a:pt x="0" y="58"/>
                  <a:pt x="3" y="49"/>
                  <a:pt x="6" y="41"/>
                </a:cubicBezTo>
                <a:cubicBezTo>
                  <a:pt x="9" y="33"/>
                  <a:pt x="14" y="25"/>
                  <a:pt x="21" y="19"/>
                </a:cubicBezTo>
                <a:cubicBezTo>
                  <a:pt x="27" y="13"/>
                  <a:pt x="34" y="8"/>
                  <a:pt x="42" y="5"/>
                </a:cubicBezTo>
                <a:cubicBezTo>
                  <a:pt x="51" y="1"/>
                  <a:pt x="59" y="0"/>
                  <a:pt x="68" y="0"/>
                </a:cubicBezTo>
                <a:cubicBezTo>
                  <a:pt x="77" y="0"/>
                  <a:pt x="85" y="1"/>
                  <a:pt x="94" y="5"/>
                </a:cubicBezTo>
                <a:cubicBezTo>
                  <a:pt x="102" y="8"/>
                  <a:pt x="109" y="13"/>
                  <a:pt x="115" y="19"/>
                </a:cubicBezTo>
                <a:cubicBezTo>
                  <a:pt x="122" y="25"/>
                  <a:pt x="126" y="33"/>
                  <a:pt x="130" y="41"/>
                </a:cubicBezTo>
                <a:cubicBezTo>
                  <a:pt x="133" y="49"/>
                  <a:pt x="135" y="58"/>
                  <a:pt x="135" y="67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4" name="文本框 693"/>
          <p:cNvSpPr txBox="1"/>
          <p:nvPr/>
        </p:nvSpPr>
        <p:spPr>
          <a:xfrm>
            <a:off x="691560" y="3596400"/>
            <a:ext cx="285084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支持</a:t>
            </a:r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相似度计算</a:t>
            </a:r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，找到最相关的内容而非精确匹配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5" name="任意多边形: 形状 694"/>
          <p:cNvSpPr/>
          <p:nvPr/>
        </p:nvSpPr>
        <p:spPr>
          <a:xfrm>
            <a:off x="506520" y="4157640"/>
            <a:ext cx="48600" cy="48960"/>
          </a:xfrm>
          <a:custGeom>
            <a:avLst/>
            <a:gdLst/>
            <a:ahLst/>
            <a:cxnLst/>
            <a:rect l="0" t="0" r="r" b="b"/>
            <a:pathLst>
              <a:path w="135" h="136">
                <a:moveTo>
                  <a:pt x="135" y="68"/>
                </a:moveTo>
                <a:cubicBezTo>
                  <a:pt x="135" y="77"/>
                  <a:pt x="133" y="86"/>
                  <a:pt x="130" y="94"/>
                </a:cubicBezTo>
                <a:cubicBezTo>
                  <a:pt x="126" y="102"/>
                  <a:pt x="122" y="110"/>
                  <a:pt x="115" y="116"/>
                </a:cubicBezTo>
                <a:cubicBezTo>
                  <a:pt x="109" y="122"/>
                  <a:pt x="102" y="127"/>
                  <a:pt x="94" y="130"/>
                </a:cubicBezTo>
                <a:cubicBezTo>
                  <a:pt x="85" y="134"/>
                  <a:pt x="77" y="136"/>
                  <a:pt x="68" y="136"/>
                </a:cubicBezTo>
                <a:cubicBezTo>
                  <a:pt x="59" y="136"/>
                  <a:pt x="51" y="134"/>
                  <a:pt x="42" y="130"/>
                </a:cubicBezTo>
                <a:cubicBezTo>
                  <a:pt x="34" y="127"/>
                  <a:pt x="27" y="122"/>
                  <a:pt x="21" y="116"/>
                </a:cubicBezTo>
                <a:cubicBezTo>
                  <a:pt x="14" y="110"/>
                  <a:pt x="9" y="102"/>
                  <a:pt x="6" y="94"/>
                </a:cubicBezTo>
                <a:cubicBezTo>
                  <a:pt x="3" y="86"/>
                  <a:pt x="0" y="77"/>
                  <a:pt x="0" y="68"/>
                </a:cubicBezTo>
                <a:cubicBezTo>
                  <a:pt x="0" y="60"/>
                  <a:pt x="3" y="51"/>
                  <a:pt x="6" y="42"/>
                </a:cubicBezTo>
                <a:cubicBezTo>
                  <a:pt x="9" y="34"/>
                  <a:pt x="14" y="26"/>
                  <a:pt x="21" y="20"/>
                </a:cubicBezTo>
                <a:cubicBezTo>
                  <a:pt x="27" y="14"/>
                  <a:pt x="34" y="9"/>
                  <a:pt x="42" y="6"/>
                </a:cubicBezTo>
                <a:cubicBezTo>
                  <a:pt x="51" y="2"/>
                  <a:pt x="59" y="0"/>
                  <a:pt x="68" y="0"/>
                </a:cubicBezTo>
                <a:cubicBezTo>
                  <a:pt x="77" y="0"/>
                  <a:pt x="85" y="2"/>
                  <a:pt x="94" y="6"/>
                </a:cubicBezTo>
                <a:cubicBezTo>
                  <a:pt x="102" y="9"/>
                  <a:pt x="109" y="14"/>
                  <a:pt x="115" y="20"/>
                </a:cubicBezTo>
                <a:cubicBezTo>
                  <a:pt x="122" y="26"/>
                  <a:pt x="126" y="34"/>
                  <a:pt x="130" y="42"/>
                </a:cubicBezTo>
                <a:cubicBezTo>
                  <a:pt x="133" y="51"/>
                  <a:pt x="135" y="60"/>
                  <a:pt x="135" y="6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6" name="文本框 695"/>
          <p:cNvSpPr txBox="1"/>
          <p:nvPr/>
        </p:nvSpPr>
        <p:spPr>
          <a:xfrm>
            <a:off x="691560" y="3853440"/>
            <a:ext cx="27208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能够处理</a:t>
            </a:r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复杂查询</a:t>
            </a:r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和模糊匹配，提高检索准确性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7" name="图片 696"/>
          <p:cNvPicPr/>
          <p:nvPr/>
        </p:nvPicPr>
        <p:blipFill>
          <a:blip r:embed="rId8"/>
          <a:stretch/>
        </p:blipFill>
        <p:spPr>
          <a:xfrm>
            <a:off x="506520" y="4793400"/>
            <a:ext cx="20088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8" name="文本框 697"/>
          <p:cNvSpPr txBox="1"/>
          <p:nvPr/>
        </p:nvSpPr>
        <p:spPr>
          <a:xfrm>
            <a:off x="691560" y="4110840"/>
            <a:ext cx="220284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适合大规模文本数据的</a:t>
            </a:r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高效存储与检索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9" name="文本框 698"/>
          <p:cNvSpPr txBox="1"/>
          <p:nvPr/>
        </p:nvSpPr>
        <p:spPr>
          <a:xfrm>
            <a:off x="772200" y="4780800"/>
            <a:ext cx="128088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设计与应用关键点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0" name="文本框 699"/>
          <p:cNvSpPr txBox="1"/>
          <p:nvPr/>
        </p:nvSpPr>
        <p:spPr>
          <a:xfrm>
            <a:off x="506520" y="5108400"/>
            <a:ext cx="9075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高效存储与检索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1" name="文本框 700"/>
          <p:cNvSpPr txBox="1"/>
          <p:nvPr/>
        </p:nvSpPr>
        <p:spPr>
          <a:xfrm>
            <a:off x="506520" y="5292000"/>
            <a:ext cx="19206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如</a:t>
            </a:r>
            <a:r>
              <a:rPr lang="en-US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FAISS</a:t>
            </a:r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、</a:t>
            </a:r>
            <a:r>
              <a:rPr lang="en-US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Milvus</a:t>
            </a:r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等支持分布式存储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2" name="文本框 701"/>
          <p:cNvSpPr txBox="1"/>
          <p:nvPr/>
        </p:nvSpPr>
        <p:spPr>
          <a:xfrm>
            <a:off x="2698200" y="5108400"/>
            <a:ext cx="9075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数据更新与维护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3" name="文本框 702"/>
          <p:cNvSpPr txBox="1"/>
          <p:nvPr/>
        </p:nvSpPr>
        <p:spPr>
          <a:xfrm>
            <a:off x="2698200" y="5292000"/>
            <a:ext cx="15796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定期更新，确保检索结果准确性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4" name="文本框 703"/>
          <p:cNvSpPr txBox="1"/>
          <p:nvPr/>
        </p:nvSpPr>
        <p:spPr>
          <a:xfrm>
            <a:off x="506520" y="5558760"/>
            <a:ext cx="9075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查询优化与缓存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5" name="文本框 704"/>
          <p:cNvSpPr txBox="1"/>
          <p:nvPr/>
        </p:nvSpPr>
        <p:spPr>
          <a:xfrm>
            <a:off x="506520" y="5742360"/>
            <a:ext cx="15796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构建向量索引，提前计算相似度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6" name="文本框 705"/>
          <p:cNvSpPr txBox="1"/>
          <p:nvPr/>
        </p:nvSpPr>
        <p:spPr>
          <a:xfrm>
            <a:off x="2698200" y="5558760"/>
            <a:ext cx="1037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与大语言模型协同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7" name="任意多边形: 形状 706"/>
          <p:cNvSpPr/>
          <p:nvPr/>
        </p:nvSpPr>
        <p:spPr>
          <a:xfrm>
            <a:off x="5340240" y="1254600"/>
            <a:ext cx="4632840" cy="2316600"/>
          </a:xfrm>
          <a:custGeom>
            <a:avLst/>
            <a:gdLst/>
            <a:ahLst/>
            <a:cxnLst/>
            <a:rect l="0" t="0" r="r" b="b"/>
            <a:pathLst>
              <a:path w="12869" h="6435">
                <a:moveTo>
                  <a:pt x="0" y="6256"/>
                </a:moveTo>
                <a:lnTo>
                  <a:pt x="0" y="178"/>
                </a:lnTo>
                <a:cubicBezTo>
                  <a:pt x="0" y="167"/>
                  <a:pt x="1" y="155"/>
                  <a:pt x="3" y="143"/>
                </a:cubicBezTo>
                <a:cubicBezTo>
                  <a:pt x="5" y="132"/>
                  <a:pt x="9" y="121"/>
                  <a:pt x="13" y="110"/>
                </a:cubicBezTo>
                <a:cubicBezTo>
                  <a:pt x="18" y="99"/>
                  <a:pt x="23" y="89"/>
                  <a:pt x="30" y="79"/>
                </a:cubicBezTo>
                <a:cubicBezTo>
                  <a:pt x="36" y="69"/>
                  <a:pt x="44" y="60"/>
                  <a:pt x="52" y="52"/>
                </a:cubicBezTo>
                <a:cubicBezTo>
                  <a:pt x="60" y="44"/>
                  <a:pt x="69" y="36"/>
                  <a:pt x="79" y="30"/>
                </a:cubicBezTo>
                <a:cubicBezTo>
                  <a:pt x="89" y="23"/>
                  <a:pt x="99" y="18"/>
                  <a:pt x="110" y="13"/>
                </a:cubicBezTo>
                <a:cubicBezTo>
                  <a:pt x="121" y="9"/>
                  <a:pt x="132" y="5"/>
                  <a:pt x="143" y="3"/>
                </a:cubicBezTo>
                <a:cubicBezTo>
                  <a:pt x="155" y="1"/>
                  <a:pt x="167" y="0"/>
                  <a:pt x="178" y="0"/>
                </a:cubicBezTo>
                <a:lnTo>
                  <a:pt x="12690" y="0"/>
                </a:lnTo>
                <a:cubicBezTo>
                  <a:pt x="12702" y="0"/>
                  <a:pt x="12713" y="1"/>
                  <a:pt x="12725" y="3"/>
                </a:cubicBezTo>
                <a:cubicBezTo>
                  <a:pt x="12736" y="5"/>
                  <a:pt x="12747" y="9"/>
                  <a:pt x="12758" y="13"/>
                </a:cubicBezTo>
                <a:cubicBezTo>
                  <a:pt x="12769" y="18"/>
                  <a:pt x="12779" y="23"/>
                  <a:pt x="12789" y="30"/>
                </a:cubicBezTo>
                <a:cubicBezTo>
                  <a:pt x="12799" y="36"/>
                  <a:pt x="12808" y="44"/>
                  <a:pt x="12816" y="52"/>
                </a:cubicBezTo>
                <a:cubicBezTo>
                  <a:pt x="12825" y="60"/>
                  <a:pt x="12832" y="69"/>
                  <a:pt x="12838" y="79"/>
                </a:cubicBezTo>
                <a:cubicBezTo>
                  <a:pt x="12845" y="89"/>
                  <a:pt x="12850" y="99"/>
                  <a:pt x="12855" y="110"/>
                </a:cubicBezTo>
                <a:cubicBezTo>
                  <a:pt x="12859" y="121"/>
                  <a:pt x="12863" y="132"/>
                  <a:pt x="12865" y="143"/>
                </a:cubicBezTo>
                <a:cubicBezTo>
                  <a:pt x="12867" y="155"/>
                  <a:pt x="12869" y="167"/>
                  <a:pt x="12869" y="178"/>
                </a:cubicBezTo>
                <a:lnTo>
                  <a:pt x="12869" y="6256"/>
                </a:lnTo>
                <a:cubicBezTo>
                  <a:pt x="12869" y="6268"/>
                  <a:pt x="12867" y="6279"/>
                  <a:pt x="12865" y="6291"/>
                </a:cubicBezTo>
                <a:cubicBezTo>
                  <a:pt x="12863" y="6302"/>
                  <a:pt x="12859" y="6313"/>
                  <a:pt x="12855" y="6324"/>
                </a:cubicBezTo>
                <a:cubicBezTo>
                  <a:pt x="12850" y="6335"/>
                  <a:pt x="12845" y="6345"/>
                  <a:pt x="12838" y="6355"/>
                </a:cubicBezTo>
                <a:cubicBezTo>
                  <a:pt x="12832" y="6365"/>
                  <a:pt x="12825" y="6374"/>
                  <a:pt x="12816" y="6382"/>
                </a:cubicBezTo>
                <a:cubicBezTo>
                  <a:pt x="12808" y="6391"/>
                  <a:pt x="12799" y="6398"/>
                  <a:pt x="12789" y="6405"/>
                </a:cubicBezTo>
                <a:cubicBezTo>
                  <a:pt x="12779" y="6411"/>
                  <a:pt x="12769" y="6417"/>
                  <a:pt x="12758" y="6421"/>
                </a:cubicBezTo>
                <a:cubicBezTo>
                  <a:pt x="12747" y="6426"/>
                  <a:pt x="12736" y="6429"/>
                  <a:pt x="12725" y="6431"/>
                </a:cubicBezTo>
                <a:cubicBezTo>
                  <a:pt x="12713" y="6433"/>
                  <a:pt x="12702" y="6435"/>
                  <a:pt x="12690" y="6435"/>
                </a:cubicBezTo>
                <a:lnTo>
                  <a:pt x="178" y="6435"/>
                </a:lnTo>
                <a:cubicBezTo>
                  <a:pt x="167" y="6435"/>
                  <a:pt x="155" y="6433"/>
                  <a:pt x="143" y="6431"/>
                </a:cubicBezTo>
                <a:cubicBezTo>
                  <a:pt x="132" y="6429"/>
                  <a:pt x="121" y="6426"/>
                  <a:pt x="110" y="6421"/>
                </a:cubicBezTo>
                <a:cubicBezTo>
                  <a:pt x="99" y="6417"/>
                  <a:pt x="89" y="6411"/>
                  <a:pt x="79" y="6405"/>
                </a:cubicBezTo>
                <a:cubicBezTo>
                  <a:pt x="69" y="6398"/>
                  <a:pt x="60" y="6391"/>
                  <a:pt x="52" y="6382"/>
                </a:cubicBezTo>
                <a:cubicBezTo>
                  <a:pt x="44" y="6374"/>
                  <a:pt x="36" y="6365"/>
                  <a:pt x="30" y="6355"/>
                </a:cubicBezTo>
                <a:cubicBezTo>
                  <a:pt x="23" y="6345"/>
                  <a:pt x="18" y="6335"/>
                  <a:pt x="13" y="6324"/>
                </a:cubicBezTo>
                <a:cubicBezTo>
                  <a:pt x="9" y="6313"/>
                  <a:pt x="5" y="6302"/>
                  <a:pt x="3" y="6291"/>
                </a:cubicBezTo>
                <a:cubicBezTo>
                  <a:pt x="1" y="6279"/>
                  <a:pt x="0" y="6268"/>
                  <a:pt x="0" y="6256"/>
                </a:cubicBezTo>
                <a:close/>
              </a:path>
            </a:pathLst>
          </a:custGeom>
          <a:solidFill>
            <a:srgbClr val="111827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08" name="图片 707"/>
          <p:cNvPicPr/>
          <p:nvPr/>
        </p:nvPicPr>
        <p:blipFill>
          <a:blip r:embed="rId9"/>
          <a:stretch/>
        </p:blipFill>
        <p:spPr>
          <a:xfrm>
            <a:off x="5468760" y="1431720"/>
            <a:ext cx="160560" cy="144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9" name="文本框 708"/>
          <p:cNvSpPr txBox="1"/>
          <p:nvPr/>
        </p:nvSpPr>
        <p:spPr>
          <a:xfrm>
            <a:off x="2698200" y="5742360"/>
            <a:ext cx="18050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模型生成向量，数据库负责存储检索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0" name="图片 709"/>
          <p:cNvPicPr/>
          <p:nvPr/>
        </p:nvPicPr>
        <p:blipFill>
          <a:blip r:embed="rId10"/>
          <a:stretch/>
        </p:blipFill>
        <p:spPr>
          <a:xfrm>
            <a:off x="5468760" y="1672920"/>
            <a:ext cx="4374720" cy="1286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1" name="任意多边形: 形状 710"/>
          <p:cNvSpPr/>
          <p:nvPr/>
        </p:nvSpPr>
        <p:spPr>
          <a:xfrm>
            <a:off x="5340240" y="3731400"/>
            <a:ext cx="4632840" cy="2308680"/>
          </a:xfrm>
          <a:custGeom>
            <a:avLst/>
            <a:gdLst/>
            <a:ahLst/>
            <a:cxnLst/>
            <a:rect l="0" t="0" r="r" b="b"/>
            <a:pathLst>
              <a:path w="12869" h="6413">
                <a:moveTo>
                  <a:pt x="0" y="6234"/>
                </a:moveTo>
                <a:lnTo>
                  <a:pt x="0" y="179"/>
                </a:lnTo>
                <a:cubicBezTo>
                  <a:pt x="0" y="167"/>
                  <a:pt x="1" y="156"/>
                  <a:pt x="3" y="144"/>
                </a:cubicBezTo>
                <a:cubicBezTo>
                  <a:pt x="5" y="133"/>
                  <a:pt x="9" y="122"/>
                  <a:pt x="13" y="111"/>
                </a:cubicBezTo>
                <a:cubicBezTo>
                  <a:pt x="18" y="100"/>
                  <a:pt x="23" y="90"/>
                  <a:pt x="30" y="80"/>
                </a:cubicBezTo>
                <a:cubicBezTo>
                  <a:pt x="36" y="70"/>
                  <a:pt x="44" y="61"/>
                  <a:pt x="52" y="53"/>
                </a:cubicBezTo>
                <a:cubicBezTo>
                  <a:pt x="60" y="44"/>
                  <a:pt x="69" y="37"/>
                  <a:pt x="79" y="31"/>
                </a:cubicBezTo>
                <a:cubicBezTo>
                  <a:pt x="89" y="24"/>
                  <a:pt x="99" y="19"/>
                  <a:pt x="110" y="14"/>
                </a:cubicBezTo>
                <a:cubicBezTo>
                  <a:pt x="121" y="10"/>
                  <a:pt x="132" y="6"/>
                  <a:pt x="143" y="4"/>
                </a:cubicBezTo>
                <a:cubicBezTo>
                  <a:pt x="155" y="2"/>
                  <a:pt x="167" y="0"/>
                  <a:pt x="178" y="0"/>
                </a:cubicBezTo>
                <a:lnTo>
                  <a:pt x="12690" y="0"/>
                </a:lnTo>
                <a:cubicBezTo>
                  <a:pt x="12702" y="0"/>
                  <a:pt x="12713" y="2"/>
                  <a:pt x="12725" y="4"/>
                </a:cubicBezTo>
                <a:cubicBezTo>
                  <a:pt x="12736" y="6"/>
                  <a:pt x="12747" y="10"/>
                  <a:pt x="12758" y="14"/>
                </a:cubicBezTo>
                <a:cubicBezTo>
                  <a:pt x="12769" y="19"/>
                  <a:pt x="12779" y="24"/>
                  <a:pt x="12789" y="31"/>
                </a:cubicBezTo>
                <a:cubicBezTo>
                  <a:pt x="12799" y="37"/>
                  <a:pt x="12808" y="44"/>
                  <a:pt x="12816" y="53"/>
                </a:cubicBezTo>
                <a:cubicBezTo>
                  <a:pt x="12825" y="61"/>
                  <a:pt x="12832" y="70"/>
                  <a:pt x="12838" y="80"/>
                </a:cubicBezTo>
                <a:cubicBezTo>
                  <a:pt x="12845" y="90"/>
                  <a:pt x="12850" y="100"/>
                  <a:pt x="12855" y="111"/>
                </a:cubicBezTo>
                <a:cubicBezTo>
                  <a:pt x="12859" y="122"/>
                  <a:pt x="12863" y="133"/>
                  <a:pt x="12865" y="144"/>
                </a:cubicBezTo>
                <a:cubicBezTo>
                  <a:pt x="12867" y="156"/>
                  <a:pt x="12869" y="167"/>
                  <a:pt x="12869" y="179"/>
                </a:cubicBezTo>
                <a:lnTo>
                  <a:pt x="12869" y="6234"/>
                </a:lnTo>
                <a:cubicBezTo>
                  <a:pt x="12869" y="6246"/>
                  <a:pt x="12867" y="6258"/>
                  <a:pt x="12865" y="6269"/>
                </a:cubicBezTo>
                <a:cubicBezTo>
                  <a:pt x="12863" y="6281"/>
                  <a:pt x="12859" y="6292"/>
                  <a:pt x="12855" y="6303"/>
                </a:cubicBezTo>
                <a:cubicBezTo>
                  <a:pt x="12850" y="6314"/>
                  <a:pt x="12845" y="6324"/>
                  <a:pt x="12838" y="6334"/>
                </a:cubicBezTo>
                <a:cubicBezTo>
                  <a:pt x="12832" y="6343"/>
                  <a:pt x="12825" y="6352"/>
                  <a:pt x="12816" y="6361"/>
                </a:cubicBezTo>
                <a:cubicBezTo>
                  <a:pt x="12808" y="6369"/>
                  <a:pt x="12799" y="6376"/>
                  <a:pt x="12789" y="6383"/>
                </a:cubicBezTo>
                <a:cubicBezTo>
                  <a:pt x="12779" y="6390"/>
                  <a:pt x="12769" y="6395"/>
                  <a:pt x="12758" y="6400"/>
                </a:cubicBezTo>
                <a:cubicBezTo>
                  <a:pt x="12747" y="6404"/>
                  <a:pt x="12736" y="6407"/>
                  <a:pt x="12725" y="6410"/>
                </a:cubicBezTo>
                <a:cubicBezTo>
                  <a:pt x="12713" y="6412"/>
                  <a:pt x="12702" y="6413"/>
                  <a:pt x="12690" y="6413"/>
                </a:cubicBezTo>
                <a:lnTo>
                  <a:pt x="178" y="6413"/>
                </a:lnTo>
                <a:cubicBezTo>
                  <a:pt x="167" y="6413"/>
                  <a:pt x="155" y="6412"/>
                  <a:pt x="143" y="6410"/>
                </a:cubicBezTo>
                <a:cubicBezTo>
                  <a:pt x="132" y="6407"/>
                  <a:pt x="121" y="6404"/>
                  <a:pt x="110" y="6400"/>
                </a:cubicBezTo>
                <a:cubicBezTo>
                  <a:pt x="99" y="6395"/>
                  <a:pt x="89" y="6390"/>
                  <a:pt x="79" y="6383"/>
                </a:cubicBezTo>
                <a:cubicBezTo>
                  <a:pt x="69" y="6376"/>
                  <a:pt x="60" y="6369"/>
                  <a:pt x="52" y="6361"/>
                </a:cubicBezTo>
                <a:cubicBezTo>
                  <a:pt x="44" y="6352"/>
                  <a:pt x="36" y="6343"/>
                  <a:pt x="30" y="6334"/>
                </a:cubicBezTo>
                <a:cubicBezTo>
                  <a:pt x="23" y="6324"/>
                  <a:pt x="18" y="6314"/>
                  <a:pt x="13" y="6303"/>
                </a:cubicBezTo>
                <a:cubicBezTo>
                  <a:pt x="9" y="6292"/>
                  <a:pt x="5" y="6281"/>
                  <a:pt x="3" y="6269"/>
                </a:cubicBezTo>
                <a:cubicBezTo>
                  <a:pt x="1" y="6258"/>
                  <a:pt x="0" y="6246"/>
                  <a:pt x="0" y="6234"/>
                </a:cubicBezTo>
                <a:close/>
              </a:path>
            </a:pathLst>
          </a:custGeom>
          <a:solidFill>
            <a:srgbClr val="111827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12" name="任意多边形: 形状 711"/>
          <p:cNvSpPr/>
          <p:nvPr/>
        </p:nvSpPr>
        <p:spPr>
          <a:xfrm>
            <a:off x="5468760" y="4181760"/>
            <a:ext cx="4375440" cy="1029960"/>
          </a:xfrm>
          <a:custGeom>
            <a:avLst/>
            <a:gdLst/>
            <a:ahLst/>
            <a:cxnLst/>
            <a:rect l="0" t="0" r="r" b="b"/>
            <a:pathLst>
              <a:path w="12154" h="2861">
                <a:moveTo>
                  <a:pt x="26" y="27"/>
                </a:moveTo>
                <a:cubicBezTo>
                  <a:pt x="44" y="9"/>
                  <a:pt x="65" y="0"/>
                  <a:pt x="89" y="0"/>
                </a:cubicBezTo>
                <a:lnTo>
                  <a:pt x="12065" y="0"/>
                </a:lnTo>
                <a:cubicBezTo>
                  <a:pt x="12089" y="0"/>
                  <a:pt x="12111" y="9"/>
                  <a:pt x="12128" y="27"/>
                </a:cubicBezTo>
                <a:cubicBezTo>
                  <a:pt x="12145" y="44"/>
                  <a:pt x="12154" y="65"/>
                  <a:pt x="12154" y="90"/>
                </a:cubicBezTo>
                <a:lnTo>
                  <a:pt x="12154" y="2772"/>
                </a:lnTo>
                <a:cubicBezTo>
                  <a:pt x="12154" y="2796"/>
                  <a:pt x="12145" y="2817"/>
                  <a:pt x="12128" y="2835"/>
                </a:cubicBezTo>
                <a:cubicBezTo>
                  <a:pt x="12111" y="2852"/>
                  <a:pt x="12089" y="2861"/>
                  <a:pt x="12065" y="2861"/>
                </a:cubicBezTo>
                <a:lnTo>
                  <a:pt x="89" y="2861"/>
                </a:lnTo>
                <a:cubicBezTo>
                  <a:pt x="65" y="2861"/>
                  <a:pt x="44" y="2852"/>
                  <a:pt x="26" y="2835"/>
                </a:cubicBezTo>
                <a:cubicBezTo>
                  <a:pt x="9" y="2817"/>
                  <a:pt x="0" y="2796"/>
                  <a:pt x="0" y="2772"/>
                </a:cubicBezTo>
                <a:lnTo>
                  <a:pt x="0" y="90"/>
                </a:lnTo>
                <a:cubicBezTo>
                  <a:pt x="0" y="65"/>
                  <a:pt x="9" y="44"/>
                  <a:pt x="26" y="27"/>
                </a:cubicBezTo>
                <a:close/>
              </a:path>
            </a:pathLst>
          </a:custGeom>
          <a:solidFill>
            <a:srgbClr val="1F2937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13" name="图片 712"/>
          <p:cNvPicPr/>
          <p:nvPr/>
        </p:nvPicPr>
        <p:blipFill>
          <a:blip r:embed="rId11"/>
          <a:stretch/>
        </p:blipFill>
        <p:spPr>
          <a:xfrm>
            <a:off x="5468760" y="3908520"/>
            <a:ext cx="184680" cy="144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4" name="文本框 713"/>
          <p:cNvSpPr txBox="1"/>
          <p:nvPr/>
        </p:nvSpPr>
        <p:spPr>
          <a:xfrm>
            <a:off x="5694120" y="1425960"/>
            <a:ext cx="144864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向量空间与相似度检索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5" name="文本框 714"/>
          <p:cNvSpPr txBox="1"/>
          <p:nvPr/>
        </p:nvSpPr>
        <p:spPr>
          <a:xfrm>
            <a:off x="5718240" y="3903120"/>
            <a:ext cx="159336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基于向量的语义检索示例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6" name="文本框 715"/>
          <p:cNvSpPr txBox="1"/>
          <p:nvPr/>
        </p:nvSpPr>
        <p:spPr>
          <a:xfrm>
            <a:off x="5565600" y="4286880"/>
            <a:ext cx="305424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6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76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sentence_transformers </a:t>
            </a:r>
            <a:r>
              <a:rPr lang="en-US" sz="76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76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SentenceTransformer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7" name="文本框 716"/>
          <p:cNvSpPr txBox="1"/>
          <p:nvPr/>
        </p:nvSpPr>
        <p:spPr>
          <a:xfrm>
            <a:off x="5565600" y="4415400"/>
            <a:ext cx="103752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6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76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numpy </a:t>
            </a:r>
            <a:r>
              <a:rPr lang="en-US" sz="76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as</a:t>
            </a:r>
            <a:r>
              <a:rPr lang="en-US" sz="76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np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8" name="文本框 717"/>
          <p:cNvSpPr txBox="1"/>
          <p:nvPr/>
        </p:nvSpPr>
        <p:spPr>
          <a:xfrm>
            <a:off x="5565600" y="4543920"/>
            <a:ext cx="311184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6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76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sklearn.metrics.pairwise </a:t>
            </a:r>
            <a:r>
              <a:rPr lang="en-US" sz="76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76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cosine_similarity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9" name="文本框 718"/>
          <p:cNvSpPr txBox="1"/>
          <p:nvPr/>
        </p:nvSpPr>
        <p:spPr>
          <a:xfrm>
            <a:off x="5565600" y="4801320"/>
            <a:ext cx="11592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0" name="文本框 719"/>
          <p:cNvSpPr txBox="1"/>
          <p:nvPr/>
        </p:nvSpPr>
        <p:spPr>
          <a:xfrm>
            <a:off x="5681160" y="4788720"/>
            <a:ext cx="3848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6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加载模型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1" name="文本框 720"/>
          <p:cNvSpPr txBox="1"/>
          <p:nvPr/>
        </p:nvSpPr>
        <p:spPr>
          <a:xfrm>
            <a:off x="5565600" y="4930200"/>
            <a:ext cx="322704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6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model = SentenceTransformer(</a:t>
            </a:r>
            <a:r>
              <a:rPr lang="en-US" sz="76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'./paraphrase-MiniLM-L6-v2'</a:t>
            </a:r>
            <a:r>
              <a:rPr lang="en-US" sz="76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2" name="文本框 721"/>
          <p:cNvSpPr txBox="1"/>
          <p:nvPr/>
        </p:nvSpPr>
        <p:spPr>
          <a:xfrm>
            <a:off x="5565600" y="5187600"/>
            <a:ext cx="9612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6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#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3" name="文本框 722"/>
          <p:cNvSpPr txBox="1"/>
          <p:nvPr/>
        </p:nvSpPr>
        <p:spPr>
          <a:xfrm>
            <a:off x="5681160" y="5175000"/>
            <a:ext cx="672840" cy="12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6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知识库与向量化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4" name="任意多边形: 形状 723"/>
          <p:cNvSpPr/>
          <p:nvPr/>
        </p:nvSpPr>
        <p:spPr>
          <a:xfrm>
            <a:off x="506520" y="2219400"/>
            <a:ext cx="161280" cy="161280"/>
          </a:xfrm>
          <a:custGeom>
            <a:avLst/>
            <a:gdLst/>
            <a:ahLst/>
            <a:cxnLst/>
            <a:rect l="0" t="0" r="r" b="b"/>
            <a:pathLst>
              <a:path w="448" h="448">
                <a:moveTo>
                  <a:pt x="448" y="224"/>
                </a:moveTo>
                <a:cubicBezTo>
                  <a:pt x="448" y="239"/>
                  <a:pt x="446" y="253"/>
                  <a:pt x="443" y="267"/>
                </a:cubicBezTo>
                <a:cubicBezTo>
                  <a:pt x="441" y="282"/>
                  <a:pt x="436" y="296"/>
                  <a:pt x="431" y="310"/>
                </a:cubicBezTo>
                <a:cubicBezTo>
                  <a:pt x="425" y="324"/>
                  <a:pt x="418" y="337"/>
                  <a:pt x="410" y="349"/>
                </a:cubicBezTo>
                <a:cubicBezTo>
                  <a:pt x="402" y="361"/>
                  <a:pt x="393" y="372"/>
                  <a:pt x="382" y="383"/>
                </a:cubicBezTo>
                <a:cubicBezTo>
                  <a:pt x="372" y="393"/>
                  <a:pt x="361" y="402"/>
                  <a:pt x="348" y="411"/>
                </a:cubicBezTo>
                <a:cubicBezTo>
                  <a:pt x="336" y="419"/>
                  <a:pt x="323" y="426"/>
                  <a:pt x="310" y="431"/>
                </a:cubicBezTo>
                <a:cubicBezTo>
                  <a:pt x="296" y="437"/>
                  <a:pt x="282" y="441"/>
                  <a:pt x="268" y="444"/>
                </a:cubicBezTo>
                <a:cubicBezTo>
                  <a:pt x="254" y="447"/>
                  <a:pt x="239" y="448"/>
                  <a:pt x="224" y="448"/>
                </a:cubicBezTo>
                <a:cubicBezTo>
                  <a:pt x="210" y="448"/>
                  <a:pt x="195" y="447"/>
                  <a:pt x="181" y="444"/>
                </a:cubicBezTo>
                <a:cubicBezTo>
                  <a:pt x="166" y="441"/>
                  <a:pt x="151" y="437"/>
                  <a:pt x="138" y="431"/>
                </a:cubicBezTo>
                <a:cubicBezTo>
                  <a:pt x="124" y="426"/>
                  <a:pt x="111" y="419"/>
                  <a:pt x="99" y="411"/>
                </a:cubicBezTo>
                <a:cubicBezTo>
                  <a:pt x="87" y="402"/>
                  <a:pt x="76" y="393"/>
                  <a:pt x="65" y="383"/>
                </a:cubicBezTo>
                <a:cubicBezTo>
                  <a:pt x="55" y="372"/>
                  <a:pt x="46" y="361"/>
                  <a:pt x="38" y="349"/>
                </a:cubicBezTo>
                <a:cubicBezTo>
                  <a:pt x="29" y="337"/>
                  <a:pt x="23" y="324"/>
                  <a:pt x="17" y="310"/>
                </a:cubicBezTo>
                <a:cubicBezTo>
                  <a:pt x="11" y="296"/>
                  <a:pt x="7" y="282"/>
                  <a:pt x="4" y="267"/>
                </a:cubicBezTo>
                <a:cubicBezTo>
                  <a:pt x="1" y="253"/>
                  <a:pt x="0" y="239"/>
                  <a:pt x="0" y="224"/>
                </a:cubicBezTo>
                <a:cubicBezTo>
                  <a:pt x="0" y="209"/>
                  <a:pt x="1" y="195"/>
                  <a:pt x="4" y="180"/>
                </a:cubicBezTo>
                <a:cubicBezTo>
                  <a:pt x="7" y="166"/>
                  <a:pt x="11" y="152"/>
                  <a:pt x="17" y="138"/>
                </a:cubicBezTo>
                <a:cubicBezTo>
                  <a:pt x="23" y="125"/>
                  <a:pt x="29" y="112"/>
                  <a:pt x="38" y="100"/>
                </a:cubicBezTo>
                <a:cubicBezTo>
                  <a:pt x="46" y="88"/>
                  <a:pt x="55" y="76"/>
                  <a:pt x="65" y="66"/>
                </a:cubicBezTo>
                <a:cubicBezTo>
                  <a:pt x="76" y="56"/>
                  <a:pt x="87" y="46"/>
                  <a:pt x="99" y="38"/>
                </a:cubicBezTo>
                <a:cubicBezTo>
                  <a:pt x="111" y="30"/>
                  <a:pt x="124" y="23"/>
                  <a:pt x="138" y="17"/>
                </a:cubicBezTo>
                <a:cubicBezTo>
                  <a:pt x="151" y="12"/>
                  <a:pt x="166" y="8"/>
                  <a:pt x="181" y="5"/>
                </a:cubicBezTo>
                <a:cubicBezTo>
                  <a:pt x="195" y="2"/>
                  <a:pt x="210" y="0"/>
                  <a:pt x="224" y="0"/>
                </a:cubicBezTo>
                <a:cubicBezTo>
                  <a:pt x="239" y="0"/>
                  <a:pt x="254" y="2"/>
                  <a:pt x="268" y="5"/>
                </a:cubicBezTo>
                <a:cubicBezTo>
                  <a:pt x="282" y="8"/>
                  <a:pt x="296" y="12"/>
                  <a:pt x="310" y="17"/>
                </a:cubicBezTo>
                <a:cubicBezTo>
                  <a:pt x="323" y="23"/>
                  <a:pt x="336" y="30"/>
                  <a:pt x="348" y="38"/>
                </a:cubicBezTo>
                <a:cubicBezTo>
                  <a:pt x="361" y="46"/>
                  <a:pt x="372" y="56"/>
                  <a:pt x="382" y="66"/>
                </a:cubicBezTo>
                <a:cubicBezTo>
                  <a:pt x="393" y="76"/>
                  <a:pt x="402" y="88"/>
                  <a:pt x="410" y="100"/>
                </a:cubicBezTo>
                <a:cubicBezTo>
                  <a:pt x="418" y="112"/>
                  <a:pt x="425" y="125"/>
                  <a:pt x="431" y="138"/>
                </a:cubicBezTo>
                <a:cubicBezTo>
                  <a:pt x="436" y="152"/>
                  <a:pt x="441" y="166"/>
                  <a:pt x="443" y="180"/>
                </a:cubicBezTo>
                <a:cubicBezTo>
                  <a:pt x="446" y="195"/>
                  <a:pt x="448" y="209"/>
                  <a:pt x="448" y="224"/>
                </a:cubicBez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25" name="文本框 724"/>
          <p:cNvSpPr txBox="1"/>
          <p:nvPr/>
        </p:nvSpPr>
        <p:spPr>
          <a:xfrm>
            <a:off x="748080" y="2243880"/>
            <a:ext cx="22446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文本输入 → </a:t>
            </a:r>
            <a:r>
              <a:rPr lang="zh-CN" sz="88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大语言模型处理</a:t>
            </a:r>
            <a:r>
              <a:rPr lang="en-US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 → 高维向量输出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6" name="图片 725"/>
          <p:cNvPicPr/>
          <p:nvPr/>
        </p:nvPicPr>
        <p:blipFill>
          <a:blip r:embed="rId2"/>
          <a:stretch/>
        </p:blipFill>
        <p:spPr>
          <a:xfrm>
            <a:off x="0" y="0"/>
            <a:ext cx="9921240" cy="6355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27" name="图片 726"/>
          <p:cNvPicPr/>
          <p:nvPr/>
        </p:nvPicPr>
        <p:blipFill>
          <a:blip r:embed="rId3"/>
          <a:stretch/>
        </p:blipFill>
        <p:spPr>
          <a:xfrm>
            <a:off x="309960" y="309960"/>
            <a:ext cx="9921240" cy="6355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28" name="图片 727"/>
          <p:cNvPicPr/>
          <p:nvPr/>
        </p:nvPicPr>
        <p:blipFill>
          <a:blip r:embed="rId4"/>
          <a:stretch/>
        </p:blipFill>
        <p:spPr>
          <a:xfrm>
            <a:off x="7596000" y="-1550160"/>
            <a:ext cx="3099960" cy="309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29" name="图片 728"/>
          <p:cNvPicPr/>
          <p:nvPr/>
        </p:nvPicPr>
        <p:blipFill>
          <a:blip r:embed="rId5"/>
          <a:stretch/>
        </p:blipFill>
        <p:spPr>
          <a:xfrm>
            <a:off x="-387720" y="4805640"/>
            <a:ext cx="2324880" cy="2324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0" name="文本框 729"/>
          <p:cNvSpPr txBox="1"/>
          <p:nvPr/>
        </p:nvSpPr>
        <p:spPr>
          <a:xfrm>
            <a:off x="9402120" y="610020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13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1" name="文本框 730"/>
          <p:cNvSpPr txBox="1"/>
          <p:nvPr/>
        </p:nvSpPr>
        <p:spPr>
          <a:xfrm>
            <a:off x="309960" y="330120"/>
            <a:ext cx="2790000" cy="4042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常见框架与</a:t>
            </a:r>
            <a:r>
              <a:rPr lang="zh-CN" sz="219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开发者平台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2" name="任意多边形: 形状 731"/>
          <p:cNvSpPr/>
          <p:nvPr/>
        </p:nvSpPr>
        <p:spPr>
          <a:xfrm>
            <a:off x="309960" y="1189800"/>
            <a:ext cx="2937960" cy="3988080"/>
          </a:xfrm>
          <a:custGeom>
            <a:avLst/>
            <a:gdLst/>
            <a:ahLst/>
            <a:cxnLst/>
            <a:rect l="0" t="0" r="r" b="b"/>
            <a:pathLst>
              <a:path w="8161" h="11078">
                <a:moveTo>
                  <a:pt x="0" y="10906"/>
                </a:moveTo>
                <a:lnTo>
                  <a:pt x="0" y="139"/>
                </a:lnTo>
                <a:cubicBezTo>
                  <a:pt x="0" y="130"/>
                  <a:pt x="1" y="121"/>
                  <a:pt x="3" y="112"/>
                </a:cubicBezTo>
                <a:cubicBezTo>
                  <a:pt x="5" y="103"/>
                  <a:pt x="9" y="94"/>
                  <a:pt x="13" y="86"/>
                </a:cubicBezTo>
                <a:cubicBezTo>
                  <a:pt x="17" y="77"/>
                  <a:pt x="22" y="69"/>
                  <a:pt x="29" y="62"/>
                </a:cubicBezTo>
                <a:cubicBezTo>
                  <a:pt x="35" y="54"/>
                  <a:pt x="42" y="47"/>
                  <a:pt x="50" y="40"/>
                </a:cubicBezTo>
                <a:cubicBezTo>
                  <a:pt x="58" y="34"/>
                  <a:pt x="67" y="28"/>
                  <a:pt x="76" y="23"/>
                </a:cubicBezTo>
                <a:cubicBezTo>
                  <a:pt x="86" y="18"/>
                  <a:pt x="96" y="14"/>
                  <a:pt x="106" y="10"/>
                </a:cubicBezTo>
                <a:cubicBezTo>
                  <a:pt x="117" y="7"/>
                  <a:pt x="127" y="4"/>
                  <a:pt x="138" y="2"/>
                </a:cubicBezTo>
                <a:cubicBezTo>
                  <a:pt x="149" y="0"/>
                  <a:pt x="161" y="0"/>
                  <a:pt x="172" y="0"/>
                </a:cubicBezTo>
                <a:lnTo>
                  <a:pt x="7989" y="0"/>
                </a:lnTo>
                <a:cubicBezTo>
                  <a:pt x="8000" y="0"/>
                  <a:pt x="8011" y="0"/>
                  <a:pt x="8022" y="2"/>
                </a:cubicBezTo>
                <a:cubicBezTo>
                  <a:pt x="8033" y="4"/>
                  <a:pt x="8044" y="7"/>
                  <a:pt x="8055" y="10"/>
                </a:cubicBezTo>
                <a:cubicBezTo>
                  <a:pt x="8065" y="14"/>
                  <a:pt x="8075" y="18"/>
                  <a:pt x="8084" y="23"/>
                </a:cubicBezTo>
                <a:cubicBezTo>
                  <a:pt x="8094" y="28"/>
                  <a:pt x="8103" y="34"/>
                  <a:pt x="8111" y="40"/>
                </a:cubicBezTo>
                <a:cubicBezTo>
                  <a:pt x="8119" y="47"/>
                  <a:pt x="8126" y="54"/>
                  <a:pt x="8132" y="62"/>
                </a:cubicBezTo>
                <a:cubicBezTo>
                  <a:pt x="8138" y="69"/>
                  <a:pt x="8144" y="77"/>
                  <a:pt x="8148" y="86"/>
                </a:cubicBezTo>
                <a:cubicBezTo>
                  <a:pt x="8152" y="94"/>
                  <a:pt x="8155" y="103"/>
                  <a:pt x="8158" y="112"/>
                </a:cubicBezTo>
                <a:cubicBezTo>
                  <a:pt x="8160" y="121"/>
                  <a:pt x="8161" y="130"/>
                  <a:pt x="8161" y="139"/>
                </a:cubicBezTo>
                <a:lnTo>
                  <a:pt x="8161" y="10906"/>
                </a:lnTo>
                <a:cubicBezTo>
                  <a:pt x="8161" y="10917"/>
                  <a:pt x="8160" y="10928"/>
                  <a:pt x="8158" y="10940"/>
                </a:cubicBezTo>
                <a:cubicBezTo>
                  <a:pt x="8155" y="10951"/>
                  <a:pt x="8152" y="10961"/>
                  <a:pt x="8148" y="10972"/>
                </a:cubicBezTo>
                <a:cubicBezTo>
                  <a:pt x="8144" y="10982"/>
                  <a:pt x="8138" y="10992"/>
                  <a:pt x="8132" y="11002"/>
                </a:cubicBezTo>
                <a:cubicBezTo>
                  <a:pt x="8126" y="11011"/>
                  <a:pt x="8119" y="11020"/>
                  <a:pt x="8111" y="11028"/>
                </a:cubicBezTo>
                <a:cubicBezTo>
                  <a:pt x="8103" y="11036"/>
                  <a:pt x="8094" y="11043"/>
                  <a:pt x="8084" y="11049"/>
                </a:cubicBezTo>
                <a:cubicBezTo>
                  <a:pt x="8075" y="11055"/>
                  <a:pt x="8065" y="11061"/>
                  <a:pt x="8055" y="11065"/>
                </a:cubicBezTo>
                <a:cubicBezTo>
                  <a:pt x="8044" y="11069"/>
                  <a:pt x="8033" y="11073"/>
                  <a:pt x="8022" y="11075"/>
                </a:cubicBezTo>
                <a:cubicBezTo>
                  <a:pt x="8011" y="11077"/>
                  <a:pt x="8000" y="11078"/>
                  <a:pt x="7989" y="11078"/>
                </a:cubicBezTo>
                <a:lnTo>
                  <a:pt x="172" y="11078"/>
                </a:lnTo>
                <a:cubicBezTo>
                  <a:pt x="161" y="11078"/>
                  <a:pt x="149" y="11077"/>
                  <a:pt x="138" y="11075"/>
                </a:cubicBezTo>
                <a:cubicBezTo>
                  <a:pt x="127" y="11073"/>
                  <a:pt x="117" y="11069"/>
                  <a:pt x="106" y="11065"/>
                </a:cubicBezTo>
                <a:cubicBezTo>
                  <a:pt x="96" y="11061"/>
                  <a:pt x="86" y="11055"/>
                  <a:pt x="76" y="11049"/>
                </a:cubicBezTo>
                <a:cubicBezTo>
                  <a:pt x="67" y="11043"/>
                  <a:pt x="58" y="11036"/>
                  <a:pt x="50" y="11028"/>
                </a:cubicBezTo>
                <a:cubicBezTo>
                  <a:pt x="42" y="11020"/>
                  <a:pt x="35" y="11011"/>
                  <a:pt x="29" y="11002"/>
                </a:cubicBezTo>
                <a:cubicBezTo>
                  <a:pt x="22" y="10992"/>
                  <a:pt x="17" y="10982"/>
                  <a:pt x="13" y="10972"/>
                </a:cubicBezTo>
                <a:cubicBezTo>
                  <a:pt x="9" y="10961"/>
                  <a:pt x="5" y="10951"/>
                  <a:pt x="3" y="10940"/>
                </a:cubicBezTo>
                <a:cubicBezTo>
                  <a:pt x="1" y="10928"/>
                  <a:pt x="0" y="10917"/>
                  <a:pt x="0" y="10906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33" name="任意多边形: 形状 732"/>
          <p:cNvSpPr/>
          <p:nvPr/>
        </p:nvSpPr>
        <p:spPr>
          <a:xfrm>
            <a:off x="309960" y="1177920"/>
            <a:ext cx="2937960" cy="62280"/>
          </a:xfrm>
          <a:custGeom>
            <a:avLst/>
            <a:gdLst/>
            <a:ahLst/>
            <a:cxnLst/>
            <a:rect l="0" t="0" r="r" b="b"/>
            <a:pathLst>
              <a:path w="8161" h="173">
                <a:moveTo>
                  <a:pt x="0" y="0"/>
                </a:moveTo>
                <a:lnTo>
                  <a:pt x="8161" y="0"/>
                </a:lnTo>
                <a:lnTo>
                  <a:pt x="8161" y="173"/>
                </a:lnTo>
                <a:lnTo>
                  <a:pt x="0" y="173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34" name="图片 733"/>
          <p:cNvPicPr/>
          <p:nvPr/>
        </p:nvPicPr>
        <p:blipFill>
          <a:blip r:embed="rId6"/>
          <a:stretch/>
        </p:blipFill>
        <p:spPr>
          <a:xfrm>
            <a:off x="852480" y="783000"/>
            <a:ext cx="627480" cy="619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35" name="图片 734"/>
          <p:cNvPicPr/>
          <p:nvPr/>
        </p:nvPicPr>
        <p:blipFill>
          <a:blip r:embed="rId6"/>
          <a:stretch/>
        </p:blipFill>
        <p:spPr>
          <a:xfrm>
            <a:off x="1480320" y="783000"/>
            <a:ext cx="627480" cy="619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36" name="图片 735"/>
          <p:cNvPicPr/>
          <p:nvPr/>
        </p:nvPicPr>
        <p:blipFill>
          <a:blip r:embed="rId6"/>
          <a:stretch/>
        </p:blipFill>
        <p:spPr>
          <a:xfrm>
            <a:off x="852480" y="1402920"/>
            <a:ext cx="627480" cy="619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37" name="图片 736"/>
          <p:cNvPicPr/>
          <p:nvPr/>
        </p:nvPicPr>
        <p:blipFill>
          <a:blip r:embed="rId6"/>
          <a:stretch/>
        </p:blipFill>
        <p:spPr>
          <a:xfrm>
            <a:off x="1480320" y="1402920"/>
            <a:ext cx="627480" cy="619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8" name="任意多边形: 形状 737"/>
          <p:cNvSpPr/>
          <p:nvPr/>
        </p:nvSpPr>
        <p:spPr>
          <a:xfrm>
            <a:off x="1472400" y="1395000"/>
            <a:ext cx="605160" cy="604800"/>
          </a:xfrm>
          <a:custGeom>
            <a:avLst/>
            <a:gdLst/>
            <a:ahLst/>
            <a:cxnLst/>
            <a:rect l="0" t="0" r="r" b="b"/>
            <a:pathLst>
              <a:path w="1681" h="1680" fill="none">
                <a:moveTo>
                  <a:pt x="0" y="0"/>
                </a:moveTo>
                <a:lnTo>
                  <a:pt x="1681" y="0"/>
                </a:lnTo>
                <a:lnTo>
                  <a:pt x="1681" y="1680"/>
                </a:lnTo>
                <a:lnTo>
                  <a:pt x="0" y="1680"/>
                </a:lnTo>
                <a:lnTo>
                  <a:pt x="0" y="0"/>
                </a:lnTo>
              </a:path>
            </a:pathLst>
          </a:custGeom>
          <a:ln w="15480">
            <a:solidFill>
              <a:srgbClr val="4A90E2">
                <a:alpha val="50000"/>
              </a:srgbClr>
            </a:solidFill>
            <a:miter/>
          </a:ln>
        </p:spPr>
        <p:txBody>
          <a:bodyPr lIns="7560" tIns="7560" rIns="7560" bIns="75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9" name="图片 738"/>
          <p:cNvPicPr/>
          <p:nvPr/>
        </p:nvPicPr>
        <p:blipFill>
          <a:blip r:embed="rId7"/>
          <a:stretch/>
        </p:blipFill>
        <p:spPr>
          <a:xfrm>
            <a:off x="1604520" y="1558080"/>
            <a:ext cx="348480" cy="278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0" name="文本框 739"/>
          <p:cNvSpPr txBox="1"/>
          <p:nvPr/>
        </p:nvSpPr>
        <p:spPr>
          <a:xfrm>
            <a:off x="309960" y="754200"/>
            <a:ext cx="4627440" cy="20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降低开发门槛，推动智能体从简单语言交互向自主化、多任务处理系统转型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1" name="文本框 740"/>
          <p:cNvSpPr txBox="1"/>
          <p:nvPr/>
        </p:nvSpPr>
        <p:spPr>
          <a:xfrm>
            <a:off x="1308600" y="2160360"/>
            <a:ext cx="1020600" cy="270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47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ReAct</a:t>
            </a:r>
            <a:r>
              <a:rPr lang="en-US" sz="14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 </a:t>
            </a:r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框架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2" name="文本框 741"/>
          <p:cNvSpPr txBox="1"/>
          <p:nvPr/>
        </p:nvSpPr>
        <p:spPr>
          <a:xfrm>
            <a:off x="537480" y="2535840"/>
            <a:ext cx="246960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将推理能力与任务执行融合的创新性多步推理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3" name="图片 742"/>
          <p:cNvPicPr/>
          <p:nvPr/>
        </p:nvPicPr>
        <p:blipFill>
          <a:blip r:embed="rId8"/>
          <a:stretch/>
        </p:blipFill>
        <p:spPr>
          <a:xfrm>
            <a:off x="496080" y="403056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4" name="文本框 743"/>
          <p:cNvSpPr txBox="1"/>
          <p:nvPr/>
        </p:nvSpPr>
        <p:spPr>
          <a:xfrm>
            <a:off x="1653480" y="2721960"/>
            <a:ext cx="24768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框架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5" name="图片 744"/>
          <p:cNvPicPr/>
          <p:nvPr/>
        </p:nvPicPr>
        <p:blipFill>
          <a:blip r:embed="rId8"/>
          <a:stretch/>
        </p:blipFill>
        <p:spPr>
          <a:xfrm>
            <a:off x="496080" y="427860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6" name="文本框 745"/>
          <p:cNvSpPr txBox="1"/>
          <p:nvPr/>
        </p:nvSpPr>
        <p:spPr>
          <a:xfrm>
            <a:off x="682200" y="4031640"/>
            <a:ext cx="251640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融合推理（</a:t>
            </a:r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Reasoning</a:t>
            </a:r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）与行动（</a:t>
            </a:r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Acting</a:t>
            </a:r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）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7" name="图片 746"/>
          <p:cNvPicPr/>
          <p:nvPr/>
        </p:nvPicPr>
        <p:blipFill>
          <a:blip r:embed="rId8"/>
          <a:stretch/>
        </p:blipFill>
        <p:spPr>
          <a:xfrm>
            <a:off x="496080" y="452664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8" name="文本框 747"/>
          <p:cNvSpPr txBox="1"/>
          <p:nvPr/>
        </p:nvSpPr>
        <p:spPr>
          <a:xfrm>
            <a:off x="682200" y="4279680"/>
            <a:ext cx="160560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动态调整任务流程与执行策略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9" name="文本框 748"/>
          <p:cNvSpPr txBox="1"/>
          <p:nvPr/>
        </p:nvSpPr>
        <p:spPr>
          <a:xfrm>
            <a:off x="682200" y="4527720"/>
            <a:ext cx="172908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适用于多轮对话与复杂任务处理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0" name="任意多边形: 形状 749"/>
          <p:cNvSpPr/>
          <p:nvPr/>
        </p:nvSpPr>
        <p:spPr>
          <a:xfrm>
            <a:off x="3495600" y="1189800"/>
            <a:ext cx="2930400" cy="3988080"/>
          </a:xfrm>
          <a:custGeom>
            <a:avLst/>
            <a:gdLst/>
            <a:ahLst/>
            <a:cxnLst/>
            <a:rect l="0" t="0" r="r" b="b"/>
            <a:pathLst>
              <a:path w="8140" h="11078">
                <a:moveTo>
                  <a:pt x="0" y="10906"/>
                </a:moveTo>
                <a:lnTo>
                  <a:pt x="0" y="139"/>
                </a:lnTo>
                <a:cubicBezTo>
                  <a:pt x="0" y="130"/>
                  <a:pt x="1" y="121"/>
                  <a:pt x="3" y="112"/>
                </a:cubicBezTo>
                <a:cubicBezTo>
                  <a:pt x="5" y="103"/>
                  <a:pt x="9" y="94"/>
                  <a:pt x="13" y="86"/>
                </a:cubicBezTo>
                <a:cubicBezTo>
                  <a:pt x="17" y="77"/>
                  <a:pt x="23" y="69"/>
                  <a:pt x="29" y="62"/>
                </a:cubicBezTo>
                <a:cubicBezTo>
                  <a:pt x="35" y="54"/>
                  <a:pt x="42" y="47"/>
                  <a:pt x="50" y="40"/>
                </a:cubicBezTo>
                <a:cubicBezTo>
                  <a:pt x="58" y="34"/>
                  <a:pt x="67" y="28"/>
                  <a:pt x="77" y="23"/>
                </a:cubicBezTo>
                <a:cubicBezTo>
                  <a:pt x="86" y="18"/>
                  <a:pt x="96" y="14"/>
                  <a:pt x="106" y="10"/>
                </a:cubicBezTo>
                <a:cubicBezTo>
                  <a:pt x="117" y="7"/>
                  <a:pt x="128" y="4"/>
                  <a:pt x="139" y="2"/>
                </a:cubicBezTo>
                <a:cubicBezTo>
                  <a:pt x="150" y="0"/>
                  <a:pt x="161" y="0"/>
                  <a:pt x="172" y="0"/>
                </a:cubicBezTo>
                <a:lnTo>
                  <a:pt x="7967" y="0"/>
                </a:lnTo>
                <a:cubicBezTo>
                  <a:pt x="7979" y="0"/>
                  <a:pt x="7990" y="0"/>
                  <a:pt x="8001" y="2"/>
                </a:cubicBezTo>
                <a:cubicBezTo>
                  <a:pt x="8012" y="4"/>
                  <a:pt x="8023" y="7"/>
                  <a:pt x="8033" y="10"/>
                </a:cubicBezTo>
                <a:cubicBezTo>
                  <a:pt x="8044" y="14"/>
                  <a:pt x="8054" y="18"/>
                  <a:pt x="8063" y="23"/>
                </a:cubicBezTo>
                <a:cubicBezTo>
                  <a:pt x="8073" y="28"/>
                  <a:pt x="8081" y="34"/>
                  <a:pt x="8089" y="40"/>
                </a:cubicBezTo>
                <a:cubicBezTo>
                  <a:pt x="8097" y="47"/>
                  <a:pt x="8104" y="54"/>
                  <a:pt x="8111" y="62"/>
                </a:cubicBezTo>
                <a:cubicBezTo>
                  <a:pt x="8117" y="69"/>
                  <a:pt x="8122" y="77"/>
                  <a:pt x="8127" y="86"/>
                </a:cubicBezTo>
                <a:cubicBezTo>
                  <a:pt x="8131" y="94"/>
                  <a:pt x="8134" y="103"/>
                  <a:pt x="8136" y="112"/>
                </a:cubicBezTo>
                <a:cubicBezTo>
                  <a:pt x="8139" y="121"/>
                  <a:pt x="8140" y="130"/>
                  <a:pt x="8140" y="139"/>
                </a:cubicBezTo>
                <a:lnTo>
                  <a:pt x="8140" y="10906"/>
                </a:lnTo>
                <a:cubicBezTo>
                  <a:pt x="8140" y="10917"/>
                  <a:pt x="8139" y="10928"/>
                  <a:pt x="8136" y="10940"/>
                </a:cubicBezTo>
                <a:cubicBezTo>
                  <a:pt x="8134" y="10951"/>
                  <a:pt x="8131" y="10961"/>
                  <a:pt x="8127" y="10972"/>
                </a:cubicBezTo>
                <a:cubicBezTo>
                  <a:pt x="8122" y="10982"/>
                  <a:pt x="8117" y="10992"/>
                  <a:pt x="8111" y="11002"/>
                </a:cubicBezTo>
                <a:cubicBezTo>
                  <a:pt x="8104" y="11011"/>
                  <a:pt x="8097" y="11020"/>
                  <a:pt x="8089" y="11028"/>
                </a:cubicBezTo>
                <a:cubicBezTo>
                  <a:pt x="8081" y="11036"/>
                  <a:pt x="8073" y="11043"/>
                  <a:pt x="8063" y="11049"/>
                </a:cubicBezTo>
                <a:cubicBezTo>
                  <a:pt x="8054" y="11055"/>
                  <a:pt x="8044" y="11061"/>
                  <a:pt x="8033" y="11065"/>
                </a:cubicBezTo>
                <a:cubicBezTo>
                  <a:pt x="8023" y="11069"/>
                  <a:pt x="8012" y="11073"/>
                  <a:pt x="8001" y="11075"/>
                </a:cubicBezTo>
                <a:cubicBezTo>
                  <a:pt x="7990" y="11077"/>
                  <a:pt x="7979" y="11078"/>
                  <a:pt x="7967" y="11078"/>
                </a:cubicBezTo>
                <a:lnTo>
                  <a:pt x="172" y="11078"/>
                </a:lnTo>
                <a:cubicBezTo>
                  <a:pt x="161" y="11078"/>
                  <a:pt x="150" y="11077"/>
                  <a:pt x="139" y="11075"/>
                </a:cubicBezTo>
                <a:cubicBezTo>
                  <a:pt x="128" y="11073"/>
                  <a:pt x="117" y="11069"/>
                  <a:pt x="106" y="11065"/>
                </a:cubicBezTo>
                <a:cubicBezTo>
                  <a:pt x="96" y="11061"/>
                  <a:pt x="86" y="11055"/>
                  <a:pt x="77" y="11049"/>
                </a:cubicBezTo>
                <a:cubicBezTo>
                  <a:pt x="67" y="11043"/>
                  <a:pt x="58" y="11036"/>
                  <a:pt x="50" y="11028"/>
                </a:cubicBezTo>
                <a:cubicBezTo>
                  <a:pt x="42" y="11020"/>
                  <a:pt x="35" y="11011"/>
                  <a:pt x="29" y="11002"/>
                </a:cubicBezTo>
                <a:cubicBezTo>
                  <a:pt x="23" y="10992"/>
                  <a:pt x="17" y="10982"/>
                  <a:pt x="13" y="10972"/>
                </a:cubicBezTo>
                <a:cubicBezTo>
                  <a:pt x="9" y="10961"/>
                  <a:pt x="5" y="10951"/>
                  <a:pt x="3" y="10940"/>
                </a:cubicBezTo>
                <a:cubicBezTo>
                  <a:pt x="1" y="10928"/>
                  <a:pt x="0" y="10917"/>
                  <a:pt x="0" y="10906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51" name="任意多边形: 形状 750"/>
          <p:cNvSpPr/>
          <p:nvPr/>
        </p:nvSpPr>
        <p:spPr>
          <a:xfrm>
            <a:off x="3495600" y="1177920"/>
            <a:ext cx="2930400" cy="62280"/>
          </a:xfrm>
          <a:custGeom>
            <a:avLst/>
            <a:gdLst/>
            <a:ahLst/>
            <a:cxnLst/>
            <a:rect l="0" t="0" r="r" b="b"/>
            <a:pathLst>
              <a:path w="8140" h="173">
                <a:moveTo>
                  <a:pt x="0" y="0"/>
                </a:moveTo>
                <a:lnTo>
                  <a:pt x="8140" y="0"/>
                </a:lnTo>
                <a:lnTo>
                  <a:pt x="8140" y="173"/>
                </a:lnTo>
                <a:lnTo>
                  <a:pt x="0" y="173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52" name="图片 751"/>
          <p:cNvPicPr/>
          <p:nvPr/>
        </p:nvPicPr>
        <p:blipFill>
          <a:blip r:embed="rId9"/>
          <a:stretch/>
        </p:blipFill>
        <p:spPr>
          <a:xfrm>
            <a:off x="4038480" y="783000"/>
            <a:ext cx="627480" cy="619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53" name="图片 752"/>
          <p:cNvPicPr/>
          <p:nvPr/>
        </p:nvPicPr>
        <p:blipFill>
          <a:blip r:embed="rId9"/>
          <a:stretch/>
        </p:blipFill>
        <p:spPr>
          <a:xfrm>
            <a:off x="4666320" y="783000"/>
            <a:ext cx="627480" cy="619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54" name="图片 753"/>
          <p:cNvPicPr/>
          <p:nvPr/>
        </p:nvPicPr>
        <p:blipFill>
          <a:blip r:embed="rId9"/>
          <a:stretch/>
        </p:blipFill>
        <p:spPr>
          <a:xfrm>
            <a:off x="4038480" y="1402920"/>
            <a:ext cx="627480" cy="619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55" name="图片 754"/>
          <p:cNvPicPr/>
          <p:nvPr/>
        </p:nvPicPr>
        <p:blipFill>
          <a:blip r:embed="rId9"/>
          <a:stretch/>
        </p:blipFill>
        <p:spPr>
          <a:xfrm>
            <a:off x="4666320" y="1402920"/>
            <a:ext cx="627480" cy="619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6" name="任意多边形: 形状 755"/>
          <p:cNvSpPr/>
          <p:nvPr/>
        </p:nvSpPr>
        <p:spPr>
          <a:xfrm>
            <a:off x="4658400" y="1395000"/>
            <a:ext cx="604800" cy="604800"/>
          </a:xfrm>
          <a:custGeom>
            <a:avLst/>
            <a:gdLst/>
            <a:ahLst/>
            <a:cxnLst/>
            <a:rect l="0" t="0" r="r" b="b"/>
            <a:pathLst>
              <a:path w="1680" h="1680" fill="none">
                <a:moveTo>
                  <a:pt x="0" y="0"/>
                </a:moveTo>
                <a:lnTo>
                  <a:pt x="1680" y="0"/>
                </a:lnTo>
                <a:lnTo>
                  <a:pt x="1680" y="1680"/>
                </a:lnTo>
                <a:lnTo>
                  <a:pt x="0" y="1680"/>
                </a:lnTo>
                <a:lnTo>
                  <a:pt x="0" y="0"/>
                </a:lnTo>
              </a:path>
            </a:pathLst>
          </a:custGeom>
          <a:ln w="15480">
            <a:solidFill>
              <a:srgbClr val="4A90E2">
                <a:alpha val="50000"/>
              </a:srgbClr>
            </a:solidFill>
            <a:miter/>
          </a:ln>
        </p:spPr>
        <p:txBody>
          <a:bodyPr lIns="7560" tIns="7560" rIns="7560" bIns="75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7" name="图片 756"/>
          <p:cNvPicPr/>
          <p:nvPr/>
        </p:nvPicPr>
        <p:blipFill>
          <a:blip r:embed="rId10"/>
          <a:stretch/>
        </p:blipFill>
        <p:spPr>
          <a:xfrm>
            <a:off x="4782600" y="1558080"/>
            <a:ext cx="348480" cy="278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8" name="文本框 757"/>
          <p:cNvSpPr txBox="1"/>
          <p:nvPr/>
        </p:nvSpPr>
        <p:spPr>
          <a:xfrm>
            <a:off x="2578320" y="4866840"/>
            <a:ext cx="539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详见第</a:t>
            </a:r>
            <a:r>
              <a:rPr lang="en-US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14</a:t>
            </a:r>
            <a:r>
              <a:rPr lang="zh-CN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页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9" name="文本框 758"/>
          <p:cNvSpPr txBox="1"/>
          <p:nvPr/>
        </p:nvSpPr>
        <p:spPr>
          <a:xfrm>
            <a:off x="4154400" y="2160360"/>
            <a:ext cx="1733400" cy="270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47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Hugging Face</a:t>
            </a:r>
            <a:r>
              <a:rPr lang="en-US" sz="14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 </a:t>
            </a:r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平台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0" name="文本框 759"/>
          <p:cNvSpPr txBox="1"/>
          <p:nvPr/>
        </p:nvSpPr>
        <p:spPr>
          <a:xfrm>
            <a:off x="3720600" y="2535840"/>
            <a:ext cx="246960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提供丰富预训练模型与工具的自然语言处理技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1" name="图片 760"/>
          <p:cNvPicPr/>
          <p:nvPr/>
        </p:nvPicPr>
        <p:blipFill>
          <a:blip r:embed="rId11"/>
          <a:stretch/>
        </p:blipFill>
        <p:spPr>
          <a:xfrm>
            <a:off x="3681720" y="403056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2" name="文本框 761"/>
          <p:cNvSpPr txBox="1"/>
          <p:nvPr/>
        </p:nvSpPr>
        <p:spPr>
          <a:xfrm>
            <a:off x="4774680" y="2721960"/>
            <a:ext cx="37116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术平台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3" name="图片 762"/>
          <p:cNvPicPr/>
          <p:nvPr/>
        </p:nvPicPr>
        <p:blipFill>
          <a:blip r:embed="rId11"/>
          <a:stretch/>
        </p:blipFill>
        <p:spPr>
          <a:xfrm>
            <a:off x="3681720" y="427860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4" name="文本框 763"/>
          <p:cNvSpPr txBox="1"/>
          <p:nvPr/>
        </p:nvSpPr>
        <p:spPr>
          <a:xfrm>
            <a:off x="3865320" y="4031640"/>
            <a:ext cx="181332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开源模型库与</a:t>
            </a:r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Transformer</a:t>
            </a:r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框架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5" name="图片 764"/>
          <p:cNvPicPr/>
          <p:nvPr/>
        </p:nvPicPr>
        <p:blipFill>
          <a:blip r:embed="rId11"/>
          <a:stretch/>
        </p:blipFill>
        <p:spPr>
          <a:xfrm>
            <a:off x="3681720" y="452664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6" name="文本框 765"/>
          <p:cNvSpPr txBox="1"/>
          <p:nvPr/>
        </p:nvSpPr>
        <p:spPr>
          <a:xfrm>
            <a:off x="3865320" y="4279680"/>
            <a:ext cx="135864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模型微调与部署的便捷性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7" name="文本框 766"/>
          <p:cNvSpPr txBox="1"/>
          <p:nvPr/>
        </p:nvSpPr>
        <p:spPr>
          <a:xfrm>
            <a:off x="3865320" y="4527720"/>
            <a:ext cx="160560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活跃的开发者社区与技术支持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8" name="任意多边形: 形状 767"/>
          <p:cNvSpPr/>
          <p:nvPr/>
        </p:nvSpPr>
        <p:spPr>
          <a:xfrm>
            <a:off x="6673680" y="1189800"/>
            <a:ext cx="2937960" cy="3988080"/>
          </a:xfrm>
          <a:custGeom>
            <a:avLst/>
            <a:gdLst/>
            <a:ahLst/>
            <a:cxnLst/>
            <a:rect l="0" t="0" r="r" b="b"/>
            <a:pathLst>
              <a:path w="8161" h="11078">
                <a:moveTo>
                  <a:pt x="0" y="10906"/>
                </a:moveTo>
                <a:lnTo>
                  <a:pt x="0" y="139"/>
                </a:lnTo>
                <a:cubicBezTo>
                  <a:pt x="0" y="130"/>
                  <a:pt x="1" y="121"/>
                  <a:pt x="3" y="112"/>
                </a:cubicBezTo>
                <a:cubicBezTo>
                  <a:pt x="5" y="103"/>
                  <a:pt x="8" y="94"/>
                  <a:pt x="13" y="86"/>
                </a:cubicBezTo>
                <a:cubicBezTo>
                  <a:pt x="17" y="77"/>
                  <a:pt x="22" y="69"/>
                  <a:pt x="29" y="62"/>
                </a:cubicBezTo>
                <a:cubicBezTo>
                  <a:pt x="35" y="54"/>
                  <a:pt x="42" y="47"/>
                  <a:pt x="50" y="40"/>
                </a:cubicBezTo>
                <a:cubicBezTo>
                  <a:pt x="58" y="34"/>
                  <a:pt x="67" y="28"/>
                  <a:pt x="76" y="23"/>
                </a:cubicBezTo>
                <a:cubicBezTo>
                  <a:pt x="86" y="18"/>
                  <a:pt x="96" y="14"/>
                  <a:pt x="106" y="10"/>
                </a:cubicBezTo>
                <a:cubicBezTo>
                  <a:pt x="116" y="7"/>
                  <a:pt x="127" y="4"/>
                  <a:pt x="138" y="2"/>
                </a:cubicBezTo>
                <a:cubicBezTo>
                  <a:pt x="149" y="0"/>
                  <a:pt x="161" y="0"/>
                  <a:pt x="172" y="0"/>
                </a:cubicBezTo>
                <a:lnTo>
                  <a:pt x="7989" y="0"/>
                </a:lnTo>
                <a:cubicBezTo>
                  <a:pt x="8000" y="0"/>
                  <a:pt x="8011" y="0"/>
                  <a:pt x="8022" y="2"/>
                </a:cubicBezTo>
                <a:cubicBezTo>
                  <a:pt x="8033" y="4"/>
                  <a:pt x="8044" y="7"/>
                  <a:pt x="8055" y="10"/>
                </a:cubicBezTo>
                <a:cubicBezTo>
                  <a:pt x="8065" y="14"/>
                  <a:pt x="8075" y="18"/>
                  <a:pt x="8084" y="23"/>
                </a:cubicBezTo>
                <a:cubicBezTo>
                  <a:pt x="8094" y="28"/>
                  <a:pt x="8102" y="34"/>
                  <a:pt x="8110" y="40"/>
                </a:cubicBezTo>
                <a:cubicBezTo>
                  <a:pt x="8118" y="47"/>
                  <a:pt x="8126" y="54"/>
                  <a:pt x="8132" y="62"/>
                </a:cubicBezTo>
                <a:cubicBezTo>
                  <a:pt x="8138" y="69"/>
                  <a:pt x="8143" y="77"/>
                  <a:pt x="8148" y="86"/>
                </a:cubicBezTo>
                <a:cubicBezTo>
                  <a:pt x="8152" y="94"/>
                  <a:pt x="8155" y="103"/>
                  <a:pt x="8158" y="112"/>
                </a:cubicBezTo>
                <a:cubicBezTo>
                  <a:pt x="8160" y="121"/>
                  <a:pt x="8161" y="130"/>
                  <a:pt x="8161" y="139"/>
                </a:cubicBezTo>
                <a:lnTo>
                  <a:pt x="8161" y="10906"/>
                </a:lnTo>
                <a:cubicBezTo>
                  <a:pt x="8161" y="10917"/>
                  <a:pt x="8160" y="10928"/>
                  <a:pt x="8158" y="10940"/>
                </a:cubicBezTo>
                <a:cubicBezTo>
                  <a:pt x="8155" y="10951"/>
                  <a:pt x="8152" y="10961"/>
                  <a:pt x="8148" y="10972"/>
                </a:cubicBezTo>
                <a:cubicBezTo>
                  <a:pt x="8143" y="10982"/>
                  <a:pt x="8138" y="10992"/>
                  <a:pt x="8132" y="11002"/>
                </a:cubicBezTo>
                <a:cubicBezTo>
                  <a:pt x="8126" y="11011"/>
                  <a:pt x="8118" y="11020"/>
                  <a:pt x="8110" y="11028"/>
                </a:cubicBezTo>
                <a:cubicBezTo>
                  <a:pt x="8102" y="11036"/>
                  <a:pt x="8094" y="11043"/>
                  <a:pt x="8084" y="11049"/>
                </a:cubicBezTo>
                <a:cubicBezTo>
                  <a:pt x="8075" y="11055"/>
                  <a:pt x="8065" y="11061"/>
                  <a:pt x="8055" y="11065"/>
                </a:cubicBezTo>
                <a:cubicBezTo>
                  <a:pt x="8044" y="11069"/>
                  <a:pt x="8033" y="11073"/>
                  <a:pt x="8022" y="11075"/>
                </a:cubicBezTo>
                <a:cubicBezTo>
                  <a:pt x="8011" y="11077"/>
                  <a:pt x="8000" y="11078"/>
                  <a:pt x="7989" y="11078"/>
                </a:cubicBezTo>
                <a:lnTo>
                  <a:pt x="172" y="11078"/>
                </a:lnTo>
                <a:cubicBezTo>
                  <a:pt x="161" y="11078"/>
                  <a:pt x="149" y="11077"/>
                  <a:pt x="138" y="11075"/>
                </a:cubicBezTo>
                <a:cubicBezTo>
                  <a:pt x="127" y="11073"/>
                  <a:pt x="116" y="11069"/>
                  <a:pt x="106" y="11065"/>
                </a:cubicBezTo>
                <a:cubicBezTo>
                  <a:pt x="96" y="11061"/>
                  <a:pt x="86" y="11055"/>
                  <a:pt x="76" y="11049"/>
                </a:cubicBezTo>
                <a:cubicBezTo>
                  <a:pt x="67" y="11043"/>
                  <a:pt x="58" y="11036"/>
                  <a:pt x="50" y="11028"/>
                </a:cubicBezTo>
                <a:cubicBezTo>
                  <a:pt x="42" y="11020"/>
                  <a:pt x="35" y="11011"/>
                  <a:pt x="29" y="11002"/>
                </a:cubicBezTo>
                <a:cubicBezTo>
                  <a:pt x="22" y="10992"/>
                  <a:pt x="17" y="10982"/>
                  <a:pt x="13" y="10972"/>
                </a:cubicBezTo>
                <a:cubicBezTo>
                  <a:pt x="8" y="10961"/>
                  <a:pt x="5" y="10951"/>
                  <a:pt x="3" y="10940"/>
                </a:cubicBezTo>
                <a:cubicBezTo>
                  <a:pt x="1" y="10928"/>
                  <a:pt x="0" y="10917"/>
                  <a:pt x="0" y="10906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9" name="任意多边形: 形状 768"/>
          <p:cNvSpPr/>
          <p:nvPr/>
        </p:nvSpPr>
        <p:spPr>
          <a:xfrm>
            <a:off x="6673680" y="1177920"/>
            <a:ext cx="2937960" cy="62280"/>
          </a:xfrm>
          <a:custGeom>
            <a:avLst/>
            <a:gdLst/>
            <a:ahLst/>
            <a:cxnLst/>
            <a:rect l="0" t="0" r="r" b="b"/>
            <a:pathLst>
              <a:path w="8161" h="173">
                <a:moveTo>
                  <a:pt x="8148" y="132"/>
                </a:moveTo>
                <a:cubicBezTo>
                  <a:pt x="8139" y="119"/>
                  <a:pt x="8127" y="107"/>
                  <a:pt x="8110" y="97"/>
                </a:cubicBezTo>
                <a:cubicBezTo>
                  <a:pt x="8094" y="87"/>
                  <a:pt x="8076" y="78"/>
                  <a:pt x="8055" y="73"/>
                </a:cubicBezTo>
                <a:cubicBezTo>
                  <a:pt x="8033" y="68"/>
                  <a:pt x="8011" y="65"/>
                  <a:pt x="7989" y="65"/>
                </a:cubicBezTo>
                <a:lnTo>
                  <a:pt x="172" y="65"/>
                </a:lnTo>
                <a:cubicBezTo>
                  <a:pt x="149" y="65"/>
                  <a:pt x="127" y="68"/>
                  <a:pt x="106" y="73"/>
                </a:cubicBezTo>
                <a:cubicBezTo>
                  <a:pt x="85" y="78"/>
                  <a:pt x="66" y="87"/>
                  <a:pt x="50" y="97"/>
                </a:cubicBezTo>
                <a:cubicBezTo>
                  <a:pt x="34" y="107"/>
                  <a:pt x="21" y="119"/>
                  <a:pt x="13" y="132"/>
                </a:cubicBezTo>
                <a:cubicBezTo>
                  <a:pt x="4" y="145"/>
                  <a:pt x="0" y="159"/>
                  <a:pt x="0" y="173"/>
                </a:cubicBezTo>
                <a:cubicBezTo>
                  <a:pt x="0" y="150"/>
                  <a:pt x="4" y="129"/>
                  <a:pt x="13" y="108"/>
                </a:cubicBezTo>
                <a:cubicBezTo>
                  <a:pt x="21" y="86"/>
                  <a:pt x="34" y="67"/>
                  <a:pt x="50" y="51"/>
                </a:cubicBezTo>
                <a:cubicBezTo>
                  <a:pt x="66" y="35"/>
                  <a:pt x="85" y="22"/>
                  <a:pt x="106" y="13"/>
                </a:cubicBezTo>
                <a:cubicBezTo>
                  <a:pt x="127" y="5"/>
                  <a:pt x="149" y="0"/>
                  <a:pt x="172" y="0"/>
                </a:cubicBezTo>
                <a:lnTo>
                  <a:pt x="7989" y="0"/>
                </a:lnTo>
                <a:cubicBezTo>
                  <a:pt x="8011" y="0"/>
                  <a:pt x="8033" y="5"/>
                  <a:pt x="8055" y="13"/>
                </a:cubicBezTo>
                <a:cubicBezTo>
                  <a:pt x="8076" y="22"/>
                  <a:pt x="8094" y="35"/>
                  <a:pt x="8110" y="51"/>
                </a:cubicBezTo>
                <a:cubicBezTo>
                  <a:pt x="8127" y="67"/>
                  <a:pt x="8139" y="86"/>
                  <a:pt x="8148" y="108"/>
                </a:cubicBezTo>
                <a:cubicBezTo>
                  <a:pt x="8156" y="129"/>
                  <a:pt x="8161" y="151"/>
                  <a:pt x="8161" y="173"/>
                </a:cubicBezTo>
                <a:cubicBezTo>
                  <a:pt x="8161" y="159"/>
                  <a:pt x="8156" y="145"/>
                  <a:pt x="8148" y="132"/>
                </a:cubicBez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70" name="图片 769"/>
          <p:cNvPicPr/>
          <p:nvPr/>
        </p:nvPicPr>
        <p:blipFill>
          <a:blip r:embed="rId12"/>
          <a:stretch/>
        </p:blipFill>
        <p:spPr>
          <a:xfrm>
            <a:off x="7224120" y="783000"/>
            <a:ext cx="627480" cy="619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71" name="图片 770"/>
          <p:cNvPicPr/>
          <p:nvPr/>
        </p:nvPicPr>
        <p:blipFill>
          <a:blip r:embed="rId12"/>
          <a:stretch/>
        </p:blipFill>
        <p:spPr>
          <a:xfrm>
            <a:off x="7851960" y="783000"/>
            <a:ext cx="627480" cy="619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72" name="图片 771"/>
          <p:cNvPicPr/>
          <p:nvPr/>
        </p:nvPicPr>
        <p:blipFill>
          <a:blip r:embed="rId12"/>
          <a:stretch/>
        </p:blipFill>
        <p:spPr>
          <a:xfrm>
            <a:off x="7224120" y="1402920"/>
            <a:ext cx="627480" cy="619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73" name="图片 772"/>
          <p:cNvPicPr/>
          <p:nvPr/>
        </p:nvPicPr>
        <p:blipFill>
          <a:blip r:embed="rId12"/>
          <a:stretch/>
        </p:blipFill>
        <p:spPr>
          <a:xfrm>
            <a:off x="7851960" y="1402920"/>
            <a:ext cx="627480" cy="619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4" name="任意多边形: 形状 773"/>
          <p:cNvSpPr/>
          <p:nvPr/>
        </p:nvSpPr>
        <p:spPr>
          <a:xfrm>
            <a:off x="7844040" y="1395000"/>
            <a:ext cx="604800" cy="604800"/>
          </a:xfrm>
          <a:custGeom>
            <a:avLst/>
            <a:gdLst/>
            <a:ahLst/>
            <a:cxnLst/>
            <a:rect l="0" t="0" r="r" b="b"/>
            <a:pathLst>
              <a:path w="1680" h="1680" fill="none">
                <a:moveTo>
                  <a:pt x="0" y="0"/>
                </a:moveTo>
                <a:lnTo>
                  <a:pt x="1680" y="0"/>
                </a:lnTo>
                <a:lnTo>
                  <a:pt x="1680" y="1680"/>
                </a:lnTo>
                <a:lnTo>
                  <a:pt x="0" y="1680"/>
                </a:lnTo>
                <a:lnTo>
                  <a:pt x="0" y="0"/>
                </a:lnTo>
              </a:path>
            </a:pathLst>
          </a:custGeom>
          <a:ln w="15480">
            <a:solidFill>
              <a:srgbClr val="4A90E2">
                <a:alpha val="50000"/>
              </a:srgbClr>
            </a:solidFill>
            <a:miter/>
          </a:ln>
        </p:spPr>
        <p:txBody>
          <a:bodyPr lIns="7560" tIns="7560" rIns="7560" bIns="75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5" name="图片 774"/>
          <p:cNvPicPr/>
          <p:nvPr/>
        </p:nvPicPr>
        <p:blipFill>
          <a:blip r:embed="rId13"/>
          <a:stretch/>
        </p:blipFill>
        <p:spPr>
          <a:xfrm>
            <a:off x="7968240" y="1558080"/>
            <a:ext cx="348480" cy="278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6" name="文本框 775"/>
          <p:cNvSpPr txBox="1"/>
          <p:nvPr/>
        </p:nvSpPr>
        <p:spPr>
          <a:xfrm>
            <a:off x="5761800" y="4866840"/>
            <a:ext cx="539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详见第</a:t>
            </a:r>
            <a:r>
              <a:rPr lang="en-US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15</a:t>
            </a:r>
            <a:r>
              <a:rPr lang="zh-CN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页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7" name="文本框 776"/>
          <p:cNvSpPr txBox="1"/>
          <p:nvPr/>
        </p:nvSpPr>
        <p:spPr>
          <a:xfrm>
            <a:off x="7457760" y="2160360"/>
            <a:ext cx="1452960" cy="270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47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LangChain</a:t>
            </a:r>
            <a:r>
              <a:rPr lang="en-US" sz="14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 </a:t>
            </a:r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框架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8" name="图片 777"/>
          <p:cNvPicPr/>
          <p:nvPr/>
        </p:nvPicPr>
        <p:blipFill>
          <a:blip r:embed="rId8"/>
          <a:stretch/>
        </p:blipFill>
        <p:spPr>
          <a:xfrm>
            <a:off x="6859800" y="403056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9" name="文本框 778"/>
          <p:cNvSpPr txBox="1"/>
          <p:nvPr/>
        </p:nvSpPr>
        <p:spPr>
          <a:xfrm>
            <a:off x="6903720" y="2535840"/>
            <a:ext cx="246960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专注于多步推理和复杂任务自动化的开源框架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0" name="图片 779"/>
          <p:cNvPicPr/>
          <p:nvPr/>
        </p:nvPicPr>
        <p:blipFill>
          <a:blip r:embed="rId8"/>
          <a:stretch/>
        </p:blipFill>
        <p:spPr>
          <a:xfrm>
            <a:off x="6859800" y="427860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1" name="文本框 780"/>
          <p:cNvSpPr txBox="1"/>
          <p:nvPr/>
        </p:nvSpPr>
        <p:spPr>
          <a:xfrm>
            <a:off x="7048440" y="4031640"/>
            <a:ext cx="160560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链式结构实现任务分解与执行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2" name="图片 781"/>
          <p:cNvPicPr/>
          <p:nvPr/>
        </p:nvPicPr>
        <p:blipFill>
          <a:blip r:embed="rId8"/>
          <a:stretch/>
        </p:blipFill>
        <p:spPr>
          <a:xfrm>
            <a:off x="6859800" y="4526640"/>
            <a:ext cx="123480" cy="123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3" name="文本框 782"/>
          <p:cNvSpPr txBox="1"/>
          <p:nvPr/>
        </p:nvSpPr>
        <p:spPr>
          <a:xfrm>
            <a:off x="7048440" y="4279680"/>
            <a:ext cx="186480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与</a:t>
            </a:r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、数据库和知识库无缝集成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4" name="文本框 783"/>
          <p:cNvSpPr txBox="1"/>
          <p:nvPr/>
        </p:nvSpPr>
        <p:spPr>
          <a:xfrm>
            <a:off x="7048440" y="4527720"/>
            <a:ext cx="172908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灵活的任务调度与工具调用能力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5" name="任意多边形: 形状 784"/>
          <p:cNvSpPr/>
          <p:nvPr/>
        </p:nvSpPr>
        <p:spPr>
          <a:xfrm>
            <a:off x="309960" y="5425560"/>
            <a:ext cx="9301680" cy="620640"/>
          </a:xfrm>
          <a:custGeom>
            <a:avLst/>
            <a:gdLst/>
            <a:ahLst/>
            <a:cxnLst/>
            <a:rect l="0" t="0" r="r" b="b"/>
            <a:pathLst>
              <a:path w="25838" h="1724">
                <a:moveTo>
                  <a:pt x="0" y="1551"/>
                </a:moveTo>
                <a:lnTo>
                  <a:pt x="0" y="172"/>
                </a:lnTo>
                <a:cubicBezTo>
                  <a:pt x="0" y="161"/>
                  <a:pt x="1" y="150"/>
                  <a:pt x="3" y="139"/>
                </a:cubicBezTo>
                <a:cubicBezTo>
                  <a:pt x="5" y="128"/>
                  <a:pt x="9" y="117"/>
                  <a:pt x="13" y="106"/>
                </a:cubicBezTo>
                <a:cubicBezTo>
                  <a:pt x="17" y="96"/>
                  <a:pt x="22" y="86"/>
                  <a:pt x="29" y="77"/>
                </a:cubicBezTo>
                <a:cubicBezTo>
                  <a:pt x="35" y="67"/>
                  <a:pt x="42" y="59"/>
                  <a:pt x="50" y="51"/>
                </a:cubicBezTo>
                <a:cubicBezTo>
                  <a:pt x="58" y="43"/>
                  <a:pt x="67" y="35"/>
                  <a:pt x="76" y="29"/>
                </a:cubicBezTo>
                <a:cubicBezTo>
                  <a:pt x="86" y="23"/>
                  <a:pt x="96" y="18"/>
                  <a:pt x="106" y="13"/>
                </a:cubicBezTo>
                <a:cubicBezTo>
                  <a:pt x="117" y="9"/>
                  <a:pt x="127" y="6"/>
                  <a:pt x="138" y="3"/>
                </a:cubicBezTo>
                <a:cubicBezTo>
                  <a:pt x="149" y="1"/>
                  <a:pt x="161" y="0"/>
                  <a:pt x="172" y="0"/>
                </a:cubicBezTo>
                <a:lnTo>
                  <a:pt x="25666" y="0"/>
                </a:lnTo>
                <a:cubicBezTo>
                  <a:pt x="25677" y="0"/>
                  <a:pt x="25688" y="1"/>
                  <a:pt x="25699" y="3"/>
                </a:cubicBezTo>
                <a:cubicBezTo>
                  <a:pt x="25710" y="6"/>
                  <a:pt x="25721" y="9"/>
                  <a:pt x="25732" y="13"/>
                </a:cubicBezTo>
                <a:cubicBezTo>
                  <a:pt x="25742" y="18"/>
                  <a:pt x="25752" y="23"/>
                  <a:pt x="25761" y="29"/>
                </a:cubicBezTo>
                <a:cubicBezTo>
                  <a:pt x="25771" y="35"/>
                  <a:pt x="25779" y="43"/>
                  <a:pt x="25787" y="51"/>
                </a:cubicBezTo>
                <a:cubicBezTo>
                  <a:pt x="25795" y="59"/>
                  <a:pt x="25803" y="67"/>
                  <a:pt x="25809" y="77"/>
                </a:cubicBezTo>
                <a:cubicBezTo>
                  <a:pt x="25815" y="86"/>
                  <a:pt x="25820" y="96"/>
                  <a:pt x="25825" y="106"/>
                </a:cubicBezTo>
                <a:cubicBezTo>
                  <a:pt x="25829" y="117"/>
                  <a:pt x="25832" y="128"/>
                  <a:pt x="25835" y="139"/>
                </a:cubicBezTo>
                <a:cubicBezTo>
                  <a:pt x="25837" y="150"/>
                  <a:pt x="25838" y="161"/>
                  <a:pt x="25838" y="172"/>
                </a:cubicBezTo>
                <a:lnTo>
                  <a:pt x="25838" y="1551"/>
                </a:lnTo>
                <a:cubicBezTo>
                  <a:pt x="25838" y="1563"/>
                  <a:pt x="25837" y="1574"/>
                  <a:pt x="25835" y="1585"/>
                </a:cubicBezTo>
                <a:cubicBezTo>
                  <a:pt x="25832" y="1596"/>
                  <a:pt x="25829" y="1607"/>
                  <a:pt x="25825" y="1617"/>
                </a:cubicBezTo>
                <a:cubicBezTo>
                  <a:pt x="25820" y="1628"/>
                  <a:pt x="25815" y="1638"/>
                  <a:pt x="25809" y="1647"/>
                </a:cubicBezTo>
                <a:cubicBezTo>
                  <a:pt x="25803" y="1656"/>
                  <a:pt x="25795" y="1665"/>
                  <a:pt x="25787" y="1673"/>
                </a:cubicBezTo>
                <a:cubicBezTo>
                  <a:pt x="25779" y="1681"/>
                  <a:pt x="25771" y="1688"/>
                  <a:pt x="25761" y="1695"/>
                </a:cubicBezTo>
                <a:cubicBezTo>
                  <a:pt x="25752" y="1701"/>
                  <a:pt x="25742" y="1706"/>
                  <a:pt x="25732" y="1711"/>
                </a:cubicBezTo>
                <a:cubicBezTo>
                  <a:pt x="25721" y="1715"/>
                  <a:pt x="25710" y="1718"/>
                  <a:pt x="25699" y="1720"/>
                </a:cubicBezTo>
                <a:cubicBezTo>
                  <a:pt x="25688" y="1723"/>
                  <a:pt x="25677" y="1724"/>
                  <a:pt x="25666" y="1724"/>
                </a:cubicBezTo>
                <a:lnTo>
                  <a:pt x="172" y="1724"/>
                </a:lnTo>
                <a:cubicBezTo>
                  <a:pt x="161" y="1724"/>
                  <a:pt x="149" y="1723"/>
                  <a:pt x="138" y="1720"/>
                </a:cubicBezTo>
                <a:cubicBezTo>
                  <a:pt x="127" y="1718"/>
                  <a:pt x="117" y="1715"/>
                  <a:pt x="106" y="1711"/>
                </a:cubicBezTo>
                <a:cubicBezTo>
                  <a:pt x="96" y="1706"/>
                  <a:pt x="86" y="1701"/>
                  <a:pt x="76" y="1695"/>
                </a:cubicBezTo>
                <a:cubicBezTo>
                  <a:pt x="67" y="1688"/>
                  <a:pt x="58" y="1681"/>
                  <a:pt x="50" y="1673"/>
                </a:cubicBezTo>
                <a:cubicBezTo>
                  <a:pt x="42" y="1665"/>
                  <a:pt x="35" y="1656"/>
                  <a:pt x="29" y="1647"/>
                </a:cubicBezTo>
                <a:cubicBezTo>
                  <a:pt x="22" y="1638"/>
                  <a:pt x="17" y="1628"/>
                  <a:pt x="13" y="1617"/>
                </a:cubicBezTo>
                <a:cubicBezTo>
                  <a:pt x="9" y="1607"/>
                  <a:pt x="5" y="1596"/>
                  <a:pt x="3" y="1585"/>
                </a:cubicBezTo>
                <a:cubicBezTo>
                  <a:pt x="1" y="1574"/>
                  <a:pt x="0" y="1563"/>
                  <a:pt x="0" y="1551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86" name="图片 785"/>
          <p:cNvPicPr/>
          <p:nvPr/>
        </p:nvPicPr>
        <p:blipFill>
          <a:blip r:embed="rId14"/>
          <a:stretch/>
        </p:blipFill>
        <p:spPr>
          <a:xfrm>
            <a:off x="434160" y="5658480"/>
            <a:ext cx="1159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7" name="文本框 786"/>
          <p:cNvSpPr txBox="1"/>
          <p:nvPr/>
        </p:nvSpPr>
        <p:spPr>
          <a:xfrm>
            <a:off x="8944560" y="4866840"/>
            <a:ext cx="539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详见第</a:t>
            </a:r>
            <a:r>
              <a:rPr lang="en-US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16</a:t>
            </a:r>
            <a:r>
              <a:rPr lang="zh-CN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页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8" name="文本框 787"/>
          <p:cNvSpPr txBox="1"/>
          <p:nvPr/>
        </p:nvSpPr>
        <p:spPr>
          <a:xfrm>
            <a:off x="643320" y="5582160"/>
            <a:ext cx="876528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这些框架与平台大大降低了开发复杂智能体的门槛，通过开源社区的支持不断推动技术进步，使智能体在自然语言处理、任务规划与多步推理等领域展现出强大能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9" name="文本框 788"/>
          <p:cNvSpPr txBox="1"/>
          <p:nvPr/>
        </p:nvSpPr>
        <p:spPr>
          <a:xfrm>
            <a:off x="643320" y="5767920"/>
            <a:ext cx="24768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力。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0" name="图片 789"/>
          <p:cNvPicPr/>
          <p:nvPr/>
        </p:nvPicPr>
        <p:blipFill>
          <a:blip r:embed="rId2"/>
          <a:stretch/>
        </p:blipFill>
        <p:spPr>
          <a:xfrm>
            <a:off x="0" y="0"/>
            <a:ext cx="10294200" cy="6980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91" name="图片 790"/>
          <p:cNvPicPr/>
          <p:nvPr/>
        </p:nvPicPr>
        <p:blipFill>
          <a:blip r:embed="rId3"/>
          <a:stretch/>
        </p:blipFill>
        <p:spPr>
          <a:xfrm>
            <a:off x="321840" y="321840"/>
            <a:ext cx="10294200" cy="6980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92" name="图片 791"/>
          <p:cNvPicPr/>
          <p:nvPr/>
        </p:nvPicPr>
        <p:blipFill>
          <a:blip r:embed="rId4"/>
          <a:stretch/>
        </p:blipFill>
        <p:spPr>
          <a:xfrm>
            <a:off x="8283960" y="-402120"/>
            <a:ext cx="2412360" cy="2412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93" name="图片 792"/>
          <p:cNvPicPr/>
          <p:nvPr/>
        </p:nvPicPr>
        <p:blipFill>
          <a:blip r:embed="rId5"/>
          <a:stretch/>
        </p:blipFill>
        <p:spPr>
          <a:xfrm>
            <a:off x="-402120" y="5372280"/>
            <a:ext cx="2010240" cy="2010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4" name="文本框 793"/>
          <p:cNvSpPr txBox="1"/>
          <p:nvPr/>
        </p:nvSpPr>
        <p:spPr>
          <a:xfrm>
            <a:off x="9755640" y="6715440"/>
            <a:ext cx="3974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14 / 17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5" name="文本框 794"/>
          <p:cNvSpPr txBox="1"/>
          <p:nvPr/>
        </p:nvSpPr>
        <p:spPr>
          <a:xfrm>
            <a:off x="321840" y="342720"/>
            <a:ext cx="439308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ReAct</a:t>
            </a:r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框架的</a:t>
            </a:r>
            <a:r>
              <a:rPr lang="zh-CN" sz="22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核心思想</a:t>
            </a:r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与应用场景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6" name="任意多边形: 形状 795"/>
          <p:cNvSpPr/>
          <p:nvPr/>
        </p:nvSpPr>
        <p:spPr>
          <a:xfrm>
            <a:off x="1865520" y="2098800"/>
            <a:ext cx="2316600" cy="266040"/>
          </a:xfrm>
          <a:custGeom>
            <a:avLst/>
            <a:gdLst/>
            <a:ahLst/>
            <a:cxnLst/>
            <a:rect l="0" t="0" r="r" b="b"/>
            <a:pathLst>
              <a:path w="6435" h="739">
                <a:moveTo>
                  <a:pt x="738" y="0"/>
                </a:moveTo>
                <a:lnTo>
                  <a:pt x="5698" y="0"/>
                </a:lnTo>
                <a:lnTo>
                  <a:pt x="6435" y="739"/>
                </a:lnTo>
                <a:lnTo>
                  <a:pt x="0" y="739"/>
                </a:lnTo>
                <a:lnTo>
                  <a:pt x="738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7" name="任意多边形: 形状 796"/>
          <p:cNvSpPr/>
          <p:nvPr/>
        </p:nvSpPr>
        <p:spPr>
          <a:xfrm>
            <a:off x="3916440" y="1849680"/>
            <a:ext cx="265680" cy="515160"/>
          </a:xfrm>
          <a:custGeom>
            <a:avLst/>
            <a:gdLst/>
            <a:ahLst/>
            <a:cxnLst/>
            <a:rect l="0" t="0" r="r" b="b"/>
            <a:pathLst>
              <a:path w="738" h="1431">
                <a:moveTo>
                  <a:pt x="0" y="695"/>
                </a:moveTo>
                <a:lnTo>
                  <a:pt x="0" y="0"/>
                </a:lnTo>
                <a:lnTo>
                  <a:pt x="738" y="0"/>
                </a:lnTo>
                <a:lnTo>
                  <a:pt x="738" y="1431"/>
                </a:lnTo>
                <a:lnTo>
                  <a:pt x="736" y="1431"/>
                </a:lnTo>
                <a:lnTo>
                  <a:pt x="0" y="695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8" name="任意多边形: 形状 797"/>
          <p:cNvSpPr/>
          <p:nvPr/>
        </p:nvSpPr>
        <p:spPr>
          <a:xfrm>
            <a:off x="1865520" y="1849680"/>
            <a:ext cx="266040" cy="515160"/>
          </a:xfrm>
          <a:custGeom>
            <a:avLst/>
            <a:gdLst/>
            <a:ahLst/>
            <a:cxnLst/>
            <a:rect l="0" t="0" r="r" b="b"/>
            <a:pathLst>
              <a:path w="739" h="1431">
                <a:moveTo>
                  <a:pt x="0" y="0"/>
                </a:moveTo>
                <a:lnTo>
                  <a:pt x="739" y="0"/>
                </a:lnTo>
                <a:lnTo>
                  <a:pt x="739" y="695"/>
                </a:lnTo>
                <a:lnTo>
                  <a:pt x="3" y="1431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9" name="图片 798"/>
          <p:cNvPicPr/>
          <p:nvPr/>
        </p:nvPicPr>
        <p:blipFill>
          <a:blip r:embed="rId6"/>
          <a:stretch/>
        </p:blipFill>
        <p:spPr>
          <a:xfrm>
            <a:off x="2951640" y="2300040"/>
            <a:ext cx="144360" cy="192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00" name="图片 799"/>
          <p:cNvPicPr/>
          <p:nvPr/>
        </p:nvPicPr>
        <p:blipFill>
          <a:blip r:embed="rId7"/>
          <a:stretch/>
        </p:blipFill>
        <p:spPr>
          <a:xfrm>
            <a:off x="321840" y="2742480"/>
            <a:ext cx="18468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1" name="文本框 800"/>
          <p:cNvSpPr txBox="1"/>
          <p:nvPr/>
        </p:nvSpPr>
        <p:spPr>
          <a:xfrm>
            <a:off x="321840" y="750240"/>
            <a:ext cx="390168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融合推理</a:t>
            </a:r>
            <a:r>
              <a:rPr lang="en-US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(Reasoning)</a:t>
            </a:r>
            <a:r>
              <a:rPr lang="zh-CN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与行动</a:t>
            </a:r>
            <a:r>
              <a:rPr lang="en-US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(Acting)</a:t>
            </a:r>
            <a:r>
              <a:rPr lang="zh-CN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的创新多步推理框架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2" name="任意多边形: 形状 801"/>
          <p:cNvSpPr/>
          <p:nvPr/>
        </p:nvSpPr>
        <p:spPr>
          <a:xfrm>
            <a:off x="333720" y="3056040"/>
            <a:ext cx="2626200" cy="804600"/>
          </a:xfrm>
          <a:custGeom>
            <a:avLst/>
            <a:gdLst/>
            <a:ahLst/>
            <a:cxnLst/>
            <a:rect l="0" t="0" r="r" b="b"/>
            <a:pathLst>
              <a:path w="7295" h="2235">
                <a:moveTo>
                  <a:pt x="0" y="2146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4"/>
                  <a:pt x="16" y="26"/>
                </a:cubicBezTo>
                <a:cubicBezTo>
                  <a:pt x="21" y="18"/>
                  <a:pt x="27" y="11"/>
                  <a:pt x="34" y="7"/>
                </a:cubicBezTo>
                <a:cubicBezTo>
                  <a:pt x="41" y="2"/>
                  <a:pt x="48" y="0"/>
                  <a:pt x="55" y="0"/>
                </a:cubicBezTo>
                <a:lnTo>
                  <a:pt x="7205" y="0"/>
                </a:lnTo>
                <a:cubicBezTo>
                  <a:pt x="7217" y="0"/>
                  <a:pt x="7229" y="2"/>
                  <a:pt x="7240" y="7"/>
                </a:cubicBezTo>
                <a:cubicBezTo>
                  <a:pt x="7251" y="11"/>
                  <a:pt x="7260" y="18"/>
                  <a:pt x="7269" y="26"/>
                </a:cubicBezTo>
                <a:cubicBezTo>
                  <a:pt x="7277" y="34"/>
                  <a:pt x="7283" y="44"/>
                  <a:pt x="7288" y="55"/>
                </a:cubicBezTo>
                <a:cubicBezTo>
                  <a:pt x="7292" y="66"/>
                  <a:pt x="7295" y="77"/>
                  <a:pt x="7295" y="89"/>
                </a:cubicBezTo>
                <a:lnTo>
                  <a:pt x="7295" y="2146"/>
                </a:lnTo>
                <a:cubicBezTo>
                  <a:pt x="7295" y="2157"/>
                  <a:pt x="7292" y="2169"/>
                  <a:pt x="7288" y="2180"/>
                </a:cubicBezTo>
                <a:cubicBezTo>
                  <a:pt x="7283" y="2191"/>
                  <a:pt x="7277" y="2200"/>
                  <a:pt x="7269" y="2209"/>
                </a:cubicBezTo>
                <a:cubicBezTo>
                  <a:pt x="7260" y="2217"/>
                  <a:pt x="7251" y="2224"/>
                  <a:pt x="7240" y="2228"/>
                </a:cubicBezTo>
                <a:cubicBezTo>
                  <a:pt x="7229" y="2233"/>
                  <a:pt x="7217" y="2235"/>
                  <a:pt x="7205" y="2235"/>
                </a:cubicBezTo>
                <a:lnTo>
                  <a:pt x="55" y="2235"/>
                </a:lnTo>
                <a:cubicBezTo>
                  <a:pt x="48" y="2235"/>
                  <a:pt x="41" y="2233"/>
                  <a:pt x="34" y="2228"/>
                </a:cubicBezTo>
                <a:cubicBezTo>
                  <a:pt x="27" y="2224"/>
                  <a:pt x="21" y="2217"/>
                  <a:pt x="16" y="2209"/>
                </a:cubicBezTo>
                <a:cubicBezTo>
                  <a:pt x="11" y="2200"/>
                  <a:pt x="7" y="2191"/>
                  <a:pt x="4" y="2180"/>
                </a:cubicBezTo>
                <a:cubicBezTo>
                  <a:pt x="1" y="2169"/>
                  <a:pt x="0" y="2157"/>
                  <a:pt x="0" y="2146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3" name="任意多边形: 形状 802"/>
          <p:cNvSpPr/>
          <p:nvPr/>
        </p:nvSpPr>
        <p:spPr>
          <a:xfrm>
            <a:off x="321480" y="3056040"/>
            <a:ext cx="32400" cy="804600"/>
          </a:xfrm>
          <a:custGeom>
            <a:avLst/>
            <a:gdLst/>
            <a:ahLst/>
            <a:cxnLst/>
            <a:rect l="0" t="0" r="r" b="b"/>
            <a:pathLst>
              <a:path w="90" h="2235">
                <a:moveTo>
                  <a:pt x="0" y="0"/>
                </a:moveTo>
                <a:lnTo>
                  <a:pt x="90" y="0"/>
                </a:lnTo>
                <a:lnTo>
                  <a:pt x="90" y="2235"/>
                </a:lnTo>
                <a:lnTo>
                  <a:pt x="0" y="2235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04" name="图片 803"/>
          <p:cNvPicPr/>
          <p:nvPr/>
        </p:nvPicPr>
        <p:blipFill>
          <a:blip r:embed="rId8"/>
          <a:stretch/>
        </p:blipFill>
        <p:spPr>
          <a:xfrm>
            <a:off x="474480" y="322488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5" name="文本框 804"/>
          <p:cNvSpPr txBox="1"/>
          <p:nvPr/>
        </p:nvSpPr>
        <p:spPr>
          <a:xfrm>
            <a:off x="570960" y="2729880"/>
            <a:ext cx="146772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ReAct</a:t>
            </a:r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框架核心优势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6" name="文本框 805"/>
          <p:cNvSpPr txBox="1"/>
          <p:nvPr/>
        </p:nvSpPr>
        <p:spPr>
          <a:xfrm>
            <a:off x="667440" y="3218400"/>
            <a:ext cx="777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动态任务调整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7" name="文本框 806"/>
          <p:cNvSpPr txBox="1"/>
          <p:nvPr/>
        </p:nvSpPr>
        <p:spPr>
          <a:xfrm>
            <a:off x="474480" y="3434400"/>
            <a:ext cx="22561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能够在执行过程中实时调整策略，适应变化的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8" name="任意多边形: 形状 807"/>
          <p:cNvSpPr/>
          <p:nvPr/>
        </p:nvSpPr>
        <p:spPr>
          <a:xfrm>
            <a:off x="3100320" y="3056040"/>
            <a:ext cx="2626200" cy="804600"/>
          </a:xfrm>
          <a:custGeom>
            <a:avLst/>
            <a:gdLst/>
            <a:ahLst/>
            <a:cxnLst/>
            <a:rect l="0" t="0" r="r" b="b"/>
            <a:pathLst>
              <a:path w="7295" h="2235">
                <a:moveTo>
                  <a:pt x="0" y="2146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4"/>
                  <a:pt x="16" y="26"/>
                </a:cubicBezTo>
                <a:cubicBezTo>
                  <a:pt x="21" y="18"/>
                  <a:pt x="27" y="11"/>
                  <a:pt x="34" y="7"/>
                </a:cubicBezTo>
                <a:cubicBezTo>
                  <a:pt x="41" y="2"/>
                  <a:pt x="48" y="0"/>
                  <a:pt x="56" y="0"/>
                </a:cubicBezTo>
                <a:lnTo>
                  <a:pt x="7205" y="0"/>
                </a:lnTo>
                <a:cubicBezTo>
                  <a:pt x="7217" y="0"/>
                  <a:pt x="7229" y="2"/>
                  <a:pt x="7240" y="7"/>
                </a:cubicBezTo>
                <a:cubicBezTo>
                  <a:pt x="7251" y="11"/>
                  <a:pt x="7260" y="18"/>
                  <a:pt x="7269" y="26"/>
                </a:cubicBezTo>
                <a:cubicBezTo>
                  <a:pt x="7277" y="34"/>
                  <a:pt x="7284" y="44"/>
                  <a:pt x="7288" y="55"/>
                </a:cubicBezTo>
                <a:cubicBezTo>
                  <a:pt x="7293" y="66"/>
                  <a:pt x="7295" y="77"/>
                  <a:pt x="7295" y="89"/>
                </a:cubicBezTo>
                <a:lnTo>
                  <a:pt x="7295" y="2146"/>
                </a:lnTo>
                <a:cubicBezTo>
                  <a:pt x="7295" y="2157"/>
                  <a:pt x="7293" y="2169"/>
                  <a:pt x="7288" y="2180"/>
                </a:cubicBezTo>
                <a:cubicBezTo>
                  <a:pt x="7284" y="2191"/>
                  <a:pt x="7277" y="2200"/>
                  <a:pt x="7269" y="2209"/>
                </a:cubicBezTo>
                <a:cubicBezTo>
                  <a:pt x="7260" y="2217"/>
                  <a:pt x="7251" y="2224"/>
                  <a:pt x="7240" y="2228"/>
                </a:cubicBezTo>
                <a:cubicBezTo>
                  <a:pt x="7229" y="2233"/>
                  <a:pt x="7217" y="2235"/>
                  <a:pt x="7205" y="2235"/>
                </a:cubicBezTo>
                <a:lnTo>
                  <a:pt x="56" y="2235"/>
                </a:lnTo>
                <a:cubicBezTo>
                  <a:pt x="48" y="2235"/>
                  <a:pt x="41" y="2233"/>
                  <a:pt x="34" y="2228"/>
                </a:cubicBezTo>
                <a:cubicBezTo>
                  <a:pt x="27" y="2224"/>
                  <a:pt x="21" y="2217"/>
                  <a:pt x="16" y="2209"/>
                </a:cubicBezTo>
                <a:cubicBezTo>
                  <a:pt x="11" y="2200"/>
                  <a:pt x="7" y="2191"/>
                  <a:pt x="4" y="2180"/>
                </a:cubicBezTo>
                <a:cubicBezTo>
                  <a:pt x="1" y="2169"/>
                  <a:pt x="0" y="2157"/>
                  <a:pt x="0" y="2146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9" name="任意多边形: 形状 808"/>
          <p:cNvSpPr/>
          <p:nvPr/>
        </p:nvSpPr>
        <p:spPr>
          <a:xfrm>
            <a:off x="3088080" y="3056040"/>
            <a:ext cx="32760" cy="804600"/>
          </a:xfrm>
          <a:custGeom>
            <a:avLst/>
            <a:gdLst/>
            <a:ahLst/>
            <a:cxnLst/>
            <a:rect l="0" t="0" r="r" b="b"/>
            <a:pathLst>
              <a:path w="91" h="2235">
                <a:moveTo>
                  <a:pt x="0" y="0"/>
                </a:moveTo>
                <a:lnTo>
                  <a:pt x="91" y="0"/>
                </a:lnTo>
                <a:lnTo>
                  <a:pt x="91" y="2235"/>
                </a:lnTo>
                <a:lnTo>
                  <a:pt x="0" y="2235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10" name="图片 809"/>
          <p:cNvPicPr/>
          <p:nvPr/>
        </p:nvPicPr>
        <p:blipFill>
          <a:blip r:embed="rId9"/>
          <a:stretch/>
        </p:blipFill>
        <p:spPr>
          <a:xfrm>
            <a:off x="3241080" y="3224880"/>
            <a:ext cx="1443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1" name="文本框 810"/>
          <p:cNvSpPr txBox="1"/>
          <p:nvPr/>
        </p:nvSpPr>
        <p:spPr>
          <a:xfrm>
            <a:off x="474480" y="3594960"/>
            <a:ext cx="5644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环境与需求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2" name="文本框 811"/>
          <p:cNvSpPr txBox="1"/>
          <p:nvPr/>
        </p:nvSpPr>
        <p:spPr>
          <a:xfrm>
            <a:off x="3450240" y="3218400"/>
            <a:ext cx="777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推理执行融合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3" name="文本框 812"/>
          <p:cNvSpPr txBox="1"/>
          <p:nvPr/>
        </p:nvSpPr>
        <p:spPr>
          <a:xfrm>
            <a:off x="3241080" y="3434400"/>
            <a:ext cx="22561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突破决策与执行模块割裂的局限，实现无缝衔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4" name="任意多边形: 形状 813"/>
          <p:cNvSpPr/>
          <p:nvPr/>
        </p:nvSpPr>
        <p:spPr>
          <a:xfrm>
            <a:off x="333720" y="3988800"/>
            <a:ext cx="2626200" cy="644040"/>
          </a:xfrm>
          <a:custGeom>
            <a:avLst/>
            <a:gdLst/>
            <a:ahLst/>
            <a:cxnLst/>
            <a:rect l="0" t="0" r="r" b="b"/>
            <a:pathLst>
              <a:path w="7295" h="1789">
                <a:moveTo>
                  <a:pt x="0" y="1699"/>
                </a:moveTo>
                <a:lnTo>
                  <a:pt x="0" y="90"/>
                </a:lnTo>
                <a:cubicBezTo>
                  <a:pt x="0" y="78"/>
                  <a:pt x="1" y="66"/>
                  <a:pt x="4" y="55"/>
                </a:cubicBezTo>
                <a:cubicBezTo>
                  <a:pt x="7" y="45"/>
                  <a:pt x="11" y="35"/>
                  <a:pt x="16" y="27"/>
                </a:cubicBezTo>
                <a:cubicBezTo>
                  <a:pt x="21" y="18"/>
                  <a:pt x="27" y="12"/>
                  <a:pt x="34" y="7"/>
                </a:cubicBezTo>
                <a:cubicBezTo>
                  <a:pt x="41" y="3"/>
                  <a:pt x="48" y="0"/>
                  <a:pt x="55" y="0"/>
                </a:cubicBezTo>
                <a:lnTo>
                  <a:pt x="7205" y="0"/>
                </a:lnTo>
                <a:cubicBezTo>
                  <a:pt x="7217" y="0"/>
                  <a:pt x="7229" y="3"/>
                  <a:pt x="7240" y="7"/>
                </a:cubicBezTo>
                <a:cubicBezTo>
                  <a:pt x="7251" y="12"/>
                  <a:pt x="7260" y="18"/>
                  <a:pt x="7269" y="27"/>
                </a:cubicBezTo>
                <a:cubicBezTo>
                  <a:pt x="7277" y="35"/>
                  <a:pt x="7283" y="45"/>
                  <a:pt x="7288" y="55"/>
                </a:cubicBezTo>
                <a:cubicBezTo>
                  <a:pt x="7292" y="66"/>
                  <a:pt x="7295" y="78"/>
                  <a:pt x="7295" y="90"/>
                </a:cubicBezTo>
                <a:lnTo>
                  <a:pt x="7295" y="1699"/>
                </a:lnTo>
                <a:cubicBezTo>
                  <a:pt x="7295" y="1711"/>
                  <a:pt x="7292" y="1722"/>
                  <a:pt x="7288" y="1733"/>
                </a:cubicBezTo>
                <a:cubicBezTo>
                  <a:pt x="7283" y="1744"/>
                  <a:pt x="7277" y="1754"/>
                  <a:pt x="7269" y="1762"/>
                </a:cubicBezTo>
                <a:cubicBezTo>
                  <a:pt x="7260" y="1771"/>
                  <a:pt x="7251" y="1777"/>
                  <a:pt x="7240" y="1782"/>
                </a:cubicBezTo>
                <a:cubicBezTo>
                  <a:pt x="7229" y="1786"/>
                  <a:pt x="7217" y="1789"/>
                  <a:pt x="7205" y="1789"/>
                </a:cubicBezTo>
                <a:lnTo>
                  <a:pt x="55" y="1789"/>
                </a:lnTo>
                <a:cubicBezTo>
                  <a:pt x="48" y="1789"/>
                  <a:pt x="41" y="1786"/>
                  <a:pt x="34" y="1782"/>
                </a:cubicBezTo>
                <a:cubicBezTo>
                  <a:pt x="27" y="1777"/>
                  <a:pt x="21" y="1771"/>
                  <a:pt x="16" y="1762"/>
                </a:cubicBezTo>
                <a:cubicBezTo>
                  <a:pt x="11" y="1754"/>
                  <a:pt x="7" y="1744"/>
                  <a:pt x="4" y="1733"/>
                </a:cubicBezTo>
                <a:cubicBezTo>
                  <a:pt x="1" y="1722"/>
                  <a:pt x="0" y="1711"/>
                  <a:pt x="0" y="1699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5" name="任意多边形: 形状 814"/>
          <p:cNvSpPr/>
          <p:nvPr/>
        </p:nvSpPr>
        <p:spPr>
          <a:xfrm>
            <a:off x="321480" y="3988800"/>
            <a:ext cx="32400" cy="644040"/>
          </a:xfrm>
          <a:custGeom>
            <a:avLst/>
            <a:gdLst/>
            <a:ahLst/>
            <a:cxnLst/>
            <a:rect l="0" t="0" r="r" b="b"/>
            <a:pathLst>
              <a:path w="90" h="1789">
                <a:moveTo>
                  <a:pt x="0" y="0"/>
                </a:moveTo>
                <a:lnTo>
                  <a:pt x="90" y="0"/>
                </a:lnTo>
                <a:lnTo>
                  <a:pt x="90" y="1789"/>
                </a:lnTo>
                <a:lnTo>
                  <a:pt x="0" y="1789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16" name="图片 815"/>
          <p:cNvPicPr/>
          <p:nvPr/>
        </p:nvPicPr>
        <p:blipFill>
          <a:blip r:embed="rId10"/>
          <a:stretch/>
        </p:blipFill>
        <p:spPr>
          <a:xfrm>
            <a:off x="474480" y="4158000"/>
            <a:ext cx="9612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7" name="文本框 816"/>
          <p:cNvSpPr txBox="1"/>
          <p:nvPr/>
        </p:nvSpPr>
        <p:spPr>
          <a:xfrm>
            <a:off x="3241080" y="3594960"/>
            <a:ext cx="1134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接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8" name="文本框 817"/>
          <p:cNvSpPr txBox="1"/>
          <p:nvPr/>
        </p:nvSpPr>
        <p:spPr>
          <a:xfrm>
            <a:off x="635400" y="4151160"/>
            <a:ext cx="6483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自适应学习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9" name="任意多边形: 形状 818"/>
          <p:cNvSpPr/>
          <p:nvPr/>
        </p:nvSpPr>
        <p:spPr>
          <a:xfrm>
            <a:off x="3100320" y="3988800"/>
            <a:ext cx="2626200" cy="644040"/>
          </a:xfrm>
          <a:custGeom>
            <a:avLst/>
            <a:gdLst/>
            <a:ahLst/>
            <a:cxnLst/>
            <a:rect l="0" t="0" r="r" b="b"/>
            <a:pathLst>
              <a:path w="7295" h="1789">
                <a:moveTo>
                  <a:pt x="0" y="1699"/>
                </a:moveTo>
                <a:lnTo>
                  <a:pt x="0" y="90"/>
                </a:lnTo>
                <a:cubicBezTo>
                  <a:pt x="0" y="78"/>
                  <a:pt x="1" y="66"/>
                  <a:pt x="4" y="55"/>
                </a:cubicBezTo>
                <a:cubicBezTo>
                  <a:pt x="7" y="45"/>
                  <a:pt x="11" y="35"/>
                  <a:pt x="16" y="27"/>
                </a:cubicBezTo>
                <a:cubicBezTo>
                  <a:pt x="21" y="18"/>
                  <a:pt x="27" y="12"/>
                  <a:pt x="34" y="7"/>
                </a:cubicBezTo>
                <a:cubicBezTo>
                  <a:pt x="41" y="3"/>
                  <a:pt x="48" y="0"/>
                  <a:pt x="56" y="0"/>
                </a:cubicBezTo>
                <a:lnTo>
                  <a:pt x="7205" y="0"/>
                </a:lnTo>
                <a:cubicBezTo>
                  <a:pt x="7217" y="0"/>
                  <a:pt x="7229" y="3"/>
                  <a:pt x="7240" y="7"/>
                </a:cubicBezTo>
                <a:cubicBezTo>
                  <a:pt x="7251" y="12"/>
                  <a:pt x="7260" y="18"/>
                  <a:pt x="7269" y="27"/>
                </a:cubicBezTo>
                <a:cubicBezTo>
                  <a:pt x="7277" y="35"/>
                  <a:pt x="7284" y="45"/>
                  <a:pt x="7288" y="55"/>
                </a:cubicBezTo>
                <a:cubicBezTo>
                  <a:pt x="7293" y="66"/>
                  <a:pt x="7295" y="78"/>
                  <a:pt x="7295" y="90"/>
                </a:cubicBezTo>
                <a:lnTo>
                  <a:pt x="7295" y="1699"/>
                </a:lnTo>
                <a:cubicBezTo>
                  <a:pt x="7295" y="1711"/>
                  <a:pt x="7293" y="1722"/>
                  <a:pt x="7288" y="1733"/>
                </a:cubicBezTo>
                <a:cubicBezTo>
                  <a:pt x="7284" y="1744"/>
                  <a:pt x="7277" y="1754"/>
                  <a:pt x="7269" y="1762"/>
                </a:cubicBezTo>
                <a:cubicBezTo>
                  <a:pt x="7260" y="1771"/>
                  <a:pt x="7251" y="1777"/>
                  <a:pt x="7240" y="1782"/>
                </a:cubicBezTo>
                <a:cubicBezTo>
                  <a:pt x="7229" y="1786"/>
                  <a:pt x="7217" y="1789"/>
                  <a:pt x="7205" y="1789"/>
                </a:cubicBezTo>
                <a:lnTo>
                  <a:pt x="56" y="1789"/>
                </a:lnTo>
                <a:cubicBezTo>
                  <a:pt x="48" y="1789"/>
                  <a:pt x="41" y="1786"/>
                  <a:pt x="34" y="1782"/>
                </a:cubicBezTo>
                <a:cubicBezTo>
                  <a:pt x="27" y="1777"/>
                  <a:pt x="21" y="1771"/>
                  <a:pt x="16" y="1762"/>
                </a:cubicBezTo>
                <a:cubicBezTo>
                  <a:pt x="11" y="1754"/>
                  <a:pt x="7" y="1744"/>
                  <a:pt x="4" y="1733"/>
                </a:cubicBezTo>
                <a:cubicBezTo>
                  <a:pt x="1" y="1722"/>
                  <a:pt x="0" y="1711"/>
                  <a:pt x="0" y="1699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0" name="任意多边形: 形状 819"/>
          <p:cNvSpPr/>
          <p:nvPr/>
        </p:nvSpPr>
        <p:spPr>
          <a:xfrm>
            <a:off x="3088080" y="3988800"/>
            <a:ext cx="32760" cy="644040"/>
          </a:xfrm>
          <a:custGeom>
            <a:avLst/>
            <a:gdLst/>
            <a:ahLst/>
            <a:cxnLst/>
            <a:rect l="0" t="0" r="r" b="b"/>
            <a:pathLst>
              <a:path w="91" h="1789">
                <a:moveTo>
                  <a:pt x="0" y="0"/>
                </a:moveTo>
                <a:lnTo>
                  <a:pt x="91" y="0"/>
                </a:lnTo>
                <a:lnTo>
                  <a:pt x="91" y="1789"/>
                </a:lnTo>
                <a:lnTo>
                  <a:pt x="0" y="1789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21" name="图片 820"/>
          <p:cNvPicPr/>
          <p:nvPr/>
        </p:nvPicPr>
        <p:blipFill>
          <a:blip r:embed="rId11"/>
          <a:stretch/>
        </p:blipFill>
        <p:spPr>
          <a:xfrm>
            <a:off x="3241080" y="4158000"/>
            <a:ext cx="1443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2" name="文本框 821"/>
          <p:cNvSpPr txBox="1"/>
          <p:nvPr/>
        </p:nvSpPr>
        <p:spPr>
          <a:xfrm>
            <a:off x="474480" y="4367160"/>
            <a:ext cx="21434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通过不断的学习和反馈优化自身的决策过程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3" name="文本框 822"/>
          <p:cNvSpPr txBox="1"/>
          <p:nvPr/>
        </p:nvSpPr>
        <p:spPr>
          <a:xfrm>
            <a:off x="3450240" y="415116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高效响应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4" name="任意多边形: 形状 823"/>
          <p:cNvSpPr/>
          <p:nvPr/>
        </p:nvSpPr>
        <p:spPr>
          <a:xfrm>
            <a:off x="6112080" y="1125720"/>
            <a:ext cx="3861000" cy="5131440"/>
          </a:xfrm>
          <a:custGeom>
            <a:avLst/>
            <a:gdLst/>
            <a:ahLst/>
            <a:cxnLst/>
            <a:rect l="0" t="0" r="r" b="b"/>
            <a:pathLst>
              <a:path w="10725" h="14254">
                <a:moveTo>
                  <a:pt x="0" y="14076"/>
                </a:moveTo>
                <a:lnTo>
                  <a:pt x="0" y="179"/>
                </a:lnTo>
                <a:cubicBezTo>
                  <a:pt x="0" y="167"/>
                  <a:pt x="1" y="156"/>
                  <a:pt x="4" y="144"/>
                </a:cubicBezTo>
                <a:cubicBezTo>
                  <a:pt x="6" y="132"/>
                  <a:pt x="9" y="121"/>
                  <a:pt x="14" y="110"/>
                </a:cubicBezTo>
                <a:cubicBezTo>
                  <a:pt x="18" y="100"/>
                  <a:pt x="24" y="89"/>
                  <a:pt x="30" y="80"/>
                </a:cubicBezTo>
                <a:cubicBezTo>
                  <a:pt x="37" y="70"/>
                  <a:pt x="44" y="61"/>
                  <a:pt x="53" y="53"/>
                </a:cubicBezTo>
                <a:cubicBezTo>
                  <a:pt x="61" y="44"/>
                  <a:pt x="70" y="37"/>
                  <a:pt x="80" y="30"/>
                </a:cubicBezTo>
                <a:cubicBezTo>
                  <a:pt x="89" y="24"/>
                  <a:pt x="100" y="18"/>
                  <a:pt x="111" y="14"/>
                </a:cubicBezTo>
                <a:cubicBezTo>
                  <a:pt x="121" y="9"/>
                  <a:pt x="133" y="6"/>
                  <a:pt x="144" y="4"/>
                </a:cubicBezTo>
                <a:cubicBezTo>
                  <a:pt x="156" y="1"/>
                  <a:pt x="167" y="0"/>
                  <a:pt x="179" y="0"/>
                </a:cubicBezTo>
                <a:lnTo>
                  <a:pt x="10546" y="0"/>
                </a:lnTo>
                <a:cubicBezTo>
                  <a:pt x="10558" y="0"/>
                  <a:pt x="10569" y="1"/>
                  <a:pt x="10581" y="4"/>
                </a:cubicBezTo>
                <a:cubicBezTo>
                  <a:pt x="10592" y="6"/>
                  <a:pt x="10603" y="9"/>
                  <a:pt x="10614" y="14"/>
                </a:cubicBezTo>
                <a:cubicBezTo>
                  <a:pt x="10625" y="18"/>
                  <a:pt x="10635" y="24"/>
                  <a:pt x="10645" y="30"/>
                </a:cubicBezTo>
                <a:cubicBezTo>
                  <a:pt x="10655" y="37"/>
                  <a:pt x="10664" y="44"/>
                  <a:pt x="10672" y="53"/>
                </a:cubicBezTo>
                <a:cubicBezTo>
                  <a:pt x="10681" y="61"/>
                  <a:pt x="10688" y="70"/>
                  <a:pt x="10694" y="80"/>
                </a:cubicBezTo>
                <a:cubicBezTo>
                  <a:pt x="10701" y="89"/>
                  <a:pt x="10706" y="100"/>
                  <a:pt x="10711" y="110"/>
                </a:cubicBezTo>
                <a:cubicBezTo>
                  <a:pt x="10715" y="121"/>
                  <a:pt x="10719" y="132"/>
                  <a:pt x="10721" y="144"/>
                </a:cubicBezTo>
                <a:cubicBezTo>
                  <a:pt x="10723" y="156"/>
                  <a:pt x="10725" y="167"/>
                  <a:pt x="10725" y="179"/>
                </a:cubicBezTo>
                <a:lnTo>
                  <a:pt x="10725" y="14076"/>
                </a:lnTo>
                <a:cubicBezTo>
                  <a:pt x="10725" y="14087"/>
                  <a:pt x="10723" y="14099"/>
                  <a:pt x="10721" y="14110"/>
                </a:cubicBezTo>
                <a:cubicBezTo>
                  <a:pt x="10719" y="14122"/>
                  <a:pt x="10715" y="14133"/>
                  <a:pt x="10711" y="14144"/>
                </a:cubicBezTo>
                <a:cubicBezTo>
                  <a:pt x="10706" y="14155"/>
                  <a:pt x="10701" y="14165"/>
                  <a:pt x="10694" y="14175"/>
                </a:cubicBezTo>
                <a:cubicBezTo>
                  <a:pt x="10688" y="14185"/>
                  <a:pt x="10681" y="14194"/>
                  <a:pt x="10672" y="14202"/>
                </a:cubicBezTo>
                <a:cubicBezTo>
                  <a:pt x="10664" y="14210"/>
                  <a:pt x="10655" y="14218"/>
                  <a:pt x="10645" y="14224"/>
                </a:cubicBezTo>
                <a:cubicBezTo>
                  <a:pt x="10635" y="14231"/>
                  <a:pt x="10625" y="14236"/>
                  <a:pt x="10614" y="14241"/>
                </a:cubicBezTo>
                <a:cubicBezTo>
                  <a:pt x="10603" y="14245"/>
                  <a:pt x="10592" y="14249"/>
                  <a:pt x="10581" y="14251"/>
                </a:cubicBezTo>
                <a:cubicBezTo>
                  <a:pt x="10569" y="14253"/>
                  <a:pt x="10558" y="14254"/>
                  <a:pt x="10546" y="14254"/>
                </a:cubicBezTo>
                <a:lnTo>
                  <a:pt x="179" y="14254"/>
                </a:lnTo>
                <a:cubicBezTo>
                  <a:pt x="167" y="14254"/>
                  <a:pt x="156" y="14253"/>
                  <a:pt x="144" y="14251"/>
                </a:cubicBezTo>
                <a:cubicBezTo>
                  <a:pt x="133" y="14249"/>
                  <a:pt x="121" y="14245"/>
                  <a:pt x="111" y="14241"/>
                </a:cubicBezTo>
                <a:cubicBezTo>
                  <a:pt x="100" y="14236"/>
                  <a:pt x="89" y="14231"/>
                  <a:pt x="80" y="14224"/>
                </a:cubicBezTo>
                <a:cubicBezTo>
                  <a:pt x="70" y="14218"/>
                  <a:pt x="61" y="14210"/>
                  <a:pt x="53" y="14202"/>
                </a:cubicBezTo>
                <a:cubicBezTo>
                  <a:pt x="44" y="14194"/>
                  <a:pt x="37" y="14185"/>
                  <a:pt x="30" y="14175"/>
                </a:cubicBezTo>
                <a:cubicBezTo>
                  <a:pt x="24" y="14165"/>
                  <a:pt x="18" y="14155"/>
                  <a:pt x="14" y="14144"/>
                </a:cubicBezTo>
                <a:cubicBezTo>
                  <a:pt x="9" y="14133"/>
                  <a:pt x="6" y="14122"/>
                  <a:pt x="4" y="14110"/>
                </a:cubicBezTo>
                <a:cubicBezTo>
                  <a:pt x="1" y="14099"/>
                  <a:pt x="0" y="14087"/>
                  <a:pt x="0" y="14076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5" name="任意多边形: 形状 824"/>
          <p:cNvSpPr/>
          <p:nvPr/>
        </p:nvSpPr>
        <p:spPr>
          <a:xfrm>
            <a:off x="6273000" y="3120480"/>
            <a:ext cx="3539160" cy="8280"/>
          </a:xfrm>
          <a:custGeom>
            <a:avLst/>
            <a:gdLst/>
            <a:ahLst/>
            <a:cxnLst/>
            <a:rect l="0" t="0" r="r" b="b"/>
            <a:pathLst>
              <a:path w="9831" h="23">
                <a:moveTo>
                  <a:pt x="0" y="0"/>
                </a:moveTo>
                <a:lnTo>
                  <a:pt x="9831" y="0"/>
                </a:lnTo>
                <a:lnTo>
                  <a:pt x="9831" y="23"/>
                </a:lnTo>
                <a:lnTo>
                  <a:pt x="0" y="23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6" name="任意多边形: 形状 825"/>
          <p:cNvSpPr/>
          <p:nvPr/>
        </p:nvSpPr>
        <p:spPr>
          <a:xfrm>
            <a:off x="6273000" y="4608360"/>
            <a:ext cx="3539160" cy="8280"/>
          </a:xfrm>
          <a:custGeom>
            <a:avLst/>
            <a:gdLst/>
            <a:ahLst/>
            <a:cxnLst/>
            <a:rect l="0" t="0" r="r" b="b"/>
            <a:pathLst>
              <a:path w="9831" h="23">
                <a:moveTo>
                  <a:pt x="0" y="0"/>
                </a:moveTo>
                <a:lnTo>
                  <a:pt x="9831" y="0"/>
                </a:lnTo>
                <a:lnTo>
                  <a:pt x="9831" y="23"/>
                </a:lnTo>
                <a:lnTo>
                  <a:pt x="0" y="23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27" name="图片 826"/>
          <p:cNvPicPr/>
          <p:nvPr/>
        </p:nvPicPr>
        <p:blipFill>
          <a:blip r:embed="rId12"/>
          <a:stretch/>
        </p:blipFill>
        <p:spPr>
          <a:xfrm>
            <a:off x="6273000" y="1319040"/>
            <a:ext cx="12024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8" name="文本框 827"/>
          <p:cNvSpPr txBox="1"/>
          <p:nvPr/>
        </p:nvSpPr>
        <p:spPr>
          <a:xfrm>
            <a:off x="3241080" y="4367160"/>
            <a:ext cx="22561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提升智能体处理复杂任务的响应速度和准确性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9" name="任意多边形: 形状 828"/>
          <p:cNvSpPr/>
          <p:nvPr/>
        </p:nvSpPr>
        <p:spPr>
          <a:xfrm>
            <a:off x="6273000" y="1769040"/>
            <a:ext cx="289800" cy="322200"/>
          </a:xfrm>
          <a:custGeom>
            <a:avLst/>
            <a:gdLst/>
            <a:ahLst/>
            <a:cxnLst/>
            <a:rect l="0" t="0" r="r" b="b"/>
            <a:pathLst>
              <a:path w="805" h="895">
                <a:moveTo>
                  <a:pt x="0" y="492"/>
                </a:moveTo>
                <a:lnTo>
                  <a:pt x="0" y="403"/>
                </a:lnTo>
                <a:cubicBezTo>
                  <a:pt x="0" y="376"/>
                  <a:pt x="3" y="350"/>
                  <a:pt x="8" y="324"/>
                </a:cubicBezTo>
                <a:cubicBezTo>
                  <a:pt x="13" y="298"/>
                  <a:pt x="21" y="273"/>
                  <a:pt x="31" y="249"/>
                </a:cubicBezTo>
                <a:cubicBezTo>
                  <a:pt x="41" y="224"/>
                  <a:pt x="53" y="201"/>
                  <a:pt x="68" y="179"/>
                </a:cubicBezTo>
                <a:cubicBezTo>
                  <a:pt x="82" y="157"/>
                  <a:pt x="99" y="137"/>
                  <a:pt x="118" y="118"/>
                </a:cubicBezTo>
                <a:cubicBezTo>
                  <a:pt x="136" y="99"/>
                  <a:pt x="157" y="83"/>
                  <a:pt x="179" y="68"/>
                </a:cubicBezTo>
                <a:cubicBezTo>
                  <a:pt x="201" y="53"/>
                  <a:pt x="224" y="41"/>
                  <a:pt x="248" y="31"/>
                </a:cubicBezTo>
                <a:cubicBezTo>
                  <a:pt x="273" y="21"/>
                  <a:pt x="298" y="13"/>
                  <a:pt x="324" y="8"/>
                </a:cubicBezTo>
                <a:cubicBezTo>
                  <a:pt x="350" y="3"/>
                  <a:pt x="376" y="0"/>
                  <a:pt x="402" y="0"/>
                </a:cubicBezTo>
                <a:cubicBezTo>
                  <a:pt x="429" y="0"/>
                  <a:pt x="455" y="3"/>
                  <a:pt x="481" y="8"/>
                </a:cubicBezTo>
                <a:cubicBezTo>
                  <a:pt x="506" y="13"/>
                  <a:pt x="532" y="21"/>
                  <a:pt x="556" y="31"/>
                </a:cubicBezTo>
                <a:cubicBezTo>
                  <a:pt x="580" y="41"/>
                  <a:pt x="604" y="53"/>
                  <a:pt x="626" y="68"/>
                </a:cubicBezTo>
                <a:cubicBezTo>
                  <a:pt x="647" y="83"/>
                  <a:pt x="669" y="99"/>
                  <a:pt x="687" y="118"/>
                </a:cubicBezTo>
                <a:cubicBezTo>
                  <a:pt x="706" y="137"/>
                  <a:pt x="723" y="157"/>
                  <a:pt x="737" y="179"/>
                </a:cubicBezTo>
                <a:cubicBezTo>
                  <a:pt x="752" y="201"/>
                  <a:pt x="765" y="224"/>
                  <a:pt x="775" y="249"/>
                </a:cubicBezTo>
                <a:cubicBezTo>
                  <a:pt x="785" y="273"/>
                  <a:pt x="792" y="298"/>
                  <a:pt x="798" y="324"/>
                </a:cubicBezTo>
                <a:cubicBezTo>
                  <a:pt x="803" y="350"/>
                  <a:pt x="805" y="376"/>
                  <a:pt x="805" y="403"/>
                </a:cubicBezTo>
                <a:lnTo>
                  <a:pt x="805" y="492"/>
                </a:lnTo>
                <a:cubicBezTo>
                  <a:pt x="805" y="518"/>
                  <a:pt x="803" y="544"/>
                  <a:pt x="798" y="570"/>
                </a:cubicBezTo>
                <a:cubicBezTo>
                  <a:pt x="792" y="596"/>
                  <a:pt x="785" y="621"/>
                  <a:pt x="775" y="646"/>
                </a:cubicBezTo>
                <a:cubicBezTo>
                  <a:pt x="765" y="670"/>
                  <a:pt x="752" y="693"/>
                  <a:pt x="737" y="715"/>
                </a:cubicBezTo>
                <a:cubicBezTo>
                  <a:pt x="723" y="737"/>
                  <a:pt x="706" y="758"/>
                  <a:pt x="687" y="776"/>
                </a:cubicBezTo>
                <a:cubicBezTo>
                  <a:pt x="669" y="795"/>
                  <a:pt x="647" y="812"/>
                  <a:pt x="626" y="826"/>
                </a:cubicBezTo>
                <a:cubicBezTo>
                  <a:pt x="604" y="841"/>
                  <a:pt x="580" y="853"/>
                  <a:pt x="556" y="863"/>
                </a:cubicBezTo>
                <a:cubicBezTo>
                  <a:pt x="532" y="873"/>
                  <a:pt x="506" y="881"/>
                  <a:pt x="481" y="886"/>
                </a:cubicBezTo>
                <a:cubicBezTo>
                  <a:pt x="455" y="892"/>
                  <a:pt x="429" y="895"/>
                  <a:pt x="402" y="895"/>
                </a:cubicBezTo>
                <a:cubicBezTo>
                  <a:pt x="376" y="895"/>
                  <a:pt x="350" y="892"/>
                  <a:pt x="324" y="886"/>
                </a:cubicBezTo>
                <a:cubicBezTo>
                  <a:pt x="298" y="881"/>
                  <a:pt x="273" y="873"/>
                  <a:pt x="248" y="863"/>
                </a:cubicBezTo>
                <a:cubicBezTo>
                  <a:pt x="224" y="853"/>
                  <a:pt x="201" y="841"/>
                  <a:pt x="179" y="826"/>
                </a:cubicBezTo>
                <a:cubicBezTo>
                  <a:pt x="157" y="812"/>
                  <a:pt x="136" y="795"/>
                  <a:pt x="118" y="776"/>
                </a:cubicBezTo>
                <a:cubicBezTo>
                  <a:pt x="99" y="758"/>
                  <a:pt x="82" y="737"/>
                  <a:pt x="68" y="715"/>
                </a:cubicBezTo>
                <a:cubicBezTo>
                  <a:pt x="53" y="693"/>
                  <a:pt x="41" y="670"/>
                  <a:pt x="31" y="646"/>
                </a:cubicBezTo>
                <a:cubicBezTo>
                  <a:pt x="21" y="621"/>
                  <a:pt x="13" y="596"/>
                  <a:pt x="8" y="570"/>
                </a:cubicBezTo>
                <a:cubicBezTo>
                  <a:pt x="3" y="544"/>
                  <a:pt x="0" y="518"/>
                  <a:pt x="0" y="492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30" name="图片 829"/>
          <p:cNvPicPr/>
          <p:nvPr/>
        </p:nvPicPr>
        <p:blipFill>
          <a:blip r:embed="rId13"/>
          <a:stretch/>
        </p:blipFill>
        <p:spPr>
          <a:xfrm>
            <a:off x="6337440" y="1873800"/>
            <a:ext cx="1605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1" name="任意多边形: 形状 830"/>
          <p:cNvSpPr/>
          <p:nvPr/>
        </p:nvSpPr>
        <p:spPr>
          <a:xfrm>
            <a:off x="6658920" y="2476800"/>
            <a:ext cx="3153240" cy="515160"/>
          </a:xfrm>
          <a:custGeom>
            <a:avLst/>
            <a:gdLst/>
            <a:ahLst/>
            <a:cxnLst/>
            <a:rect l="0" t="0" r="r" b="b"/>
            <a:pathLst>
              <a:path w="8759" h="1431">
                <a:moveTo>
                  <a:pt x="0" y="1342"/>
                </a:moveTo>
                <a:lnTo>
                  <a:pt x="0" y="90"/>
                </a:lnTo>
                <a:cubicBezTo>
                  <a:pt x="0" y="78"/>
                  <a:pt x="3" y="66"/>
                  <a:pt x="7" y="56"/>
                </a:cubicBezTo>
                <a:cubicBezTo>
                  <a:pt x="12" y="45"/>
                  <a:pt x="18" y="35"/>
                  <a:pt x="27" y="27"/>
                </a:cubicBezTo>
                <a:cubicBezTo>
                  <a:pt x="35" y="18"/>
                  <a:pt x="45" y="12"/>
                  <a:pt x="55" y="7"/>
                </a:cubicBezTo>
                <a:cubicBezTo>
                  <a:pt x="66" y="3"/>
                  <a:pt x="78" y="0"/>
                  <a:pt x="90" y="0"/>
                </a:cubicBezTo>
                <a:lnTo>
                  <a:pt x="8669" y="0"/>
                </a:lnTo>
                <a:cubicBezTo>
                  <a:pt x="8681" y="0"/>
                  <a:pt x="8693" y="3"/>
                  <a:pt x="8704" y="7"/>
                </a:cubicBezTo>
                <a:cubicBezTo>
                  <a:pt x="8715" y="12"/>
                  <a:pt x="8724" y="18"/>
                  <a:pt x="8733" y="27"/>
                </a:cubicBezTo>
                <a:cubicBezTo>
                  <a:pt x="8741" y="35"/>
                  <a:pt x="8747" y="45"/>
                  <a:pt x="8752" y="56"/>
                </a:cubicBezTo>
                <a:cubicBezTo>
                  <a:pt x="8756" y="66"/>
                  <a:pt x="8759" y="78"/>
                  <a:pt x="8759" y="90"/>
                </a:cubicBezTo>
                <a:lnTo>
                  <a:pt x="8759" y="1342"/>
                </a:lnTo>
                <a:cubicBezTo>
                  <a:pt x="8759" y="1354"/>
                  <a:pt x="8756" y="1365"/>
                  <a:pt x="8752" y="1376"/>
                </a:cubicBezTo>
                <a:cubicBezTo>
                  <a:pt x="8747" y="1387"/>
                  <a:pt x="8741" y="1397"/>
                  <a:pt x="8733" y="1405"/>
                </a:cubicBezTo>
                <a:cubicBezTo>
                  <a:pt x="8724" y="1413"/>
                  <a:pt x="8715" y="1420"/>
                  <a:pt x="8704" y="1424"/>
                </a:cubicBezTo>
                <a:cubicBezTo>
                  <a:pt x="8693" y="1429"/>
                  <a:pt x="8681" y="1431"/>
                  <a:pt x="8669" y="1431"/>
                </a:cubicBezTo>
                <a:lnTo>
                  <a:pt x="90" y="1431"/>
                </a:lnTo>
                <a:cubicBezTo>
                  <a:pt x="78" y="1431"/>
                  <a:pt x="66" y="1429"/>
                  <a:pt x="55" y="1424"/>
                </a:cubicBezTo>
                <a:cubicBezTo>
                  <a:pt x="45" y="1420"/>
                  <a:pt x="35" y="1413"/>
                  <a:pt x="27" y="1405"/>
                </a:cubicBezTo>
                <a:cubicBezTo>
                  <a:pt x="18" y="1397"/>
                  <a:pt x="12" y="1387"/>
                  <a:pt x="7" y="1376"/>
                </a:cubicBezTo>
                <a:cubicBezTo>
                  <a:pt x="3" y="1365"/>
                  <a:pt x="0" y="1354"/>
                  <a:pt x="0" y="1342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2" name="文本框 831"/>
          <p:cNvSpPr txBox="1"/>
          <p:nvPr/>
        </p:nvSpPr>
        <p:spPr>
          <a:xfrm>
            <a:off x="6490440" y="1314360"/>
            <a:ext cx="96084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典型应用场景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3" name="文本框 832"/>
          <p:cNvSpPr txBox="1"/>
          <p:nvPr/>
        </p:nvSpPr>
        <p:spPr>
          <a:xfrm>
            <a:off x="6659280" y="1811880"/>
            <a:ext cx="86940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多轮对话系统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4" name="文本框 833"/>
          <p:cNvSpPr txBox="1"/>
          <p:nvPr/>
        </p:nvSpPr>
        <p:spPr>
          <a:xfrm>
            <a:off x="6659280" y="2060280"/>
            <a:ext cx="31096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智能体能够在对话过程中不断调整回答策略，根据用户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5" name="图片 834"/>
          <p:cNvPicPr/>
          <p:nvPr/>
        </p:nvPicPr>
        <p:blipFill>
          <a:blip r:embed="rId14"/>
          <a:stretch/>
        </p:blipFill>
        <p:spPr>
          <a:xfrm>
            <a:off x="6755760" y="2605680"/>
            <a:ext cx="8820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6" name="文本框 835"/>
          <p:cNvSpPr txBox="1"/>
          <p:nvPr/>
        </p:nvSpPr>
        <p:spPr>
          <a:xfrm>
            <a:off x="6659280" y="2253240"/>
            <a:ext cx="9075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的反馈优化响应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7" name="文本框 836"/>
          <p:cNvSpPr txBox="1"/>
          <p:nvPr/>
        </p:nvSpPr>
        <p:spPr>
          <a:xfrm>
            <a:off x="6908400" y="2597760"/>
            <a:ext cx="28713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示例：当用户提出多个相关问题时，</a:t>
            </a:r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ReAct</a:t>
            </a:r>
            <a:r>
              <a:rPr lang="zh-CN" sz="8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框架能够判断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8" name="任意多边形: 形状 837"/>
          <p:cNvSpPr/>
          <p:nvPr/>
        </p:nvSpPr>
        <p:spPr>
          <a:xfrm>
            <a:off x="6273000" y="3256920"/>
            <a:ext cx="257760" cy="322200"/>
          </a:xfrm>
          <a:custGeom>
            <a:avLst/>
            <a:gdLst/>
            <a:ahLst/>
            <a:cxnLst/>
            <a:rect l="0" t="0" r="r" b="b"/>
            <a:pathLst>
              <a:path w="716" h="895">
                <a:moveTo>
                  <a:pt x="0" y="538"/>
                </a:moveTo>
                <a:lnTo>
                  <a:pt x="0" y="359"/>
                </a:lnTo>
                <a:cubicBezTo>
                  <a:pt x="0" y="335"/>
                  <a:pt x="2" y="311"/>
                  <a:pt x="7" y="288"/>
                </a:cubicBezTo>
                <a:cubicBezTo>
                  <a:pt x="11" y="265"/>
                  <a:pt x="18" y="243"/>
                  <a:pt x="27" y="221"/>
                </a:cubicBezTo>
                <a:cubicBezTo>
                  <a:pt x="36" y="199"/>
                  <a:pt x="47" y="179"/>
                  <a:pt x="60" y="159"/>
                </a:cubicBezTo>
                <a:cubicBezTo>
                  <a:pt x="74" y="140"/>
                  <a:pt x="89" y="122"/>
                  <a:pt x="106" y="105"/>
                </a:cubicBezTo>
                <a:cubicBezTo>
                  <a:pt x="122" y="88"/>
                  <a:pt x="140" y="74"/>
                  <a:pt x="160" y="61"/>
                </a:cubicBezTo>
                <a:cubicBezTo>
                  <a:pt x="179" y="48"/>
                  <a:pt x="200" y="37"/>
                  <a:pt x="222" y="28"/>
                </a:cubicBezTo>
                <a:cubicBezTo>
                  <a:pt x="243" y="19"/>
                  <a:pt x="266" y="12"/>
                  <a:pt x="289" y="7"/>
                </a:cubicBezTo>
                <a:cubicBezTo>
                  <a:pt x="312" y="3"/>
                  <a:pt x="335" y="0"/>
                  <a:pt x="358" y="0"/>
                </a:cubicBezTo>
                <a:cubicBezTo>
                  <a:pt x="382" y="0"/>
                  <a:pt x="405" y="3"/>
                  <a:pt x="428" y="7"/>
                </a:cubicBezTo>
                <a:cubicBezTo>
                  <a:pt x="451" y="12"/>
                  <a:pt x="474" y="19"/>
                  <a:pt x="495" y="28"/>
                </a:cubicBezTo>
                <a:cubicBezTo>
                  <a:pt x="517" y="37"/>
                  <a:pt x="538" y="48"/>
                  <a:pt x="557" y="61"/>
                </a:cubicBezTo>
                <a:cubicBezTo>
                  <a:pt x="577" y="74"/>
                  <a:pt x="595" y="88"/>
                  <a:pt x="611" y="105"/>
                </a:cubicBezTo>
                <a:cubicBezTo>
                  <a:pt x="628" y="122"/>
                  <a:pt x="643" y="140"/>
                  <a:pt x="656" y="159"/>
                </a:cubicBezTo>
                <a:cubicBezTo>
                  <a:pt x="669" y="179"/>
                  <a:pt x="680" y="199"/>
                  <a:pt x="689" y="221"/>
                </a:cubicBezTo>
                <a:cubicBezTo>
                  <a:pt x="698" y="243"/>
                  <a:pt x="704" y="265"/>
                  <a:pt x="709" y="288"/>
                </a:cubicBezTo>
                <a:cubicBezTo>
                  <a:pt x="714" y="311"/>
                  <a:pt x="716" y="335"/>
                  <a:pt x="716" y="359"/>
                </a:cubicBezTo>
                <a:lnTo>
                  <a:pt x="716" y="538"/>
                </a:lnTo>
                <a:cubicBezTo>
                  <a:pt x="716" y="561"/>
                  <a:pt x="714" y="584"/>
                  <a:pt x="709" y="607"/>
                </a:cubicBezTo>
                <a:cubicBezTo>
                  <a:pt x="704" y="630"/>
                  <a:pt x="698" y="653"/>
                  <a:pt x="689" y="674"/>
                </a:cubicBezTo>
                <a:cubicBezTo>
                  <a:pt x="680" y="696"/>
                  <a:pt x="669" y="717"/>
                  <a:pt x="656" y="736"/>
                </a:cubicBezTo>
                <a:cubicBezTo>
                  <a:pt x="643" y="756"/>
                  <a:pt x="628" y="774"/>
                  <a:pt x="611" y="790"/>
                </a:cubicBezTo>
                <a:cubicBezTo>
                  <a:pt x="595" y="807"/>
                  <a:pt x="577" y="822"/>
                  <a:pt x="557" y="835"/>
                </a:cubicBezTo>
                <a:cubicBezTo>
                  <a:pt x="538" y="848"/>
                  <a:pt x="517" y="859"/>
                  <a:pt x="495" y="868"/>
                </a:cubicBezTo>
                <a:cubicBezTo>
                  <a:pt x="474" y="877"/>
                  <a:pt x="451" y="884"/>
                  <a:pt x="428" y="888"/>
                </a:cubicBezTo>
                <a:cubicBezTo>
                  <a:pt x="405" y="893"/>
                  <a:pt x="382" y="895"/>
                  <a:pt x="358" y="895"/>
                </a:cubicBezTo>
                <a:cubicBezTo>
                  <a:pt x="335" y="895"/>
                  <a:pt x="312" y="893"/>
                  <a:pt x="289" y="888"/>
                </a:cubicBezTo>
                <a:cubicBezTo>
                  <a:pt x="266" y="884"/>
                  <a:pt x="243" y="877"/>
                  <a:pt x="222" y="868"/>
                </a:cubicBezTo>
                <a:cubicBezTo>
                  <a:pt x="200" y="859"/>
                  <a:pt x="179" y="848"/>
                  <a:pt x="160" y="835"/>
                </a:cubicBezTo>
                <a:cubicBezTo>
                  <a:pt x="140" y="822"/>
                  <a:pt x="122" y="807"/>
                  <a:pt x="106" y="790"/>
                </a:cubicBezTo>
                <a:cubicBezTo>
                  <a:pt x="89" y="774"/>
                  <a:pt x="74" y="756"/>
                  <a:pt x="60" y="736"/>
                </a:cubicBezTo>
                <a:cubicBezTo>
                  <a:pt x="47" y="717"/>
                  <a:pt x="36" y="696"/>
                  <a:pt x="27" y="674"/>
                </a:cubicBezTo>
                <a:cubicBezTo>
                  <a:pt x="18" y="653"/>
                  <a:pt x="11" y="630"/>
                  <a:pt x="7" y="607"/>
                </a:cubicBezTo>
                <a:cubicBezTo>
                  <a:pt x="2" y="584"/>
                  <a:pt x="0" y="561"/>
                  <a:pt x="0" y="538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39" name="图片 838"/>
          <p:cNvPicPr/>
          <p:nvPr/>
        </p:nvPicPr>
        <p:blipFill>
          <a:blip r:embed="rId15"/>
          <a:stretch/>
        </p:blipFill>
        <p:spPr>
          <a:xfrm>
            <a:off x="6337440" y="336168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0" name="任意多边形: 形状 839"/>
          <p:cNvSpPr/>
          <p:nvPr/>
        </p:nvSpPr>
        <p:spPr>
          <a:xfrm>
            <a:off x="6626880" y="3964680"/>
            <a:ext cx="3185280" cy="515160"/>
          </a:xfrm>
          <a:custGeom>
            <a:avLst/>
            <a:gdLst/>
            <a:ahLst/>
            <a:cxnLst/>
            <a:rect l="0" t="0" r="r" b="b"/>
            <a:pathLst>
              <a:path w="8848" h="1431">
                <a:moveTo>
                  <a:pt x="0" y="1342"/>
                </a:moveTo>
                <a:lnTo>
                  <a:pt x="0" y="90"/>
                </a:lnTo>
                <a:cubicBezTo>
                  <a:pt x="0" y="78"/>
                  <a:pt x="2" y="66"/>
                  <a:pt x="7" y="55"/>
                </a:cubicBezTo>
                <a:cubicBezTo>
                  <a:pt x="11" y="45"/>
                  <a:pt x="18" y="35"/>
                  <a:pt x="26" y="26"/>
                </a:cubicBezTo>
                <a:cubicBezTo>
                  <a:pt x="35" y="18"/>
                  <a:pt x="44" y="12"/>
                  <a:pt x="55" y="7"/>
                </a:cubicBezTo>
                <a:cubicBezTo>
                  <a:pt x="66" y="3"/>
                  <a:pt x="77" y="0"/>
                  <a:pt x="89" y="0"/>
                </a:cubicBezTo>
                <a:lnTo>
                  <a:pt x="8758" y="0"/>
                </a:lnTo>
                <a:cubicBezTo>
                  <a:pt x="8770" y="0"/>
                  <a:pt x="8782" y="3"/>
                  <a:pt x="8793" y="7"/>
                </a:cubicBezTo>
                <a:cubicBezTo>
                  <a:pt x="8804" y="12"/>
                  <a:pt x="8813" y="18"/>
                  <a:pt x="8822" y="26"/>
                </a:cubicBezTo>
                <a:cubicBezTo>
                  <a:pt x="8830" y="35"/>
                  <a:pt x="8836" y="45"/>
                  <a:pt x="8841" y="55"/>
                </a:cubicBezTo>
                <a:cubicBezTo>
                  <a:pt x="8845" y="66"/>
                  <a:pt x="8848" y="78"/>
                  <a:pt x="8848" y="90"/>
                </a:cubicBezTo>
                <a:lnTo>
                  <a:pt x="8848" y="1342"/>
                </a:lnTo>
                <a:cubicBezTo>
                  <a:pt x="8848" y="1354"/>
                  <a:pt x="8845" y="1365"/>
                  <a:pt x="8841" y="1376"/>
                </a:cubicBezTo>
                <a:cubicBezTo>
                  <a:pt x="8836" y="1387"/>
                  <a:pt x="8830" y="1397"/>
                  <a:pt x="8822" y="1405"/>
                </a:cubicBezTo>
                <a:cubicBezTo>
                  <a:pt x="8813" y="1413"/>
                  <a:pt x="8804" y="1420"/>
                  <a:pt x="8793" y="1424"/>
                </a:cubicBezTo>
                <a:cubicBezTo>
                  <a:pt x="8782" y="1429"/>
                  <a:pt x="8770" y="1431"/>
                  <a:pt x="8758" y="1431"/>
                </a:cubicBezTo>
                <a:lnTo>
                  <a:pt x="89" y="1431"/>
                </a:lnTo>
                <a:cubicBezTo>
                  <a:pt x="77" y="1431"/>
                  <a:pt x="66" y="1429"/>
                  <a:pt x="55" y="1424"/>
                </a:cubicBezTo>
                <a:cubicBezTo>
                  <a:pt x="44" y="1420"/>
                  <a:pt x="35" y="1413"/>
                  <a:pt x="26" y="1405"/>
                </a:cubicBezTo>
                <a:cubicBezTo>
                  <a:pt x="18" y="1397"/>
                  <a:pt x="11" y="1387"/>
                  <a:pt x="7" y="1376"/>
                </a:cubicBezTo>
                <a:cubicBezTo>
                  <a:pt x="2" y="1365"/>
                  <a:pt x="0" y="1354"/>
                  <a:pt x="0" y="1342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41" name="文本框 840"/>
          <p:cNvSpPr txBox="1"/>
          <p:nvPr/>
        </p:nvSpPr>
        <p:spPr>
          <a:xfrm>
            <a:off x="6755760" y="2758680"/>
            <a:ext cx="16923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问题的优先级，并决定回答的顺序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2" name="文本框 841"/>
          <p:cNvSpPr txBox="1"/>
          <p:nvPr/>
        </p:nvSpPr>
        <p:spPr>
          <a:xfrm>
            <a:off x="6626880" y="3299760"/>
            <a:ext cx="86940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客户支持系统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3" name="文本框 842"/>
          <p:cNvSpPr txBox="1"/>
          <p:nvPr/>
        </p:nvSpPr>
        <p:spPr>
          <a:xfrm>
            <a:off x="6626880" y="3548160"/>
            <a:ext cx="31096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根据客户的问题类型和紧急程度，动态调整服务流程和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4" name="图片 843"/>
          <p:cNvPicPr/>
          <p:nvPr/>
        </p:nvPicPr>
        <p:blipFill>
          <a:blip r:embed="rId14"/>
          <a:stretch/>
        </p:blipFill>
        <p:spPr>
          <a:xfrm>
            <a:off x="6723720" y="4093560"/>
            <a:ext cx="8820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5" name="文本框 844"/>
          <p:cNvSpPr txBox="1"/>
          <p:nvPr/>
        </p:nvSpPr>
        <p:spPr>
          <a:xfrm>
            <a:off x="6626880" y="374112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解决方案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6" name="文本框 845"/>
          <p:cNvSpPr txBox="1"/>
          <p:nvPr/>
        </p:nvSpPr>
        <p:spPr>
          <a:xfrm>
            <a:off x="6876360" y="4085640"/>
            <a:ext cx="28713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示例：在保险公司的智能客服中，</a:t>
            </a:r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ReAct</a:t>
            </a:r>
            <a:r>
              <a:rPr lang="zh-CN" sz="8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能够根据客户的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7" name="任意多边形: 形状 846"/>
          <p:cNvSpPr/>
          <p:nvPr/>
        </p:nvSpPr>
        <p:spPr>
          <a:xfrm>
            <a:off x="6273000" y="4744800"/>
            <a:ext cx="257760" cy="322200"/>
          </a:xfrm>
          <a:custGeom>
            <a:avLst/>
            <a:gdLst/>
            <a:ahLst/>
            <a:cxnLst/>
            <a:rect l="0" t="0" r="r" b="b"/>
            <a:pathLst>
              <a:path w="716" h="895">
                <a:moveTo>
                  <a:pt x="0" y="536"/>
                </a:moveTo>
                <a:lnTo>
                  <a:pt x="0" y="358"/>
                </a:lnTo>
                <a:cubicBezTo>
                  <a:pt x="0" y="334"/>
                  <a:pt x="2" y="311"/>
                  <a:pt x="7" y="288"/>
                </a:cubicBezTo>
                <a:cubicBezTo>
                  <a:pt x="11" y="265"/>
                  <a:pt x="18" y="243"/>
                  <a:pt x="27" y="221"/>
                </a:cubicBezTo>
                <a:cubicBezTo>
                  <a:pt x="36" y="199"/>
                  <a:pt x="47" y="179"/>
                  <a:pt x="60" y="159"/>
                </a:cubicBezTo>
                <a:cubicBezTo>
                  <a:pt x="74" y="140"/>
                  <a:pt x="89" y="122"/>
                  <a:pt x="106" y="105"/>
                </a:cubicBezTo>
                <a:cubicBezTo>
                  <a:pt x="122" y="88"/>
                  <a:pt x="140" y="74"/>
                  <a:pt x="160" y="61"/>
                </a:cubicBezTo>
                <a:cubicBezTo>
                  <a:pt x="179" y="48"/>
                  <a:pt x="200" y="37"/>
                  <a:pt x="222" y="28"/>
                </a:cubicBezTo>
                <a:cubicBezTo>
                  <a:pt x="243" y="19"/>
                  <a:pt x="266" y="12"/>
                  <a:pt x="289" y="7"/>
                </a:cubicBezTo>
                <a:cubicBezTo>
                  <a:pt x="312" y="3"/>
                  <a:pt x="335" y="0"/>
                  <a:pt x="358" y="0"/>
                </a:cubicBezTo>
                <a:cubicBezTo>
                  <a:pt x="382" y="0"/>
                  <a:pt x="405" y="3"/>
                  <a:pt x="428" y="7"/>
                </a:cubicBezTo>
                <a:cubicBezTo>
                  <a:pt x="451" y="12"/>
                  <a:pt x="474" y="19"/>
                  <a:pt x="495" y="28"/>
                </a:cubicBezTo>
                <a:cubicBezTo>
                  <a:pt x="517" y="37"/>
                  <a:pt x="538" y="48"/>
                  <a:pt x="557" y="61"/>
                </a:cubicBezTo>
                <a:cubicBezTo>
                  <a:pt x="577" y="74"/>
                  <a:pt x="595" y="88"/>
                  <a:pt x="611" y="105"/>
                </a:cubicBezTo>
                <a:cubicBezTo>
                  <a:pt x="628" y="122"/>
                  <a:pt x="643" y="140"/>
                  <a:pt x="656" y="159"/>
                </a:cubicBezTo>
                <a:cubicBezTo>
                  <a:pt x="669" y="179"/>
                  <a:pt x="680" y="199"/>
                  <a:pt x="689" y="221"/>
                </a:cubicBezTo>
                <a:cubicBezTo>
                  <a:pt x="698" y="243"/>
                  <a:pt x="704" y="265"/>
                  <a:pt x="709" y="288"/>
                </a:cubicBezTo>
                <a:cubicBezTo>
                  <a:pt x="714" y="311"/>
                  <a:pt x="716" y="334"/>
                  <a:pt x="716" y="358"/>
                </a:cubicBezTo>
                <a:lnTo>
                  <a:pt x="716" y="536"/>
                </a:lnTo>
                <a:cubicBezTo>
                  <a:pt x="716" y="560"/>
                  <a:pt x="714" y="583"/>
                  <a:pt x="709" y="606"/>
                </a:cubicBezTo>
                <a:cubicBezTo>
                  <a:pt x="704" y="629"/>
                  <a:pt x="698" y="652"/>
                  <a:pt x="689" y="674"/>
                </a:cubicBezTo>
                <a:cubicBezTo>
                  <a:pt x="680" y="696"/>
                  <a:pt x="669" y="717"/>
                  <a:pt x="656" y="736"/>
                </a:cubicBezTo>
                <a:cubicBezTo>
                  <a:pt x="643" y="756"/>
                  <a:pt x="628" y="774"/>
                  <a:pt x="611" y="790"/>
                </a:cubicBezTo>
                <a:cubicBezTo>
                  <a:pt x="595" y="807"/>
                  <a:pt x="577" y="822"/>
                  <a:pt x="557" y="835"/>
                </a:cubicBezTo>
                <a:cubicBezTo>
                  <a:pt x="538" y="848"/>
                  <a:pt x="517" y="859"/>
                  <a:pt x="495" y="868"/>
                </a:cubicBezTo>
                <a:cubicBezTo>
                  <a:pt x="474" y="877"/>
                  <a:pt x="451" y="883"/>
                  <a:pt x="428" y="888"/>
                </a:cubicBezTo>
                <a:cubicBezTo>
                  <a:pt x="405" y="893"/>
                  <a:pt x="382" y="895"/>
                  <a:pt x="358" y="895"/>
                </a:cubicBezTo>
                <a:cubicBezTo>
                  <a:pt x="335" y="895"/>
                  <a:pt x="312" y="893"/>
                  <a:pt x="289" y="888"/>
                </a:cubicBezTo>
                <a:cubicBezTo>
                  <a:pt x="266" y="883"/>
                  <a:pt x="243" y="877"/>
                  <a:pt x="222" y="868"/>
                </a:cubicBezTo>
                <a:cubicBezTo>
                  <a:pt x="200" y="859"/>
                  <a:pt x="179" y="848"/>
                  <a:pt x="160" y="835"/>
                </a:cubicBezTo>
                <a:cubicBezTo>
                  <a:pt x="140" y="822"/>
                  <a:pt x="122" y="807"/>
                  <a:pt x="106" y="790"/>
                </a:cubicBezTo>
                <a:cubicBezTo>
                  <a:pt x="89" y="774"/>
                  <a:pt x="74" y="756"/>
                  <a:pt x="60" y="736"/>
                </a:cubicBezTo>
                <a:cubicBezTo>
                  <a:pt x="47" y="717"/>
                  <a:pt x="36" y="696"/>
                  <a:pt x="27" y="674"/>
                </a:cubicBezTo>
                <a:cubicBezTo>
                  <a:pt x="18" y="652"/>
                  <a:pt x="11" y="629"/>
                  <a:pt x="7" y="606"/>
                </a:cubicBezTo>
                <a:cubicBezTo>
                  <a:pt x="2" y="583"/>
                  <a:pt x="0" y="560"/>
                  <a:pt x="0" y="536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48" name="图片 847"/>
          <p:cNvPicPr/>
          <p:nvPr/>
        </p:nvPicPr>
        <p:blipFill>
          <a:blip r:embed="rId16"/>
          <a:stretch/>
        </p:blipFill>
        <p:spPr>
          <a:xfrm>
            <a:off x="6337440" y="484956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9" name="任意多边形: 形状 848"/>
          <p:cNvSpPr/>
          <p:nvPr/>
        </p:nvSpPr>
        <p:spPr>
          <a:xfrm>
            <a:off x="6626880" y="5452560"/>
            <a:ext cx="3185280" cy="515160"/>
          </a:xfrm>
          <a:custGeom>
            <a:avLst/>
            <a:gdLst/>
            <a:ahLst/>
            <a:cxnLst/>
            <a:rect l="0" t="0" r="r" b="b"/>
            <a:pathLst>
              <a:path w="8848" h="1431">
                <a:moveTo>
                  <a:pt x="0" y="1342"/>
                </a:moveTo>
                <a:lnTo>
                  <a:pt x="0" y="90"/>
                </a:lnTo>
                <a:cubicBezTo>
                  <a:pt x="0" y="78"/>
                  <a:pt x="2" y="66"/>
                  <a:pt x="7" y="55"/>
                </a:cubicBezTo>
                <a:cubicBezTo>
                  <a:pt x="11" y="44"/>
                  <a:pt x="18" y="35"/>
                  <a:pt x="26" y="26"/>
                </a:cubicBezTo>
                <a:cubicBezTo>
                  <a:pt x="35" y="18"/>
                  <a:pt x="44" y="12"/>
                  <a:pt x="55" y="7"/>
                </a:cubicBezTo>
                <a:cubicBezTo>
                  <a:pt x="66" y="3"/>
                  <a:pt x="77" y="0"/>
                  <a:pt x="89" y="0"/>
                </a:cubicBezTo>
                <a:lnTo>
                  <a:pt x="8758" y="0"/>
                </a:lnTo>
                <a:cubicBezTo>
                  <a:pt x="8770" y="0"/>
                  <a:pt x="8782" y="3"/>
                  <a:pt x="8793" y="7"/>
                </a:cubicBezTo>
                <a:cubicBezTo>
                  <a:pt x="8804" y="12"/>
                  <a:pt x="8813" y="18"/>
                  <a:pt x="8822" y="26"/>
                </a:cubicBezTo>
                <a:cubicBezTo>
                  <a:pt x="8830" y="35"/>
                  <a:pt x="8836" y="44"/>
                  <a:pt x="8841" y="55"/>
                </a:cubicBezTo>
                <a:cubicBezTo>
                  <a:pt x="8845" y="66"/>
                  <a:pt x="8848" y="78"/>
                  <a:pt x="8848" y="90"/>
                </a:cubicBezTo>
                <a:lnTo>
                  <a:pt x="8848" y="1342"/>
                </a:lnTo>
                <a:cubicBezTo>
                  <a:pt x="8848" y="1354"/>
                  <a:pt x="8845" y="1365"/>
                  <a:pt x="8841" y="1376"/>
                </a:cubicBezTo>
                <a:cubicBezTo>
                  <a:pt x="8836" y="1387"/>
                  <a:pt x="8830" y="1397"/>
                  <a:pt x="8822" y="1405"/>
                </a:cubicBezTo>
                <a:cubicBezTo>
                  <a:pt x="8813" y="1413"/>
                  <a:pt x="8804" y="1420"/>
                  <a:pt x="8793" y="1424"/>
                </a:cubicBezTo>
                <a:cubicBezTo>
                  <a:pt x="8782" y="1429"/>
                  <a:pt x="8770" y="1431"/>
                  <a:pt x="8758" y="1431"/>
                </a:cubicBezTo>
                <a:lnTo>
                  <a:pt x="89" y="1431"/>
                </a:lnTo>
                <a:cubicBezTo>
                  <a:pt x="77" y="1431"/>
                  <a:pt x="66" y="1429"/>
                  <a:pt x="55" y="1424"/>
                </a:cubicBezTo>
                <a:cubicBezTo>
                  <a:pt x="44" y="1420"/>
                  <a:pt x="35" y="1413"/>
                  <a:pt x="26" y="1405"/>
                </a:cubicBezTo>
                <a:cubicBezTo>
                  <a:pt x="18" y="1397"/>
                  <a:pt x="11" y="1387"/>
                  <a:pt x="7" y="1376"/>
                </a:cubicBezTo>
                <a:cubicBezTo>
                  <a:pt x="2" y="1365"/>
                  <a:pt x="0" y="1354"/>
                  <a:pt x="0" y="1342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0" name="文本框 849"/>
          <p:cNvSpPr txBox="1"/>
          <p:nvPr/>
        </p:nvSpPr>
        <p:spPr>
          <a:xfrm>
            <a:off x="6723720" y="4246560"/>
            <a:ext cx="2030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保险查询和索赔请求，动态调整对话路径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1" name="文本框 850"/>
          <p:cNvSpPr txBox="1"/>
          <p:nvPr/>
        </p:nvSpPr>
        <p:spPr>
          <a:xfrm>
            <a:off x="6626880" y="4787640"/>
            <a:ext cx="86940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智能客服调度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2" name="文本框 851"/>
          <p:cNvSpPr txBox="1"/>
          <p:nvPr/>
        </p:nvSpPr>
        <p:spPr>
          <a:xfrm>
            <a:off x="6626880" y="5035680"/>
            <a:ext cx="31096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在处理复杂任务时，能够自适应地调整策略，确保服务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3" name="图片 852"/>
          <p:cNvPicPr/>
          <p:nvPr/>
        </p:nvPicPr>
        <p:blipFill>
          <a:blip r:embed="rId14"/>
          <a:stretch/>
        </p:blipFill>
        <p:spPr>
          <a:xfrm>
            <a:off x="6723720" y="5581440"/>
            <a:ext cx="8820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4" name="文本框 853"/>
          <p:cNvSpPr txBox="1"/>
          <p:nvPr/>
        </p:nvSpPr>
        <p:spPr>
          <a:xfrm>
            <a:off x="6626880" y="5229000"/>
            <a:ext cx="2599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质量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5" name="文本框 854"/>
          <p:cNvSpPr txBox="1"/>
          <p:nvPr/>
        </p:nvSpPr>
        <p:spPr>
          <a:xfrm>
            <a:off x="6876360" y="5573520"/>
            <a:ext cx="28713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示例：客户需求涉及多个部门时，</a:t>
            </a:r>
            <a:r>
              <a:rPr lang="en-US" sz="8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ReAct</a:t>
            </a:r>
            <a:r>
              <a:rPr lang="zh-CN" sz="8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框架能够协调各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6" name="图片 855"/>
          <p:cNvPicPr/>
          <p:nvPr/>
        </p:nvPicPr>
        <p:blipFill>
          <a:blip r:embed="rId17"/>
          <a:stretch/>
        </p:blipFill>
        <p:spPr>
          <a:xfrm>
            <a:off x="2943720" y="1335240"/>
            <a:ext cx="16848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7" name="任意多边形: 形状 856"/>
          <p:cNvSpPr/>
          <p:nvPr/>
        </p:nvSpPr>
        <p:spPr>
          <a:xfrm>
            <a:off x="1045440" y="1125720"/>
            <a:ext cx="1801800" cy="627840"/>
          </a:xfrm>
          <a:custGeom>
            <a:avLst/>
            <a:gdLst/>
            <a:ahLst/>
            <a:cxnLst/>
            <a:rect l="0" t="0" r="r" b="b"/>
            <a:pathLst>
              <a:path w="5005" h="1744">
                <a:moveTo>
                  <a:pt x="13" y="110"/>
                </a:moveTo>
                <a:cubicBezTo>
                  <a:pt x="22" y="89"/>
                  <a:pt x="35" y="69"/>
                  <a:pt x="52" y="52"/>
                </a:cubicBezTo>
                <a:cubicBezTo>
                  <a:pt x="69" y="36"/>
                  <a:pt x="88" y="23"/>
                  <a:pt x="110" y="14"/>
                </a:cubicBezTo>
                <a:cubicBezTo>
                  <a:pt x="132" y="5"/>
                  <a:pt x="155" y="0"/>
                  <a:pt x="178" y="0"/>
                </a:cubicBezTo>
                <a:lnTo>
                  <a:pt x="4826" y="0"/>
                </a:lnTo>
                <a:cubicBezTo>
                  <a:pt x="4850" y="0"/>
                  <a:pt x="4873" y="5"/>
                  <a:pt x="4895" y="14"/>
                </a:cubicBezTo>
                <a:cubicBezTo>
                  <a:pt x="4917" y="23"/>
                  <a:pt x="4936" y="36"/>
                  <a:pt x="4953" y="52"/>
                </a:cubicBezTo>
                <a:cubicBezTo>
                  <a:pt x="4969" y="69"/>
                  <a:pt x="4982" y="89"/>
                  <a:pt x="4991" y="110"/>
                </a:cubicBezTo>
                <a:cubicBezTo>
                  <a:pt x="5000" y="132"/>
                  <a:pt x="5005" y="155"/>
                  <a:pt x="5005" y="179"/>
                </a:cubicBezTo>
                <a:lnTo>
                  <a:pt x="5005" y="1565"/>
                </a:lnTo>
                <a:cubicBezTo>
                  <a:pt x="5005" y="1589"/>
                  <a:pt x="5000" y="1611"/>
                  <a:pt x="4991" y="1633"/>
                </a:cubicBezTo>
                <a:cubicBezTo>
                  <a:pt x="4982" y="1655"/>
                  <a:pt x="4969" y="1675"/>
                  <a:pt x="4953" y="1691"/>
                </a:cubicBezTo>
                <a:cubicBezTo>
                  <a:pt x="4936" y="1708"/>
                  <a:pt x="4917" y="1721"/>
                  <a:pt x="4895" y="1730"/>
                </a:cubicBezTo>
                <a:cubicBezTo>
                  <a:pt x="4873" y="1739"/>
                  <a:pt x="4850" y="1744"/>
                  <a:pt x="4826" y="1744"/>
                </a:cubicBezTo>
                <a:lnTo>
                  <a:pt x="178" y="1744"/>
                </a:lnTo>
                <a:cubicBezTo>
                  <a:pt x="155" y="1744"/>
                  <a:pt x="132" y="1739"/>
                  <a:pt x="110" y="1730"/>
                </a:cubicBezTo>
                <a:cubicBezTo>
                  <a:pt x="88" y="1721"/>
                  <a:pt x="69" y="1708"/>
                  <a:pt x="52" y="1691"/>
                </a:cubicBezTo>
                <a:cubicBezTo>
                  <a:pt x="35" y="1675"/>
                  <a:pt x="22" y="1655"/>
                  <a:pt x="13" y="1633"/>
                </a:cubicBezTo>
                <a:cubicBezTo>
                  <a:pt x="4" y="1611"/>
                  <a:pt x="0" y="1589"/>
                  <a:pt x="0" y="1565"/>
                </a:cubicBezTo>
                <a:lnTo>
                  <a:pt x="0" y="179"/>
                </a:lnTo>
                <a:cubicBezTo>
                  <a:pt x="0" y="155"/>
                  <a:pt x="4" y="132"/>
                  <a:pt x="13" y="110"/>
                </a:cubicBezTo>
                <a:close/>
              </a:path>
            </a:pathLst>
          </a:custGeom>
          <a:solidFill>
            <a:srgbClr val="00336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8" name="任意多边形: 形状 857"/>
          <p:cNvSpPr/>
          <p:nvPr/>
        </p:nvSpPr>
        <p:spPr>
          <a:xfrm>
            <a:off x="1045440" y="1125720"/>
            <a:ext cx="1801800" cy="627840"/>
          </a:xfrm>
          <a:custGeom>
            <a:avLst/>
            <a:gdLst/>
            <a:ahLst/>
            <a:cxnLst/>
            <a:rect l="0" t="0" r="r" b="b"/>
            <a:pathLst>
              <a:path w="5005" h="1744">
                <a:moveTo>
                  <a:pt x="0" y="1565"/>
                </a:moveTo>
                <a:lnTo>
                  <a:pt x="0" y="179"/>
                </a:lnTo>
                <a:cubicBezTo>
                  <a:pt x="0" y="155"/>
                  <a:pt x="4" y="132"/>
                  <a:pt x="13" y="110"/>
                </a:cubicBezTo>
                <a:cubicBezTo>
                  <a:pt x="22" y="89"/>
                  <a:pt x="35" y="69"/>
                  <a:pt x="52" y="52"/>
                </a:cubicBezTo>
                <a:cubicBezTo>
                  <a:pt x="69" y="36"/>
                  <a:pt x="88" y="23"/>
                  <a:pt x="110" y="14"/>
                </a:cubicBezTo>
                <a:cubicBezTo>
                  <a:pt x="132" y="5"/>
                  <a:pt x="155" y="0"/>
                  <a:pt x="178" y="0"/>
                </a:cubicBezTo>
                <a:lnTo>
                  <a:pt x="4826" y="0"/>
                </a:lnTo>
                <a:cubicBezTo>
                  <a:pt x="4850" y="0"/>
                  <a:pt x="4873" y="5"/>
                  <a:pt x="4895" y="14"/>
                </a:cubicBezTo>
                <a:cubicBezTo>
                  <a:pt x="4917" y="23"/>
                  <a:pt x="4936" y="36"/>
                  <a:pt x="4953" y="52"/>
                </a:cubicBezTo>
                <a:cubicBezTo>
                  <a:pt x="4969" y="69"/>
                  <a:pt x="4982" y="89"/>
                  <a:pt x="4991" y="110"/>
                </a:cubicBezTo>
                <a:cubicBezTo>
                  <a:pt x="5000" y="132"/>
                  <a:pt x="5005" y="155"/>
                  <a:pt x="5005" y="179"/>
                </a:cubicBezTo>
                <a:lnTo>
                  <a:pt x="5005" y="1565"/>
                </a:lnTo>
                <a:cubicBezTo>
                  <a:pt x="5005" y="1589"/>
                  <a:pt x="5000" y="1611"/>
                  <a:pt x="4991" y="1633"/>
                </a:cubicBezTo>
                <a:cubicBezTo>
                  <a:pt x="4982" y="1655"/>
                  <a:pt x="4969" y="1675"/>
                  <a:pt x="4953" y="1691"/>
                </a:cubicBezTo>
                <a:cubicBezTo>
                  <a:pt x="4936" y="1708"/>
                  <a:pt x="4917" y="1721"/>
                  <a:pt x="4895" y="1730"/>
                </a:cubicBezTo>
                <a:cubicBezTo>
                  <a:pt x="4873" y="1739"/>
                  <a:pt x="4850" y="1744"/>
                  <a:pt x="4826" y="1744"/>
                </a:cubicBezTo>
                <a:lnTo>
                  <a:pt x="178" y="1744"/>
                </a:lnTo>
                <a:cubicBezTo>
                  <a:pt x="155" y="1744"/>
                  <a:pt x="132" y="1739"/>
                  <a:pt x="110" y="1730"/>
                </a:cubicBezTo>
                <a:cubicBezTo>
                  <a:pt x="88" y="1721"/>
                  <a:pt x="69" y="1708"/>
                  <a:pt x="52" y="1691"/>
                </a:cubicBezTo>
                <a:cubicBezTo>
                  <a:pt x="35" y="1675"/>
                  <a:pt x="22" y="1655"/>
                  <a:pt x="13" y="1633"/>
                </a:cubicBezTo>
                <a:cubicBezTo>
                  <a:pt x="4" y="1611"/>
                  <a:pt x="0" y="1589"/>
                  <a:pt x="0" y="1565"/>
                </a:cubicBezTo>
                <a:moveTo>
                  <a:pt x="22" y="179"/>
                </a:moveTo>
                <a:lnTo>
                  <a:pt x="22" y="1565"/>
                </a:lnTo>
                <a:cubicBezTo>
                  <a:pt x="22" y="1575"/>
                  <a:pt x="23" y="1585"/>
                  <a:pt x="25" y="1595"/>
                </a:cubicBezTo>
                <a:cubicBezTo>
                  <a:pt x="27" y="1606"/>
                  <a:pt x="30" y="1615"/>
                  <a:pt x="34" y="1625"/>
                </a:cubicBezTo>
                <a:cubicBezTo>
                  <a:pt x="38" y="1634"/>
                  <a:pt x="43" y="1643"/>
                  <a:pt x="48" y="1652"/>
                </a:cubicBezTo>
                <a:cubicBezTo>
                  <a:pt x="54" y="1660"/>
                  <a:pt x="61" y="1668"/>
                  <a:pt x="68" y="1676"/>
                </a:cubicBezTo>
                <a:cubicBezTo>
                  <a:pt x="75" y="1683"/>
                  <a:pt x="83" y="1689"/>
                  <a:pt x="92" y="1695"/>
                </a:cubicBezTo>
                <a:cubicBezTo>
                  <a:pt x="100" y="1701"/>
                  <a:pt x="109" y="1706"/>
                  <a:pt x="119" y="1709"/>
                </a:cubicBezTo>
                <a:cubicBezTo>
                  <a:pt x="128" y="1713"/>
                  <a:pt x="138" y="1716"/>
                  <a:pt x="148" y="1718"/>
                </a:cubicBezTo>
                <a:cubicBezTo>
                  <a:pt x="158" y="1720"/>
                  <a:pt x="168" y="1721"/>
                  <a:pt x="178" y="1721"/>
                </a:cubicBezTo>
                <a:lnTo>
                  <a:pt x="4826" y="1721"/>
                </a:lnTo>
                <a:cubicBezTo>
                  <a:pt x="4837" y="1721"/>
                  <a:pt x="4847" y="1720"/>
                  <a:pt x="4857" y="1718"/>
                </a:cubicBezTo>
                <a:cubicBezTo>
                  <a:pt x="4867" y="1716"/>
                  <a:pt x="4877" y="1713"/>
                  <a:pt x="4886" y="1709"/>
                </a:cubicBezTo>
                <a:cubicBezTo>
                  <a:pt x="4896" y="1706"/>
                  <a:pt x="4905" y="1701"/>
                  <a:pt x="4913" y="1695"/>
                </a:cubicBezTo>
                <a:cubicBezTo>
                  <a:pt x="4922" y="1689"/>
                  <a:pt x="4930" y="1683"/>
                  <a:pt x="4937" y="1676"/>
                </a:cubicBezTo>
                <a:cubicBezTo>
                  <a:pt x="4944" y="1668"/>
                  <a:pt x="4951" y="1660"/>
                  <a:pt x="4956" y="1652"/>
                </a:cubicBezTo>
                <a:cubicBezTo>
                  <a:pt x="4962" y="1643"/>
                  <a:pt x="4967" y="1634"/>
                  <a:pt x="4971" y="1625"/>
                </a:cubicBezTo>
                <a:cubicBezTo>
                  <a:pt x="4975" y="1615"/>
                  <a:pt x="4978" y="1606"/>
                  <a:pt x="4980" y="1595"/>
                </a:cubicBezTo>
                <a:cubicBezTo>
                  <a:pt x="4982" y="1585"/>
                  <a:pt x="4983" y="1575"/>
                  <a:pt x="4983" y="1565"/>
                </a:cubicBezTo>
                <a:lnTo>
                  <a:pt x="4983" y="179"/>
                </a:lnTo>
                <a:cubicBezTo>
                  <a:pt x="4983" y="169"/>
                  <a:pt x="4982" y="158"/>
                  <a:pt x="4980" y="148"/>
                </a:cubicBezTo>
                <a:cubicBezTo>
                  <a:pt x="4978" y="138"/>
                  <a:pt x="4975" y="129"/>
                  <a:pt x="4971" y="119"/>
                </a:cubicBezTo>
                <a:cubicBezTo>
                  <a:pt x="4967" y="110"/>
                  <a:pt x="4962" y="101"/>
                  <a:pt x="4956" y="92"/>
                </a:cubicBezTo>
                <a:cubicBezTo>
                  <a:pt x="4951" y="83"/>
                  <a:pt x="4944" y="76"/>
                  <a:pt x="4937" y="68"/>
                </a:cubicBezTo>
                <a:cubicBezTo>
                  <a:pt x="4930" y="61"/>
                  <a:pt x="4922" y="55"/>
                  <a:pt x="4913" y="49"/>
                </a:cubicBezTo>
                <a:cubicBezTo>
                  <a:pt x="4905" y="43"/>
                  <a:pt x="4896" y="38"/>
                  <a:pt x="4886" y="34"/>
                </a:cubicBezTo>
                <a:cubicBezTo>
                  <a:pt x="4877" y="30"/>
                  <a:pt x="4867" y="28"/>
                  <a:pt x="4857" y="25"/>
                </a:cubicBezTo>
                <a:cubicBezTo>
                  <a:pt x="4847" y="23"/>
                  <a:pt x="4837" y="22"/>
                  <a:pt x="4826" y="22"/>
                </a:cubicBezTo>
                <a:lnTo>
                  <a:pt x="178" y="22"/>
                </a:lnTo>
                <a:cubicBezTo>
                  <a:pt x="168" y="22"/>
                  <a:pt x="158" y="23"/>
                  <a:pt x="148" y="25"/>
                </a:cubicBezTo>
                <a:cubicBezTo>
                  <a:pt x="138" y="28"/>
                  <a:pt x="128" y="30"/>
                  <a:pt x="119" y="34"/>
                </a:cubicBezTo>
                <a:cubicBezTo>
                  <a:pt x="109" y="38"/>
                  <a:pt x="100" y="43"/>
                  <a:pt x="92" y="49"/>
                </a:cubicBezTo>
                <a:cubicBezTo>
                  <a:pt x="83" y="55"/>
                  <a:pt x="75" y="61"/>
                  <a:pt x="68" y="68"/>
                </a:cubicBezTo>
                <a:cubicBezTo>
                  <a:pt x="61" y="76"/>
                  <a:pt x="54" y="83"/>
                  <a:pt x="48" y="92"/>
                </a:cubicBezTo>
                <a:cubicBezTo>
                  <a:pt x="43" y="101"/>
                  <a:pt x="38" y="110"/>
                  <a:pt x="34" y="119"/>
                </a:cubicBezTo>
                <a:cubicBezTo>
                  <a:pt x="30" y="129"/>
                  <a:pt x="27" y="138"/>
                  <a:pt x="25" y="148"/>
                </a:cubicBezTo>
                <a:cubicBezTo>
                  <a:pt x="23" y="158"/>
                  <a:pt x="22" y="169"/>
                  <a:pt x="22" y="179"/>
                </a:cubicBez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59" name="图片 858"/>
          <p:cNvPicPr/>
          <p:nvPr/>
        </p:nvPicPr>
        <p:blipFill>
          <a:blip r:embed="rId18"/>
          <a:stretch/>
        </p:blipFill>
        <p:spPr>
          <a:xfrm>
            <a:off x="1182240" y="1319040"/>
            <a:ext cx="2408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0" name="文本框 859"/>
          <p:cNvSpPr txBox="1"/>
          <p:nvPr/>
        </p:nvSpPr>
        <p:spPr>
          <a:xfrm>
            <a:off x="6723720" y="5734440"/>
            <a:ext cx="2030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部门资源，并根据处理进度调整后续步骤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1" name="文本框 860"/>
          <p:cNvSpPr txBox="1"/>
          <p:nvPr/>
        </p:nvSpPr>
        <p:spPr>
          <a:xfrm>
            <a:off x="1515960" y="1296000"/>
            <a:ext cx="11008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推理 </a:t>
            </a:r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(Reasoning)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2" name="任意多边形: 形状 861"/>
          <p:cNvSpPr/>
          <p:nvPr/>
        </p:nvSpPr>
        <p:spPr>
          <a:xfrm>
            <a:off x="3208680" y="1125720"/>
            <a:ext cx="1802160" cy="627840"/>
          </a:xfrm>
          <a:custGeom>
            <a:avLst/>
            <a:gdLst/>
            <a:ahLst/>
            <a:cxnLst/>
            <a:rect l="0" t="0" r="r" b="b"/>
            <a:pathLst>
              <a:path w="5006" h="1744">
                <a:moveTo>
                  <a:pt x="0" y="1565"/>
                </a:moveTo>
                <a:lnTo>
                  <a:pt x="0" y="179"/>
                </a:lnTo>
                <a:cubicBezTo>
                  <a:pt x="0" y="155"/>
                  <a:pt x="5" y="132"/>
                  <a:pt x="14" y="110"/>
                </a:cubicBezTo>
                <a:cubicBezTo>
                  <a:pt x="23" y="89"/>
                  <a:pt x="36" y="69"/>
                  <a:pt x="53" y="52"/>
                </a:cubicBezTo>
                <a:cubicBezTo>
                  <a:pt x="69" y="36"/>
                  <a:pt x="89" y="23"/>
                  <a:pt x="111" y="14"/>
                </a:cubicBezTo>
                <a:cubicBezTo>
                  <a:pt x="133" y="5"/>
                  <a:pt x="155" y="0"/>
                  <a:pt x="179" y="0"/>
                </a:cubicBezTo>
                <a:lnTo>
                  <a:pt x="4827" y="0"/>
                </a:lnTo>
                <a:cubicBezTo>
                  <a:pt x="4851" y="0"/>
                  <a:pt x="4873" y="5"/>
                  <a:pt x="4895" y="14"/>
                </a:cubicBezTo>
                <a:cubicBezTo>
                  <a:pt x="4917" y="23"/>
                  <a:pt x="4936" y="36"/>
                  <a:pt x="4953" y="52"/>
                </a:cubicBezTo>
                <a:cubicBezTo>
                  <a:pt x="4970" y="69"/>
                  <a:pt x="4983" y="89"/>
                  <a:pt x="4992" y="110"/>
                </a:cubicBezTo>
                <a:cubicBezTo>
                  <a:pt x="5001" y="132"/>
                  <a:pt x="5006" y="155"/>
                  <a:pt x="5006" y="179"/>
                </a:cubicBezTo>
                <a:lnTo>
                  <a:pt x="5006" y="1565"/>
                </a:lnTo>
                <a:cubicBezTo>
                  <a:pt x="5006" y="1589"/>
                  <a:pt x="5001" y="1611"/>
                  <a:pt x="4992" y="1633"/>
                </a:cubicBezTo>
                <a:cubicBezTo>
                  <a:pt x="4983" y="1655"/>
                  <a:pt x="4970" y="1675"/>
                  <a:pt x="4953" y="1691"/>
                </a:cubicBezTo>
                <a:cubicBezTo>
                  <a:pt x="4936" y="1708"/>
                  <a:pt x="4917" y="1721"/>
                  <a:pt x="4895" y="1730"/>
                </a:cubicBezTo>
                <a:cubicBezTo>
                  <a:pt x="4873" y="1739"/>
                  <a:pt x="4851" y="1744"/>
                  <a:pt x="4827" y="1744"/>
                </a:cubicBezTo>
                <a:lnTo>
                  <a:pt x="179" y="1744"/>
                </a:lnTo>
                <a:cubicBezTo>
                  <a:pt x="155" y="1744"/>
                  <a:pt x="133" y="1739"/>
                  <a:pt x="111" y="1730"/>
                </a:cubicBezTo>
                <a:cubicBezTo>
                  <a:pt x="89" y="1721"/>
                  <a:pt x="69" y="1708"/>
                  <a:pt x="53" y="1691"/>
                </a:cubicBezTo>
                <a:cubicBezTo>
                  <a:pt x="36" y="1675"/>
                  <a:pt x="23" y="1655"/>
                  <a:pt x="14" y="1633"/>
                </a:cubicBezTo>
                <a:cubicBezTo>
                  <a:pt x="5" y="1611"/>
                  <a:pt x="0" y="1589"/>
                  <a:pt x="0" y="1565"/>
                </a:cubicBezTo>
                <a:close/>
              </a:path>
            </a:pathLst>
          </a:custGeom>
          <a:solidFill>
            <a:srgbClr val="00336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63" name="任意多边形: 形状 862"/>
          <p:cNvSpPr/>
          <p:nvPr/>
        </p:nvSpPr>
        <p:spPr>
          <a:xfrm>
            <a:off x="3208680" y="1125720"/>
            <a:ext cx="1802160" cy="627840"/>
          </a:xfrm>
          <a:custGeom>
            <a:avLst/>
            <a:gdLst/>
            <a:ahLst/>
            <a:cxnLst/>
            <a:rect l="0" t="0" r="r" b="b"/>
            <a:pathLst>
              <a:path w="5006" h="1744">
                <a:moveTo>
                  <a:pt x="0" y="1565"/>
                </a:moveTo>
                <a:lnTo>
                  <a:pt x="0" y="179"/>
                </a:lnTo>
                <a:cubicBezTo>
                  <a:pt x="0" y="155"/>
                  <a:pt x="5" y="132"/>
                  <a:pt x="14" y="110"/>
                </a:cubicBezTo>
                <a:cubicBezTo>
                  <a:pt x="23" y="89"/>
                  <a:pt x="36" y="69"/>
                  <a:pt x="53" y="52"/>
                </a:cubicBezTo>
                <a:cubicBezTo>
                  <a:pt x="69" y="36"/>
                  <a:pt x="89" y="23"/>
                  <a:pt x="111" y="14"/>
                </a:cubicBezTo>
                <a:cubicBezTo>
                  <a:pt x="133" y="5"/>
                  <a:pt x="155" y="0"/>
                  <a:pt x="179" y="0"/>
                </a:cubicBezTo>
                <a:lnTo>
                  <a:pt x="4827" y="0"/>
                </a:lnTo>
                <a:cubicBezTo>
                  <a:pt x="4851" y="0"/>
                  <a:pt x="4873" y="5"/>
                  <a:pt x="4895" y="14"/>
                </a:cubicBezTo>
                <a:cubicBezTo>
                  <a:pt x="4917" y="23"/>
                  <a:pt x="4936" y="36"/>
                  <a:pt x="4953" y="52"/>
                </a:cubicBezTo>
                <a:cubicBezTo>
                  <a:pt x="4970" y="69"/>
                  <a:pt x="4983" y="89"/>
                  <a:pt x="4992" y="110"/>
                </a:cubicBezTo>
                <a:cubicBezTo>
                  <a:pt x="5001" y="132"/>
                  <a:pt x="5006" y="155"/>
                  <a:pt x="5006" y="179"/>
                </a:cubicBezTo>
                <a:lnTo>
                  <a:pt x="5006" y="1565"/>
                </a:lnTo>
                <a:cubicBezTo>
                  <a:pt x="5006" y="1589"/>
                  <a:pt x="5001" y="1611"/>
                  <a:pt x="4992" y="1633"/>
                </a:cubicBezTo>
                <a:cubicBezTo>
                  <a:pt x="4983" y="1655"/>
                  <a:pt x="4970" y="1675"/>
                  <a:pt x="4953" y="1691"/>
                </a:cubicBezTo>
                <a:cubicBezTo>
                  <a:pt x="4936" y="1708"/>
                  <a:pt x="4917" y="1721"/>
                  <a:pt x="4895" y="1730"/>
                </a:cubicBezTo>
                <a:cubicBezTo>
                  <a:pt x="4873" y="1739"/>
                  <a:pt x="4851" y="1744"/>
                  <a:pt x="4827" y="1744"/>
                </a:cubicBezTo>
                <a:lnTo>
                  <a:pt x="179" y="1744"/>
                </a:lnTo>
                <a:cubicBezTo>
                  <a:pt x="155" y="1744"/>
                  <a:pt x="133" y="1739"/>
                  <a:pt x="111" y="1730"/>
                </a:cubicBezTo>
                <a:cubicBezTo>
                  <a:pt x="89" y="1721"/>
                  <a:pt x="69" y="1708"/>
                  <a:pt x="53" y="1691"/>
                </a:cubicBezTo>
                <a:cubicBezTo>
                  <a:pt x="36" y="1675"/>
                  <a:pt x="23" y="1655"/>
                  <a:pt x="14" y="1633"/>
                </a:cubicBezTo>
                <a:cubicBezTo>
                  <a:pt x="5" y="1611"/>
                  <a:pt x="0" y="1589"/>
                  <a:pt x="0" y="1565"/>
                </a:cubicBezTo>
                <a:moveTo>
                  <a:pt x="23" y="179"/>
                </a:moveTo>
                <a:lnTo>
                  <a:pt x="23" y="1565"/>
                </a:lnTo>
                <a:cubicBezTo>
                  <a:pt x="23" y="1575"/>
                  <a:pt x="24" y="1585"/>
                  <a:pt x="26" y="1595"/>
                </a:cubicBezTo>
                <a:cubicBezTo>
                  <a:pt x="28" y="1606"/>
                  <a:pt x="31" y="1615"/>
                  <a:pt x="35" y="1625"/>
                </a:cubicBezTo>
                <a:cubicBezTo>
                  <a:pt x="38" y="1634"/>
                  <a:pt x="43" y="1643"/>
                  <a:pt x="49" y="1652"/>
                </a:cubicBezTo>
                <a:cubicBezTo>
                  <a:pt x="55" y="1660"/>
                  <a:pt x="61" y="1668"/>
                  <a:pt x="68" y="1676"/>
                </a:cubicBezTo>
                <a:cubicBezTo>
                  <a:pt x="76" y="1683"/>
                  <a:pt x="84" y="1689"/>
                  <a:pt x="92" y="1695"/>
                </a:cubicBezTo>
                <a:cubicBezTo>
                  <a:pt x="101" y="1701"/>
                  <a:pt x="110" y="1706"/>
                  <a:pt x="119" y="1709"/>
                </a:cubicBezTo>
                <a:cubicBezTo>
                  <a:pt x="129" y="1713"/>
                  <a:pt x="138" y="1716"/>
                  <a:pt x="149" y="1718"/>
                </a:cubicBezTo>
                <a:cubicBezTo>
                  <a:pt x="159" y="1720"/>
                  <a:pt x="169" y="1721"/>
                  <a:pt x="179" y="1721"/>
                </a:cubicBezTo>
                <a:lnTo>
                  <a:pt x="4827" y="1721"/>
                </a:lnTo>
                <a:cubicBezTo>
                  <a:pt x="4837" y="1721"/>
                  <a:pt x="4847" y="1720"/>
                  <a:pt x="4857" y="1718"/>
                </a:cubicBezTo>
                <a:cubicBezTo>
                  <a:pt x="4867" y="1716"/>
                  <a:pt x="4877" y="1713"/>
                  <a:pt x="4887" y="1709"/>
                </a:cubicBezTo>
                <a:cubicBezTo>
                  <a:pt x="4896" y="1706"/>
                  <a:pt x="4905" y="1701"/>
                  <a:pt x="4914" y="1695"/>
                </a:cubicBezTo>
                <a:cubicBezTo>
                  <a:pt x="4922" y="1689"/>
                  <a:pt x="4930" y="1683"/>
                  <a:pt x="4937" y="1676"/>
                </a:cubicBezTo>
                <a:cubicBezTo>
                  <a:pt x="4945" y="1668"/>
                  <a:pt x="4951" y="1660"/>
                  <a:pt x="4957" y="1652"/>
                </a:cubicBezTo>
                <a:cubicBezTo>
                  <a:pt x="4963" y="1643"/>
                  <a:pt x="4967" y="1634"/>
                  <a:pt x="4971" y="1625"/>
                </a:cubicBezTo>
                <a:cubicBezTo>
                  <a:pt x="4975" y="1615"/>
                  <a:pt x="4978" y="1606"/>
                  <a:pt x="4980" y="1595"/>
                </a:cubicBezTo>
                <a:cubicBezTo>
                  <a:pt x="4982" y="1585"/>
                  <a:pt x="4983" y="1575"/>
                  <a:pt x="4983" y="1565"/>
                </a:cubicBezTo>
                <a:lnTo>
                  <a:pt x="4983" y="179"/>
                </a:lnTo>
                <a:cubicBezTo>
                  <a:pt x="4983" y="169"/>
                  <a:pt x="4982" y="158"/>
                  <a:pt x="4980" y="148"/>
                </a:cubicBezTo>
                <a:cubicBezTo>
                  <a:pt x="4978" y="138"/>
                  <a:pt x="4975" y="129"/>
                  <a:pt x="4971" y="119"/>
                </a:cubicBezTo>
                <a:cubicBezTo>
                  <a:pt x="4967" y="110"/>
                  <a:pt x="4963" y="101"/>
                  <a:pt x="4957" y="92"/>
                </a:cubicBezTo>
                <a:cubicBezTo>
                  <a:pt x="4951" y="83"/>
                  <a:pt x="4945" y="76"/>
                  <a:pt x="4937" y="68"/>
                </a:cubicBezTo>
                <a:cubicBezTo>
                  <a:pt x="4930" y="61"/>
                  <a:pt x="4922" y="55"/>
                  <a:pt x="4914" y="49"/>
                </a:cubicBezTo>
                <a:cubicBezTo>
                  <a:pt x="4905" y="43"/>
                  <a:pt x="4896" y="38"/>
                  <a:pt x="4887" y="34"/>
                </a:cubicBezTo>
                <a:cubicBezTo>
                  <a:pt x="4877" y="30"/>
                  <a:pt x="4867" y="28"/>
                  <a:pt x="4857" y="25"/>
                </a:cubicBezTo>
                <a:cubicBezTo>
                  <a:pt x="4847" y="23"/>
                  <a:pt x="4837" y="22"/>
                  <a:pt x="4827" y="22"/>
                </a:cubicBezTo>
                <a:lnTo>
                  <a:pt x="179" y="22"/>
                </a:lnTo>
                <a:cubicBezTo>
                  <a:pt x="169" y="22"/>
                  <a:pt x="159" y="23"/>
                  <a:pt x="149" y="25"/>
                </a:cubicBezTo>
                <a:cubicBezTo>
                  <a:pt x="138" y="28"/>
                  <a:pt x="129" y="30"/>
                  <a:pt x="119" y="34"/>
                </a:cubicBezTo>
                <a:cubicBezTo>
                  <a:pt x="110" y="38"/>
                  <a:pt x="101" y="43"/>
                  <a:pt x="92" y="49"/>
                </a:cubicBezTo>
                <a:cubicBezTo>
                  <a:pt x="84" y="55"/>
                  <a:pt x="76" y="61"/>
                  <a:pt x="68" y="68"/>
                </a:cubicBezTo>
                <a:cubicBezTo>
                  <a:pt x="61" y="76"/>
                  <a:pt x="55" y="83"/>
                  <a:pt x="49" y="92"/>
                </a:cubicBezTo>
                <a:cubicBezTo>
                  <a:pt x="43" y="101"/>
                  <a:pt x="38" y="110"/>
                  <a:pt x="35" y="119"/>
                </a:cubicBezTo>
                <a:cubicBezTo>
                  <a:pt x="31" y="129"/>
                  <a:pt x="28" y="138"/>
                  <a:pt x="26" y="148"/>
                </a:cubicBezTo>
                <a:cubicBezTo>
                  <a:pt x="24" y="158"/>
                  <a:pt x="23" y="169"/>
                  <a:pt x="23" y="179"/>
                </a:cubicBez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64" name="图片 863"/>
          <p:cNvPicPr/>
          <p:nvPr/>
        </p:nvPicPr>
        <p:blipFill>
          <a:blip r:embed="rId19"/>
          <a:stretch/>
        </p:blipFill>
        <p:spPr>
          <a:xfrm>
            <a:off x="3345840" y="1319040"/>
            <a:ext cx="30528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5" name="文本框 864"/>
          <p:cNvSpPr txBox="1"/>
          <p:nvPr/>
        </p:nvSpPr>
        <p:spPr>
          <a:xfrm>
            <a:off x="1515960" y="1479960"/>
            <a:ext cx="10155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分析情境，规划策略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6" name="文本框 865"/>
          <p:cNvSpPr txBox="1"/>
          <p:nvPr/>
        </p:nvSpPr>
        <p:spPr>
          <a:xfrm>
            <a:off x="3743640" y="1296000"/>
            <a:ext cx="833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行动 </a:t>
            </a:r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(Acting)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7" name="文本框 866"/>
          <p:cNvSpPr txBox="1"/>
          <p:nvPr/>
        </p:nvSpPr>
        <p:spPr>
          <a:xfrm>
            <a:off x="3743640" y="1479960"/>
            <a:ext cx="10155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执行决策，观察结果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8" name="图片 867"/>
          <p:cNvPicPr/>
          <p:nvPr/>
        </p:nvPicPr>
        <p:blipFill>
          <a:blip r:embed="rId2"/>
          <a:stretch/>
        </p:blipFill>
        <p:spPr>
          <a:xfrm>
            <a:off x="0" y="0"/>
            <a:ext cx="8332920" cy="5540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69" name="图片 868"/>
          <p:cNvPicPr/>
          <p:nvPr/>
        </p:nvPicPr>
        <p:blipFill>
          <a:blip r:embed="rId3"/>
          <a:stretch/>
        </p:blipFill>
        <p:spPr>
          <a:xfrm>
            <a:off x="260280" y="260280"/>
            <a:ext cx="8332920" cy="5540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70" name="图片 869"/>
          <p:cNvPicPr/>
          <p:nvPr/>
        </p:nvPicPr>
        <p:blipFill>
          <a:blip r:embed="rId4"/>
          <a:stretch/>
        </p:blipFill>
        <p:spPr>
          <a:xfrm>
            <a:off x="6705720" y="-325440"/>
            <a:ext cx="1952640" cy="1952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71" name="图片 870"/>
          <p:cNvPicPr/>
          <p:nvPr/>
        </p:nvPicPr>
        <p:blipFill>
          <a:blip r:embed="rId5"/>
          <a:stretch/>
        </p:blipFill>
        <p:spPr>
          <a:xfrm>
            <a:off x="-325440" y="4238280"/>
            <a:ext cx="1627200" cy="1627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2" name="文本框 871"/>
          <p:cNvSpPr txBox="1"/>
          <p:nvPr/>
        </p:nvSpPr>
        <p:spPr>
          <a:xfrm>
            <a:off x="7896960" y="5325480"/>
            <a:ext cx="322200" cy="106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2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15 / 17</a:t>
            </a:r>
            <a:endParaRPr lang="en-US" sz="7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3" name="文本框 872"/>
          <p:cNvSpPr txBox="1"/>
          <p:nvPr/>
        </p:nvSpPr>
        <p:spPr>
          <a:xfrm>
            <a:off x="260280" y="277200"/>
            <a:ext cx="3286800" cy="340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85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Hugging Face</a:t>
            </a:r>
            <a:r>
              <a:rPr lang="zh-CN" sz="185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平台与模型管理</a:t>
            </a:r>
            <a:endParaRPr lang="en-US" sz="18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4" name="任意多边形: 形状 873"/>
          <p:cNvSpPr/>
          <p:nvPr/>
        </p:nvSpPr>
        <p:spPr>
          <a:xfrm>
            <a:off x="270000" y="1015560"/>
            <a:ext cx="3740760" cy="755280"/>
          </a:xfrm>
          <a:custGeom>
            <a:avLst/>
            <a:gdLst/>
            <a:ahLst/>
            <a:cxnLst/>
            <a:rect l="0" t="0" r="r" b="b"/>
            <a:pathLst>
              <a:path w="10391" h="2098">
                <a:moveTo>
                  <a:pt x="0" y="2026"/>
                </a:moveTo>
                <a:lnTo>
                  <a:pt x="0" y="72"/>
                </a:lnTo>
                <a:cubicBezTo>
                  <a:pt x="0" y="62"/>
                  <a:pt x="1" y="53"/>
                  <a:pt x="3" y="44"/>
                </a:cubicBezTo>
                <a:cubicBezTo>
                  <a:pt x="6" y="35"/>
                  <a:pt x="9" y="28"/>
                  <a:pt x="13" y="21"/>
                </a:cubicBezTo>
                <a:cubicBezTo>
                  <a:pt x="17" y="14"/>
                  <a:pt x="22" y="9"/>
                  <a:pt x="28" y="5"/>
                </a:cubicBezTo>
                <a:cubicBezTo>
                  <a:pt x="33" y="2"/>
                  <a:pt x="39" y="0"/>
                  <a:pt x="45" y="0"/>
                </a:cubicBezTo>
                <a:lnTo>
                  <a:pt x="10318" y="0"/>
                </a:lnTo>
                <a:cubicBezTo>
                  <a:pt x="10328" y="0"/>
                  <a:pt x="10337" y="2"/>
                  <a:pt x="10346" y="5"/>
                </a:cubicBezTo>
                <a:cubicBezTo>
                  <a:pt x="10355" y="9"/>
                  <a:pt x="10363" y="14"/>
                  <a:pt x="10369" y="21"/>
                </a:cubicBezTo>
                <a:cubicBezTo>
                  <a:pt x="10376" y="28"/>
                  <a:pt x="10381" y="35"/>
                  <a:pt x="10385" y="44"/>
                </a:cubicBezTo>
                <a:cubicBezTo>
                  <a:pt x="10389" y="53"/>
                  <a:pt x="10391" y="62"/>
                  <a:pt x="10391" y="72"/>
                </a:cubicBezTo>
                <a:lnTo>
                  <a:pt x="10391" y="2026"/>
                </a:lnTo>
                <a:cubicBezTo>
                  <a:pt x="10391" y="2036"/>
                  <a:pt x="10389" y="2045"/>
                  <a:pt x="10385" y="2054"/>
                </a:cubicBezTo>
                <a:cubicBezTo>
                  <a:pt x="10381" y="2063"/>
                  <a:pt x="10376" y="2070"/>
                  <a:pt x="10369" y="2077"/>
                </a:cubicBezTo>
                <a:cubicBezTo>
                  <a:pt x="10363" y="2084"/>
                  <a:pt x="10355" y="2089"/>
                  <a:pt x="10346" y="2093"/>
                </a:cubicBezTo>
                <a:cubicBezTo>
                  <a:pt x="10337" y="2097"/>
                  <a:pt x="10328" y="2098"/>
                  <a:pt x="10318" y="2098"/>
                </a:cubicBezTo>
                <a:lnTo>
                  <a:pt x="45" y="2098"/>
                </a:lnTo>
                <a:cubicBezTo>
                  <a:pt x="39" y="2098"/>
                  <a:pt x="33" y="2097"/>
                  <a:pt x="28" y="2093"/>
                </a:cubicBezTo>
                <a:cubicBezTo>
                  <a:pt x="22" y="2089"/>
                  <a:pt x="17" y="2084"/>
                  <a:pt x="13" y="2077"/>
                </a:cubicBezTo>
                <a:cubicBezTo>
                  <a:pt x="9" y="2070"/>
                  <a:pt x="6" y="2063"/>
                  <a:pt x="3" y="2054"/>
                </a:cubicBezTo>
                <a:cubicBezTo>
                  <a:pt x="1" y="2045"/>
                  <a:pt x="0" y="2036"/>
                  <a:pt x="0" y="2026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5" name="任意多边形: 形状 874"/>
          <p:cNvSpPr/>
          <p:nvPr/>
        </p:nvSpPr>
        <p:spPr>
          <a:xfrm>
            <a:off x="260280" y="1015560"/>
            <a:ext cx="26280" cy="755280"/>
          </a:xfrm>
          <a:custGeom>
            <a:avLst/>
            <a:gdLst/>
            <a:ahLst/>
            <a:cxnLst/>
            <a:rect l="0" t="0" r="r" b="b"/>
            <a:pathLst>
              <a:path w="73" h="2098">
                <a:moveTo>
                  <a:pt x="0" y="0"/>
                </a:moveTo>
                <a:lnTo>
                  <a:pt x="73" y="0"/>
                </a:lnTo>
                <a:lnTo>
                  <a:pt x="73" y="2098"/>
                </a:lnTo>
                <a:lnTo>
                  <a:pt x="0" y="2098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6" name="任意多边形: 形状 875"/>
          <p:cNvSpPr/>
          <p:nvPr/>
        </p:nvSpPr>
        <p:spPr>
          <a:xfrm>
            <a:off x="270000" y="1900800"/>
            <a:ext cx="3740760" cy="911880"/>
          </a:xfrm>
          <a:custGeom>
            <a:avLst/>
            <a:gdLst/>
            <a:ahLst/>
            <a:cxnLst/>
            <a:rect l="0" t="0" r="r" b="b"/>
            <a:pathLst>
              <a:path w="10391" h="2533">
                <a:moveTo>
                  <a:pt x="0" y="2461"/>
                </a:moveTo>
                <a:lnTo>
                  <a:pt x="0" y="72"/>
                </a:lnTo>
                <a:cubicBezTo>
                  <a:pt x="0" y="63"/>
                  <a:pt x="1" y="54"/>
                  <a:pt x="3" y="45"/>
                </a:cubicBezTo>
                <a:cubicBezTo>
                  <a:pt x="6" y="36"/>
                  <a:pt x="9" y="28"/>
                  <a:pt x="13" y="21"/>
                </a:cubicBezTo>
                <a:cubicBezTo>
                  <a:pt x="17" y="15"/>
                  <a:pt x="22" y="9"/>
                  <a:pt x="28" y="6"/>
                </a:cubicBezTo>
                <a:cubicBezTo>
                  <a:pt x="33" y="2"/>
                  <a:pt x="39" y="0"/>
                  <a:pt x="45" y="0"/>
                </a:cubicBezTo>
                <a:lnTo>
                  <a:pt x="10318" y="0"/>
                </a:lnTo>
                <a:cubicBezTo>
                  <a:pt x="10328" y="0"/>
                  <a:pt x="10337" y="2"/>
                  <a:pt x="10346" y="6"/>
                </a:cubicBezTo>
                <a:cubicBezTo>
                  <a:pt x="10355" y="9"/>
                  <a:pt x="10363" y="15"/>
                  <a:pt x="10369" y="21"/>
                </a:cubicBezTo>
                <a:cubicBezTo>
                  <a:pt x="10376" y="28"/>
                  <a:pt x="10381" y="36"/>
                  <a:pt x="10385" y="45"/>
                </a:cubicBezTo>
                <a:cubicBezTo>
                  <a:pt x="10389" y="54"/>
                  <a:pt x="10391" y="63"/>
                  <a:pt x="10391" y="72"/>
                </a:cubicBezTo>
                <a:lnTo>
                  <a:pt x="10391" y="2461"/>
                </a:lnTo>
                <a:cubicBezTo>
                  <a:pt x="10391" y="2470"/>
                  <a:pt x="10389" y="2479"/>
                  <a:pt x="10385" y="2488"/>
                </a:cubicBezTo>
                <a:cubicBezTo>
                  <a:pt x="10381" y="2497"/>
                  <a:pt x="10376" y="2505"/>
                  <a:pt x="10369" y="2512"/>
                </a:cubicBezTo>
                <a:cubicBezTo>
                  <a:pt x="10363" y="2519"/>
                  <a:pt x="10355" y="2524"/>
                  <a:pt x="10346" y="2527"/>
                </a:cubicBezTo>
                <a:cubicBezTo>
                  <a:pt x="10337" y="2531"/>
                  <a:pt x="10328" y="2533"/>
                  <a:pt x="10318" y="2533"/>
                </a:cubicBezTo>
                <a:lnTo>
                  <a:pt x="45" y="2533"/>
                </a:lnTo>
                <a:cubicBezTo>
                  <a:pt x="39" y="2533"/>
                  <a:pt x="33" y="2531"/>
                  <a:pt x="28" y="2527"/>
                </a:cubicBezTo>
                <a:cubicBezTo>
                  <a:pt x="22" y="2524"/>
                  <a:pt x="17" y="2519"/>
                  <a:pt x="13" y="2512"/>
                </a:cubicBezTo>
                <a:cubicBezTo>
                  <a:pt x="9" y="2505"/>
                  <a:pt x="6" y="2497"/>
                  <a:pt x="3" y="2488"/>
                </a:cubicBezTo>
                <a:cubicBezTo>
                  <a:pt x="1" y="2479"/>
                  <a:pt x="0" y="2470"/>
                  <a:pt x="0" y="2461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7" name="任意多边形: 形状 876"/>
          <p:cNvSpPr/>
          <p:nvPr/>
        </p:nvSpPr>
        <p:spPr>
          <a:xfrm>
            <a:off x="260280" y="1900800"/>
            <a:ext cx="26280" cy="911880"/>
          </a:xfrm>
          <a:custGeom>
            <a:avLst/>
            <a:gdLst/>
            <a:ahLst/>
            <a:cxnLst/>
            <a:rect l="0" t="0" r="r" b="b"/>
            <a:pathLst>
              <a:path w="73" h="2533">
                <a:moveTo>
                  <a:pt x="0" y="0"/>
                </a:moveTo>
                <a:lnTo>
                  <a:pt x="73" y="0"/>
                </a:lnTo>
                <a:lnTo>
                  <a:pt x="73" y="2533"/>
                </a:lnTo>
                <a:lnTo>
                  <a:pt x="0" y="2533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8" name="任意多边形: 形状 877"/>
          <p:cNvSpPr/>
          <p:nvPr/>
        </p:nvSpPr>
        <p:spPr>
          <a:xfrm>
            <a:off x="270000" y="2942640"/>
            <a:ext cx="3740760" cy="755280"/>
          </a:xfrm>
          <a:custGeom>
            <a:avLst/>
            <a:gdLst/>
            <a:ahLst/>
            <a:cxnLst/>
            <a:rect l="0" t="0" r="r" b="b"/>
            <a:pathLst>
              <a:path w="10391" h="2098">
                <a:moveTo>
                  <a:pt x="0" y="2026"/>
                </a:moveTo>
                <a:lnTo>
                  <a:pt x="0" y="72"/>
                </a:lnTo>
                <a:cubicBezTo>
                  <a:pt x="0" y="62"/>
                  <a:pt x="1" y="53"/>
                  <a:pt x="3" y="44"/>
                </a:cubicBezTo>
                <a:cubicBezTo>
                  <a:pt x="6" y="35"/>
                  <a:pt x="9" y="28"/>
                  <a:pt x="13" y="21"/>
                </a:cubicBezTo>
                <a:cubicBezTo>
                  <a:pt x="17" y="14"/>
                  <a:pt x="22" y="9"/>
                  <a:pt x="28" y="5"/>
                </a:cubicBezTo>
                <a:cubicBezTo>
                  <a:pt x="33" y="1"/>
                  <a:pt x="39" y="0"/>
                  <a:pt x="45" y="0"/>
                </a:cubicBezTo>
                <a:lnTo>
                  <a:pt x="10318" y="0"/>
                </a:lnTo>
                <a:cubicBezTo>
                  <a:pt x="10328" y="0"/>
                  <a:pt x="10337" y="1"/>
                  <a:pt x="10346" y="5"/>
                </a:cubicBezTo>
                <a:cubicBezTo>
                  <a:pt x="10355" y="9"/>
                  <a:pt x="10363" y="14"/>
                  <a:pt x="10369" y="21"/>
                </a:cubicBezTo>
                <a:cubicBezTo>
                  <a:pt x="10376" y="28"/>
                  <a:pt x="10381" y="35"/>
                  <a:pt x="10385" y="44"/>
                </a:cubicBezTo>
                <a:cubicBezTo>
                  <a:pt x="10389" y="53"/>
                  <a:pt x="10391" y="62"/>
                  <a:pt x="10391" y="72"/>
                </a:cubicBezTo>
                <a:lnTo>
                  <a:pt x="10391" y="2026"/>
                </a:lnTo>
                <a:cubicBezTo>
                  <a:pt x="10391" y="2036"/>
                  <a:pt x="10389" y="2045"/>
                  <a:pt x="10385" y="2054"/>
                </a:cubicBezTo>
                <a:cubicBezTo>
                  <a:pt x="10381" y="2063"/>
                  <a:pt x="10376" y="2070"/>
                  <a:pt x="10369" y="2077"/>
                </a:cubicBezTo>
                <a:cubicBezTo>
                  <a:pt x="10363" y="2084"/>
                  <a:pt x="10355" y="2089"/>
                  <a:pt x="10346" y="2093"/>
                </a:cubicBezTo>
                <a:cubicBezTo>
                  <a:pt x="10337" y="2097"/>
                  <a:pt x="10328" y="2098"/>
                  <a:pt x="10318" y="2098"/>
                </a:cubicBezTo>
                <a:lnTo>
                  <a:pt x="45" y="2098"/>
                </a:lnTo>
                <a:cubicBezTo>
                  <a:pt x="39" y="2098"/>
                  <a:pt x="33" y="2097"/>
                  <a:pt x="28" y="2093"/>
                </a:cubicBezTo>
                <a:cubicBezTo>
                  <a:pt x="22" y="2089"/>
                  <a:pt x="17" y="2084"/>
                  <a:pt x="13" y="2077"/>
                </a:cubicBezTo>
                <a:cubicBezTo>
                  <a:pt x="9" y="2070"/>
                  <a:pt x="6" y="2063"/>
                  <a:pt x="3" y="2054"/>
                </a:cubicBezTo>
                <a:cubicBezTo>
                  <a:pt x="1" y="2045"/>
                  <a:pt x="0" y="2036"/>
                  <a:pt x="0" y="2026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9" name="任意多边形: 形状 878"/>
          <p:cNvSpPr/>
          <p:nvPr/>
        </p:nvSpPr>
        <p:spPr>
          <a:xfrm>
            <a:off x="260280" y="2942640"/>
            <a:ext cx="26280" cy="755280"/>
          </a:xfrm>
          <a:custGeom>
            <a:avLst/>
            <a:gdLst/>
            <a:ahLst/>
            <a:cxnLst/>
            <a:rect l="0" t="0" r="r" b="b"/>
            <a:pathLst>
              <a:path w="73" h="2098">
                <a:moveTo>
                  <a:pt x="0" y="0"/>
                </a:moveTo>
                <a:lnTo>
                  <a:pt x="73" y="0"/>
                </a:lnTo>
                <a:lnTo>
                  <a:pt x="73" y="2098"/>
                </a:lnTo>
                <a:lnTo>
                  <a:pt x="0" y="2098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80" name="任意多边形: 形状 879"/>
          <p:cNvSpPr/>
          <p:nvPr/>
        </p:nvSpPr>
        <p:spPr>
          <a:xfrm>
            <a:off x="270000" y="3827880"/>
            <a:ext cx="3740760" cy="755640"/>
          </a:xfrm>
          <a:custGeom>
            <a:avLst/>
            <a:gdLst/>
            <a:ahLst/>
            <a:cxnLst/>
            <a:rect l="0" t="0" r="r" b="b"/>
            <a:pathLst>
              <a:path w="10391" h="2099">
                <a:moveTo>
                  <a:pt x="0" y="2027"/>
                </a:moveTo>
                <a:lnTo>
                  <a:pt x="0" y="72"/>
                </a:lnTo>
                <a:cubicBezTo>
                  <a:pt x="0" y="63"/>
                  <a:pt x="1" y="54"/>
                  <a:pt x="3" y="45"/>
                </a:cubicBezTo>
                <a:cubicBezTo>
                  <a:pt x="6" y="36"/>
                  <a:pt x="9" y="28"/>
                  <a:pt x="13" y="21"/>
                </a:cubicBezTo>
                <a:cubicBezTo>
                  <a:pt x="17" y="15"/>
                  <a:pt x="22" y="9"/>
                  <a:pt x="28" y="6"/>
                </a:cubicBezTo>
                <a:cubicBezTo>
                  <a:pt x="33" y="2"/>
                  <a:pt x="39" y="0"/>
                  <a:pt x="45" y="0"/>
                </a:cubicBezTo>
                <a:lnTo>
                  <a:pt x="10318" y="0"/>
                </a:lnTo>
                <a:cubicBezTo>
                  <a:pt x="10328" y="0"/>
                  <a:pt x="10337" y="2"/>
                  <a:pt x="10346" y="6"/>
                </a:cubicBezTo>
                <a:cubicBezTo>
                  <a:pt x="10355" y="9"/>
                  <a:pt x="10363" y="15"/>
                  <a:pt x="10369" y="21"/>
                </a:cubicBezTo>
                <a:cubicBezTo>
                  <a:pt x="10376" y="28"/>
                  <a:pt x="10381" y="36"/>
                  <a:pt x="10385" y="45"/>
                </a:cubicBezTo>
                <a:cubicBezTo>
                  <a:pt x="10389" y="54"/>
                  <a:pt x="10391" y="63"/>
                  <a:pt x="10391" y="72"/>
                </a:cubicBezTo>
                <a:lnTo>
                  <a:pt x="10391" y="2027"/>
                </a:lnTo>
                <a:cubicBezTo>
                  <a:pt x="10391" y="2036"/>
                  <a:pt x="10389" y="2045"/>
                  <a:pt x="10385" y="2054"/>
                </a:cubicBezTo>
                <a:cubicBezTo>
                  <a:pt x="10381" y="2063"/>
                  <a:pt x="10376" y="2071"/>
                  <a:pt x="10369" y="2078"/>
                </a:cubicBezTo>
                <a:cubicBezTo>
                  <a:pt x="10363" y="2085"/>
                  <a:pt x="10355" y="2090"/>
                  <a:pt x="10346" y="2093"/>
                </a:cubicBezTo>
                <a:cubicBezTo>
                  <a:pt x="10337" y="2097"/>
                  <a:pt x="10328" y="2099"/>
                  <a:pt x="10318" y="2099"/>
                </a:cubicBezTo>
                <a:lnTo>
                  <a:pt x="45" y="2099"/>
                </a:lnTo>
                <a:cubicBezTo>
                  <a:pt x="39" y="2099"/>
                  <a:pt x="33" y="2097"/>
                  <a:pt x="28" y="2093"/>
                </a:cubicBezTo>
                <a:cubicBezTo>
                  <a:pt x="22" y="2090"/>
                  <a:pt x="17" y="2085"/>
                  <a:pt x="13" y="2078"/>
                </a:cubicBezTo>
                <a:cubicBezTo>
                  <a:pt x="9" y="2071"/>
                  <a:pt x="6" y="2063"/>
                  <a:pt x="3" y="2054"/>
                </a:cubicBezTo>
                <a:cubicBezTo>
                  <a:pt x="1" y="2045"/>
                  <a:pt x="0" y="2036"/>
                  <a:pt x="0" y="2027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81" name="任意多边形: 形状 880"/>
          <p:cNvSpPr/>
          <p:nvPr/>
        </p:nvSpPr>
        <p:spPr>
          <a:xfrm>
            <a:off x="260280" y="3827880"/>
            <a:ext cx="26280" cy="755640"/>
          </a:xfrm>
          <a:custGeom>
            <a:avLst/>
            <a:gdLst/>
            <a:ahLst/>
            <a:cxnLst/>
            <a:rect l="0" t="0" r="r" b="b"/>
            <a:pathLst>
              <a:path w="73" h="2099">
                <a:moveTo>
                  <a:pt x="0" y="0"/>
                </a:moveTo>
                <a:lnTo>
                  <a:pt x="73" y="0"/>
                </a:lnTo>
                <a:lnTo>
                  <a:pt x="73" y="2099"/>
                </a:lnTo>
                <a:lnTo>
                  <a:pt x="0" y="2099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82" name="图片 881"/>
          <p:cNvPicPr/>
          <p:nvPr/>
        </p:nvPicPr>
        <p:blipFill>
          <a:blip r:embed="rId6"/>
          <a:stretch/>
        </p:blipFill>
        <p:spPr>
          <a:xfrm>
            <a:off x="384120" y="1119960"/>
            <a:ext cx="390240" cy="3902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83" name="图片 882"/>
          <p:cNvPicPr/>
          <p:nvPr/>
        </p:nvPicPr>
        <p:blipFill>
          <a:blip r:embed="rId7"/>
          <a:stretch/>
        </p:blipFill>
        <p:spPr>
          <a:xfrm>
            <a:off x="514440" y="1236960"/>
            <a:ext cx="136440" cy="155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4" name="文本框 883"/>
          <p:cNvSpPr txBox="1"/>
          <p:nvPr/>
        </p:nvSpPr>
        <p:spPr>
          <a:xfrm>
            <a:off x="260280" y="659520"/>
            <a:ext cx="38732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自然语言处理领域的重要技术平台，以模型共享、管理与部署的便捷性著称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5" name="文本框 884"/>
          <p:cNvSpPr txBox="1"/>
          <p:nvPr/>
        </p:nvSpPr>
        <p:spPr>
          <a:xfrm>
            <a:off x="878760" y="1142280"/>
            <a:ext cx="1180440" cy="19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3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开源模型库的多样性</a:t>
            </a:r>
            <a:endParaRPr lang="en-US" sz="10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6" name="文本框 885"/>
          <p:cNvSpPr txBox="1"/>
          <p:nvPr/>
        </p:nvSpPr>
        <p:spPr>
          <a:xfrm>
            <a:off x="878760" y="1381320"/>
            <a:ext cx="29023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拥有成千上万的预训练模型，涵盖自然语言理解、生成、语义匹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87" name="图片 886"/>
          <p:cNvPicPr/>
          <p:nvPr/>
        </p:nvPicPr>
        <p:blipFill>
          <a:blip r:embed="rId8"/>
          <a:stretch/>
        </p:blipFill>
        <p:spPr>
          <a:xfrm>
            <a:off x="384120" y="2005200"/>
            <a:ext cx="390240" cy="3902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88" name="图片 887"/>
          <p:cNvPicPr/>
          <p:nvPr/>
        </p:nvPicPr>
        <p:blipFill>
          <a:blip r:embed="rId9"/>
          <a:stretch/>
        </p:blipFill>
        <p:spPr>
          <a:xfrm>
            <a:off x="501480" y="2122560"/>
            <a:ext cx="155880" cy="155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9" name="文本框 888"/>
          <p:cNvSpPr txBox="1"/>
          <p:nvPr/>
        </p:nvSpPr>
        <p:spPr>
          <a:xfrm>
            <a:off x="878760" y="1537560"/>
            <a:ext cx="25916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配、情感分析等多个领域，由全球开发者社区共享维护。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0" name="文本框 889"/>
          <p:cNvSpPr txBox="1"/>
          <p:nvPr/>
        </p:nvSpPr>
        <p:spPr>
          <a:xfrm>
            <a:off x="878760" y="2027520"/>
            <a:ext cx="1311480" cy="19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3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模型微调与部署便捷性</a:t>
            </a:r>
            <a:endParaRPr lang="en-US" sz="10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1" name="文本框 890"/>
          <p:cNvSpPr txBox="1"/>
          <p:nvPr/>
        </p:nvSpPr>
        <p:spPr>
          <a:xfrm>
            <a:off x="878760" y="2266560"/>
            <a:ext cx="30060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支持轻松对预训练模型进行微调，使其适应特定领域需求。通过简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2" name="文本框 891"/>
          <p:cNvSpPr txBox="1"/>
          <p:nvPr/>
        </p:nvSpPr>
        <p:spPr>
          <a:xfrm>
            <a:off x="878760" y="2422800"/>
            <a:ext cx="29023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单的几行代码，即可将模型部署到生产环境中，实现实时推理响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93" name="图片 892"/>
          <p:cNvPicPr/>
          <p:nvPr/>
        </p:nvPicPr>
        <p:blipFill>
          <a:blip r:embed="rId10"/>
          <a:stretch/>
        </p:blipFill>
        <p:spPr>
          <a:xfrm>
            <a:off x="384120" y="3047040"/>
            <a:ext cx="390240" cy="3902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94" name="图片 893"/>
          <p:cNvPicPr/>
          <p:nvPr/>
        </p:nvPicPr>
        <p:blipFill>
          <a:blip r:embed="rId11"/>
          <a:stretch/>
        </p:blipFill>
        <p:spPr>
          <a:xfrm>
            <a:off x="481680" y="3164040"/>
            <a:ext cx="195120" cy="155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95" name="文本框 894"/>
          <p:cNvSpPr txBox="1"/>
          <p:nvPr/>
        </p:nvSpPr>
        <p:spPr>
          <a:xfrm>
            <a:off x="878760" y="2579040"/>
            <a:ext cx="2080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应。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6" name="文本框 895"/>
          <p:cNvSpPr txBox="1"/>
          <p:nvPr/>
        </p:nvSpPr>
        <p:spPr>
          <a:xfrm>
            <a:off x="878760" y="3069360"/>
            <a:ext cx="1193400" cy="19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3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集成工具与</a:t>
            </a:r>
            <a:r>
              <a:rPr lang="en-US" sz="103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3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支持</a:t>
            </a:r>
            <a:endParaRPr lang="en-US" sz="10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7" name="文本框 896"/>
          <p:cNvSpPr txBox="1"/>
          <p:nvPr/>
        </p:nvSpPr>
        <p:spPr>
          <a:xfrm>
            <a:off x="878760" y="3308400"/>
            <a:ext cx="30600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提供完善的</a:t>
            </a:r>
            <a:r>
              <a:rPr lang="en-US" sz="8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8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接口，使智能体能够无缝集成各种</a:t>
            </a:r>
            <a:r>
              <a:rPr lang="en-US" sz="8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NLP</a:t>
            </a:r>
            <a:r>
              <a:rPr lang="zh-CN" sz="8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功能。支持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98" name="图片 897"/>
          <p:cNvPicPr/>
          <p:nvPr/>
        </p:nvPicPr>
        <p:blipFill>
          <a:blip r:embed="rId12"/>
          <a:stretch/>
        </p:blipFill>
        <p:spPr>
          <a:xfrm>
            <a:off x="384120" y="3932280"/>
            <a:ext cx="390240" cy="3902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99" name="图片 898"/>
          <p:cNvPicPr/>
          <p:nvPr/>
        </p:nvPicPr>
        <p:blipFill>
          <a:blip r:embed="rId13"/>
          <a:stretch/>
        </p:blipFill>
        <p:spPr>
          <a:xfrm>
            <a:off x="481680" y="4049640"/>
            <a:ext cx="195120" cy="155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0" name="文本框 899"/>
          <p:cNvSpPr txBox="1"/>
          <p:nvPr/>
        </p:nvSpPr>
        <p:spPr>
          <a:xfrm>
            <a:off x="878760" y="3464640"/>
            <a:ext cx="26953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模型版本控制和模型优化，确保智能体始终保持最佳性能。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1" name="文本框 900"/>
          <p:cNvSpPr txBox="1"/>
          <p:nvPr/>
        </p:nvSpPr>
        <p:spPr>
          <a:xfrm>
            <a:off x="878760" y="3954600"/>
            <a:ext cx="918000" cy="19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3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社区与开源支持</a:t>
            </a:r>
            <a:endParaRPr lang="en-US" sz="10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2" name="文本框 901"/>
          <p:cNvSpPr txBox="1"/>
          <p:nvPr/>
        </p:nvSpPr>
        <p:spPr>
          <a:xfrm>
            <a:off x="878760" y="4193640"/>
            <a:ext cx="30060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活跃的开发者社区提供大量教程、代码示例和技术支持，帮助开发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3" name="任意多边形: 形状 902"/>
          <p:cNvSpPr/>
          <p:nvPr/>
        </p:nvSpPr>
        <p:spPr>
          <a:xfrm>
            <a:off x="5689800" y="3228840"/>
            <a:ext cx="1015920" cy="1328760"/>
          </a:xfrm>
          <a:custGeom>
            <a:avLst/>
            <a:gdLst/>
            <a:ahLst/>
            <a:cxnLst/>
            <a:rect l="0" t="0" r="r" b="b"/>
            <a:pathLst>
              <a:path w="2822" h="3691">
                <a:moveTo>
                  <a:pt x="0" y="3546"/>
                </a:moveTo>
                <a:lnTo>
                  <a:pt x="0" y="145"/>
                </a:lnTo>
                <a:cubicBezTo>
                  <a:pt x="0" y="136"/>
                  <a:pt x="1" y="126"/>
                  <a:pt x="3" y="117"/>
                </a:cubicBezTo>
                <a:cubicBezTo>
                  <a:pt x="5" y="108"/>
                  <a:pt x="8" y="98"/>
                  <a:pt x="11" y="90"/>
                </a:cubicBezTo>
                <a:cubicBezTo>
                  <a:pt x="15" y="81"/>
                  <a:pt x="19" y="73"/>
                  <a:pt x="25" y="65"/>
                </a:cubicBezTo>
                <a:cubicBezTo>
                  <a:pt x="30" y="57"/>
                  <a:pt x="36" y="49"/>
                  <a:pt x="43" y="43"/>
                </a:cubicBezTo>
                <a:cubicBezTo>
                  <a:pt x="49" y="36"/>
                  <a:pt x="57" y="30"/>
                  <a:pt x="65" y="25"/>
                </a:cubicBezTo>
                <a:cubicBezTo>
                  <a:pt x="72" y="19"/>
                  <a:pt x="81" y="15"/>
                  <a:pt x="90" y="11"/>
                </a:cubicBezTo>
                <a:cubicBezTo>
                  <a:pt x="98" y="8"/>
                  <a:pt x="107" y="5"/>
                  <a:pt x="117" y="3"/>
                </a:cubicBezTo>
                <a:cubicBezTo>
                  <a:pt x="126" y="1"/>
                  <a:pt x="135" y="0"/>
                  <a:pt x="145" y="0"/>
                </a:cubicBezTo>
                <a:lnTo>
                  <a:pt x="2678" y="0"/>
                </a:lnTo>
                <a:cubicBezTo>
                  <a:pt x="2687" y="0"/>
                  <a:pt x="2697" y="1"/>
                  <a:pt x="2706" y="3"/>
                </a:cubicBezTo>
                <a:cubicBezTo>
                  <a:pt x="2715" y="5"/>
                  <a:pt x="2724" y="8"/>
                  <a:pt x="2733" y="11"/>
                </a:cubicBezTo>
                <a:cubicBezTo>
                  <a:pt x="2742" y="15"/>
                  <a:pt x="2750" y="19"/>
                  <a:pt x="2758" y="25"/>
                </a:cubicBezTo>
                <a:cubicBezTo>
                  <a:pt x="2766" y="30"/>
                  <a:pt x="2773" y="36"/>
                  <a:pt x="2780" y="43"/>
                </a:cubicBezTo>
                <a:cubicBezTo>
                  <a:pt x="2787" y="49"/>
                  <a:pt x="2793" y="57"/>
                  <a:pt x="2798" y="65"/>
                </a:cubicBezTo>
                <a:cubicBezTo>
                  <a:pt x="2803" y="73"/>
                  <a:pt x="2808" y="81"/>
                  <a:pt x="2811" y="90"/>
                </a:cubicBezTo>
                <a:cubicBezTo>
                  <a:pt x="2815" y="98"/>
                  <a:pt x="2818" y="108"/>
                  <a:pt x="2820" y="117"/>
                </a:cubicBezTo>
                <a:cubicBezTo>
                  <a:pt x="2822" y="126"/>
                  <a:pt x="2822" y="136"/>
                  <a:pt x="2822" y="145"/>
                </a:cubicBezTo>
                <a:lnTo>
                  <a:pt x="2822" y="3546"/>
                </a:lnTo>
                <a:cubicBezTo>
                  <a:pt x="2822" y="3555"/>
                  <a:pt x="2822" y="3565"/>
                  <a:pt x="2820" y="3574"/>
                </a:cubicBezTo>
                <a:cubicBezTo>
                  <a:pt x="2818" y="3583"/>
                  <a:pt x="2815" y="3593"/>
                  <a:pt x="2811" y="3601"/>
                </a:cubicBezTo>
                <a:cubicBezTo>
                  <a:pt x="2808" y="3610"/>
                  <a:pt x="2803" y="3618"/>
                  <a:pt x="2798" y="3626"/>
                </a:cubicBezTo>
                <a:cubicBezTo>
                  <a:pt x="2793" y="3634"/>
                  <a:pt x="2787" y="3642"/>
                  <a:pt x="2780" y="3648"/>
                </a:cubicBezTo>
                <a:cubicBezTo>
                  <a:pt x="2773" y="3655"/>
                  <a:pt x="2766" y="3661"/>
                  <a:pt x="2758" y="3666"/>
                </a:cubicBezTo>
                <a:cubicBezTo>
                  <a:pt x="2750" y="3671"/>
                  <a:pt x="2742" y="3676"/>
                  <a:pt x="2733" y="3680"/>
                </a:cubicBezTo>
                <a:cubicBezTo>
                  <a:pt x="2724" y="3683"/>
                  <a:pt x="2715" y="3686"/>
                  <a:pt x="2706" y="3688"/>
                </a:cubicBezTo>
                <a:cubicBezTo>
                  <a:pt x="2697" y="3690"/>
                  <a:pt x="2687" y="3691"/>
                  <a:pt x="2678" y="3691"/>
                </a:cubicBezTo>
                <a:lnTo>
                  <a:pt x="145" y="3691"/>
                </a:lnTo>
                <a:cubicBezTo>
                  <a:pt x="135" y="3691"/>
                  <a:pt x="126" y="3690"/>
                  <a:pt x="117" y="3688"/>
                </a:cubicBezTo>
                <a:cubicBezTo>
                  <a:pt x="107" y="3686"/>
                  <a:pt x="98" y="3683"/>
                  <a:pt x="90" y="3680"/>
                </a:cubicBezTo>
                <a:cubicBezTo>
                  <a:pt x="81" y="3676"/>
                  <a:pt x="72" y="3671"/>
                  <a:pt x="65" y="3666"/>
                </a:cubicBezTo>
                <a:cubicBezTo>
                  <a:pt x="57" y="3661"/>
                  <a:pt x="49" y="3655"/>
                  <a:pt x="43" y="3648"/>
                </a:cubicBezTo>
                <a:cubicBezTo>
                  <a:pt x="36" y="3642"/>
                  <a:pt x="30" y="3634"/>
                  <a:pt x="25" y="3626"/>
                </a:cubicBezTo>
                <a:cubicBezTo>
                  <a:pt x="19" y="3618"/>
                  <a:pt x="15" y="3610"/>
                  <a:pt x="11" y="3601"/>
                </a:cubicBezTo>
                <a:cubicBezTo>
                  <a:pt x="8" y="3593"/>
                  <a:pt x="5" y="3583"/>
                  <a:pt x="3" y="3574"/>
                </a:cubicBezTo>
                <a:cubicBezTo>
                  <a:pt x="1" y="3565"/>
                  <a:pt x="0" y="3555"/>
                  <a:pt x="0" y="3546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04" name="图片 903"/>
          <p:cNvPicPr/>
          <p:nvPr/>
        </p:nvPicPr>
        <p:blipFill>
          <a:blip r:embed="rId14"/>
          <a:stretch/>
        </p:blipFill>
        <p:spPr>
          <a:xfrm>
            <a:off x="6054840" y="3333240"/>
            <a:ext cx="292680" cy="23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5" name="文本框 904"/>
          <p:cNvSpPr txBox="1"/>
          <p:nvPr/>
        </p:nvSpPr>
        <p:spPr>
          <a:xfrm>
            <a:off x="878760" y="4349880"/>
            <a:ext cx="25318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者快速掌握平台使用方法，推动</a:t>
            </a:r>
            <a:r>
              <a:rPr lang="en-US" sz="8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NLP</a:t>
            </a:r>
            <a:r>
              <a:rPr lang="zh-CN" sz="82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技术创新与发展。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6" name="文本框 905"/>
          <p:cNvSpPr txBox="1"/>
          <p:nvPr/>
        </p:nvSpPr>
        <p:spPr>
          <a:xfrm>
            <a:off x="5794200" y="3642120"/>
            <a:ext cx="808560" cy="153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3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Transformer</a:t>
            </a:r>
            <a:endParaRPr lang="en-US" sz="10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7" name="文本框 906"/>
          <p:cNvSpPr txBox="1"/>
          <p:nvPr/>
        </p:nvSpPr>
        <p:spPr>
          <a:xfrm>
            <a:off x="6067800" y="3824640"/>
            <a:ext cx="262800" cy="19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3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框架</a:t>
            </a:r>
            <a:endParaRPr lang="en-US" sz="10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8" name="文本框 907"/>
          <p:cNvSpPr txBox="1"/>
          <p:nvPr/>
        </p:nvSpPr>
        <p:spPr>
          <a:xfrm>
            <a:off x="5833440" y="4082040"/>
            <a:ext cx="73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快速构建和微调高</a:t>
            </a:r>
            <a:endParaRPr lang="en-US" sz="7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9" name="文本框 908"/>
          <p:cNvSpPr txBox="1"/>
          <p:nvPr/>
        </p:nvSpPr>
        <p:spPr>
          <a:xfrm>
            <a:off x="5836680" y="4212360"/>
            <a:ext cx="77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性能</a:t>
            </a:r>
            <a:r>
              <a:rPr lang="en-US" sz="7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NLP</a:t>
            </a:r>
            <a:r>
              <a:rPr lang="zh-CN" sz="7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模型的核</a:t>
            </a:r>
            <a:endParaRPr lang="en-US" sz="7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0" name="任意多边形: 形状 909"/>
          <p:cNvSpPr/>
          <p:nvPr/>
        </p:nvSpPr>
        <p:spPr>
          <a:xfrm>
            <a:off x="5767920" y="2734200"/>
            <a:ext cx="814320" cy="846720"/>
          </a:xfrm>
          <a:custGeom>
            <a:avLst/>
            <a:gdLst/>
            <a:ahLst/>
            <a:cxnLst/>
            <a:rect l="0" t="0" r="r" b="b"/>
            <a:pathLst>
              <a:path w="2262" h="2352">
                <a:moveTo>
                  <a:pt x="0" y="2207"/>
                </a:moveTo>
                <a:lnTo>
                  <a:pt x="0" y="145"/>
                </a:lnTo>
                <a:cubicBezTo>
                  <a:pt x="0" y="135"/>
                  <a:pt x="1" y="126"/>
                  <a:pt x="3" y="116"/>
                </a:cubicBezTo>
                <a:cubicBezTo>
                  <a:pt x="5" y="107"/>
                  <a:pt x="8" y="98"/>
                  <a:pt x="11" y="89"/>
                </a:cubicBezTo>
                <a:cubicBezTo>
                  <a:pt x="15" y="80"/>
                  <a:pt x="19" y="72"/>
                  <a:pt x="25" y="64"/>
                </a:cubicBezTo>
                <a:cubicBezTo>
                  <a:pt x="30" y="56"/>
                  <a:pt x="36" y="49"/>
                  <a:pt x="43" y="42"/>
                </a:cubicBezTo>
                <a:cubicBezTo>
                  <a:pt x="49" y="36"/>
                  <a:pt x="57" y="30"/>
                  <a:pt x="65" y="24"/>
                </a:cubicBezTo>
                <a:cubicBezTo>
                  <a:pt x="72" y="19"/>
                  <a:pt x="81" y="15"/>
                  <a:pt x="90" y="11"/>
                </a:cubicBezTo>
                <a:cubicBezTo>
                  <a:pt x="98" y="7"/>
                  <a:pt x="107" y="5"/>
                  <a:pt x="117" y="3"/>
                </a:cubicBezTo>
                <a:cubicBezTo>
                  <a:pt x="126" y="1"/>
                  <a:pt x="135" y="0"/>
                  <a:pt x="145" y="0"/>
                </a:cubicBezTo>
                <a:lnTo>
                  <a:pt x="2117" y="0"/>
                </a:lnTo>
                <a:cubicBezTo>
                  <a:pt x="2127" y="0"/>
                  <a:pt x="2136" y="1"/>
                  <a:pt x="2145" y="3"/>
                </a:cubicBezTo>
                <a:cubicBezTo>
                  <a:pt x="2155" y="5"/>
                  <a:pt x="2164" y="7"/>
                  <a:pt x="2173" y="11"/>
                </a:cubicBezTo>
                <a:cubicBezTo>
                  <a:pt x="2181" y="15"/>
                  <a:pt x="2190" y="19"/>
                  <a:pt x="2198" y="24"/>
                </a:cubicBezTo>
                <a:cubicBezTo>
                  <a:pt x="2205" y="30"/>
                  <a:pt x="2213" y="36"/>
                  <a:pt x="2219" y="42"/>
                </a:cubicBezTo>
                <a:cubicBezTo>
                  <a:pt x="2226" y="49"/>
                  <a:pt x="2232" y="56"/>
                  <a:pt x="2237" y="64"/>
                </a:cubicBezTo>
                <a:cubicBezTo>
                  <a:pt x="2243" y="72"/>
                  <a:pt x="2247" y="80"/>
                  <a:pt x="2251" y="89"/>
                </a:cubicBezTo>
                <a:cubicBezTo>
                  <a:pt x="2254" y="98"/>
                  <a:pt x="2257" y="107"/>
                  <a:pt x="2259" y="116"/>
                </a:cubicBezTo>
                <a:cubicBezTo>
                  <a:pt x="2261" y="126"/>
                  <a:pt x="2262" y="135"/>
                  <a:pt x="2262" y="145"/>
                </a:cubicBezTo>
                <a:lnTo>
                  <a:pt x="2262" y="2207"/>
                </a:lnTo>
                <a:cubicBezTo>
                  <a:pt x="2262" y="2217"/>
                  <a:pt x="2261" y="2226"/>
                  <a:pt x="2259" y="2235"/>
                </a:cubicBezTo>
                <a:cubicBezTo>
                  <a:pt x="2257" y="2245"/>
                  <a:pt x="2254" y="2254"/>
                  <a:pt x="2251" y="2263"/>
                </a:cubicBezTo>
                <a:cubicBezTo>
                  <a:pt x="2247" y="2271"/>
                  <a:pt x="2243" y="2280"/>
                  <a:pt x="2237" y="2288"/>
                </a:cubicBezTo>
                <a:cubicBezTo>
                  <a:pt x="2232" y="2296"/>
                  <a:pt x="2226" y="2303"/>
                  <a:pt x="2219" y="2310"/>
                </a:cubicBezTo>
                <a:cubicBezTo>
                  <a:pt x="2213" y="2316"/>
                  <a:pt x="2205" y="2322"/>
                  <a:pt x="2198" y="2328"/>
                </a:cubicBezTo>
                <a:cubicBezTo>
                  <a:pt x="2190" y="2333"/>
                  <a:pt x="2181" y="2337"/>
                  <a:pt x="2173" y="2341"/>
                </a:cubicBezTo>
                <a:cubicBezTo>
                  <a:pt x="2164" y="2345"/>
                  <a:pt x="2155" y="2347"/>
                  <a:pt x="2145" y="2349"/>
                </a:cubicBezTo>
                <a:cubicBezTo>
                  <a:pt x="2136" y="2351"/>
                  <a:pt x="2127" y="2352"/>
                  <a:pt x="2117" y="2352"/>
                </a:cubicBezTo>
                <a:lnTo>
                  <a:pt x="145" y="2352"/>
                </a:lnTo>
                <a:cubicBezTo>
                  <a:pt x="135" y="2352"/>
                  <a:pt x="126" y="2351"/>
                  <a:pt x="117" y="2349"/>
                </a:cubicBezTo>
                <a:cubicBezTo>
                  <a:pt x="107" y="2347"/>
                  <a:pt x="98" y="2345"/>
                  <a:pt x="90" y="2341"/>
                </a:cubicBezTo>
                <a:cubicBezTo>
                  <a:pt x="81" y="2337"/>
                  <a:pt x="72" y="2333"/>
                  <a:pt x="65" y="2328"/>
                </a:cubicBezTo>
                <a:cubicBezTo>
                  <a:pt x="57" y="2322"/>
                  <a:pt x="49" y="2316"/>
                  <a:pt x="43" y="2310"/>
                </a:cubicBezTo>
                <a:cubicBezTo>
                  <a:pt x="36" y="2303"/>
                  <a:pt x="30" y="2296"/>
                  <a:pt x="25" y="2288"/>
                </a:cubicBezTo>
                <a:cubicBezTo>
                  <a:pt x="19" y="2280"/>
                  <a:pt x="15" y="2271"/>
                  <a:pt x="11" y="2263"/>
                </a:cubicBezTo>
                <a:cubicBezTo>
                  <a:pt x="8" y="2254"/>
                  <a:pt x="5" y="2245"/>
                  <a:pt x="3" y="2235"/>
                </a:cubicBezTo>
                <a:cubicBezTo>
                  <a:pt x="1" y="2226"/>
                  <a:pt x="0" y="2217"/>
                  <a:pt x="0" y="2207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11" name="图片 910"/>
          <p:cNvPicPr/>
          <p:nvPr/>
        </p:nvPicPr>
        <p:blipFill>
          <a:blip r:embed="rId15"/>
          <a:stretch/>
        </p:blipFill>
        <p:spPr>
          <a:xfrm>
            <a:off x="6074280" y="2838600"/>
            <a:ext cx="195120" cy="195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2" name="文本框 911"/>
          <p:cNvSpPr txBox="1"/>
          <p:nvPr/>
        </p:nvSpPr>
        <p:spPr>
          <a:xfrm>
            <a:off x="6061320" y="4342320"/>
            <a:ext cx="275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心引擎</a:t>
            </a:r>
            <a:endParaRPr lang="en-US" sz="7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3" name="文本框 912"/>
          <p:cNvSpPr txBox="1"/>
          <p:nvPr/>
        </p:nvSpPr>
        <p:spPr>
          <a:xfrm>
            <a:off x="5913000" y="3112920"/>
            <a:ext cx="5187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预训练模型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4" name="文本框 913"/>
          <p:cNvSpPr txBox="1"/>
          <p:nvPr/>
        </p:nvSpPr>
        <p:spPr>
          <a:xfrm>
            <a:off x="5900040" y="3280320"/>
            <a:ext cx="544680" cy="113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6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丰富多样的模型</a:t>
            </a:r>
            <a:endParaRPr lang="en-US" sz="6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5" name="任意多边形: 形状 914"/>
          <p:cNvSpPr/>
          <p:nvPr/>
        </p:nvSpPr>
        <p:spPr>
          <a:xfrm>
            <a:off x="8079120" y="2786400"/>
            <a:ext cx="807840" cy="742320"/>
          </a:xfrm>
          <a:custGeom>
            <a:avLst/>
            <a:gdLst/>
            <a:ahLst/>
            <a:cxnLst/>
            <a:rect l="0" t="0" r="r" b="b"/>
            <a:pathLst>
              <a:path w="2244" h="2062">
                <a:moveTo>
                  <a:pt x="0" y="1918"/>
                </a:moveTo>
                <a:lnTo>
                  <a:pt x="0" y="144"/>
                </a:lnTo>
                <a:cubicBezTo>
                  <a:pt x="0" y="135"/>
                  <a:pt x="1" y="125"/>
                  <a:pt x="3" y="116"/>
                </a:cubicBezTo>
                <a:cubicBezTo>
                  <a:pt x="5" y="107"/>
                  <a:pt x="8" y="98"/>
                  <a:pt x="11" y="89"/>
                </a:cubicBezTo>
                <a:cubicBezTo>
                  <a:pt x="15" y="80"/>
                  <a:pt x="19" y="72"/>
                  <a:pt x="25" y="64"/>
                </a:cubicBezTo>
                <a:cubicBezTo>
                  <a:pt x="30" y="56"/>
                  <a:pt x="36" y="49"/>
                  <a:pt x="43" y="42"/>
                </a:cubicBezTo>
                <a:cubicBezTo>
                  <a:pt x="49" y="35"/>
                  <a:pt x="57" y="29"/>
                  <a:pt x="65" y="24"/>
                </a:cubicBezTo>
                <a:cubicBezTo>
                  <a:pt x="72" y="19"/>
                  <a:pt x="81" y="14"/>
                  <a:pt x="90" y="11"/>
                </a:cubicBezTo>
                <a:cubicBezTo>
                  <a:pt x="98" y="7"/>
                  <a:pt x="107" y="4"/>
                  <a:pt x="117" y="2"/>
                </a:cubicBezTo>
                <a:cubicBezTo>
                  <a:pt x="126" y="1"/>
                  <a:pt x="135" y="0"/>
                  <a:pt x="145" y="0"/>
                </a:cubicBezTo>
                <a:lnTo>
                  <a:pt x="2099" y="0"/>
                </a:lnTo>
                <a:cubicBezTo>
                  <a:pt x="2109" y="0"/>
                  <a:pt x="2118" y="1"/>
                  <a:pt x="2127" y="2"/>
                </a:cubicBezTo>
                <a:cubicBezTo>
                  <a:pt x="2137" y="4"/>
                  <a:pt x="2146" y="7"/>
                  <a:pt x="2154" y="11"/>
                </a:cubicBezTo>
                <a:cubicBezTo>
                  <a:pt x="2163" y="14"/>
                  <a:pt x="2172" y="19"/>
                  <a:pt x="2179" y="24"/>
                </a:cubicBezTo>
                <a:cubicBezTo>
                  <a:pt x="2187" y="29"/>
                  <a:pt x="2195" y="35"/>
                  <a:pt x="2201" y="42"/>
                </a:cubicBezTo>
                <a:cubicBezTo>
                  <a:pt x="2208" y="49"/>
                  <a:pt x="2214" y="56"/>
                  <a:pt x="2219" y="64"/>
                </a:cubicBezTo>
                <a:cubicBezTo>
                  <a:pt x="2225" y="72"/>
                  <a:pt x="2229" y="80"/>
                  <a:pt x="2233" y="89"/>
                </a:cubicBezTo>
                <a:cubicBezTo>
                  <a:pt x="2236" y="98"/>
                  <a:pt x="2239" y="107"/>
                  <a:pt x="2241" y="116"/>
                </a:cubicBezTo>
                <a:cubicBezTo>
                  <a:pt x="2243" y="125"/>
                  <a:pt x="2244" y="135"/>
                  <a:pt x="2244" y="144"/>
                </a:cubicBezTo>
                <a:lnTo>
                  <a:pt x="2244" y="1918"/>
                </a:lnTo>
                <a:cubicBezTo>
                  <a:pt x="2244" y="1927"/>
                  <a:pt x="2243" y="1936"/>
                  <a:pt x="2241" y="1946"/>
                </a:cubicBezTo>
                <a:cubicBezTo>
                  <a:pt x="2239" y="1955"/>
                  <a:pt x="2236" y="1964"/>
                  <a:pt x="2233" y="1973"/>
                </a:cubicBezTo>
                <a:cubicBezTo>
                  <a:pt x="2229" y="1982"/>
                  <a:pt x="2225" y="1990"/>
                  <a:pt x="2219" y="1998"/>
                </a:cubicBezTo>
                <a:cubicBezTo>
                  <a:pt x="2214" y="2006"/>
                  <a:pt x="2208" y="2013"/>
                  <a:pt x="2201" y="2020"/>
                </a:cubicBezTo>
                <a:cubicBezTo>
                  <a:pt x="2195" y="2027"/>
                  <a:pt x="2187" y="2033"/>
                  <a:pt x="2179" y="2038"/>
                </a:cubicBezTo>
                <a:cubicBezTo>
                  <a:pt x="2172" y="2043"/>
                  <a:pt x="2163" y="2048"/>
                  <a:pt x="2154" y="2051"/>
                </a:cubicBezTo>
                <a:cubicBezTo>
                  <a:pt x="2146" y="2055"/>
                  <a:pt x="2137" y="2058"/>
                  <a:pt x="2127" y="2059"/>
                </a:cubicBezTo>
                <a:cubicBezTo>
                  <a:pt x="2118" y="2061"/>
                  <a:pt x="2109" y="2062"/>
                  <a:pt x="2099" y="2062"/>
                </a:cubicBezTo>
                <a:lnTo>
                  <a:pt x="145" y="2062"/>
                </a:lnTo>
                <a:cubicBezTo>
                  <a:pt x="135" y="2062"/>
                  <a:pt x="126" y="2061"/>
                  <a:pt x="117" y="2059"/>
                </a:cubicBezTo>
                <a:cubicBezTo>
                  <a:pt x="107" y="2058"/>
                  <a:pt x="98" y="2055"/>
                  <a:pt x="90" y="2051"/>
                </a:cubicBezTo>
                <a:cubicBezTo>
                  <a:pt x="81" y="2048"/>
                  <a:pt x="72" y="2043"/>
                  <a:pt x="65" y="2038"/>
                </a:cubicBezTo>
                <a:cubicBezTo>
                  <a:pt x="57" y="2033"/>
                  <a:pt x="49" y="2027"/>
                  <a:pt x="43" y="2020"/>
                </a:cubicBezTo>
                <a:cubicBezTo>
                  <a:pt x="36" y="2013"/>
                  <a:pt x="30" y="2006"/>
                  <a:pt x="25" y="1998"/>
                </a:cubicBezTo>
                <a:cubicBezTo>
                  <a:pt x="19" y="1990"/>
                  <a:pt x="15" y="1982"/>
                  <a:pt x="11" y="1973"/>
                </a:cubicBezTo>
                <a:cubicBezTo>
                  <a:pt x="8" y="1964"/>
                  <a:pt x="5" y="1955"/>
                  <a:pt x="3" y="1946"/>
                </a:cubicBezTo>
                <a:cubicBezTo>
                  <a:pt x="1" y="1936"/>
                  <a:pt x="0" y="1927"/>
                  <a:pt x="0" y="1918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16" name="图片 915"/>
          <p:cNvPicPr/>
          <p:nvPr/>
        </p:nvPicPr>
        <p:blipFill>
          <a:blip r:embed="rId16"/>
          <a:stretch/>
        </p:blipFill>
        <p:spPr>
          <a:xfrm>
            <a:off x="8385480" y="2890440"/>
            <a:ext cx="195120" cy="195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7" name="文本框 916"/>
          <p:cNvSpPr txBox="1"/>
          <p:nvPr/>
        </p:nvSpPr>
        <p:spPr>
          <a:xfrm>
            <a:off x="6134400" y="3384360"/>
            <a:ext cx="78480" cy="113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6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库</a:t>
            </a:r>
            <a:endParaRPr lang="en-US" sz="6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8" name="文本框 917"/>
          <p:cNvSpPr txBox="1"/>
          <p:nvPr/>
        </p:nvSpPr>
        <p:spPr>
          <a:xfrm>
            <a:off x="8275680" y="3165120"/>
            <a:ext cx="4150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开发工具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9" name="任意多边形: 形状 918"/>
          <p:cNvSpPr/>
          <p:nvPr/>
        </p:nvSpPr>
        <p:spPr>
          <a:xfrm>
            <a:off x="7200360" y="4745880"/>
            <a:ext cx="813960" cy="742680"/>
          </a:xfrm>
          <a:custGeom>
            <a:avLst/>
            <a:gdLst/>
            <a:ahLst/>
            <a:cxnLst/>
            <a:rect l="0" t="0" r="r" b="b"/>
            <a:pathLst>
              <a:path w="2261" h="2063">
                <a:moveTo>
                  <a:pt x="0" y="1918"/>
                </a:moveTo>
                <a:lnTo>
                  <a:pt x="0" y="145"/>
                </a:lnTo>
                <a:cubicBezTo>
                  <a:pt x="0" y="135"/>
                  <a:pt x="1" y="126"/>
                  <a:pt x="3" y="116"/>
                </a:cubicBezTo>
                <a:cubicBezTo>
                  <a:pt x="5" y="107"/>
                  <a:pt x="7" y="98"/>
                  <a:pt x="11" y="89"/>
                </a:cubicBezTo>
                <a:cubicBezTo>
                  <a:pt x="15" y="81"/>
                  <a:pt x="19" y="72"/>
                  <a:pt x="24" y="64"/>
                </a:cubicBezTo>
                <a:cubicBezTo>
                  <a:pt x="30" y="56"/>
                  <a:pt x="36" y="49"/>
                  <a:pt x="42" y="42"/>
                </a:cubicBezTo>
                <a:cubicBezTo>
                  <a:pt x="49" y="36"/>
                  <a:pt x="56" y="30"/>
                  <a:pt x="64" y="24"/>
                </a:cubicBezTo>
                <a:cubicBezTo>
                  <a:pt x="72" y="19"/>
                  <a:pt x="80" y="15"/>
                  <a:pt x="89" y="11"/>
                </a:cubicBezTo>
                <a:cubicBezTo>
                  <a:pt x="98" y="7"/>
                  <a:pt x="107" y="5"/>
                  <a:pt x="116" y="3"/>
                </a:cubicBezTo>
                <a:cubicBezTo>
                  <a:pt x="126" y="1"/>
                  <a:pt x="135" y="0"/>
                  <a:pt x="145" y="0"/>
                </a:cubicBezTo>
                <a:lnTo>
                  <a:pt x="2117" y="0"/>
                </a:lnTo>
                <a:cubicBezTo>
                  <a:pt x="2126" y="0"/>
                  <a:pt x="2136" y="1"/>
                  <a:pt x="2145" y="3"/>
                </a:cubicBezTo>
                <a:cubicBezTo>
                  <a:pt x="2154" y="5"/>
                  <a:pt x="2163" y="7"/>
                  <a:pt x="2172" y="11"/>
                </a:cubicBezTo>
                <a:cubicBezTo>
                  <a:pt x="2181" y="15"/>
                  <a:pt x="2189" y="19"/>
                  <a:pt x="2197" y="24"/>
                </a:cubicBezTo>
                <a:cubicBezTo>
                  <a:pt x="2205" y="30"/>
                  <a:pt x="2212" y="36"/>
                  <a:pt x="2219" y="42"/>
                </a:cubicBezTo>
                <a:cubicBezTo>
                  <a:pt x="2226" y="49"/>
                  <a:pt x="2232" y="56"/>
                  <a:pt x="2237" y="64"/>
                </a:cubicBezTo>
                <a:cubicBezTo>
                  <a:pt x="2242" y="72"/>
                  <a:pt x="2247" y="81"/>
                  <a:pt x="2250" y="89"/>
                </a:cubicBezTo>
                <a:cubicBezTo>
                  <a:pt x="2254" y="98"/>
                  <a:pt x="2257" y="107"/>
                  <a:pt x="2259" y="116"/>
                </a:cubicBezTo>
                <a:cubicBezTo>
                  <a:pt x="2260" y="126"/>
                  <a:pt x="2261" y="135"/>
                  <a:pt x="2261" y="145"/>
                </a:cubicBezTo>
                <a:lnTo>
                  <a:pt x="2261" y="1918"/>
                </a:lnTo>
                <a:cubicBezTo>
                  <a:pt x="2261" y="1927"/>
                  <a:pt x="2260" y="1937"/>
                  <a:pt x="2259" y="1946"/>
                </a:cubicBezTo>
                <a:cubicBezTo>
                  <a:pt x="2257" y="1956"/>
                  <a:pt x="2254" y="1965"/>
                  <a:pt x="2250" y="1973"/>
                </a:cubicBezTo>
                <a:cubicBezTo>
                  <a:pt x="2247" y="1982"/>
                  <a:pt x="2242" y="1990"/>
                  <a:pt x="2237" y="1998"/>
                </a:cubicBezTo>
                <a:cubicBezTo>
                  <a:pt x="2232" y="2006"/>
                  <a:pt x="2226" y="2014"/>
                  <a:pt x="2219" y="2020"/>
                </a:cubicBezTo>
                <a:cubicBezTo>
                  <a:pt x="2212" y="2027"/>
                  <a:pt x="2205" y="2033"/>
                  <a:pt x="2197" y="2038"/>
                </a:cubicBezTo>
                <a:cubicBezTo>
                  <a:pt x="2189" y="2044"/>
                  <a:pt x="2181" y="2048"/>
                  <a:pt x="2172" y="2052"/>
                </a:cubicBezTo>
                <a:cubicBezTo>
                  <a:pt x="2163" y="2055"/>
                  <a:pt x="2154" y="2058"/>
                  <a:pt x="2145" y="2060"/>
                </a:cubicBezTo>
                <a:cubicBezTo>
                  <a:pt x="2136" y="2062"/>
                  <a:pt x="2126" y="2063"/>
                  <a:pt x="2117" y="2063"/>
                </a:cubicBezTo>
                <a:lnTo>
                  <a:pt x="145" y="2063"/>
                </a:lnTo>
                <a:cubicBezTo>
                  <a:pt x="135" y="2063"/>
                  <a:pt x="126" y="2062"/>
                  <a:pt x="116" y="2060"/>
                </a:cubicBezTo>
                <a:cubicBezTo>
                  <a:pt x="107" y="2058"/>
                  <a:pt x="98" y="2055"/>
                  <a:pt x="89" y="2052"/>
                </a:cubicBezTo>
                <a:cubicBezTo>
                  <a:pt x="80" y="2048"/>
                  <a:pt x="72" y="2044"/>
                  <a:pt x="64" y="2038"/>
                </a:cubicBezTo>
                <a:cubicBezTo>
                  <a:pt x="56" y="2033"/>
                  <a:pt x="49" y="2027"/>
                  <a:pt x="42" y="2020"/>
                </a:cubicBezTo>
                <a:cubicBezTo>
                  <a:pt x="36" y="2014"/>
                  <a:pt x="30" y="2006"/>
                  <a:pt x="24" y="1998"/>
                </a:cubicBezTo>
                <a:cubicBezTo>
                  <a:pt x="19" y="1990"/>
                  <a:pt x="15" y="1982"/>
                  <a:pt x="11" y="1973"/>
                </a:cubicBezTo>
                <a:cubicBezTo>
                  <a:pt x="7" y="1965"/>
                  <a:pt x="5" y="1956"/>
                  <a:pt x="3" y="1946"/>
                </a:cubicBezTo>
                <a:cubicBezTo>
                  <a:pt x="1" y="1937"/>
                  <a:pt x="0" y="1927"/>
                  <a:pt x="0" y="1918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20" name="图片 919"/>
          <p:cNvPicPr/>
          <p:nvPr/>
        </p:nvPicPr>
        <p:blipFill>
          <a:blip r:embed="rId17"/>
          <a:stretch/>
        </p:blipFill>
        <p:spPr>
          <a:xfrm>
            <a:off x="7506360" y="4850280"/>
            <a:ext cx="195120" cy="195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1" name="文本框 920"/>
          <p:cNvSpPr txBox="1"/>
          <p:nvPr/>
        </p:nvSpPr>
        <p:spPr>
          <a:xfrm>
            <a:off x="8249760" y="3332520"/>
            <a:ext cx="466920" cy="113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6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简化开发流程</a:t>
            </a:r>
            <a:endParaRPr lang="en-US" sz="6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2" name="文本框 921"/>
          <p:cNvSpPr txBox="1"/>
          <p:nvPr/>
        </p:nvSpPr>
        <p:spPr>
          <a:xfrm>
            <a:off x="7450560" y="5124600"/>
            <a:ext cx="3117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数据集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3" name="任意多边形: 形状 922"/>
          <p:cNvSpPr/>
          <p:nvPr/>
        </p:nvSpPr>
        <p:spPr>
          <a:xfrm>
            <a:off x="9889200" y="4693680"/>
            <a:ext cx="807480" cy="846720"/>
          </a:xfrm>
          <a:custGeom>
            <a:avLst/>
            <a:gdLst/>
            <a:ahLst/>
            <a:cxnLst/>
            <a:rect l="0" t="0" r="r" b="b"/>
            <a:pathLst>
              <a:path w="2243" h="2352">
                <a:moveTo>
                  <a:pt x="0" y="2207"/>
                </a:moveTo>
                <a:lnTo>
                  <a:pt x="0" y="145"/>
                </a:lnTo>
                <a:cubicBezTo>
                  <a:pt x="0" y="136"/>
                  <a:pt x="1" y="126"/>
                  <a:pt x="3" y="117"/>
                </a:cubicBezTo>
                <a:cubicBezTo>
                  <a:pt x="4" y="108"/>
                  <a:pt x="7" y="98"/>
                  <a:pt x="11" y="90"/>
                </a:cubicBezTo>
                <a:cubicBezTo>
                  <a:pt x="14" y="81"/>
                  <a:pt x="19" y="73"/>
                  <a:pt x="24" y="65"/>
                </a:cubicBezTo>
                <a:cubicBezTo>
                  <a:pt x="29" y="57"/>
                  <a:pt x="35" y="49"/>
                  <a:pt x="42" y="43"/>
                </a:cubicBezTo>
                <a:cubicBezTo>
                  <a:pt x="49" y="36"/>
                  <a:pt x="56" y="30"/>
                  <a:pt x="64" y="25"/>
                </a:cubicBezTo>
                <a:cubicBezTo>
                  <a:pt x="72" y="19"/>
                  <a:pt x="80" y="15"/>
                  <a:pt x="89" y="11"/>
                </a:cubicBezTo>
                <a:cubicBezTo>
                  <a:pt x="98" y="8"/>
                  <a:pt x="107" y="5"/>
                  <a:pt x="116" y="3"/>
                </a:cubicBezTo>
                <a:cubicBezTo>
                  <a:pt x="126" y="1"/>
                  <a:pt x="135" y="0"/>
                  <a:pt x="144" y="0"/>
                </a:cubicBezTo>
                <a:lnTo>
                  <a:pt x="2099" y="0"/>
                </a:lnTo>
                <a:cubicBezTo>
                  <a:pt x="2108" y="0"/>
                  <a:pt x="2117" y="1"/>
                  <a:pt x="2127" y="3"/>
                </a:cubicBezTo>
                <a:cubicBezTo>
                  <a:pt x="2136" y="5"/>
                  <a:pt x="2145" y="8"/>
                  <a:pt x="2154" y="11"/>
                </a:cubicBezTo>
                <a:cubicBezTo>
                  <a:pt x="2163" y="15"/>
                  <a:pt x="2171" y="19"/>
                  <a:pt x="2179" y="25"/>
                </a:cubicBezTo>
                <a:cubicBezTo>
                  <a:pt x="2187" y="30"/>
                  <a:pt x="2194" y="36"/>
                  <a:pt x="2201" y="43"/>
                </a:cubicBezTo>
                <a:cubicBezTo>
                  <a:pt x="2208" y="49"/>
                  <a:pt x="2214" y="57"/>
                  <a:pt x="2219" y="65"/>
                </a:cubicBezTo>
                <a:cubicBezTo>
                  <a:pt x="2224" y="73"/>
                  <a:pt x="2229" y="81"/>
                  <a:pt x="2232" y="90"/>
                </a:cubicBezTo>
                <a:cubicBezTo>
                  <a:pt x="2236" y="98"/>
                  <a:pt x="2239" y="108"/>
                  <a:pt x="2240" y="117"/>
                </a:cubicBezTo>
                <a:cubicBezTo>
                  <a:pt x="2242" y="126"/>
                  <a:pt x="2243" y="136"/>
                  <a:pt x="2243" y="145"/>
                </a:cubicBezTo>
                <a:lnTo>
                  <a:pt x="2243" y="2207"/>
                </a:lnTo>
                <a:cubicBezTo>
                  <a:pt x="2243" y="2216"/>
                  <a:pt x="2242" y="2226"/>
                  <a:pt x="2240" y="2235"/>
                </a:cubicBezTo>
                <a:cubicBezTo>
                  <a:pt x="2239" y="2245"/>
                  <a:pt x="2236" y="2254"/>
                  <a:pt x="2232" y="2263"/>
                </a:cubicBezTo>
                <a:cubicBezTo>
                  <a:pt x="2229" y="2272"/>
                  <a:pt x="2224" y="2280"/>
                  <a:pt x="2219" y="2288"/>
                </a:cubicBezTo>
                <a:cubicBezTo>
                  <a:pt x="2214" y="2296"/>
                  <a:pt x="2208" y="2303"/>
                  <a:pt x="2201" y="2310"/>
                </a:cubicBezTo>
                <a:cubicBezTo>
                  <a:pt x="2194" y="2317"/>
                  <a:pt x="2187" y="2323"/>
                  <a:pt x="2179" y="2328"/>
                </a:cubicBezTo>
                <a:cubicBezTo>
                  <a:pt x="2171" y="2333"/>
                  <a:pt x="2163" y="2338"/>
                  <a:pt x="2154" y="2341"/>
                </a:cubicBezTo>
                <a:cubicBezTo>
                  <a:pt x="2145" y="2345"/>
                  <a:pt x="2136" y="2348"/>
                  <a:pt x="2127" y="2350"/>
                </a:cubicBezTo>
                <a:cubicBezTo>
                  <a:pt x="2117" y="2351"/>
                  <a:pt x="2108" y="2352"/>
                  <a:pt x="2099" y="2352"/>
                </a:cubicBezTo>
                <a:lnTo>
                  <a:pt x="144" y="2352"/>
                </a:lnTo>
                <a:cubicBezTo>
                  <a:pt x="135" y="2352"/>
                  <a:pt x="126" y="2351"/>
                  <a:pt x="116" y="2350"/>
                </a:cubicBezTo>
                <a:cubicBezTo>
                  <a:pt x="107" y="2348"/>
                  <a:pt x="98" y="2345"/>
                  <a:pt x="89" y="2341"/>
                </a:cubicBezTo>
                <a:cubicBezTo>
                  <a:pt x="80" y="2338"/>
                  <a:pt x="72" y="2333"/>
                  <a:pt x="64" y="2328"/>
                </a:cubicBezTo>
                <a:cubicBezTo>
                  <a:pt x="56" y="2323"/>
                  <a:pt x="49" y="2317"/>
                  <a:pt x="42" y="2310"/>
                </a:cubicBezTo>
                <a:cubicBezTo>
                  <a:pt x="35" y="2303"/>
                  <a:pt x="29" y="2296"/>
                  <a:pt x="24" y="2288"/>
                </a:cubicBezTo>
                <a:cubicBezTo>
                  <a:pt x="19" y="2280"/>
                  <a:pt x="14" y="2272"/>
                  <a:pt x="11" y="2263"/>
                </a:cubicBezTo>
                <a:cubicBezTo>
                  <a:pt x="7" y="2254"/>
                  <a:pt x="4" y="2245"/>
                  <a:pt x="3" y="2235"/>
                </a:cubicBezTo>
                <a:cubicBezTo>
                  <a:pt x="1" y="2226"/>
                  <a:pt x="0" y="2216"/>
                  <a:pt x="0" y="2207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24" name="图片 923"/>
          <p:cNvPicPr/>
          <p:nvPr/>
        </p:nvPicPr>
        <p:blipFill>
          <a:blip r:embed="rId18"/>
          <a:stretch/>
        </p:blipFill>
        <p:spPr>
          <a:xfrm>
            <a:off x="10169280" y="4798080"/>
            <a:ext cx="246960" cy="195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5" name="文本框 924"/>
          <p:cNvSpPr txBox="1"/>
          <p:nvPr/>
        </p:nvSpPr>
        <p:spPr>
          <a:xfrm>
            <a:off x="7333560" y="5292000"/>
            <a:ext cx="544680" cy="113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6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训练与评估资源</a:t>
            </a:r>
            <a:endParaRPr lang="en-US" sz="6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6" name="文本框 925"/>
          <p:cNvSpPr txBox="1"/>
          <p:nvPr/>
        </p:nvSpPr>
        <p:spPr>
          <a:xfrm>
            <a:off x="10084320" y="5072760"/>
            <a:ext cx="4150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模型部署</a:t>
            </a:r>
            <a:endParaRPr lang="en-US" sz="8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7" name="文本框 926"/>
          <p:cNvSpPr txBox="1"/>
          <p:nvPr/>
        </p:nvSpPr>
        <p:spPr>
          <a:xfrm>
            <a:off x="10019160" y="5240160"/>
            <a:ext cx="544680" cy="113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6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便捷的生产环境</a:t>
            </a:r>
            <a:endParaRPr lang="en-US" sz="6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8" name="任意多边形: 形状 927"/>
          <p:cNvSpPr/>
          <p:nvPr/>
        </p:nvSpPr>
        <p:spPr>
          <a:xfrm>
            <a:off x="5637960" y="1907280"/>
            <a:ext cx="13320" cy="521280"/>
          </a:xfrm>
          <a:custGeom>
            <a:avLst/>
            <a:gdLst/>
            <a:ahLst/>
            <a:cxnLst/>
            <a:rect l="0" t="0" r="r" b="b"/>
            <a:pathLst>
              <a:path w="37" h="1448">
                <a:moveTo>
                  <a:pt x="0" y="0"/>
                </a:moveTo>
                <a:lnTo>
                  <a:pt x="37" y="0"/>
                </a:lnTo>
                <a:lnTo>
                  <a:pt x="37" y="1448"/>
                </a:lnTo>
                <a:lnTo>
                  <a:pt x="0" y="1448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29" name="任意多边形: 形状 928"/>
          <p:cNvSpPr/>
          <p:nvPr/>
        </p:nvSpPr>
        <p:spPr>
          <a:xfrm>
            <a:off x="6757560" y="1907280"/>
            <a:ext cx="13320" cy="521280"/>
          </a:xfrm>
          <a:custGeom>
            <a:avLst/>
            <a:gdLst/>
            <a:ahLst/>
            <a:cxnLst/>
            <a:rect l="0" t="0" r="r" b="b"/>
            <a:pathLst>
              <a:path w="37" h="1448">
                <a:moveTo>
                  <a:pt x="0" y="0"/>
                </a:moveTo>
                <a:lnTo>
                  <a:pt x="37" y="0"/>
                </a:lnTo>
                <a:lnTo>
                  <a:pt x="37" y="1448"/>
                </a:lnTo>
                <a:lnTo>
                  <a:pt x="0" y="1448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30" name="任意多边形: 形状 929"/>
          <p:cNvSpPr/>
          <p:nvPr/>
        </p:nvSpPr>
        <p:spPr>
          <a:xfrm>
            <a:off x="5448960" y="2975040"/>
            <a:ext cx="13320" cy="521280"/>
          </a:xfrm>
          <a:custGeom>
            <a:avLst/>
            <a:gdLst/>
            <a:ahLst/>
            <a:cxnLst/>
            <a:rect l="0" t="0" r="r" b="b"/>
            <a:pathLst>
              <a:path w="37" h="1448">
                <a:moveTo>
                  <a:pt x="0" y="0"/>
                </a:moveTo>
                <a:lnTo>
                  <a:pt x="37" y="0"/>
                </a:lnTo>
                <a:lnTo>
                  <a:pt x="37" y="1448"/>
                </a:lnTo>
                <a:lnTo>
                  <a:pt x="0" y="1448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31" name="任意多边形: 形状 930"/>
          <p:cNvSpPr/>
          <p:nvPr/>
        </p:nvSpPr>
        <p:spPr>
          <a:xfrm>
            <a:off x="6946560" y="2975040"/>
            <a:ext cx="13320" cy="521280"/>
          </a:xfrm>
          <a:custGeom>
            <a:avLst/>
            <a:gdLst/>
            <a:ahLst/>
            <a:cxnLst/>
            <a:rect l="0" t="0" r="r" b="b"/>
            <a:pathLst>
              <a:path w="37" h="1448">
                <a:moveTo>
                  <a:pt x="0" y="0"/>
                </a:moveTo>
                <a:lnTo>
                  <a:pt x="37" y="0"/>
                </a:lnTo>
                <a:lnTo>
                  <a:pt x="37" y="1448"/>
                </a:lnTo>
                <a:lnTo>
                  <a:pt x="0" y="1448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32" name="图片 931"/>
          <p:cNvPicPr/>
          <p:nvPr/>
        </p:nvPicPr>
        <p:blipFill>
          <a:blip r:embed="rId19"/>
          <a:stretch/>
        </p:blipFill>
        <p:spPr>
          <a:xfrm>
            <a:off x="2819160" y="4713480"/>
            <a:ext cx="71280" cy="90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3" name="文本框 932"/>
          <p:cNvSpPr txBox="1"/>
          <p:nvPr/>
        </p:nvSpPr>
        <p:spPr>
          <a:xfrm>
            <a:off x="10214280" y="5344200"/>
            <a:ext cx="156240" cy="113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62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集成</a:t>
            </a:r>
            <a:endParaRPr lang="en-US" sz="6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4" name="文本框 933"/>
          <p:cNvSpPr txBox="1"/>
          <p:nvPr/>
        </p:nvSpPr>
        <p:spPr>
          <a:xfrm>
            <a:off x="2942640" y="4707000"/>
            <a:ext cx="2581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2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 在智能问答系统、自动摘要生成和对话系统开发中已被广泛应用</a:t>
            </a:r>
            <a:endParaRPr lang="en-US" sz="7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5" name="图片 934"/>
          <p:cNvPicPr/>
          <p:nvPr/>
        </p:nvPicPr>
        <p:blipFill>
          <a:blip r:embed="rId2"/>
          <a:stretch/>
        </p:blipFill>
        <p:spPr>
          <a:xfrm>
            <a:off x="0" y="0"/>
            <a:ext cx="9921240" cy="6247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36" name="图片 935"/>
          <p:cNvPicPr/>
          <p:nvPr/>
        </p:nvPicPr>
        <p:blipFill>
          <a:blip r:embed="rId3"/>
          <a:stretch/>
        </p:blipFill>
        <p:spPr>
          <a:xfrm>
            <a:off x="309960" y="309960"/>
            <a:ext cx="9921240" cy="6247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37" name="图片 936"/>
          <p:cNvPicPr/>
          <p:nvPr/>
        </p:nvPicPr>
        <p:blipFill>
          <a:blip r:embed="rId4"/>
          <a:stretch/>
        </p:blipFill>
        <p:spPr>
          <a:xfrm>
            <a:off x="7596000" y="-775080"/>
            <a:ext cx="3099960" cy="309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38" name="图片 937"/>
          <p:cNvPicPr/>
          <p:nvPr/>
        </p:nvPicPr>
        <p:blipFill>
          <a:blip r:embed="rId5"/>
          <a:stretch/>
        </p:blipFill>
        <p:spPr>
          <a:xfrm>
            <a:off x="-387720" y="4309560"/>
            <a:ext cx="2324880" cy="2324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9" name="文本框 938"/>
          <p:cNvSpPr txBox="1"/>
          <p:nvPr/>
        </p:nvSpPr>
        <p:spPr>
          <a:xfrm>
            <a:off x="9402120" y="599184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16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0" name="文本框 939"/>
          <p:cNvSpPr txBox="1"/>
          <p:nvPr/>
        </p:nvSpPr>
        <p:spPr>
          <a:xfrm>
            <a:off x="309960" y="330120"/>
            <a:ext cx="4042800" cy="4042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19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LangChain</a:t>
            </a:r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在</a:t>
            </a:r>
            <a:r>
              <a:rPr lang="zh-CN" sz="219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复杂任务</a:t>
            </a:r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中的应用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41" name="图片 940"/>
          <p:cNvPicPr/>
          <p:nvPr/>
        </p:nvPicPr>
        <p:blipFill>
          <a:blip r:embed="rId6"/>
          <a:stretch/>
        </p:blipFill>
        <p:spPr>
          <a:xfrm>
            <a:off x="309960" y="1123920"/>
            <a:ext cx="1933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2" name="文本框 941"/>
          <p:cNvSpPr txBox="1"/>
          <p:nvPr/>
        </p:nvSpPr>
        <p:spPr>
          <a:xfrm>
            <a:off x="309960" y="723240"/>
            <a:ext cx="2804760" cy="20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链式结构实现多步推理、工具集成与动态调用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43" name="图片 942"/>
          <p:cNvPicPr/>
          <p:nvPr/>
        </p:nvPicPr>
        <p:blipFill>
          <a:blip r:embed="rId7"/>
          <a:stretch/>
        </p:blipFill>
        <p:spPr>
          <a:xfrm>
            <a:off x="5146920" y="1123920"/>
            <a:ext cx="17784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4" name="文本框 943"/>
          <p:cNvSpPr txBox="1"/>
          <p:nvPr/>
        </p:nvSpPr>
        <p:spPr>
          <a:xfrm>
            <a:off x="565920" y="1111680"/>
            <a:ext cx="1476000" cy="224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LangChain</a:t>
            </a:r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链式结构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5" name="任意多边形: 形状 944"/>
          <p:cNvSpPr/>
          <p:nvPr/>
        </p:nvSpPr>
        <p:spPr>
          <a:xfrm>
            <a:off x="5158080" y="1425960"/>
            <a:ext cx="2159280" cy="775440"/>
          </a:xfrm>
          <a:custGeom>
            <a:avLst/>
            <a:gdLst/>
            <a:ahLst/>
            <a:cxnLst/>
            <a:rect l="0" t="0" r="r" b="b"/>
            <a:pathLst>
              <a:path w="5998" h="2154">
                <a:moveTo>
                  <a:pt x="0" y="2068"/>
                </a:moveTo>
                <a:lnTo>
                  <a:pt x="0" y="86"/>
                </a:lnTo>
                <a:cubicBezTo>
                  <a:pt x="0" y="75"/>
                  <a:pt x="2" y="64"/>
                  <a:pt x="4" y="53"/>
                </a:cubicBezTo>
                <a:cubicBezTo>
                  <a:pt x="7" y="43"/>
                  <a:pt x="11" y="33"/>
                  <a:pt x="16" y="25"/>
                </a:cubicBezTo>
                <a:cubicBezTo>
                  <a:pt x="21" y="17"/>
                  <a:pt x="27" y="11"/>
                  <a:pt x="34" y="7"/>
                </a:cubicBezTo>
                <a:cubicBezTo>
                  <a:pt x="40" y="2"/>
                  <a:pt x="47" y="0"/>
                  <a:pt x="54" y="0"/>
                </a:cubicBezTo>
                <a:lnTo>
                  <a:pt x="5912" y="0"/>
                </a:lnTo>
                <a:cubicBezTo>
                  <a:pt x="5923" y="0"/>
                  <a:pt x="5934" y="2"/>
                  <a:pt x="5945" y="7"/>
                </a:cubicBezTo>
                <a:cubicBezTo>
                  <a:pt x="5955" y="11"/>
                  <a:pt x="5964" y="17"/>
                  <a:pt x="5972" y="25"/>
                </a:cubicBezTo>
                <a:cubicBezTo>
                  <a:pt x="5981" y="33"/>
                  <a:pt x="5987" y="43"/>
                  <a:pt x="5991" y="53"/>
                </a:cubicBezTo>
                <a:cubicBezTo>
                  <a:pt x="5996" y="64"/>
                  <a:pt x="5998" y="75"/>
                  <a:pt x="5998" y="86"/>
                </a:cubicBezTo>
                <a:lnTo>
                  <a:pt x="5998" y="2068"/>
                </a:lnTo>
                <a:cubicBezTo>
                  <a:pt x="5998" y="2080"/>
                  <a:pt x="5996" y="2091"/>
                  <a:pt x="5991" y="2101"/>
                </a:cubicBezTo>
                <a:cubicBezTo>
                  <a:pt x="5987" y="2112"/>
                  <a:pt x="5981" y="2121"/>
                  <a:pt x="5972" y="2129"/>
                </a:cubicBezTo>
                <a:cubicBezTo>
                  <a:pt x="5964" y="2137"/>
                  <a:pt x="5955" y="2143"/>
                  <a:pt x="5945" y="2148"/>
                </a:cubicBezTo>
                <a:cubicBezTo>
                  <a:pt x="5934" y="2152"/>
                  <a:pt x="5923" y="2154"/>
                  <a:pt x="5912" y="2154"/>
                </a:cubicBezTo>
                <a:lnTo>
                  <a:pt x="54" y="2154"/>
                </a:lnTo>
                <a:cubicBezTo>
                  <a:pt x="47" y="2154"/>
                  <a:pt x="40" y="2152"/>
                  <a:pt x="34" y="2148"/>
                </a:cubicBezTo>
                <a:cubicBezTo>
                  <a:pt x="27" y="2143"/>
                  <a:pt x="21" y="2137"/>
                  <a:pt x="16" y="2129"/>
                </a:cubicBezTo>
                <a:cubicBezTo>
                  <a:pt x="11" y="2121"/>
                  <a:pt x="7" y="2112"/>
                  <a:pt x="4" y="2101"/>
                </a:cubicBezTo>
                <a:cubicBezTo>
                  <a:pt x="2" y="2091"/>
                  <a:pt x="0" y="2080"/>
                  <a:pt x="0" y="2068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46" name="任意多边形: 形状 945"/>
          <p:cNvSpPr/>
          <p:nvPr/>
        </p:nvSpPr>
        <p:spPr>
          <a:xfrm>
            <a:off x="5146560" y="1425960"/>
            <a:ext cx="31320" cy="775440"/>
          </a:xfrm>
          <a:custGeom>
            <a:avLst/>
            <a:gdLst/>
            <a:ahLst/>
            <a:cxnLst/>
            <a:rect l="0" t="0" r="r" b="b"/>
            <a:pathLst>
              <a:path w="87" h="2154">
                <a:moveTo>
                  <a:pt x="0" y="0"/>
                </a:moveTo>
                <a:lnTo>
                  <a:pt x="87" y="0"/>
                </a:lnTo>
                <a:lnTo>
                  <a:pt x="87" y="2154"/>
                </a:lnTo>
                <a:lnTo>
                  <a:pt x="0" y="2154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47" name="图片 946"/>
          <p:cNvPicPr/>
          <p:nvPr/>
        </p:nvPicPr>
        <p:blipFill>
          <a:blip r:embed="rId8"/>
          <a:stretch/>
        </p:blipFill>
        <p:spPr>
          <a:xfrm>
            <a:off x="5294160" y="1581120"/>
            <a:ext cx="17784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8" name="文本框 947"/>
          <p:cNvSpPr txBox="1"/>
          <p:nvPr/>
        </p:nvSpPr>
        <p:spPr>
          <a:xfrm>
            <a:off x="5387040" y="1111680"/>
            <a:ext cx="622440" cy="224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核心特点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9" name="文本框 948"/>
          <p:cNvSpPr txBox="1"/>
          <p:nvPr/>
        </p:nvSpPr>
        <p:spPr>
          <a:xfrm>
            <a:off x="5565240" y="1582560"/>
            <a:ext cx="74124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多步推理能力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0" name="文本框 949"/>
          <p:cNvSpPr txBox="1"/>
          <p:nvPr/>
        </p:nvSpPr>
        <p:spPr>
          <a:xfrm>
            <a:off x="5565240" y="1790640"/>
            <a:ext cx="16239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将复杂任务分解为多个步骤，实现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1" name="任意多边形: 形状 950"/>
          <p:cNvSpPr/>
          <p:nvPr/>
        </p:nvSpPr>
        <p:spPr>
          <a:xfrm>
            <a:off x="7452720" y="1425960"/>
            <a:ext cx="2158920" cy="775440"/>
          </a:xfrm>
          <a:custGeom>
            <a:avLst/>
            <a:gdLst/>
            <a:ahLst/>
            <a:cxnLst/>
            <a:rect l="0" t="0" r="r" b="b"/>
            <a:pathLst>
              <a:path w="5997" h="2154">
                <a:moveTo>
                  <a:pt x="0" y="2068"/>
                </a:moveTo>
                <a:lnTo>
                  <a:pt x="0" y="86"/>
                </a:lnTo>
                <a:cubicBezTo>
                  <a:pt x="0" y="75"/>
                  <a:pt x="1" y="64"/>
                  <a:pt x="4" y="53"/>
                </a:cubicBezTo>
                <a:cubicBezTo>
                  <a:pt x="6" y="43"/>
                  <a:pt x="10" y="33"/>
                  <a:pt x="15" y="25"/>
                </a:cubicBezTo>
                <a:cubicBezTo>
                  <a:pt x="20" y="17"/>
                  <a:pt x="26" y="11"/>
                  <a:pt x="33" y="7"/>
                </a:cubicBezTo>
                <a:cubicBezTo>
                  <a:pt x="39" y="2"/>
                  <a:pt x="46" y="0"/>
                  <a:pt x="53" y="0"/>
                </a:cubicBezTo>
                <a:lnTo>
                  <a:pt x="5911" y="0"/>
                </a:lnTo>
                <a:cubicBezTo>
                  <a:pt x="5922" y="0"/>
                  <a:pt x="5933" y="2"/>
                  <a:pt x="5944" y="7"/>
                </a:cubicBezTo>
                <a:cubicBezTo>
                  <a:pt x="5954" y="11"/>
                  <a:pt x="5964" y="17"/>
                  <a:pt x="5972" y="25"/>
                </a:cubicBezTo>
                <a:cubicBezTo>
                  <a:pt x="5980" y="33"/>
                  <a:pt x="5986" y="43"/>
                  <a:pt x="5990" y="53"/>
                </a:cubicBezTo>
                <a:cubicBezTo>
                  <a:pt x="5995" y="64"/>
                  <a:pt x="5997" y="75"/>
                  <a:pt x="5997" y="86"/>
                </a:cubicBezTo>
                <a:lnTo>
                  <a:pt x="5997" y="2068"/>
                </a:lnTo>
                <a:cubicBezTo>
                  <a:pt x="5997" y="2080"/>
                  <a:pt x="5995" y="2091"/>
                  <a:pt x="5990" y="2101"/>
                </a:cubicBezTo>
                <a:cubicBezTo>
                  <a:pt x="5986" y="2112"/>
                  <a:pt x="5980" y="2121"/>
                  <a:pt x="5972" y="2129"/>
                </a:cubicBezTo>
                <a:cubicBezTo>
                  <a:pt x="5964" y="2137"/>
                  <a:pt x="5954" y="2143"/>
                  <a:pt x="5944" y="2148"/>
                </a:cubicBezTo>
                <a:cubicBezTo>
                  <a:pt x="5933" y="2152"/>
                  <a:pt x="5922" y="2154"/>
                  <a:pt x="5911" y="2154"/>
                </a:cubicBezTo>
                <a:lnTo>
                  <a:pt x="53" y="2154"/>
                </a:lnTo>
                <a:cubicBezTo>
                  <a:pt x="46" y="2154"/>
                  <a:pt x="39" y="2152"/>
                  <a:pt x="33" y="2148"/>
                </a:cubicBezTo>
                <a:cubicBezTo>
                  <a:pt x="26" y="2143"/>
                  <a:pt x="20" y="2137"/>
                  <a:pt x="15" y="2129"/>
                </a:cubicBezTo>
                <a:cubicBezTo>
                  <a:pt x="10" y="2121"/>
                  <a:pt x="6" y="2112"/>
                  <a:pt x="4" y="2101"/>
                </a:cubicBezTo>
                <a:cubicBezTo>
                  <a:pt x="1" y="2091"/>
                  <a:pt x="0" y="2080"/>
                  <a:pt x="0" y="2068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52" name="任意多边形: 形状 951"/>
          <p:cNvSpPr/>
          <p:nvPr/>
        </p:nvSpPr>
        <p:spPr>
          <a:xfrm>
            <a:off x="7440840" y="1425960"/>
            <a:ext cx="31320" cy="775440"/>
          </a:xfrm>
          <a:custGeom>
            <a:avLst/>
            <a:gdLst/>
            <a:ahLst/>
            <a:cxnLst/>
            <a:rect l="0" t="0" r="r" b="b"/>
            <a:pathLst>
              <a:path w="87" h="2154">
                <a:moveTo>
                  <a:pt x="0" y="0"/>
                </a:moveTo>
                <a:lnTo>
                  <a:pt x="87" y="0"/>
                </a:lnTo>
                <a:lnTo>
                  <a:pt x="87" y="2154"/>
                </a:lnTo>
                <a:lnTo>
                  <a:pt x="0" y="2154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53" name="图片 952"/>
          <p:cNvPicPr/>
          <p:nvPr/>
        </p:nvPicPr>
        <p:blipFill>
          <a:blip r:embed="rId9"/>
          <a:stretch/>
        </p:blipFill>
        <p:spPr>
          <a:xfrm>
            <a:off x="7588440" y="158112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4" name="文本框 953"/>
          <p:cNvSpPr txBox="1"/>
          <p:nvPr/>
        </p:nvSpPr>
        <p:spPr>
          <a:xfrm>
            <a:off x="5565240" y="1945440"/>
            <a:ext cx="7581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逐步推理与决策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5" name="文本框 954"/>
          <p:cNvSpPr txBox="1"/>
          <p:nvPr/>
        </p:nvSpPr>
        <p:spPr>
          <a:xfrm>
            <a:off x="7836480" y="1582560"/>
            <a:ext cx="86472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工具集成与调用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6" name="文本框 955"/>
          <p:cNvSpPr txBox="1"/>
          <p:nvPr/>
        </p:nvSpPr>
        <p:spPr>
          <a:xfrm>
            <a:off x="7836480" y="1790640"/>
            <a:ext cx="16347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动态调用</a:t>
            </a:r>
            <a:r>
              <a:rPr lang="en-US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、数据库和外部知识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7" name="任意多边形: 形状 956"/>
          <p:cNvSpPr/>
          <p:nvPr/>
        </p:nvSpPr>
        <p:spPr>
          <a:xfrm>
            <a:off x="5158080" y="2325240"/>
            <a:ext cx="2159280" cy="775440"/>
          </a:xfrm>
          <a:custGeom>
            <a:avLst/>
            <a:gdLst/>
            <a:ahLst/>
            <a:cxnLst/>
            <a:rect l="0" t="0" r="r" b="b"/>
            <a:pathLst>
              <a:path w="5998" h="2154">
                <a:moveTo>
                  <a:pt x="0" y="2068"/>
                </a:moveTo>
                <a:lnTo>
                  <a:pt x="0" y="86"/>
                </a:lnTo>
                <a:cubicBezTo>
                  <a:pt x="0" y="74"/>
                  <a:pt x="2" y="64"/>
                  <a:pt x="4" y="53"/>
                </a:cubicBezTo>
                <a:cubicBezTo>
                  <a:pt x="7" y="42"/>
                  <a:pt x="11" y="33"/>
                  <a:pt x="16" y="25"/>
                </a:cubicBezTo>
                <a:cubicBezTo>
                  <a:pt x="21" y="17"/>
                  <a:pt x="27" y="11"/>
                  <a:pt x="34" y="6"/>
                </a:cubicBezTo>
                <a:cubicBezTo>
                  <a:pt x="40" y="2"/>
                  <a:pt x="47" y="0"/>
                  <a:pt x="54" y="0"/>
                </a:cubicBezTo>
                <a:lnTo>
                  <a:pt x="5912" y="0"/>
                </a:lnTo>
                <a:cubicBezTo>
                  <a:pt x="5923" y="0"/>
                  <a:pt x="5934" y="2"/>
                  <a:pt x="5945" y="6"/>
                </a:cubicBezTo>
                <a:cubicBezTo>
                  <a:pt x="5955" y="11"/>
                  <a:pt x="5964" y="17"/>
                  <a:pt x="5972" y="25"/>
                </a:cubicBezTo>
                <a:cubicBezTo>
                  <a:pt x="5981" y="33"/>
                  <a:pt x="5987" y="42"/>
                  <a:pt x="5991" y="53"/>
                </a:cubicBezTo>
                <a:cubicBezTo>
                  <a:pt x="5996" y="64"/>
                  <a:pt x="5998" y="74"/>
                  <a:pt x="5998" y="86"/>
                </a:cubicBezTo>
                <a:lnTo>
                  <a:pt x="5998" y="2068"/>
                </a:lnTo>
                <a:cubicBezTo>
                  <a:pt x="5998" y="2079"/>
                  <a:pt x="5996" y="2090"/>
                  <a:pt x="5991" y="2101"/>
                </a:cubicBezTo>
                <a:cubicBezTo>
                  <a:pt x="5987" y="2111"/>
                  <a:pt x="5981" y="2121"/>
                  <a:pt x="5972" y="2129"/>
                </a:cubicBezTo>
                <a:cubicBezTo>
                  <a:pt x="5964" y="2137"/>
                  <a:pt x="5955" y="2143"/>
                  <a:pt x="5945" y="2147"/>
                </a:cubicBezTo>
                <a:cubicBezTo>
                  <a:pt x="5934" y="2152"/>
                  <a:pt x="5923" y="2154"/>
                  <a:pt x="5912" y="2154"/>
                </a:cubicBezTo>
                <a:lnTo>
                  <a:pt x="54" y="2154"/>
                </a:lnTo>
                <a:cubicBezTo>
                  <a:pt x="47" y="2154"/>
                  <a:pt x="40" y="2152"/>
                  <a:pt x="34" y="2147"/>
                </a:cubicBezTo>
                <a:cubicBezTo>
                  <a:pt x="27" y="2143"/>
                  <a:pt x="21" y="2137"/>
                  <a:pt x="16" y="2129"/>
                </a:cubicBezTo>
                <a:cubicBezTo>
                  <a:pt x="11" y="2121"/>
                  <a:pt x="7" y="2111"/>
                  <a:pt x="4" y="2101"/>
                </a:cubicBezTo>
                <a:cubicBezTo>
                  <a:pt x="2" y="2090"/>
                  <a:pt x="0" y="2079"/>
                  <a:pt x="0" y="2068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58" name="任意多边形: 形状 957"/>
          <p:cNvSpPr/>
          <p:nvPr/>
        </p:nvSpPr>
        <p:spPr>
          <a:xfrm>
            <a:off x="5146560" y="2325240"/>
            <a:ext cx="31320" cy="775440"/>
          </a:xfrm>
          <a:custGeom>
            <a:avLst/>
            <a:gdLst/>
            <a:ahLst/>
            <a:cxnLst/>
            <a:rect l="0" t="0" r="r" b="b"/>
            <a:pathLst>
              <a:path w="87" h="2154">
                <a:moveTo>
                  <a:pt x="0" y="0"/>
                </a:moveTo>
                <a:lnTo>
                  <a:pt x="87" y="0"/>
                </a:lnTo>
                <a:lnTo>
                  <a:pt x="87" y="2154"/>
                </a:lnTo>
                <a:lnTo>
                  <a:pt x="0" y="2154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59" name="图片 958"/>
          <p:cNvPicPr/>
          <p:nvPr/>
        </p:nvPicPr>
        <p:blipFill>
          <a:blip r:embed="rId10"/>
          <a:stretch/>
        </p:blipFill>
        <p:spPr>
          <a:xfrm>
            <a:off x="5294160" y="248040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0" name="文本框 959"/>
          <p:cNvSpPr txBox="1"/>
          <p:nvPr/>
        </p:nvSpPr>
        <p:spPr>
          <a:xfrm>
            <a:off x="7836480" y="1945440"/>
            <a:ext cx="1090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库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1" name="文本框 960"/>
          <p:cNvSpPr txBox="1"/>
          <p:nvPr/>
        </p:nvSpPr>
        <p:spPr>
          <a:xfrm>
            <a:off x="5542200" y="2481480"/>
            <a:ext cx="74124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灵活任务调度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2" name="文本框 961"/>
          <p:cNvSpPr txBox="1"/>
          <p:nvPr/>
        </p:nvSpPr>
        <p:spPr>
          <a:xfrm>
            <a:off x="5542200" y="2689560"/>
            <a:ext cx="16239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根据任务复杂度和优先级动态调整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3" name="任意多边形: 形状 962"/>
          <p:cNvSpPr/>
          <p:nvPr/>
        </p:nvSpPr>
        <p:spPr>
          <a:xfrm>
            <a:off x="7452720" y="2325240"/>
            <a:ext cx="2158920" cy="775440"/>
          </a:xfrm>
          <a:custGeom>
            <a:avLst/>
            <a:gdLst/>
            <a:ahLst/>
            <a:cxnLst/>
            <a:rect l="0" t="0" r="r" b="b"/>
            <a:pathLst>
              <a:path w="5997" h="2154">
                <a:moveTo>
                  <a:pt x="0" y="2068"/>
                </a:moveTo>
                <a:lnTo>
                  <a:pt x="0" y="86"/>
                </a:lnTo>
                <a:cubicBezTo>
                  <a:pt x="0" y="74"/>
                  <a:pt x="1" y="64"/>
                  <a:pt x="4" y="53"/>
                </a:cubicBezTo>
                <a:cubicBezTo>
                  <a:pt x="6" y="42"/>
                  <a:pt x="10" y="33"/>
                  <a:pt x="15" y="25"/>
                </a:cubicBezTo>
                <a:cubicBezTo>
                  <a:pt x="20" y="17"/>
                  <a:pt x="26" y="11"/>
                  <a:pt x="33" y="6"/>
                </a:cubicBezTo>
                <a:cubicBezTo>
                  <a:pt x="39" y="2"/>
                  <a:pt x="46" y="0"/>
                  <a:pt x="53" y="0"/>
                </a:cubicBezTo>
                <a:lnTo>
                  <a:pt x="5911" y="0"/>
                </a:lnTo>
                <a:cubicBezTo>
                  <a:pt x="5922" y="0"/>
                  <a:pt x="5933" y="2"/>
                  <a:pt x="5944" y="6"/>
                </a:cubicBezTo>
                <a:cubicBezTo>
                  <a:pt x="5954" y="11"/>
                  <a:pt x="5964" y="17"/>
                  <a:pt x="5972" y="25"/>
                </a:cubicBezTo>
                <a:cubicBezTo>
                  <a:pt x="5980" y="33"/>
                  <a:pt x="5986" y="42"/>
                  <a:pt x="5990" y="53"/>
                </a:cubicBezTo>
                <a:cubicBezTo>
                  <a:pt x="5995" y="64"/>
                  <a:pt x="5997" y="74"/>
                  <a:pt x="5997" y="86"/>
                </a:cubicBezTo>
                <a:lnTo>
                  <a:pt x="5997" y="2068"/>
                </a:lnTo>
                <a:cubicBezTo>
                  <a:pt x="5997" y="2079"/>
                  <a:pt x="5995" y="2090"/>
                  <a:pt x="5990" y="2101"/>
                </a:cubicBezTo>
                <a:cubicBezTo>
                  <a:pt x="5986" y="2111"/>
                  <a:pt x="5980" y="2121"/>
                  <a:pt x="5972" y="2129"/>
                </a:cubicBezTo>
                <a:cubicBezTo>
                  <a:pt x="5964" y="2137"/>
                  <a:pt x="5954" y="2143"/>
                  <a:pt x="5944" y="2147"/>
                </a:cubicBezTo>
                <a:cubicBezTo>
                  <a:pt x="5933" y="2152"/>
                  <a:pt x="5922" y="2154"/>
                  <a:pt x="5911" y="2154"/>
                </a:cubicBezTo>
                <a:lnTo>
                  <a:pt x="53" y="2154"/>
                </a:lnTo>
                <a:cubicBezTo>
                  <a:pt x="46" y="2154"/>
                  <a:pt x="39" y="2152"/>
                  <a:pt x="33" y="2147"/>
                </a:cubicBezTo>
                <a:cubicBezTo>
                  <a:pt x="26" y="2143"/>
                  <a:pt x="20" y="2137"/>
                  <a:pt x="15" y="2129"/>
                </a:cubicBezTo>
                <a:cubicBezTo>
                  <a:pt x="10" y="2121"/>
                  <a:pt x="6" y="2111"/>
                  <a:pt x="4" y="2101"/>
                </a:cubicBezTo>
                <a:cubicBezTo>
                  <a:pt x="1" y="2090"/>
                  <a:pt x="0" y="2079"/>
                  <a:pt x="0" y="2068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64" name="任意多边形: 形状 963"/>
          <p:cNvSpPr/>
          <p:nvPr/>
        </p:nvSpPr>
        <p:spPr>
          <a:xfrm>
            <a:off x="7440840" y="2325240"/>
            <a:ext cx="31320" cy="775440"/>
          </a:xfrm>
          <a:custGeom>
            <a:avLst/>
            <a:gdLst/>
            <a:ahLst/>
            <a:cxnLst/>
            <a:rect l="0" t="0" r="r" b="b"/>
            <a:pathLst>
              <a:path w="87" h="2154">
                <a:moveTo>
                  <a:pt x="0" y="0"/>
                </a:moveTo>
                <a:lnTo>
                  <a:pt x="87" y="0"/>
                </a:lnTo>
                <a:lnTo>
                  <a:pt x="87" y="2154"/>
                </a:lnTo>
                <a:lnTo>
                  <a:pt x="0" y="2154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65" name="图片 964"/>
          <p:cNvPicPr/>
          <p:nvPr/>
        </p:nvPicPr>
        <p:blipFill>
          <a:blip r:embed="rId11"/>
          <a:stretch/>
        </p:blipFill>
        <p:spPr>
          <a:xfrm>
            <a:off x="7588440" y="248040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6" name="文本框 965"/>
          <p:cNvSpPr txBox="1"/>
          <p:nvPr/>
        </p:nvSpPr>
        <p:spPr>
          <a:xfrm>
            <a:off x="5542200" y="2844720"/>
            <a:ext cx="4334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执行路径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7" name="文本框 966"/>
          <p:cNvSpPr txBox="1"/>
          <p:nvPr/>
        </p:nvSpPr>
        <p:spPr>
          <a:xfrm>
            <a:off x="7836480" y="2481480"/>
            <a:ext cx="86472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任务分解与执行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8" name="文本框 967"/>
          <p:cNvSpPr txBox="1"/>
          <p:nvPr/>
        </p:nvSpPr>
        <p:spPr>
          <a:xfrm>
            <a:off x="7836480" y="2689560"/>
            <a:ext cx="16239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通过链式结构自动化任务的分解与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9" name="任意多边形: 形状 968"/>
          <p:cNvSpPr/>
          <p:nvPr/>
        </p:nvSpPr>
        <p:spPr>
          <a:xfrm>
            <a:off x="5158080" y="3627360"/>
            <a:ext cx="4453560" cy="527400"/>
          </a:xfrm>
          <a:custGeom>
            <a:avLst/>
            <a:gdLst/>
            <a:ahLst/>
            <a:cxnLst/>
            <a:rect l="0" t="0" r="r" b="b"/>
            <a:pathLst>
              <a:path w="12371" h="1465">
                <a:moveTo>
                  <a:pt x="0" y="1293"/>
                </a:moveTo>
                <a:lnTo>
                  <a:pt x="0" y="172"/>
                </a:lnTo>
                <a:cubicBezTo>
                  <a:pt x="0" y="161"/>
                  <a:pt x="1" y="150"/>
                  <a:pt x="3" y="139"/>
                </a:cubicBezTo>
                <a:cubicBezTo>
                  <a:pt x="5" y="128"/>
                  <a:pt x="7" y="117"/>
                  <a:pt x="11" y="106"/>
                </a:cubicBezTo>
                <a:cubicBezTo>
                  <a:pt x="15" y="96"/>
                  <a:pt x="19" y="86"/>
                  <a:pt x="24" y="77"/>
                </a:cubicBezTo>
                <a:cubicBezTo>
                  <a:pt x="29" y="67"/>
                  <a:pt x="35" y="58"/>
                  <a:pt x="41" y="50"/>
                </a:cubicBezTo>
                <a:cubicBezTo>
                  <a:pt x="48" y="42"/>
                  <a:pt x="55" y="35"/>
                  <a:pt x="63" y="29"/>
                </a:cubicBezTo>
                <a:cubicBezTo>
                  <a:pt x="70" y="23"/>
                  <a:pt x="78" y="17"/>
                  <a:pt x="87" y="13"/>
                </a:cubicBezTo>
                <a:cubicBezTo>
                  <a:pt x="95" y="9"/>
                  <a:pt x="104" y="5"/>
                  <a:pt x="113" y="3"/>
                </a:cubicBezTo>
                <a:cubicBezTo>
                  <a:pt x="122" y="1"/>
                  <a:pt x="131" y="0"/>
                  <a:pt x="140" y="0"/>
                </a:cubicBezTo>
                <a:lnTo>
                  <a:pt x="12199" y="0"/>
                </a:lnTo>
                <a:cubicBezTo>
                  <a:pt x="12210" y="0"/>
                  <a:pt x="12221" y="1"/>
                  <a:pt x="12232" y="3"/>
                </a:cubicBezTo>
                <a:cubicBezTo>
                  <a:pt x="12243" y="5"/>
                  <a:pt x="12254" y="9"/>
                  <a:pt x="12265" y="13"/>
                </a:cubicBezTo>
                <a:cubicBezTo>
                  <a:pt x="12275" y="17"/>
                  <a:pt x="12285" y="23"/>
                  <a:pt x="12294" y="29"/>
                </a:cubicBezTo>
                <a:cubicBezTo>
                  <a:pt x="12304" y="35"/>
                  <a:pt x="12312" y="42"/>
                  <a:pt x="12320" y="50"/>
                </a:cubicBezTo>
                <a:cubicBezTo>
                  <a:pt x="12328" y="58"/>
                  <a:pt x="12336" y="67"/>
                  <a:pt x="12342" y="77"/>
                </a:cubicBezTo>
                <a:cubicBezTo>
                  <a:pt x="12348" y="86"/>
                  <a:pt x="12353" y="96"/>
                  <a:pt x="12358" y="106"/>
                </a:cubicBezTo>
                <a:cubicBezTo>
                  <a:pt x="12362" y="117"/>
                  <a:pt x="12365" y="128"/>
                  <a:pt x="12368" y="139"/>
                </a:cubicBezTo>
                <a:cubicBezTo>
                  <a:pt x="12370" y="150"/>
                  <a:pt x="12371" y="161"/>
                  <a:pt x="12371" y="172"/>
                </a:cubicBezTo>
                <a:lnTo>
                  <a:pt x="12371" y="1293"/>
                </a:lnTo>
                <a:cubicBezTo>
                  <a:pt x="12371" y="1304"/>
                  <a:pt x="12370" y="1315"/>
                  <a:pt x="12368" y="1326"/>
                </a:cubicBezTo>
                <a:cubicBezTo>
                  <a:pt x="12365" y="1338"/>
                  <a:pt x="12362" y="1348"/>
                  <a:pt x="12358" y="1359"/>
                </a:cubicBezTo>
                <a:cubicBezTo>
                  <a:pt x="12353" y="1369"/>
                  <a:pt x="12348" y="1379"/>
                  <a:pt x="12342" y="1389"/>
                </a:cubicBezTo>
                <a:cubicBezTo>
                  <a:pt x="12336" y="1398"/>
                  <a:pt x="12328" y="1407"/>
                  <a:pt x="12320" y="1415"/>
                </a:cubicBezTo>
                <a:cubicBezTo>
                  <a:pt x="12312" y="1423"/>
                  <a:pt x="12304" y="1430"/>
                  <a:pt x="12294" y="1436"/>
                </a:cubicBezTo>
                <a:cubicBezTo>
                  <a:pt x="12285" y="1442"/>
                  <a:pt x="12275" y="1448"/>
                  <a:pt x="12265" y="1452"/>
                </a:cubicBezTo>
                <a:cubicBezTo>
                  <a:pt x="12254" y="1456"/>
                  <a:pt x="12243" y="1460"/>
                  <a:pt x="12232" y="1462"/>
                </a:cubicBezTo>
                <a:cubicBezTo>
                  <a:pt x="12221" y="1464"/>
                  <a:pt x="12210" y="1465"/>
                  <a:pt x="12199" y="1465"/>
                </a:cubicBezTo>
                <a:lnTo>
                  <a:pt x="140" y="1465"/>
                </a:lnTo>
                <a:cubicBezTo>
                  <a:pt x="131" y="1465"/>
                  <a:pt x="122" y="1464"/>
                  <a:pt x="113" y="1462"/>
                </a:cubicBezTo>
                <a:cubicBezTo>
                  <a:pt x="104" y="1460"/>
                  <a:pt x="95" y="1456"/>
                  <a:pt x="87" y="1452"/>
                </a:cubicBezTo>
                <a:cubicBezTo>
                  <a:pt x="78" y="1448"/>
                  <a:pt x="70" y="1442"/>
                  <a:pt x="63" y="1436"/>
                </a:cubicBezTo>
                <a:cubicBezTo>
                  <a:pt x="55" y="1430"/>
                  <a:pt x="48" y="1423"/>
                  <a:pt x="41" y="1415"/>
                </a:cubicBezTo>
                <a:cubicBezTo>
                  <a:pt x="35" y="1407"/>
                  <a:pt x="29" y="1398"/>
                  <a:pt x="24" y="1389"/>
                </a:cubicBezTo>
                <a:cubicBezTo>
                  <a:pt x="19" y="1379"/>
                  <a:pt x="15" y="1369"/>
                  <a:pt x="11" y="1359"/>
                </a:cubicBezTo>
                <a:cubicBezTo>
                  <a:pt x="7" y="1348"/>
                  <a:pt x="5" y="1338"/>
                  <a:pt x="3" y="1326"/>
                </a:cubicBezTo>
                <a:cubicBezTo>
                  <a:pt x="1" y="1315"/>
                  <a:pt x="0" y="1304"/>
                  <a:pt x="0" y="1293"/>
                </a:cubicBezTo>
                <a:close/>
              </a:path>
            </a:pathLst>
          </a:custGeom>
          <a:solidFill>
            <a:srgbClr val="4A90E2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70" name="任意多边形: 形状 969"/>
          <p:cNvSpPr/>
          <p:nvPr/>
        </p:nvSpPr>
        <p:spPr>
          <a:xfrm>
            <a:off x="5146560" y="3627360"/>
            <a:ext cx="62280" cy="527400"/>
          </a:xfrm>
          <a:custGeom>
            <a:avLst/>
            <a:gdLst/>
            <a:ahLst/>
            <a:cxnLst/>
            <a:rect l="0" t="0" r="r" b="b"/>
            <a:pathLst>
              <a:path w="173" h="1465">
                <a:moveTo>
                  <a:pt x="0" y="0"/>
                </a:moveTo>
                <a:lnTo>
                  <a:pt x="173" y="0"/>
                </a:lnTo>
                <a:lnTo>
                  <a:pt x="173" y="1465"/>
                </a:lnTo>
                <a:lnTo>
                  <a:pt x="0" y="1465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71" name="任意多边形: 形状 970"/>
          <p:cNvSpPr/>
          <p:nvPr/>
        </p:nvSpPr>
        <p:spPr>
          <a:xfrm>
            <a:off x="5158080" y="4247280"/>
            <a:ext cx="4453560" cy="527760"/>
          </a:xfrm>
          <a:custGeom>
            <a:avLst/>
            <a:gdLst/>
            <a:ahLst/>
            <a:cxnLst/>
            <a:rect l="0" t="0" r="r" b="b"/>
            <a:pathLst>
              <a:path w="12371" h="1466">
                <a:moveTo>
                  <a:pt x="0" y="1293"/>
                </a:moveTo>
                <a:lnTo>
                  <a:pt x="0" y="173"/>
                </a:lnTo>
                <a:cubicBezTo>
                  <a:pt x="0" y="161"/>
                  <a:pt x="1" y="150"/>
                  <a:pt x="3" y="139"/>
                </a:cubicBezTo>
                <a:cubicBezTo>
                  <a:pt x="5" y="128"/>
                  <a:pt x="7" y="117"/>
                  <a:pt x="11" y="107"/>
                </a:cubicBezTo>
                <a:cubicBezTo>
                  <a:pt x="15" y="96"/>
                  <a:pt x="19" y="86"/>
                  <a:pt x="24" y="77"/>
                </a:cubicBezTo>
                <a:cubicBezTo>
                  <a:pt x="29" y="68"/>
                  <a:pt x="35" y="59"/>
                  <a:pt x="41" y="51"/>
                </a:cubicBezTo>
                <a:cubicBezTo>
                  <a:pt x="48" y="43"/>
                  <a:pt x="55" y="36"/>
                  <a:pt x="63" y="29"/>
                </a:cubicBezTo>
                <a:cubicBezTo>
                  <a:pt x="70" y="23"/>
                  <a:pt x="78" y="18"/>
                  <a:pt x="87" y="14"/>
                </a:cubicBezTo>
                <a:cubicBezTo>
                  <a:pt x="95" y="9"/>
                  <a:pt x="104" y="6"/>
                  <a:pt x="113" y="4"/>
                </a:cubicBezTo>
                <a:cubicBezTo>
                  <a:pt x="122" y="2"/>
                  <a:pt x="131" y="0"/>
                  <a:pt x="140" y="0"/>
                </a:cubicBezTo>
                <a:lnTo>
                  <a:pt x="12199" y="0"/>
                </a:lnTo>
                <a:cubicBezTo>
                  <a:pt x="12210" y="0"/>
                  <a:pt x="12221" y="2"/>
                  <a:pt x="12232" y="4"/>
                </a:cubicBezTo>
                <a:cubicBezTo>
                  <a:pt x="12243" y="6"/>
                  <a:pt x="12254" y="9"/>
                  <a:pt x="12265" y="14"/>
                </a:cubicBezTo>
                <a:cubicBezTo>
                  <a:pt x="12275" y="18"/>
                  <a:pt x="12285" y="23"/>
                  <a:pt x="12294" y="29"/>
                </a:cubicBezTo>
                <a:cubicBezTo>
                  <a:pt x="12304" y="36"/>
                  <a:pt x="12312" y="43"/>
                  <a:pt x="12320" y="51"/>
                </a:cubicBezTo>
                <a:cubicBezTo>
                  <a:pt x="12328" y="59"/>
                  <a:pt x="12336" y="68"/>
                  <a:pt x="12342" y="77"/>
                </a:cubicBezTo>
                <a:cubicBezTo>
                  <a:pt x="12348" y="86"/>
                  <a:pt x="12353" y="96"/>
                  <a:pt x="12358" y="107"/>
                </a:cubicBezTo>
                <a:cubicBezTo>
                  <a:pt x="12362" y="117"/>
                  <a:pt x="12365" y="128"/>
                  <a:pt x="12368" y="139"/>
                </a:cubicBezTo>
                <a:cubicBezTo>
                  <a:pt x="12370" y="150"/>
                  <a:pt x="12371" y="161"/>
                  <a:pt x="12371" y="173"/>
                </a:cubicBezTo>
                <a:lnTo>
                  <a:pt x="12371" y="1293"/>
                </a:lnTo>
                <a:cubicBezTo>
                  <a:pt x="12371" y="1305"/>
                  <a:pt x="12370" y="1316"/>
                  <a:pt x="12368" y="1327"/>
                </a:cubicBezTo>
                <a:cubicBezTo>
                  <a:pt x="12365" y="1338"/>
                  <a:pt x="12362" y="1349"/>
                  <a:pt x="12358" y="1359"/>
                </a:cubicBezTo>
                <a:cubicBezTo>
                  <a:pt x="12353" y="1370"/>
                  <a:pt x="12348" y="1380"/>
                  <a:pt x="12342" y="1389"/>
                </a:cubicBezTo>
                <a:cubicBezTo>
                  <a:pt x="12336" y="1398"/>
                  <a:pt x="12328" y="1407"/>
                  <a:pt x="12320" y="1415"/>
                </a:cubicBezTo>
                <a:cubicBezTo>
                  <a:pt x="12312" y="1423"/>
                  <a:pt x="12304" y="1430"/>
                  <a:pt x="12294" y="1437"/>
                </a:cubicBezTo>
                <a:cubicBezTo>
                  <a:pt x="12285" y="1443"/>
                  <a:pt x="12275" y="1448"/>
                  <a:pt x="12265" y="1452"/>
                </a:cubicBezTo>
                <a:cubicBezTo>
                  <a:pt x="12254" y="1457"/>
                  <a:pt x="12243" y="1460"/>
                  <a:pt x="12232" y="1462"/>
                </a:cubicBezTo>
                <a:cubicBezTo>
                  <a:pt x="12221" y="1464"/>
                  <a:pt x="12210" y="1466"/>
                  <a:pt x="12199" y="1466"/>
                </a:cubicBezTo>
                <a:lnTo>
                  <a:pt x="140" y="1466"/>
                </a:lnTo>
                <a:cubicBezTo>
                  <a:pt x="131" y="1466"/>
                  <a:pt x="122" y="1464"/>
                  <a:pt x="113" y="1462"/>
                </a:cubicBezTo>
                <a:cubicBezTo>
                  <a:pt x="104" y="1460"/>
                  <a:pt x="95" y="1457"/>
                  <a:pt x="87" y="1452"/>
                </a:cubicBezTo>
                <a:cubicBezTo>
                  <a:pt x="78" y="1448"/>
                  <a:pt x="70" y="1443"/>
                  <a:pt x="63" y="1437"/>
                </a:cubicBezTo>
                <a:cubicBezTo>
                  <a:pt x="55" y="1430"/>
                  <a:pt x="48" y="1423"/>
                  <a:pt x="41" y="1415"/>
                </a:cubicBezTo>
                <a:cubicBezTo>
                  <a:pt x="35" y="1407"/>
                  <a:pt x="29" y="1398"/>
                  <a:pt x="24" y="1389"/>
                </a:cubicBezTo>
                <a:cubicBezTo>
                  <a:pt x="19" y="1380"/>
                  <a:pt x="15" y="1370"/>
                  <a:pt x="11" y="1359"/>
                </a:cubicBezTo>
                <a:cubicBezTo>
                  <a:pt x="7" y="1349"/>
                  <a:pt x="5" y="1338"/>
                  <a:pt x="3" y="1327"/>
                </a:cubicBezTo>
                <a:cubicBezTo>
                  <a:pt x="1" y="1316"/>
                  <a:pt x="0" y="1305"/>
                  <a:pt x="0" y="1293"/>
                </a:cubicBezTo>
                <a:close/>
              </a:path>
            </a:pathLst>
          </a:custGeom>
          <a:solidFill>
            <a:srgbClr val="4A90E2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72" name="任意多边形: 形状 971"/>
          <p:cNvSpPr/>
          <p:nvPr/>
        </p:nvSpPr>
        <p:spPr>
          <a:xfrm>
            <a:off x="5146560" y="4247280"/>
            <a:ext cx="62280" cy="527760"/>
          </a:xfrm>
          <a:custGeom>
            <a:avLst/>
            <a:gdLst/>
            <a:ahLst/>
            <a:cxnLst/>
            <a:rect l="0" t="0" r="r" b="b"/>
            <a:pathLst>
              <a:path w="173" h="1466">
                <a:moveTo>
                  <a:pt x="0" y="0"/>
                </a:moveTo>
                <a:lnTo>
                  <a:pt x="173" y="0"/>
                </a:lnTo>
                <a:lnTo>
                  <a:pt x="173" y="1466"/>
                </a:lnTo>
                <a:lnTo>
                  <a:pt x="0" y="1466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73" name="任意多边形: 形状 972"/>
          <p:cNvSpPr/>
          <p:nvPr/>
        </p:nvSpPr>
        <p:spPr>
          <a:xfrm>
            <a:off x="5158080" y="4867560"/>
            <a:ext cx="4453560" cy="527400"/>
          </a:xfrm>
          <a:custGeom>
            <a:avLst/>
            <a:gdLst/>
            <a:ahLst/>
            <a:cxnLst/>
            <a:rect l="0" t="0" r="r" b="b"/>
            <a:pathLst>
              <a:path w="12371" h="1465">
                <a:moveTo>
                  <a:pt x="0" y="1293"/>
                </a:moveTo>
                <a:lnTo>
                  <a:pt x="0" y="172"/>
                </a:lnTo>
                <a:cubicBezTo>
                  <a:pt x="0" y="161"/>
                  <a:pt x="1" y="150"/>
                  <a:pt x="3" y="139"/>
                </a:cubicBezTo>
                <a:cubicBezTo>
                  <a:pt x="5" y="127"/>
                  <a:pt x="7" y="117"/>
                  <a:pt x="11" y="106"/>
                </a:cubicBezTo>
                <a:cubicBezTo>
                  <a:pt x="15" y="96"/>
                  <a:pt x="19" y="86"/>
                  <a:pt x="24" y="76"/>
                </a:cubicBezTo>
                <a:cubicBezTo>
                  <a:pt x="29" y="67"/>
                  <a:pt x="35" y="58"/>
                  <a:pt x="41" y="50"/>
                </a:cubicBezTo>
                <a:cubicBezTo>
                  <a:pt x="48" y="42"/>
                  <a:pt x="55" y="35"/>
                  <a:pt x="63" y="29"/>
                </a:cubicBezTo>
                <a:cubicBezTo>
                  <a:pt x="70" y="23"/>
                  <a:pt x="78" y="17"/>
                  <a:pt x="87" y="13"/>
                </a:cubicBezTo>
                <a:cubicBezTo>
                  <a:pt x="95" y="9"/>
                  <a:pt x="104" y="5"/>
                  <a:pt x="113" y="3"/>
                </a:cubicBezTo>
                <a:cubicBezTo>
                  <a:pt x="122" y="1"/>
                  <a:pt x="131" y="0"/>
                  <a:pt x="140" y="0"/>
                </a:cubicBezTo>
                <a:lnTo>
                  <a:pt x="12199" y="0"/>
                </a:lnTo>
                <a:cubicBezTo>
                  <a:pt x="12210" y="0"/>
                  <a:pt x="12221" y="1"/>
                  <a:pt x="12232" y="3"/>
                </a:cubicBezTo>
                <a:cubicBezTo>
                  <a:pt x="12243" y="5"/>
                  <a:pt x="12254" y="9"/>
                  <a:pt x="12265" y="13"/>
                </a:cubicBezTo>
                <a:cubicBezTo>
                  <a:pt x="12275" y="17"/>
                  <a:pt x="12285" y="23"/>
                  <a:pt x="12294" y="29"/>
                </a:cubicBezTo>
                <a:cubicBezTo>
                  <a:pt x="12304" y="35"/>
                  <a:pt x="12312" y="42"/>
                  <a:pt x="12320" y="50"/>
                </a:cubicBezTo>
                <a:cubicBezTo>
                  <a:pt x="12328" y="58"/>
                  <a:pt x="12336" y="67"/>
                  <a:pt x="12342" y="76"/>
                </a:cubicBezTo>
                <a:cubicBezTo>
                  <a:pt x="12348" y="86"/>
                  <a:pt x="12353" y="96"/>
                  <a:pt x="12358" y="106"/>
                </a:cubicBezTo>
                <a:cubicBezTo>
                  <a:pt x="12362" y="117"/>
                  <a:pt x="12365" y="127"/>
                  <a:pt x="12368" y="139"/>
                </a:cubicBezTo>
                <a:cubicBezTo>
                  <a:pt x="12370" y="150"/>
                  <a:pt x="12371" y="161"/>
                  <a:pt x="12371" y="172"/>
                </a:cubicBezTo>
                <a:lnTo>
                  <a:pt x="12371" y="1293"/>
                </a:lnTo>
                <a:cubicBezTo>
                  <a:pt x="12371" y="1304"/>
                  <a:pt x="12370" y="1315"/>
                  <a:pt x="12368" y="1326"/>
                </a:cubicBezTo>
                <a:cubicBezTo>
                  <a:pt x="12365" y="1337"/>
                  <a:pt x="12362" y="1348"/>
                  <a:pt x="12358" y="1359"/>
                </a:cubicBezTo>
                <a:cubicBezTo>
                  <a:pt x="12353" y="1369"/>
                  <a:pt x="12348" y="1379"/>
                  <a:pt x="12342" y="1388"/>
                </a:cubicBezTo>
                <a:cubicBezTo>
                  <a:pt x="12336" y="1398"/>
                  <a:pt x="12328" y="1407"/>
                  <a:pt x="12320" y="1415"/>
                </a:cubicBezTo>
                <a:cubicBezTo>
                  <a:pt x="12312" y="1423"/>
                  <a:pt x="12304" y="1430"/>
                  <a:pt x="12294" y="1436"/>
                </a:cubicBezTo>
                <a:cubicBezTo>
                  <a:pt x="12285" y="1442"/>
                  <a:pt x="12275" y="1448"/>
                  <a:pt x="12265" y="1452"/>
                </a:cubicBezTo>
                <a:cubicBezTo>
                  <a:pt x="12254" y="1456"/>
                  <a:pt x="12243" y="1460"/>
                  <a:pt x="12232" y="1462"/>
                </a:cubicBezTo>
                <a:cubicBezTo>
                  <a:pt x="12221" y="1464"/>
                  <a:pt x="12210" y="1465"/>
                  <a:pt x="12199" y="1465"/>
                </a:cubicBezTo>
                <a:lnTo>
                  <a:pt x="140" y="1465"/>
                </a:lnTo>
                <a:cubicBezTo>
                  <a:pt x="131" y="1465"/>
                  <a:pt x="122" y="1464"/>
                  <a:pt x="113" y="1462"/>
                </a:cubicBezTo>
                <a:cubicBezTo>
                  <a:pt x="104" y="1460"/>
                  <a:pt x="95" y="1456"/>
                  <a:pt x="87" y="1452"/>
                </a:cubicBezTo>
                <a:cubicBezTo>
                  <a:pt x="78" y="1448"/>
                  <a:pt x="70" y="1442"/>
                  <a:pt x="63" y="1436"/>
                </a:cubicBezTo>
                <a:cubicBezTo>
                  <a:pt x="55" y="1430"/>
                  <a:pt x="48" y="1423"/>
                  <a:pt x="41" y="1415"/>
                </a:cubicBezTo>
                <a:cubicBezTo>
                  <a:pt x="35" y="1407"/>
                  <a:pt x="29" y="1398"/>
                  <a:pt x="24" y="1388"/>
                </a:cubicBezTo>
                <a:cubicBezTo>
                  <a:pt x="19" y="1379"/>
                  <a:pt x="15" y="1369"/>
                  <a:pt x="11" y="1359"/>
                </a:cubicBezTo>
                <a:cubicBezTo>
                  <a:pt x="7" y="1348"/>
                  <a:pt x="5" y="1337"/>
                  <a:pt x="3" y="1326"/>
                </a:cubicBezTo>
                <a:cubicBezTo>
                  <a:pt x="1" y="1315"/>
                  <a:pt x="0" y="1304"/>
                  <a:pt x="0" y="1293"/>
                </a:cubicBezTo>
                <a:close/>
              </a:path>
            </a:pathLst>
          </a:custGeom>
          <a:solidFill>
            <a:srgbClr val="4A90E2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74" name="任意多边形: 形状 973"/>
          <p:cNvSpPr/>
          <p:nvPr/>
        </p:nvSpPr>
        <p:spPr>
          <a:xfrm>
            <a:off x="5146560" y="4867560"/>
            <a:ext cx="62280" cy="527400"/>
          </a:xfrm>
          <a:custGeom>
            <a:avLst/>
            <a:gdLst/>
            <a:ahLst/>
            <a:cxnLst/>
            <a:rect l="0" t="0" r="r" b="b"/>
            <a:pathLst>
              <a:path w="173" h="1465">
                <a:moveTo>
                  <a:pt x="0" y="0"/>
                </a:moveTo>
                <a:lnTo>
                  <a:pt x="173" y="0"/>
                </a:lnTo>
                <a:lnTo>
                  <a:pt x="173" y="1465"/>
                </a:lnTo>
                <a:lnTo>
                  <a:pt x="0" y="1465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75" name="图片 974"/>
          <p:cNvPicPr/>
          <p:nvPr/>
        </p:nvPicPr>
        <p:blipFill>
          <a:blip r:embed="rId12"/>
          <a:stretch/>
        </p:blipFill>
        <p:spPr>
          <a:xfrm>
            <a:off x="5146920" y="332532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6" name="文本框 975"/>
          <p:cNvSpPr txBox="1"/>
          <p:nvPr/>
        </p:nvSpPr>
        <p:spPr>
          <a:xfrm>
            <a:off x="7836480" y="2844720"/>
            <a:ext cx="2170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执行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77" name="图片 976"/>
          <p:cNvPicPr/>
          <p:nvPr/>
        </p:nvPicPr>
        <p:blipFill>
          <a:blip r:embed="rId13"/>
          <a:stretch/>
        </p:blipFill>
        <p:spPr>
          <a:xfrm>
            <a:off x="5263200" y="375156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8" name="文本框 977"/>
          <p:cNvSpPr txBox="1"/>
          <p:nvPr/>
        </p:nvSpPr>
        <p:spPr>
          <a:xfrm>
            <a:off x="5363640" y="3313080"/>
            <a:ext cx="622440" cy="224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应用场景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9" name="文本框 978"/>
          <p:cNvSpPr txBox="1"/>
          <p:nvPr/>
        </p:nvSpPr>
        <p:spPr>
          <a:xfrm>
            <a:off x="5511240" y="3752640"/>
            <a:ext cx="74124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多轮对话系统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80" name="图片 979"/>
          <p:cNvPicPr/>
          <p:nvPr/>
        </p:nvPicPr>
        <p:blipFill>
          <a:blip r:embed="rId14"/>
          <a:stretch/>
        </p:blipFill>
        <p:spPr>
          <a:xfrm>
            <a:off x="5263200" y="4371480"/>
            <a:ext cx="17784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1" name="文本框 980"/>
          <p:cNvSpPr txBox="1"/>
          <p:nvPr/>
        </p:nvSpPr>
        <p:spPr>
          <a:xfrm>
            <a:off x="5511240" y="3929760"/>
            <a:ext cx="35715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在客户支持场景中，引导用户提供信息，根据每步结果生成个性化解决方案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2" name="文本框 981"/>
          <p:cNvSpPr txBox="1"/>
          <p:nvPr/>
        </p:nvSpPr>
        <p:spPr>
          <a:xfrm>
            <a:off x="5534280" y="4372920"/>
            <a:ext cx="74124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知识增强系统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83" name="图片 982"/>
          <p:cNvPicPr/>
          <p:nvPr/>
        </p:nvPicPr>
        <p:blipFill>
          <a:blip r:embed="rId15"/>
          <a:stretch/>
        </p:blipFill>
        <p:spPr>
          <a:xfrm>
            <a:off x="5263200" y="499176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4" name="文本框 983"/>
          <p:cNvSpPr txBox="1"/>
          <p:nvPr/>
        </p:nvSpPr>
        <p:spPr>
          <a:xfrm>
            <a:off x="5534280" y="4550040"/>
            <a:ext cx="31384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在学术研究中，将问题与文献数据库匹配，自动生成相关文献摘要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5" name="文本框 984"/>
          <p:cNvSpPr txBox="1"/>
          <p:nvPr/>
        </p:nvSpPr>
        <p:spPr>
          <a:xfrm>
            <a:off x="5511240" y="4992840"/>
            <a:ext cx="74124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智能金融助手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86" name="图片 985"/>
          <p:cNvPicPr/>
          <p:nvPr/>
        </p:nvPicPr>
        <p:blipFill>
          <a:blip r:embed="rId16"/>
          <a:stretch/>
        </p:blipFill>
        <p:spPr>
          <a:xfrm>
            <a:off x="2449440" y="2325240"/>
            <a:ext cx="185760" cy="30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87" name="图片 986"/>
          <p:cNvPicPr/>
          <p:nvPr/>
        </p:nvPicPr>
        <p:blipFill>
          <a:blip r:embed="rId16"/>
          <a:stretch/>
        </p:blipFill>
        <p:spPr>
          <a:xfrm>
            <a:off x="2449440" y="3131640"/>
            <a:ext cx="185760" cy="30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88" name="图片 987"/>
          <p:cNvPicPr/>
          <p:nvPr/>
        </p:nvPicPr>
        <p:blipFill>
          <a:blip r:embed="rId17"/>
          <a:stretch/>
        </p:blipFill>
        <p:spPr>
          <a:xfrm>
            <a:off x="2449440" y="3937680"/>
            <a:ext cx="185760" cy="30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89" name="图片 988"/>
          <p:cNvPicPr/>
          <p:nvPr/>
        </p:nvPicPr>
        <p:blipFill>
          <a:blip r:embed="rId18"/>
          <a:stretch/>
        </p:blipFill>
        <p:spPr>
          <a:xfrm>
            <a:off x="2449440" y="4743720"/>
            <a:ext cx="185760" cy="3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0" name="任意多边形: 形状 989"/>
          <p:cNvSpPr/>
          <p:nvPr/>
        </p:nvSpPr>
        <p:spPr>
          <a:xfrm>
            <a:off x="2154600" y="1550160"/>
            <a:ext cx="775440" cy="775440"/>
          </a:xfrm>
          <a:custGeom>
            <a:avLst/>
            <a:gdLst/>
            <a:ahLst/>
            <a:cxnLst/>
            <a:rect l="0" t="0" r="r" b="b"/>
            <a:pathLst>
              <a:path w="2154" h="2154">
                <a:moveTo>
                  <a:pt x="20" y="159"/>
                </a:moveTo>
                <a:cubicBezTo>
                  <a:pt x="33" y="128"/>
                  <a:pt x="52" y="100"/>
                  <a:pt x="76" y="75"/>
                </a:cubicBezTo>
                <a:cubicBezTo>
                  <a:pt x="100" y="51"/>
                  <a:pt x="128" y="32"/>
                  <a:pt x="160" y="19"/>
                </a:cubicBezTo>
                <a:cubicBezTo>
                  <a:pt x="191" y="6"/>
                  <a:pt x="224" y="0"/>
                  <a:pt x="258" y="0"/>
                </a:cubicBezTo>
                <a:lnTo>
                  <a:pt x="1896" y="0"/>
                </a:lnTo>
                <a:cubicBezTo>
                  <a:pt x="1930" y="0"/>
                  <a:pt x="1963" y="6"/>
                  <a:pt x="1995" y="19"/>
                </a:cubicBezTo>
                <a:cubicBezTo>
                  <a:pt x="2026" y="32"/>
                  <a:pt x="2054" y="51"/>
                  <a:pt x="2079" y="75"/>
                </a:cubicBezTo>
                <a:cubicBezTo>
                  <a:pt x="2103" y="100"/>
                  <a:pt x="2121" y="128"/>
                  <a:pt x="2135" y="159"/>
                </a:cubicBezTo>
                <a:cubicBezTo>
                  <a:pt x="2148" y="191"/>
                  <a:pt x="2154" y="224"/>
                  <a:pt x="2154" y="258"/>
                </a:cubicBezTo>
                <a:lnTo>
                  <a:pt x="2154" y="1895"/>
                </a:lnTo>
                <a:cubicBezTo>
                  <a:pt x="2154" y="1930"/>
                  <a:pt x="2148" y="1963"/>
                  <a:pt x="2135" y="1994"/>
                </a:cubicBezTo>
                <a:cubicBezTo>
                  <a:pt x="2121" y="2026"/>
                  <a:pt x="2103" y="2054"/>
                  <a:pt x="2079" y="2078"/>
                </a:cubicBezTo>
                <a:cubicBezTo>
                  <a:pt x="2054" y="2102"/>
                  <a:pt x="2026" y="2121"/>
                  <a:pt x="1995" y="2134"/>
                </a:cubicBezTo>
                <a:cubicBezTo>
                  <a:pt x="1963" y="2147"/>
                  <a:pt x="1930" y="2154"/>
                  <a:pt x="1896" y="2154"/>
                </a:cubicBezTo>
                <a:lnTo>
                  <a:pt x="258" y="2154"/>
                </a:lnTo>
                <a:cubicBezTo>
                  <a:pt x="224" y="2154"/>
                  <a:pt x="191" y="2147"/>
                  <a:pt x="160" y="2134"/>
                </a:cubicBezTo>
                <a:cubicBezTo>
                  <a:pt x="128" y="2121"/>
                  <a:pt x="100" y="2102"/>
                  <a:pt x="76" y="2078"/>
                </a:cubicBezTo>
                <a:cubicBezTo>
                  <a:pt x="52" y="2054"/>
                  <a:pt x="33" y="2026"/>
                  <a:pt x="20" y="1994"/>
                </a:cubicBezTo>
                <a:cubicBezTo>
                  <a:pt x="7" y="1963"/>
                  <a:pt x="0" y="1930"/>
                  <a:pt x="0" y="1895"/>
                </a:cubicBezTo>
                <a:lnTo>
                  <a:pt x="0" y="258"/>
                </a:lnTo>
                <a:cubicBezTo>
                  <a:pt x="0" y="224"/>
                  <a:pt x="7" y="191"/>
                  <a:pt x="20" y="159"/>
                </a:cubicBezTo>
                <a:close/>
              </a:path>
            </a:pathLst>
          </a:custGeom>
          <a:solidFill>
            <a:srgbClr val="00336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1" name="任意多边形: 形状 990"/>
          <p:cNvSpPr/>
          <p:nvPr/>
        </p:nvSpPr>
        <p:spPr>
          <a:xfrm>
            <a:off x="2154600" y="1550160"/>
            <a:ext cx="775440" cy="775440"/>
          </a:xfrm>
          <a:custGeom>
            <a:avLst/>
            <a:gdLst/>
            <a:ahLst/>
            <a:cxnLst/>
            <a:rect l="0" t="0" r="r" b="b"/>
            <a:pathLst>
              <a:path w="2154" h="2154">
                <a:moveTo>
                  <a:pt x="0" y="1895"/>
                </a:moveTo>
                <a:lnTo>
                  <a:pt x="0" y="258"/>
                </a:lnTo>
                <a:cubicBezTo>
                  <a:pt x="0" y="224"/>
                  <a:pt x="7" y="191"/>
                  <a:pt x="20" y="159"/>
                </a:cubicBezTo>
                <a:cubicBezTo>
                  <a:pt x="33" y="128"/>
                  <a:pt x="52" y="100"/>
                  <a:pt x="76" y="75"/>
                </a:cubicBezTo>
                <a:cubicBezTo>
                  <a:pt x="100" y="51"/>
                  <a:pt x="128" y="32"/>
                  <a:pt x="160" y="19"/>
                </a:cubicBezTo>
                <a:cubicBezTo>
                  <a:pt x="191" y="6"/>
                  <a:pt x="224" y="0"/>
                  <a:pt x="258" y="0"/>
                </a:cubicBezTo>
                <a:lnTo>
                  <a:pt x="1896" y="0"/>
                </a:lnTo>
                <a:cubicBezTo>
                  <a:pt x="1930" y="0"/>
                  <a:pt x="1963" y="6"/>
                  <a:pt x="1995" y="19"/>
                </a:cubicBezTo>
                <a:cubicBezTo>
                  <a:pt x="2026" y="32"/>
                  <a:pt x="2054" y="51"/>
                  <a:pt x="2079" y="75"/>
                </a:cubicBezTo>
                <a:cubicBezTo>
                  <a:pt x="2103" y="100"/>
                  <a:pt x="2121" y="128"/>
                  <a:pt x="2135" y="159"/>
                </a:cubicBezTo>
                <a:cubicBezTo>
                  <a:pt x="2148" y="191"/>
                  <a:pt x="2154" y="224"/>
                  <a:pt x="2154" y="258"/>
                </a:cubicBezTo>
                <a:lnTo>
                  <a:pt x="2154" y="1895"/>
                </a:lnTo>
                <a:cubicBezTo>
                  <a:pt x="2154" y="1930"/>
                  <a:pt x="2148" y="1963"/>
                  <a:pt x="2135" y="1994"/>
                </a:cubicBezTo>
                <a:cubicBezTo>
                  <a:pt x="2121" y="2026"/>
                  <a:pt x="2103" y="2054"/>
                  <a:pt x="2079" y="2078"/>
                </a:cubicBezTo>
                <a:cubicBezTo>
                  <a:pt x="2054" y="2102"/>
                  <a:pt x="2026" y="2121"/>
                  <a:pt x="1995" y="2134"/>
                </a:cubicBezTo>
                <a:cubicBezTo>
                  <a:pt x="1963" y="2147"/>
                  <a:pt x="1930" y="2154"/>
                  <a:pt x="1896" y="2154"/>
                </a:cubicBezTo>
                <a:lnTo>
                  <a:pt x="258" y="2154"/>
                </a:lnTo>
                <a:cubicBezTo>
                  <a:pt x="224" y="2154"/>
                  <a:pt x="191" y="2147"/>
                  <a:pt x="160" y="2134"/>
                </a:cubicBezTo>
                <a:cubicBezTo>
                  <a:pt x="128" y="2121"/>
                  <a:pt x="100" y="2102"/>
                  <a:pt x="76" y="2078"/>
                </a:cubicBezTo>
                <a:cubicBezTo>
                  <a:pt x="52" y="2054"/>
                  <a:pt x="33" y="2026"/>
                  <a:pt x="20" y="1994"/>
                </a:cubicBezTo>
                <a:cubicBezTo>
                  <a:pt x="7" y="1963"/>
                  <a:pt x="0" y="1930"/>
                  <a:pt x="0" y="1895"/>
                </a:cubicBezTo>
                <a:moveTo>
                  <a:pt x="43" y="258"/>
                </a:moveTo>
                <a:lnTo>
                  <a:pt x="43" y="1895"/>
                </a:lnTo>
                <a:cubicBezTo>
                  <a:pt x="43" y="1910"/>
                  <a:pt x="45" y="1924"/>
                  <a:pt x="47" y="1937"/>
                </a:cubicBezTo>
                <a:cubicBezTo>
                  <a:pt x="50" y="1951"/>
                  <a:pt x="54" y="1965"/>
                  <a:pt x="60" y="1978"/>
                </a:cubicBezTo>
                <a:cubicBezTo>
                  <a:pt x="65" y="1991"/>
                  <a:pt x="72" y="2003"/>
                  <a:pt x="79" y="2015"/>
                </a:cubicBezTo>
                <a:cubicBezTo>
                  <a:pt x="87" y="2027"/>
                  <a:pt x="96" y="2038"/>
                  <a:pt x="106" y="2048"/>
                </a:cubicBezTo>
                <a:cubicBezTo>
                  <a:pt x="116" y="2058"/>
                  <a:pt x="127" y="2067"/>
                  <a:pt x="139" y="2074"/>
                </a:cubicBezTo>
                <a:cubicBezTo>
                  <a:pt x="151" y="2082"/>
                  <a:pt x="163" y="2089"/>
                  <a:pt x="176" y="2094"/>
                </a:cubicBezTo>
                <a:cubicBezTo>
                  <a:pt x="189" y="2100"/>
                  <a:pt x="203" y="2104"/>
                  <a:pt x="216" y="2107"/>
                </a:cubicBezTo>
                <a:cubicBezTo>
                  <a:pt x="230" y="2109"/>
                  <a:pt x="244" y="2111"/>
                  <a:pt x="258" y="2111"/>
                </a:cubicBezTo>
                <a:lnTo>
                  <a:pt x="1896" y="2111"/>
                </a:lnTo>
                <a:cubicBezTo>
                  <a:pt x="1910" y="2111"/>
                  <a:pt x="1924" y="2109"/>
                  <a:pt x="1938" y="2107"/>
                </a:cubicBezTo>
                <a:cubicBezTo>
                  <a:pt x="1952" y="2104"/>
                  <a:pt x="1965" y="2100"/>
                  <a:pt x="1978" y="2094"/>
                </a:cubicBezTo>
                <a:cubicBezTo>
                  <a:pt x="1991" y="2089"/>
                  <a:pt x="2004" y="2082"/>
                  <a:pt x="2015" y="2074"/>
                </a:cubicBezTo>
                <a:cubicBezTo>
                  <a:pt x="2027" y="2067"/>
                  <a:pt x="2038" y="2058"/>
                  <a:pt x="2048" y="2048"/>
                </a:cubicBezTo>
                <a:cubicBezTo>
                  <a:pt x="2058" y="2038"/>
                  <a:pt x="2067" y="2027"/>
                  <a:pt x="2075" y="2015"/>
                </a:cubicBezTo>
                <a:cubicBezTo>
                  <a:pt x="2083" y="2003"/>
                  <a:pt x="2089" y="1991"/>
                  <a:pt x="2095" y="1978"/>
                </a:cubicBezTo>
                <a:cubicBezTo>
                  <a:pt x="2100" y="1965"/>
                  <a:pt x="2104" y="1951"/>
                  <a:pt x="2107" y="1937"/>
                </a:cubicBezTo>
                <a:cubicBezTo>
                  <a:pt x="2110" y="1924"/>
                  <a:pt x="2111" y="1910"/>
                  <a:pt x="2111" y="1895"/>
                </a:cubicBezTo>
                <a:lnTo>
                  <a:pt x="2111" y="258"/>
                </a:lnTo>
                <a:cubicBezTo>
                  <a:pt x="2111" y="244"/>
                  <a:pt x="2110" y="230"/>
                  <a:pt x="2107" y="216"/>
                </a:cubicBezTo>
                <a:cubicBezTo>
                  <a:pt x="2104" y="202"/>
                  <a:pt x="2100" y="189"/>
                  <a:pt x="2095" y="176"/>
                </a:cubicBezTo>
                <a:cubicBezTo>
                  <a:pt x="2089" y="163"/>
                  <a:pt x="2083" y="150"/>
                  <a:pt x="2075" y="138"/>
                </a:cubicBezTo>
                <a:cubicBezTo>
                  <a:pt x="2067" y="127"/>
                  <a:pt x="2058" y="116"/>
                  <a:pt x="2048" y="106"/>
                </a:cubicBezTo>
                <a:cubicBezTo>
                  <a:pt x="2038" y="96"/>
                  <a:pt x="2027" y="87"/>
                  <a:pt x="2015" y="79"/>
                </a:cubicBezTo>
                <a:cubicBezTo>
                  <a:pt x="2004" y="71"/>
                  <a:pt x="1991" y="65"/>
                  <a:pt x="1978" y="59"/>
                </a:cubicBezTo>
                <a:cubicBezTo>
                  <a:pt x="1965" y="54"/>
                  <a:pt x="1952" y="50"/>
                  <a:pt x="1938" y="47"/>
                </a:cubicBezTo>
                <a:cubicBezTo>
                  <a:pt x="1924" y="44"/>
                  <a:pt x="1910" y="43"/>
                  <a:pt x="1896" y="43"/>
                </a:cubicBezTo>
                <a:lnTo>
                  <a:pt x="258" y="43"/>
                </a:lnTo>
                <a:cubicBezTo>
                  <a:pt x="244" y="43"/>
                  <a:pt x="230" y="44"/>
                  <a:pt x="216" y="47"/>
                </a:cubicBezTo>
                <a:cubicBezTo>
                  <a:pt x="203" y="50"/>
                  <a:pt x="189" y="54"/>
                  <a:pt x="176" y="59"/>
                </a:cubicBezTo>
                <a:cubicBezTo>
                  <a:pt x="163" y="65"/>
                  <a:pt x="151" y="71"/>
                  <a:pt x="139" y="79"/>
                </a:cubicBezTo>
                <a:cubicBezTo>
                  <a:pt x="127" y="87"/>
                  <a:pt x="116" y="96"/>
                  <a:pt x="106" y="106"/>
                </a:cubicBezTo>
                <a:cubicBezTo>
                  <a:pt x="96" y="116"/>
                  <a:pt x="87" y="127"/>
                  <a:pt x="79" y="138"/>
                </a:cubicBezTo>
                <a:cubicBezTo>
                  <a:pt x="72" y="150"/>
                  <a:pt x="65" y="163"/>
                  <a:pt x="60" y="176"/>
                </a:cubicBezTo>
                <a:cubicBezTo>
                  <a:pt x="54" y="189"/>
                  <a:pt x="50" y="202"/>
                  <a:pt x="47" y="216"/>
                </a:cubicBezTo>
                <a:cubicBezTo>
                  <a:pt x="45" y="230"/>
                  <a:pt x="43" y="244"/>
                  <a:pt x="43" y="258"/>
                </a:cubicBez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92" name="图片 991"/>
          <p:cNvPicPr/>
          <p:nvPr/>
        </p:nvPicPr>
        <p:blipFill>
          <a:blip r:embed="rId19"/>
          <a:stretch/>
        </p:blipFill>
        <p:spPr>
          <a:xfrm>
            <a:off x="2449440" y="172080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3" name="文本框 992"/>
          <p:cNvSpPr txBox="1"/>
          <p:nvPr/>
        </p:nvSpPr>
        <p:spPr>
          <a:xfrm>
            <a:off x="5511240" y="5169960"/>
            <a:ext cx="27169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调用市场分析</a:t>
            </a:r>
            <a:r>
              <a:rPr lang="en-US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获取最新数据，引导用户完成投资决策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4" name="任意多边形: 形状 993"/>
          <p:cNvSpPr/>
          <p:nvPr/>
        </p:nvSpPr>
        <p:spPr>
          <a:xfrm>
            <a:off x="2154600" y="2356200"/>
            <a:ext cx="775440" cy="775440"/>
          </a:xfrm>
          <a:custGeom>
            <a:avLst/>
            <a:gdLst/>
            <a:ahLst/>
            <a:cxnLst/>
            <a:rect l="0" t="0" r="r" b="b"/>
            <a:pathLst>
              <a:path w="2154" h="2154">
                <a:moveTo>
                  <a:pt x="20" y="159"/>
                </a:moveTo>
                <a:cubicBezTo>
                  <a:pt x="33" y="128"/>
                  <a:pt x="52" y="100"/>
                  <a:pt x="76" y="76"/>
                </a:cubicBezTo>
                <a:cubicBezTo>
                  <a:pt x="100" y="51"/>
                  <a:pt x="128" y="33"/>
                  <a:pt x="160" y="20"/>
                </a:cubicBezTo>
                <a:cubicBezTo>
                  <a:pt x="191" y="6"/>
                  <a:pt x="224" y="0"/>
                  <a:pt x="258" y="0"/>
                </a:cubicBezTo>
                <a:lnTo>
                  <a:pt x="1896" y="0"/>
                </a:lnTo>
                <a:cubicBezTo>
                  <a:pt x="1930" y="0"/>
                  <a:pt x="1963" y="6"/>
                  <a:pt x="1995" y="20"/>
                </a:cubicBezTo>
                <a:cubicBezTo>
                  <a:pt x="2026" y="33"/>
                  <a:pt x="2054" y="51"/>
                  <a:pt x="2079" y="76"/>
                </a:cubicBezTo>
                <a:cubicBezTo>
                  <a:pt x="2103" y="100"/>
                  <a:pt x="2121" y="128"/>
                  <a:pt x="2135" y="159"/>
                </a:cubicBezTo>
                <a:cubicBezTo>
                  <a:pt x="2148" y="191"/>
                  <a:pt x="2154" y="224"/>
                  <a:pt x="2154" y="258"/>
                </a:cubicBezTo>
                <a:lnTo>
                  <a:pt x="2154" y="1896"/>
                </a:lnTo>
                <a:cubicBezTo>
                  <a:pt x="2154" y="1930"/>
                  <a:pt x="2148" y="1963"/>
                  <a:pt x="2135" y="1995"/>
                </a:cubicBezTo>
                <a:cubicBezTo>
                  <a:pt x="2121" y="2026"/>
                  <a:pt x="2103" y="2054"/>
                  <a:pt x="2079" y="2078"/>
                </a:cubicBezTo>
                <a:cubicBezTo>
                  <a:pt x="2054" y="2103"/>
                  <a:pt x="2026" y="2121"/>
                  <a:pt x="1995" y="2134"/>
                </a:cubicBezTo>
                <a:cubicBezTo>
                  <a:pt x="1963" y="2147"/>
                  <a:pt x="1930" y="2154"/>
                  <a:pt x="1896" y="2154"/>
                </a:cubicBezTo>
                <a:lnTo>
                  <a:pt x="258" y="2154"/>
                </a:lnTo>
                <a:cubicBezTo>
                  <a:pt x="224" y="2154"/>
                  <a:pt x="191" y="2147"/>
                  <a:pt x="160" y="2134"/>
                </a:cubicBezTo>
                <a:cubicBezTo>
                  <a:pt x="128" y="2121"/>
                  <a:pt x="100" y="2103"/>
                  <a:pt x="76" y="2078"/>
                </a:cubicBezTo>
                <a:cubicBezTo>
                  <a:pt x="52" y="2054"/>
                  <a:pt x="33" y="2026"/>
                  <a:pt x="20" y="1995"/>
                </a:cubicBezTo>
                <a:cubicBezTo>
                  <a:pt x="7" y="1963"/>
                  <a:pt x="0" y="1930"/>
                  <a:pt x="0" y="1896"/>
                </a:cubicBezTo>
                <a:lnTo>
                  <a:pt x="0" y="258"/>
                </a:lnTo>
                <a:cubicBezTo>
                  <a:pt x="0" y="224"/>
                  <a:pt x="7" y="191"/>
                  <a:pt x="20" y="159"/>
                </a:cubicBezTo>
                <a:close/>
              </a:path>
            </a:pathLst>
          </a:custGeom>
          <a:solidFill>
            <a:srgbClr val="00336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5" name="任意多边形: 形状 994"/>
          <p:cNvSpPr/>
          <p:nvPr/>
        </p:nvSpPr>
        <p:spPr>
          <a:xfrm>
            <a:off x="2154600" y="2356200"/>
            <a:ext cx="775440" cy="775440"/>
          </a:xfrm>
          <a:custGeom>
            <a:avLst/>
            <a:gdLst/>
            <a:ahLst/>
            <a:cxnLst/>
            <a:rect l="0" t="0" r="r" b="b"/>
            <a:pathLst>
              <a:path w="2154" h="2154">
                <a:moveTo>
                  <a:pt x="0" y="1896"/>
                </a:moveTo>
                <a:lnTo>
                  <a:pt x="0" y="258"/>
                </a:lnTo>
                <a:cubicBezTo>
                  <a:pt x="0" y="224"/>
                  <a:pt x="7" y="191"/>
                  <a:pt x="20" y="159"/>
                </a:cubicBezTo>
                <a:cubicBezTo>
                  <a:pt x="33" y="128"/>
                  <a:pt x="52" y="100"/>
                  <a:pt x="76" y="76"/>
                </a:cubicBezTo>
                <a:cubicBezTo>
                  <a:pt x="100" y="51"/>
                  <a:pt x="128" y="33"/>
                  <a:pt x="160" y="20"/>
                </a:cubicBezTo>
                <a:cubicBezTo>
                  <a:pt x="191" y="6"/>
                  <a:pt x="224" y="0"/>
                  <a:pt x="258" y="0"/>
                </a:cubicBezTo>
                <a:lnTo>
                  <a:pt x="1896" y="0"/>
                </a:lnTo>
                <a:cubicBezTo>
                  <a:pt x="1930" y="0"/>
                  <a:pt x="1963" y="6"/>
                  <a:pt x="1995" y="20"/>
                </a:cubicBezTo>
                <a:cubicBezTo>
                  <a:pt x="2026" y="33"/>
                  <a:pt x="2054" y="51"/>
                  <a:pt x="2079" y="76"/>
                </a:cubicBezTo>
                <a:cubicBezTo>
                  <a:pt x="2103" y="100"/>
                  <a:pt x="2121" y="128"/>
                  <a:pt x="2135" y="159"/>
                </a:cubicBezTo>
                <a:cubicBezTo>
                  <a:pt x="2148" y="191"/>
                  <a:pt x="2154" y="224"/>
                  <a:pt x="2154" y="258"/>
                </a:cubicBezTo>
                <a:lnTo>
                  <a:pt x="2154" y="1896"/>
                </a:lnTo>
                <a:cubicBezTo>
                  <a:pt x="2154" y="1930"/>
                  <a:pt x="2148" y="1963"/>
                  <a:pt x="2135" y="1995"/>
                </a:cubicBezTo>
                <a:cubicBezTo>
                  <a:pt x="2121" y="2026"/>
                  <a:pt x="2103" y="2054"/>
                  <a:pt x="2079" y="2078"/>
                </a:cubicBezTo>
                <a:cubicBezTo>
                  <a:pt x="2054" y="2103"/>
                  <a:pt x="2026" y="2121"/>
                  <a:pt x="1995" y="2134"/>
                </a:cubicBezTo>
                <a:cubicBezTo>
                  <a:pt x="1963" y="2147"/>
                  <a:pt x="1930" y="2154"/>
                  <a:pt x="1896" y="2154"/>
                </a:cubicBezTo>
                <a:lnTo>
                  <a:pt x="258" y="2154"/>
                </a:lnTo>
                <a:cubicBezTo>
                  <a:pt x="224" y="2154"/>
                  <a:pt x="191" y="2147"/>
                  <a:pt x="160" y="2134"/>
                </a:cubicBezTo>
                <a:cubicBezTo>
                  <a:pt x="128" y="2121"/>
                  <a:pt x="100" y="2103"/>
                  <a:pt x="76" y="2078"/>
                </a:cubicBezTo>
                <a:cubicBezTo>
                  <a:pt x="52" y="2054"/>
                  <a:pt x="33" y="2026"/>
                  <a:pt x="20" y="1995"/>
                </a:cubicBezTo>
                <a:cubicBezTo>
                  <a:pt x="7" y="1963"/>
                  <a:pt x="0" y="1930"/>
                  <a:pt x="0" y="1896"/>
                </a:cubicBezTo>
                <a:moveTo>
                  <a:pt x="43" y="258"/>
                </a:moveTo>
                <a:lnTo>
                  <a:pt x="43" y="1896"/>
                </a:lnTo>
                <a:cubicBezTo>
                  <a:pt x="43" y="1910"/>
                  <a:pt x="45" y="1924"/>
                  <a:pt x="47" y="1938"/>
                </a:cubicBezTo>
                <a:cubicBezTo>
                  <a:pt x="50" y="1952"/>
                  <a:pt x="54" y="1965"/>
                  <a:pt x="60" y="1978"/>
                </a:cubicBezTo>
                <a:cubicBezTo>
                  <a:pt x="65" y="1991"/>
                  <a:pt x="72" y="2003"/>
                  <a:pt x="79" y="2015"/>
                </a:cubicBezTo>
                <a:cubicBezTo>
                  <a:pt x="87" y="2027"/>
                  <a:pt x="96" y="2038"/>
                  <a:pt x="106" y="2048"/>
                </a:cubicBezTo>
                <a:cubicBezTo>
                  <a:pt x="116" y="2058"/>
                  <a:pt x="127" y="2067"/>
                  <a:pt x="139" y="2075"/>
                </a:cubicBezTo>
                <a:cubicBezTo>
                  <a:pt x="151" y="2083"/>
                  <a:pt x="163" y="2089"/>
                  <a:pt x="176" y="2095"/>
                </a:cubicBezTo>
                <a:cubicBezTo>
                  <a:pt x="189" y="2100"/>
                  <a:pt x="203" y="2104"/>
                  <a:pt x="216" y="2107"/>
                </a:cubicBezTo>
                <a:cubicBezTo>
                  <a:pt x="230" y="2110"/>
                  <a:pt x="244" y="2111"/>
                  <a:pt x="258" y="2111"/>
                </a:cubicBezTo>
                <a:lnTo>
                  <a:pt x="1896" y="2111"/>
                </a:lnTo>
                <a:cubicBezTo>
                  <a:pt x="1910" y="2111"/>
                  <a:pt x="1924" y="2110"/>
                  <a:pt x="1938" y="2107"/>
                </a:cubicBezTo>
                <a:cubicBezTo>
                  <a:pt x="1952" y="2104"/>
                  <a:pt x="1965" y="2100"/>
                  <a:pt x="1978" y="2095"/>
                </a:cubicBezTo>
                <a:cubicBezTo>
                  <a:pt x="1991" y="2089"/>
                  <a:pt x="2004" y="2083"/>
                  <a:pt x="2015" y="2075"/>
                </a:cubicBezTo>
                <a:cubicBezTo>
                  <a:pt x="2027" y="2067"/>
                  <a:pt x="2038" y="2058"/>
                  <a:pt x="2048" y="2048"/>
                </a:cubicBezTo>
                <a:cubicBezTo>
                  <a:pt x="2058" y="2038"/>
                  <a:pt x="2067" y="2027"/>
                  <a:pt x="2075" y="2015"/>
                </a:cubicBezTo>
                <a:cubicBezTo>
                  <a:pt x="2083" y="2003"/>
                  <a:pt x="2089" y="1991"/>
                  <a:pt x="2095" y="1978"/>
                </a:cubicBezTo>
                <a:cubicBezTo>
                  <a:pt x="2100" y="1965"/>
                  <a:pt x="2104" y="1952"/>
                  <a:pt x="2107" y="1938"/>
                </a:cubicBezTo>
                <a:cubicBezTo>
                  <a:pt x="2110" y="1924"/>
                  <a:pt x="2111" y="1910"/>
                  <a:pt x="2111" y="1896"/>
                </a:cubicBezTo>
                <a:lnTo>
                  <a:pt x="2111" y="258"/>
                </a:lnTo>
                <a:cubicBezTo>
                  <a:pt x="2111" y="244"/>
                  <a:pt x="2110" y="230"/>
                  <a:pt x="2107" y="216"/>
                </a:cubicBezTo>
                <a:cubicBezTo>
                  <a:pt x="2104" y="202"/>
                  <a:pt x="2100" y="189"/>
                  <a:pt x="2095" y="176"/>
                </a:cubicBezTo>
                <a:cubicBezTo>
                  <a:pt x="2089" y="163"/>
                  <a:pt x="2083" y="150"/>
                  <a:pt x="2075" y="139"/>
                </a:cubicBezTo>
                <a:cubicBezTo>
                  <a:pt x="2067" y="127"/>
                  <a:pt x="2058" y="116"/>
                  <a:pt x="2048" y="106"/>
                </a:cubicBezTo>
                <a:cubicBezTo>
                  <a:pt x="2038" y="96"/>
                  <a:pt x="2027" y="87"/>
                  <a:pt x="2015" y="79"/>
                </a:cubicBezTo>
                <a:cubicBezTo>
                  <a:pt x="2004" y="71"/>
                  <a:pt x="1991" y="65"/>
                  <a:pt x="1978" y="59"/>
                </a:cubicBezTo>
                <a:cubicBezTo>
                  <a:pt x="1965" y="54"/>
                  <a:pt x="1952" y="50"/>
                  <a:pt x="1938" y="47"/>
                </a:cubicBezTo>
                <a:cubicBezTo>
                  <a:pt x="1924" y="44"/>
                  <a:pt x="1910" y="43"/>
                  <a:pt x="1896" y="43"/>
                </a:cubicBezTo>
                <a:lnTo>
                  <a:pt x="258" y="43"/>
                </a:lnTo>
                <a:cubicBezTo>
                  <a:pt x="244" y="43"/>
                  <a:pt x="230" y="44"/>
                  <a:pt x="216" y="47"/>
                </a:cubicBezTo>
                <a:cubicBezTo>
                  <a:pt x="203" y="50"/>
                  <a:pt x="189" y="54"/>
                  <a:pt x="176" y="59"/>
                </a:cubicBezTo>
                <a:cubicBezTo>
                  <a:pt x="163" y="65"/>
                  <a:pt x="151" y="71"/>
                  <a:pt x="139" y="79"/>
                </a:cubicBezTo>
                <a:cubicBezTo>
                  <a:pt x="127" y="87"/>
                  <a:pt x="116" y="96"/>
                  <a:pt x="106" y="106"/>
                </a:cubicBezTo>
                <a:cubicBezTo>
                  <a:pt x="96" y="116"/>
                  <a:pt x="87" y="127"/>
                  <a:pt x="79" y="139"/>
                </a:cubicBezTo>
                <a:cubicBezTo>
                  <a:pt x="72" y="150"/>
                  <a:pt x="65" y="163"/>
                  <a:pt x="60" y="176"/>
                </a:cubicBezTo>
                <a:cubicBezTo>
                  <a:pt x="54" y="189"/>
                  <a:pt x="50" y="202"/>
                  <a:pt x="47" y="216"/>
                </a:cubicBezTo>
                <a:cubicBezTo>
                  <a:pt x="45" y="230"/>
                  <a:pt x="43" y="244"/>
                  <a:pt x="43" y="258"/>
                </a:cubicBez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96" name="图片 995"/>
          <p:cNvPicPr/>
          <p:nvPr/>
        </p:nvPicPr>
        <p:blipFill>
          <a:blip r:embed="rId20"/>
          <a:stretch/>
        </p:blipFill>
        <p:spPr>
          <a:xfrm>
            <a:off x="2449440" y="252684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7" name="文本框 996"/>
          <p:cNvSpPr txBox="1"/>
          <p:nvPr/>
        </p:nvSpPr>
        <p:spPr>
          <a:xfrm>
            <a:off x="2294280" y="2000880"/>
            <a:ext cx="49464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用户输入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8" name="任意多边形: 形状 997"/>
          <p:cNvSpPr/>
          <p:nvPr/>
        </p:nvSpPr>
        <p:spPr>
          <a:xfrm>
            <a:off x="1302120" y="3162240"/>
            <a:ext cx="775440" cy="775440"/>
          </a:xfrm>
          <a:custGeom>
            <a:avLst/>
            <a:gdLst/>
            <a:ahLst/>
            <a:cxnLst/>
            <a:rect l="0" t="0" r="r" b="b"/>
            <a:pathLst>
              <a:path w="2154" h="2154">
                <a:moveTo>
                  <a:pt x="19" y="160"/>
                </a:moveTo>
                <a:cubicBezTo>
                  <a:pt x="32" y="128"/>
                  <a:pt x="51" y="100"/>
                  <a:pt x="75" y="76"/>
                </a:cubicBezTo>
                <a:cubicBezTo>
                  <a:pt x="100" y="52"/>
                  <a:pt x="128" y="33"/>
                  <a:pt x="159" y="20"/>
                </a:cubicBezTo>
                <a:cubicBezTo>
                  <a:pt x="191" y="7"/>
                  <a:pt x="224" y="0"/>
                  <a:pt x="258" y="0"/>
                </a:cubicBezTo>
                <a:lnTo>
                  <a:pt x="1895" y="0"/>
                </a:lnTo>
                <a:cubicBezTo>
                  <a:pt x="1930" y="0"/>
                  <a:pt x="1963" y="7"/>
                  <a:pt x="1994" y="20"/>
                </a:cubicBezTo>
                <a:cubicBezTo>
                  <a:pt x="2026" y="33"/>
                  <a:pt x="2054" y="52"/>
                  <a:pt x="2078" y="76"/>
                </a:cubicBezTo>
                <a:cubicBezTo>
                  <a:pt x="2102" y="100"/>
                  <a:pt x="2121" y="128"/>
                  <a:pt x="2134" y="160"/>
                </a:cubicBezTo>
                <a:cubicBezTo>
                  <a:pt x="2147" y="191"/>
                  <a:pt x="2154" y="224"/>
                  <a:pt x="2154" y="258"/>
                </a:cubicBezTo>
                <a:lnTo>
                  <a:pt x="2154" y="1896"/>
                </a:lnTo>
                <a:cubicBezTo>
                  <a:pt x="2154" y="1930"/>
                  <a:pt x="2147" y="1963"/>
                  <a:pt x="2134" y="1995"/>
                </a:cubicBezTo>
                <a:cubicBezTo>
                  <a:pt x="2121" y="2026"/>
                  <a:pt x="2102" y="2054"/>
                  <a:pt x="2078" y="2079"/>
                </a:cubicBezTo>
                <a:cubicBezTo>
                  <a:pt x="2054" y="2103"/>
                  <a:pt x="2026" y="2121"/>
                  <a:pt x="1994" y="2135"/>
                </a:cubicBezTo>
                <a:cubicBezTo>
                  <a:pt x="1963" y="2148"/>
                  <a:pt x="1930" y="2154"/>
                  <a:pt x="1895" y="2154"/>
                </a:cubicBezTo>
                <a:lnTo>
                  <a:pt x="258" y="2154"/>
                </a:lnTo>
                <a:cubicBezTo>
                  <a:pt x="224" y="2154"/>
                  <a:pt x="191" y="2148"/>
                  <a:pt x="159" y="2135"/>
                </a:cubicBezTo>
                <a:cubicBezTo>
                  <a:pt x="128" y="2121"/>
                  <a:pt x="100" y="2103"/>
                  <a:pt x="75" y="2079"/>
                </a:cubicBezTo>
                <a:cubicBezTo>
                  <a:pt x="51" y="2054"/>
                  <a:pt x="32" y="2026"/>
                  <a:pt x="19" y="1995"/>
                </a:cubicBezTo>
                <a:cubicBezTo>
                  <a:pt x="6" y="1963"/>
                  <a:pt x="0" y="1930"/>
                  <a:pt x="0" y="1896"/>
                </a:cubicBezTo>
                <a:lnTo>
                  <a:pt x="0" y="258"/>
                </a:lnTo>
                <a:cubicBezTo>
                  <a:pt x="0" y="224"/>
                  <a:pt x="6" y="191"/>
                  <a:pt x="19" y="160"/>
                </a:cubicBezTo>
                <a:close/>
              </a:path>
            </a:pathLst>
          </a:custGeom>
          <a:solidFill>
            <a:srgbClr val="00336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9" name="任意多边形: 形状 998"/>
          <p:cNvSpPr/>
          <p:nvPr/>
        </p:nvSpPr>
        <p:spPr>
          <a:xfrm>
            <a:off x="1302120" y="3162240"/>
            <a:ext cx="775440" cy="775440"/>
          </a:xfrm>
          <a:custGeom>
            <a:avLst/>
            <a:gdLst/>
            <a:ahLst/>
            <a:cxnLst/>
            <a:rect l="0" t="0" r="r" b="b"/>
            <a:pathLst>
              <a:path w="2154" h="2154">
                <a:moveTo>
                  <a:pt x="0" y="1896"/>
                </a:moveTo>
                <a:lnTo>
                  <a:pt x="0" y="258"/>
                </a:lnTo>
                <a:cubicBezTo>
                  <a:pt x="0" y="224"/>
                  <a:pt x="6" y="191"/>
                  <a:pt x="19" y="160"/>
                </a:cubicBezTo>
                <a:cubicBezTo>
                  <a:pt x="32" y="128"/>
                  <a:pt x="51" y="100"/>
                  <a:pt x="75" y="76"/>
                </a:cubicBezTo>
                <a:cubicBezTo>
                  <a:pt x="100" y="52"/>
                  <a:pt x="128" y="33"/>
                  <a:pt x="159" y="20"/>
                </a:cubicBezTo>
                <a:cubicBezTo>
                  <a:pt x="191" y="7"/>
                  <a:pt x="224" y="0"/>
                  <a:pt x="258" y="0"/>
                </a:cubicBezTo>
                <a:lnTo>
                  <a:pt x="1895" y="0"/>
                </a:lnTo>
                <a:cubicBezTo>
                  <a:pt x="1930" y="0"/>
                  <a:pt x="1963" y="7"/>
                  <a:pt x="1994" y="20"/>
                </a:cubicBezTo>
                <a:cubicBezTo>
                  <a:pt x="2026" y="33"/>
                  <a:pt x="2054" y="52"/>
                  <a:pt x="2078" y="76"/>
                </a:cubicBezTo>
                <a:cubicBezTo>
                  <a:pt x="2102" y="100"/>
                  <a:pt x="2121" y="128"/>
                  <a:pt x="2134" y="160"/>
                </a:cubicBezTo>
                <a:cubicBezTo>
                  <a:pt x="2147" y="191"/>
                  <a:pt x="2154" y="224"/>
                  <a:pt x="2154" y="258"/>
                </a:cubicBezTo>
                <a:lnTo>
                  <a:pt x="2154" y="1896"/>
                </a:lnTo>
                <a:cubicBezTo>
                  <a:pt x="2154" y="1930"/>
                  <a:pt x="2147" y="1963"/>
                  <a:pt x="2134" y="1995"/>
                </a:cubicBezTo>
                <a:cubicBezTo>
                  <a:pt x="2121" y="2026"/>
                  <a:pt x="2102" y="2054"/>
                  <a:pt x="2078" y="2079"/>
                </a:cubicBezTo>
                <a:cubicBezTo>
                  <a:pt x="2054" y="2103"/>
                  <a:pt x="2026" y="2121"/>
                  <a:pt x="1994" y="2135"/>
                </a:cubicBezTo>
                <a:cubicBezTo>
                  <a:pt x="1963" y="2148"/>
                  <a:pt x="1930" y="2154"/>
                  <a:pt x="1895" y="2154"/>
                </a:cubicBezTo>
                <a:lnTo>
                  <a:pt x="258" y="2154"/>
                </a:lnTo>
                <a:cubicBezTo>
                  <a:pt x="224" y="2154"/>
                  <a:pt x="191" y="2148"/>
                  <a:pt x="159" y="2135"/>
                </a:cubicBezTo>
                <a:cubicBezTo>
                  <a:pt x="128" y="2121"/>
                  <a:pt x="100" y="2103"/>
                  <a:pt x="75" y="2079"/>
                </a:cubicBezTo>
                <a:cubicBezTo>
                  <a:pt x="51" y="2054"/>
                  <a:pt x="32" y="2026"/>
                  <a:pt x="19" y="1995"/>
                </a:cubicBezTo>
                <a:cubicBezTo>
                  <a:pt x="6" y="1963"/>
                  <a:pt x="0" y="1930"/>
                  <a:pt x="0" y="1896"/>
                </a:cubicBezTo>
                <a:moveTo>
                  <a:pt x="43" y="258"/>
                </a:moveTo>
                <a:lnTo>
                  <a:pt x="43" y="1896"/>
                </a:lnTo>
                <a:cubicBezTo>
                  <a:pt x="43" y="1910"/>
                  <a:pt x="44" y="1924"/>
                  <a:pt x="47" y="1938"/>
                </a:cubicBezTo>
                <a:cubicBezTo>
                  <a:pt x="50" y="1952"/>
                  <a:pt x="54" y="1965"/>
                  <a:pt x="59" y="1978"/>
                </a:cubicBezTo>
                <a:cubicBezTo>
                  <a:pt x="65" y="1991"/>
                  <a:pt x="71" y="2004"/>
                  <a:pt x="79" y="2015"/>
                </a:cubicBezTo>
                <a:cubicBezTo>
                  <a:pt x="87" y="2027"/>
                  <a:pt x="96" y="2038"/>
                  <a:pt x="106" y="2048"/>
                </a:cubicBezTo>
                <a:cubicBezTo>
                  <a:pt x="116" y="2058"/>
                  <a:pt x="127" y="2067"/>
                  <a:pt x="138" y="2075"/>
                </a:cubicBezTo>
                <a:cubicBezTo>
                  <a:pt x="150" y="2083"/>
                  <a:pt x="163" y="2089"/>
                  <a:pt x="176" y="2095"/>
                </a:cubicBezTo>
                <a:cubicBezTo>
                  <a:pt x="189" y="2100"/>
                  <a:pt x="202" y="2104"/>
                  <a:pt x="216" y="2107"/>
                </a:cubicBezTo>
                <a:cubicBezTo>
                  <a:pt x="230" y="2110"/>
                  <a:pt x="244" y="2111"/>
                  <a:pt x="258" y="2111"/>
                </a:cubicBezTo>
                <a:lnTo>
                  <a:pt x="1895" y="2111"/>
                </a:lnTo>
                <a:cubicBezTo>
                  <a:pt x="1910" y="2111"/>
                  <a:pt x="1924" y="2110"/>
                  <a:pt x="1937" y="2107"/>
                </a:cubicBezTo>
                <a:cubicBezTo>
                  <a:pt x="1951" y="2104"/>
                  <a:pt x="1965" y="2100"/>
                  <a:pt x="1978" y="2095"/>
                </a:cubicBezTo>
                <a:cubicBezTo>
                  <a:pt x="1991" y="2089"/>
                  <a:pt x="2003" y="2083"/>
                  <a:pt x="2015" y="2075"/>
                </a:cubicBezTo>
                <a:cubicBezTo>
                  <a:pt x="2027" y="2067"/>
                  <a:pt x="2038" y="2058"/>
                  <a:pt x="2048" y="2048"/>
                </a:cubicBezTo>
                <a:cubicBezTo>
                  <a:pt x="2058" y="2038"/>
                  <a:pt x="2067" y="2027"/>
                  <a:pt x="2074" y="2015"/>
                </a:cubicBezTo>
                <a:cubicBezTo>
                  <a:pt x="2082" y="2004"/>
                  <a:pt x="2089" y="1991"/>
                  <a:pt x="2094" y="1978"/>
                </a:cubicBezTo>
                <a:cubicBezTo>
                  <a:pt x="2100" y="1965"/>
                  <a:pt x="2104" y="1952"/>
                  <a:pt x="2107" y="1938"/>
                </a:cubicBezTo>
                <a:cubicBezTo>
                  <a:pt x="2109" y="1924"/>
                  <a:pt x="2111" y="1910"/>
                  <a:pt x="2111" y="1896"/>
                </a:cubicBezTo>
                <a:lnTo>
                  <a:pt x="2111" y="258"/>
                </a:lnTo>
                <a:cubicBezTo>
                  <a:pt x="2111" y="244"/>
                  <a:pt x="2109" y="230"/>
                  <a:pt x="2107" y="216"/>
                </a:cubicBezTo>
                <a:cubicBezTo>
                  <a:pt x="2104" y="203"/>
                  <a:pt x="2100" y="189"/>
                  <a:pt x="2094" y="176"/>
                </a:cubicBezTo>
                <a:cubicBezTo>
                  <a:pt x="2089" y="163"/>
                  <a:pt x="2082" y="151"/>
                  <a:pt x="2074" y="139"/>
                </a:cubicBezTo>
                <a:cubicBezTo>
                  <a:pt x="2067" y="127"/>
                  <a:pt x="2058" y="116"/>
                  <a:pt x="2048" y="106"/>
                </a:cubicBezTo>
                <a:cubicBezTo>
                  <a:pt x="2038" y="96"/>
                  <a:pt x="2027" y="87"/>
                  <a:pt x="2015" y="79"/>
                </a:cubicBezTo>
                <a:cubicBezTo>
                  <a:pt x="2003" y="72"/>
                  <a:pt x="1991" y="65"/>
                  <a:pt x="1978" y="60"/>
                </a:cubicBezTo>
                <a:cubicBezTo>
                  <a:pt x="1965" y="54"/>
                  <a:pt x="1951" y="50"/>
                  <a:pt x="1937" y="47"/>
                </a:cubicBezTo>
                <a:cubicBezTo>
                  <a:pt x="1924" y="45"/>
                  <a:pt x="1910" y="43"/>
                  <a:pt x="1895" y="43"/>
                </a:cubicBezTo>
                <a:lnTo>
                  <a:pt x="258" y="43"/>
                </a:lnTo>
                <a:cubicBezTo>
                  <a:pt x="244" y="43"/>
                  <a:pt x="230" y="45"/>
                  <a:pt x="216" y="47"/>
                </a:cubicBezTo>
                <a:cubicBezTo>
                  <a:pt x="202" y="50"/>
                  <a:pt x="189" y="54"/>
                  <a:pt x="176" y="60"/>
                </a:cubicBezTo>
                <a:cubicBezTo>
                  <a:pt x="163" y="65"/>
                  <a:pt x="150" y="72"/>
                  <a:pt x="138" y="79"/>
                </a:cubicBezTo>
                <a:cubicBezTo>
                  <a:pt x="127" y="87"/>
                  <a:pt x="116" y="96"/>
                  <a:pt x="106" y="106"/>
                </a:cubicBezTo>
                <a:cubicBezTo>
                  <a:pt x="96" y="116"/>
                  <a:pt x="87" y="127"/>
                  <a:pt x="79" y="139"/>
                </a:cubicBezTo>
                <a:cubicBezTo>
                  <a:pt x="71" y="151"/>
                  <a:pt x="65" y="163"/>
                  <a:pt x="59" y="176"/>
                </a:cubicBezTo>
                <a:cubicBezTo>
                  <a:pt x="54" y="189"/>
                  <a:pt x="50" y="203"/>
                  <a:pt x="47" y="216"/>
                </a:cubicBezTo>
                <a:cubicBezTo>
                  <a:pt x="44" y="230"/>
                  <a:pt x="43" y="244"/>
                  <a:pt x="43" y="258"/>
                </a:cubicBez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00" name="图片 999"/>
          <p:cNvPicPr/>
          <p:nvPr/>
        </p:nvPicPr>
        <p:blipFill>
          <a:blip r:embed="rId21"/>
          <a:stretch/>
        </p:blipFill>
        <p:spPr>
          <a:xfrm>
            <a:off x="1612080" y="3332880"/>
            <a:ext cx="1623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01" name="文本框 1000"/>
          <p:cNvSpPr txBox="1"/>
          <p:nvPr/>
        </p:nvSpPr>
        <p:spPr>
          <a:xfrm>
            <a:off x="2298240" y="2806920"/>
            <a:ext cx="52020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处理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2" name="任意多边形: 形状 1001"/>
          <p:cNvSpPr/>
          <p:nvPr/>
        </p:nvSpPr>
        <p:spPr>
          <a:xfrm>
            <a:off x="3007440" y="3162240"/>
            <a:ext cx="775440" cy="775440"/>
          </a:xfrm>
          <a:custGeom>
            <a:avLst/>
            <a:gdLst/>
            <a:ahLst/>
            <a:cxnLst/>
            <a:rect l="0" t="0" r="r" b="b"/>
            <a:pathLst>
              <a:path w="2154" h="2154">
                <a:moveTo>
                  <a:pt x="19" y="160"/>
                </a:moveTo>
                <a:cubicBezTo>
                  <a:pt x="32" y="128"/>
                  <a:pt x="51" y="100"/>
                  <a:pt x="75" y="76"/>
                </a:cubicBezTo>
                <a:cubicBezTo>
                  <a:pt x="99" y="52"/>
                  <a:pt x="127" y="33"/>
                  <a:pt x="159" y="20"/>
                </a:cubicBezTo>
                <a:cubicBezTo>
                  <a:pt x="191" y="7"/>
                  <a:pt x="224" y="0"/>
                  <a:pt x="258" y="0"/>
                </a:cubicBezTo>
                <a:lnTo>
                  <a:pt x="1895" y="0"/>
                </a:lnTo>
                <a:cubicBezTo>
                  <a:pt x="1930" y="0"/>
                  <a:pt x="1962" y="7"/>
                  <a:pt x="1994" y="20"/>
                </a:cubicBezTo>
                <a:cubicBezTo>
                  <a:pt x="2026" y="33"/>
                  <a:pt x="2054" y="52"/>
                  <a:pt x="2078" y="76"/>
                </a:cubicBezTo>
                <a:cubicBezTo>
                  <a:pt x="2102" y="100"/>
                  <a:pt x="2121" y="128"/>
                  <a:pt x="2134" y="160"/>
                </a:cubicBezTo>
                <a:cubicBezTo>
                  <a:pt x="2147" y="191"/>
                  <a:pt x="2154" y="224"/>
                  <a:pt x="2154" y="258"/>
                </a:cubicBezTo>
                <a:lnTo>
                  <a:pt x="2154" y="1896"/>
                </a:lnTo>
                <a:cubicBezTo>
                  <a:pt x="2154" y="1930"/>
                  <a:pt x="2147" y="1963"/>
                  <a:pt x="2134" y="1995"/>
                </a:cubicBezTo>
                <a:cubicBezTo>
                  <a:pt x="2121" y="2026"/>
                  <a:pt x="2102" y="2054"/>
                  <a:pt x="2078" y="2079"/>
                </a:cubicBezTo>
                <a:cubicBezTo>
                  <a:pt x="2054" y="2103"/>
                  <a:pt x="2026" y="2121"/>
                  <a:pt x="1994" y="2135"/>
                </a:cubicBezTo>
                <a:cubicBezTo>
                  <a:pt x="1962" y="2148"/>
                  <a:pt x="1929" y="2154"/>
                  <a:pt x="1895" y="2154"/>
                </a:cubicBezTo>
                <a:lnTo>
                  <a:pt x="258" y="2154"/>
                </a:lnTo>
                <a:cubicBezTo>
                  <a:pt x="224" y="2154"/>
                  <a:pt x="191" y="2148"/>
                  <a:pt x="159" y="2135"/>
                </a:cubicBezTo>
                <a:cubicBezTo>
                  <a:pt x="127" y="2121"/>
                  <a:pt x="99" y="2103"/>
                  <a:pt x="75" y="2079"/>
                </a:cubicBezTo>
                <a:cubicBezTo>
                  <a:pt x="51" y="2054"/>
                  <a:pt x="32" y="2026"/>
                  <a:pt x="19" y="1995"/>
                </a:cubicBezTo>
                <a:cubicBezTo>
                  <a:pt x="6" y="1963"/>
                  <a:pt x="0" y="1930"/>
                  <a:pt x="0" y="1896"/>
                </a:cubicBezTo>
                <a:lnTo>
                  <a:pt x="0" y="258"/>
                </a:lnTo>
                <a:cubicBezTo>
                  <a:pt x="0" y="224"/>
                  <a:pt x="6" y="191"/>
                  <a:pt x="19" y="160"/>
                </a:cubicBezTo>
                <a:close/>
              </a:path>
            </a:pathLst>
          </a:custGeom>
          <a:solidFill>
            <a:srgbClr val="00336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03" name="任意多边形: 形状 1002"/>
          <p:cNvSpPr/>
          <p:nvPr/>
        </p:nvSpPr>
        <p:spPr>
          <a:xfrm>
            <a:off x="3007440" y="3162240"/>
            <a:ext cx="775440" cy="775440"/>
          </a:xfrm>
          <a:custGeom>
            <a:avLst/>
            <a:gdLst/>
            <a:ahLst/>
            <a:cxnLst/>
            <a:rect l="0" t="0" r="r" b="b"/>
            <a:pathLst>
              <a:path w="2154" h="2154">
                <a:moveTo>
                  <a:pt x="0" y="1896"/>
                </a:moveTo>
                <a:lnTo>
                  <a:pt x="0" y="258"/>
                </a:lnTo>
                <a:cubicBezTo>
                  <a:pt x="0" y="224"/>
                  <a:pt x="6" y="191"/>
                  <a:pt x="19" y="160"/>
                </a:cubicBezTo>
                <a:cubicBezTo>
                  <a:pt x="32" y="128"/>
                  <a:pt x="51" y="100"/>
                  <a:pt x="75" y="76"/>
                </a:cubicBezTo>
                <a:cubicBezTo>
                  <a:pt x="99" y="52"/>
                  <a:pt x="127" y="33"/>
                  <a:pt x="159" y="20"/>
                </a:cubicBezTo>
                <a:cubicBezTo>
                  <a:pt x="191" y="7"/>
                  <a:pt x="224" y="0"/>
                  <a:pt x="258" y="0"/>
                </a:cubicBezTo>
                <a:lnTo>
                  <a:pt x="1895" y="0"/>
                </a:lnTo>
                <a:cubicBezTo>
                  <a:pt x="1929" y="0"/>
                  <a:pt x="1962" y="7"/>
                  <a:pt x="1994" y="20"/>
                </a:cubicBezTo>
                <a:cubicBezTo>
                  <a:pt x="2026" y="33"/>
                  <a:pt x="2054" y="52"/>
                  <a:pt x="2078" y="76"/>
                </a:cubicBezTo>
                <a:cubicBezTo>
                  <a:pt x="2102" y="100"/>
                  <a:pt x="2121" y="128"/>
                  <a:pt x="2134" y="160"/>
                </a:cubicBezTo>
                <a:cubicBezTo>
                  <a:pt x="2147" y="191"/>
                  <a:pt x="2154" y="224"/>
                  <a:pt x="2154" y="258"/>
                </a:cubicBezTo>
                <a:lnTo>
                  <a:pt x="2154" y="1896"/>
                </a:lnTo>
                <a:cubicBezTo>
                  <a:pt x="2154" y="1930"/>
                  <a:pt x="2147" y="1963"/>
                  <a:pt x="2134" y="1995"/>
                </a:cubicBezTo>
                <a:cubicBezTo>
                  <a:pt x="2121" y="2026"/>
                  <a:pt x="2102" y="2054"/>
                  <a:pt x="2078" y="2079"/>
                </a:cubicBezTo>
                <a:cubicBezTo>
                  <a:pt x="2054" y="2103"/>
                  <a:pt x="2026" y="2121"/>
                  <a:pt x="1994" y="2135"/>
                </a:cubicBezTo>
                <a:cubicBezTo>
                  <a:pt x="1962" y="2148"/>
                  <a:pt x="1929" y="2154"/>
                  <a:pt x="1895" y="2154"/>
                </a:cubicBezTo>
                <a:lnTo>
                  <a:pt x="258" y="2154"/>
                </a:lnTo>
                <a:cubicBezTo>
                  <a:pt x="224" y="2154"/>
                  <a:pt x="191" y="2148"/>
                  <a:pt x="159" y="2135"/>
                </a:cubicBezTo>
                <a:cubicBezTo>
                  <a:pt x="127" y="2121"/>
                  <a:pt x="99" y="2103"/>
                  <a:pt x="75" y="2079"/>
                </a:cubicBezTo>
                <a:cubicBezTo>
                  <a:pt x="51" y="2054"/>
                  <a:pt x="32" y="2026"/>
                  <a:pt x="19" y="1995"/>
                </a:cubicBezTo>
                <a:cubicBezTo>
                  <a:pt x="6" y="1963"/>
                  <a:pt x="0" y="1930"/>
                  <a:pt x="0" y="1896"/>
                </a:cubicBezTo>
                <a:moveTo>
                  <a:pt x="43" y="258"/>
                </a:moveTo>
                <a:lnTo>
                  <a:pt x="43" y="1896"/>
                </a:lnTo>
                <a:cubicBezTo>
                  <a:pt x="43" y="1910"/>
                  <a:pt x="44" y="1924"/>
                  <a:pt x="47" y="1938"/>
                </a:cubicBezTo>
                <a:cubicBezTo>
                  <a:pt x="49" y="1952"/>
                  <a:pt x="54" y="1965"/>
                  <a:pt x="59" y="1978"/>
                </a:cubicBezTo>
                <a:cubicBezTo>
                  <a:pt x="64" y="1991"/>
                  <a:pt x="71" y="2004"/>
                  <a:pt x="79" y="2015"/>
                </a:cubicBezTo>
                <a:cubicBezTo>
                  <a:pt x="87" y="2027"/>
                  <a:pt x="96" y="2038"/>
                  <a:pt x="106" y="2048"/>
                </a:cubicBezTo>
                <a:cubicBezTo>
                  <a:pt x="116" y="2058"/>
                  <a:pt x="127" y="2067"/>
                  <a:pt x="138" y="2075"/>
                </a:cubicBezTo>
                <a:cubicBezTo>
                  <a:pt x="150" y="2083"/>
                  <a:pt x="162" y="2089"/>
                  <a:pt x="175" y="2095"/>
                </a:cubicBezTo>
                <a:cubicBezTo>
                  <a:pt x="189" y="2100"/>
                  <a:pt x="202" y="2104"/>
                  <a:pt x="216" y="2107"/>
                </a:cubicBezTo>
                <a:cubicBezTo>
                  <a:pt x="230" y="2110"/>
                  <a:pt x="244" y="2111"/>
                  <a:pt x="258" y="2111"/>
                </a:cubicBezTo>
                <a:lnTo>
                  <a:pt x="1895" y="2111"/>
                </a:lnTo>
                <a:cubicBezTo>
                  <a:pt x="1909" y="2111"/>
                  <a:pt x="1923" y="2110"/>
                  <a:pt x="1937" y="2107"/>
                </a:cubicBezTo>
                <a:cubicBezTo>
                  <a:pt x="1951" y="2104"/>
                  <a:pt x="1965" y="2100"/>
                  <a:pt x="1978" y="2095"/>
                </a:cubicBezTo>
                <a:cubicBezTo>
                  <a:pt x="1991" y="2089"/>
                  <a:pt x="2003" y="2083"/>
                  <a:pt x="2015" y="2075"/>
                </a:cubicBezTo>
                <a:cubicBezTo>
                  <a:pt x="2027" y="2067"/>
                  <a:pt x="2037" y="2058"/>
                  <a:pt x="2047" y="2048"/>
                </a:cubicBezTo>
                <a:cubicBezTo>
                  <a:pt x="2057" y="2038"/>
                  <a:pt x="2066" y="2027"/>
                  <a:pt x="2074" y="2015"/>
                </a:cubicBezTo>
                <a:cubicBezTo>
                  <a:pt x="2082" y="2004"/>
                  <a:pt x="2089" y="1991"/>
                  <a:pt x="2094" y="1978"/>
                </a:cubicBezTo>
                <a:cubicBezTo>
                  <a:pt x="2100" y="1965"/>
                  <a:pt x="2104" y="1952"/>
                  <a:pt x="2106" y="1938"/>
                </a:cubicBezTo>
                <a:cubicBezTo>
                  <a:pt x="2109" y="1924"/>
                  <a:pt x="2111" y="1910"/>
                  <a:pt x="2111" y="1896"/>
                </a:cubicBezTo>
                <a:lnTo>
                  <a:pt x="2111" y="258"/>
                </a:lnTo>
                <a:cubicBezTo>
                  <a:pt x="2111" y="244"/>
                  <a:pt x="2109" y="230"/>
                  <a:pt x="2106" y="216"/>
                </a:cubicBezTo>
                <a:cubicBezTo>
                  <a:pt x="2104" y="203"/>
                  <a:pt x="2100" y="189"/>
                  <a:pt x="2094" y="176"/>
                </a:cubicBezTo>
                <a:cubicBezTo>
                  <a:pt x="2089" y="163"/>
                  <a:pt x="2082" y="151"/>
                  <a:pt x="2074" y="139"/>
                </a:cubicBezTo>
                <a:cubicBezTo>
                  <a:pt x="2066" y="127"/>
                  <a:pt x="2057" y="116"/>
                  <a:pt x="2047" y="106"/>
                </a:cubicBezTo>
                <a:cubicBezTo>
                  <a:pt x="2037" y="96"/>
                  <a:pt x="2027" y="87"/>
                  <a:pt x="2015" y="79"/>
                </a:cubicBezTo>
                <a:cubicBezTo>
                  <a:pt x="2003" y="72"/>
                  <a:pt x="1991" y="65"/>
                  <a:pt x="1978" y="60"/>
                </a:cubicBezTo>
                <a:cubicBezTo>
                  <a:pt x="1965" y="54"/>
                  <a:pt x="1951" y="50"/>
                  <a:pt x="1937" y="47"/>
                </a:cubicBezTo>
                <a:cubicBezTo>
                  <a:pt x="1923" y="45"/>
                  <a:pt x="1909" y="43"/>
                  <a:pt x="1895" y="43"/>
                </a:cubicBezTo>
                <a:lnTo>
                  <a:pt x="258" y="43"/>
                </a:lnTo>
                <a:cubicBezTo>
                  <a:pt x="244" y="43"/>
                  <a:pt x="230" y="45"/>
                  <a:pt x="216" y="47"/>
                </a:cubicBezTo>
                <a:cubicBezTo>
                  <a:pt x="202" y="50"/>
                  <a:pt x="189" y="54"/>
                  <a:pt x="175" y="60"/>
                </a:cubicBezTo>
                <a:cubicBezTo>
                  <a:pt x="162" y="65"/>
                  <a:pt x="150" y="72"/>
                  <a:pt x="138" y="79"/>
                </a:cubicBezTo>
                <a:cubicBezTo>
                  <a:pt x="127" y="87"/>
                  <a:pt x="116" y="96"/>
                  <a:pt x="106" y="106"/>
                </a:cubicBezTo>
                <a:cubicBezTo>
                  <a:pt x="96" y="116"/>
                  <a:pt x="87" y="127"/>
                  <a:pt x="79" y="139"/>
                </a:cubicBezTo>
                <a:cubicBezTo>
                  <a:pt x="71" y="151"/>
                  <a:pt x="64" y="163"/>
                  <a:pt x="59" y="176"/>
                </a:cubicBezTo>
                <a:cubicBezTo>
                  <a:pt x="54" y="189"/>
                  <a:pt x="49" y="203"/>
                  <a:pt x="47" y="216"/>
                </a:cubicBezTo>
                <a:cubicBezTo>
                  <a:pt x="44" y="230"/>
                  <a:pt x="43" y="244"/>
                  <a:pt x="43" y="258"/>
                </a:cubicBez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04" name="图片 1003"/>
          <p:cNvPicPr/>
          <p:nvPr/>
        </p:nvPicPr>
        <p:blipFill>
          <a:blip r:embed="rId22"/>
          <a:stretch/>
        </p:blipFill>
        <p:spPr>
          <a:xfrm>
            <a:off x="3325320" y="3332880"/>
            <a:ext cx="13932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05" name="文本框 1004"/>
          <p:cNvSpPr txBox="1"/>
          <p:nvPr/>
        </p:nvSpPr>
        <p:spPr>
          <a:xfrm>
            <a:off x="1441800" y="3613320"/>
            <a:ext cx="49464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知识检索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6" name="任意多边形: 形状 1005"/>
          <p:cNvSpPr/>
          <p:nvPr/>
        </p:nvSpPr>
        <p:spPr>
          <a:xfrm>
            <a:off x="2154600" y="3968280"/>
            <a:ext cx="775440" cy="775440"/>
          </a:xfrm>
          <a:custGeom>
            <a:avLst/>
            <a:gdLst/>
            <a:ahLst/>
            <a:cxnLst/>
            <a:rect l="0" t="0" r="r" b="b"/>
            <a:pathLst>
              <a:path w="2154" h="2154">
                <a:moveTo>
                  <a:pt x="20" y="160"/>
                </a:moveTo>
                <a:cubicBezTo>
                  <a:pt x="33" y="128"/>
                  <a:pt x="52" y="100"/>
                  <a:pt x="76" y="76"/>
                </a:cubicBezTo>
                <a:cubicBezTo>
                  <a:pt x="100" y="52"/>
                  <a:pt x="128" y="33"/>
                  <a:pt x="160" y="20"/>
                </a:cubicBezTo>
                <a:cubicBezTo>
                  <a:pt x="191" y="7"/>
                  <a:pt x="224" y="0"/>
                  <a:pt x="258" y="0"/>
                </a:cubicBezTo>
                <a:lnTo>
                  <a:pt x="1896" y="0"/>
                </a:lnTo>
                <a:cubicBezTo>
                  <a:pt x="1930" y="0"/>
                  <a:pt x="1963" y="7"/>
                  <a:pt x="1995" y="20"/>
                </a:cubicBezTo>
                <a:cubicBezTo>
                  <a:pt x="2026" y="33"/>
                  <a:pt x="2054" y="52"/>
                  <a:pt x="2079" y="76"/>
                </a:cubicBezTo>
                <a:cubicBezTo>
                  <a:pt x="2103" y="100"/>
                  <a:pt x="2121" y="128"/>
                  <a:pt x="2135" y="160"/>
                </a:cubicBezTo>
                <a:cubicBezTo>
                  <a:pt x="2148" y="191"/>
                  <a:pt x="2154" y="224"/>
                  <a:pt x="2154" y="259"/>
                </a:cubicBezTo>
                <a:lnTo>
                  <a:pt x="2154" y="1896"/>
                </a:lnTo>
                <a:cubicBezTo>
                  <a:pt x="2154" y="1930"/>
                  <a:pt x="2148" y="1963"/>
                  <a:pt x="2135" y="1995"/>
                </a:cubicBezTo>
                <a:cubicBezTo>
                  <a:pt x="2121" y="2027"/>
                  <a:pt x="2103" y="2055"/>
                  <a:pt x="2079" y="2079"/>
                </a:cubicBezTo>
                <a:cubicBezTo>
                  <a:pt x="2054" y="2103"/>
                  <a:pt x="2026" y="2122"/>
                  <a:pt x="1995" y="2135"/>
                </a:cubicBezTo>
                <a:cubicBezTo>
                  <a:pt x="1963" y="2148"/>
                  <a:pt x="1930" y="2154"/>
                  <a:pt x="1896" y="2154"/>
                </a:cubicBezTo>
                <a:lnTo>
                  <a:pt x="258" y="2154"/>
                </a:lnTo>
                <a:cubicBezTo>
                  <a:pt x="224" y="2154"/>
                  <a:pt x="191" y="2148"/>
                  <a:pt x="160" y="2135"/>
                </a:cubicBezTo>
                <a:cubicBezTo>
                  <a:pt x="128" y="2122"/>
                  <a:pt x="100" y="2103"/>
                  <a:pt x="76" y="2079"/>
                </a:cubicBezTo>
                <a:cubicBezTo>
                  <a:pt x="52" y="2055"/>
                  <a:pt x="33" y="2027"/>
                  <a:pt x="20" y="1995"/>
                </a:cubicBezTo>
                <a:cubicBezTo>
                  <a:pt x="7" y="1963"/>
                  <a:pt x="0" y="1930"/>
                  <a:pt x="0" y="1896"/>
                </a:cubicBezTo>
                <a:lnTo>
                  <a:pt x="0" y="259"/>
                </a:lnTo>
                <a:cubicBezTo>
                  <a:pt x="0" y="224"/>
                  <a:pt x="7" y="191"/>
                  <a:pt x="20" y="160"/>
                </a:cubicBezTo>
                <a:close/>
              </a:path>
            </a:pathLst>
          </a:custGeom>
          <a:solidFill>
            <a:srgbClr val="00336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07" name="任意多边形: 形状 1006"/>
          <p:cNvSpPr/>
          <p:nvPr/>
        </p:nvSpPr>
        <p:spPr>
          <a:xfrm>
            <a:off x="2154600" y="3968280"/>
            <a:ext cx="775440" cy="775440"/>
          </a:xfrm>
          <a:custGeom>
            <a:avLst/>
            <a:gdLst/>
            <a:ahLst/>
            <a:cxnLst/>
            <a:rect l="0" t="0" r="r" b="b"/>
            <a:pathLst>
              <a:path w="2154" h="2154">
                <a:moveTo>
                  <a:pt x="0" y="1896"/>
                </a:moveTo>
                <a:lnTo>
                  <a:pt x="0" y="259"/>
                </a:lnTo>
                <a:cubicBezTo>
                  <a:pt x="0" y="224"/>
                  <a:pt x="7" y="191"/>
                  <a:pt x="20" y="160"/>
                </a:cubicBezTo>
                <a:cubicBezTo>
                  <a:pt x="33" y="128"/>
                  <a:pt x="52" y="100"/>
                  <a:pt x="76" y="76"/>
                </a:cubicBezTo>
                <a:cubicBezTo>
                  <a:pt x="100" y="52"/>
                  <a:pt x="128" y="33"/>
                  <a:pt x="160" y="20"/>
                </a:cubicBezTo>
                <a:cubicBezTo>
                  <a:pt x="191" y="7"/>
                  <a:pt x="224" y="0"/>
                  <a:pt x="258" y="0"/>
                </a:cubicBezTo>
                <a:lnTo>
                  <a:pt x="1896" y="0"/>
                </a:lnTo>
                <a:cubicBezTo>
                  <a:pt x="1930" y="0"/>
                  <a:pt x="1963" y="7"/>
                  <a:pt x="1995" y="20"/>
                </a:cubicBezTo>
                <a:cubicBezTo>
                  <a:pt x="2026" y="33"/>
                  <a:pt x="2054" y="52"/>
                  <a:pt x="2079" y="76"/>
                </a:cubicBezTo>
                <a:cubicBezTo>
                  <a:pt x="2103" y="100"/>
                  <a:pt x="2121" y="128"/>
                  <a:pt x="2135" y="160"/>
                </a:cubicBezTo>
                <a:cubicBezTo>
                  <a:pt x="2148" y="191"/>
                  <a:pt x="2154" y="224"/>
                  <a:pt x="2154" y="259"/>
                </a:cubicBezTo>
                <a:lnTo>
                  <a:pt x="2154" y="1896"/>
                </a:lnTo>
                <a:cubicBezTo>
                  <a:pt x="2154" y="1930"/>
                  <a:pt x="2148" y="1963"/>
                  <a:pt x="2135" y="1995"/>
                </a:cubicBezTo>
                <a:cubicBezTo>
                  <a:pt x="2121" y="2027"/>
                  <a:pt x="2103" y="2055"/>
                  <a:pt x="2079" y="2079"/>
                </a:cubicBezTo>
                <a:cubicBezTo>
                  <a:pt x="2054" y="2103"/>
                  <a:pt x="2026" y="2122"/>
                  <a:pt x="1995" y="2135"/>
                </a:cubicBezTo>
                <a:cubicBezTo>
                  <a:pt x="1963" y="2148"/>
                  <a:pt x="1930" y="2154"/>
                  <a:pt x="1896" y="2154"/>
                </a:cubicBezTo>
                <a:lnTo>
                  <a:pt x="258" y="2154"/>
                </a:lnTo>
                <a:cubicBezTo>
                  <a:pt x="224" y="2154"/>
                  <a:pt x="191" y="2148"/>
                  <a:pt x="160" y="2135"/>
                </a:cubicBezTo>
                <a:cubicBezTo>
                  <a:pt x="128" y="2122"/>
                  <a:pt x="100" y="2103"/>
                  <a:pt x="76" y="2079"/>
                </a:cubicBezTo>
                <a:cubicBezTo>
                  <a:pt x="52" y="2055"/>
                  <a:pt x="33" y="2027"/>
                  <a:pt x="20" y="1995"/>
                </a:cubicBezTo>
                <a:cubicBezTo>
                  <a:pt x="7" y="1963"/>
                  <a:pt x="0" y="1930"/>
                  <a:pt x="0" y="1896"/>
                </a:cubicBezTo>
                <a:moveTo>
                  <a:pt x="43" y="259"/>
                </a:moveTo>
                <a:lnTo>
                  <a:pt x="43" y="1896"/>
                </a:lnTo>
                <a:cubicBezTo>
                  <a:pt x="43" y="1910"/>
                  <a:pt x="45" y="1924"/>
                  <a:pt x="47" y="1938"/>
                </a:cubicBezTo>
                <a:cubicBezTo>
                  <a:pt x="50" y="1952"/>
                  <a:pt x="54" y="1965"/>
                  <a:pt x="60" y="1978"/>
                </a:cubicBezTo>
                <a:cubicBezTo>
                  <a:pt x="65" y="1992"/>
                  <a:pt x="72" y="2004"/>
                  <a:pt x="79" y="2016"/>
                </a:cubicBezTo>
                <a:cubicBezTo>
                  <a:pt x="87" y="2027"/>
                  <a:pt x="96" y="2038"/>
                  <a:pt x="106" y="2048"/>
                </a:cubicBezTo>
                <a:cubicBezTo>
                  <a:pt x="116" y="2058"/>
                  <a:pt x="127" y="2067"/>
                  <a:pt x="139" y="2075"/>
                </a:cubicBezTo>
                <a:cubicBezTo>
                  <a:pt x="151" y="2083"/>
                  <a:pt x="163" y="2090"/>
                  <a:pt x="176" y="2095"/>
                </a:cubicBezTo>
                <a:cubicBezTo>
                  <a:pt x="189" y="2100"/>
                  <a:pt x="203" y="2104"/>
                  <a:pt x="216" y="2107"/>
                </a:cubicBezTo>
                <a:cubicBezTo>
                  <a:pt x="230" y="2110"/>
                  <a:pt x="244" y="2111"/>
                  <a:pt x="258" y="2111"/>
                </a:cubicBezTo>
                <a:lnTo>
                  <a:pt x="1896" y="2111"/>
                </a:lnTo>
                <a:cubicBezTo>
                  <a:pt x="1910" y="2111"/>
                  <a:pt x="1924" y="2110"/>
                  <a:pt x="1938" y="2107"/>
                </a:cubicBezTo>
                <a:cubicBezTo>
                  <a:pt x="1952" y="2104"/>
                  <a:pt x="1965" y="2100"/>
                  <a:pt x="1978" y="2095"/>
                </a:cubicBezTo>
                <a:cubicBezTo>
                  <a:pt x="1991" y="2090"/>
                  <a:pt x="2004" y="2083"/>
                  <a:pt x="2015" y="2075"/>
                </a:cubicBezTo>
                <a:cubicBezTo>
                  <a:pt x="2027" y="2067"/>
                  <a:pt x="2038" y="2058"/>
                  <a:pt x="2048" y="2048"/>
                </a:cubicBezTo>
                <a:cubicBezTo>
                  <a:pt x="2058" y="2038"/>
                  <a:pt x="2067" y="2027"/>
                  <a:pt x="2075" y="2016"/>
                </a:cubicBezTo>
                <a:cubicBezTo>
                  <a:pt x="2083" y="2004"/>
                  <a:pt x="2089" y="1992"/>
                  <a:pt x="2095" y="1978"/>
                </a:cubicBezTo>
                <a:cubicBezTo>
                  <a:pt x="2100" y="1965"/>
                  <a:pt x="2104" y="1952"/>
                  <a:pt x="2107" y="1938"/>
                </a:cubicBezTo>
                <a:cubicBezTo>
                  <a:pt x="2110" y="1924"/>
                  <a:pt x="2111" y="1910"/>
                  <a:pt x="2111" y="1896"/>
                </a:cubicBezTo>
                <a:lnTo>
                  <a:pt x="2111" y="259"/>
                </a:lnTo>
                <a:cubicBezTo>
                  <a:pt x="2111" y="245"/>
                  <a:pt x="2110" y="231"/>
                  <a:pt x="2107" y="217"/>
                </a:cubicBezTo>
                <a:cubicBezTo>
                  <a:pt x="2104" y="203"/>
                  <a:pt x="2100" y="189"/>
                  <a:pt x="2095" y="176"/>
                </a:cubicBezTo>
                <a:cubicBezTo>
                  <a:pt x="2089" y="163"/>
                  <a:pt x="2083" y="151"/>
                  <a:pt x="2075" y="139"/>
                </a:cubicBezTo>
                <a:cubicBezTo>
                  <a:pt x="2067" y="127"/>
                  <a:pt x="2058" y="116"/>
                  <a:pt x="2048" y="106"/>
                </a:cubicBezTo>
                <a:cubicBezTo>
                  <a:pt x="2038" y="96"/>
                  <a:pt x="2027" y="88"/>
                  <a:pt x="2015" y="80"/>
                </a:cubicBezTo>
                <a:cubicBezTo>
                  <a:pt x="2004" y="72"/>
                  <a:pt x="1991" y="65"/>
                  <a:pt x="1978" y="60"/>
                </a:cubicBezTo>
                <a:cubicBezTo>
                  <a:pt x="1965" y="54"/>
                  <a:pt x="1952" y="50"/>
                  <a:pt x="1938" y="48"/>
                </a:cubicBezTo>
                <a:cubicBezTo>
                  <a:pt x="1924" y="45"/>
                  <a:pt x="1910" y="43"/>
                  <a:pt x="1896" y="43"/>
                </a:cubicBezTo>
                <a:lnTo>
                  <a:pt x="258" y="43"/>
                </a:lnTo>
                <a:cubicBezTo>
                  <a:pt x="244" y="43"/>
                  <a:pt x="230" y="45"/>
                  <a:pt x="216" y="48"/>
                </a:cubicBezTo>
                <a:cubicBezTo>
                  <a:pt x="203" y="50"/>
                  <a:pt x="189" y="54"/>
                  <a:pt x="176" y="60"/>
                </a:cubicBezTo>
                <a:cubicBezTo>
                  <a:pt x="163" y="65"/>
                  <a:pt x="151" y="72"/>
                  <a:pt x="139" y="80"/>
                </a:cubicBezTo>
                <a:cubicBezTo>
                  <a:pt x="127" y="88"/>
                  <a:pt x="116" y="96"/>
                  <a:pt x="106" y="106"/>
                </a:cubicBezTo>
                <a:cubicBezTo>
                  <a:pt x="96" y="116"/>
                  <a:pt x="87" y="127"/>
                  <a:pt x="79" y="139"/>
                </a:cubicBezTo>
                <a:cubicBezTo>
                  <a:pt x="72" y="151"/>
                  <a:pt x="65" y="163"/>
                  <a:pt x="60" y="176"/>
                </a:cubicBezTo>
                <a:cubicBezTo>
                  <a:pt x="54" y="189"/>
                  <a:pt x="50" y="203"/>
                  <a:pt x="47" y="217"/>
                </a:cubicBezTo>
                <a:cubicBezTo>
                  <a:pt x="45" y="231"/>
                  <a:pt x="43" y="245"/>
                  <a:pt x="43" y="259"/>
                </a:cubicBez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08" name="图片 1007"/>
          <p:cNvPicPr/>
          <p:nvPr/>
        </p:nvPicPr>
        <p:blipFill>
          <a:blip r:embed="rId23"/>
          <a:stretch/>
        </p:blipFill>
        <p:spPr>
          <a:xfrm>
            <a:off x="2426040" y="413928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09" name="文本框 1008"/>
          <p:cNvSpPr txBox="1"/>
          <p:nvPr/>
        </p:nvSpPr>
        <p:spPr>
          <a:xfrm>
            <a:off x="3174120" y="3613320"/>
            <a:ext cx="47124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调用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0" name="任意多边形: 形状 1009"/>
          <p:cNvSpPr/>
          <p:nvPr/>
        </p:nvSpPr>
        <p:spPr>
          <a:xfrm>
            <a:off x="2154600" y="4774680"/>
            <a:ext cx="775440" cy="775440"/>
          </a:xfrm>
          <a:custGeom>
            <a:avLst/>
            <a:gdLst/>
            <a:ahLst/>
            <a:cxnLst/>
            <a:rect l="0" t="0" r="r" b="b"/>
            <a:pathLst>
              <a:path w="2154" h="2154">
                <a:moveTo>
                  <a:pt x="20" y="159"/>
                </a:moveTo>
                <a:cubicBezTo>
                  <a:pt x="33" y="127"/>
                  <a:pt x="52" y="99"/>
                  <a:pt x="76" y="75"/>
                </a:cubicBezTo>
                <a:cubicBezTo>
                  <a:pt x="100" y="51"/>
                  <a:pt x="128" y="32"/>
                  <a:pt x="160" y="19"/>
                </a:cubicBezTo>
                <a:cubicBezTo>
                  <a:pt x="191" y="6"/>
                  <a:pt x="224" y="0"/>
                  <a:pt x="258" y="0"/>
                </a:cubicBezTo>
                <a:lnTo>
                  <a:pt x="1896" y="0"/>
                </a:lnTo>
                <a:cubicBezTo>
                  <a:pt x="1930" y="0"/>
                  <a:pt x="1963" y="6"/>
                  <a:pt x="1995" y="19"/>
                </a:cubicBezTo>
                <a:cubicBezTo>
                  <a:pt x="2026" y="32"/>
                  <a:pt x="2054" y="51"/>
                  <a:pt x="2079" y="75"/>
                </a:cubicBezTo>
                <a:cubicBezTo>
                  <a:pt x="2103" y="99"/>
                  <a:pt x="2121" y="127"/>
                  <a:pt x="2135" y="159"/>
                </a:cubicBezTo>
                <a:cubicBezTo>
                  <a:pt x="2148" y="191"/>
                  <a:pt x="2154" y="224"/>
                  <a:pt x="2154" y="258"/>
                </a:cubicBezTo>
                <a:lnTo>
                  <a:pt x="2154" y="1895"/>
                </a:lnTo>
                <a:cubicBezTo>
                  <a:pt x="2154" y="1930"/>
                  <a:pt x="2148" y="1963"/>
                  <a:pt x="2135" y="1994"/>
                </a:cubicBezTo>
                <a:cubicBezTo>
                  <a:pt x="2121" y="2026"/>
                  <a:pt x="2103" y="2054"/>
                  <a:pt x="2079" y="2078"/>
                </a:cubicBezTo>
                <a:cubicBezTo>
                  <a:pt x="2054" y="2102"/>
                  <a:pt x="2026" y="2121"/>
                  <a:pt x="1995" y="2134"/>
                </a:cubicBezTo>
                <a:cubicBezTo>
                  <a:pt x="1963" y="2147"/>
                  <a:pt x="1930" y="2154"/>
                  <a:pt x="1896" y="2154"/>
                </a:cubicBezTo>
                <a:lnTo>
                  <a:pt x="258" y="2154"/>
                </a:lnTo>
                <a:cubicBezTo>
                  <a:pt x="224" y="2154"/>
                  <a:pt x="191" y="2147"/>
                  <a:pt x="160" y="2134"/>
                </a:cubicBezTo>
                <a:cubicBezTo>
                  <a:pt x="128" y="2121"/>
                  <a:pt x="100" y="2102"/>
                  <a:pt x="76" y="2078"/>
                </a:cubicBezTo>
                <a:cubicBezTo>
                  <a:pt x="52" y="2054"/>
                  <a:pt x="33" y="2026"/>
                  <a:pt x="20" y="1994"/>
                </a:cubicBezTo>
                <a:cubicBezTo>
                  <a:pt x="7" y="1963"/>
                  <a:pt x="0" y="1930"/>
                  <a:pt x="0" y="1895"/>
                </a:cubicBezTo>
                <a:lnTo>
                  <a:pt x="0" y="258"/>
                </a:lnTo>
                <a:cubicBezTo>
                  <a:pt x="0" y="224"/>
                  <a:pt x="7" y="191"/>
                  <a:pt x="20" y="159"/>
                </a:cubicBezTo>
                <a:close/>
              </a:path>
            </a:pathLst>
          </a:custGeom>
          <a:solidFill>
            <a:srgbClr val="00336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11" name="任意多边形: 形状 1010"/>
          <p:cNvSpPr/>
          <p:nvPr/>
        </p:nvSpPr>
        <p:spPr>
          <a:xfrm>
            <a:off x="2154600" y="4774680"/>
            <a:ext cx="775440" cy="775440"/>
          </a:xfrm>
          <a:custGeom>
            <a:avLst/>
            <a:gdLst/>
            <a:ahLst/>
            <a:cxnLst/>
            <a:rect l="0" t="0" r="r" b="b"/>
            <a:pathLst>
              <a:path w="2154" h="2154">
                <a:moveTo>
                  <a:pt x="0" y="1895"/>
                </a:moveTo>
                <a:lnTo>
                  <a:pt x="0" y="258"/>
                </a:lnTo>
                <a:cubicBezTo>
                  <a:pt x="0" y="224"/>
                  <a:pt x="7" y="191"/>
                  <a:pt x="20" y="159"/>
                </a:cubicBezTo>
                <a:cubicBezTo>
                  <a:pt x="33" y="127"/>
                  <a:pt x="52" y="99"/>
                  <a:pt x="76" y="75"/>
                </a:cubicBezTo>
                <a:cubicBezTo>
                  <a:pt x="100" y="51"/>
                  <a:pt x="128" y="32"/>
                  <a:pt x="160" y="19"/>
                </a:cubicBezTo>
                <a:cubicBezTo>
                  <a:pt x="191" y="6"/>
                  <a:pt x="224" y="0"/>
                  <a:pt x="258" y="0"/>
                </a:cubicBezTo>
                <a:lnTo>
                  <a:pt x="1896" y="0"/>
                </a:lnTo>
                <a:cubicBezTo>
                  <a:pt x="1930" y="0"/>
                  <a:pt x="1963" y="6"/>
                  <a:pt x="1995" y="19"/>
                </a:cubicBezTo>
                <a:cubicBezTo>
                  <a:pt x="2026" y="32"/>
                  <a:pt x="2054" y="51"/>
                  <a:pt x="2079" y="75"/>
                </a:cubicBezTo>
                <a:cubicBezTo>
                  <a:pt x="2103" y="99"/>
                  <a:pt x="2121" y="127"/>
                  <a:pt x="2135" y="159"/>
                </a:cubicBezTo>
                <a:cubicBezTo>
                  <a:pt x="2148" y="191"/>
                  <a:pt x="2154" y="224"/>
                  <a:pt x="2154" y="258"/>
                </a:cubicBezTo>
                <a:lnTo>
                  <a:pt x="2154" y="1895"/>
                </a:lnTo>
                <a:cubicBezTo>
                  <a:pt x="2154" y="1930"/>
                  <a:pt x="2148" y="1963"/>
                  <a:pt x="2135" y="1994"/>
                </a:cubicBezTo>
                <a:cubicBezTo>
                  <a:pt x="2121" y="2026"/>
                  <a:pt x="2103" y="2054"/>
                  <a:pt x="2079" y="2078"/>
                </a:cubicBezTo>
                <a:cubicBezTo>
                  <a:pt x="2054" y="2102"/>
                  <a:pt x="2026" y="2121"/>
                  <a:pt x="1995" y="2134"/>
                </a:cubicBezTo>
                <a:cubicBezTo>
                  <a:pt x="1963" y="2147"/>
                  <a:pt x="1930" y="2154"/>
                  <a:pt x="1896" y="2154"/>
                </a:cubicBezTo>
                <a:lnTo>
                  <a:pt x="258" y="2154"/>
                </a:lnTo>
                <a:cubicBezTo>
                  <a:pt x="224" y="2154"/>
                  <a:pt x="191" y="2147"/>
                  <a:pt x="160" y="2134"/>
                </a:cubicBezTo>
                <a:cubicBezTo>
                  <a:pt x="128" y="2121"/>
                  <a:pt x="100" y="2102"/>
                  <a:pt x="76" y="2078"/>
                </a:cubicBezTo>
                <a:cubicBezTo>
                  <a:pt x="52" y="2054"/>
                  <a:pt x="33" y="2026"/>
                  <a:pt x="20" y="1994"/>
                </a:cubicBezTo>
                <a:cubicBezTo>
                  <a:pt x="7" y="1963"/>
                  <a:pt x="0" y="1930"/>
                  <a:pt x="0" y="1895"/>
                </a:cubicBezTo>
                <a:moveTo>
                  <a:pt x="43" y="258"/>
                </a:moveTo>
                <a:lnTo>
                  <a:pt x="43" y="1895"/>
                </a:lnTo>
                <a:cubicBezTo>
                  <a:pt x="43" y="1909"/>
                  <a:pt x="45" y="1923"/>
                  <a:pt x="47" y="1937"/>
                </a:cubicBezTo>
                <a:cubicBezTo>
                  <a:pt x="50" y="1951"/>
                  <a:pt x="54" y="1965"/>
                  <a:pt x="60" y="1978"/>
                </a:cubicBezTo>
                <a:cubicBezTo>
                  <a:pt x="65" y="1991"/>
                  <a:pt x="72" y="2003"/>
                  <a:pt x="79" y="2015"/>
                </a:cubicBezTo>
                <a:cubicBezTo>
                  <a:pt x="87" y="2027"/>
                  <a:pt x="96" y="2038"/>
                  <a:pt x="106" y="2048"/>
                </a:cubicBezTo>
                <a:cubicBezTo>
                  <a:pt x="116" y="2058"/>
                  <a:pt x="127" y="2066"/>
                  <a:pt x="139" y="2074"/>
                </a:cubicBezTo>
                <a:cubicBezTo>
                  <a:pt x="151" y="2082"/>
                  <a:pt x="163" y="2089"/>
                  <a:pt x="176" y="2094"/>
                </a:cubicBezTo>
                <a:cubicBezTo>
                  <a:pt x="189" y="2100"/>
                  <a:pt x="203" y="2104"/>
                  <a:pt x="216" y="2106"/>
                </a:cubicBezTo>
                <a:cubicBezTo>
                  <a:pt x="230" y="2109"/>
                  <a:pt x="244" y="2111"/>
                  <a:pt x="258" y="2111"/>
                </a:cubicBezTo>
                <a:lnTo>
                  <a:pt x="1896" y="2111"/>
                </a:lnTo>
                <a:cubicBezTo>
                  <a:pt x="1910" y="2111"/>
                  <a:pt x="1924" y="2109"/>
                  <a:pt x="1938" y="2106"/>
                </a:cubicBezTo>
                <a:cubicBezTo>
                  <a:pt x="1952" y="2104"/>
                  <a:pt x="1965" y="2100"/>
                  <a:pt x="1978" y="2094"/>
                </a:cubicBezTo>
                <a:cubicBezTo>
                  <a:pt x="1991" y="2089"/>
                  <a:pt x="2004" y="2082"/>
                  <a:pt x="2015" y="2074"/>
                </a:cubicBezTo>
                <a:cubicBezTo>
                  <a:pt x="2027" y="2066"/>
                  <a:pt x="2038" y="2058"/>
                  <a:pt x="2048" y="2048"/>
                </a:cubicBezTo>
                <a:cubicBezTo>
                  <a:pt x="2058" y="2038"/>
                  <a:pt x="2067" y="2027"/>
                  <a:pt x="2075" y="2015"/>
                </a:cubicBezTo>
                <a:cubicBezTo>
                  <a:pt x="2083" y="2003"/>
                  <a:pt x="2089" y="1991"/>
                  <a:pt x="2095" y="1978"/>
                </a:cubicBezTo>
                <a:cubicBezTo>
                  <a:pt x="2100" y="1965"/>
                  <a:pt x="2104" y="1951"/>
                  <a:pt x="2107" y="1937"/>
                </a:cubicBezTo>
                <a:cubicBezTo>
                  <a:pt x="2110" y="1923"/>
                  <a:pt x="2111" y="1909"/>
                  <a:pt x="2111" y="1895"/>
                </a:cubicBezTo>
                <a:lnTo>
                  <a:pt x="2111" y="258"/>
                </a:lnTo>
                <a:cubicBezTo>
                  <a:pt x="2111" y="244"/>
                  <a:pt x="2110" y="230"/>
                  <a:pt x="2107" y="216"/>
                </a:cubicBezTo>
                <a:cubicBezTo>
                  <a:pt x="2104" y="202"/>
                  <a:pt x="2100" y="189"/>
                  <a:pt x="2095" y="176"/>
                </a:cubicBezTo>
                <a:cubicBezTo>
                  <a:pt x="2089" y="162"/>
                  <a:pt x="2083" y="150"/>
                  <a:pt x="2075" y="138"/>
                </a:cubicBezTo>
                <a:cubicBezTo>
                  <a:pt x="2067" y="127"/>
                  <a:pt x="2058" y="116"/>
                  <a:pt x="2048" y="106"/>
                </a:cubicBezTo>
                <a:cubicBezTo>
                  <a:pt x="2038" y="96"/>
                  <a:pt x="2027" y="87"/>
                  <a:pt x="2015" y="79"/>
                </a:cubicBezTo>
                <a:cubicBezTo>
                  <a:pt x="2004" y="71"/>
                  <a:pt x="1991" y="64"/>
                  <a:pt x="1978" y="59"/>
                </a:cubicBezTo>
                <a:cubicBezTo>
                  <a:pt x="1965" y="54"/>
                  <a:pt x="1952" y="50"/>
                  <a:pt x="1938" y="47"/>
                </a:cubicBezTo>
                <a:cubicBezTo>
                  <a:pt x="1924" y="44"/>
                  <a:pt x="1910" y="43"/>
                  <a:pt x="1896" y="43"/>
                </a:cubicBezTo>
                <a:lnTo>
                  <a:pt x="258" y="43"/>
                </a:lnTo>
                <a:cubicBezTo>
                  <a:pt x="244" y="43"/>
                  <a:pt x="230" y="44"/>
                  <a:pt x="216" y="47"/>
                </a:cubicBezTo>
                <a:cubicBezTo>
                  <a:pt x="203" y="50"/>
                  <a:pt x="189" y="54"/>
                  <a:pt x="176" y="59"/>
                </a:cubicBezTo>
                <a:cubicBezTo>
                  <a:pt x="163" y="64"/>
                  <a:pt x="151" y="71"/>
                  <a:pt x="139" y="79"/>
                </a:cubicBezTo>
                <a:cubicBezTo>
                  <a:pt x="127" y="87"/>
                  <a:pt x="116" y="96"/>
                  <a:pt x="106" y="106"/>
                </a:cubicBezTo>
                <a:cubicBezTo>
                  <a:pt x="96" y="116"/>
                  <a:pt x="87" y="127"/>
                  <a:pt x="79" y="138"/>
                </a:cubicBezTo>
                <a:cubicBezTo>
                  <a:pt x="72" y="150"/>
                  <a:pt x="65" y="162"/>
                  <a:pt x="60" y="176"/>
                </a:cubicBezTo>
                <a:cubicBezTo>
                  <a:pt x="54" y="189"/>
                  <a:pt x="50" y="202"/>
                  <a:pt x="47" y="216"/>
                </a:cubicBezTo>
                <a:cubicBezTo>
                  <a:pt x="45" y="230"/>
                  <a:pt x="43" y="244"/>
                  <a:pt x="43" y="258"/>
                </a:cubicBez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12" name="图片 1011"/>
          <p:cNvPicPr/>
          <p:nvPr/>
        </p:nvPicPr>
        <p:blipFill>
          <a:blip r:embed="rId24"/>
          <a:stretch/>
        </p:blipFill>
        <p:spPr>
          <a:xfrm>
            <a:off x="2449440" y="494532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3" name="文本框 1012"/>
          <p:cNvSpPr txBox="1"/>
          <p:nvPr/>
        </p:nvSpPr>
        <p:spPr>
          <a:xfrm>
            <a:off x="2294280" y="4419360"/>
            <a:ext cx="49464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任务执行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4" name="文本框 1013"/>
          <p:cNvSpPr txBox="1"/>
          <p:nvPr/>
        </p:nvSpPr>
        <p:spPr>
          <a:xfrm>
            <a:off x="2294280" y="5225400"/>
            <a:ext cx="49464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生成回复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5" name="图片 1014"/>
          <p:cNvPicPr/>
          <p:nvPr/>
        </p:nvPicPr>
        <p:blipFill>
          <a:blip r:embed="rId2"/>
          <a:stretch/>
        </p:blipFill>
        <p:spPr>
          <a:xfrm>
            <a:off x="0" y="0"/>
            <a:ext cx="9921240" cy="7068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16" name="图片 1015"/>
          <p:cNvPicPr/>
          <p:nvPr/>
        </p:nvPicPr>
        <p:blipFill>
          <a:blip r:embed="rId3"/>
          <a:stretch/>
        </p:blipFill>
        <p:spPr>
          <a:xfrm>
            <a:off x="309960" y="309960"/>
            <a:ext cx="9921240" cy="7068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17" name="图片 1016"/>
          <p:cNvPicPr/>
          <p:nvPr/>
        </p:nvPicPr>
        <p:blipFill>
          <a:blip r:embed="rId4"/>
          <a:stretch/>
        </p:blipFill>
        <p:spPr>
          <a:xfrm>
            <a:off x="7983720" y="-775080"/>
            <a:ext cx="2712600" cy="2712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18" name="图片 1017"/>
          <p:cNvPicPr/>
          <p:nvPr/>
        </p:nvPicPr>
        <p:blipFill>
          <a:blip r:embed="rId5"/>
          <a:stretch/>
        </p:blipFill>
        <p:spPr>
          <a:xfrm>
            <a:off x="-387720" y="5518800"/>
            <a:ext cx="1937520" cy="1937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9" name="文本框 1018"/>
          <p:cNvSpPr txBox="1"/>
          <p:nvPr/>
        </p:nvSpPr>
        <p:spPr>
          <a:xfrm>
            <a:off x="9402120" y="6813360"/>
            <a:ext cx="38124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17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0" name="文本框 1019"/>
          <p:cNvSpPr txBox="1"/>
          <p:nvPr/>
        </p:nvSpPr>
        <p:spPr>
          <a:xfrm>
            <a:off x="309960" y="330120"/>
            <a:ext cx="1395000" cy="4042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总结与</a:t>
            </a:r>
            <a:r>
              <a:rPr lang="zh-CN" sz="219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展望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1" name="任意多边形: 形状 1020"/>
          <p:cNvSpPr/>
          <p:nvPr/>
        </p:nvSpPr>
        <p:spPr>
          <a:xfrm>
            <a:off x="321480" y="1550160"/>
            <a:ext cx="4453560" cy="558360"/>
          </a:xfrm>
          <a:custGeom>
            <a:avLst/>
            <a:gdLst/>
            <a:ahLst/>
            <a:cxnLst/>
            <a:rect l="0" t="0" r="r" b="b"/>
            <a:pathLst>
              <a:path w="12371" h="1551">
                <a:moveTo>
                  <a:pt x="0" y="1465"/>
                </a:moveTo>
                <a:lnTo>
                  <a:pt x="0" y="86"/>
                </a:lnTo>
                <a:cubicBezTo>
                  <a:pt x="0" y="74"/>
                  <a:pt x="1" y="63"/>
                  <a:pt x="4" y="53"/>
                </a:cubicBezTo>
                <a:cubicBezTo>
                  <a:pt x="7" y="42"/>
                  <a:pt x="11" y="33"/>
                  <a:pt x="16" y="25"/>
                </a:cubicBezTo>
                <a:cubicBezTo>
                  <a:pt x="21" y="17"/>
                  <a:pt x="27" y="11"/>
                  <a:pt x="33" y="6"/>
                </a:cubicBezTo>
                <a:cubicBezTo>
                  <a:pt x="40" y="2"/>
                  <a:pt x="47" y="0"/>
                  <a:pt x="54" y="0"/>
                </a:cubicBezTo>
                <a:lnTo>
                  <a:pt x="12284" y="0"/>
                </a:lnTo>
                <a:cubicBezTo>
                  <a:pt x="12296" y="0"/>
                  <a:pt x="12307" y="2"/>
                  <a:pt x="12317" y="6"/>
                </a:cubicBezTo>
                <a:cubicBezTo>
                  <a:pt x="12328" y="11"/>
                  <a:pt x="12337" y="17"/>
                  <a:pt x="12345" y="25"/>
                </a:cubicBezTo>
                <a:cubicBezTo>
                  <a:pt x="12353" y="33"/>
                  <a:pt x="12360" y="42"/>
                  <a:pt x="12364" y="53"/>
                </a:cubicBezTo>
                <a:cubicBezTo>
                  <a:pt x="12368" y="63"/>
                  <a:pt x="12371" y="74"/>
                  <a:pt x="12371" y="86"/>
                </a:cubicBezTo>
                <a:lnTo>
                  <a:pt x="12371" y="1465"/>
                </a:lnTo>
                <a:cubicBezTo>
                  <a:pt x="12371" y="1476"/>
                  <a:pt x="12368" y="1487"/>
                  <a:pt x="12364" y="1498"/>
                </a:cubicBezTo>
                <a:cubicBezTo>
                  <a:pt x="12360" y="1508"/>
                  <a:pt x="12353" y="1518"/>
                  <a:pt x="12345" y="1526"/>
                </a:cubicBezTo>
                <a:cubicBezTo>
                  <a:pt x="12337" y="1534"/>
                  <a:pt x="12328" y="1540"/>
                  <a:pt x="12317" y="1544"/>
                </a:cubicBezTo>
                <a:cubicBezTo>
                  <a:pt x="12307" y="1549"/>
                  <a:pt x="12296" y="1551"/>
                  <a:pt x="12284" y="1551"/>
                </a:cubicBezTo>
                <a:lnTo>
                  <a:pt x="54" y="1551"/>
                </a:lnTo>
                <a:cubicBezTo>
                  <a:pt x="47" y="1551"/>
                  <a:pt x="40" y="1549"/>
                  <a:pt x="33" y="1544"/>
                </a:cubicBezTo>
                <a:cubicBezTo>
                  <a:pt x="27" y="1540"/>
                  <a:pt x="21" y="1534"/>
                  <a:pt x="16" y="1526"/>
                </a:cubicBezTo>
                <a:cubicBezTo>
                  <a:pt x="11" y="1518"/>
                  <a:pt x="7" y="1508"/>
                  <a:pt x="4" y="1498"/>
                </a:cubicBezTo>
                <a:cubicBezTo>
                  <a:pt x="1" y="1487"/>
                  <a:pt x="0" y="1476"/>
                  <a:pt x="0" y="1465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2" name="任意多边形: 形状 1021"/>
          <p:cNvSpPr/>
          <p:nvPr/>
        </p:nvSpPr>
        <p:spPr>
          <a:xfrm>
            <a:off x="309960" y="1550160"/>
            <a:ext cx="31320" cy="558360"/>
          </a:xfrm>
          <a:custGeom>
            <a:avLst/>
            <a:gdLst/>
            <a:ahLst/>
            <a:cxnLst/>
            <a:rect l="0" t="0" r="r" b="b"/>
            <a:pathLst>
              <a:path w="87" h="1551">
                <a:moveTo>
                  <a:pt x="0" y="0"/>
                </a:moveTo>
                <a:lnTo>
                  <a:pt x="87" y="0"/>
                </a:lnTo>
                <a:lnTo>
                  <a:pt x="87" y="1551"/>
                </a:lnTo>
                <a:lnTo>
                  <a:pt x="0" y="1551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3" name="任意多边形: 形状 1022"/>
          <p:cNvSpPr/>
          <p:nvPr/>
        </p:nvSpPr>
        <p:spPr>
          <a:xfrm>
            <a:off x="321480" y="2232000"/>
            <a:ext cx="4453560" cy="558720"/>
          </a:xfrm>
          <a:custGeom>
            <a:avLst/>
            <a:gdLst/>
            <a:ahLst/>
            <a:cxnLst/>
            <a:rect l="0" t="0" r="r" b="b"/>
            <a:pathLst>
              <a:path w="12371" h="1552">
                <a:moveTo>
                  <a:pt x="0" y="1466"/>
                </a:moveTo>
                <a:lnTo>
                  <a:pt x="0" y="87"/>
                </a:lnTo>
                <a:cubicBezTo>
                  <a:pt x="0" y="75"/>
                  <a:pt x="1" y="64"/>
                  <a:pt x="4" y="54"/>
                </a:cubicBezTo>
                <a:cubicBezTo>
                  <a:pt x="7" y="43"/>
                  <a:pt x="11" y="34"/>
                  <a:pt x="16" y="26"/>
                </a:cubicBezTo>
                <a:cubicBezTo>
                  <a:pt x="21" y="18"/>
                  <a:pt x="27" y="11"/>
                  <a:pt x="33" y="7"/>
                </a:cubicBezTo>
                <a:cubicBezTo>
                  <a:pt x="40" y="3"/>
                  <a:pt x="47" y="0"/>
                  <a:pt x="54" y="0"/>
                </a:cubicBezTo>
                <a:lnTo>
                  <a:pt x="12284" y="0"/>
                </a:lnTo>
                <a:cubicBezTo>
                  <a:pt x="12296" y="0"/>
                  <a:pt x="12307" y="3"/>
                  <a:pt x="12317" y="7"/>
                </a:cubicBezTo>
                <a:cubicBezTo>
                  <a:pt x="12328" y="11"/>
                  <a:pt x="12337" y="18"/>
                  <a:pt x="12345" y="26"/>
                </a:cubicBezTo>
                <a:cubicBezTo>
                  <a:pt x="12353" y="34"/>
                  <a:pt x="12360" y="43"/>
                  <a:pt x="12364" y="54"/>
                </a:cubicBezTo>
                <a:cubicBezTo>
                  <a:pt x="12368" y="64"/>
                  <a:pt x="12371" y="75"/>
                  <a:pt x="12371" y="87"/>
                </a:cubicBezTo>
                <a:lnTo>
                  <a:pt x="12371" y="1466"/>
                </a:lnTo>
                <a:cubicBezTo>
                  <a:pt x="12371" y="1477"/>
                  <a:pt x="12368" y="1488"/>
                  <a:pt x="12364" y="1498"/>
                </a:cubicBezTo>
                <a:cubicBezTo>
                  <a:pt x="12360" y="1509"/>
                  <a:pt x="12353" y="1518"/>
                  <a:pt x="12345" y="1526"/>
                </a:cubicBezTo>
                <a:cubicBezTo>
                  <a:pt x="12337" y="1534"/>
                  <a:pt x="12328" y="1541"/>
                  <a:pt x="12317" y="1545"/>
                </a:cubicBezTo>
                <a:cubicBezTo>
                  <a:pt x="12307" y="1549"/>
                  <a:pt x="12296" y="1552"/>
                  <a:pt x="12284" y="1552"/>
                </a:cubicBezTo>
                <a:lnTo>
                  <a:pt x="54" y="1552"/>
                </a:lnTo>
                <a:cubicBezTo>
                  <a:pt x="47" y="1552"/>
                  <a:pt x="40" y="1549"/>
                  <a:pt x="33" y="1545"/>
                </a:cubicBezTo>
                <a:cubicBezTo>
                  <a:pt x="27" y="1541"/>
                  <a:pt x="21" y="1534"/>
                  <a:pt x="16" y="1526"/>
                </a:cubicBezTo>
                <a:cubicBezTo>
                  <a:pt x="11" y="1518"/>
                  <a:pt x="7" y="1509"/>
                  <a:pt x="4" y="1498"/>
                </a:cubicBezTo>
                <a:cubicBezTo>
                  <a:pt x="1" y="1488"/>
                  <a:pt x="0" y="1477"/>
                  <a:pt x="0" y="1466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4" name="任意多边形: 形状 1023"/>
          <p:cNvSpPr/>
          <p:nvPr/>
        </p:nvSpPr>
        <p:spPr>
          <a:xfrm>
            <a:off x="309960" y="2232000"/>
            <a:ext cx="31320" cy="558720"/>
          </a:xfrm>
          <a:custGeom>
            <a:avLst/>
            <a:gdLst/>
            <a:ahLst/>
            <a:cxnLst/>
            <a:rect l="0" t="0" r="r" b="b"/>
            <a:pathLst>
              <a:path w="87" h="1552">
                <a:moveTo>
                  <a:pt x="0" y="0"/>
                </a:moveTo>
                <a:lnTo>
                  <a:pt x="87" y="0"/>
                </a:lnTo>
                <a:lnTo>
                  <a:pt x="87" y="1552"/>
                </a:lnTo>
                <a:lnTo>
                  <a:pt x="0" y="1552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5" name="任意多边形: 形状 1024"/>
          <p:cNvSpPr/>
          <p:nvPr/>
        </p:nvSpPr>
        <p:spPr>
          <a:xfrm>
            <a:off x="321480" y="2914200"/>
            <a:ext cx="4453560" cy="558360"/>
          </a:xfrm>
          <a:custGeom>
            <a:avLst/>
            <a:gdLst/>
            <a:ahLst/>
            <a:cxnLst/>
            <a:rect l="0" t="0" r="r" b="b"/>
            <a:pathLst>
              <a:path w="12371" h="1551">
                <a:moveTo>
                  <a:pt x="0" y="1465"/>
                </a:moveTo>
                <a:lnTo>
                  <a:pt x="0" y="86"/>
                </a:lnTo>
                <a:cubicBezTo>
                  <a:pt x="0" y="75"/>
                  <a:pt x="1" y="64"/>
                  <a:pt x="4" y="53"/>
                </a:cubicBezTo>
                <a:cubicBezTo>
                  <a:pt x="7" y="43"/>
                  <a:pt x="11" y="33"/>
                  <a:pt x="16" y="25"/>
                </a:cubicBezTo>
                <a:cubicBezTo>
                  <a:pt x="21" y="17"/>
                  <a:pt x="27" y="11"/>
                  <a:pt x="33" y="7"/>
                </a:cubicBezTo>
                <a:cubicBezTo>
                  <a:pt x="40" y="2"/>
                  <a:pt x="47" y="0"/>
                  <a:pt x="54" y="0"/>
                </a:cubicBezTo>
                <a:lnTo>
                  <a:pt x="12284" y="0"/>
                </a:lnTo>
                <a:cubicBezTo>
                  <a:pt x="12296" y="0"/>
                  <a:pt x="12307" y="2"/>
                  <a:pt x="12317" y="7"/>
                </a:cubicBezTo>
                <a:cubicBezTo>
                  <a:pt x="12328" y="11"/>
                  <a:pt x="12337" y="17"/>
                  <a:pt x="12345" y="25"/>
                </a:cubicBezTo>
                <a:cubicBezTo>
                  <a:pt x="12353" y="33"/>
                  <a:pt x="12360" y="43"/>
                  <a:pt x="12364" y="53"/>
                </a:cubicBezTo>
                <a:cubicBezTo>
                  <a:pt x="12368" y="64"/>
                  <a:pt x="12371" y="75"/>
                  <a:pt x="12371" y="86"/>
                </a:cubicBezTo>
                <a:lnTo>
                  <a:pt x="12371" y="1465"/>
                </a:lnTo>
                <a:cubicBezTo>
                  <a:pt x="12371" y="1477"/>
                  <a:pt x="12368" y="1488"/>
                  <a:pt x="12364" y="1498"/>
                </a:cubicBezTo>
                <a:cubicBezTo>
                  <a:pt x="12360" y="1509"/>
                  <a:pt x="12353" y="1518"/>
                  <a:pt x="12345" y="1526"/>
                </a:cubicBezTo>
                <a:cubicBezTo>
                  <a:pt x="12337" y="1534"/>
                  <a:pt x="12328" y="1540"/>
                  <a:pt x="12317" y="1545"/>
                </a:cubicBezTo>
                <a:cubicBezTo>
                  <a:pt x="12307" y="1549"/>
                  <a:pt x="12296" y="1551"/>
                  <a:pt x="12284" y="1551"/>
                </a:cubicBezTo>
                <a:lnTo>
                  <a:pt x="54" y="1551"/>
                </a:lnTo>
                <a:cubicBezTo>
                  <a:pt x="47" y="1551"/>
                  <a:pt x="40" y="1549"/>
                  <a:pt x="33" y="1545"/>
                </a:cubicBezTo>
                <a:cubicBezTo>
                  <a:pt x="27" y="1540"/>
                  <a:pt x="21" y="1534"/>
                  <a:pt x="16" y="1526"/>
                </a:cubicBezTo>
                <a:cubicBezTo>
                  <a:pt x="11" y="1518"/>
                  <a:pt x="7" y="1509"/>
                  <a:pt x="4" y="1498"/>
                </a:cubicBezTo>
                <a:cubicBezTo>
                  <a:pt x="1" y="1488"/>
                  <a:pt x="0" y="1477"/>
                  <a:pt x="0" y="1465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6" name="任意多边形: 形状 1025"/>
          <p:cNvSpPr/>
          <p:nvPr/>
        </p:nvSpPr>
        <p:spPr>
          <a:xfrm>
            <a:off x="309960" y="2914200"/>
            <a:ext cx="31320" cy="558360"/>
          </a:xfrm>
          <a:custGeom>
            <a:avLst/>
            <a:gdLst/>
            <a:ahLst/>
            <a:cxnLst/>
            <a:rect l="0" t="0" r="r" b="b"/>
            <a:pathLst>
              <a:path w="87" h="1551">
                <a:moveTo>
                  <a:pt x="0" y="0"/>
                </a:moveTo>
                <a:lnTo>
                  <a:pt x="87" y="0"/>
                </a:lnTo>
                <a:lnTo>
                  <a:pt x="87" y="1551"/>
                </a:lnTo>
                <a:lnTo>
                  <a:pt x="0" y="1551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7" name="任意多边形: 形状 1026"/>
          <p:cNvSpPr/>
          <p:nvPr/>
        </p:nvSpPr>
        <p:spPr>
          <a:xfrm>
            <a:off x="321480" y="3596400"/>
            <a:ext cx="4453560" cy="558360"/>
          </a:xfrm>
          <a:custGeom>
            <a:avLst/>
            <a:gdLst/>
            <a:ahLst/>
            <a:cxnLst/>
            <a:rect l="0" t="0" r="r" b="b"/>
            <a:pathLst>
              <a:path w="12371" h="1551">
                <a:moveTo>
                  <a:pt x="0" y="1465"/>
                </a:moveTo>
                <a:lnTo>
                  <a:pt x="0" y="87"/>
                </a:lnTo>
                <a:cubicBezTo>
                  <a:pt x="0" y="75"/>
                  <a:pt x="1" y="64"/>
                  <a:pt x="4" y="53"/>
                </a:cubicBezTo>
                <a:cubicBezTo>
                  <a:pt x="7" y="42"/>
                  <a:pt x="11" y="33"/>
                  <a:pt x="16" y="25"/>
                </a:cubicBezTo>
                <a:cubicBezTo>
                  <a:pt x="21" y="17"/>
                  <a:pt x="27" y="11"/>
                  <a:pt x="33" y="6"/>
                </a:cubicBezTo>
                <a:cubicBezTo>
                  <a:pt x="40" y="2"/>
                  <a:pt x="47" y="0"/>
                  <a:pt x="54" y="0"/>
                </a:cubicBezTo>
                <a:lnTo>
                  <a:pt x="12284" y="0"/>
                </a:lnTo>
                <a:cubicBezTo>
                  <a:pt x="12296" y="0"/>
                  <a:pt x="12307" y="2"/>
                  <a:pt x="12317" y="6"/>
                </a:cubicBezTo>
                <a:cubicBezTo>
                  <a:pt x="12328" y="11"/>
                  <a:pt x="12337" y="17"/>
                  <a:pt x="12345" y="25"/>
                </a:cubicBezTo>
                <a:cubicBezTo>
                  <a:pt x="12353" y="33"/>
                  <a:pt x="12360" y="42"/>
                  <a:pt x="12364" y="53"/>
                </a:cubicBezTo>
                <a:cubicBezTo>
                  <a:pt x="12368" y="64"/>
                  <a:pt x="12371" y="75"/>
                  <a:pt x="12371" y="87"/>
                </a:cubicBezTo>
                <a:lnTo>
                  <a:pt x="12371" y="1465"/>
                </a:lnTo>
                <a:cubicBezTo>
                  <a:pt x="12371" y="1476"/>
                  <a:pt x="12368" y="1487"/>
                  <a:pt x="12364" y="1498"/>
                </a:cubicBezTo>
                <a:cubicBezTo>
                  <a:pt x="12360" y="1508"/>
                  <a:pt x="12353" y="1518"/>
                  <a:pt x="12345" y="1526"/>
                </a:cubicBezTo>
                <a:cubicBezTo>
                  <a:pt x="12337" y="1534"/>
                  <a:pt x="12328" y="1540"/>
                  <a:pt x="12317" y="1545"/>
                </a:cubicBezTo>
                <a:cubicBezTo>
                  <a:pt x="12307" y="1549"/>
                  <a:pt x="12296" y="1551"/>
                  <a:pt x="12284" y="1551"/>
                </a:cubicBezTo>
                <a:lnTo>
                  <a:pt x="54" y="1551"/>
                </a:lnTo>
                <a:cubicBezTo>
                  <a:pt x="47" y="1551"/>
                  <a:pt x="40" y="1549"/>
                  <a:pt x="33" y="1545"/>
                </a:cubicBezTo>
                <a:cubicBezTo>
                  <a:pt x="27" y="1540"/>
                  <a:pt x="21" y="1534"/>
                  <a:pt x="16" y="1526"/>
                </a:cubicBezTo>
                <a:cubicBezTo>
                  <a:pt x="11" y="1518"/>
                  <a:pt x="7" y="1508"/>
                  <a:pt x="4" y="1498"/>
                </a:cubicBezTo>
                <a:cubicBezTo>
                  <a:pt x="1" y="1487"/>
                  <a:pt x="0" y="1476"/>
                  <a:pt x="0" y="1465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8" name="任意多边形: 形状 1027"/>
          <p:cNvSpPr/>
          <p:nvPr/>
        </p:nvSpPr>
        <p:spPr>
          <a:xfrm>
            <a:off x="309960" y="3596400"/>
            <a:ext cx="31320" cy="558360"/>
          </a:xfrm>
          <a:custGeom>
            <a:avLst/>
            <a:gdLst/>
            <a:ahLst/>
            <a:cxnLst/>
            <a:rect l="0" t="0" r="r" b="b"/>
            <a:pathLst>
              <a:path w="87" h="1551">
                <a:moveTo>
                  <a:pt x="0" y="0"/>
                </a:moveTo>
                <a:lnTo>
                  <a:pt x="87" y="0"/>
                </a:lnTo>
                <a:lnTo>
                  <a:pt x="87" y="1551"/>
                </a:lnTo>
                <a:lnTo>
                  <a:pt x="0" y="1551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9" name="任意多边形: 形状 1028"/>
          <p:cNvSpPr/>
          <p:nvPr/>
        </p:nvSpPr>
        <p:spPr>
          <a:xfrm>
            <a:off x="321480" y="4278600"/>
            <a:ext cx="4453560" cy="558360"/>
          </a:xfrm>
          <a:custGeom>
            <a:avLst/>
            <a:gdLst/>
            <a:ahLst/>
            <a:cxnLst/>
            <a:rect l="0" t="0" r="r" b="b"/>
            <a:pathLst>
              <a:path w="12371" h="1551">
                <a:moveTo>
                  <a:pt x="0" y="1465"/>
                </a:moveTo>
                <a:lnTo>
                  <a:pt x="0" y="86"/>
                </a:lnTo>
                <a:cubicBezTo>
                  <a:pt x="0" y="74"/>
                  <a:pt x="1" y="63"/>
                  <a:pt x="4" y="53"/>
                </a:cubicBezTo>
                <a:cubicBezTo>
                  <a:pt x="7" y="42"/>
                  <a:pt x="11" y="33"/>
                  <a:pt x="16" y="25"/>
                </a:cubicBezTo>
                <a:cubicBezTo>
                  <a:pt x="21" y="17"/>
                  <a:pt x="27" y="11"/>
                  <a:pt x="33" y="6"/>
                </a:cubicBezTo>
                <a:cubicBezTo>
                  <a:pt x="40" y="2"/>
                  <a:pt x="47" y="0"/>
                  <a:pt x="54" y="0"/>
                </a:cubicBezTo>
                <a:lnTo>
                  <a:pt x="12284" y="0"/>
                </a:lnTo>
                <a:cubicBezTo>
                  <a:pt x="12296" y="0"/>
                  <a:pt x="12307" y="2"/>
                  <a:pt x="12317" y="6"/>
                </a:cubicBezTo>
                <a:cubicBezTo>
                  <a:pt x="12328" y="11"/>
                  <a:pt x="12337" y="17"/>
                  <a:pt x="12345" y="25"/>
                </a:cubicBezTo>
                <a:cubicBezTo>
                  <a:pt x="12353" y="33"/>
                  <a:pt x="12360" y="42"/>
                  <a:pt x="12364" y="53"/>
                </a:cubicBezTo>
                <a:cubicBezTo>
                  <a:pt x="12368" y="63"/>
                  <a:pt x="12371" y="74"/>
                  <a:pt x="12371" y="86"/>
                </a:cubicBezTo>
                <a:lnTo>
                  <a:pt x="12371" y="1465"/>
                </a:lnTo>
                <a:cubicBezTo>
                  <a:pt x="12371" y="1476"/>
                  <a:pt x="12368" y="1487"/>
                  <a:pt x="12364" y="1498"/>
                </a:cubicBezTo>
                <a:cubicBezTo>
                  <a:pt x="12360" y="1508"/>
                  <a:pt x="12353" y="1518"/>
                  <a:pt x="12345" y="1526"/>
                </a:cubicBezTo>
                <a:cubicBezTo>
                  <a:pt x="12337" y="1534"/>
                  <a:pt x="12328" y="1540"/>
                  <a:pt x="12317" y="1544"/>
                </a:cubicBezTo>
                <a:cubicBezTo>
                  <a:pt x="12307" y="1549"/>
                  <a:pt x="12296" y="1551"/>
                  <a:pt x="12284" y="1551"/>
                </a:cubicBezTo>
                <a:lnTo>
                  <a:pt x="54" y="1551"/>
                </a:lnTo>
                <a:cubicBezTo>
                  <a:pt x="47" y="1551"/>
                  <a:pt x="40" y="1549"/>
                  <a:pt x="33" y="1544"/>
                </a:cubicBezTo>
                <a:cubicBezTo>
                  <a:pt x="27" y="1540"/>
                  <a:pt x="21" y="1534"/>
                  <a:pt x="16" y="1526"/>
                </a:cubicBezTo>
                <a:cubicBezTo>
                  <a:pt x="11" y="1518"/>
                  <a:pt x="7" y="1508"/>
                  <a:pt x="4" y="1498"/>
                </a:cubicBezTo>
                <a:cubicBezTo>
                  <a:pt x="1" y="1487"/>
                  <a:pt x="0" y="1476"/>
                  <a:pt x="0" y="1465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0" name="任意多边形: 形状 1029"/>
          <p:cNvSpPr/>
          <p:nvPr/>
        </p:nvSpPr>
        <p:spPr>
          <a:xfrm>
            <a:off x="309960" y="4278600"/>
            <a:ext cx="31320" cy="558360"/>
          </a:xfrm>
          <a:custGeom>
            <a:avLst/>
            <a:gdLst/>
            <a:ahLst/>
            <a:cxnLst/>
            <a:rect l="0" t="0" r="r" b="b"/>
            <a:pathLst>
              <a:path w="87" h="1551">
                <a:moveTo>
                  <a:pt x="0" y="0"/>
                </a:moveTo>
                <a:lnTo>
                  <a:pt x="87" y="0"/>
                </a:lnTo>
                <a:lnTo>
                  <a:pt x="87" y="1551"/>
                </a:lnTo>
                <a:lnTo>
                  <a:pt x="0" y="1551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31" name="图片 1030"/>
          <p:cNvPicPr/>
          <p:nvPr/>
        </p:nvPicPr>
        <p:blipFill>
          <a:blip r:embed="rId6"/>
          <a:stretch/>
        </p:blipFill>
        <p:spPr>
          <a:xfrm>
            <a:off x="309960" y="120924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32" name="文本框 1031"/>
          <p:cNvSpPr txBox="1"/>
          <p:nvPr/>
        </p:nvSpPr>
        <p:spPr>
          <a:xfrm>
            <a:off x="309960" y="754200"/>
            <a:ext cx="3147480" cy="20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大模型驱动</a:t>
            </a:r>
            <a:r>
              <a:rPr lang="en-US" sz="110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Agent</a:t>
            </a:r>
            <a:r>
              <a:rPr lang="zh-CN" sz="110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技术的关键价值与未来应用前景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33" name="图片 1032"/>
          <p:cNvPicPr/>
          <p:nvPr/>
        </p:nvPicPr>
        <p:blipFill>
          <a:blip r:embed="rId7"/>
          <a:stretch/>
        </p:blipFill>
        <p:spPr>
          <a:xfrm>
            <a:off x="426240" y="167436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34" name="文本框 1033"/>
          <p:cNvSpPr txBox="1"/>
          <p:nvPr/>
        </p:nvSpPr>
        <p:spPr>
          <a:xfrm>
            <a:off x="588960" y="1207080"/>
            <a:ext cx="1488240" cy="270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技术框架关键组成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5" name="文本框 1034"/>
          <p:cNvSpPr txBox="1"/>
          <p:nvPr/>
        </p:nvSpPr>
        <p:spPr>
          <a:xfrm>
            <a:off x="674280" y="1684440"/>
            <a:ext cx="871200" cy="20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0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110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核心能力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36" name="图片 1035"/>
          <p:cNvPicPr/>
          <p:nvPr/>
        </p:nvPicPr>
        <p:blipFill>
          <a:blip r:embed="rId8"/>
          <a:stretch/>
        </p:blipFill>
        <p:spPr>
          <a:xfrm>
            <a:off x="426240" y="2356200"/>
            <a:ext cx="17784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37" name="文本框 1036"/>
          <p:cNvSpPr txBox="1"/>
          <p:nvPr/>
        </p:nvSpPr>
        <p:spPr>
          <a:xfrm>
            <a:off x="674280" y="1883520"/>
            <a:ext cx="37879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自然语言理解、知识推理、持续学习与多语言支持构成了智能体的关键能力基础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8" name="文本框 1037"/>
          <p:cNvSpPr txBox="1"/>
          <p:nvPr/>
        </p:nvSpPr>
        <p:spPr>
          <a:xfrm>
            <a:off x="697680" y="2366280"/>
            <a:ext cx="842040" cy="20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三层结构设计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39" name="图片 1038"/>
          <p:cNvPicPr/>
          <p:nvPr/>
        </p:nvPicPr>
        <p:blipFill>
          <a:blip r:embed="rId9"/>
          <a:stretch/>
        </p:blipFill>
        <p:spPr>
          <a:xfrm>
            <a:off x="426240" y="3038400"/>
            <a:ext cx="17784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40" name="文本框 1039"/>
          <p:cNvSpPr txBox="1"/>
          <p:nvPr/>
        </p:nvSpPr>
        <p:spPr>
          <a:xfrm>
            <a:off x="697680" y="2565720"/>
            <a:ext cx="38959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感知、决策与执行的协同工作，确保智能体在面对复杂任务时具备清晰的逻辑流程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1" name="文本框 1040"/>
          <p:cNvSpPr txBox="1"/>
          <p:nvPr/>
        </p:nvSpPr>
        <p:spPr>
          <a:xfrm>
            <a:off x="697680" y="3048480"/>
            <a:ext cx="1122480" cy="20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上下文与记忆管理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42" name="图片 1041"/>
          <p:cNvPicPr/>
          <p:nvPr/>
        </p:nvPicPr>
        <p:blipFill>
          <a:blip r:embed="rId10"/>
          <a:stretch/>
        </p:blipFill>
        <p:spPr>
          <a:xfrm>
            <a:off x="426240" y="3720600"/>
            <a:ext cx="1159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43" name="文本框 1042"/>
          <p:cNvSpPr txBox="1"/>
          <p:nvPr/>
        </p:nvSpPr>
        <p:spPr>
          <a:xfrm>
            <a:off x="697680" y="3247920"/>
            <a:ext cx="36795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短期记忆与长期记忆的结合，使智能体在多轮对话与复杂任务处理中更加高效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4" name="文本框 1043"/>
          <p:cNvSpPr txBox="1"/>
          <p:nvPr/>
        </p:nvSpPr>
        <p:spPr>
          <a:xfrm>
            <a:off x="635760" y="3730680"/>
            <a:ext cx="1376640" cy="20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0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10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与向量数据库集成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45" name="图片 1044"/>
          <p:cNvPicPr/>
          <p:nvPr/>
        </p:nvPicPr>
        <p:blipFill>
          <a:blip r:embed="rId11"/>
          <a:stretch/>
        </p:blipFill>
        <p:spPr>
          <a:xfrm>
            <a:off x="426240" y="440280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46" name="文本框 1045"/>
          <p:cNvSpPr txBox="1"/>
          <p:nvPr/>
        </p:nvSpPr>
        <p:spPr>
          <a:xfrm>
            <a:off x="635760" y="3929760"/>
            <a:ext cx="2814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与外部系统的无缝连接，实现动态数据获取与高效语义检索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7" name="文本框 1046"/>
          <p:cNvSpPr txBox="1"/>
          <p:nvPr/>
        </p:nvSpPr>
        <p:spPr>
          <a:xfrm>
            <a:off x="674280" y="4412520"/>
            <a:ext cx="842040" cy="20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开发框架支持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48" name="图片 1047"/>
          <p:cNvPicPr/>
          <p:nvPr/>
        </p:nvPicPr>
        <p:blipFill>
          <a:blip r:embed="rId12"/>
          <a:stretch/>
        </p:blipFill>
        <p:spPr>
          <a:xfrm>
            <a:off x="5146920" y="120924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49" name="文本框 1048"/>
          <p:cNvSpPr txBox="1"/>
          <p:nvPr/>
        </p:nvSpPr>
        <p:spPr>
          <a:xfrm>
            <a:off x="674280" y="4611960"/>
            <a:ext cx="3705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ReAct</a:t>
            </a:r>
            <a:r>
              <a:rPr lang="zh-CN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、</a:t>
            </a:r>
            <a:r>
              <a:rPr lang="en-US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Hugging Face</a:t>
            </a:r>
            <a:r>
              <a:rPr lang="zh-CN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与</a:t>
            </a:r>
            <a:r>
              <a:rPr lang="en-US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LangChain</a:t>
            </a:r>
            <a:r>
              <a:rPr lang="zh-CN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等框架降低开发门槛，推动技术创新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0" name="任意多边形: 形状 1049"/>
          <p:cNvSpPr/>
          <p:nvPr/>
        </p:nvSpPr>
        <p:spPr>
          <a:xfrm>
            <a:off x="5146560" y="1561680"/>
            <a:ext cx="2170800" cy="1004040"/>
          </a:xfrm>
          <a:custGeom>
            <a:avLst/>
            <a:gdLst/>
            <a:ahLst/>
            <a:cxnLst/>
            <a:rect l="0" t="0" r="r" b="b"/>
            <a:pathLst>
              <a:path w="6030" h="2789">
                <a:moveTo>
                  <a:pt x="0" y="2616"/>
                </a:moveTo>
                <a:lnTo>
                  <a:pt x="0" y="140"/>
                </a:lnTo>
                <a:cubicBezTo>
                  <a:pt x="0" y="131"/>
                  <a:pt x="1" y="122"/>
                  <a:pt x="3" y="113"/>
                </a:cubicBezTo>
                <a:cubicBezTo>
                  <a:pt x="6" y="104"/>
                  <a:pt x="9" y="95"/>
                  <a:pt x="13" y="86"/>
                </a:cubicBezTo>
                <a:cubicBezTo>
                  <a:pt x="17" y="78"/>
                  <a:pt x="23" y="70"/>
                  <a:pt x="29" y="62"/>
                </a:cubicBezTo>
                <a:cubicBezTo>
                  <a:pt x="35" y="55"/>
                  <a:pt x="43" y="47"/>
                  <a:pt x="50" y="41"/>
                </a:cubicBezTo>
                <a:cubicBezTo>
                  <a:pt x="58" y="34"/>
                  <a:pt x="67" y="29"/>
                  <a:pt x="77" y="24"/>
                </a:cubicBezTo>
                <a:cubicBezTo>
                  <a:pt x="86" y="18"/>
                  <a:pt x="96" y="14"/>
                  <a:pt x="106" y="11"/>
                </a:cubicBezTo>
                <a:cubicBezTo>
                  <a:pt x="117" y="7"/>
                  <a:pt x="128" y="4"/>
                  <a:pt x="139" y="3"/>
                </a:cubicBezTo>
                <a:cubicBezTo>
                  <a:pt x="150" y="1"/>
                  <a:pt x="161" y="0"/>
                  <a:pt x="172" y="0"/>
                </a:cubicBezTo>
                <a:lnTo>
                  <a:pt x="5857" y="0"/>
                </a:lnTo>
                <a:cubicBezTo>
                  <a:pt x="5869" y="0"/>
                  <a:pt x="5880" y="1"/>
                  <a:pt x="5891" y="3"/>
                </a:cubicBezTo>
                <a:cubicBezTo>
                  <a:pt x="5902" y="4"/>
                  <a:pt x="5913" y="7"/>
                  <a:pt x="5923" y="11"/>
                </a:cubicBezTo>
                <a:cubicBezTo>
                  <a:pt x="5934" y="14"/>
                  <a:pt x="5944" y="18"/>
                  <a:pt x="5953" y="24"/>
                </a:cubicBezTo>
                <a:cubicBezTo>
                  <a:pt x="5963" y="29"/>
                  <a:pt x="5971" y="34"/>
                  <a:pt x="5979" y="41"/>
                </a:cubicBezTo>
                <a:cubicBezTo>
                  <a:pt x="5987" y="47"/>
                  <a:pt x="5994" y="55"/>
                  <a:pt x="6001" y="62"/>
                </a:cubicBezTo>
                <a:cubicBezTo>
                  <a:pt x="6007" y="70"/>
                  <a:pt x="6012" y="78"/>
                  <a:pt x="6017" y="86"/>
                </a:cubicBezTo>
                <a:cubicBezTo>
                  <a:pt x="6021" y="95"/>
                  <a:pt x="6024" y="104"/>
                  <a:pt x="6026" y="113"/>
                </a:cubicBezTo>
                <a:cubicBezTo>
                  <a:pt x="6029" y="122"/>
                  <a:pt x="6030" y="131"/>
                  <a:pt x="6030" y="140"/>
                </a:cubicBezTo>
                <a:lnTo>
                  <a:pt x="6030" y="2616"/>
                </a:lnTo>
                <a:cubicBezTo>
                  <a:pt x="6030" y="2627"/>
                  <a:pt x="6029" y="2640"/>
                  <a:pt x="6026" y="2651"/>
                </a:cubicBezTo>
                <a:cubicBezTo>
                  <a:pt x="6024" y="2662"/>
                  <a:pt x="6021" y="2672"/>
                  <a:pt x="6017" y="2683"/>
                </a:cubicBezTo>
                <a:cubicBezTo>
                  <a:pt x="6012" y="2693"/>
                  <a:pt x="6007" y="2703"/>
                  <a:pt x="6001" y="2713"/>
                </a:cubicBezTo>
                <a:cubicBezTo>
                  <a:pt x="5994" y="2722"/>
                  <a:pt x="5987" y="2731"/>
                  <a:pt x="5979" y="2739"/>
                </a:cubicBezTo>
                <a:cubicBezTo>
                  <a:pt x="5971" y="2747"/>
                  <a:pt x="5963" y="2754"/>
                  <a:pt x="5953" y="2760"/>
                </a:cubicBezTo>
                <a:cubicBezTo>
                  <a:pt x="5944" y="2766"/>
                  <a:pt x="5934" y="2772"/>
                  <a:pt x="5923" y="2776"/>
                </a:cubicBezTo>
                <a:cubicBezTo>
                  <a:pt x="5913" y="2780"/>
                  <a:pt x="5902" y="2784"/>
                  <a:pt x="5891" y="2786"/>
                </a:cubicBezTo>
                <a:cubicBezTo>
                  <a:pt x="5880" y="2788"/>
                  <a:pt x="5869" y="2789"/>
                  <a:pt x="5857" y="2789"/>
                </a:cubicBezTo>
                <a:lnTo>
                  <a:pt x="172" y="2789"/>
                </a:lnTo>
                <a:cubicBezTo>
                  <a:pt x="161" y="2789"/>
                  <a:pt x="150" y="2788"/>
                  <a:pt x="139" y="2786"/>
                </a:cubicBezTo>
                <a:cubicBezTo>
                  <a:pt x="128" y="2784"/>
                  <a:pt x="117" y="2780"/>
                  <a:pt x="106" y="2776"/>
                </a:cubicBezTo>
                <a:cubicBezTo>
                  <a:pt x="96" y="2772"/>
                  <a:pt x="86" y="2766"/>
                  <a:pt x="77" y="2760"/>
                </a:cubicBezTo>
                <a:cubicBezTo>
                  <a:pt x="67" y="2754"/>
                  <a:pt x="58" y="2747"/>
                  <a:pt x="50" y="2739"/>
                </a:cubicBezTo>
                <a:cubicBezTo>
                  <a:pt x="43" y="2731"/>
                  <a:pt x="35" y="2722"/>
                  <a:pt x="29" y="2713"/>
                </a:cubicBezTo>
                <a:cubicBezTo>
                  <a:pt x="23" y="2703"/>
                  <a:pt x="17" y="2693"/>
                  <a:pt x="13" y="2683"/>
                </a:cubicBezTo>
                <a:cubicBezTo>
                  <a:pt x="9" y="2672"/>
                  <a:pt x="6" y="2662"/>
                  <a:pt x="3" y="2651"/>
                </a:cubicBezTo>
                <a:cubicBezTo>
                  <a:pt x="1" y="2640"/>
                  <a:pt x="0" y="2627"/>
                  <a:pt x="0" y="2616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1" name="任意多边形: 形状 1050"/>
          <p:cNvSpPr/>
          <p:nvPr/>
        </p:nvSpPr>
        <p:spPr>
          <a:xfrm>
            <a:off x="5146560" y="1550160"/>
            <a:ext cx="2170800" cy="62280"/>
          </a:xfrm>
          <a:custGeom>
            <a:avLst/>
            <a:gdLst/>
            <a:ahLst/>
            <a:cxnLst/>
            <a:rect l="0" t="0" r="r" b="b"/>
            <a:pathLst>
              <a:path w="6030" h="173">
                <a:moveTo>
                  <a:pt x="0" y="0"/>
                </a:moveTo>
                <a:lnTo>
                  <a:pt x="6030" y="0"/>
                </a:lnTo>
                <a:lnTo>
                  <a:pt x="6030" y="173"/>
                </a:lnTo>
                <a:lnTo>
                  <a:pt x="0" y="173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52" name="图片 1051"/>
          <p:cNvPicPr/>
          <p:nvPr/>
        </p:nvPicPr>
        <p:blipFill>
          <a:blip r:embed="rId13"/>
          <a:stretch/>
        </p:blipFill>
        <p:spPr>
          <a:xfrm>
            <a:off x="5270760" y="172836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53" name="文本框 1052"/>
          <p:cNvSpPr txBox="1"/>
          <p:nvPr/>
        </p:nvSpPr>
        <p:spPr>
          <a:xfrm>
            <a:off x="5425920" y="1207080"/>
            <a:ext cx="1674000" cy="270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47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应用前景与发展方向</a:t>
            </a:r>
            <a:endParaRPr lang="en-US" sz="14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4" name="文本框 1053"/>
          <p:cNvSpPr txBox="1"/>
          <p:nvPr/>
        </p:nvSpPr>
        <p:spPr>
          <a:xfrm>
            <a:off x="5487840" y="1738440"/>
            <a:ext cx="561600" cy="20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金融领域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5" name="文本框 1054"/>
          <p:cNvSpPr txBox="1"/>
          <p:nvPr/>
        </p:nvSpPr>
        <p:spPr>
          <a:xfrm>
            <a:off x="5270760" y="1999800"/>
            <a:ext cx="18403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智能投资顾问、风险评估、市场分析与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6" name="文本框 1055"/>
          <p:cNvSpPr txBox="1"/>
          <p:nvPr/>
        </p:nvSpPr>
        <p:spPr>
          <a:xfrm>
            <a:off x="5270760" y="2154960"/>
            <a:ext cx="18403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个性化金融服务，提升决策效率与准确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7" name="任意多边形: 形状 1056"/>
          <p:cNvSpPr/>
          <p:nvPr/>
        </p:nvSpPr>
        <p:spPr>
          <a:xfrm>
            <a:off x="7440840" y="1561680"/>
            <a:ext cx="2170800" cy="1004040"/>
          </a:xfrm>
          <a:custGeom>
            <a:avLst/>
            <a:gdLst/>
            <a:ahLst/>
            <a:cxnLst/>
            <a:rect l="0" t="0" r="r" b="b"/>
            <a:pathLst>
              <a:path w="6030" h="2789">
                <a:moveTo>
                  <a:pt x="0" y="2616"/>
                </a:moveTo>
                <a:lnTo>
                  <a:pt x="0" y="140"/>
                </a:lnTo>
                <a:cubicBezTo>
                  <a:pt x="0" y="131"/>
                  <a:pt x="1" y="122"/>
                  <a:pt x="4" y="113"/>
                </a:cubicBezTo>
                <a:cubicBezTo>
                  <a:pt x="6" y="104"/>
                  <a:pt x="9" y="95"/>
                  <a:pt x="13" y="86"/>
                </a:cubicBezTo>
                <a:cubicBezTo>
                  <a:pt x="18" y="78"/>
                  <a:pt x="23" y="70"/>
                  <a:pt x="29" y="62"/>
                </a:cubicBezTo>
                <a:cubicBezTo>
                  <a:pt x="36" y="55"/>
                  <a:pt x="43" y="47"/>
                  <a:pt x="51" y="41"/>
                </a:cubicBezTo>
                <a:cubicBezTo>
                  <a:pt x="59" y="34"/>
                  <a:pt x="67" y="29"/>
                  <a:pt x="77" y="24"/>
                </a:cubicBezTo>
                <a:cubicBezTo>
                  <a:pt x="86" y="18"/>
                  <a:pt x="96" y="14"/>
                  <a:pt x="107" y="11"/>
                </a:cubicBezTo>
                <a:cubicBezTo>
                  <a:pt x="117" y="7"/>
                  <a:pt x="128" y="4"/>
                  <a:pt x="139" y="3"/>
                </a:cubicBezTo>
                <a:cubicBezTo>
                  <a:pt x="150" y="1"/>
                  <a:pt x="161" y="0"/>
                  <a:pt x="172" y="0"/>
                </a:cubicBezTo>
                <a:lnTo>
                  <a:pt x="5858" y="0"/>
                </a:lnTo>
                <a:cubicBezTo>
                  <a:pt x="5869" y="0"/>
                  <a:pt x="5880" y="1"/>
                  <a:pt x="5891" y="3"/>
                </a:cubicBezTo>
                <a:cubicBezTo>
                  <a:pt x="5902" y="4"/>
                  <a:pt x="5913" y="7"/>
                  <a:pt x="5924" y="11"/>
                </a:cubicBezTo>
                <a:cubicBezTo>
                  <a:pt x="5934" y="14"/>
                  <a:pt x="5944" y="18"/>
                  <a:pt x="5953" y="24"/>
                </a:cubicBezTo>
                <a:cubicBezTo>
                  <a:pt x="5963" y="29"/>
                  <a:pt x="5971" y="34"/>
                  <a:pt x="5979" y="41"/>
                </a:cubicBezTo>
                <a:cubicBezTo>
                  <a:pt x="5987" y="47"/>
                  <a:pt x="5995" y="55"/>
                  <a:pt x="6001" y="62"/>
                </a:cubicBezTo>
                <a:cubicBezTo>
                  <a:pt x="6007" y="70"/>
                  <a:pt x="6012" y="78"/>
                  <a:pt x="6017" y="86"/>
                </a:cubicBezTo>
                <a:cubicBezTo>
                  <a:pt x="6021" y="95"/>
                  <a:pt x="6024" y="104"/>
                  <a:pt x="6027" y="113"/>
                </a:cubicBezTo>
                <a:cubicBezTo>
                  <a:pt x="6029" y="122"/>
                  <a:pt x="6030" y="131"/>
                  <a:pt x="6030" y="140"/>
                </a:cubicBezTo>
                <a:lnTo>
                  <a:pt x="6030" y="2616"/>
                </a:lnTo>
                <a:cubicBezTo>
                  <a:pt x="6030" y="2627"/>
                  <a:pt x="6029" y="2640"/>
                  <a:pt x="6027" y="2651"/>
                </a:cubicBezTo>
                <a:cubicBezTo>
                  <a:pt x="6024" y="2662"/>
                  <a:pt x="6021" y="2672"/>
                  <a:pt x="6017" y="2683"/>
                </a:cubicBezTo>
                <a:cubicBezTo>
                  <a:pt x="6012" y="2693"/>
                  <a:pt x="6007" y="2703"/>
                  <a:pt x="6001" y="2713"/>
                </a:cubicBezTo>
                <a:cubicBezTo>
                  <a:pt x="5995" y="2722"/>
                  <a:pt x="5987" y="2731"/>
                  <a:pt x="5979" y="2739"/>
                </a:cubicBezTo>
                <a:cubicBezTo>
                  <a:pt x="5971" y="2747"/>
                  <a:pt x="5963" y="2754"/>
                  <a:pt x="5953" y="2760"/>
                </a:cubicBezTo>
                <a:cubicBezTo>
                  <a:pt x="5944" y="2766"/>
                  <a:pt x="5934" y="2772"/>
                  <a:pt x="5924" y="2776"/>
                </a:cubicBezTo>
                <a:cubicBezTo>
                  <a:pt x="5913" y="2780"/>
                  <a:pt x="5902" y="2784"/>
                  <a:pt x="5891" y="2786"/>
                </a:cubicBezTo>
                <a:cubicBezTo>
                  <a:pt x="5880" y="2788"/>
                  <a:pt x="5869" y="2789"/>
                  <a:pt x="5858" y="2789"/>
                </a:cubicBezTo>
                <a:lnTo>
                  <a:pt x="172" y="2789"/>
                </a:lnTo>
                <a:cubicBezTo>
                  <a:pt x="161" y="2789"/>
                  <a:pt x="150" y="2788"/>
                  <a:pt x="139" y="2786"/>
                </a:cubicBezTo>
                <a:cubicBezTo>
                  <a:pt x="128" y="2784"/>
                  <a:pt x="117" y="2780"/>
                  <a:pt x="107" y="2776"/>
                </a:cubicBezTo>
                <a:cubicBezTo>
                  <a:pt x="96" y="2772"/>
                  <a:pt x="86" y="2766"/>
                  <a:pt x="77" y="2760"/>
                </a:cubicBezTo>
                <a:cubicBezTo>
                  <a:pt x="67" y="2754"/>
                  <a:pt x="59" y="2747"/>
                  <a:pt x="51" y="2739"/>
                </a:cubicBezTo>
                <a:cubicBezTo>
                  <a:pt x="43" y="2731"/>
                  <a:pt x="36" y="2722"/>
                  <a:pt x="29" y="2713"/>
                </a:cubicBezTo>
                <a:cubicBezTo>
                  <a:pt x="23" y="2703"/>
                  <a:pt x="18" y="2693"/>
                  <a:pt x="13" y="2683"/>
                </a:cubicBezTo>
                <a:cubicBezTo>
                  <a:pt x="9" y="2672"/>
                  <a:pt x="6" y="2662"/>
                  <a:pt x="4" y="2651"/>
                </a:cubicBezTo>
                <a:cubicBezTo>
                  <a:pt x="1" y="2640"/>
                  <a:pt x="0" y="2627"/>
                  <a:pt x="0" y="2616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8" name="任意多边形: 形状 1057"/>
          <p:cNvSpPr/>
          <p:nvPr/>
        </p:nvSpPr>
        <p:spPr>
          <a:xfrm>
            <a:off x="7440840" y="1550160"/>
            <a:ext cx="2170800" cy="62280"/>
          </a:xfrm>
          <a:custGeom>
            <a:avLst/>
            <a:gdLst/>
            <a:ahLst/>
            <a:cxnLst/>
            <a:rect l="0" t="0" r="r" b="b"/>
            <a:pathLst>
              <a:path w="6030" h="173">
                <a:moveTo>
                  <a:pt x="6030" y="173"/>
                </a:moveTo>
                <a:cubicBezTo>
                  <a:pt x="6030" y="159"/>
                  <a:pt x="6025" y="145"/>
                  <a:pt x="6017" y="132"/>
                </a:cubicBezTo>
                <a:cubicBezTo>
                  <a:pt x="6008" y="119"/>
                  <a:pt x="5996" y="107"/>
                  <a:pt x="5979" y="97"/>
                </a:cubicBezTo>
                <a:cubicBezTo>
                  <a:pt x="5963" y="87"/>
                  <a:pt x="5945" y="78"/>
                  <a:pt x="5924" y="72"/>
                </a:cubicBezTo>
                <a:cubicBezTo>
                  <a:pt x="5902" y="67"/>
                  <a:pt x="5880" y="64"/>
                  <a:pt x="5858" y="64"/>
                </a:cubicBezTo>
                <a:lnTo>
                  <a:pt x="172" y="64"/>
                </a:lnTo>
                <a:cubicBezTo>
                  <a:pt x="150" y="64"/>
                  <a:pt x="128" y="67"/>
                  <a:pt x="107" y="72"/>
                </a:cubicBezTo>
                <a:cubicBezTo>
                  <a:pt x="85" y="78"/>
                  <a:pt x="67" y="87"/>
                  <a:pt x="51" y="97"/>
                </a:cubicBezTo>
                <a:cubicBezTo>
                  <a:pt x="35" y="107"/>
                  <a:pt x="22" y="119"/>
                  <a:pt x="13" y="132"/>
                </a:cubicBezTo>
                <a:cubicBezTo>
                  <a:pt x="5" y="145"/>
                  <a:pt x="0" y="159"/>
                  <a:pt x="0" y="173"/>
                </a:cubicBezTo>
                <a:cubicBezTo>
                  <a:pt x="0" y="150"/>
                  <a:pt x="5" y="128"/>
                  <a:pt x="13" y="107"/>
                </a:cubicBezTo>
                <a:cubicBezTo>
                  <a:pt x="22" y="86"/>
                  <a:pt x="35" y="66"/>
                  <a:pt x="51" y="50"/>
                </a:cubicBezTo>
                <a:cubicBezTo>
                  <a:pt x="67" y="34"/>
                  <a:pt x="85" y="22"/>
                  <a:pt x="107" y="13"/>
                </a:cubicBezTo>
                <a:cubicBezTo>
                  <a:pt x="128" y="4"/>
                  <a:pt x="150" y="0"/>
                  <a:pt x="172" y="0"/>
                </a:cubicBezTo>
                <a:lnTo>
                  <a:pt x="5858" y="0"/>
                </a:lnTo>
                <a:cubicBezTo>
                  <a:pt x="5880" y="0"/>
                  <a:pt x="5902" y="4"/>
                  <a:pt x="5924" y="13"/>
                </a:cubicBezTo>
                <a:cubicBezTo>
                  <a:pt x="5945" y="22"/>
                  <a:pt x="5963" y="34"/>
                  <a:pt x="5979" y="50"/>
                </a:cubicBezTo>
                <a:cubicBezTo>
                  <a:pt x="5996" y="66"/>
                  <a:pt x="6008" y="86"/>
                  <a:pt x="6017" y="107"/>
                </a:cubicBezTo>
                <a:cubicBezTo>
                  <a:pt x="6025" y="128"/>
                  <a:pt x="6030" y="150"/>
                  <a:pt x="6030" y="173"/>
                </a:cubicBez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59" name="图片 1058"/>
          <p:cNvPicPr/>
          <p:nvPr/>
        </p:nvPicPr>
        <p:blipFill>
          <a:blip r:embed="rId14"/>
          <a:stretch/>
        </p:blipFill>
        <p:spPr>
          <a:xfrm>
            <a:off x="7565040" y="172836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60" name="文本框 1059"/>
          <p:cNvSpPr txBox="1"/>
          <p:nvPr/>
        </p:nvSpPr>
        <p:spPr>
          <a:xfrm>
            <a:off x="5270760" y="2309760"/>
            <a:ext cx="10908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性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1" name="文本框 1060"/>
          <p:cNvSpPr txBox="1"/>
          <p:nvPr/>
        </p:nvSpPr>
        <p:spPr>
          <a:xfrm>
            <a:off x="7782120" y="1738440"/>
            <a:ext cx="561600" cy="20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客户服务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2" name="文本框 1061"/>
          <p:cNvSpPr txBox="1"/>
          <p:nvPr/>
        </p:nvSpPr>
        <p:spPr>
          <a:xfrm>
            <a:off x="7565040" y="1999800"/>
            <a:ext cx="18403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多轮对话智能客服、个性化需求分析、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3" name="任意多边形: 形状 1062"/>
          <p:cNvSpPr/>
          <p:nvPr/>
        </p:nvSpPr>
        <p:spPr>
          <a:xfrm>
            <a:off x="5146560" y="2701080"/>
            <a:ext cx="2170800" cy="849240"/>
          </a:xfrm>
          <a:custGeom>
            <a:avLst/>
            <a:gdLst/>
            <a:ahLst/>
            <a:cxnLst/>
            <a:rect l="0" t="0" r="r" b="b"/>
            <a:pathLst>
              <a:path w="6030" h="2359">
                <a:moveTo>
                  <a:pt x="0" y="2186"/>
                </a:moveTo>
                <a:lnTo>
                  <a:pt x="0" y="140"/>
                </a:lnTo>
                <a:cubicBezTo>
                  <a:pt x="0" y="131"/>
                  <a:pt x="1" y="122"/>
                  <a:pt x="3" y="113"/>
                </a:cubicBezTo>
                <a:cubicBezTo>
                  <a:pt x="6" y="104"/>
                  <a:pt x="9" y="95"/>
                  <a:pt x="13" y="86"/>
                </a:cubicBezTo>
                <a:cubicBezTo>
                  <a:pt x="17" y="78"/>
                  <a:pt x="23" y="70"/>
                  <a:pt x="29" y="62"/>
                </a:cubicBezTo>
                <a:cubicBezTo>
                  <a:pt x="35" y="55"/>
                  <a:pt x="43" y="48"/>
                  <a:pt x="50" y="41"/>
                </a:cubicBezTo>
                <a:cubicBezTo>
                  <a:pt x="58" y="35"/>
                  <a:pt x="67" y="29"/>
                  <a:pt x="77" y="24"/>
                </a:cubicBezTo>
                <a:cubicBezTo>
                  <a:pt x="86" y="19"/>
                  <a:pt x="96" y="14"/>
                  <a:pt x="106" y="11"/>
                </a:cubicBezTo>
                <a:cubicBezTo>
                  <a:pt x="117" y="7"/>
                  <a:pt x="128" y="5"/>
                  <a:pt x="139" y="3"/>
                </a:cubicBezTo>
                <a:cubicBezTo>
                  <a:pt x="150" y="1"/>
                  <a:pt x="161" y="0"/>
                  <a:pt x="172" y="0"/>
                </a:cubicBezTo>
                <a:lnTo>
                  <a:pt x="5857" y="0"/>
                </a:lnTo>
                <a:cubicBezTo>
                  <a:pt x="5869" y="0"/>
                  <a:pt x="5880" y="1"/>
                  <a:pt x="5891" y="3"/>
                </a:cubicBezTo>
                <a:cubicBezTo>
                  <a:pt x="5902" y="5"/>
                  <a:pt x="5913" y="7"/>
                  <a:pt x="5923" y="11"/>
                </a:cubicBezTo>
                <a:cubicBezTo>
                  <a:pt x="5934" y="14"/>
                  <a:pt x="5944" y="19"/>
                  <a:pt x="5953" y="24"/>
                </a:cubicBezTo>
                <a:cubicBezTo>
                  <a:pt x="5963" y="29"/>
                  <a:pt x="5971" y="35"/>
                  <a:pt x="5979" y="41"/>
                </a:cubicBezTo>
                <a:cubicBezTo>
                  <a:pt x="5987" y="48"/>
                  <a:pt x="5994" y="55"/>
                  <a:pt x="6001" y="62"/>
                </a:cubicBezTo>
                <a:cubicBezTo>
                  <a:pt x="6007" y="70"/>
                  <a:pt x="6012" y="78"/>
                  <a:pt x="6017" y="86"/>
                </a:cubicBezTo>
                <a:cubicBezTo>
                  <a:pt x="6021" y="95"/>
                  <a:pt x="6024" y="104"/>
                  <a:pt x="6026" y="113"/>
                </a:cubicBezTo>
                <a:cubicBezTo>
                  <a:pt x="6029" y="122"/>
                  <a:pt x="6030" y="131"/>
                  <a:pt x="6030" y="140"/>
                </a:cubicBezTo>
                <a:lnTo>
                  <a:pt x="6030" y="2186"/>
                </a:lnTo>
                <a:cubicBezTo>
                  <a:pt x="6030" y="2198"/>
                  <a:pt x="6029" y="2209"/>
                  <a:pt x="6026" y="2220"/>
                </a:cubicBezTo>
                <a:cubicBezTo>
                  <a:pt x="6024" y="2231"/>
                  <a:pt x="6021" y="2242"/>
                  <a:pt x="6017" y="2252"/>
                </a:cubicBezTo>
                <a:cubicBezTo>
                  <a:pt x="6012" y="2263"/>
                  <a:pt x="6007" y="2273"/>
                  <a:pt x="6001" y="2282"/>
                </a:cubicBezTo>
                <a:cubicBezTo>
                  <a:pt x="5994" y="2292"/>
                  <a:pt x="5987" y="2300"/>
                  <a:pt x="5979" y="2308"/>
                </a:cubicBezTo>
                <a:cubicBezTo>
                  <a:pt x="5971" y="2316"/>
                  <a:pt x="5963" y="2323"/>
                  <a:pt x="5953" y="2330"/>
                </a:cubicBezTo>
                <a:cubicBezTo>
                  <a:pt x="5944" y="2336"/>
                  <a:pt x="5934" y="2341"/>
                  <a:pt x="5923" y="2346"/>
                </a:cubicBezTo>
                <a:cubicBezTo>
                  <a:pt x="5913" y="2350"/>
                  <a:pt x="5902" y="2353"/>
                  <a:pt x="5891" y="2355"/>
                </a:cubicBezTo>
                <a:cubicBezTo>
                  <a:pt x="5880" y="2358"/>
                  <a:pt x="5869" y="2359"/>
                  <a:pt x="5857" y="2359"/>
                </a:cubicBezTo>
                <a:lnTo>
                  <a:pt x="172" y="2359"/>
                </a:lnTo>
                <a:cubicBezTo>
                  <a:pt x="161" y="2359"/>
                  <a:pt x="150" y="2358"/>
                  <a:pt x="139" y="2355"/>
                </a:cubicBezTo>
                <a:cubicBezTo>
                  <a:pt x="128" y="2353"/>
                  <a:pt x="117" y="2350"/>
                  <a:pt x="106" y="2346"/>
                </a:cubicBezTo>
                <a:cubicBezTo>
                  <a:pt x="96" y="2341"/>
                  <a:pt x="86" y="2336"/>
                  <a:pt x="77" y="2330"/>
                </a:cubicBezTo>
                <a:cubicBezTo>
                  <a:pt x="67" y="2323"/>
                  <a:pt x="58" y="2316"/>
                  <a:pt x="50" y="2308"/>
                </a:cubicBezTo>
                <a:cubicBezTo>
                  <a:pt x="43" y="2300"/>
                  <a:pt x="35" y="2292"/>
                  <a:pt x="29" y="2282"/>
                </a:cubicBezTo>
                <a:cubicBezTo>
                  <a:pt x="23" y="2273"/>
                  <a:pt x="17" y="2263"/>
                  <a:pt x="13" y="2252"/>
                </a:cubicBezTo>
                <a:cubicBezTo>
                  <a:pt x="9" y="2242"/>
                  <a:pt x="6" y="2231"/>
                  <a:pt x="3" y="2220"/>
                </a:cubicBezTo>
                <a:cubicBezTo>
                  <a:pt x="1" y="2209"/>
                  <a:pt x="0" y="2198"/>
                  <a:pt x="0" y="2186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4" name="任意多边形: 形状 1063"/>
          <p:cNvSpPr/>
          <p:nvPr/>
        </p:nvSpPr>
        <p:spPr>
          <a:xfrm>
            <a:off x="5146560" y="2689560"/>
            <a:ext cx="2170800" cy="62280"/>
          </a:xfrm>
          <a:custGeom>
            <a:avLst/>
            <a:gdLst/>
            <a:ahLst/>
            <a:cxnLst/>
            <a:rect l="0" t="0" r="r" b="b"/>
            <a:pathLst>
              <a:path w="6030" h="173">
                <a:moveTo>
                  <a:pt x="0" y="0"/>
                </a:moveTo>
                <a:lnTo>
                  <a:pt x="6030" y="0"/>
                </a:lnTo>
                <a:lnTo>
                  <a:pt x="6030" y="173"/>
                </a:lnTo>
                <a:lnTo>
                  <a:pt x="0" y="173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65" name="图片 1064"/>
          <p:cNvPicPr/>
          <p:nvPr/>
        </p:nvPicPr>
        <p:blipFill>
          <a:blip r:embed="rId15"/>
          <a:stretch/>
        </p:blipFill>
        <p:spPr>
          <a:xfrm>
            <a:off x="5270760" y="2867760"/>
            <a:ext cx="17784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66" name="文本框 1065"/>
          <p:cNvSpPr txBox="1"/>
          <p:nvPr/>
        </p:nvSpPr>
        <p:spPr>
          <a:xfrm>
            <a:off x="7565040" y="2154960"/>
            <a:ext cx="151560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自动化问题解决与服务质量监控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7" name="文本框 1066"/>
          <p:cNvSpPr txBox="1"/>
          <p:nvPr/>
        </p:nvSpPr>
        <p:spPr>
          <a:xfrm>
            <a:off x="5511240" y="2877840"/>
            <a:ext cx="561600" cy="20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健康管理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8" name="文本框 1067"/>
          <p:cNvSpPr txBox="1"/>
          <p:nvPr/>
        </p:nvSpPr>
        <p:spPr>
          <a:xfrm>
            <a:off x="5270760" y="3139200"/>
            <a:ext cx="18403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健康数据分析、个性化健康建议、医疗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9" name="任意多边形: 形状 1068"/>
          <p:cNvSpPr/>
          <p:nvPr/>
        </p:nvSpPr>
        <p:spPr>
          <a:xfrm>
            <a:off x="7440840" y="2701080"/>
            <a:ext cx="2170800" cy="849240"/>
          </a:xfrm>
          <a:custGeom>
            <a:avLst/>
            <a:gdLst/>
            <a:ahLst/>
            <a:cxnLst/>
            <a:rect l="0" t="0" r="r" b="b"/>
            <a:pathLst>
              <a:path w="6030" h="2359">
                <a:moveTo>
                  <a:pt x="0" y="2186"/>
                </a:moveTo>
                <a:lnTo>
                  <a:pt x="0" y="140"/>
                </a:lnTo>
                <a:cubicBezTo>
                  <a:pt x="0" y="131"/>
                  <a:pt x="1" y="122"/>
                  <a:pt x="4" y="113"/>
                </a:cubicBezTo>
                <a:cubicBezTo>
                  <a:pt x="6" y="104"/>
                  <a:pt x="9" y="95"/>
                  <a:pt x="13" y="86"/>
                </a:cubicBezTo>
                <a:cubicBezTo>
                  <a:pt x="18" y="78"/>
                  <a:pt x="23" y="70"/>
                  <a:pt x="29" y="62"/>
                </a:cubicBezTo>
                <a:cubicBezTo>
                  <a:pt x="36" y="55"/>
                  <a:pt x="43" y="48"/>
                  <a:pt x="51" y="41"/>
                </a:cubicBezTo>
                <a:cubicBezTo>
                  <a:pt x="59" y="35"/>
                  <a:pt x="67" y="29"/>
                  <a:pt x="77" y="24"/>
                </a:cubicBezTo>
                <a:cubicBezTo>
                  <a:pt x="86" y="19"/>
                  <a:pt x="96" y="14"/>
                  <a:pt x="107" y="11"/>
                </a:cubicBezTo>
                <a:cubicBezTo>
                  <a:pt x="117" y="7"/>
                  <a:pt x="128" y="5"/>
                  <a:pt x="139" y="3"/>
                </a:cubicBezTo>
                <a:cubicBezTo>
                  <a:pt x="150" y="1"/>
                  <a:pt x="161" y="0"/>
                  <a:pt x="172" y="0"/>
                </a:cubicBezTo>
                <a:lnTo>
                  <a:pt x="5858" y="0"/>
                </a:lnTo>
                <a:cubicBezTo>
                  <a:pt x="5869" y="0"/>
                  <a:pt x="5880" y="1"/>
                  <a:pt x="5891" y="3"/>
                </a:cubicBezTo>
                <a:cubicBezTo>
                  <a:pt x="5902" y="5"/>
                  <a:pt x="5913" y="7"/>
                  <a:pt x="5924" y="11"/>
                </a:cubicBezTo>
                <a:cubicBezTo>
                  <a:pt x="5934" y="14"/>
                  <a:pt x="5944" y="19"/>
                  <a:pt x="5953" y="24"/>
                </a:cubicBezTo>
                <a:cubicBezTo>
                  <a:pt x="5963" y="29"/>
                  <a:pt x="5971" y="35"/>
                  <a:pt x="5979" y="41"/>
                </a:cubicBezTo>
                <a:cubicBezTo>
                  <a:pt x="5987" y="48"/>
                  <a:pt x="5995" y="55"/>
                  <a:pt x="6001" y="62"/>
                </a:cubicBezTo>
                <a:cubicBezTo>
                  <a:pt x="6007" y="70"/>
                  <a:pt x="6012" y="78"/>
                  <a:pt x="6017" y="86"/>
                </a:cubicBezTo>
                <a:cubicBezTo>
                  <a:pt x="6021" y="95"/>
                  <a:pt x="6024" y="104"/>
                  <a:pt x="6027" y="113"/>
                </a:cubicBezTo>
                <a:cubicBezTo>
                  <a:pt x="6029" y="122"/>
                  <a:pt x="6030" y="131"/>
                  <a:pt x="6030" y="140"/>
                </a:cubicBezTo>
                <a:lnTo>
                  <a:pt x="6030" y="2186"/>
                </a:lnTo>
                <a:cubicBezTo>
                  <a:pt x="6030" y="2198"/>
                  <a:pt x="6029" y="2209"/>
                  <a:pt x="6027" y="2220"/>
                </a:cubicBezTo>
                <a:cubicBezTo>
                  <a:pt x="6024" y="2231"/>
                  <a:pt x="6021" y="2242"/>
                  <a:pt x="6017" y="2252"/>
                </a:cubicBezTo>
                <a:cubicBezTo>
                  <a:pt x="6012" y="2263"/>
                  <a:pt x="6007" y="2273"/>
                  <a:pt x="6001" y="2282"/>
                </a:cubicBezTo>
                <a:cubicBezTo>
                  <a:pt x="5995" y="2292"/>
                  <a:pt x="5987" y="2300"/>
                  <a:pt x="5979" y="2308"/>
                </a:cubicBezTo>
                <a:cubicBezTo>
                  <a:pt x="5971" y="2316"/>
                  <a:pt x="5963" y="2323"/>
                  <a:pt x="5953" y="2330"/>
                </a:cubicBezTo>
                <a:cubicBezTo>
                  <a:pt x="5944" y="2336"/>
                  <a:pt x="5934" y="2341"/>
                  <a:pt x="5924" y="2346"/>
                </a:cubicBezTo>
                <a:cubicBezTo>
                  <a:pt x="5913" y="2350"/>
                  <a:pt x="5902" y="2353"/>
                  <a:pt x="5891" y="2355"/>
                </a:cubicBezTo>
                <a:cubicBezTo>
                  <a:pt x="5880" y="2358"/>
                  <a:pt x="5869" y="2359"/>
                  <a:pt x="5858" y="2359"/>
                </a:cubicBezTo>
                <a:lnTo>
                  <a:pt x="172" y="2359"/>
                </a:lnTo>
                <a:cubicBezTo>
                  <a:pt x="161" y="2359"/>
                  <a:pt x="150" y="2358"/>
                  <a:pt x="139" y="2355"/>
                </a:cubicBezTo>
                <a:cubicBezTo>
                  <a:pt x="128" y="2353"/>
                  <a:pt x="117" y="2350"/>
                  <a:pt x="107" y="2346"/>
                </a:cubicBezTo>
                <a:cubicBezTo>
                  <a:pt x="96" y="2341"/>
                  <a:pt x="86" y="2336"/>
                  <a:pt x="77" y="2330"/>
                </a:cubicBezTo>
                <a:cubicBezTo>
                  <a:pt x="67" y="2323"/>
                  <a:pt x="59" y="2316"/>
                  <a:pt x="51" y="2308"/>
                </a:cubicBezTo>
                <a:cubicBezTo>
                  <a:pt x="43" y="2300"/>
                  <a:pt x="36" y="2292"/>
                  <a:pt x="29" y="2282"/>
                </a:cubicBezTo>
                <a:cubicBezTo>
                  <a:pt x="23" y="2273"/>
                  <a:pt x="18" y="2263"/>
                  <a:pt x="13" y="2252"/>
                </a:cubicBezTo>
                <a:cubicBezTo>
                  <a:pt x="9" y="2242"/>
                  <a:pt x="6" y="2231"/>
                  <a:pt x="4" y="2220"/>
                </a:cubicBezTo>
                <a:cubicBezTo>
                  <a:pt x="1" y="2209"/>
                  <a:pt x="0" y="2198"/>
                  <a:pt x="0" y="2186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0" name="任意多边形: 形状 1069"/>
          <p:cNvSpPr/>
          <p:nvPr/>
        </p:nvSpPr>
        <p:spPr>
          <a:xfrm>
            <a:off x="7440840" y="2689560"/>
            <a:ext cx="2170800" cy="62280"/>
          </a:xfrm>
          <a:custGeom>
            <a:avLst/>
            <a:gdLst/>
            <a:ahLst/>
            <a:cxnLst/>
            <a:rect l="0" t="0" r="r" b="b"/>
            <a:pathLst>
              <a:path w="6030" h="173">
                <a:moveTo>
                  <a:pt x="6030" y="173"/>
                </a:moveTo>
                <a:cubicBezTo>
                  <a:pt x="6030" y="159"/>
                  <a:pt x="6025" y="145"/>
                  <a:pt x="6017" y="132"/>
                </a:cubicBezTo>
                <a:cubicBezTo>
                  <a:pt x="6008" y="119"/>
                  <a:pt x="5996" y="107"/>
                  <a:pt x="5979" y="97"/>
                </a:cubicBezTo>
                <a:cubicBezTo>
                  <a:pt x="5963" y="87"/>
                  <a:pt x="5945" y="79"/>
                  <a:pt x="5924" y="74"/>
                </a:cubicBezTo>
                <a:cubicBezTo>
                  <a:pt x="5902" y="68"/>
                  <a:pt x="5880" y="65"/>
                  <a:pt x="5858" y="65"/>
                </a:cubicBezTo>
                <a:lnTo>
                  <a:pt x="172" y="65"/>
                </a:lnTo>
                <a:cubicBezTo>
                  <a:pt x="150" y="65"/>
                  <a:pt x="128" y="68"/>
                  <a:pt x="107" y="74"/>
                </a:cubicBezTo>
                <a:cubicBezTo>
                  <a:pt x="85" y="79"/>
                  <a:pt x="67" y="87"/>
                  <a:pt x="51" y="97"/>
                </a:cubicBezTo>
                <a:cubicBezTo>
                  <a:pt x="35" y="107"/>
                  <a:pt x="22" y="119"/>
                  <a:pt x="13" y="132"/>
                </a:cubicBezTo>
                <a:cubicBezTo>
                  <a:pt x="5" y="145"/>
                  <a:pt x="0" y="159"/>
                  <a:pt x="0" y="173"/>
                </a:cubicBezTo>
                <a:cubicBezTo>
                  <a:pt x="0" y="150"/>
                  <a:pt x="5" y="128"/>
                  <a:pt x="13" y="107"/>
                </a:cubicBezTo>
                <a:cubicBezTo>
                  <a:pt x="22" y="86"/>
                  <a:pt x="35" y="67"/>
                  <a:pt x="51" y="51"/>
                </a:cubicBezTo>
                <a:cubicBezTo>
                  <a:pt x="67" y="35"/>
                  <a:pt x="85" y="23"/>
                  <a:pt x="107" y="14"/>
                </a:cubicBezTo>
                <a:cubicBezTo>
                  <a:pt x="128" y="4"/>
                  <a:pt x="150" y="0"/>
                  <a:pt x="172" y="0"/>
                </a:cubicBezTo>
                <a:lnTo>
                  <a:pt x="5858" y="0"/>
                </a:lnTo>
                <a:cubicBezTo>
                  <a:pt x="5881" y="0"/>
                  <a:pt x="5902" y="4"/>
                  <a:pt x="5924" y="14"/>
                </a:cubicBezTo>
                <a:cubicBezTo>
                  <a:pt x="5945" y="23"/>
                  <a:pt x="5963" y="35"/>
                  <a:pt x="5979" y="51"/>
                </a:cubicBezTo>
                <a:cubicBezTo>
                  <a:pt x="5996" y="67"/>
                  <a:pt x="6008" y="86"/>
                  <a:pt x="6017" y="107"/>
                </a:cubicBezTo>
                <a:cubicBezTo>
                  <a:pt x="6025" y="128"/>
                  <a:pt x="6030" y="150"/>
                  <a:pt x="6030" y="173"/>
                </a:cubicBez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71" name="图片 1070"/>
          <p:cNvPicPr/>
          <p:nvPr/>
        </p:nvPicPr>
        <p:blipFill>
          <a:blip r:embed="rId16"/>
          <a:stretch/>
        </p:blipFill>
        <p:spPr>
          <a:xfrm>
            <a:off x="7565040" y="2867760"/>
            <a:ext cx="1393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72" name="文本框 1071"/>
          <p:cNvSpPr txBox="1"/>
          <p:nvPr/>
        </p:nvSpPr>
        <p:spPr>
          <a:xfrm>
            <a:off x="5270760" y="3294360"/>
            <a:ext cx="14072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记录管理与远程健康咨询服务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3" name="文本框 1072"/>
          <p:cNvSpPr txBox="1"/>
          <p:nvPr/>
        </p:nvSpPr>
        <p:spPr>
          <a:xfrm>
            <a:off x="7766640" y="2877840"/>
            <a:ext cx="561600" cy="20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法律顾问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4" name="文本框 1073"/>
          <p:cNvSpPr txBox="1"/>
          <p:nvPr/>
        </p:nvSpPr>
        <p:spPr>
          <a:xfrm>
            <a:off x="7565040" y="3139200"/>
            <a:ext cx="18403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法律文档分析、案例检索、合规评估与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5" name="任意多边形: 形状 1074"/>
          <p:cNvSpPr/>
          <p:nvPr/>
        </p:nvSpPr>
        <p:spPr>
          <a:xfrm>
            <a:off x="7146360" y="3798000"/>
            <a:ext cx="465480" cy="465480"/>
          </a:xfrm>
          <a:custGeom>
            <a:avLst/>
            <a:gdLst/>
            <a:ahLst/>
            <a:cxnLst/>
            <a:rect l="0" t="0" r="r" b="b"/>
            <a:pathLst>
              <a:path w="1293" h="1293">
                <a:moveTo>
                  <a:pt x="1293" y="647"/>
                </a:moveTo>
                <a:cubicBezTo>
                  <a:pt x="1293" y="668"/>
                  <a:pt x="1292" y="689"/>
                  <a:pt x="1290" y="710"/>
                </a:cubicBezTo>
                <a:cubicBezTo>
                  <a:pt x="1288" y="731"/>
                  <a:pt x="1285" y="752"/>
                  <a:pt x="1280" y="773"/>
                </a:cubicBezTo>
                <a:cubicBezTo>
                  <a:pt x="1276" y="793"/>
                  <a:pt x="1271" y="814"/>
                  <a:pt x="1265" y="834"/>
                </a:cubicBezTo>
                <a:cubicBezTo>
                  <a:pt x="1259" y="854"/>
                  <a:pt x="1252" y="874"/>
                  <a:pt x="1244" y="894"/>
                </a:cubicBezTo>
                <a:cubicBezTo>
                  <a:pt x="1236" y="913"/>
                  <a:pt x="1227" y="932"/>
                  <a:pt x="1217" y="951"/>
                </a:cubicBezTo>
                <a:cubicBezTo>
                  <a:pt x="1207" y="970"/>
                  <a:pt x="1196" y="988"/>
                  <a:pt x="1184" y="1005"/>
                </a:cubicBezTo>
                <a:cubicBezTo>
                  <a:pt x="1172" y="1023"/>
                  <a:pt x="1160" y="1040"/>
                  <a:pt x="1146" y="1056"/>
                </a:cubicBezTo>
                <a:cubicBezTo>
                  <a:pt x="1133" y="1073"/>
                  <a:pt x="1119" y="1088"/>
                  <a:pt x="1104" y="1103"/>
                </a:cubicBezTo>
                <a:cubicBezTo>
                  <a:pt x="1089" y="1118"/>
                  <a:pt x="1073" y="1132"/>
                  <a:pt x="1057" y="1146"/>
                </a:cubicBezTo>
                <a:cubicBezTo>
                  <a:pt x="1040" y="1159"/>
                  <a:pt x="1023" y="1172"/>
                  <a:pt x="1006" y="1184"/>
                </a:cubicBezTo>
                <a:cubicBezTo>
                  <a:pt x="988" y="1195"/>
                  <a:pt x="970" y="1206"/>
                  <a:pt x="951" y="1216"/>
                </a:cubicBezTo>
                <a:cubicBezTo>
                  <a:pt x="933" y="1226"/>
                  <a:pt x="914" y="1235"/>
                  <a:pt x="894" y="1243"/>
                </a:cubicBezTo>
                <a:cubicBezTo>
                  <a:pt x="875" y="1251"/>
                  <a:pt x="855" y="1259"/>
                  <a:pt x="834" y="1265"/>
                </a:cubicBezTo>
                <a:cubicBezTo>
                  <a:pt x="814" y="1271"/>
                  <a:pt x="794" y="1276"/>
                  <a:pt x="773" y="1280"/>
                </a:cubicBezTo>
                <a:cubicBezTo>
                  <a:pt x="752" y="1284"/>
                  <a:pt x="731" y="1287"/>
                  <a:pt x="710" y="1289"/>
                </a:cubicBezTo>
                <a:cubicBezTo>
                  <a:pt x="689" y="1291"/>
                  <a:pt x="668" y="1293"/>
                  <a:pt x="647" y="1293"/>
                </a:cubicBezTo>
                <a:cubicBezTo>
                  <a:pt x="626" y="1293"/>
                  <a:pt x="605" y="1291"/>
                  <a:pt x="584" y="1289"/>
                </a:cubicBezTo>
                <a:cubicBezTo>
                  <a:pt x="563" y="1287"/>
                  <a:pt x="542" y="1284"/>
                  <a:pt x="521" y="1280"/>
                </a:cubicBezTo>
                <a:cubicBezTo>
                  <a:pt x="500" y="1276"/>
                  <a:pt x="480" y="1271"/>
                  <a:pt x="459" y="1265"/>
                </a:cubicBezTo>
                <a:cubicBezTo>
                  <a:pt x="439" y="1259"/>
                  <a:pt x="419" y="1251"/>
                  <a:pt x="400" y="1243"/>
                </a:cubicBezTo>
                <a:cubicBezTo>
                  <a:pt x="380" y="1235"/>
                  <a:pt x="361" y="1226"/>
                  <a:pt x="342" y="1216"/>
                </a:cubicBezTo>
                <a:cubicBezTo>
                  <a:pt x="324" y="1206"/>
                  <a:pt x="306" y="1195"/>
                  <a:pt x="288" y="1184"/>
                </a:cubicBezTo>
                <a:cubicBezTo>
                  <a:pt x="271" y="1172"/>
                  <a:pt x="254" y="1159"/>
                  <a:pt x="237" y="1146"/>
                </a:cubicBezTo>
                <a:cubicBezTo>
                  <a:pt x="221" y="1132"/>
                  <a:pt x="205" y="1118"/>
                  <a:pt x="190" y="1103"/>
                </a:cubicBezTo>
                <a:cubicBezTo>
                  <a:pt x="175" y="1088"/>
                  <a:pt x="161" y="1073"/>
                  <a:pt x="147" y="1056"/>
                </a:cubicBezTo>
                <a:cubicBezTo>
                  <a:pt x="133" y="1040"/>
                  <a:pt x="121" y="1023"/>
                  <a:pt x="109" y="1005"/>
                </a:cubicBezTo>
                <a:cubicBezTo>
                  <a:pt x="97" y="988"/>
                  <a:pt x="86" y="970"/>
                  <a:pt x="76" y="951"/>
                </a:cubicBezTo>
                <a:cubicBezTo>
                  <a:pt x="66" y="932"/>
                  <a:pt x="57" y="913"/>
                  <a:pt x="49" y="894"/>
                </a:cubicBezTo>
                <a:cubicBezTo>
                  <a:pt x="41" y="874"/>
                  <a:pt x="34" y="854"/>
                  <a:pt x="28" y="834"/>
                </a:cubicBezTo>
                <a:cubicBezTo>
                  <a:pt x="22" y="814"/>
                  <a:pt x="17" y="793"/>
                  <a:pt x="12" y="773"/>
                </a:cubicBezTo>
                <a:cubicBezTo>
                  <a:pt x="8" y="752"/>
                  <a:pt x="5" y="731"/>
                  <a:pt x="3" y="710"/>
                </a:cubicBezTo>
                <a:cubicBezTo>
                  <a:pt x="1" y="689"/>
                  <a:pt x="0" y="668"/>
                  <a:pt x="0" y="647"/>
                </a:cubicBezTo>
                <a:cubicBezTo>
                  <a:pt x="0" y="625"/>
                  <a:pt x="1" y="604"/>
                  <a:pt x="3" y="583"/>
                </a:cubicBezTo>
                <a:cubicBezTo>
                  <a:pt x="5" y="562"/>
                  <a:pt x="8" y="541"/>
                  <a:pt x="12" y="521"/>
                </a:cubicBezTo>
                <a:cubicBezTo>
                  <a:pt x="17" y="500"/>
                  <a:pt x="22" y="479"/>
                  <a:pt x="28" y="459"/>
                </a:cubicBezTo>
                <a:cubicBezTo>
                  <a:pt x="34" y="439"/>
                  <a:pt x="41" y="418"/>
                  <a:pt x="49" y="398"/>
                </a:cubicBezTo>
                <a:cubicBezTo>
                  <a:pt x="57" y="379"/>
                  <a:pt x="66" y="360"/>
                  <a:pt x="76" y="341"/>
                </a:cubicBezTo>
                <a:cubicBezTo>
                  <a:pt x="86" y="322"/>
                  <a:pt x="97" y="304"/>
                  <a:pt x="109" y="287"/>
                </a:cubicBezTo>
                <a:cubicBezTo>
                  <a:pt x="121" y="269"/>
                  <a:pt x="133" y="252"/>
                  <a:pt x="147" y="236"/>
                </a:cubicBezTo>
                <a:cubicBezTo>
                  <a:pt x="161" y="219"/>
                  <a:pt x="175" y="204"/>
                  <a:pt x="190" y="189"/>
                </a:cubicBezTo>
                <a:cubicBezTo>
                  <a:pt x="205" y="174"/>
                  <a:pt x="221" y="160"/>
                  <a:pt x="237" y="146"/>
                </a:cubicBezTo>
                <a:cubicBezTo>
                  <a:pt x="254" y="133"/>
                  <a:pt x="271" y="120"/>
                  <a:pt x="288" y="109"/>
                </a:cubicBezTo>
                <a:cubicBezTo>
                  <a:pt x="306" y="97"/>
                  <a:pt x="324" y="86"/>
                  <a:pt x="342" y="76"/>
                </a:cubicBezTo>
                <a:cubicBezTo>
                  <a:pt x="361" y="66"/>
                  <a:pt x="380" y="57"/>
                  <a:pt x="400" y="49"/>
                </a:cubicBezTo>
                <a:cubicBezTo>
                  <a:pt x="419" y="41"/>
                  <a:pt x="439" y="34"/>
                  <a:pt x="459" y="27"/>
                </a:cubicBezTo>
                <a:cubicBezTo>
                  <a:pt x="480" y="21"/>
                  <a:pt x="500" y="16"/>
                  <a:pt x="521" y="12"/>
                </a:cubicBezTo>
                <a:cubicBezTo>
                  <a:pt x="542" y="8"/>
                  <a:pt x="563" y="5"/>
                  <a:pt x="584" y="3"/>
                </a:cubicBezTo>
                <a:cubicBezTo>
                  <a:pt x="605" y="1"/>
                  <a:pt x="626" y="0"/>
                  <a:pt x="647" y="0"/>
                </a:cubicBezTo>
                <a:cubicBezTo>
                  <a:pt x="668" y="0"/>
                  <a:pt x="689" y="1"/>
                  <a:pt x="710" y="3"/>
                </a:cubicBezTo>
                <a:cubicBezTo>
                  <a:pt x="731" y="5"/>
                  <a:pt x="752" y="8"/>
                  <a:pt x="773" y="12"/>
                </a:cubicBezTo>
                <a:cubicBezTo>
                  <a:pt x="794" y="16"/>
                  <a:pt x="814" y="21"/>
                  <a:pt x="834" y="27"/>
                </a:cubicBezTo>
                <a:cubicBezTo>
                  <a:pt x="855" y="34"/>
                  <a:pt x="875" y="41"/>
                  <a:pt x="894" y="49"/>
                </a:cubicBezTo>
                <a:cubicBezTo>
                  <a:pt x="914" y="57"/>
                  <a:pt x="933" y="66"/>
                  <a:pt x="951" y="76"/>
                </a:cubicBezTo>
                <a:cubicBezTo>
                  <a:pt x="970" y="86"/>
                  <a:pt x="988" y="97"/>
                  <a:pt x="1006" y="109"/>
                </a:cubicBezTo>
                <a:cubicBezTo>
                  <a:pt x="1023" y="120"/>
                  <a:pt x="1040" y="133"/>
                  <a:pt x="1057" y="146"/>
                </a:cubicBezTo>
                <a:cubicBezTo>
                  <a:pt x="1073" y="160"/>
                  <a:pt x="1089" y="174"/>
                  <a:pt x="1104" y="189"/>
                </a:cubicBezTo>
                <a:cubicBezTo>
                  <a:pt x="1119" y="204"/>
                  <a:pt x="1133" y="219"/>
                  <a:pt x="1146" y="236"/>
                </a:cubicBezTo>
                <a:cubicBezTo>
                  <a:pt x="1160" y="252"/>
                  <a:pt x="1172" y="269"/>
                  <a:pt x="1184" y="287"/>
                </a:cubicBezTo>
                <a:cubicBezTo>
                  <a:pt x="1196" y="304"/>
                  <a:pt x="1207" y="322"/>
                  <a:pt x="1217" y="341"/>
                </a:cubicBezTo>
                <a:cubicBezTo>
                  <a:pt x="1227" y="360"/>
                  <a:pt x="1236" y="379"/>
                  <a:pt x="1244" y="398"/>
                </a:cubicBezTo>
                <a:cubicBezTo>
                  <a:pt x="1252" y="418"/>
                  <a:pt x="1259" y="439"/>
                  <a:pt x="1265" y="459"/>
                </a:cubicBezTo>
                <a:cubicBezTo>
                  <a:pt x="1271" y="479"/>
                  <a:pt x="1276" y="500"/>
                  <a:pt x="1280" y="521"/>
                </a:cubicBezTo>
                <a:cubicBezTo>
                  <a:pt x="1285" y="541"/>
                  <a:pt x="1288" y="562"/>
                  <a:pt x="1290" y="583"/>
                </a:cubicBezTo>
                <a:cubicBezTo>
                  <a:pt x="1292" y="604"/>
                  <a:pt x="1293" y="625"/>
                  <a:pt x="1293" y="647"/>
                </a:cubicBezTo>
                <a:close/>
              </a:path>
            </a:pathLst>
          </a:custGeom>
          <a:solidFill>
            <a:srgbClr val="4A90E2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76" name="图片 1075"/>
          <p:cNvPicPr/>
          <p:nvPr/>
        </p:nvPicPr>
        <p:blipFill>
          <a:blip r:embed="rId17"/>
          <a:stretch/>
        </p:blipFill>
        <p:spPr>
          <a:xfrm>
            <a:off x="7324920" y="3914280"/>
            <a:ext cx="10800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77" name="文本框 1076"/>
          <p:cNvSpPr txBox="1"/>
          <p:nvPr/>
        </p:nvSpPr>
        <p:spPr>
          <a:xfrm>
            <a:off x="7565040" y="3294360"/>
            <a:ext cx="8665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基础法律咨询服务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8" name="任意多边形: 形状 1077"/>
          <p:cNvSpPr/>
          <p:nvPr/>
        </p:nvSpPr>
        <p:spPr>
          <a:xfrm>
            <a:off x="7766640" y="4417920"/>
            <a:ext cx="465120" cy="465480"/>
          </a:xfrm>
          <a:custGeom>
            <a:avLst/>
            <a:gdLst/>
            <a:ahLst/>
            <a:cxnLst/>
            <a:rect l="0" t="0" r="r" b="b"/>
            <a:pathLst>
              <a:path w="1292" h="1293">
                <a:moveTo>
                  <a:pt x="1292" y="646"/>
                </a:moveTo>
                <a:cubicBezTo>
                  <a:pt x="1292" y="667"/>
                  <a:pt x="1291" y="688"/>
                  <a:pt x="1289" y="709"/>
                </a:cubicBezTo>
                <a:cubicBezTo>
                  <a:pt x="1287" y="730"/>
                  <a:pt x="1284" y="751"/>
                  <a:pt x="1280" y="772"/>
                </a:cubicBezTo>
                <a:cubicBezTo>
                  <a:pt x="1276" y="793"/>
                  <a:pt x="1271" y="813"/>
                  <a:pt x="1265" y="834"/>
                </a:cubicBezTo>
                <a:cubicBezTo>
                  <a:pt x="1258" y="854"/>
                  <a:pt x="1251" y="874"/>
                  <a:pt x="1243" y="893"/>
                </a:cubicBezTo>
                <a:cubicBezTo>
                  <a:pt x="1235" y="913"/>
                  <a:pt x="1226" y="932"/>
                  <a:pt x="1216" y="951"/>
                </a:cubicBezTo>
                <a:cubicBezTo>
                  <a:pt x="1206" y="969"/>
                  <a:pt x="1195" y="987"/>
                  <a:pt x="1184" y="1005"/>
                </a:cubicBezTo>
                <a:cubicBezTo>
                  <a:pt x="1172" y="1023"/>
                  <a:pt x="1159" y="1039"/>
                  <a:pt x="1146" y="1056"/>
                </a:cubicBezTo>
                <a:cubicBezTo>
                  <a:pt x="1132" y="1072"/>
                  <a:pt x="1118" y="1088"/>
                  <a:pt x="1103" y="1103"/>
                </a:cubicBezTo>
                <a:cubicBezTo>
                  <a:pt x="1088" y="1118"/>
                  <a:pt x="1073" y="1132"/>
                  <a:pt x="1056" y="1145"/>
                </a:cubicBezTo>
                <a:cubicBezTo>
                  <a:pt x="1040" y="1159"/>
                  <a:pt x="1023" y="1171"/>
                  <a:pt x="1004" y="1183"/>
                </a:cubicBezTo>
                <a:cubicBezTo>
                  <a:pt x="987" y="1195"/>
                  <a:pt x="969" y="1206"/>
                  <a:pt x="950" y="1216"/>
                </a:cubicBezTo>
                <a:cubicBezTo>
                  <a:pt x="931" y="1226"/>
                  <a:pt x="912" y="1235"/>
                  <a:pt x="893" y="1243"/>
                </a:cubicBezTo>
                <a:cubicBezTo>
                  <a:pt x="873" y="1251"/>
                  <a:pt x="853" y="1258"/>
                  <a:pt x="833" y="1264"/>
                </a:cubicBezTo>
                <a:cubicBezTo>
                  <a:pt x="813" y="1270"/>
                  <a:pt x="792" y="1275"/>
                  <a:pt x="771" y="1280"/>
                </a:cubicBezTo>
                <a:cubicBezTo>
                  <a:pt x="751" y="1285"/>
                  <a:pt x="730" y="1288"/>
                  <a:pt x="709" y="1290"/>
                </a:cubicBezTo>
                <a:cubicBezTo>
                  <a:pt x="688" y="1292"/>
                  <a:pt x="667" y="1293"/>
                  <a:pt x="645" y="1293"/>
                </a:cubicBezTo>
                <a:cubicBezTo>
                  <a:pt x="624" y="1293"/>
                  <a:pt x="603" y="1292"/>
                  <a:pt x="582" y="1290"/>
                </a:cubicBezTo>
                <a:cubicBezTo>
                  <a:pt x="561" y="1288"/>
                  <a:pt x="540" y="1285"/>
                  <a:pt x="519" y="1280"/>
                </a:cubicBezTo>
                <a:cubicBezTo>
                  <a:pt x="499" y="1275"/>
                  <a:pt x="478" y="1270"/>
                  <a:pt x="458" y="1264"/>
                </a:cubicBezTo>
                <a:cubicBezTo>
                  <a:pt x="438" y="1258"/>
                  <a:pt x="418" y="1251"/>
                  <a:pt x="398" y="1243"/>
                </a:cubicBezTo>
                <a:cubicBezTo>
                  <a:pt x="379" y="1235"/>
                  <a:pt x="360" y="1226"/>
                  <a:pt x="341" y="1216"/>
                </a:cubicBezTo>
                <a:cubicBezTo>
                  <a:pt x="322" y="1206"/>
                  <a:pt x="304" y="1195"/>
                  <a:pt x="287" y="1183"/>
                </a:cubicBezTo>
                <a:cubicBezTo>
                  <a:pt x="269" y="1171"/>
                  <a:pt x="252" y="1159"/>
                  <a:pt x="236" y="1145"/>
                </a:cubicBezTo>
                <a:cubicBezTo>
                  <a:pt x="219" y="1132"/>
                  <a:pt x="204" y="1118"/>
                  <a:pt x="189" y="1103"/>
                </a:cubicBezTo>
                <a:cubicBezTo>
                  <a:pt x="174" y="1088"/>
                  <a:pt x="160" y="1072"/>
                  <a:pt x="146" y="1056"/>
                </a:cubicBezTo>
                <a:cubicBezTo>
                  <a:pt x="133" y="1039"/>
                  <a:pt x="120" y="1023"/>
                  <a:pt x="108" y="1005"/>
                </a:cubicBezTo>
                <a:cubicBezTo>
                  <a:pt x="97" y="987"/>
                  <a:pt x="86" y="969"/>
                  <a:pt x="76" y="951"/>
                </a:cubicBezTo>
                <a:cubicBezTo>
                  <a:pt x="66" y="932"/>
                  <a:pt x="57" y="913"/>
                  <a:pt x="49" y="893"/>
                </a:cubicBezTo>
                <a:cubicBezTo>
                  <a:pt x="41" y="874"/>
                  <a:pt x="33" y="854"/>
                  <a:pt x="27" y="834"/>
                </a:cubicBezTo>
                <a:cubicBezTo>
                  <a:pt x="21" y="813"/>
                  <a:pt x="16" y="793"/>
                  <a:pt x="12" y="772"/>
                </a:cubicBezTo>
                <a:cubicBezTo>
                  <a:pt x="8" y="751"/>
                  <a:pt x="5" y="730"/>
                  <a:pt x="3" y="709"/>
                </a:cubicBezTo>
                <a:cubicBezTo>
                  <a:pt x="1" y="688"/>
                  <a:pt x="0" y="667"/>
                  <a:pt x="0" y="646"/>
                </a:cubicBezTo>
                <a:cubicBezTo>
                  <a:pt x="0" y="625"/>
                  <a:pt x="1" y="604"/>
                  <a:pt x="3" y="583"/>
                </a:cubicBezTo>
                <a:cubicBezTo>
                  <a:pt x="5" y="562"/>
                  <a:pt x="8" y="541"/>
                  <a:pt x="12" y="520"/>
                </a:cubicBezTo>
                <a:cubicBezTo>
                  <a:pt x="16" y="499"/>
                  <a:pt x="21" y="479"/>
                  <a:pt x="27" y="459"/>
                </a:cubicBezTo>
                <a:cubicBezTo>
                  <a:pt x="33" y="438"/>
                  <a:pt x="41" y="418"/>
                  <a:pt x="49" y="399"/>
                </a:cubicBezTo>
                <a:cubicBezTo>
                  <a:pt x="57" y="379"/>
                  <a:pt x="66" y="360"/>
                  <a:pt x="76" y="342"/>
                </a:cubicBezTo>
                <a:cubicBezTo>
                  <a:pt x="86" y="323"/>
                  <a:pt x="97" y="305"/>
                  <a:pt x="108" y="287"/>
                </a:cubicBezTo>
                <a:cubicBezTo>
                  <a:pt x="120" y="270"/>
                  <a:pt x="133" y="253"/>
                  <a:pt x="146" y="236"/>
                </a:cubicBezTo>
                <a:cubicBezTo>
                  <a:pt x="160" y="220"/>
                  <a:pt x="174" y="204"/>
                  <a:pt x="189" y="189"/>
                </a:cubicBezTo>
                <a:cubicBezTo>
                  <a:pt x="204" y="174"/>
                  <a:pt x="219" y="160"/>
                  <a:pt x="236" y="147"/>
                </a:cubicBezTo>
                <a:cubicBezTo>
                  <a:pt x="252" y="133"/>
                  <a:pt x="269" y="121"/>
                  <a:pt x="287" y="109"/>
                </a:cubicBezTo>
                <a:cubicBezTo>
                  <a:pt x="304" y="97"/>
                  <a:pt x="322" y="86"/>
                  <a:pt x="341" y="76"/>
                </a:cubicBezTo>
                <a:cubicBezTo>
                  <a:pt x="360" y="66"/>
                  <a:pt x="379" y="57"/>
                  <a:pt x="398" y="49"/>
                </a:cubicBezTo>
                <a:cubicBezTo>
                  <a:pt x="418" y="41"/>
                  <a:pt x="438" y="34"/>
                  <a:pt x="458" y="28"/>
                </a:cubicBezTo>
                <a:cubicBezTo>
                  <a:pt x="478" y="22"/>
                  <a:pt x="499" y="17"/>
                  <a:pt x="519" y="13"/>
                </a:cubicBezTo>
                <a:cubicBezTo>
                  <a:pt x="540" y="8"/>
                  <a:pt x="561" y="5"/>
                  <a:pt x="582" y="3"/>
                </a:cubicBezTo>
                <a:cubicBezTo>
                  <a:pt x="603" y="1"/>
                  <a:pt x="624" y="0"/>
                  <a:pt x="645" y="0"/>
                </a:cubicBezTo>
                <a:cubicBezTo>
                  <a:pt x="667" y="0"/>
                  <a:pt x="688" y="1"/>
                  <a:pt x="709" y="3"/>
                </a:cubicBezTo>
                <a:cubicBezTo>
                  <a:pt x="730" y="5"/>
                  <a:pt x="751" y="8"/>
                  <a:pt x="771" y="13"/>
                </a:cubicBezTo>
                <a:cubicBezTo>
                  <a:pt x="792" y="17"/>
                  <a:pt x="813" y="22"/>
                  <a:pt x="833" y="28"/>
                </a:cubicBezTo>
                <a:cubicBezTo>
                  <a:pt x="853" y="34"/>
                  <a:pt x="873" y="41"/>
                  <a:pt x="893" y="49"/>
                </a:cubicBezTo>
                <a:cubicBezTo>
                  <a:pt x="912" y="57"/>
                  <a:pt x="931" y="66"/>
                  <a:pt x="950" y="76"/>
                </a:cubicBezTo>
                <a:cubicBezTo>
                  <a:pt x="969" y="86"/>
                  <a:pt x="987" y="97"/>
                  <a:pt x="1004" y="109"/>
                </a:cubicBezTo>
                <a:cubicBezTo>
                  <a:pt x="1023" y="121"/>
                  <a:pt x="1040" y="133"/>
                  <a:pt x="1056" y="147"/>
                </a:cubicBezTo>
                <a:cubicBezTo>
                  <a:pt x="1073" y="160"/>
                  <a:pt x="1088" y="174"/>
                  <a:pt x="1103" y="189"/>
                </a:cubicBezTo>
                <a:cubicBezTo>
                  <a:pt x="1118" y="204"/>
                  <a:pt x="1132" y="220"/>
                  <a:pt x="1146" y="236"/>
                </a:cubicBezTo>
                <a:cubicBezTo>
                  <a:pt x="1159" y="253"/>
                  <a:pt x="1172" y="270"/>
                  <a:pt x="1184" y="287"/>
                </a:cubicBezTo>
                <a:cubicBezTo>
                  <a:pt x="1195" y="305"/>
                  <a:pt x="1206" y="323"/>
                  <a:pt x="1216" y="342"/>
                </a:cubicBezTo>
                <a:cubicBezTo>
                  <a:pt x="1226" y="360"/>
                  <a:pt x="1235" y="379"/>
                  <a:pt x="1243" y="399"/>
                </a:cubicBezTo>
                <a:cubicBezTo>
                  <a:pt x="1251" y="418"/>
                  <a:pt x="1258" y="438"/>
                  <a:pt x="1265" y="459"/>
                </a:cubicBezTo>
                <a:cubicBezTo>
                  <a:pt x="1271" y="479"/>
                  <a:pt x="1276" y="499"/>
                  <a:pt x="1280" y="520"/>
                </a:cubicBezTo>
                <a:cubicBezTo>
                  <a:pt x="1284" y="541"/>
                  <a:pt x="1287" y="562"/>
                  <a:pt x="1289" y="583"/>
                </a:cubicBezTo>
                <a:cubicBezTo>
                  <a:pt x="1291" y="604"/>
                  <a:pt x="1292" y="625"/>
                  <a:pt x="1292" y="646"/>
                </a:cubicBezTo>
                <a:close/>
              </a:path>
            </a:pathLst>
          </a:custGeom>
          <a:solidFill>
            <a:srgbClr val="4A90E2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79" name="图片 1078"/>
          <p:cNvPicPr/>
          <p:nvPr/>
        </p:nvPicPr>
        <p:blipFill>
          <a:blip r:embed="rId18"/>
          <a:stretch/>
        </p:blipFill>
        <p:spPr>
          <a:xfrm>
            <a:off x="7952760" y="4534560"/>
            <a:ext cx="9252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0" name="文本框 1079"/>
          <p:cNvSpPr txBox="1"/>
          <p:nvPr/>
        </p:nvSpPr>
        <p:spPr>
          <a:xfrm>
            <a:off x="7286040" y="4060440"/>
            <a:ext cx="18468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3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LLM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1" name="任意多边形: 形状 1080"/>
          <p:cNvSpPr/>
          <p:nvPr/>
        </p:nvSpPr>
        <p:spPr>
          <a:xfrm>
            <a:off x="7146360" y="5038200"/>
            <a:ext cx="465480" cy="465120"/>
          </a:xfrm>
          <a:custGeom>
            <a:avLst/>
            <a:gdLst/>
            <a:ahLst/>
            <a:cxnLst/>
            <a:rect l="0" t="0" r="r" b="b"/>
            <a:pathLst>
              <a:path w="1293" h="1292">
                <a:moveTo>
                  <a:pt x="1293" y="646"/>
                </a:moveTo>
                <a:cubicBezTo>
                  <a:pt x="1293" y="667"/>
                  <a:pt x="1292" y="688"/>
                  <a:pt x="1290" y="709"/>
                </a:cubicBezTo>
                <a:cubicBezTo>
                  <a:pt x="1288" y="730"/>
                  <a:pt x="1285" y="751"/>
                  <a:pt x="1280" y="772"/>
                </a:cubicBezTo>
                <a:cubicBezTo>
                  <a:pt x="1276" y="792"/>
                  <a:pt x="1271" y="813"/>
                  <a:pt x="1265" y="833"/>
                </a:cubicBezTo>
                <a:cubicBezTo>
                  <a:pt x="1259" y="854"/>
                  <a:pt x="1252" y="874"/>
                  <a:pt x="1244" y="894"/>
                </a:cubicBezTo>
                <a:cubicBezTo>
                  <a:pt x="1236" y="913"/>
                  <a:pt x="1227" y="932"/>
                  <a:pt x="1217" y="951"/>
                </a:cubicBezTo>
                <a:cubicBezTo>
                  <a:pt x="1207" y="970"/>
                  <a:pt x="1196" y="988"/>
                  <a:pt x="1184" y="1005"/>
                </a:cubicBezTo>
                <a:cubicBezTo>
                  <a:pt x="1172" y="1023"/>
                  <a:pt x="1160" y="1040"/>
                  <a:pt x="1146" y="1056"/>
                </a:cubicBezTo>
                <a:cubicBezTo>
                  <a:pt x="1133" y="1073"/>
                  <a:pt x="1119" y="1088"/>
                  <a:pt x="1104" y="1103"/>
                </a:cubicBezTo>
                <a:cubicBezTo>
                  <a:pt x="1089" y="1118"/>
                  <a:pt x="1073" y="1132"/>
                  <a:pt x="1057" y="1146"/>
                </a:cubicBezTo>
                <a:cubicBezTo>
                  <a:pt x="1040" y="1159"/>
                  <a:pt x="1023" y="1172"/>
                  <a:pt x="1006" y="1184"/>
                </a:cubicBezTo>
                <a:cubicBezTo>
                  <a:pt x="988" y="1195"/>
                  <a:pt x="970" y="1206"/>
                  <a:pt x="951" y="1216"/>
                </a:cubicBezTo>
                <a:cubicBezTo>
                  <a:pt x="933" y="1226"/>
                  <a:pt x="914" y="1235"/>
                  <a:pt x="894" y="1243"/>
                </a:cubicBezTo>
                <a:cubicBezTo>
                  <a:pt x="875" y="1251"/>
                  <a:pt x="855" y="1259"/>
                  <a:pt x="834" y="1265"/>
                </a:cubicBezTo>
                <a:cubicBezTo>
                  <a:pt x="814" y="1271"/>
                  <a:pt x="794" y="1276"/>
                  <a:pt x="773" y="1280"/>
                </a:cubicBezTo>
                <a:cubicBezTo>
                  <a:pt x="752" y="1284"/>
                  <a:pt x="731" y="1287"/>
                  <a:pt x="710" y="1289"/>
                </a:cubicBezTo>
                <a:cubicBezTo>
                  <a:pt x="689" y="1291"/>
                  <a:pt x="668" y="1292"/>
                  <a:pt x="647" y="1292"/>
                </a:cubicBezTo>
                <a:cubicBezTo>
                  <a:pt x="626" y="1292"/>
                  <a:pt x="605" y="1291"/>
                  <a:pt x="584" y="1289"/>
                </a:cubicBezTo>
                <a:cubicBezTo>
                  <a:pt x="563" y="1287"/>
                  <a:pt x="542" y="1284"/>
                  <a:pt x="521" y="1280"/>
                </a:cubicBezTo>
                <a:cubicBezTo>
                  <a:pt x="500" y="1276"/>
                  <a:pt x="480" y="1271"/>
                  <a:pt x="459" y="1265"/>
                </a:cubicBezTo>
                <a:cubicBezTo>
                  <a:pt x="439" y="1259"/>
                  <a:pt x="419" y="1251"/>
                  <a:pt x="400" y="1243"/>
                </a:cubicBezTo>
                <a:cubicBezTo>
                  <a:pt x="380" y="1235"/>
                  <a:pt x="361" y="1226"/>
                  <a:pt x="342" y="1216"/>
                </a:cubicBezTo>
                <a:cubicBezTo>
                  <a:pt x="324" y="1206"/>
                  <a:pt x="306" y="1195"/>
                  <a:pt x="288" y="1184"/>
                </a:cubicBezTo>
                <a:cubicBezTo>
                  <a:pt x="271" y="1172"/>
                  <a:pt x="254" y="1159"/>
                  <a:pt x="237" y="1146"/>
                </a:cubicBezTo>
                <a:cubicBezTo>
                  <a:pt x="221" y="1132"/>
                  <a:pt x="205" y="1118"/>
                  <a:pt x="190" y="1103"/>
                </a:cubicBezTo>
                <a:cubicBezTo>
                  <a:pt x="175" y="1088"/>
                  <a:pt x="161" y="1073"/>
                  <a:pt x="147" y="1056"/>
                </a:cubicBezTo>
                <a:cubicBezTo>
                  <a:pt x="133" y="1040"/>
                  <a:pt x="121" y="1023"/>
                  <a:pt x="109" y="1005"/>
                </a:cubicBezTo>
                <a:cubicBezTo>
                  <a:pt x="97" y="988"/>
                  <a:pt x="86" y="970"/>
                  <a:pt x="76" y="951"/>
                </a:cubicBezTo>
                <a:cubicBezTo>
                  <a:pt x="66" y="932"/>
                  <a:pt x="57" y="913"/>
                  <a:pt x="49" y="894"/>
                </a:cubicBezTo>
                <a:cubicBezTo>
                  <a:pt x="41" y="874"/>
                  <a:pt x="34" y="854"/>
                  <a:pt x="28" y="833"/>
                </a:cubicBezTo>
                <a:cubicBezTo>
                  <a:pt x="22" y="813"/>
                  <a:pt x="17" y="792"/>
                  <a:pt x="12" y="772"/>
                </a:cubicBezTo>
                <a:cubicBezTo>
                  <a:pt x="8" y="751"/>
                  <a:pt x="5" y="730"/>
                  <a:pt x="3" y="709"/>
                </a:cubicBezTo>
                <a:cubicBezTo>
                  <a:pt x="1" y="688"/>
                  <a:pt x="0" y="667"/>
                  <a:pt x="0" y="646"/>
                </a:cubicBezTo>
                <a:cubicBezTo>
                  <a:pt x="0" y="624"/>
                  <a:pt x="1" y="603"/>
                  <a:pt x="3" y="582"/>
                </a:cubicBezTo>
                <a:cubicBezTo>
                  <a:pt x="5" y="561"/>
                  <a:pt x="8" y="540"/>
                  <a:pt x="12" y="520"/>
                </a:cubicBezTo>
                <a:cubicBezTo>
                  <a:pt x="17" y="499"/>
                  <a:pt x="22" y="478"/>
                  <a:pt x="28" y="458"/>
                </a:cubicBezTo>
                <a:cubicBezTo>
                  <a:pt x="34" y="438"/>
                  <a:pt x="41" y="418"/>
                  <a:pt x="49" y="398"/>
                </a:cubicBezTo>
                <a:cubicBezTo>
                  <a:pt x="57" y="379"/>
                  <a:pt x="66" y="360"/>
                  <a:pt x="76" y="341"/>
                </a:cubicBezTo>
                <a:cubicBezTo>
                  <a:pt x="86" y="322"/>
                  <a:pt x="97" y="304"/>
                  <a:pt x="109" y="287"/>
                </a:cubicBezTo>
                <a:cubicBezTo>
                  <a:pt x="121" y="269"/>
                  <a:pt x="133" y="252"/>
                  <a:pt x="147" y="236"/>
                </a:cubicBezTo>
                <a:cubicBezTo>
                  <a:pt x="161" y="219"/>
                  <a:pt x="175" y="204"/>
                  <a:pt x="190" y="189"/>
                </a:cubicBezTo>
                <a:cubicBezTo>
                  <a:pt x="205" y="174"/>
                  <a:pt x="221" y="160"/>
                  <a:pt x="237" y="146"/>
                </a:cubicBezTo>
                <a:cubicBezTo>
                  <a:pt x="254" y="133"/>
                  <a:pt x="271" y="120"/>
                  <a:pt x="288" y="108"/>
                </a:cubicBezTo>
                <a:cubicBezTo>
                  <a:pt x="306" y="97"/>
                  <a:pt x="324" y="86"/>
                  <a:pt x="342" y="76"/>
                </a:cubicBezTo>
                <a:cubicBezTo>
                  <a:pt x="361" y="66"/>
                  <a:pt x="380" y="57"/>
                  <a:pt x="400" y="49"/>
                </a:cubicBezTo>
                <a:cubicBezTo>
                  <a:pt x="419" y="41"/>
                  <a:pt x="439" y="34"/>
                  <a:pt x="459" y="27"/>
                </a:cubicBezTo>
                <a:cubicBezTo>
                  <a:pt x="480" y="21"/>
                  <a:pt x="500" y="16"/>
                  <a:pt x="521" y="12"/>
                </a:cubicBezTo>
                <a:cubicBezTo>
                  <a:pt x="542" y="8"/>
                  <a:pt x="563" y="5"/>
                  <a:pt x="584" y="3"/>
                </a:cubicBezTo>
                <a:cubicBezTo>
                  <a:pt x="605" y="1"/>
                  <a:pt x="626" y="0"/>
                  <a:pt x="647" y="0"/>
                </a:cubicBezTo>
                <a:cubicBezTo>
                  <a:pt x="668" y="0"/>
                  <a:pt x="689" y="1"/>
                  <a:pt x="710" y="3"/>
                </a:cubicBezTo>
                <a:cubicBezTo>
                  <a:pt x="731" y="5"/>
                  <a:pt x="752" y="8"/>
                  <a:pt x="773" y="12"/>
                </a:cubicBezTo>
                <a:cubicBezTo>
                  <a:pt x="794" y="16"/>
                  <a:pt x="814" y="21"/>
                  <a:pt x="834" y="27"/>
                </a:cubicBezTo>
                <a:cubicBezTo>
                  <a:pt x="855" y="34"/>
                  <a:pt x="875" y="41"/>
                  <a:pt x="894" y="49"/>
                </a:cubicBezTo>
                <a:cubicBezTo>
                  <a:pt x="914" y="57"/>
                  <a:pt x="933" y="66"/>
                  <a:pt x="951" y="76"/>
                </a:cubicBezTo>
                <a:cubicBezTo>
                  <a:pt x="970" y="86"/>
                  <a:pt x="988" y="97"/>
                  <a:pt x="1006" y="108"/>
                </a:cubicBezTo>
                <a:cubicBezTo>
                  <a:pt x="1023" y="120"/>
                  <a:pt x="1040" y="133"/>
                  <a:pt x="1057" y="146"/>
                </a:cubicBezTo>
                <a:cubicBezTo>
                  <a:pt x="1073" y="160"/>
                  <a:pt x="1089" y="174"/>
                  <a:pt x="1104" y="189"/>
                </a:cubicBezTo>
                <a:cubicBezTo>
                  <a:pt x="1119" y="204"/>
                  <a:pt x="1133" y="219"/>
                  <a:pt x="1146" y="236"/>
                </a:cubicBezTo>
                <a:cubicBezTo>
                  <a:pt x="1160" y="252"/>
                  <a:pt x="1172" y="269"/>
                  <a:pt x="1184" y="287"/>
                </a:cubicBezTo>
                <a:cubicBezTo>
                  <a:pt x="1196" y="304"/>
                  <a:pt x="1207" y="322"/>
                  <a:pt x="1217" y="341"/>
                </a:cubicBezTo>
                <a:cubicBezTo>
                  <a:pt x="1227" y="360"/>
                  <a:pt x="1236" y="379"/>
                  <a:pt x="1244" y="398"/>
                </a:cubicBezTo>
                <a:cubicBezTo>
                  <a:pt x="1252" y="418"/>
                  <a:pt x="1259" y="438"/>
                  <a:pt x="1265" y="458"/>
                </a:cubicBezTo>
                <a:cubicBezTo>
                  <a:pt x="1271" y="478"/>
                  <a:pt x="1276" y="499"/>
                  <a:pt x="1280" y="520"/>
                </a:cubicBezTo>
                <a:cubicBezTo>
                  <a:pt x="1285" y="540"/>
                  <a:pt x="1288" y="561"/>
                  <a:pt x="1290" y="582"/>
                </a:cubicBezTo>
                <a:cubicBezTo>
                  <a:pt x="1292" y="603"/>
                  <a:pt x="1293" y="624"/>
                  <a:pt x="1293" y="646"/>
                </a:cubicBezTo>
                <a:close/>
              </a:path>
            </a:pathLst>
          </a:custGeom>
          <a:solidFill>
            <a:srgbClr val="4A90E2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82" name="图片 1081"/>
          <p:cNvPicPr/>
          <p:nvPr/>
        </p:nvPicPr>
        <p:blipFill>
          <a:blip r:embed="rId19"/>
          <a:stretch/>
        </p:blipFill>
        <p:spPr>
          <a:xfrm>
            <a:off x="7332480" y="5154480"/>
            <a:ext cx="9252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3" name="文本框 1082"/>
          <p:cNvSpPr txBox="1"/>
          <p:nvPr/>
        </p:nvSpPr>
        <p:spPr>
          <a:xfrm>
            <a:off x="7859520" y="4680720"/>
            <a:ext cx="2797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向量库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4" name="任意多边形: 形状 1083"/>
          <p:cNvSpPr/>
          <p:nvPr/>
        </p:nvSpPr>
        <p:spPr>
          <a:xfrm>
            <a:off x="6526440" y="4417920"/>
            <a:ext cx="465120" cy="465480"/>
          </a:xfrm>
          <a:custGeom>
            <a:avLst/>
            <a:gdLst/>
            <a:ahLst/>
            <a:cxnLst/>
            <a:rect l="0" t="0" r="r" b="b"/>
            <a:pathLst>
              <a:path w="1292" h="1293">
                <a:moveTo>
                  <a:pt x="1292" y="646"/>
                </a:moveTo>
                <a:cubicBezTo>
                  <a:pt x="1292" y="667"/>
                  <a:pt x="1291" y="688"/>
                  <a:pt x="1289" y="709"/>
                </a:cubicBezTo>
                <a:cubicBezTo>
                  <a:pt x="1287" y="730"/>
                  <a:pt x="1284" y="751"/>
                  <a:pt x="1280" y="772"/>
                </a:cubicBezTo>
                <a:cubicBezTo>
                  <a:pt x="1276" y="793"/>
                  <a:pt x="1271" y="813"/>
                  <a:pt x="1265" y="834"/>
                </a:cubicBezTo>
                <a:cubicBezTo>
                  <a:pt x="1258" y="854"/>
                  <a:pt x="1251" y="874"/>
                  <a:pt x="1243" y="893"/>
                </a:cubicBezTo>
                <a:cubicBezTo>
                  <a:pt x="1235" y="913"/>
                  <a:pt x="1226" y="932"/>
                  <a:pt x="1216" y="951"/>
                </a:cubicBezTo>
                <a:cubicBezTo>
                  <a:pt x="1206" y="969"/>
                  <a:pt x="1195" y="987"/>
                  <a:pt x="1184" y="1005"/>
                </a:cubicBezTo>
                <a:cubicBezTo>
                  <a:pt x="1172" y="1023"/>
                  <a:pt x="1159" y="1039"/>
                  <a:pt x="1146" y="1056"/>
                </a:cubicBezTo>
                <a:cubicBezTo>
                  <a:pt x="1132" y="1072"/>
                  <a:pt x="1118" y="1088"/>
                  <a:pt x="1103" y="1103"/>
                </a:cubicBezTo>
                <a:cubicBezTo>
                  <a:pt x="1088" y="1118"/>
                  <a:pt x="1073" y="1132"/>
                  <a:pt x="1056" y="1145"/>
                </a:cubicBezTo>
                <a:cubicBezTo>
                  <a:pt x="1040" y="1159"/>
                  <a:pt x="1023" y="1171"/>
                  <a:pt x="1005" y="1183"/>
                </a:cubicBezTo>
                <a:cubicBezTo>
                  <a:pt x="988" y="1195"/>
                  <a:pt x="970" y="1206"/>
                  <a:pt x="951" y="1216"/>
                </a:cubicBezTo>
                <a:cubicBezTo>
                  <a:pt x="932" y="1226"/>
                  <a:pt x="913" y="1235"/>
                  <a:pt x="894" y="1243"/>
                </a:cubicBezTo>
                <a:cubicBezTo>
                  <a:pt x="874" y="1251"/>
                  <a:pt x="854" y="1258"/>
                  <a:pt x="834" y="1264"/>
                </a:cubicBezTo>
                <a:cubicBezTo>
                  <a:pt x="814" y="1270"/>
                  <a:pt x="793" y="1275"/>
                  <a:pt x="772" y="1280"/>
                </a:cubicBezTo>
                <a:cubicBezTo>
                  <a:pt x="752" y="1285"/>
                  <a:pt x="731" y="1288"/>
                  <a:pt x="710" y="1290"/>
                </a:cubicBezTo>
                <a:cubicBezTo>
                  <a:pt x="689" y="1292"/>
                  <a:pt x="668" y="1293"/>
                  <a:pt x="646" y="1293"/>
                </a:cubicBezTo>
                <a:cubicBezTo>
                  <a:pt x="625" y="1293"/>
                  <a:pt x="604" y="1292"/>
                  <a:pt x="582" y="1290"/>
                </a:cubicBezTo>
                <a:cubicBezTo>
                  <a:pt x="561" y="1288"/>
                  <a:pt x="540" y="1285"/>
                  <a:pt x="519" y="1280"/>
                </a:cubicBezTo>
                <a:cubicBezTo>
                  <a:pt x="499" y="1275"/>
                  <a:pt x="478" y="1270"/>
                  <a:pt x="458" y="1264"/>
                </a:cubicBezTo>
                <a:cubicBezTo>
                  <a:pt x="438" y="1258"/>
                  <a:pt x="418" y="1251"/>
                  <a:pt x="398" y="1243"/>
                </a:cubicBezTo>
                <a:cubicBezTo>
                  <a:pt x="379" y="1235"/>
                  <a:pt x="360" y="1226"/>
                  <a:pt x="341" y="1216"/>
                </a:cubicBezTo>
                <a:cubicBezTo>
                  <a:pt x="322" y="1206"/>
                  <a:pt x="304" y="1195"/>
                  <a:pt x="287" y="1183"/>
                </a:cubicBezTo>
                <a:cubicBezTo>
                  <a:pt x="269" y="1171"/>
                  <a:pt x="252" y="1159"/>
                  <a:pt x="236" y="1145"/>
                </a:cubicBezTo>
                <a:cubicBezTo>
                  <a:pt x="219" y="1132"/>
                  <a:pt x="204" y="1118"/>
                  <a:pt x="189" y="1103"/>
                </a:cubicBezTo>
                <a:cubicBezTo>
                  <a:pt x="174" y="1088"/>
                  <a:pt x="160" y="1072"/>
                  <a:pt x="146" y="1056"/>
                </a:cubicBezTo>
                <a:cubicBezTo>
                  <a:pt x="133" y="1039"/>
                  <a:pt x="120" y="1023"/>
                  <a:pt x="108" y="1005"/>
                </a:cubicBezTo>
                <a:cubicBezTo>
                  <a:pt x="97" y="987"/>
                  <a:pt x="86" y="969"/>
                  <a:pt x="76" y="951"/>
                </a:cubicBezTo>
                <a:cubicBezTo>
                  <a:pt x="66" y="932"/>
                  <a:pt x="57" y="913"/>
                  <a:pt x="49" y="893"/>
                </a:cubicBezTo>
                <a:cubicBezTo>
                  <a:pt x="41" y="874"/>
                  <a:pt x="34" y="854"/>
                  <a:pt x="27" y="834"/>
                </a:cubicBezTo>
                <a:cubicBezTo>
                  <a:pt x="21" y="813"/>
                  <a:pt x="16" y="793"/>
                  <a:pt x="12" y="772"/>
                </a:cubicBezTo>
                <a:cubicBezTo>
                  <a:pt x="8" y="751"/>
                  <a:pt x="5" y="730"/>
                  <a:pt x="3" y="709"/>
                </a:cubicBezTo>
                <a:cubicBezTo>
                  <a:pt x="1" y="688"/>
                  <a:pt x="0" y="667"/>
                  <a:pt x="0" y="646"/>
                </a:cubicBezTo>
                <a:cubicBezTo>
                  <a:pt x="0" y="625"/>
                  <a:pt x="1" y="604"/>
                  <a:pt x="3" y="583"/>
                </a:cubicBezTo>
                <a:cubicBezTo>
                  <a:pt x="5" y="562"/>
                  <a:pt x="8" y="541"/>
                  <a:pt x="12" y="520"/>
                </a:cubicBezTo>
                <a:cubicBezTo>
                  <a:pt x="16" y="499"/>
                  <a:pt x="21" y="479"/>
                  <a:pt x="27" y="459"/>
                </a:cubicBezTo>
                <a:cubicBezTo>
                  <a:pt x="34" y="438"/>
                  <a:pt x="41" y="418"/>
                  <a:pt x="49" y="399"/>
                </a:cubicBezTo>
                <a:cubicBezTo>
                  <a:pt x="57" y="379"/>
                  <a:pt x="66" y="360"/>
                  <a:pt x="76" y="342"/>
                </a:cubicBezTo>
                <a:cubicBezTo>
                  <a:pt x="86" y="323"/>
                  <a:pt x="97" y="305"/>
                  <a:pt x="108" y="287"/>
                </a:cubicBezTo>
                <a:cubicBezTo>
                  <a:pt x="120" y="270"/>
                  <a:pt x="133" y="253"/>
                  <a:pt x="146" y="236"/>
                </a:cubicBezTo>
                <a:cubicBezTo>
                  <a:pt x="160" y="220"/>
                  <a:pt x="174" y="204"/>
                  <a:pt x="189" y="189"/>
                </a:cubicBezTo>
                <a:cubicBezTo>
                  <a:pt x="204" y="174"/>
                  <a:pt x="219" y="160"/>
                  <a:pt x="236" y="147"/>
                </a:cubicBezTo>
                <a:cubicBezTo>
                  <a:pt x="252" y="133"/>
                  <a:pt x="269" y="121"/>
                  <a:pt x="287" y="109"/>
                </a:cubicBezTo>
                <a:cubicBezTo>
                  <a:pt x="304" y="97"/>
                  <a:pt x="322" y="86"/>
                  <a:pt x="341" y="76"/>
                </a:cubicBezTo>
                <a:cubicBezTo>
                  <a:pt x="360" y="66"/>
                  <a:pt x="379" y="57"/>
                  <a:pt x="398" y="49"/>
                </a:cubicBezTo>
                <a:cubicBezTo>
                  <a:pt x="418" y="41"/>
                  <a:pt x="438" y="34"/>
                  <a:pt x="458" y="28"/>
                </a:cubicBezTo>
                <a:cubicBezTo>
                  <a:pt x="478" y="22"/>
                  <a:pt x="499" y="17"/>
                  <a:pt x="519" y="13"/>
                </a:cubicBezTo>
                <a:cubicBezTo>
                  <a:pt x="540" y="8"/>
                  <a:pt x="561" y="5"/>
                  <a:pt x="582" y="3"/>
                </a:cubicBezTo>
                <a:cubicBezTo>
                  <a:pt x="604" y="1"/>
                  <a:pt x="625" y="0"/>
                  <a:pt x="646" y="0"/>
                </a:cubicBezTo>
                <a:cubicBezTo>
                  <a:pt x="668" y="0"/>
                  <a:pt x="689" y="1"/>
                  <a:pt x="710" y="3"/>
                </a:cubicBezTo>
                <a:cubicBezTo>
                  <a:pt x="731" y="5"/>
                  <a:pt x="752" y="8"/>
                  <a:pt x="772" y="13"/>
                </a:cubicBezTo>
                <a:cubicBezTo>
                  <a:pt x="793" y="17"/>
                  <a:pt x="814" y="22"/>
                  <a:pt x="834" y="28"/>
                </a:cubicBezTo>
                <a:cubicBezTo>
                  <a:pt x="854" y="34"/>
                  <a:pt x="874" y="41"/>
                  <a:pt x="894" y="49"/>
                </a:cubicBezTo>
                <a:cubicBezTo>
                  <a:pt x="913" y="57"/>
                  <a:pt x="932" y="66"/>
                  <a:pt x="951" y="76"/>
                </a:cubicBezTo>
                <a:cubicBezTo>
                  <a:pt x="970" y="86"/>
                  <a:pt x="988" y="97"/>
                  <a:pt x="1005" y="109"/>
                </a:cubicBezTo>
                <a:cubicBezTo>
                  <a:pt x="1023" y="121"/>
                  <a:pt x="1040" y="133"/>
                  <a:pt x="1056" y="147"/>
                </a:cubicBezTo>
                <a:cubicBezTo>
                  <a:pt x="1073" y="160"/>
                  <a:pt x="1088" y="174"/>
                  <a:pt x="1103" y="189"/>
                </a:cubicBezTo>
                <a:cubicBezTo>
                  <a:pt x="1118" y="204"/>
                  <a:pt x="1132" y="220"/>
                  <a:pt x="1146" y="236"/>
                </a:cubicBezTo>
                <a:cubicBezTo>
                  <a:pt x="1159" y="253"/>
                  <a:pt x="1172" y="270"/>
                  <a:pt x="1184" y="287"/>
                </a:cubicBezTo>
                <a:cubicBezTo>
                  <a:pt x="1195" y="305"/>
                  <a:pt x="1206" y="323"/>
                  <a:pt x="1216" y="342"/>
                </a:cubicBezTo>
                <a:cubicBezTo>
                  <a:pt x="1226" y="360"/>
                  <a:pt x="1235" y="379"/>
                  <a:pt x="1243" y="399"/>
                </a:cubicBezTo>
                <a:cubicBezTo>
                  <a:pt x="1251" y="418"/>
                  <a:pt x="1258" y="438"/>
                  <a:pt x="1265" y="459"/>
                </a:cubicBezTo>
                <a:cubicBezTo>
                  <a:pt x="1271" y="479"/>
                  <a:pt x="1276" y="499"/>
                  <a:pt x="1280" y="520"/>
                </a:cubicBezTo>
                <a:cubicBezTo>
                  <a:pt x="1284" y="541"/>
                  <a:pt x="1287" y="562"/>
                  <a:pt x="1289" y="583"/>
                </a:cubicBezTo>
                <a:cubicBezTo>
                  <a:pt x="1291" y="604"/>
                  <a:pt x="1292" y="625"/>
                  <a:pt x="1292" y="646"/>
                </a:cubicBezTo>
                <a:close/>
              </a:path>
            </a:pathLst>
          </a:custGeom>
          <a:solidFill>
            <a:srgbClr val="4A90E2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85" name="图片 1084"/>
          <p:cNvPicPr/>
          <p:nvPr/>
        </p:nvPicPr>
        <p:blipFill>
          <a:blip r:embed="rId20"/>
          <a:stretch/>
        </p:blipFill>
        <p:spPr>
          <a:xfrm>
            <a:off x="6720120" y="4534560"/>
            <a:ext cx="84960" cy="10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6" name="文本框 1085"/>
          <p:cNvSpPr txBox="1"/>
          <p:nvPr/>
        </p:nvSpPr>
        <p:spPr>
          <a:xfrm>
            <a:off x="7286040" y="530064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框架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87" name="图片 1086"/>
          <p:cNvPicPr/>
          <p:nvPr/>
        </p:nvPicPr>
        <p:blipFill>
          <a:blip r:embed="rId21"/>
          <a:stretch/>
        </p:blipFill>
        <p:spPr>
          <a:xfrm>
            <a:off x="6526440" y="3798000"/>
            <a:ext cx="1704960" cy="1704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88" name="图片 1087"/>
          <p:cNvPicPr/>
          <p:nvPr/>
        </p:nvPicPr>
        <p:blipFill>
          <a:blip r:embed="rId22"/>
          <a:stretch/>
        </p:blipFill>
        <p:spPr>
          <a:xfrm>
            <a:off x="7107840" y="4379400"/>
            <a:ext cx="542160" cy="542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9" name="文本框 1088"/>
          <p:cNvSpPr txBox="1"/>
          <p:nvPr/>
        </p:nvSpPr>
        <p:spPr>
          <a:xfrm>
            <a:off x="6685200" y="4680720"/>
            <a:ext cx="14796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3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API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0" name="文本框 1089"/>
          <p:cNvSpPr txBox="1"/>
          <p:nvPr/>
        </p:nvSpPr>
        <p:spPr>
          <a:xfrm>
            <a:off x="7243560" y="4535280"/>
            <a:ext cx="290520" cy="114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Agent</a:t>
            </a:r>
            <a:endParaRPr lang="en-US" sz="7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1" name="任意多边形: 形状 1090"/>
          <p:cNvSpPr/>
          <p:nvPr/>
        </p:nvSpPr>
        <p:spPr>
          <a:xfrm>
            <a:off x="325440" y="5689080"/>
            <a:ext cx="9286200" cy="682560"/>
          </a:xfrm>
          <a:custGeom>
            <a:avLst/>
            <a:gdLst/>
            <a:ahLst/>
            <a:cxnLst/>
            <a:rect l="0" t="0" r="r" b="b"/>
            <a:pathLst>
              <a:path w="25795" h="1896">
                <a:moveTo>
                  <a:pt x="0" y="1810"/>
                </a:moveTo>
                <a:lnTo>
                  <a:pt x="0" y="86"/>
                </a:lnTo>
                <a:cubicBezTo>
                  <a:pt x="0" y="75"/>
                  <a:pt x="1" y="64"/>
                  <a:pt x="3" y="53"/>
                </a:cubicBezTo>
                <a:cubicBezTo>
                  <a:pt x="5" y="43"/>
                  <a:pt x="8" y="34"/>
                  <a:pt x="12" y="25"/>
                </a:cubicBezTo>
                <a:cubicBezTo>
                  <a:pt x="16" y="17"/>
                  <a:pt x="21" y="11"/>
                  <a:pt x="26" y="7"/>
                </a:cubicBezTo>
                <a:cubicBezTo>
                  <a:pt x="32" y="2"/>
                  <a:pt x="37" y="0"/>
                  <a:pt x="43" y="0"/>
                </a:cubicBezTo>
                <a:lnTo>
                  <a:pt x="25709" y="0"/>
                </a:lnTo>
                <a:cubicBezTo>
                  <a:pt x="25720" y="0"/>
                  <a:pt x="25731" y="2"/>
                  <a:pt x="25742" y="7"/>
                </a:cubicBezTo>
                <a:cubicBezTo>
                  <a:pt x="25752" y="11"/>
                  <a:pt x="25762" y="17"/>
                  <a:pt x="25770" y="25"/>
                </a:cubicBezTo>
                <a:cubicBezTo>
                  <a:pt x="25778" y="34"/>
                  <a:pt x="25784" y="43"/>
                  <a:pt x="25788" y="53"/>
                </a:cubicBezTo>
                <a:cubicBezTo>
                  <a:pt x="25793" y="64"/>
                  <a:pt x="25795" y="75"/>
                  <a:pt x="25795" y="86"/>
                </a:cubicBezTo>
                <a:lnTo>
                  <a:pt x="25795" y="1810"/>
                </a:lnTo>
                <a:cubicBezTo>
                  <a:pt x="25795" y="1821"/>
                  <a:pt x="25793" y="1832"/>
                  <a:pt x="25788" y="1843"/>
                </a:cubicBezTo>
                <a:cubicBezTo>
                  <a:pt x="25784" y="1853"/>
                  <a:pt x="25778" y="1863"/>
                  <a:pt x="25770" y="1871"/>
                </a:cubicBezTo>
                <a:cubicBezTo>
                  <a:pt x="25762" y="1879"/>
                  <a:pt x="25752" y="1885"/>
                  <a:pt x="25742" y="1889"/>
                </a:cubicBezTo>
                <a:cubicBezTo>
                  <a:pt x="25731" y="1894"/>
                  <a:pt x="25720" y="1896"/>
                  <a:pt x="25709" y="1896"/>
                </a:cubicBezTo>
                <a:lnTo>
                  <a:pt x="43" y="1896"/>
                </a:lnTo>
                <a:cubicBezTo>
                  <a:pt x="37" y="1896"/>
                  <a:pt x="32" y="1894"/>
                  <a:pt x="26" y="1889"/>
                </a:cubicBezTo>
                <a:cubicBezTo>
                  <a:pt x="21" y="1885"/>
                  <a:pt x="16" y="1879"/>
                  <a:pt x="12" y="1871"/>
                </a:cubicBezTo>
                <a:cubicBezTo>
                  <a:pt x="8" y="1863"/>
                  <a:pt x="5" y="1853"/>
                  <a:pt x="3" y="1843"/>
                </a:cubicBezTo>
                <a:cubicBezTo>
                  <a:pt x="1" y="1832"/>
                  <a:pt x="0" y="1821"/>
                  <a:pt x="0" y="1810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2" name="任意多边形: 形状 1091"/>
          <p:cNvSpPr/>
          <p:nvPr/>
        </p:nvSpPr>
        <p:spPr>
          <a:xfrm>
            <a:off x="309960" y="5689080"/>
            <a:ext cx="31320" cy="682560"/>
          </a:xfrm>
          <a:custGeom>
            <a:avLst/>
            <a:gdLst/>
            <a:ahLst/>
            <a:cxnLst/>
            <a:rect l="0" t="0" r="r" b="b"/>
            <a:pathLst>
              <a:path w="87" h="1896">
                <a:moveTo>
                  <a:pt x="0" y="0"/>
                </a:moveTo>
                <a:lnTo>
                  <a:pt x="87" y="0"/>
                </a:lnTo>
                <a:lnTo>
                  <a:pt x="87" y="1896"/>
                </a:lnTo>
                <a:lnTo>
                  <a:pt x="0" y="1896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93" name="图片 1092"/>
          <p:cNvPicPr/>
          <p:nvPr/>
        </p:nvPicPr>
        <p:blipFill>
          <a:blip r:embed="rId23"/>
          <a:stretch/>
        </p:blipFill>
        <p:spPr>
          <a:xfrm>
            <a:off x="465120" y="5937480"/>
            <a:ext cx="13932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94" name="文本框 1093"/>
          <p:cNvSpPr txBox="1"/>
          <p:nvPr/>
        </p:nvSpPr>
        <p:spPr>
          <a:xfrm>
            <a:off x="7193160" y="4680720"/>
            <a:ext cx="3726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技术生态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5" name="文本框 1094"/>
          <p:cNvSpPr txBox="1"/>
          <p:nvPr/>
        </p:nvSpPr>
        <p:spPr>
          <a:xfrm>
            <a:off x="728640" y="5854320"/>
            <a:ext cx="8965800" cy="20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大模型驱动的</a:t>
            </a:r>
            <a:r>
              <a:rPr lang="en-US" sz="110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Agent</a:t>
            </a:r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技术框架通过整合</a:t>
            </a:r>
            <a:r>
              <a:rPr lang="en-US" sz="110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能力与先进架构设计，正在从简单的语言交互向</a:t>
            </a:r>
            <a:r>
              <a:rPr lang="zh-CN" sz="110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自主化、多任务处理的系统化转型</a:t>
            </a:r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，未来将在更多领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6" name="文本框 1095"/>
          <p:cNvSpPr txBox="1"/>
          <p:nvPr/>
        </p:nvSpPr>
        <p:spPr>
          <a:xfrm>
            <a:off x="728640" y="6071400"/>
            <a:ext cx="1683360" cy="20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域展现高效且灵活的表现。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/>
          <p:nvPr/>
        </p:nvPicPr>
        <p:blipFill>
          <a:blip r:embed="rId2"/>
          <a:stretch/>
        </p:blipFill>
        <p:spPr>
          <a:xfrm>
            <a:off x="0" y="0"/>
            <a:ext cx="10294200" cy="6288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4" name="图片 83"/>
          <p:cNvPicPr/>
          <p:nvPr/>
        </p:nvPicPr>
        <p:blipFill>
          <a:blip r:embed="rId3"/>
          <a:stretch/>
        </p:blipFill>
        <p:spPr>
          <a:xfrm>
            <a:off x="321840" y="321840"/>
            <a:ext cx="10294200" cy="6288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5" name="图片 84"/>
          <p:cNvPicPr/>
          <p:nvPr/>
        </p:nvPicPr>
        <p:blipFill>
          <a:blip r:embed="rId4"/>
          <a:stretch/>
        </p:blipFill>
        <p:spPr>
          <a:xfrm>
            <a:off x="8283960" y="-402120"/>
            <a:ext cx="2412360" cy="2412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6" name="图片 85"/>
          <p:cNvPicPr/>
          <p:nvPr/>
        </p:nvPicPr>
        <p:blipFill>
          <a:blip r:embed="rId5"/>
          <a:stretch/>
        </p:blipFill>
        <p:spPr>
          <a:xfrm>
            <a:off x="-402120" y="4680720"/>
            <a:ext cx="2010240" cy="2010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9820080" y="6023880"/>
            <a:ext cx="3258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2 / 17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321840" y="342720"/>
            <a:ext cx="434412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大语言模型在智能体中的</a:t>
            </a:r>
            <a:r>
              <a:rPr lang="zh-CN" sz="22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核心作用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" name="任意多边形: 形状 88"/>
          <p:cNvSpPr/>
          <p:nvPr/>
        </p:nvSpPr>
        <p:spPr>
          <a:xfrm>
            <a:off x="333720" y="1254600"/>
            <a:ext cx="4620600" cy="933120"/>
          </a:xfrm>
          <a:custGeom>
            <a:avLst/>
            <a:gdLst/>
            <a:ahLst/>
            <a:cxnLst/>
            <a:rect l="0" t="0" r="r" b="b"/>
            <a:pathLst>
              <a:path w="12835" h="2592">
                <a:moveTo>
                  <a:pt x="0" y="2503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4"/>
                  <a:pt x="16" y="26"/>
                </a:cubicBezTo>
                <a:cubicBezTo>
                  <a:pt x="21" y="17"/>
                  <a:pt x="27" y="11"/>
                  <a:pt x="34" y="6"/>
                </a:cubicBezTo>
                <a:cubicBezTo>
                  <a:pt x="41" y="2"/>
                  <a:pt x="48" y="0"/>
                  <a:pt x="55" y="0"/>
                </a:cubicBezTo>
                <a:lnTo>
                  <a:pt x="12746" y="0"/>
                </a:lnTo>
                <a:cubicBezTo>
                  <a:pt x="12758" y="0"/>
                  <a:pt x="12769" y="2"/>
                  <a:pt x="12780" y="6"/>
                </a:cubicBezTo>
                <a:cubicBezTo>
                  <a:pt x="12791" y="11"/>
                  <a:pt x="12801" y="17"/>
                  <a:pt x="12809" y="26"/>
                </a:cubicBezTo>
                <a:cubicBezTo>
                  <a:pt x="12817" y="34"/>
                  <a:pt x="12824" y="44"/>
                  <a:pt x="12828" y="55"/>
                </a:cubicBezTo>
                <a:cubicBezTo>
                  <a:pt x="12833" y="66"/>
                  <a:pt x="12835" y="77"/>
                  <a:pt x="12835" y="89"/>
                </a:cubicBezTo>
                <a:lnTo>
                  <a:pt x="12835" y="2503"/>
                </a:lnTo>
                <a:cubicBezTo>
                  <a:pt x="12835" y="2515"/>
                  <a:pt x="12833" y="2526"/>
                  <a:pt x="12828" y="2537"/>
                </a:cubicBezTo>
                <a:cubicBezTo>
                  <a:pt x="12824" y="2548"/>
                  <a:pt x="12817" y="2558"/>
                  <a:pt x="12809" y="2566"/>
                </a:cubicBezTo>
                <a:cubicBezTo>
                  <a:pt x="12801" y="2574"/>
                  <a:pt x="12791" y="2581"/>
                  <a:pt x="12780" y="2585"/>
                </a:cubicBezTo>
                <a:cubicBezTo>
                  <a:pt x="12769" y="2590"/>
                  <a:pt x="12758" y="2592"/>
                  <a:pt x="12746" y="2592"/>
                </a:cubicBezTo>
                <a:lnTo>
                  <a:pt x="55" y="2592"/>
                </a:lnTo>
                <a:cubicBezTo>
                  <a:pt x="48" y="2592"/>
                  <a:pt x="41" y="2590"/>
                  <a:pt x="34" y="2585"/>
                </a:cubicBezTo>
                <a:cubicBezTo>
                  <a:pt x="27" y="2581"/>
                  <a:pt x="21" y="2574"/>
                  <a:pt x="16" y="2566"/>
                </a:cubicBezTo>
                <a:cubicBezTo>
                  <a:pt x="11" y="2558"/>
                  <a:pt x="7" y="2548"/>
                  <a:pt x="4" y="2537"/>
                </a:cubicBezTo>
                <a:cubicBezTo>
                  <a:pt x="1" y="2526"/>
                  <a:pt x="0" y="2515"/>
                  <a:pt x="0" y="2503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0" name="任意多边形: 形状 89"/>
          <p:cNvSpPr/>
          <p:nvPr/>
        </p:nvSpPr>
        <p:spPr>
          <a:xfrm>
            <a:off x="321480" y="1254600"/>
            <a:ext cx="32400" cy="933120"/>
          </a:xfrm>
          <a:custGeom>
            <a:avLst/>
            <a:gdLst/>
            <a:ahLst/>
            <a:cxnLst/>
            <a:rect l="0" t="0" r="r" b="b"/>
            <a:pathLst>
              <a:path w="90" h="2592">
                <a:moveTo>
                  <a:pt x="0" y="0"/>
                </a:moveTo>
                <a:lnTo>
                  <a:pt x="90" y="0"/>
                </a:lnTo>
                <a:lnTo>
                  <a:pt x="90" y="2592"/>
                </a:lnTo>
                <a:lnTo>
                  <a:pt x="0" y="2592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1" name="图片 90"/>
          <p:cNvPicPr/>
          <p:nvPr/>
        </p:nvPicPr>
        <p:blipFill>
          <a:blip r:embed="rId6"/>
          <a:stretch/>
        </p:blipFill>
        <p:spPr>
          <a:xfrm>
            <a:off x="474480" y="1415520"/>
            <a:ext cx="24084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" name="文本框 91"/>
          <p:cNvSpPr txBox="1"/>
          <p:nvPr/>
        </p:nvSpPr>
        <p:spPr>
          <a:xfrm>
            <a:off x="321840" y="814680"/>
            <a:ext cx="393984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作为智能体的核心引擎，为其带来全新的交互与推理能力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44560" y="1410840"/>
            <a:ext cx="144108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自然语言理解与生成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844560" y="1706400"/>
            <a:ext cx="4080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通过海量文本训练，</a:t>
            </a:r>
            <a:r>
              <a:rPr lang="en-US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能够捕捉上下文语境，解析复杂句子结构，提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" name="任意多边形: 形状 94"/>
          <p:cNvSpPr/>
          <p:nvPr/>
        </p:nvSpPr>
        <p:spPr>
          <a:xfrm>
            <a:off x="333720" y="2380320"/>
            <a:ext cx="4620600" cy="933480"/>
          </a:xfrm>
          <a:custGeom>
            <a:avLst/>
            <a:gdLst/>
            <a:ahLst/>
            <a:cxnLst/>
            <a:rect l="0" t="0" r="r" b="b"/>
            <a:pathLst>
              <a:path w="12835" h="2593">
                <a:moveTo>
                  <a:pt x="0" y="2503"/>
                </a:moveTo>
                <a:lnTo>
                  <a:pt x="0" y="90"/>
                </a:lnTo>
                <a:cubicBezTo>
                  <a:pt x="0" y="78"/>
                  <a:pt x="1" y="66"/>
                  <a:pt x="4" y="55"/>
                </a:cubicBezTo>
                <a:cubicBezTo>
                  <a:pt x="7" y="44"/>
                  <a:pt x="11" y="35"/>
                  <a:pt x="16" y="26"/>
                </a:cubicBezTo>
                <a:cubicBezTo>
                  <a:pt x="21" y="18"/>
                  <a:pt x="27" y="12"/>
                  <a:pt x="34" y="7"/>
                </a:cubicBezTo>
                <a:cubicBezTo>
                  <a:pt x="41" y="3"/>
                  <a:pt x="48" y="0"/>
                  <a:pt x="55" y="0"/>
                </a:cubicBezTo>
                <a:lnTo>
                  <a:pt x="12746" y="0"/>
                </a:lnTo>
                <a:cubicBezTo>
                  <a:pt x="12758" y="0"/>
                  <a:pt x="12769" y="3"/>
                  <a:pt x="12780" y="7"/>
                </a:cubicBezTo>
                <a:cubicBezTo>
                  <a:pt x="12791" y="12"/>
                  <a:pt x="12801" y="18"/>
                  <a:pt x="12809" y="26"/>
                </a:cubicBezTo>
                <a:cubicBezTo>
                  <a:pt x="12817" y="35"/>
                  <a:pt x="12824" y="44"/>
                  <a:pt x="12828" y="55"/>
                </a:cubicBezTo>
                <a:cubicBezTo>
                  <a:pt x="12833" y="66"/>
                  <a:pt x="12835" y="78"/>
                  <a:pt x="12835" y="90"/>
                </a:cubicBezTo>
                <a:lnTo>
                  <a:pt x="12835" y="2503"/>
                </a:lnTo>
                <a:cubicBezTo>
                  <a:pt x="12835" y="2515"/>
                  <a:pt x="12833" y="2527"/>
                  <a:pt x="12828" y="2538"/>
                </a:cubicBezTo>
                <a:cubicBezTo>
                  <a:pt x="12824" y="2549"/>
                  <a:pt x="12817" y="2558"/>
                  <a:pt x="12809" y="2567"/>
                </a:cubicBezTo>
                <a:cubicBezTo>
                  <a:pt x="12801" y="2575"/>
                  <a:pt x="12791" y="2581"/>
                  <a:pt x="12780" y="2586"/>
                </a:cubicBezTo>
                <a:cubicBezTo>
                  <a:pt x="12769" y="2590"/>
                  <a:pt x="12758" y="2593"/>
                  <a:pt x="12746" y="2593"/>
                </a:cubicBezTo>
                <a:lnTo>
                  <a:pt x="55" y="2593"/>
                </a:lnTo>
                <a:cubicBezTo>
                  <a:pt x="48" y="2593"/>
                  <a:pt x="41" y="2590"/>
                  <a:pt x="34" y="2586"/>
                </a:cubicBezTo>
                <a:cubicBezTo>
                  <a:pt x="27" y="2581"/>
                  <a:pt x="21" y="2575"/>
                  <a:pt x="16" y="2567"/>
                </a:cubicBezTo>
                <a:cubicBezTo>
                  <a:pt x="11" y="2558"/>
                  <a:pt x="7" y="2549"/>
                  <a:pt x="4" y="2538"/>
                </a:cubicBezTo>
                <a:cubicBezTo>
                  <a:pt x="1" y="2527"/>
                  <a:pt x="0" y="2515"/>
                  <a:pt x="0" y="2503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6" name="任意多边形: 形状 95"/>
          <p:cNvSpPr/>
          <p:nvPr/>
        </p:nvSpPr>
        <p:spPr>
          <a:xfrm>
            <a:off x="321480" y="2380320"/>
            <a:ext cx="32400" cy="933480"/>
          </a:xfrm>
          <a:custGeom>
            <a:avLst/>
            <a:gdLst/>
            <a:ahLst/>
            <a:cxnLst/>
            <a:rect l="0" t="0" r="r" b="b"/>
            <a:pathLst>
              <a:path w="90" h="2593">
                <a:moveTo>
                  <a:pt x="0" y="0"/>
                </a:moveTo>
                <a:lnTo>
                  <a:pt x="90" y="0"/>
                </a:lnTo>
                <a:lnTo>
                  <a:pt x="90" y="2593"/>
                </a:lnTo>
                <a:lnTo>
                  <a:pt x="0" y="2593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7" name="图片 96"/>
          <p:cNvPicPr/>
          <p:nvPr/>
        </p:nvPicPr>
        <p:blipFill>
          <a:blip r:embed="rId7"/>
          <a:stretch/>
        </p:blipFill>
        <p:spPr>
          <a:xfrm>
            <a:off x="474480" y="254160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" name="文本框 97"/>
          <p:cNvSpPr txBox="1"/>
          <p:nvPr/>
        </p:nvSpPr>
        <p:spPr>
          <a:xfrm>
            <a:off x="844560" y="1899360"/>
            <a:ext cx="31096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供连贯准确的语言输出，使智能体具备自然交互能力。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796320" y="2536920"/>
            <a:ext cx="96084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知识推理能力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320" y="2832120"/>
            <a:ext cx="4043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不仅能回答问题，还能通过现有信息推断隐含答案，实现从简单问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" name="任意多边形: 形状 100"/>
          <p:cNvSpPr/>
          <p:nvPr/>
        </p:nvSpPr>
        <p:spPr>
          <a:xfrm>
            <a:off x="333720" y="3506400"/>
            <a:ext cx="4620600" cy="933120"/>
          </a:xfrm>
          <a:custGeom>
            <a:avLst/>
            <a:gdLst/>
            <a:ahLst/>
            <a:cxnLst/>
            <a:rect l="0" t="0" r="r" b="b"/>
            <a:pathLst>
              <a:path w="12835" h="2592">
                <a:moveTo>
                  <a:pt x="0" y="2503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4"/>
                  <a:pt x="16" y="26"/>
                </a:cubicBezTo>
                <a:cubicBezTo>
                  <a:pt x="21" y="18"/>
                  <a:pt x="27" y="11"/>
                  <a:pt x="34" y="7"/>
                </a:cubicBezTo>
                <a:cubicBezTo>
                  <a:pt x="41" y="2"/>
                  <a:pt x="48" y="0"/>
                  <a:pt x="55" y="0"/>
                </a:cubicBezTo>
                <a:lnTo>
                  <a:pt x="12746" y="0"/>
                </a:lnTo>
                <a:cubicBezTo>
                  <a:pt x="12758" y="0"/>
                  <a:pt x="12769" y="2"/>
                  <a:pt x="12780" y="7"/>
                </a:cubicBezTo>
                <a:cubicBezTo>
                  <a:pt x="12791" y="11"/>
                  <a:pt x="12801" y="18"/>
                  <a:pt x="12809" y="26"/>
                </a:cubicBezTo>
                <a:cubicBezTo>
                  <a:pt x="12817" y="34"/>
                  <a:pt x="12824" y="44"/>
                  <a:pt x="12828" y="55"/>
                </a:cubicBezTo>
                <a:cubicBezTo>
                  <a:pt x="12833" y="66"/>
                  <a:pt x="12835" y="77"/>
                  <a:pt x="12835" y="89"/>
                </a:cubicBezTo>
                <a:lnTo>
                  <a:pt x="12835" y="2503"/>
                </a:lnTo>
                <a:cubicBezTo>
                  <a:pt x="12835" y="2515"/>
                  <a:pt x="12833" y="2526"/>
                  <a:pt x="12828" y="2537"/>
                </a:cubicBezTo>
                <a:cubicBezTo>
                  <a:pt x="12824" y="2548"/>
                  <a:pt x="12817" y="2558"/>
                  <a:pt x="12809" y="2566"/>
                </a:cubicBezTo>
                <a:cubicBezTo>
                  <a:pt x="12801" y="2575"/>
                  <a:pt x="12791" y="2581"/>
                  <a:pt x="12780" y="2586"/>
                </a:cubicBezTo>
                <a:cubicBezTo>
                  <a:pt x="12769" y="2590"/>
                  <a:pt x="12758" y="2592"/>
                  <a:pt x="12746" y="2592"/>
                </a:cubicBezTo>
                <a:lnTo>
                  <a:pt x="55" y="2592"/>
                </a:lnTo>
                <a:cubicBezTo>
                  <a:pt x="48" y="2592"/>
                  <a:pt x="41" y="2590"/>
                  <a:pt x="34" y="2586"/>
                </a:cubicBezTo>
                <a:cubicBezTo>
                  <a:pt x="27" y="2581"/>
                  <a:pt x="21" y="2575"/>
                  <a:pt x="16" y="2566"/>
                </a:cubicBezTo>
                <a:cubicBezTo>
                  <a:pt x="11" y="2558"/>
                  <a:pt x="7" y="2548"/>
                  <a:pt x="4" y="2537"/>
                </a:cubicBezTo>
                <a:cubicBezTo>
                  <a:pt x="1" y="2526"/>
                  <a:pt x="0" y="2515"/>
                  <a:pt x="0" y="2503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" name="任意多边形: 形状 101"/>
          <p:cNvSpPr/>
          <p:nvPr/>
        </p:nvSpPr>
        <p:spPr>
          <a:xfrm>
            <a:off x="321480" y="3506400"/>
            <a:ext cx="32400" cy="933120"/>
          </a:xfrm>
          <a:custGeom>
            <a:avLst/>
            <a:gdLst/>
            <a:ahLst/>
            <a:cxnLst/>
            <a:rect l="0" t="0" r="r" b="b"/>
            <a:pathLst>
              <a:path w="90" h="2592">
                <a:moveTo>
                  <a:pt x="0" y="0"/>
                </a:moveTo>
                <a:lnTo>
                  <a:pt x="90" y="0"/>
                </a:lnTo>
                <a:lnTo>
                  <a:pt x="90" y="2592"/>
                </a:lnTo>
                <a:lnTo>
                  <a:pt x="0" y="2592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8"/>
          <a:stretch/>
        </p:blipFill>
        <p:spPr>
          <a:xfrm>
            <a:off x="474480" y="366732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796320" y="3025080"/>
            <a:ext cx="29800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答到复杂推理的跨越，支持智能体进行多步骤决策。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96320" y="3663000"/>
            <a:ext cx="144108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持续学习与动态更新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796320" y="3958200"/>
            <a:ext cx="40165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通过微调和主动学习，智能体能够不断优化自身表现，适应新业务需求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" name="任意多边形: 形状 106"/>
          <p:cNvSpPr/>
          <p:nvPr/>
        </p:nvSpPr>
        <p:spPr>
          <a:xfrm>
            <a:off x="333720" y="4632480"/>
            <a:ext cx="4620600" cy="933120"/>
          </a:xfrm>
          <a:custGeom>
            <a:avLst/>
            <a:gdLst/>
            <a:ahLst/>
            <a:cxnLst/>
            <a:rect l="0" t="0" r="r" b="b"/>
            <a:pathLst>
              <a:path w="12835" h="2592">
                <a:moveTo>
                  <a:pt x="0" y="2503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4"/>
                  <a:pt x="16" y="26"/>
                </a:cubicBezTo>
                <a:cubicBezTo>
                  <a:pt x="21" y="17"/>
                  <a:pt x="27" y="11"/>
                  <a:pt x="34" y="6"/>
                </a:cubicBezTo>
                <a:cubicBezTo>
                  <a:pt x="41" y="2"/>
                  <a:pt x="48" y="0"/>
                  <a:pt x="55" y="0"/>
                </a:cubicBezTo>
                <a:lnTo>
                  <a:pt x="12746" y="0"/>
                </a:lnTo>
                <a:cubicBezTo>
                  <a:pt x="12758" y="0"/>
                  <a:pt x="12769" y="2"/>
                  <a:pt x="12780" y="6"/>
                </a:cubicBezTo>
                <a:cubicBezTo>
                  <a:pt x="12791" y="11"/>
                  <a:pt x="12801" y="17"/>
                  <a:pt x="12809" y="26"/>
                </a:cubicBezTo>
                <a:cubicBezTo>
                  <a:pt x="12817" y="34"/>
                  <a:pt x="12824" y="44"/>
                  <a:pt x="12828" y="55"/>
                </a:cubicBezTo>
                <a:cubicBezTo>
                  <a:pt x="12833" y="66"/>
                  <a:pt x="12835" y="77"/>
                  <a:pt x="12835" y="89"/>
                </a:cubicBezTo>
                <a:lnTo>
                  <a:pt x="12835" y="2503"/>
                </a:lnTo>
                <a:cubicBezTo>
                  <a:pt x="12835" y="2515"/>
                  <a:pt x="12833" y="2526"/>
                  <a:pt x="12828" y="2537"/>
                </a:cubicBezTo>
                <a:cubicBezTo>
                  <a:pt x="12824" y="2548"/>
                  <a:pt x="12817" y="2557"/>
                  <a:pt x="12809" y="2566"/>
                </a:cubicBezTo>
                <a:cubicBezTo>
                  <a:pt x="12801" y="2574"/>
                  <a:pt x="12791" y="2581"/>
                  <a:pt x="12780" y="2585"/>
                </a:cubicBezTo>
                <a:cubicBezTo>
                  <a:pt x="12769" y="2590"/>
                  <a:pt x="12758" y="2592"/>
                  <a:pt x="12746" y="2592"/>
                </a:cubicBezTo>
                <a:lnTo>
                  <a:pt x="55" y="2592"/>
                </a:lnTo>
                <a:cubicBezTo>
                  <a:pt x="48" y="2592"/>
                  <a:pt x="41" y="2590"/>
                  <a:pt x="34" y="2585"/>
                </a:cubicBezTo>
                <a:cubicBezTo>
                  <a:pt x="27" y="2581"/>
                  <a:pt x="21" y="2574"/>
                  <a:pt x="16" y="2566"/>
                </a:cubicBezTo>
                <a:cubicBezTo>
                  <a:pt x="11" y="2557"/>
                  <a:pt x="7" y="2548"/>
                  <a:pt x="4" y="2537"/>
                </a:cubicBezTo>
                <a:cubicBezTo>
                  <a:pt x="1" y="2526"/>
                  <a:pt x="0" y="2515"/>
                  <a:pt x="0" y="2503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" name="任意多边形: 形状 107"/>
          <p:cNvSpPr/>
          <p:nvPr/>
        </p:nvSpPr>
        <p:spPr>
          <a:xfrm>
            <a:off x="321480" y="4632480"/>
            <a:ext cx="32400" cy="933120"/>
          </a:xfrm>
          <a:custGeom>
            <a:avLst/>
            <a:gdLst/>
            <a:ahLst/>
            <a:cxnLst/>
            <a:rect l="0" t="0" r="r" b="b"/>
            <a:pathLst>
              <a:path w="90" h="2592">
                <a:moveTo>
                  <a:pt x="0" y="0"/>
                </a:moveTo>
                <a:lnTo>
                  <a:pt x="90" y="0"/>
                </a:lnTo>
                <a:lnTo>
                  <a:pt x="90" y="2592"/>
                </a:lnTo>
                <a:lnTo>
                  <a:pt x="0" y="2592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9" name="图片 108"/>
          <p:cNvPicPr/>
          <p:nvPr/>
        </p:nvPicPr>
        <p:blipFill>
          <a:blip r:embed="rId9"/>
          <a:stretch/>
        </p:blipFill>
        <p:spPr>
          <a:xfrm>
            <a:off x="474480" y="479340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0" name="文本框 109"/>
          <p:cNvSpPr txBox="1"/>
          <p:nvPr/>
        </p:nvSpPr>
        <p:spPr>
          <a:xfrm>
            <a:off x="796320" y="4151160"/>
            <a:ext cx="1944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和市场变化，保持长期服务能力。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796320" y="4788720"/>
            <a:ext cx="176112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多语言支持与跨文化交互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796320" y="5084280"/>
            <a:ext cx="4043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具备强大的语言转换能力，能在多语言环境中理解文化差异，实现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" name="任意多边形: 形状 112"/>
          <p:cNvSpPr/>
          <p:nvPr/>
        </p:nvSpPr>
        <p:spPr>
          <a:xfrm>
            <a:off x="7334640" y="2042640"/>
            <a:ext cx="643680" cy="643680"/>
          </a:xfrm>
          <a:custGeom>
            <a:avLst/>
            <a:gdLst/>
            <a:ahLst/>
            <a:cxnLst/>
            <a:rect l="0" t="0" r="r" b="b"/>
            <a:pathLst>
              <a:path w="1788" h="1788">
                <a:moveTo>
                  <a:pt x="17" y="720"/>
                </a:moveTo>
                <a:cubicBezTo>
                  <a:pt x="29" y="663"/>
                  <a:pt x="45" y="607"/>
                  <a:pt x="68" y="552"/>
                </a:cubicBezTo>
                <a:cubicBezTo>
                  <a:pt x="90" y="497"/>
                  <a:pt x="118" y="446"/>
                  <a:pt x="151" y="397"/>
                </a:cubicBezTo>
                <a:cubicBezTo>
                  <a:pt x="184" y="348"/>
                  <a:pt x="221" y="303"/>
                  <a:pt x="263" y="262"/>
                </a:cubicBezTo>
                <a:cubicBezTo>
                  <a:pt x="304" y="220"/>
                  <a:pt x="349" y="183"/>
                  <a:pt x="398" y="151"/>
                </a:cubicBezTo>
                <a:cubicBezTo>
                  <a:pt x="447" y="118"/>
                  <a:pt x="498" y="90"/>
                  <a:pt x="553" y="68"/>
                </a:cubicBezTo>
                <a:cubicBezTo>
                  <a:pt x="607" y="46"/>
                  <a:pt x="663" y="29"/>
                  <a:pt x="720" y="17"/>
                </a:cubicBezTo>
                <a:cubicBezTo>
                  <a:pt x="778" y="6"/>
                  <a:pt x="836" y="0"/>
                  <a:pt x="894" y="0"/>
                </a:cubicBezTo>
                <a:lnTo>
                  <a:pt x="895" y="0"/>
                </a:lnTo>
                <a:cubicBezTo>
                  <a:pt x="953" y="0"/>
                  <a:pt x="1011" y="6"/>
                  <a:pt x="1069" y="17"/>
                </a:cubicBezTo>
                <a:cubicBezTo>
                  <a:pt x="1126" y="29"/>
                  <a:pt x="1182" y="46"/>
                  <a:pt x="1237" y="68"/>
                </a:cubicBezTo>
                <a:cubicBezTo>
                  <a:pt x="1291" y="90"/>
                  <a:pt x="1342" y="118"/>
                  <a:pt x="1391" y="151"/>
                </a:cubicBezTo>
                <a:cubicBezTo>
                  <a:pt x="1440" y="183"/>
                  <a:pt x="1485" y="220"/>
                  <a:pt x="1526" y="262"/>
                </a:cubicBezTo>
                <a:cubicBezTo>
                  <a:pt x="1568" y="303"/>
                  <a:pt x="1605" y="348"/>
                  <a:pt x="1638" y="397"/>
                </a:cubicBezTo>
                <a:cubicBezTo>
                  <a:pt x="1670" y="446"/>
                  <a:pt x="1698" y="497"/>
                  <a:pt x="1720" y="552"/>
                </a:cubicBezTo>
                <a:cubicBezTo>
                  <a:pt x="1743" y="607"/>
                  <a:pt x="1760" y="663"/>
                  <a:pt x="1771" y="720"/>
                </a:cubicBezTo>
                <a:cubicBezTo>
                  <a:pt x="1782" y="778"/>
                  <a:pt x="1788" y="836"/>
                  <a:pt x="1788" y="895"/>
                </a:cubicBezTo>
                <a:cubicBezTo>
                  <a:pt x="1788" y="953"/>
                  <a:pt x="1782" y="1011"/>
                  <a:pt x="1771" y="1069"/>
                </a:cubicBezTo>
                <a:cubicBezTo>
                  <a:pt x="1760" y="1126"/>
                  <a:pt x="1743" y="1182"/>
                  <a:pt x="1720" y="1237"/>
                </a:cubicBezTo>
                <a:cubicBezTo>
                  <a:pt x="1698" y="1291"/>
                  <a:pt x="1670" y="1342"/>
                  <a:pt x="1638" y="1391"/>
                </a:cubicBezTo>
                <a:cubicBezTo>
                  <a:pt x="1605" y="1440"/>
                  <a:pt x="1568" y="1485"/>
                  <a:pt x="1526" y="1526"/>
                </a:cubicBezTo>
                <a:cubicBezTo>
                  <a:pt x="1485" y="1568"/>
                  <a:pt x="1440" y="1605"/>
                  <a:pt x="1391" y="1638"/>
                </a:cubicBezTo>
                <a:cubicBezTo>
                  <a:pt x="1342" y="1670"/>
                  <a:pt x="1291" y="1698"/>
                  <a:pt x="1237" y="1720"/>
                </a:cubicBezTo>
                <a:cubicBezTo>
                  <a:pt x="1182" y="1743"/>
                  <a:pt x="1126" y="1760"/>
                  <a:pt x="1069" y="1771"/>
                </a:cubicBezTo>
                <a:cubicBezTo>
                  <a:pt x="1011" y="1782"/>
                  <a:pt x="953" y="1788"/>
                  <a:pt x="895" y="1788"/>
                </a:cubicBezTo>
                <a:cubicBezTo>
                  <a:pt x="836" y="1788"/>
                  <a:pt x="778" y="1782"/>
                  <a:pt x="720" y="1771"/>
                </a:cubicBezTo>
                <a:cubicBezTo>
                  <a:pt x="663" y="1760"/>
                  <a:pt x="607" y="1743"/>
                  <a:pt x="553" y="1720"/>
                </a:cubicBezTo>
                <a:cubicBezTo>
                  <a:pt x="498" y="1698"/>
                  <a:pt x="447" y="1670"/>
                  <a:pt x="398" y="1638"/>
                </a:cubicBezTo>
                <a:cubicBezTo>
                  <a:pt x="349" y="1605"/>
                  <a:pt x="304" y="1568"/>
                  <a:pt x="263" y="1526"/>
                </a:cubicBezTo>
                <a:cubicBezTo>
                  <a:pt x="221" y="1485"/>
                  <a:pt x="184" y="1440"/>
                  <a:pt x="151" y="1391"/>
                </a:cubicBezTo>
                <a:cubicBezTo>
                  <a:pt x="118" y="1342"/>
                  <a:pt x="90" y="1291"/>
                  <a:pt x="68" y="1237"/>
                </a:cubicBezTo>
                <a:cubicBezTo>
                  <a:pt x="45" y="1182"/>
                  <a:pt x="29" y="1126"/>
                  <a:pt x="17" y="1069"/>
                </a:cubicBezTo>
                <a:cubicBezTo>
                  <a:pt x="6" y="1011"/>
                  <a:pt x="0" y="953"/>
                  <a:pt x="0" y="895"/>
                </a:cubicBezTo>
                <a:lnTo>
                  <a:pt x="0" y="894"/>
                </a:lnTo>
                <a:cubicBezTo>
                  <a:pt x="0" y="836"/>
                  <a:pt x="6" y="778"/>
                  <a:pt x="17" y="720"/>
                </a:cubicBezTo>
                <a:close/>
              </a:path>
            </a:pathLst>
          </a:custGeom>
          <a:solidFill>
            <a:srgbClr val="00336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" name="任意多边形: 形状 113"/>
          <p:cNvSpPr/>
          <p:nvPr/>
        </p:nvSpPr>
        <p:spPr>
          <a:xfrm>
            <a:off x="7334640" y="2042640"/>
            <a:ext cx="643680" cy="643680"/>
          </a:xfrm>
          <a:custGeom>
            <a:avLst/>
            <a:gdLst/>
            <a:ahLst/>
            <a:cxnLst/>
            <a:rect l="0" t="0" r="r" b="b"/>
            <a:pathLst>
              <a:path w="1788" h="1788">
                <a:moveTo>
                  <a:pt x="0" y="895"/>
                </a:moveTo>
                <a:cubicBezTo>
                  <a:pt x="0" y="836"/>
                  <a:pt x="6" y="778"/>
                  <a:pt x="17" y="720"/>
                </a:cubicBezTo>
                <a:cubicBezTo>
                  <a:pt x="29" y="663"/>
                  <a:pt x="45" y="607"/>
                  <a:pt x="68" y="552"/>
                </a:cubicBezTo>
                <a:cubicBezTo>
                  <a:pt x="90" y="497"/>
                  <a:pt x="118" y="446"/>
                  <a:pt x="151" y="397"/>
                </a:cubicBezTo>
                <a:cubicBezTo>
                  <a:pt x="184" y="348"/>
                  <a:pt x="221" y="303"/>
                  <a:pt x="263" y="262"/>
                </a:cubicBezTo>
                <a:cubicBezTo>
                  <a:pt x="304" y="220"/>
                  <a:pt x="349" y="183"/>
                  <a:pt x="398" y="151"/>
                </a:cubicBezTo>
                <a:cubicBezTo>
                  <a:pt x="447" y="118"/>
                  <a:pt x="498" y="90"/>
                  <a:pt x="553" y="68"/>
                </a:cubicBezTo>
                <a:cubicBezTo>
                  <a:pt x="607" y="46"/>
                  <a:pt x="663" y="29"/>
                  <a:pt x="720" y="17"/>
                </a:cubicBezTo>
                <a:cubicBezTo>
                  <a:pt x="778" y="6"/>
                  <a:pt x="836" y="0"/>
                  <a:pt x="895" y="0"/>
                </a:cubicBezTo>
                <a:cubicBezTo>
                  <a:pt x="953" y="0"/>
                  <a:pt x="1011" y="6"/>
                  <a:pt x="1069" y="17"/>
                </a:cubicBezTo>
                <a:cubicBezTo>
                  <a:pt x="1126" y="29"/>
                  <a:pt x="1182" y="46"/>
                  <a:pt x="1237" y="68"/>
                </a:cubicBezTo>
                <a:cubicBezTo>
                  <a:pt x="1291" y="90"/>
                  <a:pt x="1342" y="118"/>
                  <a:pt x="1391" y="151"/>
                </a:cubicBezTo>
                <a:cubicBezTo>
                  <a:pt x="1440" y="183"/>
                  <a:pt x="1485" y="220"/>
                  <a:pt x="1526" y="262"/>
                </a:cubicBezTo>
                <a:cubicBezTo>
                  <a:pt x="1568" y="303"/>
                  <a:pt x="1605" y="348"/>
                  <a:pt x="1638" y="397"/>
                </a:cubicBezTo>
                <a:cubicBezTo>
                  <a:pt x="1670" y="446"/>
                  <a:pt x="1698" y="497"/>
                  <a:pt x="1720" y="552"/>
                </a:cubicBezTo>
                <a:cubicBezTo>
                  <a:pt x="1743" y="607"/>
                  <a:pt x="1760" y="663"/>
                  <a:pt x="1771" y="720"/>
                </a:cubicBezTo>
                <a:cubicBezTo>
                  <a:pt x="1782" y="778"/>
                  <a:pt x="1788" y="836"/>
                  <a:pt x="1788" y="895"/>
                </a:cubicBezTo>
                <a:cubicBezTo>
                  <a:pt x="1788" y="953"/>
                  <a:pt x="1782" y="1011"/>
                  <a:pt x="1771" y="1069"/>
                </a:cubicBezTo>
                <a:cubicBezTo>
                  <a:pt x="1760" y="1126"/>
                  <a:pt x="1743" y="1182"/>
                  <a:pt x="1720" y="1237"/>
                </a:cubicBezTo>
                <a:cubicBezTo>
                  <a:pt x="1698" y="1291"/>
                  <a:pt x="1670" y="1342"/>
                  <a:pt x="1638" y="1391"/>
                </a:cubicBezTo>
                <a:cubicBezTo>
                  <a:pt x="1605" y="1440"/>
                  <a:pt x="1568" y="1485"/>
                  <a:pt x="1526" y="1526"/>
                </a:cubicBezTo>
                <a:cubicBezTo>
                  <a:pt x="1485" y="1568"/>
                  <a:pt x="1440" y="1605"/>
                  <a:pt x="1391" y="1638"/>
                </a:cubicBezTo>
                <a:cubicBezTo>
                  <a:pt x="1342" y="1670"/>
                  <a:pt x="1291" y="1698"/>
                  <a:pt x="1237" y="1720"/>
                </a:cubicBezTo>
                <a:cubicBezTo>
                  <a:pt x="1182" y="1743"/>
                  <a:pt x="1126" y="1760"/>
                  <a:pt x="1069" y="1771"/>
                </a:cubicBezTo>
                <a:cubicBezTo>
                  <a:pt x="1011" y="1782"/>
                  <a:pt x="953" y="1788"/>
                  <a:pt x="895" y="1788"/>
                </a:cubicBezTo>
                <a:cubicBezTo>
                  <a:pt x="836" y="1788"/>
                  <a:pt x="778" y="1782"/>
                  <a:pt x="720" y="1771"/>
                </a:cubicBezTo>
                <a:cubicBezTo>
                  <a:pt x="663" y="1760"/>
                  <a:pt x="607" y="1743"/>
                  <a:pt x="553" y="1720"/>
                </a:cubicBezTo>
                <a:cubicBezTo>
                  <a:pt x="498" y="1698"/>
                  <a:pt x="447" y="1670"/>
                  <a:pt x="398" y="1638"/>
                </a:cubicBezTo>
                <a:cubicBezTo>
                  <a:pt x="349" y="1605"/>
                  <a:pt x="304" y="1568"/>
                  <a:pt x="263" y="1526"/>
                </a:cubicBezTo>
                <a:cubicBezTo>
                  <a:pt x="221" y="1485"/>
                  <a:pt x="184" y="1440"/>
                  <a:pt x="151" y="1391"/>
                </a:cubicBezTo>
                <a:cubicBezTo>
                  <a:pt x="118" y="1342"/>
                  <a:pt x="90" y="1291"/>
                  <a:pt x="68" y="1237"/>
                </a:cubicBezTo>
                <a:cubicBezTo>
                  <a:pt x="45" y="1182"/>
                  <a:pt x="29" y="1126"/>
                  <a:pt x="17" y="1069"/>
                </a:cubicBezTo>
                <a:cubicBezTo>
                  <a:pt x="6" y="1011"/>
                  <a:pt x="0" y="953"/>
                  <a:pt x="0" y="895"/>
                </a:cubicBezTo>
                <a:moveTo>
                  <a:pt x="895" y="45"/>
                </a:moveTo>
                <a:cubicBezTo>
                  <a:pt x="867" y="45"/>
                  <a:pt x="839" y="46"/>
                  <a:pt x="811" y="49"/>
                </a:cubicBezTo>
                <a:cubicBezTo>
                  <a:pt x="784" y="51"/>
                  <a:pt x="756" y="56"/>
                  <a:pt x="729" y="61"/>
                </a:cubicBezTo>
                <a:cubicBezTo>
                  <a:pt x="702" y="66"/>
                  <a:pt x="675" y="73"/>
                  <a:pt x="648" y="81"/>
                </a:cubicBezTo>
                <a:cubicBezTo>
                  <a:pt x="622" y="89"/>
                  <a:pt x="595" y="99"/>
                  <a:pt x="570" y="109"/>
                </a:cubicBezTo>
                <a:cubicBezTo>
                  <a:pt x="544" y="120"/>
                  <a:pt x="519" y="132"/>
                  <a:pt x="494" y="145"/>
                </a:cubicBezTo>
                <a:cubicBezTo>
                  <a:pt x="470" y="158"/>
                  <a:pt x="446" y="172"/>
                  <a:pt x="423" y="188"/>
                </a:cubicBezTo>
                <a:cubicBezTo>
                  <a:pt x="400" y="203"/>
                  <a:pt x="377" y="220"/>
                  <a:pt x="356" y="237"/>
                </a:cubicBezTo>
                <a:cubicBezTo>
                  <a:pt x="334" y="255"/>
                  <a:pt x="314" y="274"/>
                  <a:pt x="294" y="293"/>
                </a:cubicBezTo>
                <a:cubicBezTo>
                  <a:pt x="275" y="313"/>
                  <a:pt x="256" y="334"/>
                  <a:pt x="238" y="355"/>
                </a:cubicBezTo>
                <a:cubicBezTo>
                  <a:pt x="221" y="377"/>
                  <a:pt x="204" y="399"/>
                  <a:pt x="189" y="422"/>
                </a:cubicBezTo>
                <a:cubicBezTo>
                  <a:pt x="172" y="445"/>
                  <a:pt x="158" y="469"/>
                  <a:pt x="145" y="493"/>
                </a:cubicBezTo>
                <a:cubicBezTo>
                  <a:pt x="132" y="518"/>
                  <a:pt x="120" y="543"/>
                  <a:pt x="109" y="569"/>
                </a:cubicBezTo>
                <a:cubicBezTo>
                  <a:pt x="99" y="595"/>
                  <a:pt x="89" y="622"/>
                  <a:pt x="81" y="648"/>
                </a:cubicBezTo>
                <a:cubicBezTo>
                  <a:pt x="73" y="675"/>
                  <a:pt x="66" y="702"/>
                  <a:pt x="61" y="729"/>
                </a:cubicBezTo>
                <a:cubicBezTo>
                  <a:pt x="55" y="756"/>
                  <a:pt x="51" y="784"/>
                  <a:pt x="49" y="811"/>
                </a:cubicBezTo>
                <a:cubicBezTo>
                  <a:pt x="46" y="839"/>
                  <a:pt x="45" y="867"/>
                  <a:pt x="45" y="895"/>
                </a:cubicBezTo>
                <a:cubicBezTo>
                  <a:pt x="45" y="922"/>
                  <a:pt x="46" y="950"/>
                  <a:pt x="49" y="978"/>
                </a:cubicBezTo>
                <a:cubicBezTo>
                  <a:pt x="51" y="1005"/>
                  <a:pt x="55" y="1033"/>
                  <a:pt x="61" y="1060"/>
                </a:cubicBezTo>
                <a:cubicBezTo>
                  <a:pt x="66" y="1087"/>
                  <a:pt x="73" y="1114"/>
                  <a:pt x="81" y="1141"/>
                </a:cubicBezTo>
                <a:cubicBezTo>
                  <a:pt x="89" y="1168"/>
                  <a:pt x="99" y="1194"/>
                  <a:pt x="109" y="1219"/>
                </a:cubicBezTo>
                <a:cubicBezTo>
                  <a:pt x="120" y="1245"/>
                  <a:pt x="132" y="1270"/>
                  <a:pt x="145" y="1295"/>
                </a:cubicBezTo>
                <a:cubicBezTo>
                  <a:pt x="158" y="1319"/>
                  <a:pt x="172" y="1343"/>
                  <a:pt x="189" y="1366"/>
                </a:cubicBezTo>
                <a:cubicBezTo>
                  <a:pt x="204" y="1389"/>
                  <a:pt x="221" y="1412"/>
                  <a:pt x="238" y="1433"/>
                </a:cubicBezTo>
                <a:cubicBezTo>
                  <a:pt x="256" y="1455"/>
                  <a:pt x="275" y="1475"/>
                  <a:pt x="294" y="1495"/>
                </a:cubicBezTo>
                <a:cubicBezTo>
                  <a:pt x="314" y="1515"/>
                  <a:pt x="334" y="1533"/>
                  <a:pt x="356" y="1551"/>
                </a:cubicBezTo>
                <a:cubicBezTo>
                  <a:pt x="377" y="1568"/>
                  <a:pt x="400" y="1585"/>
                  <a:pt x="423" y="1600"/>
                </a:cubicBezTo>
                <a:cubicBezTo>
                  <a:pt x="446" y="1616"/>
                  <a:pt x="470" y="1630"/>
                  <a:pt x="494" y="1643"/>
                </a:cubicBezTo>
                <a:cubicBezTo>
                  <a:pt x="519" y="1656"/>
                  <a:pt x="544" y="1668"/>
                  <a:pt x="570" y="1679"/>
                </a:cubicBezTo>
                <a:cubicBezTo>
                  <a:pt x="595" y="1690"/>
                  <a:pt x="622" y="1699"/>
                  <a:pt x="648" y="1707"/>
                </a:cubicBezTo>
                <a:cubicBezTo>
                  <a:pt x="675" y="1715"/>
                  <a:pt x="702" y="1722"/>
                  <a:pt x="729" y="1727"/>
                </a:cubicBezTo>
                <a:cubicBezTo>
                  <a:pt x="756" y="1733"/>
                  <a:pt x="784" y="1737"/>
                  <a:pt x="811" y="1739"/>
                </a:cubicBezTo>
                <a:cubicBezTo>
                  <a:pt x="839" y="1742"/>
                  <a:pt x="867" y="1744"/>
                  <a:pt x="895" y="1744"/>
                </a:cubicBezTo>
                <a:cubicBezTo>
                  <a:pt x="922" y="1744"/>
                  <a:pt x="950" y="1742"/>
                  <a:pt x="978" y="1739"/>
                </a:cubicBezTo>
                <a:cubicBezTo>
                  <a:pt x="1005" y="1737"/>
                  <a:pt x="1033" y="1733"/>
                  <a:pt x="1060" y="1727"/>
                </a:cubicBezTo>
                <a:cubicBezTo>
                  <a:pt x="1087" y="1722"/>
                  <a:pt x="1114" y="1715"/>
                  <a:pt x="1141" y="1707"/>
                </a:cubicBezTo>
                <a:cubicBezTo>
                  <a:pt x="1168" y="1699"/>
                  <a:pt x="1194" y="1690"/>
                  <a:pt x="1219" y="1679"/>
                </a:cubicBezTo>
                <a:cubicBezTo>
                  <a:pt x="1245" y="1668"/>
                  <a:pt x="1270" y="1656"/>
                  <a:pt x="1295" y="1643"/>
                </a:cubicBezTo>
                <a:cubicBezTo>
                  <a:pt x="1319" y="1630"/>
                  <a:pt x="1343" y="1616"/>
                  <a:pt x="1366" y="1600"/>
                </a:cubicBezTo>
                <a:cubicBezTo>
                  <a:pt x="1389" y="1585"/>
                  <a:pt x="1412" y="1568"/>
                  <a:pt x="1433" y="1551"/>
                </a:cubicBezTo>
                <a:cubicBezTo>
                  <a:pt x="1455" y="1533"/>
                  <a:pt x="1475" y="1515"/>
                  <a:pt x="1495" y="1495"/>
                </a:cubicBezTo>
                <a:cubicBezTo>
                  <a:pt x="1514" y="1475"/>
                  <a:pt x="1533" y="1455"/>
                  <a:pt x="1551" y="1433"/>
                </a:cubicBezTo>
                <a:cubicBezTo>
                  <a:pt x="1568" y="1412"/>
                  <a:pt x="1585" y="1389"/>
                  <a:pt x="1600" y="1366"/>
                </a:cubicBezTo>
                <a:cubicBezTo>
                  <a:pt x="1616" y="1343"/>
                  <a:pt x="1630" y="1319"/>
                  <a:pt x="1643" y="1295"/>
                </a:cubicBezTo>
                <a:cubicBezTo>
                  <a:pt x="1656" y="1270"/>
                  <a:pt x="1668" y="1245"/>
                  <a:pt x="1679" y="1219"/>
                </a:cubicBezTo>
                <a:cubicBezTo>
                  <a:pt x="1689" y="1194"/>
                  <a:pt x="1699" y="1168"/>
                  <a:pt x="1707" y="1141"/>
                </a:cubicBezTo>
                <a:cubicBezTo>
                  <a:pt x="1715" y="1114"/>
                  <a:pt x="1722" y="1087"/>
                  <a:pt x="1727" y="1060"/>
                </a:cubicBezTo>
                <a:cubicBezTo>
                  <a:pt x="1733" y="1033"/>
                  <a:pt x="1737" y="1005"/>
                  <a:pt x="1739" y="978"/>
                </a:cubicBezTo>
                <a:cubicBezTo>
                  <a:pt x="1742" y="950"/>
                  <a:pt x="1743" y="922"/>
                  <a:pt x="1743" y="895"/>
                </a:cubicBezTo>
                <a:cubicBezTo>
                  <a:pt x="1743" y="867"/>
                  <a:pt x="1742" y="839"/>
                  <a:pt x="1739" y="811"/>
                </a:cubicBezTo>
                <a:cubicBezTo>
                  <a:pt x="1737" y="784"/>
                  <a:pt x="1733" y="756"/>
                  <a:pt x="1727" y="729"/>
                </a:cubicBezTo>
                <a:cubicBezTo>
                  <a:pt x="1722" y="702"/>
                  <a:pt x="1715" y="675"/>
                  <a:pt x="1707" y="648"/>
                </a:cubicBezTo>
                <a:cubicBezTo>
                  <a:pt x="1699" y="622"/>
                  <a:pt x="1689" y="595"/>
                  <a:pt x="1679" y="569"/>
                </a:cubicBezTo>
                <a:cubicBezTo>
                  <a:pt x="1668" y="543"/>
                  <a:pt x="1656" y="518"/>
                  <a:pt x="1643" y="493"/>
                </a:cubicBezTo>
                <a:cubicBezTo>
                  <a:pt x="1630" y="469"/>
                  <a:pt x="1616" y="445"/>
                  <a:pt x="1600" y="422"/>
                </a:cubicBezTo>
                <a:cubicBezTo>
                  <a:pt x="1585" y="399"/>
                  <a:pt x="1568" y="377"/>
                  <a:pt x="1551" y="355"/>
                </a:cubicBezTo>
                <a:cubicBezTo>
                  <a:pt x="1533" y="334"/>
                  <a:pt x="1514" y="313"/>
                  <a:pt x="1495" y="293"/>
                </a:cubicBezTo>
                <a:cubicBezTo>
                  <a:pt x="1475" y="274"/>
                  <a:pt x="1455" y="255"/>
                  <a:pt x="1433" y="237"/>
                </a:cubicBezTo>
                <a:cubicBezTo>
                  <a:pt x="1412" y="220"/>
                  <a:pt x="1389" y="203"/>
                  <a:pt x="1366" y="188"/>
                </a:cubicBezTo>
                <a:cubicBezTo>
                  <a:pt x="1343" y="172"/>
                  <a:pt x="1319" y="158"/>
                  <a:pt x="1295" y="145"/>
                </a:cubicBezTo>
                <a:cubicBezTo>
                  <a:pt x="1270" y="132"/>
                  <a:pt x="1245" y="120"/>
                  <a:pt x="1219" y="109"/>
                </a:cubicBezTo>
                <a:cubicBezTo>
                  <a:pt x="1194" y="99"/>
                  <a:pt x="1168" y="89"/>
                  <a:pt x="1141" y="81"/>
                </a:cubicBezTo>
                <a:cubicBezTo>
                  <a:pt x="1114" y="73"/>
                  <a:pt x="1087" y="66"/>
                  <a:pt x="1060" y="61"/>
                </a:cubicBezTo>
                <a:cubicBezTo>
                  <a:pt x="1033" y="56"/>
                  <a:pt x="1005" y="51"/>
                  <a:pt x="978" y="49"/>
                </a:cubicBezTo>
                <a:cubicBezTo>
                  <a:pt x="950" y="46"/>
                  <a:pt x="922" y="45"/>
                  <a:pt x="895" y="45"/>
                </a:cubicBez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5" name="图片 114"/>
          <p:cNvPicPr/>
          <p:nvPr/>
        </p:nvPicPr>
        <p:blipFill>
          <a:blip r:embed="rId10"/>
          <a:stretch/>
        </p:blipFill>
        <p:spPr>
          <a:xfrm>
            <a:off x="7560000" y="2203560"/>
            <a:ext cx="20088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6" name="文本框 115"/>
          <p:cNvSpPr txBox="1"/>
          <p:nvPr/>
        </p:nvSpPr>
        <p:spPr>
          <a:xfrm>
            <a:off x="796320" y="5277240"/>
            <a:ext cx="14256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高质量跨文化交流支持。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" name="任意多边形: 形状 116"/>
          <p:cNvSpPr/>
          <p:nvPr/>
        </p:nvSpPr>
        <p:spPr>
          <a:xfrm>
            <a:off x="8380080" y="3088080"/>
            <a:ext cx="643680" cy="643680"/>
          </a:xfrm>
          <a:custGeom>
            <a:avLst/>
            <a:gdLst/>
            <a:ahLst/>
            <a:cxnLst/>
            <a:rect l="0" t="0" r="r" b="b"/>
            <a:pathLst>
              <a:path w="1788" h="1788">
                <a:moveTo>
                  <a:pt x="0" y="894"/>
                </a:moveTo>
                <a:cubicBezTo>
                  <a:pt x="0" y="835"/>
                  <a:pt x="6" y="777"/>
                  <a:pt x="17" y="719"/>
                </a:cubicBezTo>
                <a:cubicBezTo>
                  <a:pt x="29" y="662"/>
                  <a:pt x="46" y="606"/>
                  <a:pt x="68" y="552"/>
                </a:cubicBezTo>
                <a:cubicBezTo>
                  <a:pt x="91" y="498"/>
                  <a:pt x="118" y="446"/>
                  <a:pt x="151" y="397"/>
                </a:cubicBezTo>
                <a:cubicBezTo>
                  <a:pt x="183" y="349"/>
                  <a:pt x="220" y="303"/>
                  <a:pt x="262" y="262"/>
                </a:cubicBezTo>
                <a:cubicBezTo>
                  <a:pt x="303" y="220"/>
                  <a:pt x="349" y="183"/>
                  <a:pt x="397" y="151"/>
                </a:cubicBezTo>
                <a:cubicBezTo>
                  <a:pt x="446" y="118"/>
                  <a:pt x="498" y="91"/>
                  <a:pt x="552" y="68"/>
                </a:cubicBezTo>
                <a:cubicBezTo>
                  <a:pt x="606" y="46"/>
                  <a:pt x="662" y="29"/>
                  <a:pt x="719" y="17"/>
                </a:cubicBezTo>
                <a:cubicBezTo>
                  <a:pt x="777" y="6"/>
                  <a:pt x="835" y="0"/>
                  <a:pt x="895" y="0"/>
                </a:cubicBezTo>
                <a:cubicBezTo>
                  <a:pt x="954" y="0"/>
                  <a:pt x="1012" y="6"/>
                  <a:pt x="1069" y="17"/>
                </a:cubicBezTo>
                <a:cubicBezTo>
                  <a:pt x="1127" y="29"/>
                  <a:pt x="1183" y="46"/>
                  <a:pt x="1237" y="68"/>
                </a:cubicBezTo>
                <a:cubicBezTo>
                  <a:pt x="1291" y="91"/>
                  <a:pt x="1342" y="118"/>
                  <a:pt x="1391" y="151"/>
                </a:cubicBezTo>
                <a:cubicBezTo>
                  <a:pt x="1440" y="183"/>
                  <a:pt x="1485" y="220"/>
                  <a:pt x="1527" y="262"/>
                </a:cubicBezTo>
                <a:cubicBezTo>
                  <a:pt x="1568" y="303"/>
                  <a:pt x="1605" y="349"/>
                  <a:pt x="1638" y="397"/>
                </a:cubicBezTo>
                <a:cubicBezTo>
                  <a:pt x="1670" y="446"/>
                  <a:pt x="1698" y="498"/>
                  <a:pt x="1720" y="552"/>
                </a:cubicBezTo>
                <a:cubicBezTo>
                  <a:pt x="1743" y="606"/>
                  <a:pt x="1760" y="662"/>
                  <a:pt x="1771" y="719"/>
                </a:cubicBezTo>
                <a:cubicBezTo>
                  <a:pt x="1783" y="777"/>
                  <a:pt x="1788" y="835"/>
                  <a:pt x="1788" y="894"/>
                </a:cubicBezTo>
                <a:cubicBezTo>
                  <a:pt x="1788" y="952"/>
                  <a:pt x="1783" y="1011"/>
                  <a:pt x="1771" y="1068"/>
                </a:cubicBezTo>
                <a:cubicBezTo>
                  <a:pt x="1760" y="1126"/>
                  <a:pt x="1743" y="1182"/>
                  <a:pt x="1720" y="1236"/>
                </a:cubicBezTo>
                <a:cubicBezTo>
                  <a:pt x="1698" y="1291"/>
                  <a:pt x="1670" y="1342"/>
                  <a:pt x="1638" y="1391"/>
                </a:cubicBezTo>
                <a:cubicBezTo>
                  <a:pt x="1605" y="1440"/>
                  <a:pt x="1568" y="1485"/>
                  <a:pt x="1527" y="1527"/>
                </a:cubicBezTo>
                <a:cubicBezTo>
                  <a:pt x="1485" y="1568"/>
                  <a:pt x="1440" y="1605"/>
                  <a:pt x="1391" y="1638"/>
                </a:cubicBezTo>
                <a:cubicBezTo>
                  <a:pt x="1342" y="1670"/>
                  <a:pt x="1291" y="1698"/>
                  <a:pt x="1237" y="1720"/>
                </a:cubicBezTo>
                <a:cubicBezTo>
                  <a:pt x="1183" y="1743"/>
                  <a:pt x="1127" y="1760"/>
                  <a:pt x="1069" y="1771"/>
                </a:cubicBezTo>
                <a:cubicBezTo>
                  <a:pt x="1012" y="1783"/>
                  <a:pt x="953" y="1788"/>
                  <a:pt x="895" y="1788"/>
                </a:cubicBezTo>
                <a:cubicBezTo>
                  <a:pt x="835" y="1788"/>
                  <a:pt x="777" y="1783"/>
                  <a:pt x="719" y="1771"/>
                </a:cubicBezTo>
                <a:cubicBezTo>
                  <a:pt x="662" y="1760"/>
                  <a:pt x="606" y="1743"/>
                  <a:pt x="552" y="1720"/>
                </a:cubicBezTo>
                <a:cubicBezTo>
                  <a:pt x="498" y="1698"/>
                  <a:pt x="446" y="1670"/>
                  <a:pt x="397" y="1638"/>
                </a:cubicBezTo>
                <a:cubicBezTo>
                  <a:pt x="349" y="1605"/>
                  <a:pt x="303" y="1568"/>
                  <a:pt x="262" y="1527"/>
                </a:cubicBezTo>
                <a:cubicBezTo>
                  <a:pt x="220" y="1485"/>
                  <a:pt x="183" y="1440"/>
                  <a:pt x="151" y="1391"/>
                </a:cubicBezTo>
                <a:cubicBezTo>
                  <a:pt x="118" y="1342"/>
                  <a:pt x="91" y="1291"/>
                  <a:pt x="68" y="1236"/>
                </a:cubicBezTo>
                <a:cubicBezTo>
                  <a:pt x="46" y="1182"/>
                  <a:pt x="29" y="1126"/>
                  <a:pt x="17" y="1068"/>
                </a:cubicBezTo>
                <a:cubicBezTo>
                  <a:pt x="6" y="1011"/>
                  <a:pt x="0" y="952"/>
                  <a:pt x="0" y="894"/>
                </a:cubicBezTo>
                <a:close/>
              </a:path>
            </a:pathLst>
          </a:custGeom>
          <a:solidFill>
            <a:srgbClr val="00336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" name="任意多边形: 形状 117"/>
          <p:cNvSpPr/>
          <p:nvPr/>
        </p:nvSpPr>
        <p:spPr>
          <a:xfrm>
            <a:off x="8380080" y="3088080"/>
            <a:ext cx="643680" cy="643680"/>
          </a:xfrm>
          <a:custGeom>
            <a:avLst/>
            <a:gdLst/>
            <a:ahLst/>
            <a:cxnLst/>
            <a:rect l="0" t="0" r="r" b="b"/>
            <a:pathLst>
              <a:path w="1788" h="1788">
                <a:moveTo>
                  <a:pt x="0" y="894"/>
                </a:moveTo>
                <a:cubicBezTo>
                  <a:pt x="0" y="835"/>
                  <a:pt x="6" y="777"/>
                  <a:pt x="17" y="719"/>
                </a:cubicBezTo>
                <a:cubicBezTo>
                  <a:pt x="29" y="662"/>
                  <a:pt x="46" y="606"/>
                  <a:pt x="68" y="552"/>
                </a:cubicBezTo>
                <a:cubicBezTo>
                  <a:pt x="91" y="498"/>
                  <a:pt x="118" y="446"/>
                  <a:pt x="151" y="397"/>
                </a:cubicBezTo>
                <a:cubicBezTo>
                  <a:pt x="183" y="349"/>
                  <a:pt x="220" y="303"/>
                  <a:pt x="262" y="262"/>
                </a:cubicBezTo>
                <a:cubicBezTo>
                  <a:pt x="303" y="220"/>
                  <a:pt x="349" y="183"/>
                  <a:pt x="397" y="151"/>
                </a:cubicBezTo>
                <a:cubicBezTo>
                  <a:pt x="446" y="118"/>
                  <a:pt x="498" y="91"/>
                  <a:pt x="552" y="68"/>
                </a:cubicBezTo>
                <a:cubicBezTo>
                  <a:pt x="606" y="46"/>
                  <a:pt x="662" y="29"/>
                  <a:pt x="719" y="17"/>
                </a:cubicBezTo>
                <a:cubicBezTo>
                  <a:pt x="777" y="6"/>
                  <a:pt x="835" y="0"/>
                  <a:pt x="895" y="0"/>
                </a:cubicBezTo>
                <a:cubicBezTo>
                  <a:pt x="953" y="0"/>
                  <a:pt x="1012" y="6"/>
                  <a:pt x="1069" y="17"/>
                </a:cubicBezTo>
                <a:cubicBezTo>
                  <a:pt x="1127" y="29"/>
                  <a:pt x="1183" y="46"/>
                  <a:pt x="1237" y="68"/>
                </a:cubicBezTo>
                <a:cubicBezTo>
                  <a:pt x="1291" y="91"/>
                  <a:pt x="1342" y="118"/>
                  <a:pt x="1391" y="151"/>
                </a:cubicBezTo>
                <a:cubicBezTo>
                  <a:pt x="1440" y="183"/>
                  <a:pt x="1485" y="220"/>
                  <a:pt x="1527" y="262"/>
                </a:cubicBezTo>
                <a:cubicBezTo>
                  <a:pt x="1568" y="303"/>
                  <a:pt x="1605" y="349"/>
                  <a:pt x="1638" y="397"/>
                </a:cubicBezTo>
                <a:cubicBezTo>
                  <a:pt x="1670" y="446"/>
                  <a:pt x="1698" y="498"/>
                  <a:pt x="1720" y="552"/>
                </a:cubicBezTo>
                <a:cubicBezTo>
                  <a:pt x="1743" y="606"/>
                  <a:pt x="1760" y="662"/>
                  <a:pt x="1771" y="719"/>
                </a:cubicBezTo>
                <a:cubicBezTo>
                  <a:pt x="1783" y="777"/>
                  <a:pt x="1788" y="835"/>
                  <a:pt x="1788" y="894"/>
                </a:cubicBezTo>
                <a:cubicBezTo>
                  <a:pt x="1788" y="952"/>
                  <a:pt x="1783" y="1011"/>
                  <a:pt x="1771" y="1068"/>
                </a:cubicBezTo>
                <a:cubicBezTo>
                  <a:pt x="1760" y="1126"/>
                  <a:pt x="1743" y="1182"/>
                  <a:pt x="1720" y="1236"/>
                </a:cubicBezTo>
                <a:cubicBezTo>
                  <a:pt x="1698" y="1291"/>
                  <a:pt x="1670" y="1342"/>
                  <a:pt x="1638" y="1391"/>
                </a:cubicBezTo>
                <a:cubicBezTo>
                  <a:pt x="1605" y="1440"/>
                  <a:pt x="1568" y="1485"/>
                  <a:pt x="1527" y="1527"/>
                </a:cubicBezTo>
                <a:cubicBezTo>
                  <a:pt x="1485" y="1568"/>
                  <a:pt x="1440" y="1605"/>
                  <a:pt x="1391" y="1638"/>
                </a:cubicBezTo>
                <a:cubicBezTo>
                  <a:pt x="1342" y="1670"/>
                  <a:pt x="1291" y="1698"/>
                  <a:pt x="1237" y="1720"/>
                </a:cubicBezTo>
                <a:cubicBezTo>
                  <a:pt x="1183" y="1743"/>
                  <a:pt x="1127" y="1760"/>
                  <a:pt x="1069" y="1771"/>
                </a:cubicBezTo>
                <a:cubicBezTo>
                  <a:pt x="1012" y="1783"/>
                  <a:pt x="953" y="1788"/>
                  <a:pt x="895" y="1788"/>
                </a:cubicBezTo>
                <a:cubicBezTo>
                  <a:pt x="835" y="1788"/>
                  <a:pt x="777" y="1783"/>
                  <a:pt x="719" y="1771"/>
                </a:cubicBezTo>
                <a:cubicBezTo>
                  <a:pt x="662" y="1760"/>
                  <a:pt x="606" y="1743"/>
                  <a:pt x="552" y="1720"/>
                </a:cubicBezTo>
                <a:cubicBezTo>
                  <a:pt x="498" y="1698"/>
                  <a:pt x="446" y="1670"/>
                  <a:pt x="397" y="1638"/>
                </a:cubicBezTo>
                <a:cubicBezTo>
                  <a:pt x="349" y="1605"/>
                  <a:pt x="303" y="1568"/>
                  <a:pt x="262" y="1527"/>
                </a:cubicBezTo>
                <a:cubicBezTo>
                  <a:pt x="220" y="1485"/>
                  <a:pt x="183" y="1440"/>
                  <a:pt x="151" y="1391"/>
                </a:cubicBezTo>
                <a:cubicBezTo>
                  <a:pt x="118" y="1342"/>
                  <a:pt x="91" y="1291"/>
                  <a:pt x="68" y="1236"/>
                </a:cubicBezTo>
                <a:cubicBezTo>
                  <a:pt x="46" y="1182"/>
                  <a:pt x="29" y="1126"/>
                  <a:pt x="17" y="1068"/>
                </a:cubicBezTo>
                <a:cubicBezTo>
                  <a:pt x="6" y="1011"/>
                  <a:pt x="0" y="952"/>
                  <a:pt x="0" y="894"/>
                </a:cubicBezTo>
                <a:moveTo>
                  <a:pt x="895" y="45"/>
                </a:moveTo>
                <a:cubicBezTo>
                  <a:pt x="867" y="45"/>
                  <a:pt x="838" y="46"/>
                  <a:pt x="811" y="49"/>
                </a:cubicBezTo>
                <a:cubicBezTo>
                  <a:pt x="783" y="52"/>
                  <a:pt x="755" y="56"/>
                  <a:pt x="728" y="61"/>
                </a:cubicBezTo>
                <a:cubicBezTo>
                  <a:pt x="701" y="67"/>
                  <a:pt x="674" y="73"/>
                  <a:pt x="647" y="81"/>
                </a:cubicBezTo>
                <a:cubicBezTo>
                  <a:pt x="621" y="90"/>
                  <a:pt x="595" y="99"/>
                  <a:pt x="569" y="110"/>
                </a:cubicBezTo>
                <a:cubicBezTo>
                  <a:pt x="543" y="120"/>
                  <a:pt x="518" y="132"/>
                  <a:pt x="494" y="145"/>
                </a:cubicBezTo>
                <a:cubicBezTo>
                  <a:pt x="469" y="158"/>
                  <a:pt x="445" y="173"/>
                  <a:pt x="422" y="188"/>
                </a:cubicBezTo>
                <a:cubicBezTo>
                  <a:pt x="399" y="203"/>
                  <a:pt x="377" y="220"/>
                  <a:pt x="355" y="238"/>
                </a:cubicBezTo>
                <a:cubicBezTo>
                  <a:pt x="334" y="255"/>
                  <a:pt x="313" y="274"/>
                  <a:pt x="294" y="294"/>
                </a:cubicBezTo>
                <a:cubicBezTo>
                  <a:pt x="274" y="313"/>
                  <a:pt x="255" y="334"/>
                  <a:pt x="238" y="355"/>
                </a:cubicBezTo>
                <a:cubicBezTo>
                  <a:pt x="220" y="377"/>
                  <a:pt x="203" y="399"/>
                  <a:pt x="188" y="422"/>
                </a:cubicBezTo>
                <a:cubicBezTo>
                  <a:pt x="172" y="445"/>
                  <a:pt x="158" y="469"/>
                  <a:pt x="145" y="494"/>
                </a:cubicBezTo>
                <a:cubicBezTo>
                  <a:pt x="132" y="518"/>
                  <a:pt x="120" y="543"/>
                  <a:pt x="109" y="569"/>
                </a:cubicBezTo>
                <a:cubicBezTo>
                  <a:pt x="99" y="595"/>
                  <a:pt x="89" y="621"/>
                  <a:pt x="81" y="647"/>
                </a:cubicBezTo>
                <a:cubicBezTo>
                  <a:pt x="73" y="674"/>
                  <a:pt x="67" y="701"/>
                  <a:pt x="61" y="728"/>
                </a:cubicBezTo>
                <a:cubicBezTo>
                  <a:pt x="56" y="755"/>
                  <a:pt x="52" y="783"/>
                  <a:pt x="49" y="811"/>
                </a:cubicBezTo>
                <a:cubicBezTo>
                  <a:pt x="46" y="838"/>
                  <a:pt x="45" y="866"/>
                  <a:pt x="45" y="894"/>
                </a:cubicBezTo>
                <a:cubicBezTo>
                  <a:pt x="45" y="922"/>
                  <a:pt x="46" y="949"/>
                  <a:pt x="49" y="977"/>
                </a:cubicBezTo>
                <a:cubicBezTo>
                  <a:pt x="52" y="1005"/>
                  <a:pt x="56" y="1032"/>
                  <a:pt x="61" y="1059"/>
                </a:cubicBezTo>
                <a:cubicBezTo>
                  <a:pt x="67" y="1087"/>
                  <a:pt x="73" y="1114"/>
                  <a:pt x="81" y="1140"/>
                </a:cubicBezTo>
                <a:cubicBezTo>
                  <a:pt x="89" y="1167"/>
                  <a:pt x="99" y="1193"/>
                  <a:pt x="109" y="1219"/>
                </a:cubicBezTo>
                <a:cubicBezTo>
                  <a:pt x="120" y="1244"/>
                  <a:pt x="132" y="1270"/>
                  <a:pt x="145" y="1295"/>
                </a:cubicBezTo>
                <a:cubicBezTo>
                  <a:pt x="158" y="1320"/>
                  <a:pt x="172" y="1343"/>
                  <a:pt x="188" y="1366"/>
                </a:cubicBezTo>
                <a:cubicBezTo>
                  <a:pt x="203" y="1390"/>
                  <a:pt x="220" y="1412"/>
                  <a:pt x="238" y="1433"/>
                </a:cubicBezTo>
                <a:cubicBezTo>
                  <a:pt x="255" y="1455"/>
                  <a:pt x="274" y="1475"/>
                  <a:pt x="294" y="1495"/>
                </a:cubicBezTo>
                <a:cubicBezTo>
                  <a:pt x="313" y="1515"/>
                  <a:pt x="334" y="1533"/>
                  <a:pt x="355" y="1551"/>
                </a:cubicBezTo>
                <a:cubicBezTo>
                  <a:pt x="377" y="1569"/>
                  <a:pt x="399" y="1585"/>
                  <a:pt x="422" y="1601"/>
                </a:cubicBezTo>
                <a:cubicBezTo>
                  <a:pt x="445" y="1616"/>
                  <a:pt x="469" y="1630"/>
                  <a:pt x="494" y="1644"/>
                </a:cubicBezTo>
                <a:cubicBezTo>
                  <a:pt x="518" y="1657"/>
                  <a:pt x="543" y="1668"/>
                  <a:pt x="569" y="1679"/>
                </a:cubicBezTo>
                <a:cubicBezTo>
                  <a:pt x="595" y="1690"/>
                  <a:pt x="621" y="1699"/>
                  <a:pt x="647" y="1707"/>
                </a:cubicBezTo>
                <a:cubicBezTo>
                  <a:pt x="674" y="1715"/>
                  <a:pt x="701" y="1722"/>
                  <a:pt x="728" y="1727"/>
                </a:cubicBezTo>
                <a:cubicBezTo>
                  <a:pt x="755" y="1733"/>
                  <a:pt x="783" y="1737"/>
                  <a:pt x="811" y="1740"/>
                </a:cubicBezTo>
                <a:cubicBezTo>
                  <a:pt x="838" y="1742"/>
                  <a:pt x="867" y="1744"/>
                  <a:pt x="895" y="1744"/>
                </a:cubicBezTo>
                <a:cubicBezTo>
                  <a:pt x="923" y="1744"/>
                  <a:pt x="950" y="1742"/>
                  <a:pt x="978" y="1740"/>
                </a:cubicBezTo>
                <a:cubicBezTo>
                  <a:pt x="1006" y="1737"/>
                  <a:pt x="1033" y="1733"/>
                  <a:pt x="1060" y="1727"/>
                </a:cubicBezTo>
                <a:cubicBezTo>
                  <a:pt x="1088" y="1722"/>
                  <a:pt x="1115" y="1715"/>
                  <a:pt x="1141" y="1707"/>
                </a:cubicBezTo>
                <a:cubicBezTo>
                  <a:pt x="1168" y="1699"/>
                  <a:pt x="1194" y="1690"/>
                  <a:pt x="1220" y="1679"/>
                </a:cubicBezTo>
                <a:cubicBezTo>
                  <a:pt x="1245" y="1668"/>
                  <a:pt x="1270" y="1657"/>
                  <a:pt x="1295" y="1644"/>
                </a:cubicBezTo>
                <a:cubicBezTo>
                  <a:pt x="1319" y="1630"/>
                  <a:pt x="1343" y="1616"/>
                  <a:pt x="1366" y="1601"/>
                </a:cubicBezTo>
                <a:cubicBezTo>
                  <a:pt x="1390" y="1585"/>
                  <a:pt x="1412" y="1569"/>
                  <a:pt x="1433" y="1551"/>
                </a:cubicBezTo>
                <a:cubicBezTo>
                  <a:pt x="1455" y="1533"/>
                  <a:pt x="1475" y="1515"/>
                  <a:pt x="1495" y="1495"/>
                </a:cubicBezTo>
                <a:cubicBezTo>
                  <a:pt x="1515" y="1475"/>
                  <a:pt x="1533" y="1455"/>
                  <a:pt x="1551" y="1433"/>
                </a:cubicBezTo>
                <a:cubicBezTo>
                  <a:pt x="1569" y="1412"/>
                  <a:pt x="1585" y="1390"/>
                  <a:pt x="1601" y="1366"/>
                </a:cubicBezTo>
                <a:cubicBezTo>
                  <a:pt x="1616" y="1343"/>
                  <a:pt x="1630" y="1320"/>
                  <a:pt x="1643" y="1295"/>
                </a:cubicBezTo>
                <a:cubicBezTo>
                  <a:pt x="1657" y="1270"/>
                  <a:pt x="1668" y="1244"/>
                  <a:pt x="1679" y="1219"/>
                </a:cubicBezTo>
                <a:cubicBezTo>
                  <a:pt x="1690" y="1193"/>
                  <a:pt x="1699" y="1167"/>
                  <a:pt x="1707" y="1140"/>
                </a:cubicBezTo>
                <a:cubicBezTo>
                  <a:pt x="1715" y="1114"/>
                  <a:pt x="1722" y="1087"/>
                  <a:pt x="1727" y="1059"/>
                </a:cubicBezTo>
                <a:cubicBezTo>
                  <a:pt x="1733" y="1032"/>
                  <a:pt x="1737" y="1005"/>
                  <a:pt x="1740" y="977"/>
                </a:cubicBezTo>
                <a:cubicBezTo>
                  <a:pt x="1742" y="949"/>
                  <a:pt x="1744" y="922"/>
                  <a:pt x="1744" y="894"/>
                </a:cubicBezTo>
                <a:cubicBezTo>
                  <a:pt x="1744" y="866"/>
                  <a:pt x="1742" y="838"/>
                  <a:pt x="1740" y="811"/>
                </a:cubicBezTo>
                <a:cubicBezTo>
                  <a:pt x="1737" y="783"/>
                  <a:pt x="1733" y="755"/>
                  <a:pt x="1727" y="728"/>
                </a:cubicBezTo>
                <a:cubicBezTo>
                  <a:pt x="1722" y="701"/>
                  <a:pt x="1715" y="674"/>
                  <a:pt x="1707" y="647"/>
                </a:cubicBezTo>
                <a:cubicBezTo>
                  <a:pt x="1699" y="621"/>
                  <a:pt x="1690" y="595"/>
                  <a:pt x="1679" y="569"/>
                </a:cubicBezTo>
                <a:cubicBezTo>
                  <a:pt x="1668" y="543"/>
                  <a:pt x="1657" y="518"/>
                  <a:pt x="1643" y="494"/>
                </a:cubicBezTo>
                <a:cubicBezTo>
                  <a:pt x="1630" y="469"/>
                  <a:pt x="1616" y="445"/>
                  <a:pt x="1601" y="422"/>
                </a:cubicBezTo>
                <a:cubicBezTo>
                  <a:pt x="1585" y="399"/>
                  <a:pt x="1569" y="377"/>
                  <a:pt x="1551" y="355"/>
                </a:cubicBezTo>
                <a:cubicBezTo>
                  <a:pt x="1533" y="334"/>
                  <a:pt x="1515" y="313"/>
                  <a:pt x="1495" y="294"/>
                </a:cubicBezTo>
                <a:cubicBezTo>
                  <a:pt x="1475" y="274"/>
                  <a:pt x="1455" y="255"/>
                  <a:pt x="1433" y="238"/>
                </a:cubicBezTo>
                <a:cubicBezTo>
                  <a:pt x="1412" y="220"/>
                  <a:pt x="1390" y="203"/>
                  <a:pt x="1366" y="188"/>
                </a:cubicBezTo>
                <a:cubicBezTo>
                  <a:pt x="1343" y="173"/>
                  <a:pt x="1319" y="158"/>
                  <a:pt x="1295" y="145"/>
                </a:cubicBezTo>
                <a:cubicBezTo>
                  <a:pt x="1270" y="132"/>
                  <a:pt x="1245" y="120"/>
                  <a:pt x="1220" y="110"/>
                </a:cubicBezTo>
                <a:cubicBezTo>
                  <a:pt x="1194" y="99"/>
                  <a:pt x="1168" y="90"/>
                  <a:pt x="1141" y="81"/>
                </a:cubicBezTo>
                <a:cubicBezTo>
                  <a:pt x="1115" y="73"/>
                  <a:pt x="1088" y="67"/>
                  <a:pt x="1060" y="61"/>
                </a:cubicBezTo>
                <a:cubicBezTo>
                  <a:pt x="1033" y="56"/>
                  <a:pt x="1006" y="52"/>
                  <a:pt x="978" y="49"/>
                </a:cubicBezTo>
                <a:cubicBezTo>
                  <a:pt x="950" y="46"/>
                  <a:pt x="923" y="45"/>
                  <a:pt x="895" y="45"/>
                </a:cubicBez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9" name="图片 118"/>
          <p:cNvPicPr/>
          <p:nvPr/>
        </p:nvPicPr>
        <p:blipFill>
          <a:blip r:embed="rId11"/>
          <a:stretch/>
        </p:blipFill>
        <p:spPr>
          <a:xfrm>
            <a:off x="8621640" y="324936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0" name="文本框 119"/>
          <p:cNvSpPr txBox="1"/>
          <p:nvPr/>
        </p:nvSpPr>
        <p:spPr>
          <a:xfrm>
            <a:off x="7463520" y="2427840"/>
            <a:ext cx="384840" cy="138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语言理解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" name="任意多边形: 形状 120"/>
          <p:cNvSpPr/>
          <p:nvPr/>
        </p:nvSpPr>
        <p:spPr>
          <a:xfrm>
            <a:off x="7334640" y="4133520"/>
            <a:ext cx="643680" cy="644040"/>
          </a:xfrm>
          <a:custGeom>
            <a:avLst/>
            <a:gdLst/>
            <a:ahLst/>
            <a:cxnLst/>
            <a:rect l="0" t="0" r="r" b="b"/>
            <a:pathLst>
              <a:path w="1788" h="1789">
                <a:moveTo>
                  <a:pt x="17" y="721"/>
                </a:moveTo>
                <a:cubicBezTo>
                  <a:pt x="29" y="663"/>
                  <a:pt x="45" y="607"/>
                  <a:pt x="68" y="553"/>
                </a:cubicBezTo>
                <a:cubicBezTo>
                  <a:pt x="90" y="499"/>
                  <a:pt x="118" y="447"/>
                  <a:pt x="151" y="399"/>
                </a:cubicBezTo>
                <a:cubicBezTo>
                  <a:pt x="184" y="350"/>
                  <a:pt x="221" y="305"/>
                  <a:pt x="263" y="263"/>
                </a:cubicBezTo>
                <a:cubicBezTo>
                  <a:pt x="304" y="222"/>
                  <a:pt x="349" y="185"/>
                  <a:pt x="398" y="152"/>
                </a:cubicBezTo>
                <a:cubicBezTo>
                  <a:pt x="447" y="118"/>
                  <a:pt x="498" y="91"/>
                  <a:pt x="553" y="68"/>
                </a:cubicBezTo>
                <a:cubicBezTo>
                  <a:pt x="607" y="46"/>
                  <a:pt x="663" y="29"/>
                  <a:pt x="720" y="18"/>
                </a:cubicBezTo>
                <a:cubicBezTo>
                  <a:pt x="778" y="6"/>
                  <a:pt x="836" y="0"/>
                  <a:pt x="894" y="0"/>
                </a:cubicBezTo>
                <a:lnTo>
                  <a:pt x="895" y="0"/>
                </a:lnTo>
                <a:cubicBezTo>
                  <a:pt x="953" y="0"/>
                  <a:pt x="1011" y="6"/>
                  <a:pt x="1069" y="18"/>
                </a:cubicBezTo>
                <a:cubicBezTo>
                  <a:pt x="1126" y="29"/>
                  <a:pt x="1182" y="46"/>
                  <a:pt x="1237" y="68"/>
                </a:cubicBezTo>
                <a:cubicBezTo>
                  <a:pt x="1291" y="91"/>
                  <a:pt x="1342" y="118"/>
                  <a:pt x="1391" y="152"/>
                </a:cubicBezTo>
                <a:cubicBezTo>
                  <a:pt x="1440" y="185"/>
                  <a:pt x="1485" y="222"/>
                  <a:pt x="1526" y="263"/>
                </a:cubicBezTo>
                <a:cubicBezTo>
                  <a:pt x="1568" y="305"/>
                  <a:pt x="1605" y="350"/>
                  <a:pt x="1638" y="399"/>
                </a:cubicBezTo>
                <a:cubicBezTo>
                  <a:pt x="1670" y="447"/>
                  <a:pt x="1698" y="499"/>
                  <a:pt x="1720" y="553"/>
                </a:cubicBezTo>
                <a:cubicBezTo>
                  <a:pt x="1743" y="607"/>
                  <a:pt x="1760" y="663"/>
                  <a:pt x="1771" y="721"/>
                </a:cubicBezTo>
                <a:cubicBezTo>
                  <a:pt x="1782" y="778"/>
                  <a:pt x="1788" y="836"/>
                  <a:pt x="1788" y="895"/>
                </a:cubicBezTo>
                <a:cubicBezTo>
                  <a:pt x="1788" y="954"/>
                  <a:pt x="1782" y="1012"/>
                  <a:pt x="1771" y="1069"/>
                </a:cubicBezTo>
                <a:cubicBezTo>
                  <a:pt x="1760" y="1127"/>
                  <a:pt x="1743" y="1183"/>
                  <a:pt x="1720" y="1237"/>
                </a:cubicBezTo>
                <a:cubicBezTo>
                  <a:pt x="1698" y="1291"/>
                  <a:pt x="1670" y="1343"/>
                  <a:pt x="1638" y="1392"/>
                </a:cubicBezTo>
                <a:cubicBezTo>
                  <a:pt x="1605" y="1440"/>
                  <a:pt x="1568" y="1485"/>
                  <a:pt x="1526" y="1527"/>
                </a:cubicBezTo>
                <a:cubicBezTo>
                  <a:pt x="1485" y="1568"/>
                  <a:pt x="1440" y="1605"/>
                  <a:pt x="1391" y="1638"/>
                </a:cubicBezTo>
                <a:cubicBezTo>
                  <a:pt x="1342" y="1671"/>
                  <a:pt x="1291" y="1698"/>
                  <a:pt x="1237" y="1721"/>
                </a:cubicBezTo>
                <a:cubicBezTo>
                  <a:pt x="1182" y="1743"/>
                  <a:pt x="1126" y="1760"/>
                  <a:pt x="1069" y="1772"/>
                </a:cubicBezTo>
                <a:cubicBezTo>
                  <a:pt x="1011" y="1783"/>
                  <a:pt x="953" y="1789"/>
                  <a:pt x="895" y="1789"/>
                </a:cubicBezTo>
                <a:cubicBezTo>
                  <a:pt x="836" y="1789"/>
                  <a:pt x="778" y="1783"/>
                  <a:pt x="720" y="1772"/>
                </a:cubicBezTo>
                <a:cubicBezTo>
                  <a:pt x="663" y="1760"/>
                  <a:pt x="607" y="1743"/>
                  <a:pt x="553" y="1721"/>
                </a:cubicBezTo>
                <a:cubicBezTo>
                  <a:pt x="498" y="1698"/>
                  <a:pt x="447" y="1671"/>
                  <a:pt x="398" y="1638"/>
                </a:cubicBezTo>
                <a:cubicBezTo>
                  <a:pt x="349" y="1605"/>
                  <a:pt x="304" y="1568"/>
                  <a:pt x="263" y="1527"/>
                </a:cubicBezTo>
                <a:cubicBezTo>
                  <a:pt x="221" y="1485"/>
                  <a:pt x="184" y="1440"/>
                  <a:pt x="151" y="1392"/>
                </a:cubicBezTo>
                <a:cubicBezTo>
                  <a:pt x="118" y="1343"/>
                  <a:pt x="90" y="1291"/>
                  <a:pt x="68" y="1237"/>
                </a:cubicBezTo>
                <a:cubicBezTo>
                  <a:pt x="45" y="1183"/>
                  <a:pt x="29" y="1127"/>
                  <a:pt x="17" y="1069"/>
                </a:cubicBezTo>
                <a:cubicBezTo>
                  <a:pt x="6" y="1012"/>
                  <a:pt x="0" y="954"/>
                  <a:pt x="0" y="895"/>
                </a:cubicBezTo>
                <a:cubicBezTo>
                  <a:pt x="0" y="836"/>
                  <a:pt x="6" y="778"/>
                  <a:pt x="17" y="721"/>
                </a:cubicBezTo>
                <a:close/>
              </a:path>
            </a:pathLst>
          </a:custGeom>
          <a:solidFill>
            <a:srgbClr val="00336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2" name="任意多边形: 形状 121"/>
          <p:cNvSpPr/>
          <p:nvPr/>
        </p:nvSpPr>
        <p:spPr>
          <a:xfrm>
            <a:off x="7334640" y="4133520"/>
            <a:ext cx="643680" cy="644040"/>
          </a:xfrm>
          <a:custGeom>
            <a:avLst/>
            <a:gdLst/>
            <a:ahLst/>
            <a:cxnLst/>
            <a:rect l="0" t="0" r="r" b="b"/>
            <a:pathLst>
              <a:path w="1788" h="1789">
                <a:moveTo>
                  <a:pt x="0" y="895"/>
                </a:moveTo>
                <a:cubicBezTo>
                  <a:pt x="0" y="836"/>
                  <a:pt x="6" y="778"/>
                  <a:pt x="17" y="721"/>
                </a:cubicBezTo>
                <a:cubicBezTo>
                  <a:pt x="29" y="663"/>
                  <a:pt x="45" y="607"/>
                  <a:pt x="68" y="553"/>
                </a:cubicBezTo>
                <a:cubicBezTo>
                  <a:pt x="90" y="499"/>
                  <a:pt x="118" y="447"/>
                  <a:pt x="151" y="399"/>
                </a:cubicBezTo>
                <a:cubicBezTo>
                  <a:pt x="184" y="350"/>
                  <a:pt x="221" y="305"/>
                  <a:pt x="263" y="263"/>
                </a:cubicBezTo>
                <a:cubicBezTo>
                  <a:pt x="304" y="222"/>
                  <a:pt x="349" y="185"/>
                  <a:pt x="398" y="152"/>
                </a:cubicBezTo>
                <a:cubicBezTo>
                  <a:pt x="447" y="118"/>
                  <a:pt x="498" y="91"/>
                  <a:pt x="553" y="68"/>
                </a:cubicBezTo>
                <a:cubicBezTo>
                  <a:pt x="607" y="46"/>
                  <a:pt x="663" y="29"/>
                  <a:pt x="720" y="18"/>
                </a:cubicBezTo>
                <a:cubicBezTo>
                  <a:pt x="778" y="6"/>
                  <a:pt x="836" y="0"/>
                  <a:pt x="895" y="0"/>
                </a:cubicBezTo>
                <a:cubicBezTo>
                  <a:pt x="953" y="0"/>
                  <a:pt x="1011" y="6"/>
                  <a:pt x="1069" y="18"/>
                </a:cubicBezTo>
                <a:cubicBezTo>
                  <a:pt x="1126" y="29"/>
                  <a:pt x="1182" y="46"/>
                  <a:pt x="1237" y="68"/>
                </a:cubicBezTo>
                <a:cubicBezTo>
                  <a:pt x="1291" y="91"/>
                  <a:pt x="1342" y="118"/>
                  <a:pt x="1391" y="152"/>
                </a:cubicBezTo>
                <a:cubicBezTo>
                  <a:pt x="1440" y="185"/>
                  <a:pt x="1485" y="222"/>
                  <a:pt x="1526" y="263"/>
                </a:cubicBezTo>
                <a:cubicBezTo>
                  <a:pt x="1568" y="305"/>
                  <a:pt x="1605" y="350"/>
                  <a:pt x="1638" y="399"/>
                </a:cubicBezTo>
                <a:cubicBezTo>
                  <a:pt x="1670" y="447"/>
                  <a:pt x="1698" y="499"/>
                  <a:pt x="1720" y="553"/>
                </a:cubicBezTo>
                <a:cubicBezTo>
                  <a:pt x="1743" y="607"/>
                  <a:pt x="1760" y="663"/>
                  <a:pt x="1771" y="721"/>
                </a:cubicBezTo>
                <a:cubicBezTo>
                  <a:pt x="1782" y="778"/>
                  <a:pt x="1788" y="836"/>
                  <a:pt x="1788" y="895"/>
                </a:cubicBezTo>
                <a:cubicBezTo>
                  <a:pt x="1788" y="954"/>
                  <a:pt x="1782" y="1012"/>
                  <a:pt x="1771" y="1069"/>
                </a:cubicBezTo>
                <a:cubicBezTo>
                  <a:pt x="1760" y="1127"/>
                  <a:pt x="1743" y="1183"/>
                  <a:pt x="1720" y="1237"/>
                </a:cubicBezTo>
                <a:cubicBezTo>
                  <a:pt x="1698" y="1291"/>
                  <a:pt x="1670" y="1343"/>
                  <a:pt x="1638" y="1392"/>
                </a:cubicBezTo>
                <a:cubicBezTo>
                  <a:pt x="1605" y="1440"/>
                  <a:pt x="1568" y="1485"/>
                  <a:pt x="1526" y="1527"/>
                </a:cubicBezTo>
                <a:cubicBezTo>
                  <a:pt x="1485" y="1568"/>
                  <a:pt x="1440" y="1605"/>
                  <a:pt x="1391" y="1638"/>
                </a:cubicBezTo>
                <a:cubicBezTo>
                  <a:pt x="1342" y="1671"/>
                  <a:pt x="1291" y="1698"/>
                  <a:pt x="1237" y="1721"/>
                </a:cubicBezTo>
                <a:cubicBezTo>
                  <a:pt x="1182" y="1743"/>
                  <a:pt x="1126" y="1760"/>
                  <a:pt x="1069" y="1772"/>
                </a:cubicBezTo>
                <a:cubicBezTo>
                  <a:pt x="1011" y="1783"/>
                  <a:pt x="953" y="1789"/>
                  <a:pt x="895" y="1789"/>
                </a:cubicBezTo>
                <a:cubicBezTo>
                  <a:pt x="836" y="1789"/>
                  <a:pt x="778" y="1783"/>
                  <a:pt x="720" y="1772"/>
                </a:cubicBezTo>
                <a:cubicBezTo>
                  <a:pt x="663" y="1760"/>
                  <a:pt x="607" y="1743"/>
                  <a:pt x="553" y="1721"/>
                </a:cubicBezTo>
                <a:cubicBezTo>
                  <a:pt x="498" y="1698"/>
                  <a:pt x="447" y="1671"/>
                  <a:pt x="398" y="1638"/>
                </a:cubicBezTo>
                <a:cubicBezTo>
                  <a:pt x="349" y="1605"/>
                  <a:pt x="304" y="1568"/>
                  <a:pt x="263" y="1527"/>
                </a:cubicBezTo>
                <a:cubicBezTo>
                  <a:pt x="221" y="1485"/>
                  <a:pt x="184" y="1440"/>
                  <a:pt x="151" y="1392"/>
                </a:cubicBezTo>
                <a:cubicBezTo>
                  <a:pt x="118" y="1343"/>
                  <a:pt x="90" y="1291"/>
                  <a:pt x="68" y="1237"/>
                </a:cubicBezTo>
                <a:cubicBezTo>
                  <a:pt x="45" y="1183"/>
                  <a:pt x="29" y="1127"/>
                  <a:pt x="17" y="1069"/>
                </a:cubicBezTo>
                <a:cubicBezTo>
                  <a:pt x="6" y="1012"/>
                  <a:pt x="0" y="954"/>
                  <a:pt x="0" y="895"/>
                </a:cubicBezTo>
                <a:moveTo>
                  <a:pt x="895" y="45"/>
                </a:moveTo>
                <a:cubicBezTo>
                  <a:pt x="867" y="45"/>
                  <a:pt x="839" y="47"/>
                  <a:pt x="811" y="49"/>
                </a:cubicBezTo>
                <a:cubicBezTo>
                  <a:pt x="784" y="52"/>
                  <a:pt x="756" y="56"/>
                  <a:pt x="729" y="61"/>
                </a:cubicBezTo>
                <a:cubicBezTo>
                  <a:pt x="702" y="67"/>
                  <a:pt x="675" y="74"/>
                  <a:pt x="648" y="82"/>
                </a:cubicBezTo>
                <a:cubicBezTo>
                  <a:pt x="622" y="90"/>
                  <a:pt x="595" y="99"/>
                  <a:pt x="570" y="110"/>
                </a:cubicBezTo>
                <a:cubicBezTo>
                  <a:pt x="544" y="120"/>
                  <a:pt x="519" y="132"/>
                  <a:pt x="494" y="146"/>
                </a:cubicBezTo>
                <a:cubicBezTo>
                  <a:pt x="470" y="159"/>
                  <a:pt x="446" y="174"/>
                  <a:pt x="423" y="189"/>
                </a:cubicBezTo>
                <a:cubicBezTo>
                  <a:pt x="400" y="205"/>
                  <a:pt x="377" y="221"/>
                  <a:pt x="356" y="239"/>
                </a:cubicBezTo>
                <a:cubicBezTo>
                  <a:pt x="334" y="256"/>
                  <a:pt x="314" y="275"/>
                  <a:pt x="294" y="295"/>
                </a:cubicBezTo>
                <a:cubicBezTo>
                  <a:pt x="275" y="314"/>
                  <a:pt x="256" y="335"/>
                  <a:pt x="238" y="357"/>
                </a:cubicBezTo>
                <a:cubicBezTo>
                  <a:pt x="221" y="378"/>
                  <a:pt x="204" y="400"/>
                  <a:pt x="189" y="423"/>
                </a:cubicBezTo>
                <a:cubicBezTo>
                  <a:pt x="172" y="447"/>
                  <a:pt x="158" y="470"/>
                  <a:pt x="145" y="495"/>
                </a:cubicBezTo>
                <a:cubicBezTo>
                  <a:pt x="132" y="519"/>
                  <a:pt x="120" y="545"/>
                  <a:pt x="109" y="570"/>
                </a:cubicBezTo>
                <a:cubicBezTo>
                  <a:pt x="99" y="596"/>
                  <a:pt x="89" y="622"/>
                  <a:pt x="81" y="649"/>
                </a:cubicBezTo>
                <a:cubicBezTo>
                  <a:pt x="73" y="675"/>
                  <a:pt x="66" y="702"/>
                  <a:pt x="61" y="729"/>
                </a:cubicBezTo>
                <a:cubicBezTo>
                  <a:pt x="55" y="757"/>
                  <a:pt x="51" y="784"/>
                  <a:pt x="49" y="812"/>
                </a:cubicBezTo>
                <a:cubicBezTo>
                  <a:pt x="46" y="840"/>
                  <a:pt x="45" y="867"/>
                  <a:pt x="45" y="895"/>
                </a:cubicBezTo>
                <a:cubicBezTo>
                  <a:pt x="45" y="923"/>
                  <a:pt x="46" y="951"/>
                  <a:pt x="49" y="978"/>
                </a:cubicBezTo>
                <a:cubicBezTo>
                  <a:pt x="51" y="1006"/>
                  <a:pt x="55" y="1033"/>
                  <a:pt x="61" y="1061"/>
                </a:cubicBezTo>
                <a:cubicBezTo>
                  <a:pt x="66" y="1088"/>
                  <a:pt x="73" y="1115"/>
                  <a:pt x="81" y="1142"/>
                </a:cubicBezTo>
                <a:cubicBezTo>
                  <a:pt x="89" y="1168"/>
                  <a:pt x="99" y="1194"/>
                  <a:pt x="109" y="1220"/>
                </a:cubicBezTo>
                <a:cubicBezTo>
                  <a:pt x="120" y="1246"/>
                  <a:pt x="132" y="1271"/>
                  <a:pt x="145" y="1295"/>
                </a:cubicBezTo>
                <a:cubicBezTo>
                  <a:pt x="158" y="1320"/>
                  <a:pt x="172" y="1344"/>
                  <a:pt x="189" y="1367"/>
                </a:cubicBezTo>
                <a:cubicBezTo>
                  <a:pt x="204" y="1390"/>
                  <a:pt x="221" y="1412"/>
                  <a:pt x="238" y="1434"/>
                </a:cubicBezTo>
                <a:cubicBezTo>
                  <a:pt x="256" y="1455"/>
                  <a:pt x="275" y="1476"/>
                  <a:pt x="294" y="1495"/>
                </a:cubicBezTo>
                <a:cubicBezTo>
                  <a:pt x="314" y="1515"/>
                  <a:pt x="334" y="1534"/>
                  <a:pt x="356" y="1551"/>
                </a:cubicBezTo>
                <a:cubicBezTo>
                  <a:pt x="377" y="1569"/>
                  <a:pt x="400" y="1585"/>
                  <a:pt x="423" y="1601"/>
                </a:cubicBezTo>
                <a:cubicBezTo>
                  <a:pt x="446" y="1616"/>
                  <a:pt x="470" y="1631"/>
                  <a:pt x="494" y="1644"/>
                </a:cubicBezTo>
                <a:cubicBezTo>
                  <a:pt x="519" y="1657"/>
                  <a:pt x="544" y="1669"/>
                  <a:pt x="570" y="1679"/>
                </a:cubicBezTo>
                <a:cubicBezTo>
                  <a:pt x="595" y="1690"/>
                  <a:pt x="622" y="1699"/>
                  <a:pt x="648" y="1707"/>
                </a:cubicBezTo>
                <a:cubicBezTo>
                  <a:pt x="675" y="1716"/>
                  <a:pt x="702" y="1722"/>
                  <a:pt x="729" y="1728"/>
                </a:cubicBezTo>
                <a:cubicBezTo>
                  <a:pt x="756" y="1733"/>
                  <a:pt x="784" y="1737"/>
                  <a:pt x="811" y="1740"/>
                </a:cubicBezTo>
                <a:cubicBezTo>
                  <a:pt x="839" y="1743"/>
                  <a:pt x="867" y="1744"/>
                  <a:pt x="895" y="1744"/>
                </a:cubicBezTo>
                <a:cubicBezTo>
                  <a:pt x="922" y="1744"/>
                  <a:pt x="950" y="1743"/>
                  <a:pt x="978" y="1740"/>
                </a:cubicBezTo>
                <a:cubicBezTo>
                  <a:pt x="1005" y="1737"/>
                  <a:pt x="1033" y="1733"/>
                  <a:pt x="1060" y="1728"/>
                </a:cubicBezTo>
                <a:cubicBezTo>
                  <a:pt x="1087" y="1722"/>
                  <a:pt x="1114" y="1716"/>
                  <a:pt x="1141" y="1707"/>
                </a:cubicBezTo>
                <a:cubicBezTo>
                  <a:pt x="1168" y="1699"/>
                  <a:pt x="1194" y="1690"/>
                  <a:pt x="1219" y="1679"/>
                </a:cubicBezTo>
                <a:cubicBezTo>
                  <a:pt x="1245" y="1669"/>
                  <a:pt x="1270" y="1657"/>
                  <a:pt x="1295" y="1644"/>
                </a:cubicBezTo>
                <a:cubicBezTo>
                  <a:pt x="1319" y="1631"/>
                  <a:pt x="1343" y="1616"/>
                  <a:pt x="1366" y="1601"/>
                </a:cubicBezTo>
                <a:cubicBezTo>
                  <a:pt x="1389" y="1585"/>
                  <a:pt x="1412" y="1569"/>
                  <a:pt x="1433" y="1551"/>
                </a:cubicBezTo>
                <a:cubicBezTo>
                  <a:pt x="1455" y="1534"/>
                  <a:pt x="1475" y="1515"/>
                  <a:pt x="1495" y="1495"/>
                </a:cubicBezTo>
                <a:cubicBezTo>
                  <a:pt x="1514" y="1476"/>
                  <a:pt x="1533" y="1455"/>
                  <a:pt x="1551" y="1434"/>
                </a:cubicBezTo>
                <a:cubicBezTo>
                  <a:pt x="1568" y="1412"/>
                  <a:pt x="1585" y="1390"/>
                  <a:pt x="1600" y="1367"/>
                </a:cubicBezTo>
                <a:cubicBezTo>
                  <a:pt x="1616" y="1344"/>
                  <a:pt x="1630" y="1320"/>
                  <a:pt x="1643" y="1295"/>
                </a:cubicBezTo>
                <a:cubicBezTo>
                  <a:pt x="1656" y="1271"/>
                  <a:pt x="1668" y="1246"/>
                  <a:pt x="1679" y="1220"/>
                </a:cubicBezTo>
                <a:cubicBezTo>
                  <a:pt x="1689" y="1194"/>
                  <a:pt x="1699" y="1168"/>
                  <a:pt x="1707" y="1142"/>
                </a:cubicBezTo>
                <a:cubicBezTo>
                  <a:pt x="1715" y="1115"/>
                  <a:pt x="1722" y="1088"/>
                  <a:pt x="1727" y="1061"/>
                </a:cubicBezTo>
                <a:cubicBezTo>
                  <a:pt x="1733" y="1033"/>
                  <a:pt x="1737" y="1006"/>
                  <a:pt x="1739" y="978"/>
                </a:cubicBezTo>
                <a:cubicBezTo>
                  <a:pt x="1742" y="951"/>
                  <a:pt x="1743" y="923"/>
                  <a:pt x="1743" y="895"/>
                </a:cubicBezTo>
                <a:cubicBezTo>
                  <a:pt x="1743" y="867"/>
                  <a:pt x="1742" y="840"/>
                  <a:pt x="1739" y="812"/>
                </a:cubicBezTo>
                <a:cubicBezTo>
                  <a:pt x="1737" y="784"/>
                  <a:pt x="1733" y="757"/>
                  <a:pt x="1727" y="729"/>
                </a:cubicBezTo>
                <a:cubicBezTo>
                  <a:pt x="1722" y="702"/>
                  <a:pt x="1715" y="675"/>
                  <a:pt x="1707" y="649"/>
                </a:cubicBezTo>
                <a:cubicBezTo>
                  <a:pt x="1699" y="622"/>
                  <a:pt x="1689" y="596"/>
                  <a:pt x="1679" y="570"/>
                </a:cubicBezTo>
                <a:cubicBezTo>
                  <a:pt x="1668" y="545"/>
                  <a:pt x="1656" y="519"/>
                  <a:pt x="1643" y="495"/>
                </a:cubicBezTo>
                <a:cubicBezTo>
                  <a:pt x="1630" y="470"/>
                  <a:pt x="1616" y="447"/>
                  <a:pt x="1600" y="423"/>
                </a:cubicBezTo>
                <a:cubicBezTo>
                  <a:pt x="1585" y="400"/>
                  <a:pt x="1568" y="378"/>
                  <a:pt x="1551" y="357"/>
                </a:cubicBezTo>
                <a:cubicBezTo>
                  <a:pt x="1533" y="335"/>
                  <a:pt x="1514" y="314"/>
                  <a:pt x="1495" y="295"/>
                </a:cubicBezTo>
                <a:cubicBezTo>
                  <a:pt x="1475" y="275"/>
                  <a:pt x="1455" y="256"/>
                  <a:pt x="1433" y="239"/>
                </a:cubicBezTo>
                <a:cubicBezTo>
                  <a:pt x="1412" y="221"/>
                  <a:pt x="1389" y="205"/>
                  <a:pt x="1366" y="189"/>
                </a:cubicBezTo>
                <a:cubicBezTo>
                  <a:pt x="1343" y="174"/>
                  <a:pt x="1319" y="159"/>
                  <a:pt x="1295" y="146"/>
                </a:cubicBezTo>
                <a:cubicBezTo>
                  <a:pt x="1270" y="132"/>
                  <a:pt x="1245" y="120"/>
                  <a:pt x="1219" y="110"/>
                </a:cubicBezTo>
                <a:cubicBezTo>
                  <a:pt x="1194" y="99"/>
                  <a:pt x="1168" y="90"/>
                  <a:pt x="1141" y="82"/>
                </a:cubicBezTo>
                <a:cubicBezTo>
                  <a:pt x="1114" y="74"/>
                  <a:pt x="1087" y="67"/>
                  <a:pt x="1060" y="61"/>
                </a:cubicBezTo>
                <a:cubicBezTo>
                  <a:pt x="1033" y="56"/>
                  <a:pt x="1005" y="52"/>
                  <a:pt x="978" y="49"/>
                </a:cubicBezTo>
                <a:cubicBezTo>
                  <a:pt x="950" y="47"/>
                  <a:pt x="922" y="45"/>
                  <a:pt x="895" y="45"/>
                </a:cubicBez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" name="图片 122"/>
          <p:cNvPicPr/>
          <p:nvPr/>
        </p:nvPicPr>
        <p:blipFill>
          <a:blip r:embed="rId12"/>
          <a:stretch/>
        </p:blipFill>
        <p:spPr>
          <a:xfrm>
            <a:off x="7576200" y="429480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" name="文本框 123"/>
          <p:cNvSpPr txBox="1"/>
          <p:nvPr/>
        </p:nvSpPr>
        <p:spPr>
          <a:xfrm>
            <a:off x="8508960" y="3473280"/>
            <a:ext cx="384840" cy="138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知识推理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" name="任意多边形: 形状 124"/>
          <p:cNvSpPr/>
          <p:nvPr/>
        </p:nvSpPr>
        <p:spPr>
          <a:xfrm>
            <a:off x="6289200" y="3088080"/>
            <a:ext cx="643680" cy="643680"/>
          </a:xfrm>
          <a:custGeom>
            <a:avLst/>
            <a:gdLst/>
            <a:ahLst/>
            <a:cxnLst/>
            <a:rect l="0" t="0" r="r" b="b"/>
            <a:pathLst>
              <a:path w="1788" h="1788">
                <a:moveTo>
                  <a:pt x="0" y="894"/>
                </a:moveTo>
                <a:cubicBezTo>
                  <a:pt x="0" y="835"/>
                  <a:pt x="5" y="777"/>
                  <a:pt x="17" y="719"/>
                </a:cubicBezTo>
                <a:cubicBezTo>
                  <a:pt x="28" y="662"/>
                  <a:pt x="45" y="606"/>
                  <a:pt x="68" y="552"/>
                </a:cubicBezTo>
                <a:cubicBezTo>
                  <a:pt x="90" y="498"/>
                  <a:pt x="118" y="446"/>
                  <a:pt x="150" y="397"/>
                </a:cubicBezTo>
                <a:cubicBezTo>
                  <a:pt x="183" y="349"/>
                  <a:pt x="220" y="303"/>
                  <a:pt x="261" y="262"/>
                </a:cubicBezTo>
                <a:cubicBezTo>
                  <a:pt x="303" y="220"/>
                  <a:pt x="348" y="183"/>
                  <a:pt x="397" y="151"/>
                </a:cubicBezTo>
                <a:cubicBezTo>
                  <a:pt x="446" y="118"/>
                  <a:pt x="497" y="91"/>
                  <a:pt x="551" y="68"/>
                </a:cubicBezTo>
                <a:cubicBezTo>
                  <a:pt x="606" y="46"/>
                  <a:pt x="661" y="29"/>
                  <a:pt x="719" y="17"/>
                </a:cubicBezTo>
                <a:cubicBezTo>
                  <a:pt x="776" y="6"/>
                  <a:pt x="834" y="0"/>
                  <a:pt x="893" y="0"/>
                </a:cubicBezTo>
                <a:lnTo>
                  <a:pt x="894" y="0"/>
                </a:lnTo>
                <a:cubicBezTo>
                  <a:pt x="952" y="0"/>
                  <a:pt x="1010" y="6"/>
                  <a:pt x="1068" y="17"/>
                </a:cubicBezTo>
                <a:cubicBezTo>
                  <a:pt x="1125" y="29"/>
                  <a:pt x="1181" y="46"/>
                  <a:pt x="1235" y="68"/>
                </a:cubicBezTo>
                <a:cubicBezTo>
                  <a:pt x="1289" y="91"/>
                  <a:pt x="1342" y="118"/>
                  <a:pt x="1391" y="151"/>
                </a:cubicBezTo>
                <a:cubicBezTo>
                  <a:pt x="1440" y="183"/>
                  <a:pt x="1485" y="220"/>
                  <a:pt x="1526" y="262"/>
                </a:cubicBezTo>
                <a:cubicBezTo>
                  <a:pt x="1568" y="303"/>
                  <a:pt x="1605" y="349"/>
                  <a:pt x="1637" y="397"/>
                </a:cubicBezTo>
                <a:cubicBezTo>
                  <a:pt x="1670" y="446"/>
                  <a:pt x="1697" y="498"/>
                  <a:pt x="1720" y="552"/>
                </a:cubicBezTo>
                <a:cubicBezTo>
                  <a:pt x="1742" y="606"/>
                  <a:pt x="1759" y="662"/>
                  <a:pt x="1771" y="719"/>
                </a:cubicBezTo>
                <a:cubicBezTo>
                  <a:pt x="1782" y="777"/>
                  <a:pt x="1788" y="835"/>
                  <a:pt x="1788" y="894"/>
                </a:cubicBezTo>
                <a:cubicBezTo>
                  <a:pt x="1788" y="952"/>
                  <a:pt x="1782" y="1011"/>
                  <a:pt x="1771" y="1068"/>
                </a:cubicBezTo>
                <a:cubicBezTo>
                  <a:pt x="1759" y="1126"/>
                  <a:pt x="1742" y="1182"/>
                  <a:pt x="1720" y="1236"/>
                </a:cubicBezTo>
                <a:cubicBezTo>
                  <a:pt x="1697" y="1291"/>
                  <a:pt x="1670" y="1342"/>
                  <a:pt x="1637" y="1391"/>
                </a:cubicBezTo>
                <a:cubicBezTo>
                  <a:pt x="1605" y="1440"/>
                  <a:pt x="1568" y="1485"/>
                  <a:pt x="1526" y="1527"/>
                </a:cubicBezTo>
                <a:cubicBezTo>
                  <a:pt x="1485" y="1568"/>
                  <a:pt x="1440" y="1605"/>
                  <a:pt x="1391" y="1638"/>
                </a:cubicBezTo>
                <a:cubicBezTo>
                  <a:pt x="1342" y="1670"/>
                  <a:pt x="1289" y="1698"/>
                  <a:pt x="1235" y="1720"/>
                </a:cubicBezTo>
                <a:cubicBezTo>
                  <a:pt x="1181" y="1743"/>
                  <a:pt x="1125" y="1760"/>
                  <a:pt x="1068" y="1771"/>
                </a:cubicBezTo>
                <a:cubicBezTo>
                  <a:pt x="1010" y="1783"/>
                  <a:pt x="952" y="1788"/>
                  <a:pt x="893" y="1788"/>
                </a:cubicBezTo>
                <a:cubicBezTo>
                  <a:pt x="835" y="1788"/>
                  <a:pt x="777" y="1783"/>
                  <a:pt x="719" y="1771"/>
                </a:cubicBezTo>
                <a:cubicBezTo>
                  <a:pt x="661" y="1760"/>
                  <a:pt x="606" y="1743"/>
                  <a:pt x="551" y="1720"/>
                </a:cubicBezTo>
                <a:cubicBezTo>
                  <a:pt x="497" y="1698"/>
                  <a:pt x="446" y="1670"/>
                  <a:pt x="397" y="1638"/>
                </a:cubicBezTo>
                <a:cubicBezTo>
                  <a:pt x="348" y="1605"/>
                  <a:pt x="303" y="1568"/>
                  <a:pt x="261" y="1527"/>
                </a:cubicBezTo>
                <a:cubicBezTo>
                  <a:pt x="220" y="1485"/>
                  <a:pt x="183" y="1440"/>
                  <a:pt x="150" y="1391"/>
                </a:cubicBezTo>
                <a:cubicBezTo>
                  <a:pt x="118" y="1342"/>
                  <a:pt x="90" y="1291"/>
                  <a:pt x="68" y="1236"/>
                </a:cubicBezTo>
                <a:cubicBezTo>
                  <a:pt x="45" y="1182"/>
                  <a:pt x="28" y="1126"/>
                  <a:pt x="17" y="1068"/>
                </a:cubicBezTo>
                <a:cubicBezTo>
                  <a:pt x="5" y="1011"/>
                  <a:pt x="0" y="952"/>
                  <a:pt x="0" y="894"/>
                </a:cubicBezTo>
                <a:close/>
              </a:path>
            </a:pathLst>
          </a:custGeom>
          <a:solidFill>
            <a:srgbClr val="00336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6" name="任意多边形: 形状 125"/>
          <p:cNvSpPr/>
          <p:nvPr/>
        </p:nvSpPr>
        <p:spPr>
          <a:xfrm>
            <a:off x="6289200" y="3088080"/>
            <a:ext cx="643680" cy="643680"/>
          </a:xfrm>
          <a:custGeom>
            <a:avLst/>
            <a:gdLst/>
            <a:ahLst/>
            <a:cxnLst/>
            <a:rect l="0" t="0" r="r" b="b"/>
            <a:pathLst>
              <a:path w="1788" h="1788">
                <a:moveTo>
                  <a:pt x="0" y="894"/>
                </a:moveTo>
                <a:cubicBezTo>
                  <a:pt x="0" y="835"/>
                  <a:pt x="5" y="777"/>
                  <a:pt x="17" y="719"/>
                </a:cubicBezTo>
                <a:cubicBezTo>
                  <a:pt x="28" y="662"/>
                  <a:pt x="45" y="606"/>
                  <a:pt x="68" y="552"/>
                </a:cubicBezTo>
                <a:cubicBezTo>
                  <a:pt x="90" y="498"/>
                  <a:pt x="118" y="446"/>
                  <a:pt x="150" y="397"/>
                </a:cubicBezTo>
                <a:cubicBezTo>
                  <a:pt x="183" y="349"/>
                  <a:pt x="220" y="303"/>
                  <a:pt x="261" y="262"/>
                </a:cubicBezTo>
                <a:cubicBezTo>
                  <a:pt x="303" y="220"/>
                  <a:pt x="348" y="183"/>
                  <a:pt x="397" y="151"/>
                </a:cubicBezTo>
                <a:cubicBezTo>
                  <a:pt x="446" y="118"/>
                  <a:pt x="497" y="91"/>
                  <a:pt x="551" y="68"/>
                </a:cubicBezTo>
                <a:cubicBezTo>
                  <a:pt x="606" y="46"/>
                  <a:pt x="661" y="29"/>
                  <a:pt x="719" y="17"/>
                </a:cubicBezTo>
                <a:cubicBezTo>
                  <a:pt x="777" y="6"/>
                  <a:pt x="835" y="0"/>
                  <a:pt x="893" y="0"/>
                </a:cubicBezTo>
                <a:cubicBezTo>
                  <a:pt x="952" y="0"/>
                  <a:pt x="1010" y="6"/>
                  <a:pt x="1068" y="17"/>
                </a:cubicBezTo>
                <a:cubicBezTo>
                  <a:pt x="1125" y="29"/>
                  <a:pt x="1181" y="46"/>
                  <a:pt x="1235" y="68"/>
                </a:cubicBezTo>
                <a:cubicBezTo>
                  <a:pt x="1289" y="91"/>
                  <a:pt x="1342" y="118"/>
                  <a:pt x="1391" y="151"/>
                </a:cubicBezTo>
                <a:cubicBezTo>
                  <a:pt x="1440" y="183"/>
                  <a:pt x="1485" y="220"/>
                  <a:pt x="1526" y="262"/>
                </a:cubicBezTo>
                <a:cubicBezTo>
                  <a:pt x="1568" y="303"/>
                  <a:pt x="1605" y="349"/>
                  <a:pt x="1637" y="397"/>
                </a:cubicBezTo>
                <a:cubicBezTo>
                  <a:pt x="1670" y="446"/>
                  <a:pt x="1697" y="498"/>
                  <a:pt x="1720" y="552"/>
                </a:cubicBezTo>
                <a:cubicBezTo>
                  <a:pt x="1742" y="606"/>
                  <a:pt x="1759" y="662"/>
                  <a:pt x="1771" y="719"/>
                </a:cubicBezTo>
                <a:cubicBezTo>
                  <a:pt x="1782" y="777"/>
                  <a:pt x="1788" y="835"/>
                  <a:pt x="1788" y="894"/>
                </a:cubicBezTo>
                <a:cubicBezTo>
                  <a:pt x="1788" y="952"/>
                  <a:pt x="1782" y="1011"/>
                  <a:pt x="1771" y="1068"/>
                </a:cubicBezTo>
                <a:cubicBezTo>
                  <a:pt x="1759" y="1126"/>
                  <a:pt x="1742" y="1182"/>
                  <a:pt x="1720" y="1236"/>
                </a:cubicBezTo>
                <a:cubicBezTo>
                  <a:pt x="1697" y="1291"/>
                  <a:pt x="1670" y="1342"/>
                  <a:pt x="1637" y="1391"/>
                </a:cubicBezTo>
                <a:cubicBezTo>
                  <a:pt x="1605" y="1440"/>
                  <a:pt x="1568" y="1485"/>
                  <a:pt x="1526" y="1527"/>
                </a:cubicBezTo>
                <a:cubicBezTo>
                  <a:pt x="1485" y="1568"/>
                  <a:pt x="1440" y="1605"/>
                  <a:pt x="1391" y="1638"/>
                </a:cubicBezTo>
                <a:cubicBezTo>
                  <a:pt x="1342" y="1670"/>
                  <a:pt x="1289" y="1698"/>
                  <a:pt x="1235" y="1720"/>
                </a:cubicBezTo>
                <a:cubicBezTo>
                  <a:pt x="1181" y="1743"/>
                  <a:pt x="1125" y="1760"/>
                  <a:pt x="1068" y="1771"/>
                </a:cubicBezTo>
                <a:cubicBezTo>
                  <a:pt x="1010" y="1783"/>
                  <a:pt x="952" y="1788"/>
                  <a:pt x="893" y="1788"/>
                </a:cubicBezTo>
                <a:cubicBezTo>
                  <a:pt x="835" y="1788"/>
                  <a:pt x="777" y="1783"/>
                  <a:pt x="719" y="1771"/>
                </a:cubicBezTo>
                <a:cubicBezTo>
                  <a:pt x="661" y="1760"/>
                  <a:pt x="606" y="1743"/>
                  <a:pt x="551" y="1720"/>
                </a:cubicBezTo>
                <a:cubicBezTo>
                  <a:pt x="497" y="1698"/>
                  <a:pt x="446" y="1670"/>
                  <a:pt x="397" y="1638"/>
                </a:cubicBezTo>
                <a:cubicBezTo>
                  <a:pt x="348" y="1605"/>
                  <a:pt x="303" y="1568"/>
                  <a:pt x="261" y="1527"/>
                </a:cubicBezTo>
                <a:cubicBezTo>
                  <a:pt x="220" y="1485"/>
                  <a:pt x="183" y="1440"/>
                  <a:pt x="150" y="1391"/>
                </a:cubicBezTo>
                <a:cubicBezTo>
                  <a:pt x="118" y="1342"/>
                  <a:pt x="90" y="1291"/>
                  <a:pt x="68" y="1236"/>
                </a:cubicBezTo>
                <a:cubicBezTo>
                  <a:pt x="45" y="1182"/>
                  <a:pt x="28" y="1126"/>
                  <a:pt x="17" y="1068"/>
                </a:cubicBezTo>
                <a:cubicBezTo>
                  <a:pt x="5" y="1011"/>
                  <a:pt x="0" y="952"/>
                  <a:pt x="0" y="894"/>
                </a:cubicBezTo>
                <a:moveTo>
                  <a:pt x="893" y="45"/>
                </a:moveTo>
                <a:cubicBezTo>
                  <a:pt x="865" y="45"/>
                  <a:pt x="838" y="46"/>
                  <a:pt x="810" y="49"/>
                </a:cubicBezTo>
                <a:cubicBezTo>
                  <a:pt x="782" y="52"/>
                  <a:pt x="755" y="56"/>
                  <a:pt x="728" y="61"/>
                </a:cubicBezTo>
                <a:cubicBezTo>
                  <a:pt x="700" y="67"/>
                  <a:pt x="673" y="73"/>
                  <a:pt x="647" y="81"/>
                </a:cubicBezTo>
                <a:cubicBezTo>
                  <a:pt x="620" y="90"/>
                  <a:pt x="594" y="99"/>
                  <a:pt x="568" y="110"/>
                </a:cubicBezTo>
                <a:cubicBezTo>
                  <a:pt x="543" y="120"/>
                  <a:pt x="518" y="132"/>
                  <a:pt x="493" y="145"/>
                </a:cubicBezTo>
                <a:cubicBezTo>
                  <a:pt x="469" y="158"/>
                  <a:pt x="445" y="173"/>
                  <a:pt x="422" y="188"/>
                </a:cubicBezTo>
                <a:cubicBezTo>
                  <a:pt x="399" y="203"/>
                  <a:pt x="376" y="220"/>
                  <a:pt x="355" y="238"/>
                </a:cubicBezTo>
                <a:cubicBezTo>
                  <a:pt x="333" y="255"/>
                  <a:pt x="313" y="274"/>
                  <a:pt x="293" y="294"/>
                </a:cubicBezTo>
                <a:cubicBezTo>
                  <a:pt x="273" y="313"/>
                  <a:pt x="255" y="334"/>
                  <a:pt x="237" y="355"/>
                </a:cubicBezTo>
                <a:cubicBezTo>
                  <a:pt x="219" y="377"/>
                  <a:pt x="203" y="399"/>
                  <a:pt x="187" y="422"/>
                </a:cubicBezTo>
                <a:cubicBezTo>
                  <a:pt x="172" y="445"/>
                  <a:pt x="158" y="469"/>
                  <a:pt x="145" y="494"/>
                </a:cubicBezTo>
                <a:cubicBezTo>
                  <a:pt x="131" y="518"/>
                  <a:pt x="120" y="543"/>
                  <a:pt x="109" y="569"/>
                </a:cubicBezTo>
                <a:cubicBezTo>
                  <a:pt x="98" y="595"/>
                  <a:pt x="89" y="621"/>
                  <a:pt x="81" y="647"/>
                </a:cubicBezTo>
                <a:cubicBezTo>
                  <a:pt x="73" y="674"/>
                  <a:pt x="66" y="701"/>
                  <a:pt x="61" y="728"/>
                </a:cubicBezTo>
                <a:cubicBezTo>
                  <a:pt x="55" y="755"/>
                  <a:pt x="51" y="783"/>
                  <a:pt x="48" y="811"/>
                </a:cubicBezTo>
                <a:cubicBezTo>
                  <a:pt x="46" y="838"/>
                  <a:pt x="44" y="866"/>
                  <a:pt x="44" y="894"/>
                </a:cubicBezTo>
                <a:cubicBezTo>
                  <a:pt x="44" y="922"/>
                  <a:pt x="46" y="949"/>
                  <a:pt x="48" y="977"/>
                </a:cubicBezTo>
                <a:cubicBezTo>
                  <a:pt x="51" y="1005"/>
                  <a:pt x="55" y="1032"/>
                  <a:pt x="61" y="1059"/>
                </a:cubicBezTo>
                <a:cubicBezTo>
                  <a:pt x="66" y="1087"/>
                  <a:pt x="73" y="1114"/>
                  <a:pt x="81" y="1140"/>
                </a:cubicBezTo>
                <a:cubicBezTo>
                  <a:pt x="89" y="1167"/>
                  <a:pt x="98" y="1193"/>
                  <a:pt x="109" y="1219"/>
                </a:cubicBezTo>
                <a:cubicBezTo>
                  <a:pt x="120" y="1244"/>
                  <a:pt x="131" y="1270"/>
                  <a:pt x="145" y="1295"/>
                </a:cubicBezTo>
                <a:cubicBezTo>
                  <a:pt x="158" y="1320"/>
                  <a:pt x="172" y="1343"/>
                  <a:pt x="187" y="1366"/>
                </a:cubicBezTo>
                <a:cubicBezTo>
                  <a:pt x="203" y="1390"/>
                  <a:pt x="219" y="1412"/>
                  <a:pt x="237" y="1433"/>
                </a:cubicBezTo>
                <a:cubicBezTo>
                  <a:pt x="255" y="1455"/>
                  <a:pt x="273" y="1475"/>
                  <a:pt x="293" y="1495"/>
                </a:cubicBezTo>
                <a:cubicBezTo>
                  <a:pt x="313" y="1515"/>
                  <a:pt x="333" y="1533"/>
                  <a:pt x="355" y="1551"/>
                </a:cubicBezTo>
                <a:cubicBezTo>
                  <a:pt x="376" y="1569"/>
                  <a:pt x="399" y="1585"/>
                  <a:pt x="422" y="1601"/>
                </a:cubicBezTo>
                <a:cubicBezTo>
                  <a:pt x="445" y="1616"/>
                  <a:pt x="469" y="1630"/>
                  <a:pt x="493" y="1644"/>
                </a:cubicBezTo>
                <a:cubicBezTo>
                  <a:pt x="518" y="1657"/>
                  <a:pt x="543" y="1668"/>
                  <a:pt x="568" y="1679"/>
                </a:cubicBezTo>
                <a:cubicBezTo>
                  <a:pt x="594" y="1690"/>
                  <a:pt x="620" y="1699"/>
                  <a:pt x="647" y="1707"/>
                </a:cubicBezTo>
                <a:cubicBezTo>
                  <a:pt x="673" y="1715"/>
                  <a:pt x="700" y="1722"/>
                  <a:pt x="728" y="1727"/>
                </a:cubicBezTo>
                <a:cubicBezTo>
                  <a:pt x="755" y="1733"/>
                  <a:pt x="782" y="1737"/>
                  <a:pt x="810" y="1740"/>
                </a:cubicBezTo>
                <a:cubicBezTo>
                  <a:pt x="838" y="1742"/>
                  <a:pt x="865" y="1744"/>
                  <a:pt x="893" y="1744"/>
                </a:cubicBezTo>
                <a:cubicBezTo>
                  <a:pt x="921" y="1744"/>
                  <a:pt x="949" y="1742"/>
                  <a:pt x="977" y="1740"/>
                </a:cubicBezTo>
                <a:cubicBezTo>
                  <a:pt x="1004" y="1737"/>
                  <a:pt x="1032" y="1733"/>
                  <a:pt x="1059" y="1727"/>
                </a:cubicBezTo>
                <a:cubicBezTo>
                  <a:pt x="1086" y="1722"/>
                  <a:pt x="1113" y="1715"/>
                  <a:pt x="1140" y="1707"/>
                </a:cubicBezTo>
                <a:cubicBezTo>
                  <a:pt x="1166" y="1699"/>
                  <a:pt x="1192" y="1690"/>
                  <a:pt x="1218" y="1679"/>
                </a:cubicBezTo>
                <a:cubicBezTo>
                  <a:pt x="1244" y="1668"/>
                  <a:pt x="1269" y="1657"/>
                  <a:pt x="1293" y="1644"/>
                </a:cubicBezTo>
                <a:cubicBezTo>
                  <a:pt x="1319" y="1630"/>
                  <a:pt x="1343" y="1616"/>
                  <a:pt x="1366" y="1601"/>
                </a:cubicBezTo>
                <a:cubicBezTo>
                  <a:pt x="1389" y="1585"/>
                  <a:pt x="1411" y="1569"/>
                  <a:pt x="1433" y="1551"/>
                </a:cubicBezTo>
                <a:cubicBezTo>
                  <a:pt x="1454" y="1533"/>
                  <a:pt x="1475" y="1515"/>
                  <a:pt x="1495" y="1495"/>
                </a:cubicBezTo>
                <a:cubicBezTo>
                  <a:pt x="1514" y="1475"/>
                  <a:pt x="1533" y="1455"/>
                  <a:pt x="1551" y="1433"/>
                </a:cubicBezTo>
                <a:cubicBezTo>
                  <a:pt x="1568" y="1412"/>
                  <a:pt x="1585" y="1390"/>
                  <a:pt x="1600" y="1366"/>
                </a:cubicBezTo>
                <a:cubicBezTo>
                  <a:pt x="1616" y="1343"/>
                  <a:pt x="1630" y="1320"/>
                  <a:pt x="1643" y="1295"/>
                </a:cubicBezTo>
                <a:cubicBezTo>
                  <a:pt x="1656" y="1270"/>
                  <a:pt x="1668" y="1244"/>
                  <a:pt x="1679" y="1219"/>
                </a:cubicBezTo>
                <a:cubicBezTo>
                  <a:pt x="1689" y="1193"/>
                  <a:pt x="1699" y="1167"/>
                  <a:pt x="1707" y="1140"/>
                </a:cubicBezTo>
                <a:cubicBezTo>
                  <a:pt x="1715" y="1114"/>
                  <a:pt x="1721" y="1087"/>
                  <a:pt x="1727" y="1059"/>
                </a:cubicBezTo>
                <a:cubicBezTo>
                  <a:pt x="1732" y="1032"/>
                  <a:pt x="1736" y="1005"/>
                  <a:pt x="1739" y="977"/>
                </a:cubicBezTo>
                <a:cubicBezTo>
                  <a:pt x="1742" y="949"/>
                  <a:pt x="1743" y="922"/>
                  <a:pt x="1743" y="894"/>
                </a:cubicBezTo>
                <a:cubicBezTo>
                  <a:pt x="1743" y="866"/>
                  <a:pt x="1742" y="838"/>
                  <a:pt x="1739" y="811"/>
                </a:cubicBezTo>
                <a:cubicBezTo>
                  <a:pt x="1736" y="783"/>
                  <a:pt x="1732" y="755"/>
                  <a:pt x="1727" y="728"/>
                </a:cubicBezTo>
                <a:cubicBezTo>
                  <a:pt x="1721" y="701"/>
                  <a:pt x="1715" y="674"/>
                  <a:pt x="1707" y="647"/>
                </a:cubicBezTo>
                <a:cubicBezTo>
                  <a:pt x="1699" y="621"/>
                  <a:pt x="1689" y="595"/>
                  <a:pt x="1679" y="569"/>
                </a:cubicBezTo>
                <a:cubicBezTo>
                  <a:pt x="1668" y="543"/>
                  <a:pt x="1656" y="518"/>
                  <a:pt x="1643" y="494"/>
                </a:cubicBezTo>
                <a:cubicBezTo>
                  <a:pt x="1630" y="469"/>
                  <a:pt x="1616" y="445"/>
                  <a:pt x="1600" y="422"/>
                </a:cubicBezTo>
                <a:cubicBezTo>
                  <a:pt x="1585" y="399"/>
                  <a:pt x="1568" y="377"/>
                  <a:pt x="1551" y="355"/>
                </a:cubicBezTo>
                <a:cubicBezTo>
                  <a:pt x="1533" y="334"/>
                  <a:pt x="1514" y="313"/>
                  <a:pt x="1495" y="294"/>
                </a:cubicBezTo>
                <a:cubicBezTo>
                  <a:pt x="1475" y="274"/>
                  <a:pt x="1454" y="255"/>
                  <a:pt x="1433" y="238"/>
                </a:cubicBezTo>
                <a:cubicBezTo>
                  <a:pt x="1411" y="220"/>
                  <a:pt x="1389" y="203"/>
                  <a:pt x="1366" y="188"/>
                </a:cubicBezTo>
                <a:cubicBezTo>
                  <a:pt x="1343" y="173"/>
                  <a:pt x="1319" y="158"/>
                  <a:pt x="1293" y="145"/>
                </a:cubicBezTo>
                <a:cubicBezTo>
                  <a:pt x="1269" y="132"/>
                  <a:pt x="1244" y="120"/>
                  <a:pt x="1218" y="110"/>
                </a:cubicBezTo>
                <a:cubicBezTo>
                  <a:pt x="1192" y="99"/>
                  <a:pt x="1166" y="90"/>
                  <a:pt x="1140" y="81"/>
                </a:cubicBezTo>
                <a:cubicBezTo>
                  <a:pt x="1113" y="73"/>
                  <a:pt x="1086" y="67"/>
                  <a:pt x="1059" y="61"/>
                </a:cubicBezTo>
                <a:cubicBezTo>
                  <a:pt x="1032" y="56"/>
                  <a:pt x="1004" y="52"/>
                  <a:pt x="977" y="49"/>
                </a:cubicBezTo>
                <a:cubicBezTo>
                  <a:pt x="949" y="46"/>
                  <a:pt x="921" y="45"/>
                  <a:pt x="893" y="45"/>
                </a:cubicBez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7" name="图片 126"/>
          <p:cNvPicPr/>
          <p:nvPr/>
        </p:nvPicPr>
        <p:blipFill>
          <a:blip r:embed="rId13"/>
          <a:stretch/>
        </p:blipFill>
        <p:spPr>
          <a:xfrm>
            <a:off x="6530400" y="324936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8" name="文本框 127"/>
          <p:cNvSpPr txBox="1"/>
          <p:nvPr/>
        </p:nvSpPr>
        <p:spPr>
          <a:xfrm>
            <a:off x="7463520" y="4518720"/>
            <a:ext cx="384840" cy="138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动态更新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9" name="图片 128"/>
          <p:cNvPicPr/>
          <p:nvPr/>
        </p:nvPicPr>
        <p:blipFill>
          <a:blip r:embed="rId14"/>
          <a:stretch/>
        </p:blipFill>
        <p:spPr>
          <a:xfrm>
            <a:off x="6289200" y="2042640"/>
            <a:ext cx="2734200" cy="2734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0" name="图片 129"/>
          <p:cNvPicPr/>
          <p:nvPr/>
        </p:nvPicPr>
        <p:blipFill>
          <a:blip r:embed="rId15"/>
          <a:stretch/>
        </p:blipFill>
        <p:spPr>
          <a:xfrm>
            <a:off x="7174080" y="2927520"/>
            <a:ext cx="964800" cy="964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1" name="图片 130"/>
          <p:cNvPicPr/>
          <p:nvPr/>
        </p:nvPicPr>
        <p:blipFill>
          <a:blip r:embed="rId16"/>
          <a:stretch/>
        </p:blipFill>
        <p:spPr>
          <a:xfrm>
            <a:off x="7535880" y="3112560"/>
            <a:ext cx="2408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2" name="文本框 131"/>
          <p:cNvSpPr txBox="1"/>
          <p:nvPr/>
        </p:nvSpPr>
        <p:spPr>
          <a:xfrm>
            <a:off x="6369840" y="3473280"/>
            <a:ext cx="480960" cy="138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多语言支持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7527960" y="3419280"/>
            <a:ext cx="2566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LLM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7463520" y="3593880"/>
            <a:ext cx="384840" cy="138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核心引擎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图片 134"/>
          <p:cNvPicPr/>
          <p:nvPr/>
        </p:nvPicPr>
        <p:blipFill>
          <a:blip r:embed="rId2"/>
          <a:stretch/>
        </p:blipFill>
        <p:spPr>
          <a:xfrm>
            <a:off x="0" y="0"/>
            <a:ext cx="10294200" cy="6433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6" name="图片 135"/>
          <p:cNvPicPr/>
          <p:nvPr/>
        </p:nvPicPr>
        <p:blipFill>
          <a:blip r:embed="rId3"/>
          <a:stretch/>
        </p:blipFill>
        <p:spPr>
          <a:xfrm>
            <a:off x="321840" y="321840"/>
            <a:ext cx="10294200" cy="6433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7" name="图片 136"/>
          <p:cNvPicPr/>
          <p:nvPr/>
        </p:nvPicPr>
        <p:blipFill>
          <a:blip r:embed="rId4"/>
          <a:stretch/>
        </p:blipFill>
        <p:spPr>
          <a:xfrm>
            <a:off x="-804240" y="-804240"/>
            <a:ext cx="2814480" cy="28144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8" name="图片 137"/>
          <p:cNvPicPr/>
          <p:nvPr/>
        </p:nvPicPr>
        <p:blipFill>
          <a:blip r:embed="rId5"/>
          <a:stretch/>
        </p:blipFill>
        <p:spPr>
          <a:xfrm>
            <a:off x="8686080" y="4825440"/>
            <a:ext cx="2010240" cy="2010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9" name="文本框 138"/>
          <p:cNvSpPr txBox="1"/>
          <p:nvPr/>
        </p:nvSpPr>
        <p:spPr>
          <a:xfrm>
            <a:off x="9820080" y="6168600"/>
            <a:ext cx="3258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3 / 17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321840" y="342720"/>
            <a:ext cx="411516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的</a:t>
            </a:r>
            <a:r>
              <a:rPr lang="zh-CN" sz="22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自然语言理解与生成</a:t>
            </a:r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能力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1" name="任意多边形: 形状 140"/>
          <p:cNvSpPr/>
          <p:nvPr/>
        </p:nvSpPr>
        <p:spPr>
          <a:xfrm>
            <a:off x="321480" y="1158120"/>
            <a:ext cx="1818000" cy="901080"/>
          </a:xfrm>
          <a:custGeom>
            <a:avLst/>
            <a:gdLst/>
            <a:ahLst/>
            <a:cxnLst/>
            <a:rect l="0" t="0" r="r" b="b"/>
            <a:pathLst>
              <a:path w="5050" h="2503">
                <a:moveTo>
                  <a:pt x="0" y="2324"/>
                </a:moveTo>
                <a:lnTo>
                  <a:pt x="0" y="178"/>
                </a:lnTo>
                <a:cubicBezTo>
                  <a:pt x="0" y="167"/>
                  <a:pt x="1" y="155"/>
                  <a:pt x="4" y="143"/>
                </a:cubicBezTo>
                <a:cubicBezTo>
                  <a:pt x="6" y="132"/>
                  <a:pt x="9" y="121"/>
                  <a:pt x="14" y="110"/>
                </a:cubicBezTo>
                <a:cubicBezTo>
                  <a:pt x="18" y="99"/>
                  <a:pt x="24" y="89"/>
                  <a:pt x="30" y="79"/>
                </a:cubicBezTo>
                <a:cubicBezTo>
                  <a:pt x="37" y="69"/>
                  <a:pt x="44" y="60"/>
                  <a:pt x="52" y="52"/>
                </a:cubicBezTo>
                <a:cubicBezTo>
                  <a:pt x="61" y="44"/>
                  <a:pt x="70" y="36"/>
                  <a:pt x="80" y="30"/>
                </a:cubicBezTo>
                <a:cubicBezTo>
                  <a:pt x="89" y="23"/>
                  <a:pt x="100" y="18"/>
                  <a:pt x="110" y="13"/>
                </a:cubicBezTo>
                <a:cubicBezTo>
                  <a:pt x="121" y="9"/>
                  <a:pt x="132" y="5"/>
                  <a:pt x="144" y="3"/>
                </a:cubicBezTo>
                <a:cubicBezTo>
                  <a:pt x="155" y="1"/>
                  <a:pt x="167" y="0"/>
                  <a:pt x="179" y="0"/>
                </a:cubicBezTo>
                <a:lnTo>
                  <a:pt x="4871" y="0"/>
                </a:lnTo>
                <a:cubicBezTo>
                  <a:pt x="4883" y="0"/>
                  <a:pt x="4895" y="1"/>
                  <a:pt x="4906" y="3"/>
                </a:cubicBezTo>
                <a:cubicBezTo>
                  <a:pt x="4918" y="5"/>
                  <a:pt x="4929" y="9"/>
                  <a:pt x="4940" y="13"/>
                </a:cubicBezTo>
                <a:cubicBezTo>
                  <a:pt x="4951" y="18"/>
                  <a:pt x="4961" y="23"/>
                  <a:pt x="4971" y="30"/>
                </a:cubicBezTo>
                <a:cubicBezTo>
                  <a:pt x="4980" y="36"/>
                  <a:pt x="4989" y="44"/>
                  <a:pt x="4998" y="52"/>
                </a:cubicBezTo>
                <a:cubicBezTo>
                  <a:pt x="5006" y="60"/>
                  <a:pt x="5013" y="69"/>
                  <a:pt x="5020" y="79"/>
                </a:cubicBezTo>
                <a:cubicBezTo>
                  <a:pt x="5026" y="89"/>
                  <a:pt x="5032" y="99"/>
                  <a:pt x="5036" y="110"/>
                </a:cubicBezTo>
                <a:cubicBezTo>
                  <a:pt x="5041" y="121"/>
                  <a:pt x="5044" y="132"/>
                  <a:pt x="5047" y="143"/>
                </a:cubicBezTo>
                <a:cubicBezTo>
                  <a:pt x="5049" y="155"/>
                  <a:pt x="5050" y="167"/>
                  <a:pt x="5050" y="178"/>
                </a:cubicBezTo>
                <a:lnTo>
                  <a:pt x="5050" y="2324"/>
                </a:lnTo>
                <a:cubicBezTo>
                  <a:pt x="5050" y="2336"/>
                  <a:pt x="5049" y="2347"/>
                  <a:pt x="5047" y="2359"/>
                </a:cubicBezTo>
                <a:cubicBezTo>
                  <a:pt x="5044" y="2370"/>
                  <a:pt x="5041" y="2381"/>
                  <a:pt x="5036" y="2392"/>
                </a:cubicBezTo>
                <a:cubicBezTo>
                  <a:pt x="5032" y="2403"/>
                  <a:pt x="5026" y="2413"/>
                  <a:pt x="5020" y="2423"/>
                </a:cubicBezTo>
                <a:cubicBezTo>
                  <a:pt x="5013" y="2433"/>
                  <a:pt x="5006" y="2442"/>
                  <a:pt x="4998" y="2450"/>
                </a:cubicBezTo>
                <a:cubicBezTo>
                  <a:pt x="4989" y="2459"/>
                  <a:pt x="4980" y="2466"/>
                  <a:pt x="4971" y="2473"/>
                </a:cubicBezTo>
                <a:cubicBezTo>
                  <a:pt x="4961" y="2479"/>
                  <a:pt x="4951" y="2485"/>
                  <a:pt x="4940" y="2489"/>
                </a:cubicBezTo>
                <a:cubicBezTo>
                  <a:pt x="4929" y="2494"/>
                  <a:pt x="4918" y="2497"/>
                  <a:pt x="4906" y="2499"/>
                </a:cubicBezTo>
                <a:cubicBezTo>
                  <a:pt x="4895" y="2501"/>
                  <a:pt x="4883" y="2503"/>
                  <a:pt x="4871" y="2503"/>
                </a:cubicBezTo>
                <a:lnTo>
                  <a:pt x="179" y="2503"/>
                </a:lnTo>
                <a:cubicBezTo>
                  <a:pt x="167" y="2503"/>
                  <a:pt x="155" y="2501"/>
                  <a:pt x="144" y="2499"/>
                </a:cubicBezTo>
                <a:cubicBezTo>
                  <a:pt x="132" y="2497"/>
                  <a:pt x="121" y="2494"/>
                  <a:pt x="110" y="2489"/>
                </a:cubicBezTo>
                <a:cubicBezTo>
                  <a:pt x="100" y="2485"/>
                  <a:pt x="89" y="2479"/>
                  <a:pt x="80" y="2473"/>
                </a:cubicBezTo>
                <a:cubicBezTo>
                  <a:pt x="70" y="2466"/>
                  <a:pt x="61" y="2459"/>
                  <a:pt x="52" y="2450"/>
                </a:cubicBezTo>
                <a:cubicBezTo>
                  <a:pt x="44" y="2442"/>
                  <a:pt x="37" y="2433"/>
                  <a:pt x="30" y="2423"/>
                </a:cubicBezTo>
                <a:cubicBezTo>
                  <a:pt x="24" y="2413"/>
                  <a:pt x="18" y="2403"/>
                  <a:pt x="14" y="2392"/>
                </a:cubicBezTo>
                <a:cubicBezTo>
                  <a:pt x="9" y="2381"/>
                  <a:pt x="6" y="2370"/>
                  <a:pt x="4" y="2359"/>
                </a:cubicBezTo>
                <a:cubicBezTo>
                  <a:pt x="1" y="2347"/>
                  <a:pt x="0" y="2336"/>
                  <a:pt x="0" y="2324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42" name="图片 141"/>
          <p:cNvPicPr/>
          <p:nvPr/>
        </p:nvPicPr>
        <p:blipFill>
          <a:blip r:embed="rId6"/>
          <a:stretch/>
        </p:blipFill>
        <p:spPr>
          <a:xfrm>
            <a:off x="1134000" y="128664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3" name="文本框 142"/>
          <p:cNvSpPr txBox="1"/>
          <p:nvPr/>
        </p:nvSpPr>
        <p:spPr>
          <a:xfrm>
            <a:off x="321840" y="782640"/>
            <a:ext cx="470592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通过海量文本训练，</a:t>
            </a:r>
            <a:r>
              <a:rPr lang="en-US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能够理解语境、解析结构，实现自然的语言交互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971640" y="157752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用户输入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" name="任意多边形: 形状 144"/>
          <p:cNvSpPr/>
          <p:nvPr/>
        </p:nvSpPr>
        <p:spPr>
          <a:xfrm>
            <a:off x="2935440" y="1158120"/>
            <a:ext cx="1809720" cy="901080"/>
          </a:xfrm>
          <a:custGeom>
            <a:avLst/>
            <a:gdLst/>
            <a:ahLst/>
            <a:cxnLst/>
            <a:rect l="0" t="0" r="r" b="b"/>
            <a:pathLst>
              <a:path w="5027" h="2503">
                <a:moveTo>
                  <a:pt x="0" y="2324"/>
                </a:moveTo>
                <a:lnTo>
                  <a:pt x="0" y="178"/>
                </a:lnTo>
                <a:cubicBezTo>
                  <a:pt x="0" y="167"/>
                  <a:pt x="1" y="155"/>
                  <a:pt x="3" y="143"/>
                </a:cubicBezTo>
                <a:cubicBezTo>
                  <a:pt x="5" y="132"/>
                  <a:pt x="9" y="121"/>
                  <a:pt x="13" y="110"/>
                </a:cubicBezTo>
                <a:cubicBezTo>
                  <a:pt x="18" y="99"/>
                  <a:pt x="23" y="89"/>
                  <a:pt x="30" y="79"/>
                </a:cubicBezTo>
                <a:cubicBezTo>
                  <a:pt x="36" y="69"/>
                  <a:pt x="44" y="60"/>
                  <a:pt x="52" y="52"/>
                </a:cubicBezTo>
                <a:cubicBezTo>
                  <a:pt x="60" y="44"/>
                  <a:pt x="69" y="36"/>
                  <a:pt x="79" y="30"/>
                </a:cubicBezTo>
                <a:cubicBezTo>
                  <a:pt x="89" y="23"/>
                  <a:pt x="99" y="18"/>
                  <a:pt x="110" y="13"/>
                </a:cubicBezTo>
                <a:cubicBezTo>
                  <a:pt x="121" y="9"/>
                  <a:pt x="132" y="5"/>
                  <a:pt x="144" y="3"/>
                </a:cubicBezTo>
                <a:cubicBezTo>
                  <a:pt x="155" y="1"/>
                  <a:pt x="167" y="0"/>
                  <a:pt x="178" y="0"/>
                </a:cubicBezTo>
                <a:lnTo>
                  <a:pt x="4849" y="0"/>
                </a:lnTo>
                <a:cubicBezTo>
                  <a:pt x="4860" y="0"/>
                  <a:pt x="4872" y="1"/>
                  <a:pt x="4883" y="3"/>
                </a:cubicBezTo>
                <a:cubicBezTo>
                  <a:pt x="4895" y="5"/>
                  <a:pt x="4906" y="9"/>
                  <a:pt x="4917" y="13"/>
                </a:cubicBezTo>
                <a:cubicBezTo>
                  <a:pt x="4928" y="18"/>
                  <a:pt x="4938" y="23"/>
                  <a:pt x="4948" y="30"/>
                </a:cubicBezTo>
                <a:cubicBezTo>
                  <a:pt x="4958" y="36"/>
                  <a:pt x="4967" y="44"/>
                  <a:pt x="4975" y="52"/>
                </a:cubicBezTo>
                <a:cubicBezTo>
                  <a:pt x="4983" y="60"/>
                  <a:pt x="4991" y="69"/>
                  <a:pt x="4997" y="79"/>
                </a:cubicBezTo>
                <a:cubicBezTo>
                  <a:pt x="5004" y="89"/>
                  <a:pt x="5009" y="99"/>
                  <a:pt x="5014" y="110"/>
                </a:cubicBezTo>
                <a:cubicBezTo>
                  <a:pt x="5018" y="121"/>
                  <a:pt x="5022" y="132"/>
                  <a:pt x="5024" y="143"/>
                </a:cubicBezTo>
                <a:cubicBezTo>
                  <a:pt x="5026" y="155"/>
                  <a:pt x="5027" y="167"/>
                  <a:pt x="5027" y="178"/>
                </a:cubicBezTo>
                <a:lnTo>
                  <a:pt x="5027" y="2324"/>
                </a:lnTo>
                <a:cubicBezTo>
                  <a:pt x="5027" y="2336"/>
                  <a:pt x="5026" y="2347"/>
                  <a:pt x="5024" y="2359"/>
                </a:cubicBezTo>
                <a:cubicBezTo>
                  <a:pt x="5022" y="2370"/>
                  <a:pt x="5018" y="2381"/>
                  <a:pt x="5014" y="2392"/>
                </a:cubicBezTo>
                <a:cubicBezTo>
                  <a:pt x="5009" y="2403"/>
                  <a:pt x="5004" y="2413"/>
                  <a:pt x="4997" y="2423"/>
                </a:cubicBezTo>
                <a:cubicBezTo>
                  <a:pt x="4991" y="2433"/>
                  <a:pt x="4983" y="2442"/>
                  <a:pt x="4975" y="2450"/>
                </a:cubicBezTo>
                <a:cubicBezTo>
                  <a:pt x="4967" y="2459"/>
                  <a:pt x="4958" y="2466"/>
                  <a:pt x="4948" y="2473"/>
                </a:cubicBezTo>
                <a:cubicBezTo>
                  <a:pt x="4938" y="2479"/>
                  <a:pt x="4928" y="2485"/>
                  <a:pt x="4917" y="2489"/>
                </a:cubicBezTo>
                <a:cubicBezTo>
                  <a:pt x="4906" y="2494"/>
                  <a:pt x="4895" y="2497"/>
                  <a:pt x="4883" y="2499"/>
                </a:cubicBezTo>
                <a:cubicBezTo>
                  <a:pt x="4872" y="2501"/>
                  <a:pt x="4860" y="2503"/>
                  <a:pt x="4849" y="2503"/>
                </a:cubicBezTo>
                <a:lnTo>
                  <a:pt x="178" y="2503"/>
                </a:lnTo>
                <a:cubicBezTo>
                  <a:pt x="167" y="2503"/>
                  <a:pt x="155" y="2501"/>
                  <a:pt x="144" y="2499"/>
                </a:cubicBezTo>
                <a:cubicBezTo>
                  <a:pt x="132" y="2497"/>
                  <a:pt x="121" y="2494"/>
                  <a:pt x="110" y="2489"/>
                </a:cubicBezTo>
                <a:cubicBezTo>
                  <a:pt x="99" y="2485"/>
                  <a:pt x="89" y="2479"/>
                  <a:pt x="79" y="2473"/>
                </a:cubicBezTo>
                <a:cubicBezTo>
                  <a:pt x="69" y="2466"/>
                  <a:pt x="60" y="2459"/>
                  <a:pt x="52" y="2450"/>
                </a:cubicBezTo>
                <a:cubicBezTo>
                  <a:pt x="44" y="2442"/>
                  <a:pt x="36" y="2433"/>
                  <a:pt x="30" y="2423"/>
                </a:cubicBezTo>
                <a:cubicBezTo>
                  <a:pt x="23" y="2413"/>
                  <a:pt x="18" y="2403"/>
                  <a:pt x="13" y="2392"/>
                </a:cubicBezTo>
                <a:cubicBezTo>
                  <a:pt x="9" y="2381"/>
                  <a:pt x="5" y="2370"/>
                  <a:pt x="3" y="2359"/>
                </a:cubicBezTo>
                <a:cubicBezTo>
                  <a:pt x="1" y="2347"/>
                  <a:pt x="0" y="2336"/>
                  <a:pt x="0" y="2324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46" name="图片 145"/>
          <p:cNvPicPr/>
          <p:nvPr/>
        </p:nvPicPr>
        <p:blipFill>
          <a:blip r:embed="rId7"/>
          <a:stretch/>
        </p:blipFill>
        <p:spPr>
          <a:xfrm>
            <a:off x="3731760" y="1286640"/>
            <a:ext cx="21672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7" name="文本框 146"/>
          <p:cNvSpPr txBox="1"/>
          <p:nvPr/>
        </p:nvSpPr>
        <p:spPr>
          <a:xfrm>
            <a:off x="722160" y="1793520"/>
            <a:ext cx="10155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自然语言问题或指令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3519360" y="1577520"/>
            <a:ext cx="6483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上下文理解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" name="任意多边形: 形状 148"/>
          <p:cNvSpPr/>
          <p:nvPr/>
        </p:nvSpPr>
        <p:spPr>
          <a:xfrm>
            <a:off x="5549040" y="1158120"/>
            <a:ext cx="1810080" cy="901080"/>
          </a:xfrm>
          <a:custGeom>
            <a:avLst/>
            <a:gdLst/>
            <a:ahLst/>
            <a:cxnLst/>
            <a:rect l="0" t="0" r="r" b="b"/>
            <a:pathLst>
              <a:path w="5028" h="2503">
                <a:moveTo>
                  <a:pt x="0" y="2324"/>
                </a:moveTo>
                <a:lnTo>
                  <a:pt x="0" y="178"/>
                </a:lnTo>
                <a:cubicBezTo>
                  <a:pt x="0" y="167"/>
                  <a:pt x="2" y="155"/>
                  <a:pt x="4" y="143"/>
                </a:cubicBezTo>
                <a:cubicBezTo>
                  <a:pt x="6" y="132"/>
                  <a:pt x="9" y="121"/>
                  <a:pt x="14" y="110"/>
                </a:cubicBezTo>
                <a:cubicBezTo>
                  <a:pt x="18" y="99"/>
                  <a:pt x="24" y="89"/>
                  <a:pt x="30" y="79"/>
                </a:cubicBezTo>
                <a:cubicBezTo>
                  <a:pt x="37" y="69"/>
                  <a:pt x="44" y="60"/>
                  <a:pt x="53" y="52"/>
                </a:cubicBezTo>
                <a:cubicBezTo>
                  <a:pt x="61" y="44"/>
                  <a:pt x="70" y="36"/>
                  <a:pt x="80" y="30"/>
                </a:cubicBezTo>
                <a:cubicBezTo>
                  <a:pt x="90" y="23"/>
                  <a:pt x="100" y="18"/>
                  <a:pt x="111" y="13"/>
                </a:cubicBezTo>
                <a:cubicBezTo>
                  <a:pt x="122" y="9"/>
                  <a:pt x="133" y="5"/>
                  <a:pt x="144" y="3"/>
                </a:cubicBezTo>
                <a:cubicBezTo>
                  <a:pt x="156" y="1"/>
                  <a:pt x="167" y="0"/>
                  <a:pt x="179" y="0"/>
                </a:cubicBezTo>
                <a:lnTo>
                  <a:pt x="4849" y="0"/>
                </a:lnTo>
                <a:cubicBezTo>
                  <a:pt x="4861" y="0"/>
                  <a:pt x="4873" y="1"/>
                  <a:pt x="4884" y="3"/>
                </a:cubicBezTo>
                <a:cubicBezTo>
                  <a:pt x="4896" y="5"/>
                  <a:pt x="4907" y="9"/>
                  <a:pt x="4918" y="13"/>
                </a:cubicBezTo>
                <a:cubicBezTo>
                  <a:pt x="4928" y="18"/>
                  <a:pt x="4939" y="23"/>
                  <a:pt x="4949" y="30"/>
                </a:cubicBezTo>
                <a:cubicBezTo>
                  <a:pt x="4958" y="36"/>
                  <a:pt x="4967" y="44"/>
                  <a:pt x="4976" y="52"/>
                </a:cubicBezTo>
                <a:cubicBezTo>
                  <a:pt x="4984" y="60"/>
                  <a:pt x="4991" y="69"/>
                  <a:pt x="4998" y="79"/>
                </a:cubicBezTo>
                <a:cubicBezTo>
                  <a:pt x="5004" y="89"/>
                  <a:pt x="5010" y="99"/>
                  <a:pt x="5014" y="110"/>
                </a:cubicBezTo>
                <a:cubicBezTo>
                  <a:pt x="5019" y="121"/>
                  <a:pt x="5022" y="132"/>
                  <a:pt x="5025" y="143"/>
                </a:cubicBezTo>
                <a:cubicBezTo>
                  <a:pt x="5027" y="155"/>
                  <a:pt x="5028" y="167"/>
                  <a:pt x="5028" y="178"/>
                </a:cubicBezTo>
                <a:lnTo>
                  <a:pt x="5028" y="2324"/>
                </a:lnTo>
                <a:cubicBezTo>
                  <a:pt x="5028" y="2336"/>
                  <a:pt x="5027" y="2347"/>
                  <a:pt x="5025" y="2359"/>
                </a:cubicBezTo>
                <a:cubicBezTo>
                  <a:pt x="5022" y="2370"/>
                  <a:pt x="5019" y="2381"/>
                  <a:pt x="5014" y="2392"/>
                </a:cubicBezTo>
                <a:cubicBezTo>
                  <a:pt x="5010" y="2403"/>
                  <a:pt x="5004" y="2413"/>
                  <a:pt x="4998" y="2423"/>
                </a:cubicBezTo>
                <a:cubicBezTo>
                  <a:pt x="4991" y="2433"/>
                  <a:pt x="4984" y="2442"/>
                  <a:pt x="4976" y="2450"/>
                </a:cubicBezTo>
                <a:cubicBezTo>
                  <a:pt x="4967" y="2459"/>
                  <a:pt x="4958" y="2466"/>
                  <a:pt x="4949" y="2473"/>
                </a:cubicBezTo>
                <a:cubicBezTo>
                  <a:pt x="4939" y="2479"/>
                  <a:pt x="4928" y="2485"/>
                  <a:pt x="4918" y="2489"/>
                </a:cubicBezTo>
                <a:cubicBezTo>
                  <a:pt x="4907" y="2494"/>
                  <a:pt x="4896" y="2497"/>
                  <a:pt x="4884" y="2499"/>
                </a:cubicBezTo>
                <a:cubicBezTo>
                  <a:pt x="4873" y="2501"/>
                  <a:pt x="4861" y="2503"/>
                  <a:pt x="4849" y="2503"/>
                </a:cubicBezTo>
                <a:lnTo>
                  <a:pt x="179" y="2503"/>
                </a:lnTo>
                <a:cubicBezTo>
                  <a:pt x="167" y="2503"/>
                  <a:pt x="156" y="2501"/>
                  <a:pt x="144" y="2499"/>
                </a:cubicBezTo>
                <a:cubicBezTo>
                  <a:pt x="133" y="2497"/>
                  <a:pt x="122" y="2494"/>
                  <a:pt x="111" y="2489"/>
                </a:cubicBezTo>
                <a:cubicBezTo>
                  <a:pt x="100" y="2485"/>
                  <a:pt x="90" y="2479"/>
                  <a:pt x="80" y="2473"/>
                </a:cubicBezTo>
                <a:cubicBezTo>
                  <a:pt x="70" y="2466"/>
                  <a:pt x="61" y="2459"/>
                  <a:pt x="53" y="2450"/>
                </a:cubicBezTo>
                <a:cubicBezTo>
                  <a:pt x="44" y="2442"/>
                  <a:pt x="37" y="2433"/>
                  <a:pt x="30" y="2423"/>
                </a:cubicBezTo>
                <a:cubicBezTo>
                  <a:pt x="24" y="2413"/>
                  <a:pt x="18" y="2403"/>
                  <a:pt x="14" y="2392"/>
                </a:cubicBezTo>
                <a:cubicBezTo>
                  <a:pt x="9" y="2381"/>
                  <a:pt x="6" y="2370"/>
                  <a:pt x="4" y="2359"/>
                </a:cubicBezTo>
                <a:cubicBezTo>
                  <a:pt x="2" y="2347"/>
                  <a:pt x="0" y="2336"/>
                  <a:pt x="0" y="2324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50" name="图片 149"/>
          <p:cNvPicPr/>
          <p:nvPr/>
        </p:nvPicPr>
        <p:blipFill>
          <a:blip r:embed="rId8"/>
          <a:stretch/>
        </p:blipFill>
        <p:spPr>
          <a:xfrm>
            <a:off x="6377760" y="1286640"/>
            <a:ext cx="14436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1" name="文本框 150"/>
          <p:cNvSpPr txBox="1"/>
          <p:nvPr/>
        </p:nvSpPr>
        <p:spPr>
          <a:xfrm>
            <a:off x="3334320" y="1793520"/>
            <a:ext cx="10155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捕捉语境和关键信息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6195960" y="157752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语义推理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" name="任意多边形: 形状 152"/>
          <p:cNvSpPr/>
          <p:nvPr/>
        </p:nvSpPr>
        <p:spPr>
          <a:xfrm>
            <a:off x="8155080" y="1158120"/>
            <a:ext cx="1818000" cy="901080"/>
          </a:xfrm>
          <a:custGeom>
            <a:avLst/>
            <a:gdLst/>
            <a:ahLst/>
            <a:cxnLst/>
            <a:rect l="0" t="0" r="r" b="b"/>
            <a:pathLst>
              <a:path w="5050" h="2503">
                <a:moveTo>
                  <a:pt x="0" y="2324"/>
                </a:moveTo>
                <a:lnTo>
                  <a:pt x="0" y="178"/>
                </a:lnTo>
                <a:cubicBezTo>
                  <a:pt x="0" y="167"/>
                  <a:pt x="1" y="155"/>
                  <a:pt x="3" y="143"/>
                </a:cubicBezTo>
                <a:cubicBezTo>
                  <a:pt x="5" y="132"/>
                  <a:pt x="9" y="121"/>
                  <a:pt x="13" y="110"/>
                </a:cubicBezTo>
                <a:cubicBezTo>
                  <a:pt x="18" y="99"/>
                  <a:pt x="23" y="89"/>
                  <a:pt x="30" y="79"/>
                </a:cubicBezTo>
                <a:cubicBezTo>
                  <a:pt x="36" y="69"/>
                  <a:pt x="44" y="60"/>
                  <a:pt x="52" y="52"/>
                </a:cubicBezTo>
                <a:cubicBezTo>
                  <a:pt x="60" y="44"/>
                  <a:pt x="70" y="36"/>
                  <a:pt x="80" y="30"/>
                </a:cubicBezTo>
                <a:cubicBezTo>
                  <a:pt x="90" y="23"/>
                  <a:pt x="100" y="18"/>
                  <a:pt x="111" y="13"/>
                </a:cubicBezTo>
                <a:cubicBezTo>
                  <a:pt x="122" y="9"/>
                  <a:pt x="133" y="5"/>
                  <a:pt x="145" y="3"/>
                </a:cubicBezTo>
                <a:cubicBezTo>
                  <a:pt x="156" y="1"/>
                  <a:pt x="168" y="0"/>
                  <a:pt x="179" y="0"/>
                </a:cubicBezTo>
                <a:lnTo>
                  <a:pt x="4871" y="0"/>
                </a:lnTo>
                <a:cubicBezTo>
                  <a:pt x="4883" y="0"/>
                  <a:pt x="4894" y="1"/>
                  <a:pt x="4906" y="3"/>
                </a:cubicBezTo>
                <a:cubicBezTo>
                  <a:pt x="4917" y="5"/>
                  <a:pt x="4928" y="9"/>
                  <a:pt x="4939" y="13"/>
                </a:cubicBezTo>
                <a:cubicBezTo>
                  <a:pt x="4950" y="18"/>
                  <a:pt x="4960" y="23"/>
                  <a:pt x="4970" y="30"/>
                </a:cubicBezTo>
                <a:cubicBezTo>
                  <a:pt x="4980" y="36"/>
                  <a:pt x="4989" y="44"/>
                  <a:pt x="4997" y="52"/>
                </a:cubicBezTo>
                <a:cubicBezTo>
                  <a:pt x="5006" y="60"/>
                  <a:pt x="5013" y="69"/>
                  <a:pt x="5019" y="79"/>
                </a:cubicBezTo>
                <a:cubicBezTo>
                  <a:pt x="5026" y="89"/>
                  <a:pt x="5031" y="99"/>
                  <a:pt x="5036" y="110"/>
                </a:cubicBezTo>
                <a:cubicBezTo>
                  <a:pt x="5040" y="121"/>
                  <a:pt x="5044" y="132"/>
                  <a:pt x="5046" y="143"/>
                </a:cubicBezTo>
                <a:cubicBezTo>
                  <a:pt x="5048" y="155"/>
                  <a:pt x="5050" y="167"/>
                  <a:pt x="5050" y="178"/>
                </a:cubicBezTo>
                <a:lnTo>
                  <a:pt x="5050" y="2324"/>
                </a:lnTo>
                <a:cubicBezTo>
                  <a:pt x="5050" y="2336"/>
                  <a:pt x="5048" y="2347"/>
                  <a:pt x="5046" y="2359"/>
                </a:cubicBezTo>
                <a:cubicBezTo>
                  <a:pt x="5044" y="2370"/>
                  <a:pt x="5040" y="2381"/>
                  <a:pt x="5036" y="2392"/>
                </a:cubicBezTo>
                <a:cubicBezTo>
                  <a:pt x="5031" y="2403"/>
                  <a:pt x="5026" y="2413"/>
                  <a:pt x="5019" y="2423"/>
                </a:cubicBezTo>
                <a:cubicBezTo>
                  <a:pt x="5013" y="2433"/>
                  <a:pt x="5006" y="2442"/>
                  <a:pt x="4997" y="2450"/>
                </a:cubicBezTo>
                <a:cubicBezTo>
                  <a:pt x="4989" y="2459"/>
                  <a:pt x="4980" y="2466"/>
                  <a:pt x="4970" y="2473"/>
                </a:cubicBezTo>
                <a:cubicBezTo>
                  <a:pt x="4960" y="2479"/>
                  <a:pt x="4950" y="2485"/>
                  <a:pt x="4939" y="2489"/>
                </a:cubicBezTo>
                <a:cubicBezTo>
                  <a:pt x="4928" y="2494"/>
                  <a:pt x="4917" y="2497"/>
                  <a:pt x="4906" y="2499"/>
                </a:cubicBezTo>
                <a:cubicBezTo>
                  <a:pt x="4894" y="2501"/>
                  <a:pt x="4883" y="2503"/>
                  <a:pt x="4871" y="2503"/>
                </a:cubicBezTo>
                <a:lnTo>
                  <a:pt x="179" y="2503"/>
                </a:lnTo>
                <a:cubicBezTo>
                  <a:pt x="168" y="2503"/>
                  <a:pt x="156" y="2501"/>
                  <a:pt x="145" y="2499"/>
                </a:cubicBezTo>
                <a:cubicBezTo>
                  <a:pt x="133" y="2497"/>
                  <a:pt x="122" y="2494"/>
                  <a:pt x="111" y="2489"/>
                </a:cubicBezTo>
                <a:cubicBezTo>
                  <a:pt x="100" y="2485"/>
                  <a:pt x="90" y="2479"/>
                  <a:pt x="80" y="2473"/>
                </a:cubicBezTo>
                <a:cubicBezTo>
                  <a:pt x="70" y="2466"/>
                  <a:pt x="60" y="2459"/>
                  <a:pt x="52" y="2450"/>
                </a:cubicBezTo>
                <a:cubicBezTo>
                  <a:pt x="44" y="2442"/>
                  <a:pt x="36" y="2433"/>
                  <a:pt x="30" y="2423"/>
                </a:cubicBezTo>
                <a:cubicBezTo>
                  <a:pt x="23" y="2413"/>
                  <a:pt x="18" y="2403"/>
                  <a:pt x="13" y="2392"/>
                </a:cubicBezTo>
                <a:cubicBezTo>
                  <a:pt x="9" y="2381"/>
                  <a:pt x="5" y="2370"/>
                  <a:pt x="3" y="2359"/>
                </a:cubicBezTo>
                <a:cubicBezTo>
                  <a:pt x="1" y="2347"/>
                  <a:pt x="0" y="2336"/>
                  <a:pt x="0" y="2324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54" name="图片 153"/>
          <p:cNvPicPr/>
          <p:nvPr/>
        </p:nvPicPr>
        <p:blipFill>
          <a:blip r:embed="rId9"/>
          <a:stretch/>
        </p:blipFill>
        <p:spPr>
          <a:xfrm>
            <a:off x="8959320" y="1286640"/>
            <a:ext cx="21672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5" name="文本框 154"/>
          <p:cNvSpPr txBox="1"/>
          <p:nvPr/>
        </p:nvSpPr>
        <p:spPr>
          <a:xfrm>
            <a:off x="5946480" y="1793520"/>
            <a:ext cx="10155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理解意图和隐含含义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8808120" y="157752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生成回复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" name="任意多边形: 形状 156"/>
          <p:cNvSpPr/>
          <p:nvPr/>
        </p:nvSpPr>
        <p:spPr>
          <a:xfrm>
            <a:off x="321480" y="2830680"/>
            <a:ext cx="4632840" cy="2252520"/>
          </a:xfrm>
          <a:custGeom>
            <a:avLst/>
            <a:gdLst/>
            <a:ahLst/>
            <a:cxnLst/>
            <a:rect l="0" t="0" r="r" b="b"/>
            <a:pathLst>
              <a:path w="12869" h="6257">
                <a:moveTo>
                  <a:pt x="0" y="6078"/>
                </a:moveTo>
                <a:lnTo>
                  <a:pt x="0" y="179"/>
                </a:lnTo>
                <a:cubicBezTo>
                  <a:pt x="0" y="167"/>
                  <a:pt x="1" y="156"/>
                  <a:pt x="4" y="144"/>
                </a:cubicBezTo>
                <a:cubicBezTo>
                  <a:pt x="6" y="133"/>
                  <a:pt x="9" y="121"/>
                  <a:pt x="14" y="111"/>
                </a:cubicBezTo>
                <a:cubicBezTo>
                  <a:pt x="18" y="100"/>
                  <a:pt x="24" y="90"/>
                  <a:pt x="30" y="80"/>
                </a:cubicBezTo>
                <a:cubicBezTo>
                  <a:pt x="37" y="70"/>
                  <a:pt x="44" y="61"/>
                  <a:pt x="52" y="53"/>
                </a:cubicBezTo>
                <a:cubicBezTo>
                  <a:pt x="61" y="44"/>
                  <a:pt x="70" y="37"/>
                  <a:pt x="80" y="30"/>
                </a:cubicBezTo>
                <a:cubicBezTo>
                  <a:pt x="89" y="24"/>
                  <a:pt x="100" y="18"/>
                  <a:pt x="110" y="14"/>
                </a:cubicBezTo>
                <a:cubicBezTo>
                  <a:pt x="121" y="9"/>
                  <a:pt x="132" y="6"/>
                  <a:pt x="144" y="4"/>
                </a:cubicBezTo>
                <a:cubicBezTo>
                  <a:pt x="155" y="1"/>
                  <a:pt x="167" y="0"/>
                  <a:pt x="179" y="0"/>
                </a:cubicBezTo>
                <a:lnTo>
                  <a:pt x="12690" y="0"/>
                </a:lnTo>
                <a:cubicBezTo>
                  <a:pt x="12702" y="0"/>
                  <a:pt x="12714" y="1"/>
                  <a:pt x="12725" y="4"/>
                </a:cubicBezTo>
                <a:cubicBezTo>
                  <a:pt x="12737" y="6"/>
                  <a:pt x="12748" y="9"/>
                  <a:pt x="12759" y="14"/>
                </a:cubicBezTo>
                <a:cubicBezTo>
                  <a:pt x="12770" y="18"/>
                  <a:pt x="12780" y="24"/>
                  <a:pt x="12790" y="30"/>
                </a:cubicBezTo>
                <a:cubicBezTo>
                  <a:pt x="12800" y="37"/>
                  <a:pt x="12809" y="44"/>
                  <a:pt x="12817" y="53"/>
                </a:cubicBezTo>
                <a:cubicBezTo>
                  <a:pt x="12825" y="61"/>
                  <a:pt x="12833" y="70"/>
                  <a:pt x="12839" y="80"/>
                </a:cubicBezTo>
                <a:cubicBezTo>
                  <a:pt x="12846" y="90"/>
                  <a:pt x="12851" y="100"/>
                  <a:pt x="12856" y="111"/>
                </a:cubicBezTo>
                <a:cubicBezTo>
                  <a:pt x="12860" y="121"/>
                  <a:pt x="12863" y="133"/>
                  <a:pt x="12866" y="144"/>
                </a:cubicBezTo>
                <a:cubicBezTo>
                  <a:pt x="12868" y="156"/>
                  <a:pt x="12869" y="167"/>
                  <a:pt x="12869" y="179"/>
                </a:cubicBezTo>
                <a:lnTo>
                  <a:pt x="12869" y="6078"/>
                </a:lnTo>
                <a:cubicBezTo>
                  <a:pt x="12869" y="6090"/>
                  <a:pt x="12868" y="6101"/>
                  <a:pt x="12866" y="6113"/>
                </a:cubicBezTo>
                <a:cubicBezTo>
                  <a:pt x="12863" y="6124"/>
                  <a:pt x="12860" y="6135"/>
                  <a:pt x="12856" y="6146"/>
                </a:cubicBezTo>
                <a:cubicBezTo>
                  <a:pt x="12851" y="6157"/>
                  <a:pt x="12846" y="6167"/>
                  <a:pt x="12839" y="6177"/>
                </a:cubicBezTo>
                <a:cubicBezTo>
                  <a:pt x="12833" y="6187"/>
                  <a:pt x="12825" y="6196"/>
                  <a:pt x="12817" y="6204"/>
                </a:cubicBezTo>
                <a:cubicBezTo>
                  <a:pt x="12809" y="6213"/>
                  <a:pt x="12800" y="6220"/>
                  <a:pt x="12790" y="6226"/>
                </a:cubicBezTo>
                <a:cubicBezTo>
                  <a:pt x="12780" y="6233"/>
                  <a:pt x="12770" y="6239"/>
                  <a:pt x="12759" y="6243"/>
                </a:cubicBezTo>
                <a:cubicBezTo>
                  <a:pt x="12748" y="6248"/>
                  <a:pt x="12737" y="6251"/>
                  <a:pt x="12725" y="6253"/>
                </a:cubicBezTo>
                <a:cubicBezTo>
                  <a:pt x="12714" y="6255"/>
                  <a:pt x="12702" y="6257"/>
                  <a:pt x="12690" y="6257"/>
                </a:cubicBezTo>
                <a:lnTo>
                  <a:pt x="179" y="6257"/>
                </a:lnTo>
                <a:cubicBezTo>
                  <a:pt x="167" y="6257"/>
                  <a:pt x="155" y="6255"/>
                  <a:pt x="144" y="6253"/>
                </a:cubicBezTo>
                <a:cubicBezTo>
                  <a:pt x="132" y="6251"/>
                  <a:pt x="121" y="6248"/>
                  <a:pt x="110" y="6243"/>
                </a:cubicBezTo>
                <a:cubicBezTo>
                  <a:pt x="100" y="6239"/>
                  <a:pt x="89" y="6233"/>
                  <a:pt x="80" y="6226"/>
                </a:cubicBezTo>
                <a:cubicBezTo>
                  <a:pt x="70" y="6220"/>
                  <a:pt x="61" y="6213"/>
                  <a:pt x="52" y="6204"/>
                </a:cubicBezTo>
                <a:cubicBezTo>
                  <a:pt x="44" y="6196"/>
                  <a:pt x="37" y="6187"/>
                  <a:pt x="30" y="6177"/>
                </a:cubicBezTo>
                <a:cubicBezTo>
                  <a:pt x="24" y="6167"/>
                  <a:pt x="18" y="6157"/>
                  <a:pt x="14" y="6146"/>
                </a:cubicBezTo>
                <a:cubicBezTo>
                  <a:pt x="9" y="6135"/>
                  <a:pt x="6" y="6124"/>
                  <a:pt x="4" y="6113"/>
                </a:cubicBezTo>
                <a:cubicBezTo>
                  <a:pt x="1" y="6101"/>
                  <a:pt x="0" y="6090"/>
                  <a:pt x="0" y="6078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58" name="图片 157"/>
          <p:cNvPicPr/>
          <p:nvPr/>
        </p:nvPicPr>
        <p:blipFill>
          <a:blip r:embed="rId10"/>
          <a:stretch/>
        </p:blipFill>
        <p:spPr>
          <a:xfrm>
            <a:off x="321840" y="2485080"/>
            <a:ext cx="21672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9" name="文本框 158"/>
          <p:cNvSpPr txBox="1"/>
          <p:nvPr/>
        </p:nvSpPr>
        <p:spPr>
          <a:xfrm>
            <a:off x="8502480" y="1793520"/>
            <a:ext cx="11286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连贯、准确的语言输出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0" name="任意多边形: 形状 159"/>
          <p:cNvSpPr/>
          <p:nvPr/>
        </p:nvSpPr>
        <p:spPr>
          <a:xfrm>
            <a:off x="5340240" y="2830680"/>
            <a:ext cx="4632840" cy="2493720"/>
          </a:xfrm>
          <a:custGeom>
            <a:avLst/>
            <a:gdLst/>
            <a:ahLst/>
            <a:cxnLst/>
            <a:rect l="0" t="0" r="r" b="b"/>
            <a:pathLst>
              <a:path w="12869" h="6927">
                <a:moveTo>
                  <a:pt x="0" y="6748"/>
                </a:moveTo>
                <a:lnTo>
                  <a:pt x="0" y="179"/>
                </a:lnTo>
                <a:cubicBezTo>
                  <a:pt x="0" y="167"/>
                  <a:pt x="1" y="156"/>
                  <a:pt x="3" y="144"/>
                </a:cubicBezTo>
                <a:cubicBezTo>
                  <a:pt x="5" y="133"/>
                  <a:pt x="9" y="121"/>
                  <a:pt x="13" y="111"/>
                </a:cubicBezTo>
                <a:cubicBezTo>
                  <a:pt x="18" y="100"/>
                  <a:pt x="23" y="90"/>
                  <a:pt x="30" y="80"/>
                </a:cubicBezTo>
                <a:cubicBezTo>
                  <a:pt x="36" y="70"/>
                  <a:pt x="44" y="61"/>
                  <a:pt x="52" y="53"/>
                </a:cubicBezTo>
                <a:cubicBezTo>
                  <a:pt x="60" y="44"/>
                  <a:pt x="69" y="37"/>
                  <a:pt x="79" y="30"/>
                </a:cubicBezTo>
                <a:cubicBezTo>
                  <a:pt x="89" y="24"/>
                  <a:pt x="99" y="18"/>
                  <a:pt x="110" y="14"/>
                </a:cubicBezTo>
                <a:cubicBezTo>
                  <a:pt x="121" y="9"/>
                  <a:pt x="132" y="6"/>
                  <a:pt x="143" y="4"/>
                </a:cubicBezTo>
                <a:cubicBezTo>
                  <a:pt x="155" y="1"/>
                  <a:pt x="167" y="0"/>
                  <a:pt x="178" y="0"/>
                </a:cubicBezTo>
                <a:lnTo>
                  <a:pt x="12690" y="0"/>
                </a:lnTo>
                <a:cubicBezTo>
                  <a:pt x="12702" y="0"/>
                  <a:pt x="12713" y="1"/>
                  <a:pt x="12725" y="4"/>
                </a:cubicBezTo>
                <a:cubicBezTo>
                  <a:pt x="12736" y="6"/>
                  <a:pt x="12747" y="9"/>
                  <a:pt x="12758" y="14"/>
                </a:cubicBezTo>
                <a:cubicBezTo>
                  <a:pt x="12769" y="18"/>
                  <a:pt x="12779" y="24"/>
                  <a:pt x="12789" y="30"/>
                </a:cubicBezTo>
                <a:cubicBezTo>
                  <a:pt x="12799" y="37"/>
                  <a:pt x="12808" y="44"/>
                  <a:pt x="12816" y="53"/>
                </a:cubicBezTo>
                <a:cubicBezTo>
                  <a:pt x="12825" y="61"/>
                  <a:pt x="12832" y="70"/>
                  <a:pt x="12838" y="80"/>
                </a:cubicBezTo>
                <a:cubicBezTo>
                  <a:pt x="12845" y="90"/>
                  <a:pt x="12850" y="100"/>
                  <a:pt x="12855" y="111"/>
                </a:cubicBezTo>
                <a:cubicBezTo>
                  <a:pt x="12859" y="121"/>
                  <a:pt x="12863" y="133"/>
                  <a:pt x="12865" y="144"/>
                </a:cubicBezTo>
                <a:cubicBezTo>
                  <a:pt x="12867" y="156"/>
                  <a:pt x="12869" y="167"/>
                  <a:pt x="12869" y="179"/>
                </a:cubicBezTo>
                <a:lnTo>
                  <a:pt x="12869" y="6748"/>
                </a:lnTo>
                <a:cubicBezTo>
                  <a:pt x="12869" y="6760"/>
                  <a:pt x="12867" y="6771"/>
                  <a:pt x="12865" y="6783"/>
                </a:cubicBezTo>
                <a:cubicBezTo>
                  <a:pt x="12863" y="6794"/>
                  <a:pt x="12859" y="6806"/>
                  <a:pt x="12855" y="6817"/>
                </a:cubicBezTo>
                <a:cubicBezTo>
                  <a:pt x="12850" y="6827"/>
                  <a:pt x="12845" y="6838"/>
                  <a:pt x="12838" y="6847"/>
                </a:cubicBezTo>
                <a:cubicBezTo>
                  <a:pt x="12832" y="6857"/>
                  <a:pt x="12825" y="6866"/>
                  <a:pt x="12816" y="6874"/>
                </a:cubicBezTo>
                <a:cubicBezTo>
                  <a:pt x="12808" y="6883"/>
                  <a:pt x="12799" y="6890"/>
                  <a:pt x="12789" y="6897"/>
                </a:cubicBezTo>
                <a:cubicBezTo>
                  <a:pt x="12779" y="6903"/>
                  <a:pt x="12769" y="6909"/>
                  <a:pt x="12758" y="6913"/>
                </a:cubicBezTo>
                <a:cubicBezTo>
                  <a:pt x="12747" y="6918"/>
                  <a:pt x="12736" y="6921"/>
                  <a:pt x="12725" y="6923"/>
                </a:cubicBezTo>
                <a:cubicBezTo>
                  <a:pt x="12713" y="6926"/>
                  <a:pt x="12702" y="6927"/>
                  <a:pt x="12690" y="6927"/>
                </a:cubicBezTo>
                <a:lnTo>
                  <a:pt x="178" y="6927"/>
                </a:lnTo>
                <a:cubicBezTo>
                  <a:pt x="167" y="6927"/>
                  <a:pt x="155" y="6926"/>
                  <a:pt x="143" y="6923"/>
                </a:cubicBezTo>
                <a:cubicBezTo>
                  <a:pt x="132" y="6921"/>
                  <a:pt x="121" y="6918"/>
                  <a:pt x="110" y="6913"/>
                </a:cubicBezTo>
                <a:cubicBezTo>
                  <a:pt x="99" y="6909"/>
                  <a:pt x="89" y="6903"/>
                  <a:pt x="79" y="6897"/>
                </a:cubicBezTo>
                <a:cubicBezTo>
                  <a:pt x="69" y="6890"/>
                  <a:pt x="60" y="6883"/>
                  <a:pt x="52" y="6874"/>
                </a:cubicBezTo>
                <a:cubicBezTo>
                  <a:pt x="44" y="6866"/>
                  <a:pt x="36" y="6857"/>
                  <a:pt x="30" y="6847"/>
                </a:cubicBezTo>
                <a:cubicBezTo>
                  <a:pt x="23" y="6838"/>
                  <a:pt x="18" y="6827"/>
                  <a:pt x="13" y="6817"/>
                </a:cubicBezTo>
                <a:cubicBezTo>
                  <a:pt x="9" y="6806"/>
                  <a:pt x="5" y="6794"/>
                  <a:pt x="3" y="6783"/>
                </a:cubicBezTo>
                <a:cubicBezTo>
                  <a:pt x="1" y="6771"/>
                  <a:pt x="0" y="6760"/>
                  <a:pt x="0" y="6748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61" name="图片 160"/>
          <p:cNvPicPr/>
          <p:nvPr/>
        </p:nvPicPr>
        <p:blipFill>
          <a:blip r:embed="rId11"/>
          <a:stretch/>
        </p:blipFill>
        <p:spPr>
          <a:xfrm>
            <a:off x="5340240" y="2485080"/>
            <a:ext cx="24084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2" name="文本框 161"/>
          <p:cNvSpPr txBox="1"/>
          <p:nvPr/>
        </p:nvSpPr>
        <p:spPr>
          <a:xfrm>
            <a:off x="603360" y="2475000"/>
            <a:ext cx="775080" cy="28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关键能力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3" name="图片 162"/>
          <p:cNvPicPr/>
          <p:nvPr/>
        </p:nvPicPr>
        <p:blipFill>
          <a:blip r:embed="rId12"/>
          <a:stretch/>
        </p:blipFill>
        <p:spPr>
          <a:xfrm>
            <a:off x="5629680" y="3699720"/>
            <a:ext cx="88200" cy="96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4" name="文本框 163"/>
          <p:cNvSpPr txBox="1"/>
          <p:nvPr/>
        </p:nvSpPr>
        <p:spPr>
          <a:xfrm>
            <a:off x="5645880" y="2475000"/>
            <a:ext cx="775080" cy="28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交互示例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5" name="图片 164"/>
          <p:cNvPicPr/>
          <p:nvPr/>
        </p:nvPicPr>
        <p:blipFill>
          <a:blip r:embed="rId12"/>
          <a:stretch/>
        </p:blipFill>
        <p:spPr>
          <a:xfrm>
            <a:off x="5629680" y="3860280"/>
            <a:ext cx="88200" cy="96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6" name="文本框 165"/>
          <p:cNvSpPr txBox="1"/>
          <p:nvPr/>
        </p:nvSpPr>
        <p:spPr>
          <a:xfrm>
            <a:off x="5782680" y="3675600"/>
            <a:ext cx="14590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88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识别情感状态：</a:t>
            </a:r>
            <a:r>
              <a:rPr lang="en-US" sz="88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"</a:t>
            </a:r>
            <a:r>
              <a:rPr lang="zh-CN" sz="88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疲惫</a:t>
            </a:r>
            <a:r>
              <a:rPr lang="en-US" sz="88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"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5782680" y="3836520"/>
            <a:ext cx="15483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提取核心需求：</a:t>
            </a:r>
            <a:r>
              <a:rPr lang="en-US" sz="88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"</a:t>
            </a:r>
            <a:r>
              <a:rPr lang="zh-CN" sz="88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放松的建议</a:t>
            </a:r>
            <a:r>
              <a:rPr lang="en-US" sz="88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"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8" name="图片 167"/>
          <p:cNvPicPr/>
          <p:nvPr/>
        </p:nvPicPr>
        <p:blipFill>
          <a:blip r:embed="rId13"/>
          <a:stretch/>
        </p:blipFill>
        <p:spPr>
          <a:xfrm>
            <a:off x="2477160" y="5557320"/>
            <a:ext cx="9612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9" name="文本框 168"/>
          <p:cNvSpPr txBox="1"/>
          <p:nvPr/>
        </p:nvSpPr>
        <p:spPr>
          <a:xfrm>
            <a:off x="6027840" y="5026680"/>
            <a:ext cx="32943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88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不仅理解了用户的情感状态，还根据上下文提供了个性化建议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0" name="任意多边形: 形状 169"/>
          <p:cNvSpPr/>
          <p:nvPr/>
        </p:nvSpPr>
        <p:spPr>
          <a:xfrm>
            <a:off x="2259720" y="1600200"/>
            <a:ext cx="555480" cy="16560"/>
          </a:xfrm>
          <a:custGeom>
            <a:avLst/>
            <a:gdLst/>
            <a:ahLst/>
            <a:cxnLst/>
            <a:rect l="0" t="0" r="r" b="b"/>
            <a:pathLst>
              <a:path w="1543" h="46">
                <a:moveTo>
                  <a:pt x="0" y="0"/>
                </a:moveTo>
                <a:lnTo>
                  <a:pt x="1543" y="0"/>
                </a:lnTo>
                <a:lnTo>
                  <a:pt x="1543" y="46"/>
                </a:lnTo>
                <a:lnTo>
                  <a:pt x="0" y="46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1" name="任意多边形: 形状 170"/>
          <p:cNvSpPr/>
          <p:nvPr/>
        </p:nvSpPr>
        <p:spPr>
          <a:xfrm>
            <a:off x="2790720" y="1568160"/>
            <a:ext cx="64440" cy="80640"/>
          </a:xfrm>
          <a:custGeom>
            <a:avLst/>
            <a:gdLst/>
            <a:ahLst/>
            <a:cxnLst/>
            <a:rect l="0" t="0" r="r" b="b"/>
            <a:pathLst>
              <a:path w="179" h="224">
                <a:moveTo>
                  <a:pt x="0" y="0"/>
                </a:moveTo>
                <a:lnTo>
                  <a:pt x="0" y="224"/>
                </a:lnTo>
                <a:lnTo>
                  <a:pt x="179" y="112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2" name="任意多边形: 形状 171"/>
          <p:cNvSpPr/>
          <p:nvPr/>
        </p:nvSpPr>
        <p:spPr>
          <a:xfrm>
            <a:off x="4865400" y="1600200"/>
            <a:ext cx="563400" cy="16560"/>
          </a:xfrm>
          <a:custGeom>
            <a:avLst/>
            <a:gdLst/>
            <a:ahLst/>
            <a:cxnLst/>
            <a:rect l="0" t="0" r="r" b="b"/>
            <a:pathLst>
              <a:path w="1565" h="46">
                <a:moveTo>
                  <a:pt x="0" y="0"/>
                </a:moveTo>
                <a:lnTo>
                  <a:pt x="1565" y="0"/>
                </a:lnTo>
                <a:lnTo>
                  <a:pt x="1565" y="46"/>
                </a:lnTo>
                <a:lnTo>
                  <a:pt x="0" y="46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3" name="任意多边形: 形状 172"/>
          <p:cNvSpPr/>
          <p:nvPr/>
        </p:nvSpPr>
        <p:spPr>
          <a:xfrm>
            <a:off x="5404320" y="1568160"/>
            <a:ext cx="64800" cy="80640"/>
          </a:xfrm>
          <a:custGeom>
            <a:avLst/>
            <a:gdLst/>
            <a:ahLst/>
            <a:cxnLst/>
            <a:rect l="0" t="0" r="r" b="b"/>
            <a:pathLst>
              <a:path w="180" h="224">
                <a:moveTo>
                  <a:pt x="0" y="0"/>
                </a:moveTo>
                <a:lnTo>
                  <a:pt x="0" y="224"/>
                </a:lnTo>
                <a:lnTo>
                  <a:pt x="180" y="112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4" name="任意多边形: 形状 173"/>
          <p:cNvSpPr/>
          <p:nvPr/>
        </p:nvSpPr>
        <p:spPr>
          <a:xfrm>
            <a:off x="7479360" y="1600200"/>
            <a:ext cx="555480" cy="16560"/>
          </a:xfrm>
          <a:custGeom>
            <a:avLst/>
            <a:gdLst/>
            <a:ahLst/>
            <a:cxnLst/>
            <a:rect l="0" t="0" r="r" b="b"/>
            <a:pathLst>
              <a:path w="1543" h="46">
                <a:moveTo>
                  <a:pt x="0" y="0"/>
                </a:moveTo>
                <a:lnTo>
                  <a:pt x="1543" y="0"/>
                </a:lnTo>
                <a:lnTo>
                  <a:pt x="1543" y="46"/>
                </a:lnTo>
                <a:lnTo>
                  <a:pt x="0" y="46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5" name="任意多边形: 形状 174"/>
          <p:cNvSpPr/>
          <p:nvPr/>
        </p:nvSpPr>
        <p:spPr>
          <a:xfrm>
            <a:off x="8010360" y="1568160"/>
            <a:ext cx="64440" cy="80640"/>
          </a:xfrm>
          <a:custGeom>
            <a:avLst/>
            <a:gdLst/>
            <a:ahLst/>
            <a:cxnLst/>
            <a:rect l="0" t="0" r="r" b="b"/>
            <a:pathLst>
              <a:path w="179" h="224">
                <a:moveTo>
                  <a:pt x="0" y="0"/>
                </a:moveTo>
                <a:lnTo>
                  <a:pt x="0" y="224"/>
                </a:lnTo>
                <a:lnTo>
                  <a:pt x="179" y="112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2638080" y="5550480"/>
            <a:ext cx="52113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 在智能客服、虚拟助手、智能问答等领域，这种自然语言处理能力使交互更加流畅和人性化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723960" y="3025080"/>
            <a:ext cx="40806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上下文感知：</a:t>
            </a:r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能够捕捉对话中的上下文语境，保持多轮对话的连贯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8" name="图片 177"/>
          <p:cNvPicPr/>
          <p:nvPr/>
        </p:nvPicPr>
        <p:blipFill>
          <a:blip r:embed="rId14"/>
          <a:stretch/>
        </p:blipFill>
        <p:spPr>
          <a:xfrm>
            <a:off x="482400" y="300780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9" name="文本框 178"/>
          <p:cNvSpPr txBox="1"/>
          <p:nvPr/>
        </p:nvSpPr>
        <p:spPr>
          <a:xfrm>
            <a:off x="723960" y="3218400"/>
            <a:ext cx="15552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性，不丢失先前关键信息。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23960" y="3507840"/>
            <a:ext cx="40165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复杂句子解析：能够理解复杂的句子结构，准确提取用户的核心需求和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1" name="图片 180"/>
          <p:cNvPicPr/>
          <p:nvPr/>
        </p:nvPicPr>
        <p:blipFill>
          <a:blip r:embed="rId15"/>
          <a:stretch/>
        </p:blipFill>
        <p:spPr>
          <a:xfrm>
            <a:off x="482400" y="3490560"/>
            <a:ext cx="1443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2" name="文本框 181"/>
          <p:cNvSpPr txBox="1"/>
          <p:nvPr/>
        </p:nvSpPr>
        <p:spPr>
          <a:xfrm>
            <a:off x="723960" y="3700800"/>
            <a:ext cx="6483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情感状态。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23960" y="3990240"/>
            <a:ext cx="40165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注意力机制：通过注意力机制定位输入中的关键信息，不断调整输出的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4" name="图片 183"/>
          <p:cNvPicPr/>
          <p:nvPr/>
        </p:nvPicPr>
        <p:blipFill>
          <a:blip r:embed="rId16"/>
          <a:stretch/>
        </p:blipFill>
        <p:spPr>
          <a:xfrm>
            <a:off x="482400" y="397296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5" name="文本框 184"/>
          <p:cNvSpPr txBox="1"/>
          <p:nvPr/>
        </p:nvSpPr>
        <p:spPr>
          <a:xfrm>
            <a:off x="723960" y="4183200"/>
            <a:ext cx="1037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语言风格和逻辑。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723960" y="4473000"/>
            <a:ext cx="40165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多样化生成：根据不同场景生成多样化且准确的内容，从简单邮件回复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7" name="图片 186"/>
          <p:cNvPicPr/>
          <p:nvPr/>
        </p:nvPicPr>
        <p:blipFill>
          <a:blip r:embed="rId17"/>
          <a:stretch/>
        </p:blipFill>
        <p:spPr>
          <a:xfrm>
            <a:off x="482400" y="4455720"/>
            <a:ext cx="128160" cy="128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8" name="任意多边形: 形状 187"/>
          <p:cNvSpPr/>
          <p:nvPr/>
        </p:nvSpPr>
        <p:spPr>
          <a:xfrm>
            <a:off x="5513040" y="2991600"/>
            <a:ext cx="4299120" cy="579600"/>
          </a:xfrm>
          <a:custGeom>
            <a:avLst/>
            <a:gdLst/>
            <a:ahLst/>
            <a:cxnLst/>
            <a:rect l="0" t="0" r="r" b="b"/>
            <a:pathLst>
              <a:path w="11942" h="1610">
                <a:moveTo>
                  <a:pt x="0" y="1520"/>
                </a:moveTo>
                <a:lnTo>
                  <a:pt x="0" y="89"/>
                </a:lnTo>
                <a:cubicBezTo>
                  <a:pt x="0" y="78"/>
                  <a:pt x="1" y="66"/>
                  <a:pt x="4" y="55"/>
                </a:cubicBezTo>
                <a:cubicBezTo>
                  <a:pt x="7" y="44"/>
                  <a:pt x="11" y="35"/>
                  <a:pt x="16" y="26"/>
                </a:cubicBezTo>
                <a:cubicBezTo>
                  <a:pt x="21" y="18"/>
                  <a:pt x="27" y="11"/>
                  <a:pt x="34" y="7"/>
                </a:cubicBezTo>
                <a:cubicBezTo>
                  <a:pt x="41" y="2"/>
                  <a:pt x="48" y="0"/>
                  <a:pt x="56" y="0"/>
                </a:cubicBezTo>
                <a:lnTo>
                  <a:pt x="11852" y="0"/>
                </a:lnTo>
                <a:cubicBezTo>
                  <a:pt x="11864" y="0"/>
                  <a:pt x="11876" y="2"/>
                  <a:pt x="11887" y="7"/>
                </a:cubicBezTo>
                <a:cubicBezTo>
                  <a:pt x="11898" y="11"/>
                  <a:pt x="11907" y="18"/>
                  <a:pt x="11916" y="26"/>
                </a:cubicBezTo>
                <a:cubicBezTo>
                  <a:pt x="11924" y="35"/>
                  <a:pt x="11930" y="44"/>
                  <a:pt x="11935" y="55"/>
                </a:cubicBezTo>
                <a:cubicBezTo>
                  <a:pt x="11939" y="66"/>
                  <a:pt x="11942" y="78"/>
                  <a:pt x="11942" y="89"/>
                </a:cubicBezTo>
                <a:lnTo>
                  <a:pt x="11942" y="1520"/>
                </a:lnTo>
                <a:cubicBezTo>
                  <a:pt x="11942" y="1532"/>
                  <a:pt x="11939" y="1544"/>
                  <a:pt x="11935" y="1554"/>
                </a:cubicBezTo>
                <a:cubicBezTo>
                  <a:pt x="11930" y="1565"/>
                  <a:pt x="11924" y="1575"/>
                  <a:pt x="11916" y="1583"/>
                </a:cubicBezTo>
                <a:cubicBezTo>
                  <a:pt x="11907" y="1592"/>
                  <a:pt x="11898" y="1598"/>
                  <a:pt x="11887" y="1603"/>
                </a:cubicBezTo>
                <a:cubicBezTo>
                  <a:pt x="11876" y="1607"/>
                  <a:pt x="11864" y="1610"/>
                  <a:pt x="11852" y="1610"/>
                </a:cubicBezTo>
                <a:lnTo>
                  <a:pt x="56" y="1610"/>
                </a:lnTo>
                <a:cubicBezTo>
                  <a:pt x="48" y="1610"/>
                  <a:pt x="41" y="1607"/>
                  <a:pt x="34" y="1603"/>
                </a:cubicBezTo>
                <a:cubicBezTo>
                  <a:pt x="27" y="1598"/>
                  <a:pt x="21" y="1592"/>
                  <a:pt x="16" y="1583"/>
                </a:cubicBezTo>
                <a:cubicBezTo>
                  <a:pt x="11" y="1575"/>
                  <a:pt x="7" y="1565"/>
                  <a:pt x="4" y="1554"/>
                </a:cubicBezTo>
                <a:cubicBezTo>
                  <a:pt x="1" y="1544"/>
                  <a:pt x="0" y="1532"/>
                  <a:pt x="0" y="1520"/>
                </a:cubicBezTo>
                <a:close/>
              </a:path>
            </a:pathLst>
          </a:custGeom>
          <a:solidFill>
            <a:srgbClr val="4A90E2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9" name="任意多边形: 形状 188"/>
          <p:cNvSpPr/>
          <p:nvPr/>
        </p:nvSpPr>
        <p:spPr>
          <a:xfrm>
            <a:off x="5500800" y="2991600"/>
            <a:ext cx="32760" cy="579600"/>
          </a:xfrm>
          <a:custGeom>
            <a:avLst/>
            <a:gdLst/>
            <a:ahLst/>
            <a:cxnLst/>
            <a:rect l="0" t="0" r="r" b="b"/>
            <a:pathLst>
              <a:path w="91" h="1610">
                <a:moveTo>
                  <a:pt x="0" y="0"/>
                </a:moveTo>
                <a:lnTo>
                  <a:pt x="91" y="0"/>
                </a:lnTo>
                <a:lnTo>
                  <a:pt x="91" y="1610"/>
                </a:lnTo>
                <a:lnTo>
                  <a:pt x="0" y="1610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723960" y="4665960"/>
            <a:ext cx="1296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到复杂报告都能胜任。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5621760" y="3121560"/>
            <a:ext cx="3895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BBF24"/>
                </a:solidFill>
                <a:effectLst/>
                <a:uFillTx/>
                <a:latin typeface="NotoSansSC"/>
                <a:ea typeface="NotoSansSC"/>
              </a:rPr>
              <a:t>用户：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2" name="任意多边形: 形状 191"/>
          <p:cNvSpPr/>
          <p:nvPr/>
        </p:nvSpPr>
        <p:spPr>
          <a:xfrm>
            <a:off x="5513040" y="4101480"/>
            <a:ext cx="4299120" cy="772560"/>
          </a:xfrm>
          <a:custGeom>
            <a:avLst/>
            <a:gdLst/>
            <a:ahLst/>
            <a:cxnLst/>
            <a:rect l="0" t="0" r="r" b="b"/>
            <a:pathLst>
              <a:path w="11942" h="2146">
                <a:moveTo>
                  <a:pt x="0" y="2056"/>
                </a:moveTo>
                <a:lnTo>
                  <a:pt x="0" y="89"/>
                </a:lnTo>
                <a:cubicBezTo>
                  <a:pt x="0" y="78"/>
                  <a:pt x="1" y="66"/>
                  <a:pt x="4" y="55"/>
                </a:cubicBezTo>
                <a:cubicBezTo>
                  <a:pt x="7" y="44"/>
                  <a:pt x="11" y="35"/>
                  <a:pt x="16" y="26"/>
                </a:cubicBezTo>
                <a:cubicBezTo>
                  <a:pt x="21" y="18"/>
                  <a:pt x="27" y="11"/>
                  <a:pt x="34" y="7"/>
                </a:cubicBezTo>
                <a:cubicBezTo>
                  <a:pt x="41" y="2"/>
                  <a:pt x="48" y="0"/>
                  <a:pt x="56" y="0"/>
                </a:cubicBezTo>
                <a:lnTo>
                  <a:pt x="11852" y="0"/>
                </a:lnTo>
                <a:cubicBezTo>
                  <a:pt x="11864" y="0"/>
                  <a:pt x="11876" y="2"/>
                  <a:pt x="11887" y="7"/>
                </a:cubicBezTo>
                <a:cubicBezTo>
                  <a:pt x="11898" y="11"/>
                  <a:pt x="11907" y="18"/>
                  <a:pt x="11916" y="26"/>
                </a:cubicBezTo>
                <a:cubicBezTo>
                  <a:pt x="11924" y="35"/>
                  <a:pt x="11930" y="44"/>
                  <a:pt x="11935" y="55"/>
                </a:cubicBezTo>
                <a:cubicBezTo>
                  <a:pt x="11939" y="66"/>
                  <a:pt x="11942" y="78"/>
                  <a:pt x="11942" y="89"/>
                </a:cubicBezTo>
                <a:lnTo>
                  <a:pt x="11942" y="2056"/>
                </a:lnTo>
                <a:cubicBezTo>
                  <a:pt x="11942" y="2068"/>
                  <a:pt x="11939" y="2080"/>
                  <a:pt x="11935" y="2091"/>
                </a:cubicBezTo>
                <a:cubicBezTo>
                  <a:pt x="11930" y="2102"/>
                  <a:pt x="11924" y="2111"/>
                  <a:pt x="11916" y="2120"/>
                </a:cubicBezTo>
                <a:cubicBezTo>
                  <a:pt x="11907" y="2128"/>
                  <a:pt x="11898" y="2134"/>
                  <a:pt x="11887" y="2139"/>
                </a:cubicBezTo>
                <a:cubicBezTo>
                  <a:pt x="11876" y="2144"/>
                  <a:pt x="11864" y="2146"/>
                  <a:pt x="11852" y="2146"/>
                </a:cubicBezTo>
                <a:lnTo>
                  <a:pt x="56" y="2146"/>
                </a:lnTo>
                <a:cubicBezTo>
                  <a:pt x="48" y="2146"/>
                  <a:pt x="41" y="2144"/>
                  <a:pt x="34" y="2139"/>
                </a:cubicBezTo>
                <a:cubicBezTo>
                  <a:pt x="27" y="2134"/>
                  <a:pt x="21" y="2128"/>
                  <a:pt x="16" y="2120"/>
                </a:cubicBezTo>
                <a:cubicBezTo>
                  <a:pt x="11" y="2111"/>
                  <a:pt x="7" y="2102"/>
                  <a:pt x="4" y="2091"/>
                </a:cubicBezTo>
                <a:cubicBezTo>
                  <a:pt x="1" y="2080"/>
                  <a:pt x="0" y="2068"/>
                  <a:pt x="0" y="2056"/>
                </a:cubicBezTo>
                <a:close/>
              </a:path>
            </a:pathLst>
          </a:custGeom>
          <a:solidFill>
            <a:srgbClr val="4A90E2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3" name="任意多边形: 形状 192"/>
          <p:cNvSpPr/>
          <p:nvPr/>
        </p:nvSpPr>
        <p:spPr>
          <a:xfrm>
            <a:off x="5500800" y="4101480"/>
            <a:ext cx="32760" cy="772560"/>
          </a:xfrm>
          <a:custGeom>
            <a:avLst/>
            <a:gdLst/>
            <a:ahLst/>
            <a:cxnLst/>
            <a:rect l="0" t="0" r="r" b="b"/>
            <a:pathLst>
              <a:path w="91" h="2146">
                <a:moveTo>
                  <a:pt x="0" y="0"/>
                </a:moveTo>
                <a:lnTo>
                  <a:pt x="91" y="0"/>
                </a:lnTo>
                <a:lnTo>
                  <a:pt x="91" y="2146"/>
                </a:lnTo>
                <a:lnTo>
                  <a:pt x="0" y="2146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5621760" y="3314880"/>
            <a:ext cx="22600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"</a:t>
            </a:r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我感到很疲惫，需要一些放松的建议</a:t>
            </a:r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"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5621760" y="4231440"/>
            <a:ext cx="6753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回复：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5621760" y="4424760"/>
            <a:ext cx="4106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"</a:t>
            </a:r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您看起来需要休息。试试深呼吸和轻松的音乐，也可以考虑短暂的散步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5621760" y="4617720"/>
            <a:ext cx="217044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或冥想，这些都有助于缓解疲劳感。</a:t>
            </a:r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"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图片 197"/>
          <p:cNvPicPr/>
          <p:nvPr/>
        </p:nvPicPr>
        <p:blipFill>
          <a:blip r:embed="rId2"/>
          <a:stretch/>
        </p:blipFill>
        <p:spPr>
          <a:xfrm>
            <a:off x="0" y="0"/>
            <a:ext cx="9921240" cy="6169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9" name="图片 198"/>
          <p:cNvPicPr/>
          <p:nvPr/>
        </p:nvPicPr>
        <p:blipFill>
          <a:blip r:embed="rId3"/>
          <a:stretch/>
        </p:blipFill>
        <p:spPr>
          <a:xfrm>
            <a:off x="309960" y="309960"/>
            <a:ext cx="9921240" cy="6169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00" name="图片 199"/>
          <p:cNvPicPr/>
          <p:nvPr/>
        </p:nvPicPr>
        <p:blipFill>
          <a:blip r:embed="rId4"/>
          <a:stretch/>
        </p:blipFill>
        <p:spPr>
          <a:xfrm>
            <a:off x="7983720" y="-775080"/>
            <a:ext cx="2712600" cy="2712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01" name="图片 200"/>
          <p:cNvPicPr/>
          <p:nvPr/>
        </p:nvPicPr>
        <p:blipFill>
          <a:blip r:embed="rId5"/>
          <a:stretch/>
        </p:blipFill>
        <p:spPr>
          <a:xfrm>
            <a:off x="-387720" y="4619520"/>
            <a:ext cx="1937520" cy="1937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2" name="文本框 201"/>
          <p:cNvSpPr txBox="1"/>
          <p:nvPr/>
        </p:nvSpPr>
        <p:spPr>
          <a:xfrm>
            <a:off x="9464040" y="5914080"/>
            <a:ext cx="3124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4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309960" y="330120"/>
            <a:ext cx="3963600" cy="4042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19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赋能智能体的</a:t>
            </a:r>
            <a:r>
              <a:rPr lang="zh-CN" sz="219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知识推理能力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4" name="任意多边形: 形状 203"/>
          <p:cNvSpPr/>
          <p:nvPr/>
        </p:nvSpPr>
        <p:spPr>
          <a:xfrm>
            <a:off x="321480" y="1177920"/>
            <a:ext cx="4453560" cy="899640"/>
          </a:xfrm>
          <a:custGeom>
            <a:avLst/>
            <a:gdLst/>
            <a:ahLst/>
            <a:cxnLst/>
            <a:rect l="0" t="0" r="r" b="b"/>
            <a:pathLst>
              <a:path w="12371" h="2499">
                <a:moveTo>
                  <a:pt x="0" y="2327"/>
                </a:moveTo>
                <a:lnTo>
                  <a:pt x="0" y="172"/>
                </a:lnTo>
                <a:cubicBezTo>
                  <a:pt x="0" y="161"/>
                  <a:pt x="1" y="150"/>
                  <a:pt x="3" y="139"/>
                </a:cubicBezTo>
                <a:cubicBezTo>
                  <a:pt x="5" y="128"/>
                  <a:pt x="7" y="117"/>
                  <a:pt x="11" y="107"/>
                </a:cubicBezTo>
                <a:cubicBezTo>
                  <a:pt x="14" y="96"/>
                  <a:pt x="19" y="86"/>
                  <a:pt x="24" y="77"/>
                </a:cubicBezTo>
                <a:cubicBezTo>
                  <a:pt x="29" y="67"/>
                  <a:pt x="35" y="59"/>
                  <a:pt x="41" y="51"/>
                </a:cubicBezTo>
                <a:cubicBezTo>
                  <a:pt x="48" y="43"/>
                  <a:pt x="55" y="36"/>
                  <a:pt x="62" y="29"/>
                </a:cubicBezTo>
                <a:cubicBezTo>
                  <a:pt x="70" y="23"/>
                  <a:pt x="78" y="18"/>
                  <a:pt x="86" y="13"/>
                </a:cubicBezTo>
                <a:cubicBezTo>
                  <a:pt x="95" y="9"/>
                  <a:pt x="104" y="6"/>
                  <a:pt x="113" y="4"/>
                </a:cubicBezTo>
                <a:cubicBezTo>
                  <a:pt x="122" y="1"/>
                  <a:pt x="131" y="0"/>
                  <a:pt x="140" y="0"/>
                </a:cubicBezTo>
                <a:lnTo>
                  <a:pt x="12198" y="0"/>
                </a:lnTo>
                <a:cubicBezTo>
                  <a:pt x="12210" y="0"/>
                  <a:pt x="12221" y="1"/>
                  <a:pt x="12232" y="4"/>
                </a:cubicBezTo>
                <a:cubicBezTo>
                  <a:pt x="12243" y="6"/>
                  <a:pt x="12254" y="9"/>
                  <a:pt x="12264" y="13"/>
                </a:cubicBezTo>
                <a:cubicBezTo>
                  <a:pt x="12275" y="18"/>
                  <a:pt x="12285" y="23"/>
                  <a:pt x="12294" y="29"/>
                </a:cubicBezTo>
                <a:cubicBezTo>
                  <a:pt x="12303" y="36"/>
                  <a:pt x="12312" y="43"/>
                  <a:pt x="12320" y="51"/>
                </a:cubicBezTo>
                <a:cubicBezTo>
                  <a:pt x="12328" y="59"/>
                  <a:pt x="12335" y="67"/>
                  <a:pt x="12342" y="77"/>
                </a:cubicBezTo>
                <a:cubicBezTo>
                  <a:pt x="12348" y="86"/>
                  <a:pt x="12353" y="96"/>
                  <a:pt x="12357" y="107"/>
                </a:cubicBezTo>
                <a:cubicBezTo>
                  <a:pt x="12362" y="117"/>
                  <a:pt x="12365" y="128"/>
                  <a:pt x="12367" y="139"/>
                </a:cubicBezTo>
                <a:cubicBezTo>
                  <a:pt x="12369" y="150"/>
                  <a:pt x="12371" y="161"/>
                  <a:pt x="12371" y="172"/>
                </a:cubicBezTo>
                <a:lnTo>
                  <a:pt x="12371" y="2327"/>
                </a:lnTo>
                <a:cubicBezTo>
                  <a:pt x="12371" y="2338"/>
                  <a:pt x="12369" y="2349"/>
                  <a:pt x="12367" y="2360"/>
                </a:cubicBezTo>
                <a:cubicBezTo>
                  <a:pt x="12365" y="2371"/>
                  <a:pt x="12362" y="2382"/>
                  <a:pt x="12357" y="2392"/>
                </a:cubicBezTo>
                <a:cubicBezTo>
                  <a:pt x="12353" y="2403"/>
                  <a:pt x="12348" y="2413"/>
                  <a:pt x="12342" y="2422"/>
                </a:cubicBezTo>
                <a:cubicBezTo>
                  <a:pt x="12335" y="2432"/>
                  <a:pt x="12328" y="2440"/>
                  <a:pt x="12320" y="2448"/>
                </a:cubicBezTo>
                <a:cubicBezTo>
                  <a:pt x="12312" y="2456"/>
                  <a:pt x="12303" y="2463"/>
                  <a:pt x="12294" y="2470"/>
                </a:cubicBezTo>
                <a:cubicBezTo>
                  <a:pt x="12285" y="2476"/>
                  <a:pt x="12275" y="2481"/>
                  <a:pt x="12264" y="2486"/>
                </a:cubicBezTo>
                <a:cubicBezTo>
                  <a:pt x="12254" y="2490"/>
                  <a:pt x="12243" y="2493"/>
                  <a:pt x="12232" y="2495"/>
                </a:cubicBezTo>
                <a:cubicBezTo>
                  <a:pt x="12221" y="2498"/>
                  <a:pt x="12210" y="2499"/>
                  <a:pt x="12198" y="2499"/>
                </a:cubicBezTo>
                <a:lnTo>
                  <a:pt x="140" y="2499"/>
                </a:lnTo>
                <a:cubicBezTo>
                  <a:pt x="131" y="2499"/>
                  <a:pt x="122" y="2498"/>
                  <a:pt x="113" y="2495"/>
                </a:cubicBezTo>
                <a:cubicBezTo>
                  <a:pt x="104" y="2493"/>
                  <a:pt x="95" y="2490"/>
                  <a:pt x="86" y="2486"/>
                </a:cubicBezTo>
                <a:cubicBezTo>
                  <a:pt x="78" y="2481"/>
                  <a:pt x="70" y="2476"/>
                  <a:pt x="62" y="2470"/>
                </a:cubicBezTo>
                <a:cubicBezTo>
                  <a:pt x="55" y="2463"/>
                  <a:pt x="48" y="2456"/>
                  <a:pt x="41" y="2448"/>
                </a:cubicBezTo>
                <a:cubicBezTo>
                  <a:pt x="35" y="2440"/>
                  <a:pt x="29" y="2432"/>
                  <a:pt x="24" y="2422"/>
                </a:cubicBezTo>
                <a:cubicBezTo>
                  <a:pt x="19" y="2413"/>
                  <a:pt x="14" y="2403"/>
                  <a:pt x="11" y="2392"/>
                </a:cubicBezTo>
                <a:cubicBezTo>
                  <a:pt x="7" y="2382"/>
                  <a:pt x="5" y="2371"/>
                  <a:pt x="3" y="2360"/>
                </a:cubicBezTo>
                <a:cubicBezTo>
                  <a:pt x="1" y="2349"/>
                  <a:pt x="0" y="2338"/>
                  <a:pt x="0" y="2327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5" name="任意多边形: 形状 204"/>
          <p:cNvSpPr/>
          <p:nvPr/>
        </p:nvSpPr>
        <p:spPr>
          <a:xfrm>
            <a:off x="309960" y="1177920"/>
            <a:ext cx="62280" cy="899640"/>
          </a:xfrm>
          <a:custGeom>
            <a:avLst/>
            <a:gdLst/>
            <a:ahLst/>
            <a:cxnLst/>
            <a:rect l="0" t="0" r="r" b="b"/>
            <a:pathLst>
              <a:path w="173" h="2499">
                <a:moveTo>
                  <a:pt x="0" y="0"/>
                </a:moveTo>
                <a:lnTo>
                  <a:pt x="173" y="0"/>
                </a:lnTo>
                <a:lnTo>
                  <a:pt x="173" y="2499"/>
                </a:lnTo>
                <a:lnTo>
                  <a:pt x="0" y="2499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6" name="任意多边形: 形状 205"/>
          <p:cNvSpPr/>
          <p:nvPr/>
        </p:nvSpPr>
        <p:spPr>
          <a:xfrm>
            <a:off x="321480" y="2232000"/>
            <a:ext cx="4453560" cy="899640"/>
          </a:xfrm>
          <a:custGeom>
            <a:avLst/>
            <a:gdLst/>
            <a:ahLst/>
            <a:cxnLst/>
            <a:rect l="0" t="0" r="r" b="b"/>
            <a:pathLst>
              <a:path w="12371" h="2499">
                <a:moveTo>
                  <a:pt x="0" y="2327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7" y="118"/>
                  <a:pt x="11" y="108"/>
                </a:cubicBezTo>
                <a:cubicBezTo>
                  <a:pt x="14" y="97"/>
                  <a:pt x="19" y="87"/>
                  <a:pt x="24" y="78"/>
                </a:cubicBezTo>
                <a:cubicBezTo>
                  <a:pt x="29" y="69"/>
                  <a:pt x="35" y="60"/>
                  <a:pt x="41" y="52"/>
                </a:cubicBezTo>
                <a:cubicBezTo>
                  <a:pt x="48" y="44"/>
                  <a:pt x="55" y="36"/>
                  <a:pt x="62" y="29"/>
                </a:cubicBezTo>
                <a:cubicBezTo>
                  <a:pt x="70" y="23"/>
                  <a:pt x="78" y="18"/>
                  <a:pt x="86" y="14"/>
                </a:cubicBezTo>
                <a:cubicBezTo>
                  <a:pt x="95" y="9"/>
                  <a:pt x="104" y="6"/>
                  <a:pt x="113" y="4"/>
                </a:cubicBezTo>
                <a:cubicBezTo>
                  <a:pt x="122" y="2"/>
                  <a:pt x="131" y="0"/>
                  <a:pt x="140" y="0"/>
                </a:cubicBezTo>
                <a:lnTo>
                  <a:pt x="12198" y="0"/>
                </a:lnTo>
                <a:cubicBezTo>
                  <a:pt x="12210" y="0"/>
                  <a:pt x="12221" y="2"/>
                  <a:pt x="12232" y="4"/>
                </a:cubicBezTo>
                <a:cubicBezTo>
                  <a:pt x="12243" y="6"/>
                  <a:pt x="12254" y="9"/>
                  <a:pt x="12264" y="14"/>
                </a:cubicBezTo>
                <a:cubicBezTo>
                  <a:pt x="12275" y="18"/>
                  <a:pt x="12285" y="23"/>
                  <a:pt x="12294" y="29"/>
                </a:cubicBezTo>
                <a:cubicBezTo>
                  <a:pt x="12303" y="36"/>
                  <a:pt x="12312" y="44"/>
                  <a:pt x="12320" y="52"/>
                </a:cubicBezTo>
                <a:cubicBezTo>
                  <a:pt x="12328" y="60"/>
                  <a:pt x="12335" y="69"/>
                  <a:pt x="12342" y="78"/>
                </a:cubicBezTo>
                <a:cubicBezTo>
                  <a:pt x="12348" y="87"/>
                  <a:pt x="12353" y="97"/>
                  <a:pt x="12357" y="108"/>
                </a:cubicBezTo>
                <a:cubicBezTo>
                  <a:pt x="12362" y="118"/>
                  <a:pt x="12365" y="129"/>
                  <a:pt x="12367" y="140"/>
                </a:cubicBezTo>
                <a:cubicBezTo>
                  <a:pt x="12369" y="151"/>
                  <a:pt x="12371" y="162"/>
                  <a:pt x="12371" y="174"/>
                </a:cubicBezTo>
                <a:lnTo>
                  <a:pt x="12371" y="2327"/>
                </a:lnTo>
                <a:cubicBezTo>
                  <a:pt x="12371" y="2338"/>
                  <a:pt x="12369" y="2349"/>
                  <a:pt x="12367" y="2360"/>
                </a:cubicBezTo>
                <a:cubicBezTo>
                  <a:pt x="12365" y="2371"/>
                  <a:pt x="12362" y="2382"/>
                  <a:pt x="12357" y="2393"/>
                </a:cubicBezTo>
                <a:cubicBezTo>
                  <a:pt x="12353" y="2403"/>
                  <a:pt x="12348" y="2413"/>
                  <a:pt x="12342" y="2422"/>
                </a:cubicBezTo>
                <a:cubicBezTo>
                  <a:pt x="12335" y="2432"/>
                  <a:pt x="12328" y="2441"/>
                  <a:pt x="12320" y="2449"/>
                </a:cubicBezTo>
                <a:cubicBezTo>
                  <a:pt x="12312" y="2457"/>
                  <a:pt x="12303" y="2464"/>
                  <a:pt x="12294" y="2470"/>
                </a:cubicBezTo>
                <a:cubicBezTo>
                  <a:pt x="12285" y="2476"/>
                  <a:pt x="12275" y="2482"/>
                  <a:pt x="12264" y="2486"/>
                </a:cubicBezTo>
                <a:cubicBezTo>
                  <a:pt x="12254" y="2490"/>
                  <a:pt x="12243" y="2493"/>
                  <a:pt x="12232" y="2496"/>
                </a:cubicBezTo>
                <a:cubicBezTo>
                  <a:pt x="12221" y="2498"/>
                  <a:pt x="12210" y="2499"/>
                  <a:pt x="12198" y="2499"/>
                </a:cubicBezTo>
                <a:lnTo>
                  <a:pt x="140" y="2499"/>
                </a:lnTo>
                <a:cubicBezTo>
                  <a:pt x="131" y="2499"/>
                  <a:pt x="122" y="2498"/>
                  <a:pt x="113" y="2496"/>
                </a:cubicBezTo>
                <a:cubicBezTo>
                  <a:pt x="104" y="2493"/>
                  <a:pt x="95" y="2490"/>
                  <a:pt x="86" y="2486"/>
                </a:cubicBezTo>
                <a:cubicBezTo>
                  <a:pt x="78" y="2482"/>
                  <a:pt x="70" y="2476"/>
                  <a:pt x="62" y="2470"/>
                </a:cubicBezTo>
                <a:cubicBezTo>
                  <a:pt x="55" y="2464"/>
                  <a:pt x="48" y="2457"/>
                  <a:pt x="41" y="2449"/>
                </a:cubicBezTo>
                <a:cubicBezTo>
                  <a:pt x="35" y="2441"/>
                  <a:pt x="29" y="2432"/>
                  <a:pt x="24" y="2422"/>
                </a:cubicBezTo>
                <a:cubicBezTo>
                  <a:pt x="19" y="2413"/>
                  <a:pt x="14" y="2403"/>
                  <a:pt x="11" y="2393"/>
                </a:cubicBezTo>
                <a:cubicBezTo>
                  <a:pt x="7" y="2382"/>
                  <a:pt x="5" y="2371"/>
                  <a:pt x="3" y="2360"/>
                </a:cubicBezTo>
                <a:cubicBezTo>
                  <a:pt x="1" y="2349"/>
                  <a:pt x="0" y="2338"/>
                  <a:pt x="0" y="2327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7" name="任意多边形: 形状 206"/>
          <p:cNvSpPr/>
          <p:nvPr/>
        </p:nvSpPr>
        <p:spPr>
          <a:xfrm>
            <a:off x="309960" y="2232000"/>
            <a:ext cx="62280" cy="899640"/>
          </a:xfrm>
          <a:custGeom>
            <a:avLst/>
            <a:gdLst/>
            <a:ahLst/>
            <a:cxnLst/>
            <a:rect l="0" t="0" r="r" b="b"/>
            <a:pathLst>
              <a:path w="173" h="2499">
                <a:moveTo>
                  <a:pt x="0" y="0"/>
                </a:moveTo>
                <a:lnTo>
                  <a:pt x="173" y="0"/>
                </a:lnTo>
                <a:lnTo>
                  <a:pt x="173" y="2499"/>
                </a:lnTo>
                <a:lnTo>
                  <a:pt x="0" y="2499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8" name="任意多边形: 形状 207"/>
          <p:cNvSpPr/>
          <p:nvPr/>
        </p:nvSpPr>
        <p:spPr>
          <a:xfrm>
            <a:off x="321480" y="3286440"/>
            <a:ext cx="4453560" cy="899280"/>
          </a:xfrm>
          <a:custGeom>
            <a:avLst/>
            <a:gdLst/>
            <a:ahLst/>
            <a:cxnLst/>
            <a:rect l="0" t="0" r="r" b="b"/>
            <a:pathLst>
              <a:path w="12371" h="2498">
                <a:moveTo>
                  <a:pt x="0" y="2326"/>
                </a:moveTo>
                <a:lnTo>
                  <a:pt x="0" y="172"/>
                </a:lnTo>
                <a:cubicBezTo>
                  <a:pt x="0" y="161"/>
                  <a:pt x="1" y="149"/>
                  <a:pt x="3" y="138"/>
                </a:cubicBezTo>
                <a:cubicBezTo>
                  <a:pt x="5" y="127"/>
                  <a:pt x="7" y="116"/>
                  <a:pt x="11" y="106"/>
                </a:cubicBezTo>
                <a:cubicBezTo>
                  <a:pt x="14" y="96"/>
                  <a:pt x="19" y="86"/>
                  <a:pt x="24" y="76"/>
                </a:cubicBezTo>
                <a:cubicBezTo>
                  <a:pt x="29" y="67"/>
                  <a:pt x="35" y="58"/>
                  <a:pt x="41" y="50"/>
                </a:cubicBezTo>
                <a:cubicBezTo>
                  <a:pt x="48" y="42"/>
                  <a:pt x="55" y="35"/>
                  <a:pt x="62" y="29"/>
                </a:cubicBezTo>
                <a:cubicBezTo>
                  <a:pt x="70" y="22"/>
                  <a:pt x="78" y="17"/>
                  <a:pt x="86" y="13"/>
                </a:cubicBezTo>
                <a:cubicBezTo>
                  <a:pt x="95" y="8"/>
                  <a:pt x="104" y="5"/>
                  <a:pt x="113" y="3"/>
                </a:cubicBezTo>
                <a:cubicBezTo>
                  <a:pt x="122" y="1"/>
                  <a:pt x="131" y="0"/>
                  <a:pt x="140" y="0"/>
                </a:cubicBezTo>
                <a:lnTo>
                  <a:pt x="12198" y="0"/>
                </a:lnTo>
                <a:cubicBezTo>
                  <a:pt x="12210" y="0"/>
                  <a:pt x="12221" y="1"/>
                  <a:pt x="12232" y="3"/>
                </a:cubicBezTo>
                <a:cubicBezTo>
                  <a:pt x="12243" y="5"/>
                  <a:pt x="12254" y="8"/>
                  <a:pt x="12264" y="13"/>
                </a:cubicBezTo>
                <a:cubicBezTo>
                  <a:pt x="12275" y="17"/>
                  <a:pt x="12285" y="22"/>
                  <a:pt x="12294" y="29"/>
                </a:cubicBezTo>
                <a:cubicBezTo>
                  <a:pt x="12303" y="35"/>
                  <a:pt x="12312" y="42"/>
                  <a:pt x="12320" y="50"/>
                </a:cubicBezTo>
                <a:cubicBezTo>
                  <a:pt x="12328" y="58"/>
                  <a:pt x="12335" y="67"/>
                  <a:pt x="12342" y="76"/>
                </a:cubicBezTo>
                <a:cubicBezTo>
                  <a:pt x="12348" y="86"/>
                  <a:pt x="12353" y="96"/>
                  <a:pt x="12357" y="106"/>
                </a:cubicBezTo>
                <a:cubicBezTo>
                  <a:pt x="12362" y="116"/>
                  <a:pt x="12365" y="127"/>
                  <a:pt x="12367" y="138"/>
                </a:cubicBezTo>
                <a:cubicBezTo>
                  <a:pt x="12369" y="149"/>
                  <a:pt x="12371" y="161"/>
                  <a:pt x="12371" y="172"/>
                </a:cubicBezTo>
                <a:lnTo>
                  <a:pt x="12371" y="2326"/>
                </a:lnTo>
                <a:cubicBezTo>
                  <a:pt x="12371" y="2337"/>
                  <a:pt x="12369" y="2348"/>
                  <a:pt x="12367" y="2360"/>
                </a:cubicBezTo>
                <a:cubicBezTo>
                  <a:pt x="12365" y="2371"/>
                  <a:pt x="12362" y="2381"/>
                  <a:pt x="12357" y="2392"/>
                </a:cubicBezTo>
                <a:cubicBezTo>
                  <a:pt x="12353" y="2402"/>
                  <a:pt x="12348" y="2412"/>
                  <a:pt x="12342" y="2422"/>
                </a:cubicBezTo>
                <a:cubicBezTo>
                  <a:pt x="12335" y="2431"/>
                  <a:pt x="12328" y="2440"/>
                  <a:pt x="12320" y="2448"/>
                </a:cubicBezTo>
                <a:cubicBezTo>
                  <a:pt x="12312" y="2456"/>
                  <a:pt x="12303" y="2463"/>
                  <a:pt x="12294" y="2469"/>
                </a:cubicBezTo>
                <a:cubicBezTo>
                  <a:pt x="12285" y="2475"/>
                  <a:pt x="12275" y="2481"/>
                  <a:pt x="12264" y="2485"/>
                </a:cubicBezTo>
                <a:cubicBezTo>
                  <a:pt x="12254" y="2489"/>
                  <a:pt x="12243" y="2493"/>
                  <a:pt x="12232" y="2495"/>
                </a:cubicBezTo>
                <a:cubicBezTo>
                  <a:pt x="12221" y="2497"/>
                  <a:pt x="12210" y="2498"/>
                  <a:pt x="12198" y="2498"/>
                </a:cubicBezTo>
                <a:lnTo>
                  <a:pt x="140" y="2498"/>
                </a:lnTo>
                <a:cubicBezTo>
                  <a:pt x="131" y="2498"/>
                  <a:pt x="122" y="2497"/>
                  <a:pt x="113" y="2495"/>
                </a:cubicBezTo>
                <a:cubicBezTo>
                  <a:pt x="104" y="2493"/>
                  <a:pt x="95" y="2489"/>
                  <a:pt x="86" y="2485"/>
                </a:cubicBezTo>
                <a:cubicBezTo>
                  <a:pt x="78" y="2481"/>
                  <a:pt x="70" y="2475"/>
                  <a:pt x="62" y="2469"/>
                </a:cubicBezTo>
                <a:cubicBezTo>
                  <a:pt x="55" y="2463"/>
                  <a:pt x="48" y="2456"/>
                  <a:pt x="41" y="2448"/>
                </a:cubicBezTo>
                <a:cubicBezTo>
                  <a:pt x="35" y="2440"/>
                  <a:pt x="29" y="2431"/>
                  <a:pt x="24" y="2422"/>
                </a:cubicBezTo>
                <a:cubicBezTo>
                  <a:pt x="19" y="2412"/>
                  <a:pt x="14" y="2402"/>
                  <a:pt x="11" y="2392"/>
                </a:cubicBezTo>
                <a:cubicBezTo>
                  <a:pt x="7" y="2381"/>
                  <a:pt x="5" y="2371"/>
                  <a:pt x="3" y="2360"/>
                </a:cubicBezTo>
                <a:cubicBezTo>
                  <a:pt x="1" y="2348"/>
                  <a:pt x="0" y="2337"/>
                  <a:pt x="0" y="2326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9" name="任意多边形: 形状 208"/>
          <p:cNvSpPr/>
          <p:nvPr/>
        </p:nvSpPr>
        <p:spPr>
          <a:xfrm>
            <a:off x="309960" y="3286440"/>
            <a:ext cx="62280" cy="899280"/>
          </a:xfrm>
          <a:custGeom>
            <a:avLst/>
            <a:gdLst/>
            <a:ahLst/>
            <a:cxnLst/>
            <a:rect l="0" t="0" r="r" b="b"/>
            <a:pathLst>
              <a:path w="173" h="2498">
                <a:moveTo>
                  <a:pt x="0" y="0"/>
                </a:moveTo>
                <a:lnTo>
                  <a:pt x="173" y="0"/>
                </a:lnTo>
                <a:lnTo>
                  <a:pt x="173" y="2498"/>
                </a:lnTo>
                <a:lnTo>
                  <a:pt x="0" y="2498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0" name="任意多边形: 形状 209"/>
          <p:cNvSpPr/>
          <p:nvPr/>
        </p:nvSpPr>
        <p:spPr>
          <a:xfrm>
            <a:off x="321480" y="4340520"/>
            <a:ext cx="4453560" cy="899280"/>
          </a:xfrm>
          <a:custGeom>
            <a:avLst/>
            <a:gdLst/>
            <a:ahLst/>
            <a:cxnLst/>
            <a:rect l="0" t="0" r="r" b="b"/>
            <a:pathLst>
              <a:path w="12371" h="2498">
                <a:moveTo>
                  <a:pt x="0" y="2326"/>
                </a:moveTo>
                <a:lnTo>
                  <a:pt x="0" y="172"/>
                </a:lnTo>
                <a:cubicBezTo>
                  <a:pt x="0" y="161"/>
                  <a:pt x="1" y="150"/>
                  <a:pt x="3" y="138"/>
                </a:cubicBezTo>
                <a:cubicBezTo>
                  <a:pt x="5" y="127"/>
                  <a:pt x="7" y="117"/>
                  <a:pt x="11" y="106"/>
                </a:cubicBezTo>
                <a:cubicBezTo>
                  <a:pt x="14" y="96"/>
                  <a:pt x="19" y="86"/>
                  <a:pt x="24" y="76"/>
                </a:cubicBezTo>
                <a:cubicBezTo>
                  <a:pt x="29" y="67"/>
                  <a:pt x="35" y="58"/>
                  <a:pt x="41" y="50"/>
                </a:cubicBezTo>
                <a:cubicBezTo>
                  <a:pt x="48" y="42"/>
                  <a:pt x="55" y="35"/>
                  <a:pt x="62" y="29"/>
                </a:cubicBezTo>
                <a:cubicBezTo>
                  <a:pt x="70" y="23"/>
                  <a:pt x="78" y="17"/>
                  <a:pt x="86" y="13"/>
                </a:cubicBezTo>
                <a:cubicBezTo>
                  <a:pt x="95" y="9"/>
                  <a:pt x="104" y="5"/>
                  <a:pt x="113" y="3"/>
                </a:cubicBezTo>
                <a:cubicBezTo>
                  <a:pt x="122" y="1"/>
                  <a:pt x="131" y="0"/>
                  <a:pt x="140" y="0"/>
                </a:cubicBezTo>
                <a:lnTo>
                  <a:pt x="12198" y="0"/>
                </a:lnTo>
                <a:cubicBezTo>
                  <a:pt x="12210" y="0"/>
                  <a:pt x="12221" y="1"/>
                  <a:pt x="12232" y="3"/>
                </a:cubicBezTo>
                <a:cubicBezTo>
                  <a:pt x="12243" y="5"/>
                  <a:pt x="12254" y="9"/>
                  <a:pt x="12264" y="13"/>
                </a:cubicBezTo>
                <a:cubicBezTo>
                  <a:pt x="12275" y="17"/>
                  <a:pt x="12285" y="23"/>
                  <a:pt x="12294" y="29"/>
                </a:cubicBezTo>
                <a:cubicBezTo>
                  <a:pt x="12303" y="35"/>
                  <a:pt x="12312" y="42"/>
                  <a:pt x="12320" y="50"/>
                </a:cubicBezTo>
                <a:cubicBezTo>
                  <a:pt x="12328" y="58"/>
                  <a:pt x="12335" y="67"/>
                  <a:pt x="12342" y="76"/>
                </a:cubicBezTo>
                <a:cubicBezTo>
                  <a:pt x="12348" y="86"/>
                  <a:pt x="12353" y="96"/>
                  <a:pt x="12357" y="106"/>
                </a:cubicBezTo>
                <a:cubicBezTo>
                  <a:pt x="12362" y="117"/>
                  <a:pt x="12365" y="127"/>
                  <a:pt x="12367" y="138"/>
                </a:cubicBezTo>
                <a:cubicBezTo>
                  <a:pt x="12369" y="150"/>
                  <a:pt x="12371" y="161"/>
                  <a:pt x="12371" y="172"/>
                </a:cubicBezTo>
                <a:lnTo>
                  <a:pt x="12371" y="2326"/>
                </a:lnTo>
                <a:cubicBezTo>
                  <a:pt x="12371" y="2337"/>
                  <a:pt x="12369" y="2349"/>
                  <a:pt x="12367" y="2360"/>
                </a:cubicBezTo>
                <a:cubicBezTo>
                  <a:pt x="12365" y="2371"/>
                  <a:pt x="12362" y="2382"/>
                  <a:pt x="12357" y="2392"/>
                </a:cubicBezTo>
                <a:cubicBezTo>
                  <a:pt x="12353" y="2403"/>
                  <a:pt x="12348" y="2412"/>
                  <a:pt x="12342" y="2422"/>
                </a:cubicBezTo>
                <a:cubicBezTo>
                  <a:pt x="12335" y="2431"/>
                  <a:pt x="12328" y="2440"/>
                  <a:pt x="12320" y="2448"/>
                </a:cubicBezTo>
                <a:cubicBezTo>
                  <a:pt x="12312" y="2456"/>
                  <a:pt x="12303" y="2463"/>
                  <a:pt x="12294" y="2469"/>
                </a:cubicBezTo>
                <a:cubicBezTo>
                  <a:pt x="12285" y="2476"/>
                  <a:pt x="12275" y="2481"/>
                  <a:pt x="12264" y="2485"/>
                </a:cubicBezTo>
                <a:cubicBezTo>
                  <a:pt x="12254" y="2490"/>
                  <a:pt x="12243" y="2493"/>
                  <a:pt x="12232" y="2495"/>
                </a:cubicBezTo>
                <a:cubicBezTo>
                  <a:pt x="12221" y="2497"/>
                  <a:pt x="12210" y="2498"/>
                  <a:pt x="12198" y="2498"/>
                </a:cubicBezTo>
                <a:lnTo>
                  <a:pt x="140" y="2498"/>
                </a:lnTo>
                <a:cubicBezTo>
                  <a:pt x="131" y="2498"/>
                  <a:pt x="122" y="2497"/>
                  <a:pt x="113" y="2495"/>
                </a:cubicBezTo>
                <a:cubicBezTo>
                  <a:pt x="104" y="2493"/>
                  <a:pt x="95" y="2490"/>
                  <a:pt x="86" y="2485"/>
                </a:cubicBezTo>
                <a:cubicBezTo>
                  <a:pt x="78" y="2481"/>
                  <a:pt x="70" y="2476"/>
                  <a:pt x="62" y="2469"/>
                </a:cubicBezTo>
                <a:cubicBezTo>
                  <a:pt x="55" y="2463"/>
                  <a:pt x="48" y="2456"/>
                  <a:pt x="41" y="2448"/>
                </a:cubicBezTo>
                <a:cubicBezTo>
                  <a:pt x="35" y="2440"/>
                  <a:pt x="29" y="2431"/>
                  <a:pt x="24" y="2422"/>
                </a:cubicBezTo>
                <a:cubicBezTo>
                  <a:pt x="19" y="2412"/>
                  <a:pt x="14" y="2403"/>
                  <a:pt x="11" y="2392"/>
                </a:cubicBezTo>
                <a:cubicBezTo>
                  <a:pt x="7" y="2382"/>
                  <a:pt x="5" y="2371"/>
                  <a:pt x="3" y="2360"/>
                </a:cubicBezTo>
                <a:cubicBezTo>
                  <a:pt x="1" y="2349"/>
                  <a:pt x="0" y="2337"/>
                  <a:pt x="0" y="2326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1" name="任意多边形: 形状 210"/>
          <p:cNvSpPr/>
          <p:nvPr/>
        </p:nvSpPr>
        <p:spPr>
          <a:xfrm>
            <a:off x="309960" y="4340520"/>
            <a:ext cx="62280" cy="899280"/>
          </a:xfrm>
          <a:custGeom>
            <a:avLst/>
            <a:gdLst/>
            <a:ahLst/>
            <a:cxnLst/>
            <a:rect l="0" t="0" r="r" b="b"/>
            <a:pathLst>
              <a:path w="173" h="2498">
                <a:moveTo>
                  <a:pt x="0" y="0"/>
                </a:moveTo>
                <a:lnTo>
                  <a:pt x="173" y="0"/>
                </a:lnTo>
                <a:lnTo>
                  <a:pt x="173" y="2498"/>
                </a:lnTo>
                <a:lnTo>
                  <a:pt x="0" y="2498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12" name="图片 211"/>
          <p:cNvPicPr/>
          <p:nvPr/>
        </p:nvPicPr>
        <p:blipFill>
          <a:blip r:embed="rId6"/>
          <a:stretch/>
        </p:blipFill>
        <p:spPr>
          <a:xfrm>
            <a:off x="457200" y="1333080"/>
            <a:ext cx="1623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3" name="文本框 212"/>
          <p:cNvSpPr txBox="1"/>
          <p:nvPr/>
        </p:nvSpPr>
        <p:spPr>
          <a:xfrm>
            <a:off x="309960" y="754200"/>
            <a:ext cx="4347000" cy="20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0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通过预训练和微调积累知识，实现隐式推理和知识迁移，处理模糊问题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744120" y="1328760"/>
            <a:ext cx="622440" cy="224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知识积累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744120" y="1613520"/>
            <a:ext cx="388872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通过预训练和微调，</a:t>
            </a:r>
            <a:r>
              <a:rPr lang="en-US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积累海量知识，建立复杂的语义关联网络，为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6" name="图片 215"/>
          <p:cNvPicPr/>
          <p:nvPr/>
        </p:nvPicPr>
        <p:blipFill>
          <a:blip r:embed="rId7"/>
          <a:stretch/>
        </p:blipFill>
        <p:spPr>
          <a:xfrm>
            <a:off x="457200" y="2387520"/>
            <a:ext cx="13932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7" name="文本框 216"/>
          <p:cNvSpPr txBox="1"/>
          <p:nvPr/>
        </p:nvSpPr>
        <p:spPr>
          <a:xfrm>
            <a:off x="744120" y="1799280"/>
            <a:ext cx="160560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智能体提供丰富的知识基础。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720720" y="2382840"/>
            <a:ext cx="622440" cy="224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隐式推理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720720" y="2667600"/>
            <a:ext cx="385308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能在对话中进行隐式推理，不仅能回答明确问题，还能通过现有信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0" name="图片 219"/>
          <p:cNvPicPr/>
          <p:nvPr/>
        </p:nvPicPr>
        <p:blipFill>
          <a:blip r:embed="rId8"/>
          <a:stretch/>
        </p:blipFill>
        <p:spPr>
          <a:xfrm>
            <a:off x="457200" y="344160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1" name="文本框 220"/>
          <p:cNvSpPr txBox="1"/>
          <p:nvPr/>
        </p:nvSpPr>
        <p:spPr>
          <a:xfrm>
            <a:off x="720720" y="2853720"/>
            <a:ext cx="111168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息推断出隐含答案。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2" name="文本框 221"/>
          <p:cNvSpPr txBox="1"/>
          <p:nvPr/>
        </p:nvSpPr>
        <p:spPr>
          <a:xfrm>
            <a:off x="767520" y="3437280"/>
            <a:ext cx="622440" cy="224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知识迁移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3" name="文本框 222"/>
          <p:cNvSpPr txBox="1"/>
          <p:nvPr/>
        </p:nvSpPr>
        <p:spPr>
          <a:xfrm>
            <a:off x="767520" y="3721680"/>
            <a:ext cx="388908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即使未直接接触特定领域内容，</a:t>
            </a:r>
            <a:r>
              <a:rPr lang="en-US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也能将已有知识迁移到新场景，适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4" name="图片 223"/>
          <p:cNvPicPr/>
          <p:nvPr/>
        </p:nvPicPr>
        <p:blipFill>
          <a:blip r:embed="rId9"/>
          <a:stretch/>
        </p:blipFill>
        <p:spPr>
          <a:xfrm>
            <a:off x="457200" y="449568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5" name="文本框 224"/>
          <p:cNvSpPr txBox="1"/>
          <p:nvPr/>
        </p:nvSpPr>
        <p:spPr>
          <a:xfrm>
            <a:off x="767520" y="3907800"/>
            <a:ext cx="111168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应不同领域的需求。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6" name="文本框 225"/>
          <p:cNvSpPr txBox="1"/>
          <p:nvPr/>
        </p:nvSpPr>
        <p:spPr>
          <a:xfrm>
            <a:off x="767520" y="4491360"/>
            <a:ext cx="933480" cy="224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处理模糊问题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7" name="文本框 226"/>
          <p:cNvSpPr txBox="1"/>
          <p:nvPr/>
        </p:nvSpPr>
        <p:spPr>
          <a:xfrm>
            <a:off x="767520" y="4775760"/>
            <a:ext cx="388872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面对非明确计算问题，</a:t>
            </a:r>
            <a:r>
              <a:rPr lang="en-US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能从多角度分析，根据上下文和用户特征生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8" name="任意多边形: 形状 227"/>
          <p:cNvSpPr/>
          <p:nvPr/>
        </p:nvSpPr>
        <p:spPr>
          <a:xfrm>
            <a:off x="5146560" y="3348360"/>
            <a:ext cx="4465080" cy="2124000"/>
          </a:xfrm>
          <a:custGeom>
            <a:avLst/>
            <a:gdLst/>
            <a:ahLst/>
            <a:cxnLst/>
            <a:rect l="0" t="0" r="r" b="b"/>
            <a:pathLst>
              <a:path w="12403" h="5900">
                <a:moveTo>
                  <a:pt x="13" y="106"/>
                </a:moveTo>
                <a:cubicBezTo>
                  <a:pt x="22" y="85"/>
                  <a:pt x="34" y="66"/>
                  <a:pt x="50" y="50"/>
                </a:cubicBezTo>
                <a:cubicBezTo>
                  <a:pt x="67" y="34"/>
                  <a:pt x="85" y="22"/>
                  <a:pt x="106" y="13"/>
                </a:cubicBezTo>
                <a:cubicBezTo>
                  <a:pt x="127" y="4"/>
                  <a:pt x="149" y="0"/>
                  <a:pt x="172" y="0"/>
                </a:cubicBezTo>
                <a:lnTo>
                  <a:pt x="12231" y="0"/>
                </a:lnTo>
                <a:cubicBezTo>
                  <a:pt x="12254" y="0"/>
                  <a:pt x="12275" y="4"/>
                  <a:pt x="12297" y="13"/>
                </a:cubicBezTo>
                <a:cubicBezTo>
                  <a:pt x="12318" y="22"/>
                  <a:pt x="12336" y="34"/>
                  <a:pt x="12352" y="50"/>
                </a:cubicBezTo>
                <a:cubicBezTo>
                  <a:pt x="12369" y="66"/>
                  <a:pt x="12381" y="85"/>
                  <a:pt x="12390" y="106"/>
                </a:cubicBezTo>
                <a:cubicBezTo>
                  <a:pt x="12398" y="127"/>
                  <a:pt x="12403" y="149"/>
                  <a:pt x="12403" y="172"/>
                </a:cubicBezTo>
                <a:lnTo>
                  <a:pt x="12403" y="5728"/>
                </a:lnTo>
                <a:cubicBezTo>
                  <a:pt x="12403" y="5751"/>
                  <a:pt x="12398" y="5773"/>
                  <a:pt x="12390" y="5794"/>
                </a:cubicBezTo>
                <a:cubicBezTo>
                  <a:pt x="12381" y="5815"/>
                  <a:pt x="12369" y="5834"/>
                  <a:pt x="12352" y="5850"/>
                </a:cubicBezTo>
                <a:cubicBezTo>
                  <a:pt x="12336" y="5866"/>
                  <a:pt x="12318" y="5878"/>
                  <a:pt x="12297" y="5887"/>
                </a:cubicBezTo>
                <a:cubicBezTo>
                  <a:pt x="12275" y="5896"/>
                  <a:pt x="12254" y="5900"/>
                  <a:pt x="12231" y="5900"/>
                </a:cubicBezTo>
                <a:lnTo>
                  <a:pt x="172" y="5900"/>
                </a:lnTo>
                <a:cubicBezTo>
                  <a:pt x="149" y="5900"/>
                  <a:pt x="127" y="5896"/>
                  <a:pt x="106" y="5887"/>
                </a:cubicBezTo>
                <a:cubicBezTo>
                  <a:pt x="85" y="5878"/>
                  <a:pt x="67" y="5866"/>
                  <a:pt x="50" y="5850"/>
                </a:cubicBezTo>
                <a:cubicBezTo>
                  <a:pt x="34" y="5834"/>
                  <a:pt x="22" y="5815"/>
                  <a:pt x="13" y="5794"/>
                </a:cubicBezTo>
                <a:cubicBezTo>
                  <a:pt x="4" y="5773"/>
                  <a:pt x="0" y="5751"/>
                  <a:pt x="0" y="5728"/>
                </a:cubicBezTo>
                <a:lnTo>
                  <a:pt x="0" y="172"/>
                </a:lnTo>
                <a:cubicBezTo>
                  <a:pt x="0" y="149"/>
                  <a:pt x="4" y="127"/>
                  <a:pt x="13" y="106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9" name="任意多边形: 形状 228"/>
          <p:cNvSpPr/>
          <p:nvPr/>
        </p:nvSpPr>
        <p:spPr>
          <a:xfrm>
            <a:off x="5146560" y="3348360"/>
            <a:ext cx="4465080" cy="2124000"/>
          </a:xfrm>
          <a:custGeom>
            <a:avLst/>
            <a:gdLst/>
            <a:ahLst/>
            <a:cxnLst/>
            <a:rect l="0" t="0" r="r" b="b"/>
            <a:pathLst>
              <a:path w="12403" h="5900">
                <a:moveTo>
                  <a:pt x="0" y="5728"/>
                </a:moveTo>
                <a:lnTo>
                  <a:pt x="0" y="172"/>
                </a:lnTo>
                <a:cubicBezTo>
                  <a:pt x="0" y="149"/>
                  <a:pt x="4" y="127"/>
                  <a:pt x="13" y="106"/>
                </a:cubicBezTo>
                <a:cubicBezTo>
                  <a:pt x="22" y="85"/>
                  <a:pt x="34" y="66"/>
                  <a:pt x="50" y="50"/>
                </a:cubicBezTo>
                <a:cubicBezTo>
                  <a:pt x="67" y="34"/>
                  <a:pt x="85" y="22"/>
                  <a:pt x="106" y="13"/>
                </a:cubicBezTo>
                <a:cubicBezTo>
                  <a:pt x="127" y="4"/>
                  <a:pt x="149" y="0"/>
                  <a:pt x="172" y="0"/>
                </a:cubicBezTo>
                <a:lnTo>
                  <a:pt x="12231" y="0"/>
                </a:lnTo>
                <a:cubicBezTo>
                  <a:pt x="12253" y="0"/>
                  <a:pt x="12275" y="4"/>
                  <a:pt x="12297" y="13"/>
                </a:cubicBezTo>
                <a:cubicBezTo>
                  <a:pt x="12318" y="22"/>
                  <a:pt x="12336" y="34"/>
                  <a:pt x="12352" y="50"/>
                </a:cubicBezTo>
                <a:cubicBezTo>
                  <a:pt x="12369" y="66"/>
                  <a:pt x="12381" y="85"/>
                  <a:pt x="12390" y="106"/>
                </a:cubicBezTo>
                <a:cubicBezTo>
                  <a:pt x="12398" y="127"/>
                  <a:pt x="12403" y="149"/>
                  <a:pt x="12403" y="172"/>
                </a:cubicBezTo>
                <a:lnTo>
                  <a:pt x="12403" y="5728"/>
                </a:lnTo>
                <a:cubicBezTo>
                  <a:pt x="12403" y="5751"/>
                  <a:pt x="12398" y="5773"/>
                  <a:pt x="12390" y="5794"/>
                </a:cubicBezTo>
                <a:cubicBezTo>
                  <a:pt x="12381" y="5815"/>
                  <a:pt x="12369" y="5834"/>
                  <a:pt x="12352" y="5850"/>
                </a:cubicBezTo>
                <a:cubicBezTo>
                  <a:pt x="12336" y="5866"/>
                  <a:pt x="12318" y="5878"/>
                  <a:pt x="12297" y="5887"/>
                </a:cubicBezTo>
                <a:cubicBezTo>
                  <a:pt x="12275" y="5896"/>
                  <a:pt x="12253" y="5900"/>
                  <a:pt x="12231" y="5900"/>
                </a:cubicBezTo>
                <a:lnTo>
                  <a:pt x="172" y="5900"/>
                </a:lnTo>
                <a:cubicBezTo>
                  <a:pt x="149" y="5900"/>
                  <a:pt x="127" y="5896"/>
                  <a:pt x="106" y="5887"/>
                </a:cubicBezTo>
                <a:cubicBezTo>
                  <a:pt x="85" y="5878"/>
                  <a:pt x="67" y="5866"/>
                  <a:pt x="50" y="5850"/>
                </a:cubicBezTo>
                <a:cubicBezTo>
                  <a:pt x="34" y="5834"/>
                  <a:pt x="22" y="5815"/>
                  <a:pt x="13" y="5794"/>
                </a:cubicBezTo>
                <a:cubicBezTo>
                  <a:pt x="4" y="5773"/>
                  <a:pt x="0" y="5751"/>
                  <a:pt x="0" y="5728"/>
                </a:cubicBezTo>
                <a:moveTo>
                  <a:pt x="22" y="172"/>
                </a:moveTo>
                <a:lnTo>
                  <a:pt x="22" y="5728"/>
                </a:lnTo>
                <a:cubicBezTo>
                  <a:pt x="22" y="5738"/>
                  <a:pt x="23" y="5748"/>
                  <a:pt x="24" y="5758"/>
                </a:cubicBezTo>
                <a:cubicBezTo>
                  <a:pt x="26" y="5767"/>
                  <a:pt x="29" y="5777"/>
                  <a:pt x="33" y="5786"/>
                </a:cubicBezTo>
                <a:cubicBezTo>
                  <a:pt x="37" y="5795"/>
                  <a:pt x="41" y="5804"/>
                  <a:pt x="47" y="5812"/>
                </a:cubicBezTo>
                <a:cubicBezTo>
                  <a:pt x="52" y="5820"/>
                  <a:pt x="59" y="5828"/>
                  <a:pt x="66" y="5835"/>
                </a:cubicBezTo>
                <a:cubicBezTo>
                  <a:pt x="73" y="5842"/>
                  <a:pt x="80" y="5848"/>
                  <a:pt x="89" y="5853"/>
                </a:cubicBezTo>
                <a:cubicBezTo>
                  <a:pt x="97" y="5859"/>
                  <a:pt x="105" y="5864"/>
                  <a:pt x="115" y="5867"/>
                </a:cubicBezTo>
                <a:cubicBezTo>
                  <a:pt x="124" y="5871"/>
                  <a:pt x="133" y="5874"/>
                  <a:pt x="143" y="5876"/>
                </a:cubicBezTo>
                <a:cubicBezTo>
                  <a:pt x="153" y="5878"/>
                  <a:pt x="162" y="5879"/>
                  <a:pt x="172" y="5879"/>
                </a:cubicBezTo>
                <a:lnTo>
                  <a:pt x="12231" y="5879"/>
                </a:lnTo>
                <a:cubicBezTo>
                  <a:pt x="12241" y="5879"/>
                  <a:pt x="12250" y="5878"/>
                  <a:pt x="12260" y="5876"/>
                </a:cubicBezTo>
                <a:cubicBezTo>
                  <a:pt x="12270" y="5874"/>
                  <a:pt x="12279" y="5871"/>
                  <a:pt x="12288" y="5867"/>
                </a:cubicBezTo>
                <a:cubicBezTo>
                  <a:pt x="12297" y="5864"/>
                  <a:pt x="12306" y="5859"/>
                  <a:pt x="12314" y="5853"/>
                </a:cubicBezTo>
                <a:cubicBezTo>
                  <a:pt x="12323" y="5848"/>
                  <a:pt x="12330" y="5842"/>
                  <a:pt x="12337" y="5835"/>
                </a:cubicBezTo>
                <a:cubicBezTo>
                  <a:pt x="12344" y="5828"/>
                  <a:pt x="12350" y="5820"/>
                  <a:pt x="12356" y="5812"/>
                </a:cubicBezTo>
                <a:cubicBezTo>
                  <a:pt x="12361" y="5804"/>
                  <a:pt x="12366" y="5795"/>
                  <a:pt x="12370" y="5786"/>
                </a:cubicBezTo>
                <a:cubicBezTo>
                  <a:pt x="12374" y="5777"/>
                  <a:pt x="12377" y="5767"/>
                  <a:pt x="12378" y="5758"/>
                </a:cubicBezTo>
                <a:cubicBezTo>
                  <a:pt x="12380" y="5748"/>
                  <a:pt x="12381" y="5738"/>
                  <a:pt x="12381" y="5728"/>
                </a:cubicBezTo>
                <a:lnTo>
                  <a:pt x="12381" y="172"/>
                </a:lnTo>
                <a:cubicBezTo>
                  <a:pt x="12381" y="162"/>
                  <a:pt x="12380" y="152"/>
                  <a:pt x="12378" y="143"/>
                </a:cubicBezTo>
                <a:cubicBezTo>
                  <a:pt x="12377" y="133"/>
                  <a:pt x="12374" y="124"/>
                  <a:pt x="12370" y="114"/>
                </a:cubicBezTo>
                <a:cubicBezTo>
                  <a:pt x="12366" y="105"/>
                  <a:pt x="12361" y="97"/>
                  <a:pt x="12356" y="88"/>
                </a:cubicBezTo>
                <a:cubicBezTo>
                  <a:pt x="12350" y="80"/>
                  <a:pt x="12344" y="73"/>
                  <a:pt x="12337" y="66"/>
                </a:cubicBezTo>
                <a:cubicBezTo>
                  <a:pt x="12330" y="59"/>
                  <a:pt x="12323" y="52"/>
                  <a:pt x="12314" y="47"/>
                </a:cubicBezTo>
                <a:cubicBezTo>
                  <a:pt x="12306" y="41"/>
                  <a:pt x="12297" y="37"/>
                  <a:pt x="12288" y="33"/>
                </a:cubicBezTo>
                <a:cubicBezTo>
                  <a:pt x="12279" y="29"/>
                  <a:pt x="12270" y="26"/>
                  <a:pt x="12260" y="24"/>
                </a:cubicBezTo>
                <a:cubicBezTo>
                  <a:pt x="12250" y="22"/>
                  <a:pt x="12241" y="21"/>
                  <a:pt x="12231" y="21"/>
                </a:cubicBezTo>
                <a:lnTo>
                  <a:pt x="172" y="21"/>
                </a:lnTo>
                <a:cubicBezTo>
                  <a:pt x="162" y="21"/>
                  <a:pt x="153" y="22"/>
                  <a:pt x="143" y="24"/>
                </a:cubicBezTo>
                <a:cubicBezTo>
                  <a:pt x="133" y="26"/>
                  <a:pt x="124" y="29"/>
                  <a:pt x="115" y="33"/>
                </a:cubicBezTo>
                <a:cubicBezTo>
                  <a:pt x="105" y="37"/>
                  <a:pt x="97" y="41"/>
                  <a:pt x="89" y="47"/>
                </a:cubicBezTo>
                <a:cubicBezTo>
                  <a:pt x="80" y="52"/>
                  <a:pt x="73" y="59"/>
                  <a:pt x="66" y="66"/>
                </a:cubicBezTo>
                <a:cubicBezTo>
                  <a:pt x="59" y="73"/>
                  <a:pt x="52" y="80"/>
                  <a:pt x="47" y="88"/>
                </a:cubicBezTo>
                <a:cubicBezTo>
                  <a:pt x="41" y="97"/>
                  <a:pt x="37" y="105"/>
                  <a:pt x="33" y="114"/>
                </a:cubicBezTo>
                <a:cubicBezTo>
                  <a:pt x="29" y="124"/>
                  <a:pt x="26" y="133"/>
                  <a:pt x="24" y="143"/>
                </a:cubicBezTo>
                <a:cubicBezTo>
                  <a:pt x="23" y="152"/>
                  <a:pt x="22" y="162"/>
                  <a:pt x="22" y="172"/>
                </a:cubicBez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0" name="任意多边形: 形状 229"/>
          <p:cNvSpPr/>
          <p:nvPr/>
        </p:nvSpPr>
        <p:spPr>
          <a:xfrm>
            <a:off x="5278320" y="3790080"/>
            <a:ext cx="15840" cy="620640"/>
          </a:xfrm>
          <a:custGeom>
            <a:avLst/>
            <a:gdLst/>
            <a:ahLst/>
            <a:cxnLst/>
            <a:rect l="0" t="0" r="r" b="b"/>
            <a:pathLst>
              <a:path w="44" h="1724">
                <a:moveTo>
                  <a:pt x="0" y="0"/>
                </a:moveTo>
                <a:lnTo>
                  <a:pt x="44" y="0"/>
                </a:lnTo>
                <a:lnTo>
                  <a:pt x="44" y="1724"/>
                </a:lnTo>
                <a:lnTo>
                  <a:pt x="0" y="1724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1" name="任意多边形: 形状 230"/>
          <p:cNvSpPr/>
          <p:nvPr/>
        </p:nvSpPr>
        <p:spPr>
          <a:xfrm>
            <a:off x="5278320" y="4534200"/>
            <a:ext cx="15840" cy="806400"/>
          </a:xfrm>
          <a:custGeom>
            <a:avLst/>
            <a:gdLst/>
            <a:ahLst/>
            <a:cxnLst/>
            <a:rect l="0" t="0" r="r" b="b"/>
            <a:pathLst>
              <a:path w="44" h="2240">
                <a:moveTo>
                  <a:pt x="0" y="0"/>
                </a:moveTo>
                <a:lnTo>
                  <a:pt x="44" y="0"/>
                </a:lnTo>
                <a:lnTo>
                  <a:pt x="44" y="2240"/>
                </a:lnTo>
                <a:lnTo>
                  <a:pt x="0" y="2240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2" name="图片 231"/>
          <p:cNvPicPr/>
          <p:nvPr/>
        </p:nvPicPr>
        <p:blipFill>
          <a:blip r:embed="rId10"/>
          <a:stretch/>
        </p:blipFill>
        <p:spPr>
          <a:xfrm>
            <a:off x="5278680" y="3511440"/>
            <a:ext cx="1393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3" name="文本框 232"/>
          <p:cNvSpPr txBox="1"/>
          <p:nvPr/>
        </p:nvSpPr>
        <p:spPr>
          <a:xfrm>
            <a:off x="767520" y="4961880"/>
            <a:ext cx="86472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成个性化解答。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79920" y="3506760"/>
            <a:ext cx="933480" cy="224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实际应用案例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5387040" y="3813480"/>
            <a:ext cx="7171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虚拟健康助手</a:t>
            </a:r>
            <a:r>
              <a:rPr lang="en-US" sz="86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5387040" y="4008600"/>
            <a:ext cx="239400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用户</a:t>
            </a:r>
            <a:r>
              <a:rPr lang="en-US" sz="98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:</a:t>
            </a:r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 "</a:t>
            </a:r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最近几天一直头疼，并且睡眠不好</a:t>
            </a:r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"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5387040" y="4256640"/>
            <a:ext cx="44856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智能体</a:t>
            </a:r>
            <a:r>
              <a:rPr lang="en-US" sz="98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: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8" name="文本框 237"/>
          <p:cNvSpPr txBox="1"/>
          <p:nvPr/>
        </p:nvSpPr>
        <p:spPr>
          <a:xfrm>
            <a:off x="5850000" y="4256640"/>
            <a:ext cx="3513960" cy="185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"</a:t>
            </a:r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可能与焦虑或疲劳有关，建议尝试冥想放松或调整作息时间</a:t>
            </a:r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"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9" name="文本框 238"/>
          <p:cNvSpPr txBox="1"/>
          <p:nvPr/>
        </p:nvSpPr>
        <p:spPr>
          <a:xfrm>
            <a:off x="5387040" y="4557600"/>
            <a:ext cx="5007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金融助手</a:t>
            </a:r>
            <a:r>
              <a:rPr lang="en-US" sz="86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: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0" name="文本框 239"/>
          <p:cNvSpPr txBox="1"/>
          <p:nvPr/>
        </p:nvSpPr>
        <p:spPr>
          <a:xfrm>
            <a:off x="5387040" y="4752720"/>
            <a:ext cx="177660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用户</a:t>
            </a:r>
            <a:r>
              <a:rPr lang="en-US" sz="98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:</a:t>
            </a:r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 "</a:t>
            </a:r>
            <a:r>
              <a:rPr lang="zh-CN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如何实现稳健的理财？</a:t>
            </a:r>
            <a:r>
              <a:rPr lang="en-US" sz="9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"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1" name="文本框 240"/>
          <p:cNvSpPr txBox="1"/>
          <p:nvPr/>
        </p:nvSpPr>
        <p:spPr>
          <a:xfrm>
            <a:off x="5387040" y="5000760"/>
            <a:ext cx="44856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智能体</a:t>
            </a:r>
            <a:r>
              <a:rPr lang="en-US" sz="98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: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2" name="文本框 241"/>
          <p:cNvSpPr txBox="1"/>
          <p:nvPr/>
        </p:nvSpPr>
        <p:spPr>
          <a:xfrm>
            <a:off x="5850000" y="5000760"/>
            <a:ext cx="3674160" cy="185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"</a:t>
            </a:r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基于您的年龄和收入水平，可考虑平衡配置储蓄、债券和指数基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43" name="图片 242"/>
          <p:cNvPicPr/>
          <p:nvPr/>
        </p:nvPicPr>
        <p:blipFill>
          <a:blip r:embed="rId11"/>
          <a:stretch/>
        </p:blipFill>
        <p:spPr>
          <a:xfrm>
            <a:off x="6076800" y="1643400"/>
            <a:ext cx="1162440" cy="23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4" name="图片 243"/>
          <p:cNvPicPr/>
          <p:nvPr/>
        </p:nvPicPr>
        <p:blipFill>
          <a:blip r:embed="rId12"/>
          <a:stretch/>
        </p:blipFill>
        <p:spPr>
          <a:xfrm>
            <a:off x="5611680" y="2573280"/>
            <a:ext cx="1162440" cy="23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5" name="图片 244"/>
          <p:cNvPicPr/>
          <p:nvPr/>
        </p:nvPicPr>
        <p:blipFill>
          <a:blip r:embed="rId13"/>
          <a:stretch/>
        </p:blipFill>
        <p:spPr>
          <a:xfrm>
            <a:off x="6076800" y="2674080"/>
            <a:ext cx="1162440" cy="23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6" name="图片 245"/>
          <p:cNvPicPr/>
          <p:nvPr/>
        </p:nvPicPr>
        <p:blipFill>
          <a:blip r:embed="rId14"/>
          <a:stretch/>
        </p:blipFill>
        <p:spPr>
          <a:xfrm>
            <a:off x="7983720" y="2573280"/>
            <a:ext cx="1162440" cy="230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7" name="任意多边形: 形状 246"/>
          <p:cNvSpPr/>
          <p:nvPr/>
        </p:nvSpPr>
        <p:spPr>
          <a:xfrm>
            <a:off x="5146560" y="1177920"/>
            <a:ext cx="930600" cy="930600"/>
          </a:xfrm>
          <a:custGeom>
            <a:avLst/>
            <a:gdLst/>
            <a:ahLst/>
            <a:cxnLst/>
            <a:rect l="0" t="0" r="r" b="b"/>
            <a:pathLst>
              <a:path w="2585" h="2585">
                <a:moveTo>
                  <a:pt x="25" y="1041"/>
                </a:moveTo>
                <a:cubicBezTo>
                  <a:pt x="41" y="958"/>
                  <a:pt x="66" y="877"/>
                  <a:pt x="98" y="799"/>
                </a:cubicBezTo>
                <a:cubicBezTo>
                  <a:pt x="131" y="720"/>
                  <a:pt x="171" y="646"/>
                  <a:pt x="218" y="574"/>
                </a:cubicBezTo>
                <a:cubicBezTo>
                  <a:pt x="265" y="504"/>
                  <a:pt x="318" y="439"/>
                  <a:pt x="378" y="379"/>
                </a:cubicBezTo>
                <a:cubicBezTo>
                  <a:pt x="438" y="319"/>
                  <a:pt x="504" y="265"/>
                  <a:pt x="574" y="218"/>
                </a:cubicBezTo>
                <a:cubicBezTo>
                  <a:pt x="645" y="171"/>
                  <a:pt x="719" y="131"/>
                  <a:pt x="798" y="99"/>
                </a:cubicBezTo>
                <a:cubicBezTo>
                  <a:pt x="876" y="66"/>
                  <a:pt x="957" y="42"/>
                  <a:pt x="1040" y="25"/>
                </a:cubicBezTo>
                <a:cubicBezTo>
                  <a:pt x="1123" y="8"/>
                  <a:pt x="1207" y="0"/>
                  <a:pt x="1292" y="0"/>
                </a:cubicBezTo>
                <a:cubicBezTo>
                  <a:pt x="1377" y="0"/>
                  <a:pt x="1461" y="8"/>
                  <a:pt x="1544" y="25"/>
                </a:cubicBezTo>
                <a:cubicBezTo>
                  <a:pt x="1627" y="42"/>
                  <a:pt x="1708" y="66"/>
                  <a:pt x="1786" y="99"/>
                </a:cubicBezTo>
                <a:cubicBezTo>
                  <a:pt x="1865" y="131"/>
                  <a:pt x="1939" y="171"/>
                  <a:pt x="2010" y="218"/>
                </a:cubicBezTo>
                <a:cubicBezTo>
                  <a:pt x="2080" y="265"/>
                  <a:pt x="2145" y="319"/>
                  <a:pt x="2205" y="379"/>
                </a:cubicBezTo>
                <a:cubicBezTo>
                  <a:pt x="2265" y="439"/>
                  <a:pt x="2319" y="504"/>
                  <a:pt x="2366" y="574"/>
                </a:cubicBezTo>
                <a:cubicBezTo>
                  <a:pt x="2413" y="646"/>
                  <a:pt x="2453" y="720"/>
                  <a:pt x="2485" y="799"/>
                </a:cubicBezTo>
                <a:cubicBezTo>
                  <a:pt x="2519" y="877"/>
                  <a:pt x="2543" y="958"/>
                  <a:pt x="2560" y="1041"/>
                </a:cubicBezTo>
                <a:cubicBezTo>
                  <a:pt x="2576" y="1124"/>
                  <a:pt x="2585" y="1208"/>
                  <a:pt x="2585" y="1293"/>
                </a:cubicBezTo>
                <a:cubicBezTo>
                  <a:pt x="2585" y="1378"/>
                  <a:pt x="2576" y="1462"/>
                  <a:pt x="2560" y="1545"/>
                </a:cubicBezTo>
                <a:cubicBezTo>
                  <a:pt x="2543" y="1628"/>
                  <a:pt x="2519" y="1709"/>
                  <a:pt x="2485" y="1787"/>
                </a:cubicBezTo>
                <a:cubicBezTo>
                  <a:pt x="2453" y="1866"/>
                  <a:pt x="2413" y="1940"/>
                  <a:pt x="2366" y="2011"/>
                </a:cubicBezTo>
                <a:cubicBezTo>
                  <a:pt x="2319" y="2081"/>
                  <a:pt x="2265" y="2147"/>
                  <a:pt x="2205" y="2207"/>
                </a:cubicBezTo>
                <a:cubicBezTo>
                  <a:pt x="2145" y="2267"/>
                  <a:pt x="2080" y="2320"/>
                  <a:pt x="2010" y="2367"/>
                </a:cubicBezTo>
                <a:cubicBezTo>
                  <a:pt x="1939" y="2414"/>
                  <a:pt x="1865" y="2454"/>
                  <a:pt x="1786" y="2487"/>
                </a:cubicBezTo>
                <a:cubicBezTo>
                  <a:pt x="1708" y="2519"/>
                  <a:pt x="1627" y="2544"/>
                  <a:pt x="1544" y="2560"/>
                </a:cubicBezTo>
                <a:cubicBezTo>
                  <a:pt x="1461" y="2577"/>
                  <a:pt x="1377" y="2585"/>
                  <a:pt x="1292" y="2585"/>
                </a:cubicBezTo>
                <a:cubicBezTo>
                  <a:pt x="1207" y="2585"/>
                  <a:pt x="1123" y="2577"/>
                  <a:pt x="1040" y="2560"/>
                </a:cubicBezTo>
                <a:cubicBezTo>
                  <a:pt x="957" y="2544"/>
                  <a:pt x="876" y="2519"/>
                  <a:pt x="798" y="2487"/>
                </a:cubicBezTo>
                <a:cubicBezTo>
                  <a:pt x="719" y="2454"/>
                  <a:pt x="645" y="2414"/>
                  <a:pt x="574" y="2367"/>
                </a:cubicBezTo>
                <a:cubicBezTo>
                  <a:pt x="504" y="2320"/>
                  <a:pt x="438" y="2267"/>
                  <a:pt x="378" y="2207"/>
                </a:cubicBezTo>
                <a:cubicBezTo>
                  <a:pt x="318" y="2147"/>
                  <a:pt x="265" y="2081"/>
                  <a:pt x="218" y="2011"/>
                </a:cubicBezTo>
                <a:cubicBezTo>
                  <a:pt x="171" y="1940"/>
                  <a:pt x="131" y="1866"/>
                  <a:pt x="98" y="1787"/>
                </a:cubicBezTo>
                <a:cubicBezTo>
                  <a:pt x="66" y="1709"/>
                  <a:pt x="41" y="1628"/>
                  <a:pt x="25" y="1545"/>
                </a:cubicBezTo>
                <a:cubicBezTo>
                  <a:pt x="8" y="1462"/>
                  <a:pt x="0" y="1378"/>
                  <a:pt x="0" y="1294"/>
                </a:cubicBezTo>
                <a:lnTo>
                  <a:pt x="0" y="1293"/>
                </a:lnTo>
                <a:cubicBezTo>
                  <a:pt x="0" y="1208"/>
                  <a:pt x="8" y="1124"/>
                  <a:pt x="25" y="1041"/>
                </a:cubicBezTo>
                <a:close/>
              </a:path>
            </a:pathLst>
          </a:custGeom>
          <a:solidFill>
            <a:srgbClr val="00336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8" name="任意多边形: 形状 247"/>
          <p:cNvSpPr/>
          <p:nvPr/>
        </p:nvSpPr>
        <p:spPr>
          <a:xfrm>
            <a:off x="5146560" y="1177920"/>
            <a:ext cx="930600" cy="930600"/>
          </a:xfrm>
          <a:custGeom>
            <a:avLst/>
            <a:gdLst/>
            <a:ahLst/>
            <a:cxnLst/>
            <a:rect l="0" t="0" r="r" b="b"/>
            <a:pathLst>
              <a:path w="2585" h="2585">
                <a:moveTo>
                  <a:pt x="0" y="1293"/>
                </a:moveTo>
                <a:cubicBezTo>
                  <a:pt x="0" y="1208"/>
                  <a:pt x="8" y="1124"/>
                  <a:pt x="25" y="1041"/>
                </a:cubicBezTo>
                <a:cubicBezTo>
                  <a:pt x="41" y="958"/>
                  <a:pt x="66" y="877"/>
                  <a:pt x="98" y="799"/>
                </a:cubicBezTo>
                <a:cubicBezTo>
                  <a:pt x="131" y="720"/>
                  <a:pt x="171" y="646"/>
                  <a:pt x="218" y="574"/>
                </a:cubicBezTo>
                <a:cubicBezTo>
                  <a:pt x="265" y="504"/>
                  <a:pt x="318" y="439"/>
                  <a:pt x="378" y="379"/>
                </a:cubicBezTo>
                <a:cubicBezTo>
                  <a:pt x="438" y="319"/>
                  <a:pt x="504" y="265"/>
                  <a:pt x="574" y="218"/>
                </a:cubicBezTo>
                <a:cubicBezTo>
                  <a:pt x="645" y="171"/>
                  <a:pt x="719" y="131"/>
                  <a:pt x="798" y="99"/>
                </a:cubicBezTo>
                <a:cubicBezTo>
                  <a:pt x="876" y="66"/>
                  <a:pt x="957" y="42"/>
                  <a:pt x="1040" y="25"/>
                </a:cubicBezTo>
                <a:cubicBezTo>
                  <a:pt x="1123" y="8"/>
                  <a:pt x="1207" y="0"/>
                  <a:pt x="1292" y="0"/>
                </a:cubicBezTo>
                <a:cubicBezTo>
                  <a:pt x="1377" y="0"/>
                  <a:pt x="1461" y="8"/>
                  <a:pt x="1544" y="25"/>
                </a:cubicBezTo>
                <a:cubicBezTo>
                  <a:pt x="1627" y="42"/>
                  <a:pt x="1708" y="66"/>
                  <a:pt x="1786" y="99"/>
                </a:cubicBezTo>
                <a:cubicBezTo>
                  <a:pt x="1865" y="131"/>
                  <a:pt x="1939" y="171"/>
                  <a:pt x="2010" y="218"/>
                </a:cubicBezTo>
                <a:cubicBezTo>
                  <a:pt x="2080" y="265"/>
                  <a:pt x="2145" y="319"/>
                  <a:pt x="2205" y="379"/>
                </a:cubicBezTo>
                <a:cubicBezTo>
                  <a:pt x="2265" y="439"/>
                  <a:pt x="2319" y="504"/>
                  <a:pt x="2366" y="574"/>
                </a:cubicBezTo>
                <a:cubicBezTo>
                  <a:pt x="2413" y="646"/>
                  <a:pt x="2453" y="720"/>
                  <a:pt x="2485" y="799"/>
                </a:cubicBezTo>
                <a:cubicBezTo>
                  <a:pt x="2519" y="877"/>
                  <a:pt x="2543" y="958"/>
                  <a:pt x="2560" y="1041"/>
                </a:cubicBezTo>
                <a:cubicBezTo>
                  <a:pt x="2576" y="1124"/>
                  <a:pt x="2585" y="1208"/>
                  <a:pt x="2585" y="1293"/>
                </a:cubicBezTo>
                <a:cubicBezTo>
                  <a:pt x="2585" y="1378"/>
                  <a:pt x="2576" y="1462"/>
                  <a:pt x="2560" y="1545"/>
                </a:cubicBezTo>
                <a:cubicBezTo>
                  <a:pt x="2543" y="1628"/>
                  <a:pt x="2519" y="1709"/>
                  <a:pt x="2485" y="1787"/>
                </a:cubicBezTo>
                <a:cubicBezTo>
                  <a:pt x="2453" y="1866"/>
                  <a:pt x="2413" y="1940"/>
                  <a:pt x="2366" y="2011"/>
                </a:cubicBezTo>
                <a:cubicBezTo>
                  <a:pt x="2319" y="2081"/>
                  <a:pt x="2265" y="2147"/>
                  <a:pt x="2205" y="2207"/>
                </a:cubicBezTo>
                <a:cubicBezTo>
                  <a:pt x="2145" y="2267"/>
                  <a:pt x="2080" y="2320"/>
                  <a:pt x="2010" y="2367"/>
                </a:cubicBezTo>
                <a:cubicBezTo>
                  <a:pt x="1939" y="2414"/>
                  <a:pt x="1865" y="2454"/>
                  <a:pt x="1786" y="2487"/>
                </a:cubicBezTo>
                <a:cubicBezTo>
                  <a:pt x="1708" y="2519"/>
                  <a:pt x="1627" y="2544"/>
                  <a:pt x="1544" y="2560"/>
                </a:cubicBezTo>
                <a:cubicBezTo>
                  <a:pt x="1461" y="2577"/>
                  <a:pt x="1377" y="2585"/>
                  <a:pt x="1292" y="2585"/>
                </a:cubicBezTo>
                <a:cubicBezTo>
                  <a:pt x="1207" y="2585"/>
                  <a:pt x="1123" y="2577"/>
                  <a:pt x="1040" y="2560"/>
                </a:cubicBezTo>
                <a:cubicBezTo>
                  <a:pt x="957" y="2544"/>
                  <a:pt x="876" y="2519"/>
                  <a:pt x="798" y="2487"/>
                </a:cubicBezTo>
                <a:cubicBezTo>
                  <a:pt x="719" y="2454"/>
                  <a:pt x="645" y="2414"/>
                  <a:pt x="574" y="2367"/>
                </a:cubicBezTo>
                <a:cubicBezTo>
                  <a:pt x="504" y="2320"/>
                  <a:pt x="438" y="2267"/>
                  <a:pt x="378" y="2207"/>
                </a:cubicBezTo>
                <a:cubicBezTo>
                  <a:pt x="318" y="2147"/>
                  <a:pt x="265" y="2081"/>
                  <a:pt x="218" y="2011"/>
                </a:cubicBezTo>
                <a:cubicBezTo>
                  <a:pt x="171" y="1940"/>
                  <a:pt x="131" y="1866"/>
                  <a:pt x="98" y="1787"/>
                </a:cubicBezTo>
                <a:cubicBezTo>
                  <a:pt x="66" y="1709"/>
                  <a:pt x="41" y="1628"/>
                  <a:pt x="25" y="1545"/>
                </a:cubicBezTo>
                <a:cubicBezTo>
                  <a:pt x="8" y="1462"/>
                  <a:pt x="0" y="1378"/>
                  <a:pt x="0" y="1293"/>
                </a:cubicBezTo>
                <a:moveTo>
                  <a:pt x="1292" y="43"/>
                </a:moveTo>
                <a:cubicBezTo>
                  <a:pt x="1251" y="43"/>
                  <a:pt x="1210" y="45"/>
                  <a:pt x="1170" y="49"/>
                </a:cubicBezTo>
                <a:cubicBezTo>
                  <a:pt x="1129" y="53"/>
                  <a:pt x="1088" y="59"/>
                  <a:pt x="1048" y="67"/>
                </a:cubicBezTo>
                <a:cubicBezTo>
                  <a:pt x="1008" y="75"/>
                  <a:pt x="969" y="85"/>
                  <a:pt x="929" y="97"/>
                </a:cubicBezTo>
                <a:cubicBezTo>
                  <a:pt x="890" y="109"/>
                  <a:pt x="852" y="123"/>
                  <a:pt x="814" y="138"/>
                </a:cubicBezTo>
                <a:cubicBezTo>
                  <a:pt x="776" y="154"/>
                  <a:pt x="739" y="171"/>
                  <a:pt x="703" y="191"/>
                </a:cubicBezTo>
                <a:cubicBezTo>
                  <a:pt x="667" y="210"/>
                  <a:pt x="632" y="231"/>
                  <a:pt x="598" y="254"/>
                </a:cubicBezTo>
                <a:cubicBezTo>
                  <a:pt x="564" y="276"/>
                  <a:pt x="531" y="301"/>
                  <a:pt x="500" y="327"/>
                </a:cubicBezTo>
                <a:cubicBezTo>
                  <a:pt x="468" y="353"/>
                  <a:pt x="438" y="380"/>
                  <a:pt x="409" y="409"/>
                </a:cubicBezTo>
                <a:cubicBezTo>
                  <a:pt x="380" y="438"/>
                  <a:pt x="353" y="468"/>
                  <a:pt x="327" y="500"/>
                </a:cubicBezTo>
                <a:cubicBezTo>
                  <a:pt x="301" y="531"/>
                  <a:pt x="276" y="564"/>
                  <a:pt x="254" y="598"/>
                </a:cubicBezTo>
                <a:cubicBezTo>
                  <a:pt x="231" y="633"/>
                  <a:pt x="210" y="668"/>
                  <a:pt x="191" y="704"/>
                </a:cubicBezTo>
                <a:cubicBezTo>
                  <a:pt x="171" y="740"/>
                  <a:pt x="154" y="777"/>
                  <a:pt x="138" y="815"/>
                </a:cubicBezTo>
                <a:cubicBezTo>
                  <a:pt x="123" y="853"/>
                  <a:pt x="109" y="891"/>
                  <a:pt x="97" y="931"/>
                </a:cubicBezTo>
                <a:cubicBezTo>
                  <a:pt x="85" y="970"/>
                  <a:pt x="75" y="1009"/>
                  <a:pt x="67" y="1049"/>
                </a:cubicBezTo>
                <a:cubicBezTo>
                  <a:pt x="59" y="1090"/>
                  <a:pt x="53" y="1130"/>
                  <a:pt x="49" y="1171"/>
                </a:cubicBezTo>
                <a:cubicBezTo>
                  <a:pt x="45" y="1211"/>
                  <a:pt x="43" y="1252"/>
                  <a:pt x="43" y="1293"/>
                </a:cubicBezTo>
                <a:cubicBezTo>
                  <a:pt x="43" y="1334"/>
                  <a:pt x="45" y="1375"/>
                  <a:pt x="49" y="1415"/>
                </a:cubicBezTo>
                <a:cubicBezTo>
                  <a:pt x="53" y="1456"/>
                  <a:pt x="59" y="1497"/>
                  <a:pt x="67" y="1537"/>
                </a:cubicBezTo>
                <a:cubicBezTo>
                  <a:pt x="75" y="1577"/>
                  <a:pt x="85" y="1616"/>
                  <a:pt x="97" y="1656"/>
                </a:cubicBezTo>
                <a:cubicBezTo>
                  <a:pt x="109" y="1695"/>
                  <a:pt x="123" y="1733"/>
                  <a:pt x="138" y="1771"/>
                </a:cubicBezTo>
                <a:cubicBezTo>
                  <a:pt x="154" y="1809"/>
                  <a:pt x="171" y="1846"/>
                  <a:pt x="191" y="1882"/>
                </a:cubicBezTo>
                <a:cubicBezTo>
                  <a:pt x="210" y="1918"/>
                  <a:pt x="231" y="1953"/>
                  <a:pt x="254" y="1987"/>
                </a:cubicBezTo>
                <a:cubicBezTo>
                  <a:pt x="276" y="2021"/>
                  <a:pt x="301" y="2054"/>
                  <a:pt x="327" y="2085"/>
                </a:cubicBezTo>
                <a:cubicBezTo>
                  <a:pt x="353" y="2117"/>
                  <a:pt x="380" y="2147"/>
                  <a:pt x="409" y="2176"/>
                </a:cubicBezTo>
                <a:cubicBezTo>
                  <a:pt x="438" y="2205"/>
                  <a:pt x="468" y="2232"/>
                  <a:pt x="500" y="2258"/>
                </a:cubicBezTo>
                <a:cubicBezTo>
                  <a:pt x="531" y="2284"/>
                  <a:pt x="564" y="2309"/>
                  <a:pt x="598" y="2331"/>
                </a:cubicBezTo>
                <a:cubicBezTo>
                  <a:pt x="632" y="2354"/>
                  <a:pt x="667" y="2375"/>
                  <a:pt x="703" y="2394"/>
                </a:cubicBezTo>
                <a:cubicBezTo>
                  <a:pt x="739" y="2414"/>
                  <a:pt x="776" y="2431"/>
                  <a:pt x="814" y="2447"/>
                </a:cubicBezTo>
                <a:cubicBezTo>
                  <a:pt x="852" y="2462"/>
                  <a:pt x="890" y="2476"/>
                  <a:pt x="929" y="2488"/>
                </a:cubicBezTo>
                <a:cubicBezTo>
                  <a:pt x="969" y="2500"/>
                  <a:pt x="1008" y="2510"/>
                  <a:pt x="1048" y="2518"/>
                </a:cubicBezTo>
                <a:cubicBezTo>
                  <a:pt x="1088" y="2526"/>
                  <a:pt x="1129" y="2532"/>
                  <a:pt x="1170" y="2536"/>
                </a:cubicBezTo>
                <a:cubicBezTo>
                  <a:pt x="1210" y="2540"/>
                  <a:pt x="1251" y="2542"/>
                  <a:pt x="1292" y="2542"/>
                </a:cubicBezTo>
                <a:cubicBezTo>
                  <a:pt x="1333" y="2542"/>
                  <a:pt x="1374" y="2540"/>
                  <a:pt x="1414" y="2536"/>
                </a:cubicBezTo>
                <a:cubicBezTo>
                  <a:pt x="1455" y="2532"/>
                  <a:pt x="1495" y="2526"/>
                  <a:pt x="1536" y="2518"/>
                </a:cubicBezTo>
                <a:cubicBezTo>
                  <a:pt x="1576" y="2510"/>
                  <a:pt x="1615" y="2500"/>
                  <a:pt x="1654" y="2488"/>
                </a:cubicBezTo>
                <a:cubicBezTo>
                  <a:pt x="1694" y="2476"/>
                  <a:pt x="1732" y="2462"/>
                  <a:pt x="1770" y="2447"/>
                </a:cubicBezTo>
                <a:cubicBezTo>
                  <a:pt x="1808" y="2431"/>
                  <a:pt x="1845" y="2414"/>
                  <a:pt x="1881" y="2394"/>
                </a:cubicBezTo>
                <a:cubicBezTo>
                  <a:pt x="1917" y="2375"/>
                  <a:pt x="1952" y="2354"/>
                  <a:pt x="1986" y="2331"/>
                </a:cubicBezTo>
                <a:cubicBezTo>
                  <a:pt x="2020" y="2309"/>
                  <a:pt x="2053" y="2284"/>
                  <a:pt x="2084" y="2258"/>
                </a:cubicBezTo>
                <a:cubicBezTo>
                  <a:pt x="2116" y="2232"/>
                  <a:pt x="2146" y="2205"/>
                  <a:pt x="2175" y="2176"/>
                </a:cubicBezTo>
                <a:cubicBezTo>
                  <a:pt x="2204" y="2147"/>
                  <a:pt x="2231" y="2117"/>
                  <a:pt x="2257" y="2085"/>
                </a:cubicBezTo>
                <a:cubicBezTo>
                  <a:pt x="2283" y="2054"/>
                  <a:pt x="2308" y="2021"/>
                  <a:pt x="2330" y="1987"/>
                </a:cubicBezTo>
                <a:cubicBezTo>
                  <a:pt x="2353" y="1953"/>
                  <a:pt x="2374" y="1918"/>
                  <a:pt x="2393" y="1882"/>
                </a:cubicBezTo>
                <a:cubicBezTo>
                  <a:pt x="2413" y="1846"/>
                  <a:pt x="2430" y="1809"/>
                  <a:pt x="2446" y="1771"/>
                </a:cubicBezTo>
                <a:cubicBezTo>
                  <a:pt x="2461" y="1733"/>
                  <a:pt x="2475" y="1695"/>
                  <a:pt x="2487" y="1656"/>
                </a:cubicBezTo>
                <a:cubicBezTo>
                  <a:pt x="2500" y="1616"/>
                  <a:pt x="2510" y="1577"/>
                  <a:pt x="2518" y="1537"/>
                </a:cubicBezTo>
                <a:cubicBezTo>
                  <a:pt x="2526" y="1497"/>
                  <a:pt x="2532" y="1456"/>
                  <a:pt x="2536" y="1415"/>
                </a:cubicBezTo>
                <a:cubicBezTo>
                  <a:pt x="2540" y="1375"/>
                  <a:pt x="2542" y="1334"/>
                  <a:pt x="2542" y="1293"/>
                </a:cubicBezTo>
                <a:cubicBezTo>
                  <a:pt x="2542" y="1252"/>
                  <a:pt x="2540" y="1211"/>
                  <a:pt x="2536" y="1171"/>
                </a:cubicBezTo>
                <a:cubicBezTo>
                  <a:pt x="2532" y="1130"/>
                  <a:pt x="2526" y="1090"/>
                  <a:pt x="2518" y="1049"/>
                </a:cubicBezTo>
                <a:cubicBezTo>
                  <a:pt x="2510" y="1009"/>
                  <a:pt x="2500" y="970"/>
                  <a:pt x="2487" y="931"/>
                </a:cubicBezTo>
                <a:cubicBezTo>
                  <a:pt x="2475" y="891"/>
                  <a:pt x="2461" y="853"/>
                  <a:pt x="2446" y="815"/>
                </a:cubicBezTo>
                <a:cubicBezTo>
                  <a:pt x="2430" y="777"/>
                  <a:pt x="2413" y="740"/>
                  <a:pt x="2393" y="704"/>
                </a:cubicBezTo>
                <a:cubicBezTo>
                  <a:pt x="2374" y="668"/>
                  <a:pt x="2353" y="633"/>
                  <a:pt x="2330" y="598"/>
                </a:cubicBezTo>
                <a:cubicBezTo>
                  <a:pt x="2308" y="564"/>
                  <a:pt x="2283" y="531"/>
                  <a:pt x="2257" y="500"/>
                </a:cubicBezTo>
                <a:cubicBezTo>
                  <a:pt x="2231" y="468"/>
                  <a:pt x="2204" y="438"/>
                  <a:pt x="2175" y="409"/>
                </a:cubicBezTo>
                <a:cubicBezTo>
                  <a:pt x="2146" y="380"/>
                  <a:pt x="2116" y="353"/>
                  <a:pt x="2084" y="327"/>
                </a:cubicBezTo>
                <a:cubicBezTo>
                  <a:pt x="2053" y="301"/>
                  <a:pt x="2020" y="276"/>
                  <a:pt x="1986" y="254"/>
                </a:cubicBezTo>
                <a:cubicBezTo>
                  <a:pt x="1952" y="231"/>
                  <a:pt x="1917" y="210"/>
                  <a:pt x="1881" y="191"/>
                </a:cubicBezTo>
                <a:cubicBezTo>
                  <a:pt x="1845" y="171"/>
                  <a:pt x="1808" y="154"/>
                  <a:pt x="1770" y="138"/>
                </a:cubicBezTo>
                <a:cubicBezTo>
                  <a:pt x="1732" y="123"/>
                  <a:pt x="1694" y="109"/>
                  <a:pt x="1654" y="97"/>
                </a:cubicBezTo>
                <a:cubicBezTo>
                  <a:pt x="1615" y="85"/>
                  <a:pt x="1576" y="75"/>
                  <a:pt x="1536" y="67"/>
                </a:cubicBezTo>
                <a:cubicBezTo>
                  <a:pt x="1495" y="59"/>
                  <a:pt x="1455" y="53"/>
                  <a:pt x="1414" y="49"/>
                </a:cubicBezTo>
                <a:cubicBezTo>
                  <a:pt x="1374" y="45"/>
                  <a:pt x="1333" y="43"/>
                  <a:pt x="1292" y="43"/>
                </a:cubicBez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49" name="图片 248"/>
          <p:cNvPicPr/>
          <p:nvPr/>
        </p:nvPicPr>
        <p:blipFill>
          <a:blip r:embed="rId15"/>
          <a:stretch/>
        </p:blipFill>
        <p:spPr>
          <a:xfrm>
            <a:off x="5549760" y="1379880"/>
            <a:ext cx="12348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0" name="文本框 249"/>
          <p:cNvSpPr txBox="1"/>
          <p:nvPr/>
        </p:nvSpPr>
        <p:spPr>
          <a:xfrm>
            <a:off x="5415840" y="5186520"/>
            <a:ext cx="346680" cy="185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金</a:t>
            </a:r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..."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5394960" y="1650960"/>
            <a:ext cx="4334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用户输入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2" name="任意多边形: 形状 251"/>
          <p:cNvSpPr/>
          <p:nvPr/>
        </p:nvSpPr>
        <p:spPr>
          <a:xfrm>
            <a:off x="8681040" y="1177920"/>
            <a:ext cx="930600" cy="930600"/>
          </a:xfrm>
          <a:custGeom>
            <a:avLst/>
            <a:gdLst/>
            <a:ahLst/>
            <a:cxnLst/>
            <a:rect l="0" t="0" r="r" b="b"/>
            <a:pathLst>
              <a:path w="2585" h="2585">
                <a:moveTo>
                  <a:pt x="25" y="1041"/>
                </a:moveTo>
                <a:cubicBezTo>
                  <a:pt x="42" y="958"/>
                  <a:pt x="66" y="877"/>
                  <a:pt x="98" y="799"/>
                </a:cubicBezTo>
                <a:cubicBezTo>
                  <a:pt x="131" y="720"/>
                  <a:pt x="171" y="646"/>
                  <a:pt x="218" y="574"/>
                </a:cubicBezTo>
                <a:cubicBezTo>
                  <a:pt x="265" y="504"/>
                  <a:pt x="319" y="439"/>
                  <a:pt x="379" y="379"/>
                </a:cubicBezTo>
                <a:cubicBezTo>
                  <a:pt x="440" y="319"/>
                  <a:pt x="505" y="265"/>
                  <a:pt x="575" y="218"/>
                </a:cubicBezTo>
                <a:cubicBezTo>
                  <a:pt x="646" y="171"/>
                  <a:pt x="720" y="131"/>
                  <a:pt x="799" y="99"/>
                </a:cubicBezTo>
                <a:cubicBezTo>
                  <a:pt x="877" y="66"/>
                  <a:pt x="958" y="42"/>
                  <a:pt x="1041" y="25"/>
                </a:cubicBezTo>
                <a:cubicBezTo>
                  <a:pt x="1124" y="8"/>
                  <a:pt x="1208" y="0"/>
                  <a:pt x="1293" y="0"/>
                </a:cubicBezTo>
                <a:cubicBezTo>
                  <a:pt x="1378" y="0"/>
                  <a:pt x="1462" y="8"/>
                  <a:pt x="1545" y="25"/>
                </a:cubicBezTo>
                <a:cubicBezTo>
                  <a:pt x="1628" y="42"/>
                  <a:pt x="1709" y="66"/>
                  <a:pt x="1787" y="99"/>
                </a:cubicBezTo>
                <a:cubicBezTo>
                  <a:pt x="1866" y="131"/>
                  <a:pt x="1940" y="171"/>
                  <a:pt x="2011" y="218"/>
                </a:cubicBezTo>
                <a:cubicBezTo>
                  <a:pt x="2081" y="265"/>
                  <a:pt x="2147" y="319"/>
                  <a:pt x="2206" y="379"/>
                </a:cubicBezTo>
                <a:cubicBezTo>
                  <a:pt x="2266" y="439"/>
                  <a:pt x="2320" y="504"/>
                  <a:pt x="2367" y="574"/>
                </a:cubicBezTo>
                <a:cubicBezTo>
                  <a:pt x="2414" y="646"/>
                  <a:pt x="2454" y="720"/>
                  <a:pt x="2487" y="799"/>
                </a:cubicBezTo>
                <a:cubicBezTo>
                  <a:pt x="2519" y="877"/>
                  <a:pt x="2544" y="958"/>
                  <a:pt x="2560" y="1041"/>
                </a:cubicBezTo>
                <a:cubicBezTo>
                  <a:pt x="2577" y="1124"/>
                  <a:pt x="2585" y="1208"/>
                  <a:pt x="2585" y="1293"/>
                </a:cubicBezTo>
                <a:cubicBezTo>
                  <a:pt x="2585" y="1378"/>
                  <a:pt x="2577" y="1462"/>
                  <a:pt x="2560" y="1545"/>
                </a:cubicBezTo>
                <a:cubicBezTo>
                  <a:pt x="2544" y="1628"/>
                  <a:pt x="2519" y="1709"/>
                  <a:pt x="2487" y="1787"/>
                </a:cubicBezTo>
                <a:cubicBezTo>
                  <a:pt x="2454" y="1866"/>
                  <a:pt x="2414" y="1940"/>
                  <a:pt x="2367" y="2011"/>
                </a:cubicBezTo>
                <a:cubicBezTo>
                  <a:pt x="2320" y="2081"/>
                  <a:pt x="2266" y="2147"/>
                  <a:pt x="2206" y="2207"/>
                </a:cubicBezTo>
                <a:cubicBezTo>
                  <a:pt x="2147" y="2267"/>
                  <a:pt x="2081" y="2320"/>
                  <a:pt x="2011" y="2367"/>
                </a:cubicBezTo>
                <a:cubicBezTo>
                  <a:pt x="1940" y="2414"/>
                  <a:pt x="1866" y="2454"/>
                  <a:pt x="1787" y="2487"/>
                </a:cubicBezTo>
                <a:cubicBezTo>
                  <a:pt x="1709" y="2519"/>
                  <a:pt x="1628" y="2544"/>
                  <a:pt x="1545" y="2560"/>
                </a:cubicBezTo>
                <a:cubicBezTo>
                  <a:pt x="1462" y="2577"/>
                  <a:pt x="1378" y="2585"/>
                  <a:pt x="1293" y="2585"/>
                </a:cubicBezTo>
                <a:cubicBezTo>
                  <a:pt x="1208" y="2585"/>
                  <a:pt x="1124" y="2577"/>
                  <a:pt x="1041" y="2560"/>
                </a:cubicBezTo>
                <a:cubicBezTo>
                  <a:pt x="958" y="2544"/>
                  <a:pt x="877" y="2519"/>
                  <a:pt x="799" y="2487"/>
                </a:cubicBezTo>
                <a:cubicBezTo>
                  <a:pt x="720" y="2454"/>
                  <a:pt x="646" y="2414"/>
                  <a:pt x="575" y="2367"/>
                </a:cubicBezTo>
                <a:cubicBezTo>
                  <a:pt x="505" y="2320"/>
                  <a:pt x="440" y="2267"/>
                  <a:pt x="379" y="2207"/>
                </a:cubicBezTo>
                <a:cubicBezTo>
                  <a:pt x="319" y="2147"/>
                  <a:pt x="265" y="2081"/>
                  <a:pt x="218" y="2011"/>
                </a:cubicBezTo>
                <a:cubicBezTo>
                  <a:pt x="171" y="1940"/>
                  <a:pt x="131" y="1866"/>
                  <a:pt x="98" y="1787"/>
                </a:cubicBezTo>
                <a:cubicBezTo>
                  <a:pt x="66" y="1709"/>
                  <a:pt x="42" y="1628"/>
                  <a:pt x="25" y="1545"/>
                </a:cubicBezTo>
                <a:cubicBezTo>
                  <a:pt x="8" y="1462"/>
                  <a:pt x="0" y="1378"/>
                  <a:pt x="0" y="1294"/>
                </a:cubicBezTo>
                <a:lnTo>
                  <a:pt x="0" y="1292"/>
                </a:lnTo>
                <a:cubicBezTo>
                  <a:pt x="0" y="1208"/>
                  <a:pt x="8" y="1124"/>
                  <a:pt x="25" y="1041"/>
                </a:cubicBezTo>
                <a:close/>
              </a:path>
            </a:pathLst>
          </a:custGeom>
          <a:solidFill>
            <a:srgbClr val="00336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3" name="任意多边形: 形状 252"/>
          <p:cNvSpPr/>
          <p:nvPr/>
        </p:nvSpPr>
        <p:spPr>
          <a:xfrm>
            <a:off x="8681040" y="1177920"/>
            <a:ext cx="930600" cy="930600"/>
          </a:xfrm>
          <a:custGeom>
            <a:avLst/>
            <a:gdLst/>
            <a:ahLst/>
            <a:cxnLst/>
            <a:rect l="0" t="0" r="r" b="b"/>
            <a:pathLst>
              <a:path w="2585" h="2585">
                <a:moveTo>
                  <a:pt x="0" y="1293"/>
                </a:moveTo>
                <a:cubicBezTo>
                  <a:pt x="0" y="1208"/>
                  <a:pt x="8" y="1124"/>
                  <a:pt x="25" y="1041"/>
                </a:cubicBezTo>
                <a:cubicBezTo>
                  <a:pt x="42" y="958"/>
                  <a:pt x="66" y="877"/>
                  <a:pt x="98" y="799"/>
                </a:cubicBezTo>
                <a:cubicBezTo>
                  <a:pt x="131" y="720"/>
                  <a:pt x="171" y="646"/>
                  <a:pt x="218" y="574"/>
                </a:cubicBezTo>
                <a:cubicBezTo>
                  <a:pt x="265" y="504"/>
                  <a:pt x="319" y="439"/>
                  <a:pt x="379" y="379"/>
                </a:cubicBezTo>
                <a:cubicBezTo>
                  <a:pt x="440" y="319"/>
                  <a:pt x="505" y="265"/>
                  <a:pt x="575" y="218"/>
                </a:cubicBezTo>
                <a:cubicBezTo>
                  <a:pt x="646" y="171"/>
                  <a:pt x="720" y="131"/>
                  <a:pt x="799" y="99"/>
                </a:cubicBezTo>
                <a:cubicBezTo>
                  <a:pt x="877" y="66"/>
                  <a:pt x="958" y="42"/>
                  <a:pt x="1041" y="25"/>
                </a:cubicBezTo>
                <a:cubicBezTo>
                  <a:pt x="1124" y="8"/>
                  <a:pt x="1208" y="0"/>
                  <a:pt x="1293" y="0"/>
                </a:cubicBezTo>
                <a:cubicBezTo>
                  <a:pt x="1378" y="0"/>
                  <a:pt x="1462" y="8"/>
                  <a:pt x="1545" y="25"/>
                </a:cubicBezTo>
                <a:cubicBezTo>
                  <a:pt x="1628" y="42"/>
                  <a:pt x="1709" y="66"/>
                  <a:pt x="1787" y="99"/>
                </a:cubicBezTo>
                <a:cubicBezTo>
                  <a:pt x="1866" y="131"/>
                  <a:pt x="1940" y="171"/>
                  <a:pt x="2011" y="218"/>
                </a:cubicBezTo>
                <a:cubicBezTo>
                  <a:pt x="2081" y="265"/>
                  <a:pt x="2147" y="319"/>
                  <a:pt x="2206" y="379"/>
                </a:cubicBezTo>
                <a:cubicBezTo>
                  <a:pt x="2266" y="439"/>
                  <a:pt x="2320" y="504"/>
                  <a:pt x="2367" y="574"/>
                </a:cubicBezTo>
                <a:cubicBezTo>
                  <a:pt x="2414" y="646"/>
                  <a:pt x="2454" y="720"/>
                  <a:pt x="2487" y="799"/>
                </a:cubicBezTo>
                <a:cubicBezTo>
                  <a:pt x="2519" y="877"/>
                  <a:pt x="2544" y="958"/>
                  <a:pt x="2560" y="1041"/>
                </a:cubicBezTo>
                <a:cubicBezTo>
                  <a:pt x="2577" y="1124"/>
                  <a:pt x="2585" y="1208"/>
                  <a:pt x="2585" y="1293"/>
                </a:cubicBezTo>
                <a:cubicBezTo>
                  <a:pt x="2585" y="1378"/>
                  <a:pt x="2577" y="1462"/>
                  <a:pt x="2560" y="1545"/>
                </a:cubicBezTo>
                <a:cubicBezTo>
                  <a:pt x="2544" y="1628"/>
                  <a:pt x="2519" y="1709"/>
                  <a:pt x="2487" y="1787"/>
                </a:cubicBezTo>
                <a:cubicBezTo>
                  <a:pt x="2454" y="1866"/>
                  <a:pt x="2414" y="1940"/>
                  <a:pt x="2367" y="2011"/>
                </a:cubicBezTo>
                <a:cubicBezTo>
                  <a:pt x="2320" y="2081"/>
                  <a:pt x="2266" y="2147"/>
                  <a:pt x="2206" y="2207"/>
                </a:cubicBezTo>
                <a:cubicBezTo>
                  <a:pt x="2147" y="2267"/>
                  <a:pt x="2081" y="2320"/>
                  <a:pt x="2011" y="2367"/>
                </a:cubicBezTo>
                <a:cubicBezTo>
                  <a:pt x="1940" y="2414"/>
                  <a:pt x="1866" y="2454"/>
                  <a:pt x="1787" y="2487"/>
                </a:cubicBezTo>
                <a:cubicBezTo>
                  <a:pt x="1709" y="2519"/>
                  <a:pt x="1628" y="2544"/>
                  <a:pt x="1545" y="2560"/>
                </a:cubicBezTo>
                <a:cubicBezTo>
                  <a:pt x="1462" y="2577"/>
                  <a:pt x="1378" y="2585"/>
                  <a:pt x="1293" y="2585"/>
                </a:cubicBezTo>
                <a:cubicBezTo>
                  <a:pt x="1208" y="2585"/>
                  <a:pt x="1124" y="2577"/>
                  <a:pt x="1041" y="2560"/>
                </a:cubicBezTo>
                <a:cubicBezTo>
                  <a:pt x="958" y="2544"/>
                  <a:pt x="877" y="2519"/>
                  <a:pt x="799" y="2487"/>
                </a:cubicBezTo>
                <a:cubicBezTo>
                  <a:pt x="720" y="2454"/>
                  <a:pt x="646" y="2414"/>
                  <a:pt x="575" y="2367"/>
                </a:cubicBezTo>
                <a:cubicBezTo>
                  <a:pt x="505" y="2320"/>
                  <a:pt x="440" y="2267"/>
                  <a:pt x="379" y="2207"/>
                </a:cubicBezTo>
                <a:cubicBezTo>
                  <a:pt x="319" y="2147"/>
                  <a:pt x="265" y="2081"/>
                  <a:pt x="218" y="2011"/>
                </a:cubicBezTo>
                <a:cubicBezTo>
                  <a:pt x="171" y="1940"/>
                  <a:pt x="131" y="1866"/>
                  <a:pt x="98" y="1787"/>
                </a:cubicBezTo>
                <a:cubicBezTo>
                  <a:pt x="66" y="1709"/>
                  <a:pt x="42" y="1628"/>
                  <a:pt x="25" y="1545"/>
                </a:cubicBezTo>
                <a:cubicBezTo>
                  <a:pt x="8" y="1462"/>
                  <a:pt x="0" y="1378"/>
                  <a:pt x="0" y="1293"/>
                </a:cubicBezTo>
                <a:moveTo>
                  <a:pt x="1293" y="43"/>
                </a:moveTo>
                <a:cubicBezTo>
                  <a:pt x="1252" y="43"/>
                  <a:pt x="1211" y="45"/>
                  <a:pt x="1171" y="49"/>
                </a:cubicBezTo>
                <a:cubicBezTo>
                  <a:pt x="1130" y="53"/>
                  <a:pt x="1090" y="59"/>
                  <a:pt x="1049" y="67"/>
                </a:cubicBezTo>
                <a:cubicBezTo>
                  <a:pt x="1009" y="75"/>
                  <a:pt x="970" y="85"/>
                  <a:pt x="931" y="97"/>
                </a:cubicBezTo>
                <a:cubicBezTo>
                  <a:pt x="891" y="109"/>
                  <a:pt x="853" y="123"/>
                  <a:pt x="815" y="138"/>
                </a:cubicBezTo>
                <a:cubicBezTo>
                  <a:pt x="777" y="154"/>
                  <a:pt x="740" y="171"/>
                  <a:pt x="704" y="191"/>
                </a:cubicBezTo>
                <a:cubicBezTo>
                  <a:pt x="668" y="210"/>
                  <a:pt x="633" y="231"/>
                  <a:pt x="599" y="254"/>
                </a:cubicBezTo>
                <a:cubicBezTo>
                  <a:pt x="565" y="276"/>
                  <a:pt x="532" y="301"/>
                  <a:pt x="501" y="327"/>
                </a:cubicBezTo>
                <a:cubicBezTo>
                  <a:pt x="469" y="353"/>
                  <a:pt x="439" y="380"/>
                  <a:pt x="409" y="409"/>
                </a:cubicBezTo>
                <a:cubicBezTo>
                  <a:pt x="380" y="438"/>
                  <a:pt x="353" y="468"/>
                  <a:pt x="327" y="500"/>
                </a:cubicBezTo>
                <a:cubicBezTo>
                  <a:pt x="301" y="531"/>
                  <a:pt x="276" y="564"/>
                  <a:pt x="254" y="598"/>
                </a:cubicBezTo>
                <a:cubicBezTo>
                  <a:pt x="231" y="633"/>
                  <a:pt x="210" y="668"/>
                  <a:pt x="191" y="704"/>
                </a:cubicBezTo>
                <a:cubicBezTo>
                  <a:pt x="171" y="740"/>
                  <a:pt x="154" y="777"/>
                  <a:pt x="138" y="815"/>
                </a:cubicBezTo>
                <a:cubicBezTo>
                  <a:pt x="123" y="853"/>
                  <a:pt x="109" y="891"/>
                  <a:pt x="97" y="931"/>
                </a:cubicBezTo>
                <a:cubicBezTo>
                  <a:pt x="85" y="970"/>
                  <a:pt x="75" y="1009"/>
                  <a:pt x="67" y="1049"/>
                </a:cubicBezTo>
                <a:cubicBezTo>
                  <a:pt x="59" y="1090"/>
                  <a:pt x="53" y="1130"/>
                  <a:pt x="49" y="1171"/>
                </a:cubicBezTo>
                <a:cubicBezTo>
                  <a:pt x="45" y="1211"/>
                  <a:pt x="43" y="1252"/>
                  <a:pt x="43" y="1293"/>
                </a:cubicBezTo>
                <a:cubicBezTo>
                  <a:pt x="43" y="1334"/>
                  <a:pt x="45" y="1375"/>
                  <a:pt x="49" y="1415"/>
                </a:cubicBezTo>
                <a:cubicBezTo>
                  <a:pt x="53" y="1456"/>
                  <a:pt x="59" y="1497"/>
                  <a:pt x="67" y="1537"/>
                </a:cubicBezTo>
                <a:cubicBezTo>
                  <a:pt x="75" y="1577"/>
                  <a:pt x="85" y="1616"/>
                  <a:pt x="97" y="1656"/>
                </a:cubicBezTo>
                <a:cubicBezTo>
                  <a:pt x="109" y="1695"/>
                  <a:pt x="123" y="1733"/>
                  <a:pt x="138" y="1771"/>
                </a:cubicBezTo>
                <a:cubicBezTo>
                  <a:pt x="154" y="1809"/>
                  <a:pt x="171" y="1846"/>
                  <a:pt x="191" y="1882"/>
                </a:cubicBezTo>
                <a:cubicBezTo>
                  <a:pt x="210" y="1918"/>
                  <a:pt x="231" y="1953"/>
                  <a:pt x="254" y="1987"/>
                </a:cubicBezTo>
                <a:cubicBezTo>
                  <a:pt x="276" y="2021"/>
                  <a:pt x="301" y="2054"/>
                  <a:pt x="327" y="2085"/>
                </a:cubicBezTo>
                <a:cubicBezTo>
                  <a:pt x="353" y="2117"/>
                  <a:pt x="380" y="2147"/>
                  <a:pt x="409" y="2176"/>
                </a:cubicBezTo>
                <a:cubicBezTo>
                  <a:pt x="439" y="2205"/>
                  <a:pt x="469" y="2232"/>
                  <a:pt x="501" y="2258"/>
                </a:cubicBezTo>
                <a:cubicBezTo>
                  <a:pt x="532" y="2284"/>
                  <a:pt x="565" y="2309"/>
                  <a:pt x="599" y="2331"/>
                </a:cubicBezTo>
                <a:cubicBezTo>
                  <a:pt x="633" y="2354"/>
                  <a:pt x="668" y="2375"/>
                  <a:pt x="704" y="2394"/>
                </a:cubicBezTo>
                <a:cubicBezTo>
                  <a:pt x="740" y="2414"/>
                  <a:pt x="777" y="2431"/>
                  <a:pt x="815" y="2447"/>
                </a:cubicBezTo>
                <a:cubicBezTo>
                  <a:pt x="853" y="2462"/>
                  <a:pt x="891" y="2476"/>
                  <a:pt x="931" y="2488"/>
                </a:cubicBezTo>
                <a:cubicBezTo>
                  <a:pt x="970" y="2500"/>
                  <a:pt x="1009" y="2510"/>
                  <a:pt x="1049" y="2518"/>
                </a:cubicBezTo>
                <a:cubicBezTo>
                  <a:pt x="1090" y="2526"/>
                  <a:pt x="1130" y="2532"/>
                  <a:pt x="1171" y="2536"/>
                </a:cubicBezTo>
                <a:cubicBezTo>
                  <a:pt x="1211" y="2540"/>
                  <a:pt x="1252" y="2542"/>
                  <a:pt x="1293" y="2542"/>
                </a:cubicBezTo>
                <a:cubicBezTo>
                  <a:pt x="1334" y="2542"/>
                  <a:pt x="1375" y="2540"/>
                  <a:pt x="1415" y="2536"/>
                </a:cubicBezTo>
                <a:cubicBezTo>
                  <a:pt x="1456" y="2532"/>
                  <a:pt x="1497" y="2526"/>
                  <a:pt x="1537" y="2518"/>
                </a:cubicBezTo>
                <a:cubicBezTo>
                  <a:pt x="1577" y="2510"/>
                  <a:pt x="1616" y="2500"/>
                  <a:pt x="1656" y="2488"/>
                </a:cubicBezTo>
                <a:cubicBezTo>
                  <a:pt x="1695" y="2476"/>
                  <a:pt x="1733" y="2462"/>
                  <a:pt x="1771" y="2447"/>
                </a:cubicBezTo>
                <a:cubicBezTo>
                  <a:pt x="1809" y="2431"/>
                  <a:pt x="1846" y="2414"/>
                  <a:pt x="1882" y="2394"/>
                </a:cubicBezTo>
                <a:cubicBezTo>
                  <a:pt x="1918" y="2375"/>
                  <a:pt x="1953" y="2354"/>
                  <a:pt x="1987" y="2331"/>
                </a:cubicBezTo>
                <a:cubicBezTo>
                  <a:pt x="2021" y="2309"/>
                  <a:pt x="2054" y="2284"/>
                  <a:pt x="2085" y="2258"/>
                </a:cubicBezTo>
                <a:cubicBezTo>
                  <a:pt x="2117" y="2232"/>
                  <a:pt x="2147" y="2205"/>
                  <a:pt x="2176" y="2176"/>
                </a:cubicBezTo>
                <a:cubicBezTo>
                  <a:pt x="2205" y="2147"/>
                  <a:pt x="2232" y="2117"/>
                  <a:pt x="2258" y="2085"/>
                </a:cubicBezTo>
                <a:cubicBezTo>
                  <a:pt x="2284" y="2054"/>
                  <a:pt x="2309" y="2021"/>
                  <a:pt x="2331" y="1987"/>
                </a:cubicBezTo>
                <a:cubicBezTo>
                  <a:pt x="2354" y="1953"/>
                  <a:pt x="2375" y="1918"/>
                  <a:pt x="2394" y="1882"/>
                </a:cubicBezTo>
                <a:cubicBezTo>
                  <a:pt x="2414" y="1846"/>
                  <a:pt x="2431" y="1809"/>
                  <a:pt x="2447" y="1771"/>
                </a:cubicBezTo>
                <a:cubicBezTo>
                  <a:pt x="2462" y="1733"/>
                  <a:pt x="2476" y="1695"/>
                  <a:pt x="2488" y="1656"/>
                </a:cubicBezTo>
                <a:cubicBezTo>
                  <a:pt x="2500" y="1616"/>
                  <a:pt x="2510" y="1577"/>
                  <a:pt x="2518" y="1537"/>
                </a:cubicBezTo>
                <a:cubicBezTo>
                  <a:pt x="2526" y="1497"/>
                  <a:pt x="2532" y="1456"/>
                  <a:pt x="2536" y="1415"/>
                </a:cubicBezTo>
                <a:cubicBezTo>
                  <a:pt x="2540" y="1375"/>
                  <a:pt x="2542" y="1334"/>
                  <a:pt x="2542" y="1293"/>
                </a:cubicBezTo>
                <a:cubicBezTo>
                  <a:pt x="2542" y="1252"/>
                  <a:pt x="2540" y="1211"/>
                  <a:pt x="2536" y="1171"/>
                </a:cubicBezTo>
                <a:cubicBezTo>
                  <a:pt x="2532" y="1130"/>
                  <a:pt x="2526" y="1090"/>
                  <a:pt x="2518" y="1049"/>
                </a:cubicBezTo>
                <a:cubicBezTo>
                  <a:pt x="2510" y="1009"/>
                  <a:pt x="2500" y="970"/>
                  <a:pt x="2488" y="931"/>
                </a:cubicBezTo>
                <a:cubicBezTo>
                  <a:pt x="2476" y="891"/>
                  <a:pt x="2462" y="853"/>
                  <a:pt x="2447" y="815"/>
                </a:cubicBezTo>
                <a:cubicBezTo>
                  <a:pt x="2431" y="777"/>
                  <a:pt x="2414" y="740"/>
                  <a:pt x="2394" y="704"/>
                </a:cubicBezTo>
                <a:cubicBezTo>
                  <a:pt x="2375" y="668"/>
                  <a:pt x="2354" y="633"/>
                  <a:pt x="2331" y="598"/>
                </a:cubicBezTo>
                <a:cubicBezTo>
                  <a:pt x="2309" y="564"/>
                  <a:pt x="2284" y="531"/>
                  <a:pt x="2258" y="500"/>
                </a:cubicBezTo>
                <a:cubicBezTo>
                  <a:pt x="2232" y="468"/>
                  <a:pt x="2205" y="438"/>
                  <a:pt x="2176" y="409"/>
                </a:cubicBezTo>
                <a:cubicBezTo>
                  <a:pt x="2147" y="380"/>
                  <a:pt x="2117" y="353"/>
                  <a:pt x="2085" y="327"/>
                </a:cubicBezTo>
                <a:cubicBezTo>
                  <a:pt x="2054" y="301"/>
                  <a:pt x="2021" y="276"/>
                  <a:pt x="1987" y="254"/>
                </a:cubicBezTo>
                <a:cubicBezTo>
                  <a:pt x="1953" y="231"/>
                  <a:pt x="1918" y="210"/>
                  <a:pt x="1882" y="191"/>
                </a:cubicBezTo>
                <a:cubicBezTo>
                  <a:pt x="1846" y="171"/>
                  <a:pt x="1809" y="154"/>
                  <a:pt x="1771" y="138"/>
                </a:cubicBezTo>
                <a:cubicBezTo>
                  <a:pt x="1733" y="123"/>
                  <a:pt x="1695" y="109"/>
                  <a:pt x="1656" y="97"/>
                </a:cubicBezTo>
                <a:cubicBezTo>
                  <a:pt x="1616" y="85"/>
                  <a:pt x="1577" y="75"/>
                  <a:pt x="1537" y="67"/>
                </a:cubicBezTo>
                <a:cubicBezTo>
                  <a:pt x="1497" y="59"/>
                  <a:pt x="1456" y="53"/>
                  <a:pt x="1415" y="49"/>
                </a:cubicBezTo>
                <a:cubicBezTo>
                  <a:pt x="1375" y="45"/>
                  <a:pt x="1334" y="43"/>
                  <a:pt x="1293" y="43"/>
                </a:cubicBez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54" name="图片 253"/>
          <p:cNvPicPr/>
          <p:nvPr/>
        </p:nvPicPr>
        <p:blipFill>
          <a:blip r:embed="rId16"/>
          <a:stretch/>
        </p:blipFill>
        <p:spPr>
          <a:xfrm>
            <a:off x="9053280" y="137988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5" name="文本框 254"/>
          <p:cNvSpPr txBox="1"/>
          <p:nvPr/>
        </p:nvSpPr>
        <p:spPr>
          <a:xfrm>
            <a:off x="5406480" y="1797120"/>
            <a:ext cx="4521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问题</a:t>
            </a:r>
            <a:r>
              <a:rPr lang="en-US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/</a:t>
            </a:r>
            <a:r>
              <a:rPr lang="zh-CN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查询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8929440" y="1650960"/>
            <a:ext cx="4334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知识检索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" name="任意多边形: 形状 256"/>
          <p:cNvSpPr/>
          <p:nvPr/>
        </p:nvSpPr>
        <p:spPr>
          <a:xfrm>
            <a:off x="5146560" y="2232000"/>
            <a:ext cx="930600" cy="930600"/>
          </a:xfrm>
          <a:custGeom>
            <a:avLst/>
            <a:gdLst/>
            <a:ahLst/>
            <a:cxnLst/>
            <a:rect l="0" t="0" r="r" b="b"/>
            <a:pathLst>
              <a:path w="2585" h="2585">
                <a:moveTo>
                  <a:pt x="25" y="1041"/>
                </a:moveTo>
                <a:cubicBezTo>
                  <a:pt x="41" y="958"/>
                  <a:pt x="66" y="877"/>
                  <a:pt x="98" y="799"/>
                </a:cubicBezTo>
                <a:cubicBezTo>
                  <a:pt x="131" y="721"/>
                  <a:pt x="171" y="646"/>
                  <a:pt x="218" y="576"/>
                </a:cubicBezTo>
                <a:cubicBezTo>
                  <a:pt x="265" y="505"/>
                  <a:pt x="318" y="440"/>
                  <a:pt x="378" y="380"/>
                </a:cubicBezTo>
                <a:cubicBezTo>
                  <a:pt x="438" y="320"/>
                  <a:pt x="504" y="266"/>
                  <a:pt x="574" y="218"/>
                </a:cubicBezTo>
                <a:cubicBezTo>
                  <a:pt x="645" y="171"/>
                  <a:pt x="719" y="131"/>
                  <a:pt x="798" y="99"/>
                </a:cubicBezTo>
                <a:cubicBezTo>
                  <a:pt x="876" y="66"/>
                  <a:pt x="957" y="42"/>
                  <a:pt x="1040" y="25"/>
                </a:cubicBezTo>
                <a:cubicBezTo>
                  <a:pt x="1123" y="9"/>
                  <a:pt x="1207" y="0"/>
                  <a:pt x="1292" y="0"/>
                </a:cubicBezTo>
                <a:cubicBezTo>
                  <a:pt x="1377" y="0"/>
                  <a:pt x="1461" y="9"/>
                  <a:pt x="1544" y="25"/>
                </a:cubicBezTo>
                <a:cubicBezTo>
                  <a:pt x="1627" y="42"/>
                  <a:pt x="1708" y="66"/>
                  <a:pt x="1786" y="99"/>
                </a:cubicBezTo>
                <a:cubicBezTo>
                  <a:pt x="1865" y="131"/>
                  <a:pt x="1939" y="171"/>
                  <a:pt x="2010" y="218"/>
                </a:cubicBezTo>
                <a:cubicBezTo>
                  <a:pt x="2080" y="266"/>
                  <a:pt x="2145" y="320"/>
                  <a:pt x="2205" y="380"/>
                </a:cubicBezTo>
                <a:cubicBezTo>
                  <a:pt x="2265" y="440"/>
                  <a:pt x="2319" y="505"/>
                  <a:pt x="2366" y="576"/>
                </a:cubicBezTo>
                <a:cubicBezTo>
                  <a:pt x="2413" y="646"/>
                  <a:pt x="2453" y="721"/>
                  <a:pt x="2485" y="799"/>
                </a:cubicBezTo>
                <a:cubicBezTo>
                  <a:pt x="2519" y="877"/>
                  <a:pt x="2543" y="958"/>
                  <a:pt x="2560" y="1041"/>
                </a:cubicBezTo>
                <a:cubicBezTo>
                  <a:pt x="2576" y="1124"/>
                  <a:pt x="2585" y="1208"/>
                  <a:pt x="2585" y="1293"/>
                </a:cubicBezTo>
                <a:cubicBezTo>
                  <a:pt x="2585" y="1378"/>
                  <a:pt x="2576" y="1462"/>
                  <a:pt x="2560" y="1545"/>
                </a:cubicBezTo>
                <a:cubicBezTo>
                  <a:pt x="2543" y="1628"/>
                  <a:pt x="2519" y="1709"/>
                  <a:pt x="2485" y="1788"/>
                </a:cubicBezTo>
                <a:cubicBezTo>
                  <a:pt x="2453" y="1866"/>
                  <a:pt x="2413" y="1940"/>
                  <a:pt x="2366" y="2011"/>
                </a:cubicBezTo>
                <a:cubicBezTo>
                  <a:pt x="2319" y="2082"/>
                  <a:pt x="2265" y="2147"/>
                  <a:pt x="2205" y="2207"/>
                </a:cubicBezTo>
                <a:cubicBezTo>
                  <a:pt x="2145" y="2267"/>
                  <a:pt x="2080" y="2320"/>
                  <a:pt x="2010" y="2367"/>
                </a:cubicBezTo>
                <a:cubicBezTo>
                  <a:pt x="1939" y="2415"/>
                  <a:pt x="1865" y="2454"/>
                  <a:pt x="1786" y="2487"/>
                </a:cubicBezTo>
                <a:cubicBezTo>
                  <a:pt x="1708" y="2519"/>
                  <a:pt x="1627" y="2544"/>
                  <a:pt x="1544" y="2560"/>
                </a:cubicBezTo>
                <a:cubicBezTo>
                  <a:pt x="1461" y="2577"/>
                  <a:pt x="1377" y="2585"/>
                  <a:pt x="1292" y="2585"/>
                </a:cubicBezTo>
                <a:cubicBezTo>
                  <a:pt x="1207" y="2585"/>
                  <a:pt x="1123" y="2577"/>
                  <a:pt x="1040" y="2560"/>
                </a:cubicBezTo>
                <a:cubicBezTo>
                  <a:pt x="957" y="2544"/>
                  <a:pt x="876" y="2519"/>
                  <a:pt x="798" y="2487"/>
                </a:cubicBezTo>
                <a:cubicBezTo>
                  <a:pt x="719" y="2454"/>
                  <a:pt x="645" y="2415"/>
                  <a:pt x="574" y="2367"/>
                </a:cubicBezTo>
                <a:cubicBezTo>
                  <a:pt x="504" y="2320"/>
                  <a:pt x="438" y="2267"/>
                  <a:pt x="378" y="2207"/>
                </a:cubicBezTo>
                <a:cubicBezTo>
                  <a:pt x="318" y="2147"/>
                  <a:pt x="265" y="2082"/>
                  <a:pt x="218" y="2011"/>
                </a:cubicBezTo>
                <a:cubicBezTo>
                  <a:pt x="171" y="1940"/>
                  <a:pt x="131" y="1866"/>
                  <a:pt x="98" y="1788"/>
                </a:cubicBezTo>
                <a:cubicBezTo>
                  <a:pt x="66" y="1709"/>
                  <a:pt x="41" y="1628"/>
                  <a:pt x="25" y="1545"/>
                </a:cubicBezTo>
                <a:cubicBezTo>
                  <a:pt x="8" y="1462"/>
                  <a:pt x="0" y="1378"/>
                  <a:pt x="0" y="1294"/>
                </a:cubicBezTo>
                <a:lnTo>
                  <a:pt x="0" y="1293"/>
                </a:lnTo>
                <a:cubicBezTo>
                  <a:pt x="0" y="1208"/>
                  <a:pt x="8" y="1124"/>
                  <a:pt x="25" y="1041"/>
                </a:cubicBezTo>
                <a:close/>
              </a:path>
            </a:pathLst>
          </a:custGeom>
          <a:solidFill>
            <a:srgbClr val="00336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8" name="任意多边形: 形状 257"/>
          <p:cNvSpPr/>
          <p:nvPr/>
        </p:nvSpPr>
        <p:spPr>
          <a:xfrm>
            <a:off x="5146560" y="2232000"/>
            <a:ext cx="930600" cy="930600"/>
          </a:xfrm>
          <a:custGeom>
            <a:avLst/>
            <a:gdLst/>
            <a:ahLst/>
            <a:cxnLst/>
            <a:rect l="0" t="0" r="r" b="b"/>
            <a:pathLst>
              <a:path w="2585" h="2585">
                <a:moveTo>
                  <a:pt x="0" y="1293"/>
                </a:moveTo>
                <a:cubicBezTo>
                  <a:pt x="0" y="1208"/>
                  <a:pt x="8" y="1124"/>
                  <a:pt x="25" y="1041"/>
                </a:cubicBezTo>
                <a:cubicBezTo>
                  <a:pt x="41" y="958"/>
                  <a:pt x="66" y="877"/>
                  <a:pt x="98" y="799"/>
                </a:cubicBezTo>
                <a:cubicBezTo>
                  <a:pt x="131" y="721"/>
                  <a:pt x="171" y="646"/>
                  <a:pt x="218" y="576"/>
                </a:cubicBezTo>
                <a:cubicBezTo>
                  <a:pt x="265" y="505"/>
                  <a:pt x="318" y="440"/>
                  <a:pt x="378" y="380"/>
                </a:cubicBezTo>
                <a:cubicBezTo>
                  <a:pt x="438" y="320"/>
                  <a:pt x="504" y="266"/>
                  <a:pt x="574" y="218"/>
                </a:cubicBezTo>
                <a:cubicBezTo>
                  <a:pt x="645" y="171"/>
                  <a:pt x="719" y="131"/>
                  <a:pt x="798" y="99"/>
                </a:cubicBezTo>
                <a:cubicBezTo>
                  <a:pt x="876" y="66"/>
                  <a:pt x="957" y="42"/>
                  <a:pt x="1040" y="25"/>
                </a:cubicBezTo>
                <a:cubicBezTo>
                  <a:pt x="1123" y="9"/>
                  <a:pt x="1207" y="0"/>
                  <a:pt x="1292" y="0"/>
                </a:cubicBezTo>
                <a:cubicBezTo>
                  <a:pt x="1377" y="0"/>
                  <a:pt x="1461" y="9"/>
                  <a:pt x="1544" y="25"/>
                </a:cubicBezTo>
                <a:cubicBezTo>
                  <a:pt x="1627" y="42"/>
                  <a:pt x="1708" y="66"/>
                  <a:pt x="1786" y="99"/>
                </a:cubicBezTo>
                <a:cubicBezTo>
                  <a:pt x="1865" y="131"/>
                  <a:pt x="1939" y="171"/>
                  <a:pt x="2010" y="218"/>
                </a:cubicBezTo>
                <a:cubicBezTo>
                  <a:pt x="2080" y="266"/>
                  <a:pt x="2145" y="320"/>
                  <a:pt x="2205" y="380"/>
                </a:cubicBezTo>
                <a:cubicBezTo>
                  <a:pt x="2265" y="440"/>
                  <a:pt x="2319" y="505"/>
                  <a:pt x="2366" y="576"/>
                </a:cubicBezTo>
                <a:cubicBezTo>
                  <a:pt x="2413" y="646"/>
                  <a:pt x="2453" y="721"/>
                  <a:pt x="2485" y="799"/>
                </a:cubicBezTo>
                <a:cubicBezTo>
                  <a:pt x="2519" y="877"/>
                  <a:pt x="2543" y="958"/>
                  <a:pt x="2560" y="1041"/>
                </a:cubicBezTo>
                <a:cubicBezTo>
                  <a:pt x="2576" y="1124"/>
                  <a:pt x="2585" y="1208"/>
                  <a:pt x="2585" y="1293"/>
                </a:cubicBezTo>
                <a:cubicBezTo>
                  <a:pt x="2585" y="1378"/>
                  <a:pt x="2576" y="1462"/>
                  <a:pt x="2560" y="1545"/>
                </a:cubicBezTo>
                <a:cubicBezTo>
                  <a:pt x="2543" y="1628"/>
                  <a:pt x="2519" y="1709"/>
                  <a:pt x="2485" y="1788"/>
                </a:cubicBezTo>
                <a:cubicBezTo>
                  <a:pt x="2453" y="1866"/>
                  <a:pt x="2413" y="1940"/>
                  <a:pt x="2366" y="2011"/>
                </a:cubicBezTo>
                <a:cubicBezTo>
                  <a:pt x="2319" y="2082"/>
                  <a:pt x="2265" y="2147"/>
                  <a:pt x="2205" y="2207"/>
                </a:cubicBezTo>
                <a:cubicBezTo>
                  <a:pt x="2145" y="2267"/>
                  <a:pt x="2080" y="2320"/>
                  <a:pt x="2010" y="2367"/>
                </a:cubicBezTo>
                <a:cubicBezTo>
                  <a:pt x="1939" y="2415"/>
                  <a:pt x="1865" y="2454"/>
                  <a:pt x="1786" y="2487"/>
                </a:cubicBezTo>
                <a:cubicBezTo>
                  <a:pt x="1708" y="2519"/>
                  <a:pt x="1627" y="2544"/>
                  <a:pt x="1544" y="2560"/>
                </a:cubicBezTo>
                <a:cubicBezTo>
                  <a:pt x="1461" y="2577"/>
                  <a:pt x="1377" y="2585"/>
                  <a:pt x="1292" y="2585"/>
                </a:cubicBezTo>
                <a:cubicBezTo>
                  <a:pt x="1207" y="2585"/>
                  <a:pt x="1123" y="2577"/>
                  <a:pt x="1040" y="2560"/>
                </a:cubicBezTo>
                <a:cubicBezTo>
                  <a:pt x="957" y="2544"/>
                  <a:pt x="876" y="2519"/>
                  <a:pt x="798" y="2487"/>
                </a:cubicBezTo>
                <a:cubicBezTo>
                  <a:pt x="719" y="2454"/>
                  <a:pt x="645" y="2415"/>
                  <a:pt x="574" y="2367"/>
                </a:cubicBezTo>
                <a:cubicBezTo>
                  <a:pt x="504" y="2320"/>
                  <a:pt x="438" y="2267"/>
                  <a:pt x="378" y="2207"/>
                </a:cubicBezTo>
                <a:cubicBezTo>
                  <a:pt x="318" y="2147"/>
                  <a:pt x="265" y="2082"/>
                  <a:pt x="218" y="2011"/>
                </a:cubicBezTo>
                <a:cubicBezTo>
                  <a:pt x="171" y="1940"/>
                  <a:pt x="131" y="1866"/>
                  <a:pt x="98" y="1788"/>
                </a:cubicBezTo>
                <a:cubicBezTo>
                  <a:pt x="66" y="1709"/>
                  <a:pt x="41" y="1628"/>
                  <a:pt x="25" y="1545"/>
                </a:cubicBezTo>
                <a:cubicBezTo>
                  <a:pt x="8" y="1462"/>
                  <a:pt x="0" y="1378"/>
                  <a:pt x="0" y="1293"/>
                </a:cubicBezTo>
                <a:moveTo>
                  <a:pt x="1292" y="43"/>
                </a:moveTo>
                <a:cubicBezTo>
                  <a:pt x="1251" y="43"/>
                  <a:pt x="1210" y="45"/>
                  <a:pt x="1170" y="49"/>
                </a:cubicBezTo>
                <a:cubicBezTo>
                  <a:pt x="1129" y="53"/>
                  <a:pt x="1088" y="59"/>
                  <a:pt x="1048" y="67"/>
                </a:cubicBezTo>
                <a:cubicBezTo>
                  <a:pt x="1008" y="75"/>
                  <a:pt x="969" y="85"/>
                  <a:pt x="929" y="97"/>
                </a:cubicBezTo>
                <a:cubicBezTo>
                  <a:pt x="890" y="109"/>
                  <a:pt x="852" y="123"/>
                  <a:pt x="814" y="139"/>
                </a:cubicBezTo>
                <a:cubicBezTo>
                  <a:pt x="776" y="154"/>
                  <a:pt x="739" y="172"/>
                  <a:pt x="703" y="191"/>
                </a:cubicBezTo>
                <a:cubicBezTo>
                  <a:pt x="667" y="210"/>
                  <a:pt x="632" y="231"/>
                  <a:pt x="598" y="254"/>
                </a:cubicBezTo>
                <a:cubicBezTo>
                  <a:pt x="564" y="278"/>
                  <a:pt x="531" y="302"/>
                  <a:pt x="500" y="328"/>
                </a:cubicBezTo>
                <a:cubicBezTo>
                  <a:pt x="468" y="354"/>
                  <a:pt x="438" y="381"/>
                  <a:pt x="409" y="410"/>
                </a:cubicBezTo>
                <a:cubicBezTo>
                  <a:pt x="380" y="439"/>
                  <a:pt x="353" y="469"/>
                  <a:pt x="327" y="501"/>
                </a:cubicBezTo>
                <a:cubicBezTo>
                  <a:pt x="301" y="533"/>
                  <a:pt x="276" y="565"/>
                  <a:pt x="254" y="599"/>
                </a:cubicBezTo>
                <a:cubicBezTo>
                  <a:pt x="231" y="633"/>
                  <a:pt x="210" y="669"/>
                  <a:pt x="191" y="705"/>
                </a:cubicBezTo>
                <a:cubicBezTo>
                  <a:pt x="171" y="741"/>
                  <a:pt x="154" y="778"/>
                  <a:pt x="138" y="815"/>
                </a:cubicBezTo>
                <a:cubicBezTo>
                  <a:pt x="123" y="853"/>
                  <a:pt x="109" y="892"/>
                  <a:pt x="97" y="931"/>
                </a:cubicBezTo>
                <a:cubicBezTo>
                  <a:pt x="85" y="970"/>
                  <a:pt x="75" y="1010"/>
                  <a:pt x="67" y="1050"/>
                </a:cubicBezTo>
                <a:cubicBezTo>
                  <a:pt x="59" y="1090"/>
                  <a:pt x="53" y="1130"/>
                  <a:pt x="49" y="1171"/>
                </a:cubicBezTo>
                <a:cubicBezTo>
                  <a:pt x="45" y="1212"/>
                  <a:pt x="43" y="1252"/>
                  <a:pt x="43" y="1293"/>
                </a:cubicBezTo>
                <a:cubicBezTo>
                  <a:pt x="43" y="1334"/>
                  <a:pt x="45" y="1375"/>
                  <a:pt x="49" y="1416"/>
                </a:cubicBezTo>
                <a:cubicBezTo>
                  <a:pt x="53" y="1456"/>
                  <a:pt x="59" y="1497"/>
                  <a:pt x="67" y="1537"/>
                </a:cubicBezTo>
                <a:cubicBezTo>
                  <a:pt x="75" y="1577"/>
                  <a:pt x="85" y="1617"/>
                  <a:pt x="97" y="1656"/>
                </a:cubicBezTo>
                <a:cubicBezTo>
                  <a:pt x="109" y="1695"/>
                  <a:pt x="123" y="1733"/>
                  <a:pt x="138" y="1771"/>
                </a:cubicBezTo>
                <a:cubicBezTo>
                  <a:pt x="154" y="1809"/>
                  <a:pt x="171" y="1846"/>
                  <a:pt x="191" y="1882"/>
                </a:cubicBezTo>
                <a:cubicBezTo>
                  <a:pt x="210" y="1918"/>
                  <a:pt x="231" y="1953"/>
                  <a:pt x="254" y="1987"/>
                </a:cubicBezTo>
                <a:cubicBezTo>
                  <a:pt x="276" y="2021"/>
                  <a:pt x="301" y="2054"/>
                  <a:pt x="327" y="2085"/>
                </a:cubicBezTo>
                <a:cubicBezTo>
                  <a:pt x="353" y="2117"/>
                  <a:pt x="380" y="2147"/>
                  <a:pt x="409" y="2176"/>
                </a:cubicBezTo>
                <a:cubicBezTo>
                  <a:pt x="438" y="2205"/>
                  <a:pt x="468" y="2233"/>
                  <a:pt x="500" y="2259"/>
                </a:cubicBezTo>
                <a:cubicBezTo>
                  <a:pt x="531" y="2285"/>
                  <a:pt x="564" y="2309"/>
                  <a:pt x="598" y="2332"/>
                </a:cubicBezTo>
                <a:cubicBezTo>
                  <a:pt x="632" y="2354"/>
                  <a:pt x="667" y="2375"/>
                  <a:pt x="703" y="2395"/>
                </a:cubicBezTo>
                <a:cubicBezTo>
                  <a:pt x="739" y="2414"/>
                  <a:pt x="776" y="2431"/>
                  <a:pt x="814" y="2447"/>
                </a:cubicBezTo>
                <a:cubicBezTo>
                  <a:pt x="852" y="2463"/>
                  <a:pt x="890" y="2476"/>
                  <a:pt x="929" y="2488"/>
                </a:cubicBezTo>
                <a:cubicBezTo>
                  <a:pt x="969" y="2500"/>
                  <a:pt x="1008" y="2510"/>
                  <a:pt x="1048" y="2518"/>
                </a:cubicBezTo>
                <a:cubicBezTo>
                  <a:pt x="1088" y="2526"/>
                  <a:pt x="1129" y="2532"/>
                  <a:pt x="1170" y="2536"/>
                </a:cubicBezTo>
                <a:cubicBezTo>
                  <a:pt x="1210" y="2540"/>
                  <a:pt x="1251" y="2542"/>
                  <a:pt x="1292" y="2542"/>
                </a:cubicBezTo>
                <a:cubicBezTo>
                  <a:pt x="1333" y="2542"/>
                  <a:pt x="1374" y="2540"/>
                  <a:pt x="1414" y="2536"/>
                </a:cubicBezTo>
                <a:cubicBezTo>
                  <a:pt x="1455" y="2532"/>
                  <a:pt x="1495" y="2526"/>
                  <a:pt x="1536" y="2518"/>
                </a:cubicBezTo>
                <a:cubicBezTo>
                  <a:pt x="1576" y="2510"/>
                  <a:pt x="1615" y="2500"/>
                  <a:pt x="1654" y="2488"/>
                </a:cubicBezTo>
                <a:cubicBezTo>
                  <a:pt x="1694" y="2476"/>
                  <a:pt x="1732" y="2463"/>
                  <a:pt x="1770" y="2447"/>
                </a:cubicBezTo>
                <a:cubicBezTo>
                  <a:pt x="1808" y="2431"/>
                  <a:pt x="1845" y="2414"/>
                  <a:pt x="1881" y="2395"/>
                </a:cubicBezTo>
                <a:cubicBezTo>
                  <a:pt x="1917" y="2375"/>
                  <a:pt x="1952" y="2354"/>
                  <a:pt x="1986" y="2332"/>
                </a:cubicBezTo>
                <a:cubicBezTo>
                  <a:pt x="2020" y="2309"/>
                  <a:pt x="2053" y="2285"/>
                  <a:pt x="2084" y="2259"/>
                </a:cubicBezTo>
                <a:cubicBezTo>
                  <a:pt x="2116" y="2233"/>
                  <a:pt x="2146" y="2205"/>
                  <a:pt x="2175" y="2176"/>
                </a:cubicBezTo>
                <a:cubicBezTo>
                  <a:pt x="2204" y="2147"/>
                  <a:pt x="2231" y="2117"/>
                  <a:pt x="2257" y="2085"/>
                </a:cubicBezTo>
                <a:cubicBezTo>
                  <a:pt x="2283" y="2054"/>
                  <a:pt x="2308" y="2021"/>
                  <a:pt x="2330" y="1987"/>
                </a:cubicBezTo>
                <a:cubicBezTo>
                  <a:pt x="2353" y="1953"/>
                  <a:pt x="2374" y="1918"/>
                  <a:pt x="2393" y="1882"/>
                </a:cubicBezTo>
                <a:cubicBezTo>
                  <a:pt x="2413" y="1846"/>
                  <a:pt x="2430" y="1809"/>
                  <a:pt x="2446" y="1771"/>
                </a:cubicBezTo>
                <a:cubicBezTo>
                  <a:pt x="2461" y="1733"/>
                  <a:pt x="2475" y="1695"/>
                  <a:pt x="2487" y="1656"/>
                </a:cubicBezTo>
                <a:cubicBezTo>
                  <a:pt x="2500" y="1617"/>
                  <a:pt x="2510" y="1577"/>
                  <a:pt x="2518" y="1537"/>
                </a:cubicBezTo>
                <a:cubicBezTo>
                  <a:pt x="2526" y="1497"/>
                  <a:pt x="2532" y="1456"/>
                  <a:pt x="2536" y="1416"/>
                </a:cubicBezTo>
                <a:cubicBezTo>
                  <a:pt x="2540" y="1375"/>
                  <a:pt x="2542" y="1334"/>
                  <a:pt x="2542" y="1293"/>
                </a:cubicBezTo>
                <a:cubicBezTo>
                  <a:pt x="2542" y="1252"/>
                  <a:pt x="2540" y="1212"/>
                  <a:pt x="2536" y="1171"/>
                </a:cubicBezTo>
                <a:cubicBezTo>
                  <a:pt x="2532" y="1130"/>
                  <a:pt x="2526" y="1090"/>
                  <a:pt x="2518" y="1050"/>
                </a:cubicBezTo>
                <a:cubicBezTo>
                  <a:pt x="2510" y="1010"/>
                  <a:pt x="2500" y="970"/>
                  <a:pt x="2487" y="931"/>
                </a:cubicBezTo>
                <a:cubicBezTo>
                  <a:pt x="2475" y="892"/>
                  <a:pt x="2461" y="853"/>
                  <a:pt x="2446" y="815"/>
                </a:cubicBezTo>
                <a:cubicBezTo>
                  <a:pt x="2430" y="778"/>
                  <a:pt x="2413" y="741"/>
                  <a:pt x="2393" y="705"/>
                </a:cubicBezTo>
                <a:cubicBezTo>
                  <a:pt x="2374" y="669"/>
                  <a:pt x="2353" y="633"/>
                  <a:pt x="2330" y="599"/>
                </a:cubicBezTo>
                <a:cubicBezTo>
                  <a:pt x="2308" y="565"/>
                  <a:pt x="2283" y="533"/>
                  <a:pt x="2257" y="501"/>
                </a:cubicBezTo>
                <a:cubicBezTo>
                  <a:pt x="2231" y="469"/>
                  <a:pt x="2204" y="439"/>
                  <a:pt x="2175" y="410"/>
                </a:cubicBezTo>
                <a:cubicBezTo>
                  <a:pt x="2146" y="381"/>
                  <a:pt x="2116" y="354"/>
                  <a:pt x="2084" y="328"/>
                </a:cubicBezTo>
                <a:cubicBezTo>
                  <a:pt x="2053" y="302"/>
                  <a:pt x="2020" y="278"/>
                  <a:pt x="1986" y="254"/>
                </a:cubicBezTo>
                <a:cubicBezTo>
                  <a:pt x="1952" y="231"/>
                  <a:pt x="1917" y="210"/>
                  <a:pt x="1881" y="191"/>
                </a:cubicBezTo>
                <a:cubicBezTo>
                  <a:pt x="1845" y="172"/>
                  <a:pt x="1808" y="154"/>
                  <a:pt x="1770" y="139"/>
                </a:cubicBezTo>
                <a:cubicBezTo>
                  <a:pt x="1732" y="123"/>
                  <a:pt x="1694" y="109"/>
                  <a:pt x="1654" y="97"/>
                </a:cubicBezTo>
                <a:cubicBezTo>
                  <a:pt x="1615" y="85"/>
                  <a:pt x="1576" y="75"/>
                  <a:pt x="1536" y="67"/>
                </a:cubicBezTo>
                <a:cubicBezTo>
                  <a:pt x="1495" y="59"/>
                  <a:pt x="1455" y="53"/>
                  <a:pt x="1414" y="49"/>
                </a:cubicBezTo>
                <a:cubicBezTo>
                  <a:pt x="1374" y="45"/>
                  <a:pt x="1333" y="43"/>
                  <a:pt x="1292" y="43"/>
                </a:cubicBez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59" name="图片 258"/>
          <p:cNvPicPr/>
          <p:nvPr/>
        </p:nvPicPr>
        <p:blipFill>
          <a:blip r:embed="rId17"/>
          <a:stretch/>
        </p:blipFill>
        <p:spPr>
          <a:xfrm>
            <a:off x="5518800" y="243396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0" name="文本框 259"/>
          <p:cNvSpPr txBox="1"/>
          <p:nvPr/>
        </p:nvSpPr>
        <p:spPr>
          <a:xfrm>
            <a:off x="8960400" y="1797120"/>
            <a:ext cx="3726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关联信息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1" name="文本框 260"/>
          <p:cNvSpPr txBox="1"/>
          <p:nvPr/>
        </p:nvSpPr>
        <p:spPr>
          <a:xfrm>
            <a:off x="5394960" y="2705040"/>
            <a:ext cx="4334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推理分析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2" name="任意多边形: 形状 261"/>
          <p:cNvSpPr/>
          <p:nvPr/>
        </p:nvSpPr>
        <p:spPr>
          <a:xfrm>
            <a:off x="8681040" y="2232000"/>
            <a:ext cx="930600" cy="930600"/>
          </a:xfrm>
          <a:custGeom>
            <a:avLst/>
            <a:gdLst/>
            <a:ahLst/>
            <a:cxnLst/>
            <a:rect l="0" t="0" r="r" b="b"/>
            <a:pathLst>
              <a:path w="2585" h="2585">
                <a:moveTo>
                  <a:pt x="25" y="1041"/>
                </a:moveTo>
                <a:cubicBezTo>
                  <a:pt x="42" y="958"/>
                  <a:pt x="66" y="877"/>
                  <a:pt x="98" y="799"/>
                </a:cubicBezTo>
                <a:cubicBezTo>
                  <a:pt x="131" y="721"/>
                  <a:pt x="171" y="646"/>
                  <a:pt x="218" y="576"/>
                </a:cubicBezTo>
                <a:cubicBezTo>
                  <a:pt x="265" y="505"/>
                  <a:pt x="319" y="440"/>
                  <a:pt x="379" y="380"/>
                </a:cubicBezTo>
                <a:cubicBezTo>
                  <a:pt x="440" y="320"/>
                  <a:pt x="505" y="266"/>
                  <a:pt x="575" y="218"/>
                </a:cubicBezTo>
                <a:cubicBezTo>
                  <a:pt x="646" y="171"/>
                  <a:pt x="720" y="131"/>
                  <a:pt x="799" y="99"/>
                </a:cubicBezTo>
                <a:cubicBezTo>
                  <a:pt x="877" y="66"/>
                  <a:pt x="958" y="42"/>
                  <a:pt x="1041" y="25"/>
                </a:cubicBezTo>
                <a:cubicBezTo>
                  <a:pt x="1124" y="9"/>
                  <a:pt x="1208" y="0"/>
                  <a:pt x="1293" y="0"/>
                </a:cubicBezTo>
                <a:cubicBezTo>
                  <a:pt x="1378" y="0"/>
                  <a:pt x="1462" y="9"/>
                  <a:pt x="1545" y="25"/>
                </a:cubicBezTo>
                <a:cubicBezTo>
                  <a:pt x="1628" y="42"/>
                  <a:pt x="1709" y="66"/>
                  <a:pt x="1787" y="99"/>
                </a:cubicBezTo>
                <a:cubicBezTo>
                  <a:pt x="1866" y="131"/>
                  <a:pt x="1940" y="171"/>
                  <a:pt x="2011" y="218"/>
                </a:cubicBezTo>
                <a:cubicBezTo>
                  <a:pt x="2081" y="266"/>
                  <a:pt x="2147" y="320"/>
                  <a:pt x="2206" y="380"/>
                </a:cubicBezTo>
                <a:cubicBezTo>
                  <a:pt x="2266" y="440"/>
                  <a:pt x="2320" y="505"/>
                  <a:pt x="2367" y="576"/>
                </a:cubicBezTo>
                <a:cubicBezTo>
                  <a:pt x="2414" y="646"/>
                  <a:pt x="2454" y="721"/>
                  <a:pt x="2487" y="799"/>
                </a:cubicBezTo>
                <a:cubicBezTo>
                  <a:pt x="2519" y="877"/>
                  <a:pt x="2544" y="958"/>
                  <a:pt x="2560" y="1041"/>
                </a:cubicBezTo>
                <a:cubicBezTo>
                  <a:pt x="2577" y="1124"/>
                  <a:pt x="2585" y="1208"/>
                  <a:pt x="2585" y="1293"/>
                </a:cubicBezTo>
                <a:cubicBezTo>
                  <a:pt x="2585" y="1378"/>
                  <a:pt x="2577" y="1462"/>
                  <a:pt x="2560" y="1545"/>
                </a:cubicBezTo>
                <a:cubicBezTo>
                  <a:pt x="2544" y="1628"/>
                  <a:pt x="2519" y="1709"/>
                  <a:pt x="2487" y="1788"/>
                </a:cubicBezTo>
                <a:cubicBezTo>
                  <a:pt x="2454" y="1866"/>
                  <a:pt x="2414" y="1940"/>
                  <a:pt x="2367" y="2011"/>
                </a:cubicBezTo>
                <a:cubicBezTo>
                  <a:pt x="2320" y="2082"/>
                  <a:pt x="2266" y="2147"/>
                  <a:pt x="2206" y="2207"/>
                </a:cubicBezTo>
                <a:cubicBezTo>
                  <a:pt x="2147" y="2267"/>
                  <a:pt x="2081" y="2320"/>
                  <a:pt x="2011" y="2367"/>
                </a:cubicBezTo>
                <a:cubicBezTo>
                  <a:pt x="1940" y="2415"/>
                  <a:pt x="1866" y="2454"/>
                  <a:pt x="1787" y="2487"/>
                </a:cubicBezTo>
                <a:cubicBezTo>
                  <a:pt x="1709" y="2519"/>
                  <a:pt x="1628" y="2544"/>
                  <a:pt x="1545" y="2560"/>
                </a:cubicBezTo>
                <a:cubicBezTo>
                  <a:pt x="1462" y="2577"/>
                  <a:pt x="1378" y="2585"/>
                  <a:pt x="1293" y="2585"/>
                </a:cubicBezTo>
                <a:cubicBezTo>
                  <a:pt x="1208" y="2585"/>
                  <a:pt x="1124" y="2577"/>
                  <a:pt x="1041" y="2560"/>
                </a:cubicBezTo>
                <a:cubicBezTo>
                  <a:pt x="958" y="2544"/>
                  <a:pt x="877" y="2519"/>
                  <a:pt x="799" y="2487"/>
                </a:cubicBezTo>
                <a:cubicBezTo>
                  <a:pt x="720" y="2454"/>
                  <a:pt x="646" y="2415"/>
                  <a:pt x="575" y="2367"/>
                </a:cubicBezTo>
                <a:cubicBezTo>
                  <a:pt x="505" y="2320"/>
                  <a:pt x="440" y="2267"/>
                  <a:pt x="379" y="2207"/>
                </a:cubicBezTo>
                <a:cubicBezTo>
                  <a:pt x="319" y="2147"/>
                  <a:pt x="265" y="2082"/>
                  <a:pt x="218" y="2011"/>
                </a:cubicBezTo>
                <a:cubicBezTo>
                  <a:pt x="171" y="1940"/>
                  <a:pt x="131" y="1866"/>
                  <a:pt x="98" y="1788"/>
                </a:cubicBezTo>
                <a:cubicBezTo>
                  <a:pt x="66" y="1709"/>
                  <a:pt x="42" y="1628"/>
                  <a:pt x="25" y="1545"/>
                </a:cubicBezTo>
                <a:cubicBezTo>
                  <a:pt x="8" y="1462"/>
                  <a:pt x="0" y="1379"/>
                  <a:pt x="0" y="1294"/>
                </a:cubicBezTo>
                <a:lnTo>
                  <a:pt x="0" y="1293"/>
                </a:lnTo>
                <a:cubicBezTo>
                  <a:pt x="0" y="1208"/>
                  <a:pt x="8" y="1124"/>
                  <a:pt x="25" y="1041"/>
                </a:cubicBezTo>
                <a:close/>
              </a:path>
            </a:pathLst>
          </a:custGeom>
          <a:solidFill>
            <a:srgbClr val="003366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3" name="任意多边形: 形状 262"/>
          <p:cNvSpPr/>
          <p:nvPr/>
        </p:nvSpPr>
        <p:spPr>
          <a:xfrm>
            <a:off x="8681040" y="2232000"/>
            <a:ext cx="930600" cy="930600"/>
          </a:xfrm>
          <a:custGeom>
            <a:avLst/>
            <a:gdLst/>
            <a:ahLst/>
            <a:cxnLst/>
            <a:rect l="0" t="0" r="r" b="b"/>
            <a:pathLst>
              <a:path w="2585" h="2585">
                <a:moveTo>
                  <a:pt x="0" y="1293"/>
                </a:moveTo>
                <a:cubicBezTo>
                  <a:pt x="0" y="1208"/>
                  <a:pt x="8" y="1124"/>
                  <a:pt x="25" y="1041"/>
                </a:cubicBezTo>
                <a:cubicBezTo>
                  <a:pt x="42" y="958"/>
                  <a:pt x="66" y="877"/>
                  <a:pt x="98" y="799"/>
                </a:cubicBezTo>
                <a:cubicBezTo>
                  <a:pt x="131" y="721"/>
                  <a:pt x="171" y="646"/>
                  <a:pt x="218" y="576"/>
                </a:cubicBezTo>
                <a:cubicBezTo>
                  <a:pt x="265" y="505"/>
                  <a:pt x="319" y="440"/>
                  <a:pt x="379" y="380"/>
                </a:cubicBezTo>
                <a:cubicBezTo>
                  <a:pt x="440" y="320"/>
                  <a:pt x="505" y="266"/>
                  <a:pt x="575" y="218"/>
                </a:cubicBezTo>
                <a:cubicBezTo>
                  <a:pt x="646" y="171"/>
                  <a:pt x="720" y="131"/>
                  <a:pt x="799" y="99"/>
                </a:cubicBezTo>
                <a:cubicBezTo>
                  <a:pt x="877" y="66"/>
                  <a:pt x="958" y="42"/>
                  <a:pt x="1041" y="25"/>
                </a:cubicBezTo>
                <a:cubicBezTo>
                  <a:pt x="1124" y="9"/>
                  <a:pt x="1208" y="0"/>
                  <a:pt x="1293" y="0"/>
                </a:cubicBezTo>
                <a:cubicBezTo>
                  <a:pt x="1378" y="0"/>
                  <a:pt x="1462" y="9"/>
                  <a:pt x="1545" y="25"/>
                </a:cubicBezTo>
                <a:cubicBezTo>
                  <a:pt x="1628" y="42"/>
                  <a:pt x="1709" y="66"/>
                  <a:pt x="1787" y="99"/>
                </a:cubicBezTo>
                <a:cubicBezTo>
                  <a:pt x="1866" y="131"/>
                  <a:pt x="1940" y="171"/>
                  <a:pt x="2011" y="218"/>
                </a:cubicBezTo>
                <a:cubicBezTo>
                  <a:pt x="2081" y="266"/>
                  <a:pt x="2147" y="320"/>
                  <a:pt x="2206" y="380"/>
                </a:cubicBezTo>
                <a:cubicBezTo>
                  <a:pt x="2266" y="440"/>
                  <a:pt x="2320" y="505"/>
                  <a:pt x="2367" y="576"/>
                </a:cubicBezTo>
                <a:cubicBezTo>
                  <a:pt x="2414" y="646"/>
                  <a:pt x="2454" y="721"/>
                  <a:pt x="2487" y="799"/>
                </a:cubicBezTo>
                <a:cubicBezTo>
                  <a:pt x="2519" y="877"/>
                  <a:pt x="2544" y="958"/>
                  <a:pt x="2560" y="1041"/>
                </a:cubicBezTo>
                <a:cubicBezTo>
                  <a:pt x="2577" y="1124"/>
                  <a:pt x="2585" y="1208"/>
                  <a:pt x="2585" y="1293"/>
                </a:cubicBezTo>
                <a:cubicBezTo>
                  <a:pt x="2585" y="1378"/>
                  <a:pt x="2577" y="1462"/>
                  <a:pt x="2560" y="1545"/>
                </a:cubicBezTo>
                <a:cubicBezTo>
                  <a:pt x="2544" y="1628"/>
                  <a:pt x="2519" y="1709"/>
                  <a:pt x="2487" y="1788"/>
                </a:cubicBezTo>
                <a:cubicBezTo>
                  <a:pt x="2454" y="1866"/>
                  <a:pt x="2414" y="1940"/>
                  <a:pt x="2367" y="2011"/>
                </a:cubicBezTo>
                <a:cubicBezTo>
                  <a:pt x="2320" y="2082"/>
                  <a:pt x="2266" y="2147"/>
                  <a:pt x="2206" y="2207"/>
                </a:cubicBezTo>
                <a:cubicBezTo>
                  <a:pt x="2147" y="2267"/>
                  <a:pt x="2081" y="2320"/>
                  <a:pt x="2011" y="2367"/>
                </a:cubicBezTo>
                <a:cubicBezTo>
                  <a:pt x="1940" y="2415"/>
                  <a:pt x="1866" y="2454"/>
                  <a:pt x="1787" y="2487"/>
                </a:cubicBezTo>
                <a:cubicBezTo>
                  <a:pt x="1709" y="2519"/>
                  <a:pt x="1628" y="2544"/>
                  <a:pt x="1545" y="2560"/>
                </a:cubicBezTo>
                <a:cubicBezTo>
                  <a:pt x="1462" y="2577"/>
                  <a:pt x="1378" y="2585"/>
                  <a:pt x="1293" y="2585"/>
                </a:cubicBezTo>
                <a:cubicBezTo>
                  <a:pt x="1208" y="2585"/>
                  <a:pt x="1124" y="2577"/>
                  <a:pt x="1041" y="2560"/>
                </a:cubicBezTo>
                <a:cubicBezTo>
                  <a:pt x="958" y="2544"/>
                  <a:pt x="877" y="2519"/>
                  <a:pt x="799" y="2487"/>
                </a:cubicBezTo>
                <a:cubicBezTo>
                  <a:pt x="720" y="2454"/>
                  <a:pt x="646" y="2415"/>
                  <a:pt x="575" y="2367"/>
                </a:cubicBezTo>
                <a:cubicBezTo>
                  <a:pt x="505" y="2320"/>
                  <a:pt x="440" y="2267"/>
                  <a:pt x="379" y="2207"/>
                </a:cubicBezTo>
                <a:cubicBezTo>
                  <a:pt x="319" y="2147"/>
                  <a:pt x="265" y="2082"/>
                  <a:pt x="218" y="2011"/>
                </a:cubicBezTo>
                <a:cubicBezTo>
                  <a:pt x="171" y="1940"/>
                  <a:pt x="131" y="1866"/>
                  <a:pt x="98" y="1788"/>
                </a:cubicBezTo>
                <a:cubicBezTo>
                  <a:pt x="66" y="1709"/>
                  <a:pt x="42" y="1628"/>
                  <a:pt x="25" y="1545"/>
                </a:cubicBezTo>
                <a:cubicBezTo>
                  <a:pt x="8" y="1462"/>
                  <a:pt x="0" y="1378"/>
                  <a:pt x="0" y="1293"/>
                </a:cubicBezTo>
                <a:moveTo>
                  <a:pt x="1293" y="43"/>
                </a:moveTo>
                <a:cubicBezTo>
                  <a:pt x="1252" y="43"/>
                  <a:pt x="1211" y="45"/>
                  <a:pt x="1171" y="49"/>
                </a:cubicBezTo>
                <a:cubicBezTo>
                  <a:pt x="1130" y="53"/>
                  <a:pt x="1090" y="59"/>
                  <a:pt x="1049" y="67"/>
                </a:cubicBezTo>
                <a:cubicBezTo>
                  <a:pt x="1009" y="75"/>
                  <a:pt x="970" y="85"/>
                  <a:pt x="931" y="97"/>
                </a:cubicBezTo>
                <a:cubicBezTo>
                  <a:pt x="891" y="109"/>
                  <a:pt x="853" y="123"/>
                  <a:pt x="815" y="139"/>
                </a:cubicBezTo>
                <a:cubicBezTo>
                  <a:pt x="777" y="154"/>
                  <a:pt x="740" y="172"/>
                  <a:pt x="704" y="191"/>
                </a:cubicBezTo>
                <a:cubicBezTo>
                  <a:pt x="668" y="210"/>
                  <a:pt x="633" y="231"/>
                  <a:pt x="599" y="254"/>
                </a:cubicBezTo>
                <a:cubicBezTo>
                  <a:pt x="565" y="278"/>
                  <a:pt x="532" y="302"/>
                  <a:pt x="501" y="328"/>
                </a:cubicBezTo>
                <a:cubicBezTo>
                  <a:pt x="469" y="354"/>
                  <a:pt x="439" y="381"/>
                  <a:pt x="409" y="410"/>
                </a:cubicBezTo>
                <a:cubicBezTo>
                  <a:pt x="380" y="439"/>
                  <a:pt x="353" y="469"/>
                  <a:pt x="327" y="501"/>
                </a:cubicBezTo>
                <a:cubicBezTo>
                  <a:pt x="301" y="533"/>
                  <a:pt x="276" y="565"/>
                  <a:pt x="254" y="599"/>
                </a:cubicBezTo>
                <a:cubicBezTo>
                  <a:pt x="231" y="633"/>
                  <a:pt x="210" y="669"/>
                  <a:pt x="191" y="705"/>
                </a:cubicBezTo>
                <a:cubicBezTo>
                  <a:pt x="171" y="741"/>
                  <a:pt x="154" y="778"/>
                  <a:pt x="138" y="815"/>
                </a:cubicBezTo>
                <a:cubicBezTo>
                  <a:pt x="123" y="853"/>
                  <a:pt x="109" y="892"/>
                  <a:pt x="97" y="931"/>
                </a:cubicBezTo>
                <a:cubicBezTo>
                  <a:pt x="85" y="970"/>
                  <a:pt x="75" y="1010"/>
                  <a:pt x="67" y="1050"/>
                </a:cubicBezTo>
                <a:cubicBezTo>
                  <a:pt x="59" y="1090"/>
                  <a:pt x="53" y="1130"/>
                  <a:pt x="49" y="1171"/>
                </a:cubicBezTo>
                <a:cubicBezTo>
                  <a:pt x="45" y="1212"/>
                  <a:pt x="43" y="1252"/>
                  <a:pt x="43" y="1293"/>
                </a:cubicBezTo>
                <a:cubicBezTo>
                  <a:pt x="43" y="1334"/>
                  <a:pt x="45" y="1375"/>
                  <a:pt x="49" y="1416"/>
                </a:cubicBezTo>
                <a:cubicBezTo>
                  <a:pt x="53" y="1456"/>
                  <a:pt x="59" y="1497"/>
                  <a:pt x="67" y="1537"/>
                </a:cubicBezTo>
                <a:cubicBezTo>
                  <a:pt x="75" y="1577"/>
                  <a:pt x="85" y="1617"/>
                  <a:pt x="97" y="1656"/>
                </a:cubicBezTo>
                <a:cubicBezTo>
                  <a:pt x="109" y="1695"/>
                  <a:pt x="123" y="1733"/>
                  <a:pt x="138" y="1771"/>
                </a:cubicBezTo>
                <a:cubicBezTo>
                  <a:pt x="154" y="1809"/>
                  <a:pt x="171" y="1846"/>
                  <a:pt x="191" y="1882"/>
                </a:cubicBezTo>
                <a:cubicBezTo>
                  <a:pt x="210" y="1918"/>
                  <a:pt x="231" y="1953"/>
                  <a:pt x="254" y="1987"/>
                </a:cubicBezTo>
                <a:cubicBezTo>
                  <a:pt x="276" y="2021"/>
                  <a:pt x="301" y="2054"/>
                  <a:pt x="327" y="2085"/>
                </a:cubicBezTo>
                <a:cubicBezTo>
                  <a:pt x="353" y="2117"/>
                  <a:pt x="380" y="2147"/>
                  <a:pt x="409" y="2176"/>
                </a:cubicBezTo>
                <a:cubicBezTo>
                  <a:pt x="439" y="2205"/>
                  <a:pt x="469" y="2233"/>
                  <a:pt x="501" y="2259"/>
                </a:cubicBezTo>
                <a:cubicBezTo>
                  <a:pt x="532" y="2285"/>
                  <a:pt x="565" y="2309"/>
                  <a:pt x="599" y="2332"/>
                </a:cubicBezTo>
                <a:cubicBezTo>
                  <a:pt x="633" y="2354"/>
                  <a:pt x="668" y="2375"/>
                  <a:pt x="704" y="2395"/>
                </a:cubicBezTo>
                <a:cubicBezTo>
                  <a:pt x="740" y="2414"/>
                  <a:pt x="777" y="2431"/>
                  <a:pt x="815" y="2447"/>
                </a:cubicBezTo>
                <a:cubicBezTo>
                  <a:pt x="853" y="2463"/>
                  <a:pt x="891" y="2476"/>
                  <a:pt x="931" y="2488"/>
                </a:cubicBezTo>
                <a:cubicBezTo>
                  <a:pt x="970" y="2500"/>
                  <a:pt x="1009" y="2510"/>
                  <a:pt x="1049" y="2518"/>
                </a:cubicBezTo>
                <a:cubicBezTo>
                  <a:pt x="1090" y="2526"/>
                  <a:pt x="1130" y="2532"/>
                  <a:pt x="1171" y="2536"/>
                </a:cubicBezTo>
                <a:cubicBezTo>
                  <a:pt x="1211" y="2540"/>
                  <a:pt x="1252" y="2542"/>
                  <a:pt x="1293" y="2542"/>
                </a:cubicBezTo>
                <a:cubicBezTo>
                  <a:pt x="1334" y="2542"/>
                  <a:pt x="1375" y="2540"/>
                  <a:pt x="1415" y="2536"/>
                </a:cubicBezTo>
                <a:cubicBezTo>
                  <a:pt x="1456" y="2532"/>
                  <a:pt x="1497" y="2526"/>
                  <a:pt x="1537" y="2518"/>
                </a:cubicBezTo>
                <a:cubicBezTo>
                  <a:pt x="1577" y="2510"/>
                  <a:pt x="1616" y="2500"/>
                  <a:pt x="1656" y="2488"/>
                </a:cubicBezTo>
                <a:cubicBezTo>
                  <a:pt x="1695" y="2476"/>
                  <a:pt x="1733" y="2463"/>
                  <a:pt x="1771" y="2447"/>
                </a:cubicBezTo>
                <a:cubicBezTo>
                  <a:pt x="1809" y="2431"/>
                  <a:pt x="1846" y="2414"/>
                  <a:pt x="1882" y="2395"/>
                </a:cubicBezTo>
                <a:cubicBezTo>
                  <a:pt x="1918" y="2375"/>
                  <a:pt x="1953" y="2354"/>
                  <a:pt x="1987" y="2332"/>
                </a:cubicBezTo>
                <a:cubicBezTo>
                  <a:pt x="2021" y="2309"/>
                  <a:pt x="2054" y="2285"/>
                  <a:pt x="2085" y="2259"/>
                </a:cubicBezTo>
                <a:cubicBezTo>
                  <a:pt x="2117" y="2233"/>
                  <a:pt x="2147" y="2205"/>
                  <a:pt x="2176" y="2176"/>
                </a:cubicBezTo>
                <a:cubicBezTo>
                  <a:pt x="2205" y="2147"/>
                  <a:pt x="2232" y="2117"/>
                  <a:pt x="2258" y="2085"/>
                </a:cubicBezTo>
                <a:cubicBezTo>
                  <a:pt x="2284" y="2054"/>
                  <a:pt x="2309" y="2021"/>
                  <a:pt x="2331" y="1987"/>
                </a:cubicBezTo>
                <a:cubicBezTo>
                  <a:pt x="2354" y="1953"/>
                  <a:pt x="2375" y="1918"/>
                  <a:pt x="2394" y="1882"/>
                </a:cubicBezTo>
                <a:cubicBezTo>
                  <a:pt x="2414" y="1846"/>
                  <a:pt x="2431" y="1809"/>
                  <a:pt x="2447" y="1771"/>
                </a:cubicBezTo>
                <a:cubicBezTo>
                  <a:pt x="2462" y="1733"/>
                  <a:pt x="2476" y="1695"/>
                  <a:pt x="2488" y="1656"/>
                </a:cubicBezTo>
                <a:cubicBezTo>
                  <a:pt x="2500" y="1617"/>
                  <a:pt x="2510" y="1577"/>
                  <a:pt x="2518" y="1537"/>
                </a:cubicBezTo>
                <a:cubicBezTo>
                  <a:pt x="2526" y="1497"/>
                  <a:pt x="2532" y="1456"/>
                  <a:pt x="2536" y="1416"/>
                </a:cubicBezTo>
                <a:cubicBezTo>
                  <a:pt x="2540" y="1375"/>
                  <a:pt x="2542" y="1334"/>
                  <a:pt x="2542" y="1293"/>
                </a:cubicBezTo>
                <a:cubicBezTo>
                  <a:pt x="2542" y="1252"/>
                  <a:pt x="2540" y="1212"/>
                  <a:pt x="2536" y="1171"/>
                </a:cubicBezTo>
                <a:cubicBezTo>
                  <a:pt x="2532" y="1130"/>
                  <a:pt x="2526" y="1090"/>
                  <a:pt x="2518" y="1050"/>
                </a:cubicBezTo>
                <a:cubicBezTo>
                  <a:pt x="2510" y="1010"/>
                  <a:pt x="2500" y="970"/>
                  <a:pt x="2488" y="931"/>
                </a:cubicBezTo>
                <a:cubicBezTo>
                  <a:pt x="2476" y="892"/>
                  <a:pt x="2462" y="853"/>
                  <a:pt x="2447" y="815"/>
                </a:cubicBezTo>
                <a:cubicBezTo>
                  <a:pt x="2431" y="778"/>
                  <a:pt x="2414" y="741"/>
                  <a:pt x="2394" y="705"/>
                </a:cubicBezTo>
                <a:cubicBezTo>
                  <a:pt x="2375" y="669"/>
                  <a:pt x="2354" y="633"/>
                  <a:pt x="2331" y="599"/>
                </a:cubicBezTo>
                <a:cubicBezTo>
                  <a:pt x="2309" y="565"/>
                  <a:pt x="2284" y="533"/>
                  <a:pt x="2258" y="501"/>
                </a:cubicBezTo>
                <a:cubicBezTo>
                  <a:pt x="2232" y="469"/>
                  <a:pt x="2205" y="439"/>
                  <a:pt x="2176" y="410"/>
                </a:cubicBezTo>
                <a:cubicBezTo>
                  <a:pt x="2147" y="381"/>
                  <a:pt x="2117" y="354"/>
                  <a:pt x="2085" y="328"/>
                </a:cubicBezTo>
                <a:cubicBezTo>
                  <a:pt x="2054" y="302"/>
                  <a:pt x="2021" y="278"/>
                  <a:pt x="1987" y="254"/>
                </a:cubicBezTo>
                <a:cubicBezTo>
                  <a:pt x="1953" y="231"/>
                  <a:pt x="1918" y="210"/>
                  <a:pt x="1882" y="191"/>
                </a:cubicBezTo>
                <a:cubicBezTo>
                  <a:pt x="1846" y="172"/>
                  <a:pt x="1809" y="154"/>
                  <a:pt x="1771" y="139"/>
                </a:cubicBezTo>
                <a:cubicBezTo>
                  <a:pt x="1733" y="123"/>
                  <a:pt x="1695" y="109"/>
                  <a:pt x="1656" y="97"/>
                </a:cubicBezTo>
                <a:cubicBezTo>
                  <a:pt x="1616" y="85"/>
                  <a:pt x="1577" y="75"/>
                  <a:pt x="1537" y="67"/>
                </a:cubicBezTo>
                <a:cubicBezTo>
                  <a:pt x="1497" y="59"/>
                  <a:pt x="1456" y="53"/>
                  <a:pt x="1415" y="49"/>
                </a:cubicBezTo>
                <a:cubicBezTo>
                  <a:pt x="1375" y="45"/>
                  <a:pt x="1334" y="43"/>
                  <a:pt x="1293" y="43"/>
                </a:cubicBezTo>
                <a:close/>
              </a:path>
            </a:pathLst>
          </a:custGeom>
          <a:solidFill>
            <a:srgbClr val="4A90E2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64" name="图片 263"/>
          <p:cNvPicPr/>
          <p:nvPr/>
        </p:nvPicPr>
        <p:blipFill>
          <a:blip r:embed="rId18"/>
          <a:stretch/>
        </p:blipFill>
        <p:spPr>
          <a:xfrm>
            <a:off x="9053280" y="243396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5" name="文本框 264"/>
          <p:cNvSpPr txBox="1"/>
          <p:nvPr/>
        </p:nvSpPr>
        <p:spPr>
          <a:xfrm>
            <a:off x="5379120" y="2851200"/>
            <a:ext cx="465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多角度思考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6" name="文本框 265"/>
          <p:cNvSpPr txBox="1"/>
          <p:nvPr/>
        </p:nvSpPr>
        <p:spPr>
          <a:xfrm>
            <a:off x="8929440" y="2705040"/>
            <a:ext cx="43344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生成回答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7" name="文本框 266"/>
          <p:cNvSpPr txBox="1"/>
          <p:nvPr/>
        </p:nvSpPr>
        <p:spPr>
          <a:xfrm>
            <a:off x="8960400" y="2851200"/>
            <a:ext cx="3726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智能响应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图片 267"/>
          <p:cNvPicPr/>
          <p:nvPr/>
        </p:nvPicPr>
        <p:blipFill>
          <a:blip r:embed="rId2"/>
          <a:stretch/>
        </p:blipFill>
        <p:spPr>
          <a:xfrm>
            <a:off x="0" y="0"/>
            <a:ext cx="10294200" cy="6562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9" name="图片 268"/>
          <p:cNvPicPr/>
          <p:nvPr/>
        </p:nvPicPr>
        <p:blipFill>
          <a:blip r:embed="rId3"/>
          <a:stretch/>
        </p:blipFill>
        <p:spPr>
          <a:xfrm>
            <a:off x="321840" y="321840"/>
            <a:ext cx="10294200" cy="6562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70" name="图片 269"/>
          <p:cNvPicPr/>
          <p:nvPr/>
        </p:nvPicPr>
        <p:blipFill>
          <a:blip r:embed="rId4"/>
          <a:stretch/>
        </p:blipFill>
        <p:spPr>
          <a:xfrm>
            <a:off x="7881840" y="-804240"/>
            <a:ext cx="2814480" cy="28144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71" name="图片 270"/>
          <p:cNvPicPr/>
          <p:nvPr/>
        </p:nvPicPr>
        <p:blipFill>
          <a:blip r:embed="rId5"/>
          <a:stretch/>
        </p:blipFill>
        <p:spPr>
          <a:xfrm>
            <a:off x="-241200" y="5195520"/>
            <a:ext cx="2010240" cy="2010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2" name="文本框 271"/>
          <p:cNvSpPr txBox="1"/>
          <p:nvPr/>
        </p:nvSpPr>
        <p:spPr>
          <a:xfrm>
            <a:off x="9820080" y="6297480"/>
            <a:ext cx="3258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5 / 17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3" name="文本框 272"/>
          <p:cNvSpPr txBox="1"/>
          <p:nvPr/>
        </p:nvSpPr>
        <p:spPr>
          <a:xfrm>
            <a:off x="321840" y="342720"/>
            <a:ext cx="434412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持续学习与</a:t>
            </a:r>
            <a:r>
              <a:rPr lang="zh-CN" sz="22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动态更新</a:t>
            </a:r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的智能体构建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4" name="任意多边形: 形状 273"/>
          <p:cNvSpPr/>
          <p:nvPr/>
        </p:nvSpPr>
        <p:spPr>
          <a:xfrm>
            <a:off x="321480" y="3988800"/>
            <a:ext cx="5437080" cy="1608840"/>
          </a:xfrm>
          <a:custGeom>
            <a:avLst/>
            <a:gdLst/>
            <a:ahLst/>
            <a:cxnLst/>
            <a:rect l="0" t="0" r="r" b="b"/>
            <a:pathLst>
              <a:path w="15103" h="4469">
                <a:moveTo>
                  <a:pt x="0" y="4380"/>
                </a:moveTo>
                <a:lnTo>
                  <a:pt x="0" y="91"/>
                </a:lnTo>
                <a:cubicBezTo>
                  <a:pt x="0" y="65"/>
                  <a:pt x="9" y="44"/>
                  <a:pt x="26" y="27"/>
                </a:cubicBezTo>
                <a:cubicBezTo>
                  <a:pt x="44" y="9"/>
                  <a:pt x="65" y="0"/>
                  <a:pt x="89" y="0"/>
                </a:cubicBezTo>
                <a:lnTo>
                  <a:pt x="15014" y="0"/>
                </a:lnTo>
                <a:cubicBezTo>
                  <a:pt x="15039" y="0"/>
                  <a:pt x="15060" y="9"/>
                  <a:pt x="15077" y="27"/>
                </a:cubicBezTo>
                <a:cubicBezTo>
                  <a:pt x="15094" y="44"/>
                  <a:pt x="15103" y="65"/>
                  <a:pt x="15103" y="91"/>
                </a:cubicBezTo>
                <a:lnTo>
                  <a:pt x="15103" y="4380"/>
                </a:lnTo>
                <a:cubicBezTo>
                  <a:pt x="15103" y="4405"/>
                  <a:pt x="15094" y="4426"/>
                  <a:pt x="15077" y="4443"/>
                </a:cubicBezTo>
                <a:cubicBezTo>
                  <a:pt x="15060" y="4461"/>
                  <a:pt x="15039" y="4469"/>
                  <a:pt x="15014" y="4469"/>
                </a:cubicBezTo>
                <a:lnTo>
                  <a:pt x="89" y="4469"/>
                </a:lnTo>
                <a:cubicBezTo>
                  <a:pt x="65" y="4469"/>
                  <a:pt x="44" y="4461"/>
                  <a:pt x="26" y="4443"/>
                </a:cubicBezTo>
                <a:cubicBezTo>
                  <a:pt x="9" y="4426"/>
                  <a:pt x="0" y="4405"/>
                  <a:pt x="0" y="438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5" name="任意多边形: 形状 274"/>
          <p:cNvSpPr/>
          <p:nvPr/>
        </p:nvSpPr>
        <p:spPr>
          <a:xfrm>
            <a:off x="333720" y="1254600"/>
            <a:ext cx="2626200" cy="1029600"/>
          </a:xfrm>
          <a:custGeom>
            <a:avLst/>
            <a:gdLst/>
            <a:ahLst/>
            <a:cxnLst/>
            <a:rect l="0" t="0" r="r" b="b"/>
            <a:pathLst>
              <a:path w="7295" h="2860">
                <a:moveTo>
                  <a:pt x="0" y="2771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4"/>
                  <a:pt x="16" y="26"/>
                </a:cubicBezTo>
                <a:cubicBezTo>
                  <a:pt x="21" y="17"/>
                  <a:pt x="27" y="11"/>
                  <a:pt x="34" y="6"/>
                </a:cubicBezTo>
                <a:cubicBezTo>
                  <a:pt x="41" y="2"/>
                  <a:pt x="48" y="0"/>
                  <a:pt x="55" y="0"/>
                </a:cubicBezTo>
                <a:lnTo>
                  <a:pt x="7205" y="0"/>
                </a:lnTo>
                <a:cubicBezTo>
                  <a:pt x="7217" y="0"/>
                  <a:pt x="7229" y="2"/>
                  <a:pt x="7240" y="6"/>
                </a:cubicBezTo>
                <a:cubicBezTo>
                  <a:pt x="7251" y="11"/>
                  <a:pt x="7260" y="17"/>
                  <a:pt x="7269" y="26"/>
                </a:cubicBezTo>
                <a:cubicBezTo>
                  <a:pt x="7277" y="34"/>
                  <a:pt x="7283" y="44"/>
                  <a:pt x="7288" y="55"/>
                </a:cubicBezTo>
                <a:cubicBezTo>
                  <a:pt x="7292" y="66"/>
                  <a:pt x="7295" y="77"/>
                  <a:pt x="7295" y="89"/>
                </a:cubicBezTo>
                <a:lnTo>
                  <a:pt x="7295" y="2771"/>
                </a:lnTo>
                <a:cubicBezTo>
                  <a:pt x="7295" y="2783"/>
                  <a:pt x="7292" y="2794"/>
                  <a:pt x="7288" y="2805"/>
                </a:cubicBezTo>
                <a:cubicBezTo>
                  <a:pt x="7283" y="2816"/>
                  <a:pt x="7277" y="2826"/>
                  <a:pt x="7269" y="2834"/>
                </a:cubicBezTo>
                <a:cubicBezTo>
                  <a:pt x="7260" y="2842"/>
                  <a:pt x="7251" y="2849"/>
                  <a:pt x="7240" y="2853"/>
                </a:cubicBezTo>
                <a:cubicBezTo>
                  <a:pt x="7229" y="2858"/>
                  <a:pt x="7217" y="2860"/>
                  <a:pt x="7205" y="2860"/>
                </a:cubicBezTo>
                <a:lnTo>
                  <a:pt x="55" y="2860"/>
                </a:lnTo>
                <a:cubicBezTo>
                  <a:pt x="48" y="2860"/>
                  <a:pt x="41" y="2858"/>
                  <a:pt x="34" y="2853"/>
                </a:cubicBezTo>
                <a:cubicBezTo>
                  <a:pt x="27" y="2849"/>
                  <a:pt x="21" y="2842"/>
                  <a:pt x="16" y="2834"/>
                </a:cubicBezTo>
                <a:cubicBezTo>
                  <a:pt x="11" y="2826"/>
                  <a:pt x="7" y="2816"/>
                  <a:pt x="4" y="2805"/>
                </a:cubicBezTo>
                <a:cubicBezTo>
                  <a:pt x="1" y="2794"/>
                  <a:pt x="0" y="2783"/>
                  <a:pt x="0" y="2771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6" name="任意多边形: 形状 275"/>
          <p:cNvSpPr/>
          <p:nvPr/>
        </p:nvSpPr>
        <p:spPr>
          <a:xfrm>
            <a:off x="321480" y="1254600"/>
            <a:ext cx="32400" cy="1029600"/>
          </a:xfrm>
          <a:custGeom>
            <a:avLst/>
            <a:gdLst/>
            <a:ahLst/>
            <a:cxnLst/>
            <a:rect l="0" t="0" r="r" b="b"/>
            <a:pathLst>
              <a:path w="90" h="2860">
                <a:moveTo>
                  <a:pt x="0" y="0"/>
                </a:moveTo>
                <a:lnTo>
                  <a:pt x="90" y="0"/>
                </a:lnTo>
                <a:lnTo>
                  <a:pt x="90" y="2860"/>
                </a:lnTo>
                <a:lnTo>
                  <a:pt x="0" y="2860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77" name="图片 276"/>
          <p:cNvPicPr/>
          <p:nvPr/>
        </p:nvPicPr>
        <p:blipFill>
          <a:blip r:embed="rId6"/>
          <a:stretch/>
        </p:blipFill>
        <p:spPr>
          <a:xfrm>
            <a:off x="474480" y="141552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8" name="文本框 277"/>
          <p:cNvSpPr txBox="1"/>
          <p:nvPr/>
        </p:nvSpPr>
        <p:spPr>
          <a:xfrm>
            <a:off x="321840" y="814680"/>
            <a:ext cx="405468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通过微调与主动学习，使智能体能在动态环境中不断优化与成长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763920" y="1410840"/>
            <a:ext cx="142920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微调 </a:t>
            </a:r>
            <a:r>
              <a:rPr lang="en-US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(Fine-tuning)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763920" y="1697040"/>
            <a:ext cx="2030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通过引入最新数据，智能体可在短时间内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1" name="文本框 280"/>
          <p:cNvSpPr txBox="1"/>
          <p:nvPr/>
        </p:nvSpPr>
        <p:spPr>
          <a:xfrm>
            <a:off x="763920" y="1857960"/>
            <a:ext cx="2030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适应新业务需求或市场变化，如金融智能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2" name="任意多边形: 形状 281"/>
          <p:cNvSpPr/>
          <p:nvPr/>
        </p:nvSpPr>
        <p:spPr>
          <a:xfrm>
            <a:off x="3132360" y="1254600"/>
            <a:ext cx="2626200" cy="1029600"/>
          </a:xfrm>
          <a:custGeom>
            <a:avLst/>
            <a:gdLst/>
            <a:ahLst/>
            <a:cxnLst/>
            <a:rect l="0" t="0" r="r" b="b"/>
            <a:pathLst>
              <a:path w="7295" h="2860">
                <a:moveTo>
                  <a:pt x="0" y="2771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4"/>
                  <a:pt x="16" y="26"/>
                </a:cubicBezTo>
                <a:cubicBezTo>
                  <a:pt x="22" y="17"/>
                  <a:pt x="28" y="11"/>
                  <a:pt x="35" y="6"/>
                </a:cubicBezTo>
                <a:cubicBezTo>
                  <a:pt x="41" y="2"/>
                  <a:pt x="49" y="0"/>
                  <a:pt x="56" y="0"/>
                </a:cubicBezTo>
                <a:lnTo>
                  <a:pt x="7206" y="0"/>
                </a:lnTo>
                <a:cubicBezTo>
                  <a:pt x="7218" y="0"/>
                  <a:pt x="7229" y="2"/>
                  <a:pt x="7240" y="6"/>
                </a:cubicBezTo>
                <a:cubicBezTo>
                  <a:pt x="7251" y="11"/>
                  <a:pt x="7261" y="17"/>
                  <a:pt x="7269" y="26"/>
                </a:cubicBezTo>
                <a:cubicBezTo>
                  <a:pt x="7277" y="34"/>
                  <a:pt x="7284" y="44"/>
                  <a:pt x="7288" y="55"/>
                </a:cubicBezTo>
                <a:cubicBezTo>
                  <a:pt x="7293" y="66"/>
                  <a:pt x="7295" y="77"/>
                  <a:pt x="7295" y="89"/>
                </a:cubicBezTo>
                <a:lnTo>
                  <a:pt x="7295" y="2771"/>
                </a:lnTo>
                <a:cubicBezTo>
                  <a:pt x="7295" y="2783"/>
                  <a:pt x="7293" y="2794"/>
                  <a:pt x="7288" y="2805"/>
                </a:cubicBezTo>
                <a:cubicBezTo>
                  <a:pt x="7284" y="2816"/>
                  <a:pt x="7277" y="2826"/>
                  <a:pt x="7269" y="2834"/>
                </a:cubicBezTo>
                <a:cubicBezTo>
                  <a:pt x="7261" y="2842"/>
                  <a:pt x="7251" y="2849"/>
                  <a:pt x="7240" y="2853"/>
                </a:cubicBezTo>
                <a:cubicBezTo>
                  <a:pt x="7229" y="2858"/>
                  <a:pt x="7218" y="2860"/>
                  <a:pt x="7206" y="2860"/>
                </a:cubicBezTo>
                <a:lnTo>
                  <a:pt x="56" y="2860"/>
                </a:lnTo>
                <a:cubicBezTo>
                  <a:pt x="49" y="2860"/>
                  <a:pt x="41" y="2858"/>
                  <a:pt x="35" y="2853"/>
                </a:cubicBezTo>
                <a:cubicBezTo>
                  <a:pt x="28" y="2849"/>
                  <a:pt x="22" y="2842"/>
                  <a:pt x="16" y="2834"/>
                </a:cubicBezTo>
                <a:cubicBezTo>
                  <a:pt x="11" y="2826"/>
                  <a:pt x="7" y="2816"/>
                  <a:pt x="4" y="2805"/>
                </a:cubicBezTo>
                <a:cubicBezTo>
                  <a:pt x="1" y="2794"/>
                  <a:pt x="0" y="2783"/>
                  <a:pt x="0" y="2771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3" name="任意多边形: 形状 282"/>
          <p:cNvSpPr/>
          <p:nvPr/>
        </p:nvSpPr>
        <p:spPr>
          <a:xfrm>
            <a:off x="3120480" y="1254600"/>
            <a:ext cx="32400" cy="1029600"/>
          </a:xfrm>
          <a:custGeom>
            <a:avLst/>
            <a:gdLst/>
            <a:ahLst/>
            <a:cxnLst/>
            <a:rect l="0" t="0" r="r" b="b"/>
            <a:pathLst>
              <a:path w="90" h="2860">
                <a:moveTo>
                  <a:pt x="0" y="0"/>
                </a:moveTo>
                <a:lnTo>
                  <a:pt x="90" y="0"/>
                </a:lnTo>
                <a:lnTo>
                  <a:pt x="90" y="2860"/>
                </a:lnTo>
                <a:lnTo>
                  <a:pt x="0" y="2860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84" name="图片 283"/>
          <p:cNvPicPr/>
          <p:nvPr/>
        </p:nvPicPr>
        <p:blipFill>
          <a:blip r:embed="rId7"/>
          <a:stretch/>
        </p:blipFill>
        <p:spPr>
          <a:xfrm>
            <a:off x="3273480" y="141552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5" name="文本框 284"/>
          <p:cNvSpPr txBox="1"/>
          <p:nvPr/>
        </p:nvSpPr>
        <p:spPr>
          <a:xfrm>
            <a:off x="763920" y="2018880"/>
            <a:ext cx="15796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体通过微调掌握最新市场动态。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6" name="文本框 285"/>
          <p:cNvSpPr txBox="1"/>
          <p:nvPr/>
        </p:nvSpPr>
        <p:spPr>
          <a:xfrm>
            <a:off x="3562920" y="1410840"/>
            <a:ext cx="209124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主动学习 </a:t>
            </a:r>
            <a:r>
              <a:rPr lang="en-US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(Active Learning)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7" name="文本框 286"/>
          <p:cNvSpPr txBox="1"/>
          <p:nvPr/>
        </p:nvSpPr>
        <p:spPr>
          <a:xfrm>
            <a:off x="3562920" y="1697040"/>
            <a:ext cx="2030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智能体识别自身不确定的领域，自动请求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8" name="文本框 287"/>
          <p:cNvSpPr txBox="1"/>
          <p:nvPr/>
        </p:nvSpPr>
        <p:spPr>
          <a:xfrm>
            <a:off x="3562920" y="1857960"/>
            <a:ext cx="2030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用户反馈，如法律顾问系统在遇到模糊条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9" name="任意多边形: 形状 288"/>
          <p:cNvSpPr/>
          <p:nvPr/>
        </p:nvSpPr>
        <p:spPr>
          <a:xfrm>
            <a:off x="333720" y="2444760"/>
            <a:ext cx="2626200" cy="1029960"/>
          </a:xfrm>
          <a:custGeom>
            <a:avLst/>
            <a:gdLst/>
            <a:ahLst/>
            <a:cxnLst/>
            <a:rect l="0" t="0" r="r" b="b"/>
            <a:pathLst>
              <a:path w="7295" h="2861">
                <a:moveTo>
                  <a:pt x="0" y="2771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5"/>
                  <a:pt x="16" y="26"/>
                </a:cubicBezTo>
                <a:cubicBezTo>
                  <a:pt x="21" y="18"/>
                  <a:pt x="27" y="11"/>
                  <a:pt x="34" y="7"/>
                </a:cubicBezTo>
                <a:cubicBezTo>
                  <a:pt x="41" y="2"/>
                  <a:pt x="48" y="0"/>
                  <a:pt x="55" y="0"/>
                </a:cubicBezTo>
                <a:lnTo>
                  <a:pt x="7205" y="0"/>
                </a:lnTo>
                <a:cubicBezTo>
                  <a:pt x="7217" y="0"/>
                  <a:pt x="7229" y="2"/>
                  <a:pt x="7240" y="7"/>
                </a:cubicBezTo>
                <a:cubicBezTo>
                  <a:pt x="7251" y="11"/>
                  <a:pt x="7260" y="18"/>
                  <a:pt x="7269" y="26"/>
                </a:cubicBezTo>
                <a:cubicBezTo>
                  <a:pt x="7277" y="35"/>
                  <a:pt x="7283" y="44"/>
                  <a:pt x="7288" y="55"/>
                </a:cubicBezTo>
                <a:cubicBezTo>
                  <a:pt x="7292" y="66"/>
                  <a:pt x="7295" y="77"/>
                  <a:pt x="7295" y="89"/>
                </a:cubicBezTo>
                <a:lnTo>
                  <a:pt x="7295" y="2771"/>
                </a:lnTo>
                <a:cubicBezTo>
                  <a:pt x="7295" y="2783"/>
                  <a:pt x="7292" y="2794"/>
                  <a:pt x="7288" y="2805"/>
                </a:cubicBezTo>
                <a:cubicBezTo>
                  <a:pt x="7283" y="2816"/>
                  <a:pt x="7277" y="2826"/>
                  <a:pt x="7269" y="2834"/>
                </a:cubicBezTo>
                <a:cubicBezTo>
                  <a:pt x="7260" y="2843"/>
                  <a:pt x="7251" y="2849"/>
                  <a:pt x="7240" y="2854"/>
                </a:cubicBezTo>
                <a:cubicBezTo>
                  <a:pt x="7229" y="2858"/>
                  <a:pt x="7217" y="2861"/>
                  <a:pt x="7205" y="2861"/>
                </a:cubicBezTo>
                <a:lnTo>
                  <a:pt x="55" y="2861"/>
                </a:lnTo>
                <a:cubicBezTo>
                  <a:pt x="48" y="2861"/>
                  <a:pt x="41" y="2858"/>
                  <a:pt x="34" y="2854"/>
                </a:cubicBezTo>
                <a:cubicBezTo>
                  <a:pt x="27" y="2849"/>
                  <a:pt x="21" y="2843"/>
                  <a:pt x="16" y="2834"/>
                </a:cubicBezTo>
                <a:cubicBezTo>
                  <a:pt x="11" y="2826"/>
                  <a:pt x="7" y="2816"/>
                  <a:pt x="4" y="2805"/>
                </a:cubicBezTo>
                <a:cubicBezTo>
                  <a:pt x="1" y="2794"/>
                  <a:pt x="0" y="2783"/>
                  <a:pt x="0" y="2771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0" name="任意多边形: 形状 289"/>
          <p:cNvSpPr/>
          <p:nvPr/>
        </p:nvSpPr>
        <p:spPr>
          <a:xfrm>
            <a:off x="321480" y="2444760"/>
            <a:ext cx="32400" cy="1029960"/>
          </a:xfrm>
          <a:custGeom>
            <a:avLst/>
            <a:gdLst/>
            <a:ahLst/>
            <a:cxnLst/>
            <a:rect l="0" t="0" r="r" b="b"/>
            <a:pathLst>
              <a:path w="90" h="2861">
                <a:moveTo>
                  <a:pt x="0" y="0"/>
                </a:moveTo>
                <a:lnTo>
                  <a:pt x="90" y="0"/>
                </a:lnTo>
                <a:lnTo>
                  <a:pt x="90" y="2861"/>
                </a:lnTo>
                <a:lnTo>
                  <a:pt x="0" y="2861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91" name="图片 290"/>
          <p:cNvPicPr/>
          <p:nvPr/>
        </p:nvPicPr>
        <p:blipFill>
          <a:blip r:embed="rId8"/>
          <a:stretch/>
        </p:blipFill>
        <p:spPr>
          <a:xfrm>
            <a:off x="474480" y="2605680"/>
            <a:ext cx="19260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2" name="文本框 291"/>
          <p:cNvSpPr txBox="1"/>
          <p:nvPr/>
        </p:nvSpPr>
        <p:spPr>
          <a:xfrm>
            <a:off x="3562920" y="2018880"/>
            <a:ext cx="7902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款时请求确认。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3" name="文本框 292"/>
          <p:cNvSpPr txBox="1"/>
          <p:nvPr/>
        </p:nvSpPr>
        <p:spPr>
          <a:xfrm>
            <a:off x="763920" y="2601360"/>
            <a:ext cx="96084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模型迭代更新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4" name="文本框 293"/>
          <p:cNvSpPr txBox="1"/>
          <p:nvPr/>
        </p:nvSpPr>
        <p:spPr>
          <a:xfrm>
            <a:off x="763920" y="2887200"/>
            <a:ext cx="2030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定期用新数据对模型进行再训练，通过在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5" name="文本框 294"/>
          <p:cNvSpPr txBox="1"/>
          <p:nvPr/>
        </p:nvSpPr>
        <p:spPr>
          <a:xfrm>
            <a:off x="763920" y="3048120"/>
            <a:ext cx="2030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线学习实现持续更新，使智能体紧跟时代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6" name="任意多边形: 形状 295"/>
          <p:cNvSpPr/>
          <p:nvPr/>
        </p:nvSpPr>
        <p:spPr>
          <a:xfrm>
            <a:off x="3132360" y="2444760"/>
            <a:ext cx="2626200" cy="1029960"/>
          </a:xfrm>
          <a:custGeom>
            <a:avLst/>
            <a:gdLst/>
            <a:ahLst/>
            <a:cxnLst/>
            <a:rect l="0" t="0" r="r" b="b"/>
            <a:pathLst>
              <a:path w="7295" h="2861">
                <a:moveTo>
                  <a:pt x="0" y="2771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5"/>
                  <a:pt x="16" y="26"/>
                </a:cubicBezTo>
                <a:cubicBezTo>
                  <a:pt x="22" y="18"/>
                  <a:pt x="28" y="11"/>
                  <a:pt x="35" y="7"/>
                </a:cubicBezTo>
                <a:cubicBezTo>
                  <a:pt x="41" y="2"/>
                  <a:pt x="49" y="0"/>
                  <a:pt x="56" y="0"/>
                </a:cubicBezTo>
                <a:lnTo>
                  <a:pt x="7206" y="0"/>
                </a:lnTo>
                <a:cubicBezTo>
                  <a:pt x="7218" y="0"/>
                  <a:pt x="7229" y="2"/>
                  <a:pt x="7240" y="7"/>
                </a:cubicBezTo>
                <a:cubicBezTo>
                  <a:pt x="7251" y="11"/>
                  <a:pt x="7261" y="18"/>
                  <a:pt x="7269" y="26"/>
                </a:cubicBezTo>
                <a:cubicBezTo>
                  <a:pt x="7277" y="35"/>
                  <a:pt x="7284" y="44"/>
                  <a:pt x="7288" y="55"/>
                </a:cubicBezTo>
                <a:cubicBezTo>
                  <a:pt x="7293" y="66"/>
                  <a:pt x="7295" y="77"/>
                  <a:pt x="7295" y="89"/>
                </a:cubicBezTo>
                <a:lnTo>
                  <a:pt x="7295" y="2771"/>
                </a:lnTo>
                <a:cubicBezTo>
                  <a:pt x="7295" y="2783"/>
                  <a:pt x="7293" y="2794"/>
                  <a:pt x="7288" y="2805"/>
                </a:cubicBezTo>
                <a:cubicBezTo>
                  <a:pt x="7284" y="2816"/>
                  <a:pt x="7277" y="2826"/>
                  <a:pt x="7269" y="2834"/>
                </a:cubicBezTo>
                <a:cubicBezTo>
                  <a:pt x="7261" y="2843"/>
                  <a:pt x="7251" y="2849"/>
                  <a:pt x="7240" y="2854"/>
                </a:cubicBezTo>
                <a:cubicBezTo>
                  <a:pt x="7229" y="2858"/>
                  <a:pt x="7218" y="2861"/>
                  <a:pt x="7206" y="2861"/>
                </a:cubicBezTo>
                <a:lnTo>
                  <a:pt x="56" y="2861"/>
                </a:lnTo>
                <a:cubicBezTo>
                  <a:pt x="49" y="2861"/>
                  <a:pt x="41" y="2858"/>
                  <a:pt x="35" y="2854"/>
                </a:cubicBezTo>
                <a:cubicBezTo>
                  <a:pt x="28" y="2849"/>
                  <a:pt x="22" y="2843"/>
                  <a:pt x="16" y="2834"/>
                </a:cubicBezTo>
                <a:cubicBezTo>
                  <a:pt x="11" y="2826"/>
                  <a:pt x="7" y="2816"/>
                  <a:pt x="4" y="2805"/>
                </a:cubicBezTo>
                <a:cubicBezTo>
                  <a:pt x="1" y="2794"/>
                  <a:pt x="0" y="2783"/>
                  <a:pt x="0" y="2771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7" name="任意多边形: 形状 296"/>
          <p:cNvSpPr/>
          <p:nvPr/>
        </p:nvSpPr>
        <p:spPr>
          <a:xfrm>
            <a:off x="3120480" y="2444760"/>
            <a:ext cx="32400" cy="1029960"/>
          </a:xfrm>
          <a:custGeom>
            <a:avLst/>
            <a:gdLst/>
            <a:ahLst/>
            <a:cxnLst/>
            <a:rect l="0" t="0" r="r" b="b"/>
            <a:pathLst>
              <a:path w="90" h="2861">
                <a:moveTo>
                  <a:pt x="0" y="0"/>
                </a:moveTo>
                <a:lnTo>
                  <a:pt x="90" y="0"/>
                </a:lnTo>
                <a:lnTo>
                  <a:pt x="90" y="2861"/>
                </a:lnTo>
                <a:lnTo>
                  <a:pt x="0" y="2861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98" name="图片 297"/>
          <p:cNvPicPr/>
          <p:nvPr/>
        </p:nvPicPr>
        <p:blipFill>
          <a:blip r:embed="rId9"/>
          <a:stretch/>
        </p:blipFill>
        <p:spPr>
          <a:xfrm>
            <a:off x="3273480" y="2605680"/>
            <a:ext cx="16848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9" name="文本框 298"/>
          <p:cNvSpPr txBox="1"/>
          <p:nvPr/>
        </p:nvSpPr>
        <p:spPr>
          <a:xfrm>
            <a:off x="763920" y="3209040"/>
            <a:ext cx="13539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变化，保持卓越服务能力。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0" name="文本框 299"/>
          <p:cNvSpPr txBox="1"/>
          <p:nvPr/>
        </p:nvSpPr>
        <p:spPr>
          <a:xfrm>
            <a:off x="3538800" y="2601360"/>
            <a:ext cx="80100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数据持久化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1" name="文本框 300"/>
          <p:cNvSpPr txBox="1"/>
          <p:nvPr/>
        </p:nvSpPr>
        <p:spPr>
          <a:xfrm>
            <a:off x="3538800" y="2887200"/>
            <a:ext cx="2030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通过长期记忆存储用户偏好和历史交互，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2" name="文本框 301"/>
          <p:cNvSpPr txBox="1"/>
          <p:nvPr/>
        </p:nvSpPr>
        <p:spPr>
          <a:xfrm>
            <a:off x="3538800" y="3048120"/>
            <a:ext cx="2030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在未来交互中提供个性化服务，提升用户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03" name="图片 302"/>
          <p:cNvPicPr/>
          <p:nvPr/>
        </p:nvPicPr>
        <p:blipFill>
          <a:blip r:embed="rId10"/>
          <a:stretch/>
        </p:blipFill>
        <p:spPr>
          <a:xfrm>
            <a:off x="321840" y="3707640"/>
            <a:ext cx="20088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4" name="文本框 303"/>
          <p:cNvSpPr txBox="1"/>
          <p:nvPr/>
        </p:nvSpPr>
        <p:spPr>
          <a:xfrm>
            <a:off x="3538800" y="3209040"/>
            <a:ext cx="9028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体验和服务效率。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5" name="文本框 304"/>
          <p:cNvSpPr txBox="1"/>
          <p:nvPr/>
        </p:nvSpPr>
        <p:spPr>
          <a:xfrm>
            <a:off x="587160" y="3695040"/>
            <a:ext cx="179676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 金融领域智能体微调示例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6" name="文本框 305"/>
          <p:cNvSpPr txBox="1"/>
          <p:nvPr/>
        </p:nvSpPr>
        <p:spPr>
          <a:xfrm>
            <a:off x="418320" y="4085640"/>
            <a:ext cx="1396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1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557280" y="4070520"/>
            <a:ext cx="139068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金融领域微调示例代码片段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8" name="文本框 307"/>
          <p:cNvSpPr txBox="1"/>
          <p:nvPr/>
        </p:nvSpPr>
        <p:spPr>
          <a:xfrm>
            <a:off x="418320" y="4214160"/>
            <a:ext cx="35452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1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91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transformers </a:t>
            </a:r>
            <a:r>
              <a:rPr lang="en-US" sz="91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1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Trainer, TrainingArguments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418320" y="4471560"/>
            <a:ext cx="35456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1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1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10" b="0" u="none" strike="noStrike">
                <a:solidFill>
                  <a:srgbClr val="DCDCAA"/>
                </a:solidFill>
                <a:effectLst/>
                <a:uFillTx/>
                <a:latin typeface="Courier New"/>
                <a:ea typeface="Courier New"/>
              </a:rPr>
              <a:t>get_training_arguments</a:t>
            </a:r>
            <a:r>
              <a:rPr lang="en-US" sz="91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(output_dir=</a:t>
            </a:r>
            <a:r>
              <a:rPr lang="en-US" sz="910" b="0" u="none" strike="noStrike">
                <a:solidFill>
                  <a:srgbClr val="CE9178"/>
                </a:solidFill>
                <a:effectLst/>
                <a:uFillTx/>
                <a:latin typeface="Courier New"/>
                <a:ea typeface="Courier New"/>
              </a:rPr>
              <a:t>"./results"</a:t>
            </a:r>
            <a:r>
              <a:rPr lang="en-US" sz="91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):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418320" y="4600440"/>
            <a:ext cx="4870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1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1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1" name="文本框 310"/>
          <p:cNvSpPr txBox="1"/>
          <p:nvPr/>
        </p:nvSpPr>
        <p:spPr>
          <a:xfrm>
            <a:off x="904320" y="4585320"/>
            <a:ext cx="695520" cy="146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10" b="0" u="none" strike="noStrike">
                <a:solidFill>
                  <a:srgbClr val="6A9955"/>
                </a:solidFill>
                <a:effectLst/>
                <a:uFillTx/>
                <a:latin typeface="WenQuanYiZenHei"/>
                <a:ea typeface="WenQuanYiZenHei"/>
              </a:rPr>
              <a:t>配置训练参数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2" name="文本框 311"/>
          <p:cNvSpPr txBox="1"/>
          <p:nvPr/>
        </p:nvSpPr>
        <p:spPr>
          <a:xfrm>
            <a:off x="1580040" y="4600440"/>
            <a:ext cx="20916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10" b="0" u="none" strike="noStrike">
                <a:solidFill>
                  <a:srgbClr val="6A9955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3" name="文本框 312"/>
          <p:cNvSpPr txBox="1"/>
          <p:nvPr/>
        </p:nvSpPr>
        <p:spPr>
          <a:xfrm>
            <a:off x="418320" y="4728960"/>
            <a:ext cx="20160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1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1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1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TrainingArguments(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418320" y="4857840"/>
            <a:ext cx="20858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1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      output_dir=output_dir,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" name="文本框 314"/>
          <p:cNvSpPr txBox="1"/>
          <p:nvPr/>
        </p:nvSpPr>
        <p:spPr>
          <a:xfrm>
            <a:off x="418320" y="4986360"/>
            <a:ext cx="236376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1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      overwrite_output_dir=</a:t>
            </a:r>
            <a:r>
              <a:rPr lang="en-US" sz="910" b="0" u="none" strike="noStrike">
                <a:solidFill>
                  <a:srgbClr val="569CD6"/>
                </a:solidFill>
                <a:effectLst/>
                <a:uFillTx/>
                <a:latin typeface="Courier New"/>
                <a:ea typeface="Courier New"/>
              </a:rPr>
              <a:t>True</a:t>
            </a:r>
            <a:r>
              <a:rPr lang="en-US" sz="91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6" name="文本框 315"/>
          <p:cNvSpPr txBox="1"/>
          <p:nvPr/>
        </p:nvSpPr>
        <p:spPr>
          <a:xfrm>
            <a:off x="418320" y="5115240"/>
            <a:ext cx="18774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1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      num_train_epochs=3,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7" name="文本框 316"/>
          <p:cNvSpPr txBox="1"/>
          <p:nvPr/>
        </p:nvSpPr>
        <p:spPr>
          <a:xfrm>
            <a:off x="418320" y="5243760"/>
            <a:ext cx="26420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1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      per_device_train_batch_size=2,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" name="文本框 317"/>
          <p:cNvSpPr txBox="1"/>
          <p:nvPr/>
        </p:nvSpPr>
        <p:spPr>
          <a:xfrm>
            <a:off x="418320" y="5372280"/>
            <a:ext cx="15994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1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      save_steps=500,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9" name="图片 318"/>
          <p:cNvPicPr/>
          <p:nvPr/>
        </p:nvPicPr>
        <p:blipFill>
          <a:blip r:embed="rId11"/>
          <a:stretch/>
        </p:blipFill>
        <p:spPr>
          <a:xfrm>
            <a:off x="6144480" y="2139480"/>
            <a:ext cx="3216600" cy="2573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0" name="文本框 319"/>
          <p:cNvSpPr txBox="1"/>
          <p:nvPr/>
        </p:nvSpPr>
        <p:spPr>
          <a:xfrm>
            <a:off x="418320" y="5501160"/>
            <a:ext cx="166896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10" b="0" u="none" strike="noStrike">
                <a:solidFill>
                  <a:srgbClr val="E6E6E6"/>
                </a:solidFill>
                <a:effectLst/>
                <a:uFillTx/>
                <a:latin typeface="Courier New"/>
                <a:ea typeface="Courier New"/>
              </a:rPr>
              <a:t>        logging steps=10</a:t>
            </a:r>
            <a:endParaRPr lang="en-US" sz="9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图片 320"/>
          <p:cNvPicPr/>
          <p:nvPr/>
        </p:nvPicPr>
        <p:blipFill>
          <a:blip r:embed="rId2"/>
          <a:stretch/>
        </p:blipFill>
        <p:spPr>
          <a:xfrm>
            <a:off x="0" y="0"/>
            <a:ext cx="9921240" cy="633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2" name="图片 321"/>
          <p:cNvPicPr/>
          <p:nvPr/>
        </p:nvPicPr>
        <p:blipFill>
          <a:blip r:embed="rId3"/>
          <a:stretch/>
        </p:blipFill>
        <p:spPr>
          <a:xfrm>
            <a:off x="309960" y="309960"/>
            <a:ext cx="9921240" cy="633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3" name="图片 322"/>
          <p:cNvPicPr/>
          <p:nvPr/>
        </p:nvPicPr>
        <p:blipFill>
          <a:blip r:embed="rId4"/>
          <a:stretch/>
        </p:blipFill>
        <p:spPr>
          <a:xfrm>
            <a:off x="7983720" y="-775080"/>
            <a:ext cx="2712600" cy="2712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4" name="图片 323"/>
          <p:cNvPicPr/>
          <p:nvPr/>
        </p:nvPicPr>
        <p:blipFill>
          <a:blip r:embed="rId5"/>
          <a:stretch/>
        </p:blipFill>
        <p:spPr>
          <a:xfrm>
            <a:off x="-387720" y="4790160"/>
            <a:ext cx="1937520" cy="1937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5" name="文本框 324"/>
          <p:cNvSpPr txBox="1"/>
          <p:nvPr/>
        </p:nvSpPr>
        <p:spPr>
          <a:xfrm>
            <a:off x="9464040" y="6084720"/>
            <a:ext cx="31248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6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309960" y="330120"/>
            <a:ext cx="3905280" cy="4042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多语言支持与</a:t>
            </a:r>
            <a:r>
              <a:rPr lang="zh-CN" sz="219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跨文化交互</a:t>
            </a:r>
            <a:r>
              <a:rPr lang="zh-CN" sz="219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的实现</a:t>
            </a:r>
            <a:endParaRPr lang="en-US" sz="21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7" name="任意多边形: 形状 326"/>
          <p:cNvSpPr/>
          <p:nvPr/>
        </p:nvSpPr>
        <p:spPr>
          <a:xfrm>
            <a:off x="321480" y="1116000"/>
            <a:ext cx="4391280" cy="899640"/>
          </a:xfrm>
          <a:custGeom>
            <a:avLst/>
            <a:gdLst/>
            <a:ahLst/>
            <a:cxnLst/>
            <a:rect l="0" t="0" r="r" b="b"/>
            <a:pathLst>
              <a:path w="12198" h="2499">
                <a:moveTo>
                  <a:pt x="0" y="2412"/>
                </a:moveTo>
                <a:lnTo>
                  <a:pt x="0" y="86"/>
                </a:lnTo>
                <a:cubicBezTo>
                  <a:pt x="0" y="75"/>
                  <a:pt x="1" y="64"/>
                  <a:pt x="4" y="53"/>
                </a:cubicBezTo>
                <a:cubicBezTo>
                  <a:pt x="7" y="43"/>
                  <a:pt x="11" y="33"/>
                  <a:pt x="16" y="25"/>
                </a:cubicBezTo>
                <a:cubicBezTo>
                  <a:pt x="21" y="17"/>
                  <a:pt x="27" y="11"/>
                  <a:pt x="33" y="7"/>
                </a:cubicBezTo>
                <a:cubicBezTo>
                  <a:pt x="40" y="2"/>
                  <a:pt x="47" y="0"/>
                  <a:pt x="54" y="0"/>
                </a:cubicBezTo>
                <a:lnTo>
                  <a:pt x="12112" y="0"/>
                </a:lnTo>
                <a:cubicBezTo>
                  <a:pt x="12124" y="0"/>
                  <a:pt x="12135" y="2"/>
                  <a:pt x="12145" y="7"/>
                </a:cubicBezTo>
                <a:cubicBezTo>
                  <a:pt x="12156" y="11"/>
                  <a:pt x="12165" y="17"/>
                  <a:pt x="12173" y="25"/>
                </a:cubicBezTo>
                <a:cubicBezTo>
                  <a:pt x="12181" y="33"/>
                  <a:pt x="12187" y="43"/>
                  <a:pt x="12192" y="53"/>
                </a:cubicBezTo>
                <a:cubicBezTo>
                  <a:pt x="12196" y="64"/>
                  <a:pt x="12198" y="75"/>
                  <a:pt x="12198" y="86"/>
                </a:cubicBezTo>
                <a:lnTo>
                  <a:pt x="12198" y="2412"/>
                </a:lnTo>
                <a:cubicBezTo>
                  <a:pt x="12198" y="2424"/>
                  <a:pt x="12196" y="2435"/>
                  <a:pt x="12192" y="2445"/>
                </a:cubicBezTo>
                <a:cubicBezTo>
                  <a:pt x="12187" y="2456"/>
                  <a:pt x="12181" y="2465"/>
                  <a:pt x="12173" y="2473"/>
                </a:cubicBezTo>
                <a:cubicBezTo>
                  <a:pt x="12165" y="2481"/>
                  <a:pt x="12156" y="2488"/>
                  <a:pt x="12145" y="2492"/>
                </a:cubicBezTo>
                <a:cubicBezTo>
                  <a:pt x="12135" y="2496"/>
                  <a:pt x="12124" y="2499"/>
                  <a:pt x="12112" y="2499"/>
                </a:cubicBezTo>
                <a:lnTo>
                  <a:pt x="54" y="2499"/>
                </a:lnTo>
                <a:cubicBezTo>
                  <a:pt x="47" y="2499"/>
                  <a:pt x="40" y="2496"/>
                  <a:pt x="33" y="2492"/>
                </a:cubicBezTo>
                <a:cubicBezTo>
                  <a:pt x="27" y="2488"/>
                  <a:pt x="21" y="2481"/>
                  <a:pt x="16" y="2473"/>
                </a:cubicBezTo>
                <a:cubicBezTo>
                  <a:pt x="11" y="2465"/>
                  <a:pt x="7" y="2456"/>
                  <a:pt x="4" y="2445"/>
                </a:cubicBezTo>
                <a:cubicBezTo>
                  <a:pt x="1" y="2435"/>
                  <a:pt x="0" y="2424"/>
                  <a:pt x="0" y="2412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8" name="任意多边形: 形状 327"/>
          <p:cNvSpPr/>
          <p:nvPr/>
        </p:nvSpPr>
        <p:spPr>
          <a:xfrm>
            <a:off x="309960" y="1116000"/>
            <a:ext cx="31320" cy="899640"/>
          </a:xfrm>
          <a:custGeom>
            <a:avLst/>
            <a:gdLst/>
            <a:ahLst/>
            <a:cxnLst/>
            <a:rect l="0" t="0" r="r" b="b"/>
            <a:pathLst>
              <a:path w="87" h="2499">
                <a:moveTo>
                  <a:pt x="0" y="0"/>
                </a:moveTo>
                <a:lnTo>
                  <a:pt x="87" y="0"/>
                </a:lnTo>
                <a:lnTo>
                  <a:pt x="87" y="2499"/>
                </a:lnTo>
                <a:lnTo>
                  <a:pt x="0" y="2499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9" name="任意多边形: 形状 328"/>
          <p:cNvSpPr/>
          <p:nvPr/>
        </p:nvSpPr>
        <p:spPr>
          <a:xfrm>
            <a:off x="321480" y="2170080"/>
            <a:ext cx="4391280" cy="899640"/>
          </a:xfrm>
          <a:custGeom>
            <a:avLst/>
            <a:gdLst/>
            <a:ahLst/>
            <a:cxnLst/>
            <a:rect l="0" t="0" r="r" b="b"/>
            <a:pathLst>
              <a:path w="12198" h="2499">
                <a:moveTo>
                  <a:pt x="0" y="2413"/>
                </a:moveTo>
                <a:lnTo>
                  <a:pt x="0" y="86"/>
                </a:lnTo>
                <a:cubicBezTo>
                  <a:pt x="0" y="75"/>
                  <a:pt x="1" y="64"/>
                  <a:pt x="4" y="53"/>
                </a:cubicBezTo>
                <a:cubicBezTo>
                  <a:pt x="7" y="43"/>
                  <a:pt x="11" y="33"/>
                  <a:pt x="16" y="25"/>
                </a:cubicBezTo>
                <a:cubicBezTo>
                  <a:pt x="21" y="17"/>
                  <a:pt x="27" y="11"/>
                  <a:pt x="33" y="7"/>
                </a:cubicBezTo>
                <a:cubicBezTo>
                  <a:pt x="40" y="2"/>
                  <a:pt x="47" y="0"/>
                  <a:pt x="54" y="0"/>
                </a:cubicBezTo>
                <a:lnTo>
                  <a:pt x="12112" y="0"/>
                </a:lnTo>
                <a:cubicBezTo>
                  <a:pt x="12124" y="0"/>
                  <a:pt x="12135" y="2"/>
                  <a:pt x="12145" y="7"/>
                </a:cubicBezTo>
                <a:cubicBezTo>
                  <a:pt x="12156" y="11"/>
                  <a:pt x="12165" y="17"/>
                  <a:pt x="12173" y="25"/>
                </a:cubicBezTo>
                <a:cubicBezTo>
                  <a:pt x="12181" y="33"/>
                  <a:pt x="12187" y="43"/>
                  <a:pt x="12192" y="53"/>
                </a:cubicBezTo>
                <a:cubicBezTo>
                  <a:pt x="12196" y="64"/>
                  <a:pt x="12198" y="75"/>
                  <a:pt x="12198" y="86"/>
                </a:cubicBezTo>
                <a:lnTo>
                  <a:pt x="12198" y="2413"/>
                </a:lnTo>
                <a:cubicBezTo>
                  <a:pt x="12198" y="2424"/>
                  <a:pt x="12196" y="2435"/>
                  <a:pt x="12192" y="2446"/>
                </a:cubicBezTo>
                <a:cubicBezTo>
                  <a:pt x="12187" y="2456"/>
                  <a:pt x="12181" y="2465"/>
                  <a:pt x="12173" y="2474"/>
                </a:cubicBezTo>
                <a:cubicBezTo>
                  <a:pt x="12165" y="2482"/>
                  <a:pt x="12156" y="2488"/>
                  <a:pt x="12145" y="2492"/>
                </a:cubicBezTo>
                <a:cubicBezTo>
                  <a:pt x="12135" y="2497"/>
                  <a:pt x="12124" y="2499"/>
                  <a:pt x="12112" y="2499"/>
                </a:cubicBezTo>
                <a:lnTo>
                  <a:pt x="54" y="2499"/>
                </a:lnTo>
                <a:cubicBezTo>
                  <a:pt x="47" y="2499"/>
                  <a:pt x="40" y="2497"/>
                  <a:pt x="33" y="2492"/>
                </a:cubicBezTo>
                <a:cubicBezTo>
                  <a:pt x="27" y="2488"/>
                  <a:pt x="21" y="2482"/>
                  <a:pt x="16" y="2474"/>
                </a:cubicBezTo>
                <a:cubicBezTo>
                  <a:pt x="11" y="2465"/>
                  <a:pt x="7" y="2456"/>
                  <a:pt x="4" y="2446"/>
                </a:cubicBezTo>
                <a:cubicBezTo>
                  <a:pt x="1" y="2435"/>
                  <a:pt x="0" y="2424"/>
                  <a:pt x="0" y="2413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0" name="任意多边形: 形状 329"/>
          <p:cNvSpPr/>
          <p:nvPr/>
        </p:nvSpPr>
        <p:spPr>
          <a:xfrm>
            <a:off x="309960" y="2170080"/>
            <a:ext cx="31320" cy="899640"/>
          </a:xfrm>
          <a:custGeom>
            <a:avLst/>
            <a:gdLst/>
            <a:ahLst/>
            <a:cxnLst/>
            <a:rect l="0" t="0" r="r" b="b"/>
            <a:pathLst>
              <a:path w="87" h="2499">
                <a:moveTo>
                  <a:pt x="0" y="0"/>
                </a:moveTo>
                <a:lnTo>
                  <a:pt x="87" y="0"/>
                </a:lnTo>
                <a:lnTo>
                  <a:pt x="87" y="2499"/>
                </a:lnTo>
                <a:lnTo>
                  <a:pt x="0" y="2499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1" name="任意多边形: 形状 330"/>
          <p:cNvSpPr/>
          <p:nvPr/>
        </p:nvSpPr>
        <p:spPr>
          <a:xfrm>
            <a:off x="321480" y="3224160"/>
            <a:ext cx="4391280" cy="899640"/>
          </a:xfrm>
          <a:custGeom>
            <a:avLst/>
            <a:gdLst/>
            <a:ahLst/>
            <a:cxnLst/>
            <a:rect l="0" t="0" r="r" b="b"/>
            <a:pathLst>
              <a:path w="12198" h="2499">
                <a:moveTo>
                  <a:pt x="0" y="2413"/>
                </a:moveTo>
                <a:lnTo>
                  <a:pt x="0" y="86"/>
                </a:lnTo>
                <a:cubicBezTo>
                  <a:pt x="0" y="75"/>
                  <a:pt x="1" y="64"/>
                  <a:pt x="4" y="54"/>
                </a:cubicBezTo>
                <a:cubicBezTo>
                  <a:pt x="7" y="43"/>
                  <a:pt x="11" y="34"/>
                  <a:pt x="16" y="26"/>
                </a:cubicBezTo>
                <a:cubicBezTo>
                  <a:pt x="21" y="18"/>
                  <a:pt x="27" y="11"/>
                  <a:pt x="33" y="7"/>
                </a:cubicBezTo>
                <a:cubicBezTo>
                  <a:pt x="40" y="3"/>
                  <a:pt x="47" y="0"/>
                  <a:pt x="54" y="0"/>
                </a:cubicBezTo>
                <a:lnTo>
                  <a:pt x="12112" y="0"/>
                </a:lnTo>
                <a:cubicBezTo>
                  <a:pt x="12124" y="0"/>
                  <a:pt x="12135" y="3"/>
                  <a:pt x="12145" y="7"/>
                </a:cubicBezTo>
                <a:cubicBezTo>
                  <a:pt x="12156" y="11"/>
                  <a:pt x="12165" y="18"/>
                  <a:pt x="12173" y="26"/>
                </a:cubicBezTo>
                <a:cubicBezTo>
                  <a:pt x="12181" y="34"/>
                  <a:pt x="12187" y="43"/>
                  <a:pt x="12192" y="54"/>
                </a:cubicBezTo>
                <a:cubicBezTo>
                  <a:pt x="12196" y="64"/>
                  <a:pt x="12198" y="75"/>
                  <a:pt x="12198" y="86"/>
                </a:cubicBezTo>
                <a:lnTo>
                  <a:pt x="12198" y="2413"/>
                </a:lnTo>
                <a:cubicBezTo>
                  <a:pt x="12198" y="2424"/>
                  <a:pt x="12196" y="2435"/>
                  <a:pt x="12192" y="2446"/>
                </a:cubicBezTo>
                <a:cubicBezTo>
                  <a:pt x="12187" y="2456"/>
                  <a:pt x="12181" y="2466"/>
                  <a:pt x="12173" y="2474"/>
                </a:cubicBezTo>
                <a:cubicBezTo>
                  <a:pt x="12165" y="2482"/>
                  <a:pt x="12156" y="2488"/>
                  <a:pt x="12145" y="2492"/>
                </a:cubicBezTo>
                <a:cubicBezTo>
                  <a:pt x="12135" y="2497"/>
                  <a:pt x="12124" y="2499"/>
                  <a:pt x="12112" y="2499"/>
                </a:cubicBezTo>
                <a:lnTo>
                  <a:pt x="54" y="2499"/>
                </a:lnTo>
                <a:cubicBezTo>
                  <a:pt x="47" y="2499"/>
                  <a:pt x="40" y="2497"/>
                  <a:pt x="33" y="2492"/>
                </a:cubicBezTo>
                <a:cubicBezTo>
                  <a:pt x="27" y="2488"/>
                  <a:pt x="21" y="2482"/>
                  <a:pt x="16" y="2474"/>
                </a:cubicBezTo>
                <a:cubicBezTo>
                  <a:pt x="11" y="2466"/>
                  <a:pt x="7" y="2456"/>
                  <a:pt x="4" y="2446"/>
                </a:cubicBezTo>
                <a:cubicBezTo>
                  <a:pt x="1" y="2435"/>
                  <a:pt x="0" y="2424"/>
                  <a:pt x="0" y="2413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2" name="任意多边形: 形状 331"/>
          <p:cNvSpPr/>
          <p:nvPr/>
        </p:nvSpPr>
        <p:spPr>
          <a:xfrm>
            <a:off x="309960" y="3224160"/>
            <a:ext cx="31320" cy="899640"/>
          </a:xfrm>
          <a:custGeom>
            <a:avLst/>
            <a:gdLst/>
            <a:ahLst/>
            <a:cxnLst/>
            <a:rect l="0" t="0" r="r" b="b"/>
            <a:pathLst>
              <a:path w="87" h="2499">
                <a:moveTo>
                  <a:pt x="0" y="0"/>
                </a:moveTo>
                <a:lnTo>
                  <a:pt x="87" y="0"/>
                </a:lnTo>
                <a:lnTo>
                  <a:pt x="87" y="2499"/>
                </a:lnTo>
                <a:lnTo>
                  <a:pt x="0" y="2499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3" name="任意多边形: 形状 332"/>
          <p:cNvSpPr/>
          <p:nvPr/>
        </p:nvSpPr>
        <p:spPr>
          <a:xfrm>
            <a:off x="321480" y="4278600"/>
            <a:ext cx="4391280" cy="899280"/>
          </a:xfrm>
          <a:custGeom>
            <a:avLst/>
            <a:gdLst/>
            <a:ahLst/>
            <a:cxnLst/>
            <a:rect l="0" t="0" r="r" b="b"/>
            <a:pathLst>
              <a:path w="12198" h="2498">
                <a:moveTo>
                  <a:pt x="0" y="2412"/>
                </a:moveTo>
                <a:lnTo>
                  <a:pt x="0" y="86"/>
                </a:lnTo>
                <a:cubicBezTo>
                  <a:pt x="0" y="74"/>
                  <a:pt x="1" y="63"/>
                  <a:pt x="4" y="53"/>
                </a:cubicBezTo>
                <a:cubicBezTo>
                  <a:pt x="7" y="42"/>
                  <a:pt x="11" y="33"/>
                  <a:pt x="16" y="25"/>
                </a:cubicBezTo>
                <a:cubicBezTo>
                  <a:pt x="21" y="17"/>
                  <a:pt x="27" y="11"/>
                  <a:pt x="33" y="6"/>
                </a:cubicBezTo>
                <a:cubicBezTo>
                  <a:pt x="40" y="2"/>
                  <a:pt x="47" y="0"/>
                  <a:pt x="54" y="0"/>
                </a:cubicBezTo>
                <a:lnTo>
                  <a:pt x="12112" y="0"/>
                </a:lnTo>
                <a:cubicBezTo>
                  <a:pt x="12124" y="0"/>
                  <a:pt x="12135" y="2"/>
                  <a:pt x="12145" y="6"/>
                </a:cubicBezTo>
                <a:cubicBezTo>
                  <a:pt x="12156" y="11"/>
                  <a:pt x="12165" y="17"/>
                  <a:pt x="12173" y="25"/>
                </a:cubicBezTo>
                <a:cubicBezTo>
                  <a:pt x="12181" y="33"/>
                  <a:pt x="12187" y="42"/>
                  <a:pt x="12192" y="53"/>
                </a:cubicBezTo>
                <a:cubicBezTo>
                  <a:pt x="12196" y="63"/>
                  <a:pt x="12198" y="74"/>
                  <a:pt x="12198" y="86"/>
                </a:cubicBezTo>
                <a:lnTo>
                  <a:pt x="12198" y="2412"/>
                </a:lnTo>
                <a:cubicBezTo>
                  <a:pt x="12198" y="2423"/>
                  <a:pt x="12196" y="2434"/>
                  <a:pt x="12192" y="2445"/>
                </a:cubicBezTo>
                <a:cubicBezTo>
                  <a:pt x="12187" y="2456"/>
                  <a:pt x="12181" y="2465"/>
                  <a:pt x="12173" y="2473"/>
                </a:cubicBezTo>
                <a:cubicBezTo>
                  <a:pt x="12165" y="2481"/>
                  <a:pt x="12156" y="2487"/>
                  <a:pt x="12145" y="2492"/>
                </a:cubicBezTo>
                <a:cubicBezTo>
                  <a:pt x="12135" y="2496"/>
                  <a:pt x="12124" y="2498"/>
                  <a:pt x="12112" y="2498"/>
                </a:cubicBezTo>
                <a:lnTo>
                  <a:pt x="54" y="2498"/>
                </a:lnTo>
                <a:cubicBezTo>
                  <a:pt x="47" y="2498"/>
                  <a:pt x="40" y="2496"/>
                  <a:pt x="33" y="2492"/>
                </a:cubicBezTo>
                <a:cubicBezTo>
                  <a:pt x="27" y="2487"/>
                  <a:pt x="21" y="2481"/>
                  <a:pt x="16" y="2473"/>
                </a:cubicBezTo>
                <a:cubicBezTo>
                  <a:pt x="11" y="2465"/>
                  <a:pt x="7" y="2456"/>
                  <a:pt x="4" y="2445"/>
                </a:cubicBezTo>
                <a:cubicBezTo>
                  <a:pt x="1" y="2434"/>
                  <a:pt x="0" y="2423"/>
                  <a:pt x="0" y="2412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4" name="任意多边形: 形状 333"/>
          <p:cNvSpPr/>
          <p:nvPr/>
        </p:nvSpPr>
        <p:spPr>
          <a:xfrm>
            <a:off x="309960" y="4278600"/>
            <a:ext cx="31320" cy="899280"/>
          </a:xfrm>
          <a:custGeom>
            <a:avLst/>
            <a:gdLst/>
            <a:ahLst/>
            <a:cxnLst/>
            <a:rect l="0" t="0" r="r" b="b"/>
            <a:pathLst>
              <a:path w="87" h="2498">
                <a:moveTo>
                  <a:pt x="0" y="0"/>
                </a:moveTo>
                <a:lnTo>
                  <a:pt x="87" y="0"/>
                </a:lnTo>
                <a:lnTo>
                  <a:pt x="87" y="2498"/>
                </a:lnTo>
                <a:lnTo>
                  <a:pt x="0" y="2498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35" name="图片 334"/>
          <p:cNvPicPr/>
          <p:nvPr/>
        </p:nvPicPr>
        <p:blipFill>
          <a:blip r:embed="rId6"/>
          <a:stretch/>
        </p:blipFill>
        <p:spPr>
          <a:xfrm>
            <a:off x="457200" y="127116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6" name="文本框 335"/>
          <p:cNvSpPr txBox="1"/>
          <p:nvPr/>
        </p:nvSpPr>
        <p:spPr>
          <a:xfrm>
            <a:off x="309960" y="754200"/>
            <a:ext cx="3675240" cy="20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0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110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如何实现高质量的多语言转换与理解，支持跨文化交流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813960" y="1266840"/>
            <a:ext cx="777960" cy="224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多语言能力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813960" y="1551240"/>
            <a:ext cx="372960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不仅能实现高质量的语言转换，还能深入理解不同语言的语义结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9" name="图片 338"/>
          <p:cNvPicPr/>
          <p:nvPr/>
        </p:nvPicPr>
        <p:blipFill>
          <a:blip r:embed="rId7"/>
          <a:stretch/>
        </p:blipFill>
        <p:spPr>
          <a:xfrm>
            <a:off x="457200" y="2325240"/>
            <a:ext cx="23220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0" name="文本框 339"/>
          <p:cNvSpPr txBox="1"/>
          <p:nvPr/>
        </p:nvSpPr>
        <p:spPr>
          <a:xfrm>
            <a:off x="813960" y="1737360"/>
            <a:ext cx="222264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构和文化背景，超越了简单翻译的功能。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1" name="文本框 340"/>
          <p:cNvSpPr txBox="1"/>
          <p:nvPr/>
        </p:nvSpPr>
        <p:spPr>
          <a:xfrm>
            <a:off x="813960" y="2320920"/>
            <a:ext cx="933480" cy="224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文化适应能力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2" name="文本框 341"/>
          <p:cNvSpPr txBox="1"/>
          <p:nvPr/>
        </p:nvSpPr>
        <p:spPr>
          <a:xfrm>
            <a:off x="813960" y="2605680"/>
            <a:ext cx="370404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智能体能够理解并尊重不同文化的沟通习惯，避免误解或冒犯，在国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43" name="图片 342"/>
          <p:cNvPicPr/>
          <p:nvPr/>
        </p:nvPicPr>
        <p:blipFill>
          <a:blip r:embed="rId8"/>
          <a:stretch/>
        </p:blipFill>
        <p:spPr>
          <a:xfrm>
            <a:off x="457200" y="3379320"/>
            <a:ext cx="1623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4" name="文本框 343"/>
          <p:cNvSpPr txBox="1"/>
          <p:nvPr/>
        </p:nvSpPr>
        <p:spPr>
          <a:xfrm>
            <a:off x="813960" y="2791440"/>
            <a:ext cx="259308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际会议等场景中提供符合听众文化习惯的翻译。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5" name="文本框 344"/>
          <p:cNvSpPr txBox="1"/>
          <p:nvPr/>
        </p:nvSpPr>
        <p:spPr>
          <a:xfrm>
            <a:off x="744120" y="3375000"/>
            <a:ext cx="1089000" cy="224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跨语言参数共享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6" name="文本框 345"/>
          <p:cNvSpPr txBox="1"/>
          <p:nvPr/>
        </p:nvSpPr>
        <p:spPr>
          <a:xfrm>
            <a:off x="744120" y="3659760"/>
            <a:ext cx="388872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通过跨语言共享参数，</a:t>
            </a:r>
            <a:r>
              <a:rPr lang="en-US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学习不同语言的共性，能在接触新语言时快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47" name="图片 346"/>
          <p:cNvPicPr/>
          <p:nvPr/>
        </p:nvPicPr>
        <p:blipFill>
          <a:blip r:embed="rId9"/>
          <a:stretch/>
        </p:blipFill>
        <p:spPr>
          <a:xfrm>
            <a:off x="457200" y="443376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8" name="文本框 347"/>
          <p:cNvSpPr txBox="1"/>
          <p:nvPr/>
        </p:nvSpPr>
        <p:spPr>
          <a:xfrm>
            <a:off x="744120" y="3845880"/>
            <a:ext cx="148212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速适应并生成高质量输出。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9" name="文本框 348"/>
          <p:cNvSpPr txBox="1"/>
          <p:nvPr/>
        </p:nvSpPr>
        <p:spPr>
          <a:xfrm>
            <a:off x="767520" y="4429440"/>
            <a:ext cx="933480" cy="224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实时翻译实现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0" name="文本框 349"/>
          <p:cNvSpPr txBox="1"/>
          <p:nvPr/>
        </p:nvSpPr>
        <p:spPr>
          <a:xfrm>
            <a:off x="767520" y="4713840"/>
            <a:ext cx="390096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智能体可结合</a:t>
            </a:r>
            <a:r>
              <a:rPr lang="en-US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和翻译</a:t>
            </a:r>
            <a:r>
              <a:rPr lang="en-US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实现实时对话翻译，在多语言环境中实现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1" name="图片 350"/>
          <p:cNvPicPr/>
          <p:nvPr/>
        </p:nvPicPr>
        <p:blipFill>
          <a:blip r:embed="rId10"/>
          <a:stretch/>
        </p:blipFill>
        <p:spPr>
          <a:xfrm>
            <a:off x="7797600" y="168984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2" name="文本框 351"/>
          <p:cNvSpPr txBox="1"/>
          <p:nvPr/>
        </p:nvSpPr>
        <p:spPr>
          <a:xfrm>
            <a:off x="767520" y="4899960"/>
            <a:ext cx="1482120" cy="178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语义一致性和逻辑连贯性。</a:t>
            </a:r>
            <a:endParaRPr lang="en-US" sz="9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3" name="图片 352"/>
          <p:cNvPicPr/>
          <p:nvPr/>
        </p:nvPicPr>
        <p:blipFill>
          <a:blip r:embed="rId11"/>
          <a:stretch/>
        </p:blipFill>
        <p:spPr>
          <a:xfrm>
            <a:off x="8340120" y="2387520"/>
            <a:ext cx="1933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4" name="文本框 353"/>
          <p:cNvSpPr txBox="1"/>
          <p:nvPr/>
        </p:nvSpPr>
        <p:spPr>
          <a:xfrm>
            <a:off x="7983720" y="1735200"/>
            <a:ext cx="3726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文化习惯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5" name="图片 354"/>
          <p:cNvPicPr/>
          <p:nvPr/>
        </p:nvPicPr>
        <p:blipFill>
          <a:blip r:embed="rId12"/>
          <a:stretch/>
        </p:blipFill>
        <p:spPr>
          <a:xfrm>
            <a:off x="8340120" y="3751560"/>
            <a:ext cx="1933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6" name="文本框 355"/>
          <p:cNvSpPr txBox="1"/>
          <p:nvPr/>
        </p:nvSpPr>
        <p:spPr>
          <a:xfrm>
            <a:off x="8565120" y="2432880"/>
            <a:ext cx="3726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商业礼仪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7" name="图片 356"/>
          <p:cNvPicPr/>
          <p:nvPr/>
        </p:nvPicPr>
        <p:blipFill>
          <a:blip r:embed="rId13"/>
          <a:stretch/>
        </p:blipFill>
        <p:spPr>
          <a:xfrm>
            <a:off x="7797600" y="4449240"/>
            <a:ext cx="1933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8" name="文本框 357"/>
          <p:cNvSpPr txBox="1"/>
          <p:nvPr/>
        </p:nvSpPr>
        <p:spPr>
          <a:xfrm>
            <a:off x="8565120" y="3796920"/>
            <a:ext cx="3726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社交规范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9" name="任意多边形: 形状 358"/>
          <p:cNvSpPr/>
          <p:nvPr/>
        </p:nvSpPr>
        <p:spPr>
          <a:xfrm>
            <a:off x="6948720" y="1305720"/>
            <a:ext cx="2472840" cy="504360"/>
          </a:xfrm>
          <a:custGeom>
            <a:avLst/>
            <a:gdLst/>
            <a:ahLst/>
            <a:cxnLst/>
            <a:rect l="0" t="0" r="r" b="b"/>
            <a:pathLst>
              <a:path w="6869" h="1401">
                <a:moveTo>
                  <a:pt x="0" y="1238"/>
                </a:moveTo>
                <a:lnTo>
                  <a:pt x="0" y="162"/>
                </a:lnTo>
                <a:cubicBezTo>
                  <a:pt x="0" y="151"/>
                  <a:pt x="1" y="141"/>
                  <a:pt x="3" y="130"/>
                </a:cubicBezTo>
                <a:cubicBezTo>
                  <a:pt x="5" y="120"/>
                  <a:pt x="8" y="110"/>
                  <a:pt x="12" y="100"/>
                </a:cubicBezTo>
                <a:cubicBezTo>
                  <a:pt x="16" y="90"/>
                  <a:pt x="21" y="81"/>
                  <a:pt x="27" y="72"/>
                </a:cubicBezTo>
                <a:cubicBezTo>
                  <a:pt x="33" y="63"/>
                  <a:pt x="40" y="55"/>
                  <a:pt x="47" y="48"/>
                </a:cubicBezTo>
                <a:cubicBezTo>
                  <a:pt x="55" y="40"/>
                  <a:pt x="63" y="34"/>
                  <a:pt x="72" y="28"/>
                </a:cubicBezTo>
                <a:cubicBezTo>
                  <a:pt x="81" y="22"/>
                  <a:pt x="90" y="17"/>
                  <a:pt x="100" y="13"/>
                </a:cubicBezTo>
                <a:cubicBezTo>
                  <a:pt x="109" y="9"/>
                  <a:pt x="120" y="6"/>
                  <a:pt x="130" y="4"/>
                </a:cubicBezTo>
                <a:cubicBezTo>
                  <a:pt x="140" y="1"/>
                  <a:pt x="151" y="0"/>
                  <a:pt x="161" y="0"/>
                </a:cubicBezTo>
                <a:lnTo>
                  <a:pt x="6708" y="0"/>
                </a:lnTo>
                <a:cubicBezTo>
                  <a:pt x="6718" y="0"/>
                  <a:pt x="6729" y="1"/>
                  <a:pt x="6739" y="4"/>
                </a:cubicBezTo>
                <a:cubicBezTo>
                  <a:pt x="6750" y="6"/>
                  <a:pt x="6760" y="9"/>
                  <a:pt x="6770" y="13"/>
                </a:cubicBezTo>
                <a:cubicBezTo>
                  <a:pt x="6779" y="17"/>
                  <a:pt x="6789" y="22"/>
                  <a:pt x="6798" y="28"/>
                </a:cubicBezTo>
                <a:cubicBezTo>
                  <a:pt x="6806" y="34"/>
                  <a:pt x="6815" y="40"/>
                  <a:pt x="6822" y="48"/>
                </a:cubicBezTo>
                <a:cubicBezTo>
                  <a:pt x="6830" y="55"/>
                  <a:pt x="6836" y="63"/>
                  <a:pt x="6842" y="72"/>
                </a:cubicBezTo>
                <a:cubicBezTo>
                  <a:pt x="6848" y="81"/>
                  <a:pt x="6853" y="90"/>
                  <a:pt x="6857" y="100"/>
                </a:cubicBezTo>
                <a:cubicBezTo>
                  <a:pt x="6861" y="110"/>
                  <a:pt x="6864" y="120"/>
                  <a:pt x="6866" y="130"/>
                </a:cubicBezTo>
                <a:cubicBezTo>
                  <a:pt x="6868" y="141"/>
                  <a:pt x="6869" y="151"/>
                  <a:pt x="6869" y="162"/>
                </a:cubicBezTo>
                <a:lnTo>
                  <a:pt x="6869" y="1238"/>
                </a:lnTo>
                <a:cubicBezTo>
                  <a:pt x="6869" y="1249"/>
                  <a:pt x="6868" y="1260"/>
                  <a:pt x="6866" y="1271"/>
                </a:cubicBezTo>
                <a:cubicBezTo>
                  <a:pt x="6864" y="1281"/>
                  <a:pt x="6861" y="1291"/>
                  <a:pt x="6857" y="1301"/>
                </a:cubicBezTo>
                <a:cubicBezTo>
                  <a:pt x="6853" y="1311"/>
                  <a:pt x="6848" y="1320"/>
                  <a:pt x="6842" y="1329"/>
                </a:cubicBezTo>
                <a:cubicBezTo>
                  <a:pt x="6836" y="1338"/>
                  <a:pt x="6830" y="1346"/>
                  <a:pt x="6822" y="1354"/>
                </a:cubicBezTo>
                <a:cubicBezTo>
                  <a:pt x="6815" y="1361"/>
                  <a:pt x="6806" y="1368"/>
                  <a:pt x="6798" y="1374"/>
                </a:cubicBezTo>
                <a:cubicBezTo>
                  <a:pt x="6789" y="1380"/>
                  <a:pt x="6779" y="1385"/>
                  <a:pt x="6770" y="1389"/>
                </a:cubicBezTo>
                <a:cubicBezTo>
                  <a:pt x="6760" y="1393"/>
                  <a:pt x="6750" y="1396"/>
                  <a:pt x="6739" y="1398"/>
                </a:cubicBezTo>
                <a:cubicBezTo>
                  <a:pt x="6729" y="1400"/>
                  <a:pt x="6718" y="1401"/>
                  <a:pt x="6708" y="1401"/>
                </a:cubicBezTo>
                <a:lnTo>
                  <a:pt x="161" y="1401"/>
                </a:lnTo>
                <a:cubicBezTo>
                  <a:pt x="151" y="1401"/>
                  <a:pt x="140" y="1400"/>
                  <a:pt x="130" y="1398"/>
                </a:cubicBezTo>
                <a:cubicBezTo>
                  <a:pt x="120" y="1396"/>
                  <a:pt x="109" y="1393"/>
                  <a:pt x="100" y="1389"/>
                </a:cubicBezTo>
                <a:cubicBezTo>
                  <a:pt x="90" y="1385"/>
                  <a:pt x="81" y="1380"/>
                  <a:pt x="72" y="1374"/>
                </a:cubicBezTo>
                <a:cubicBezTo>
                  <a:pt x="63" y="1368"/>
                  <a:pt x="55" y="1361"/>
                  <a:pt x="47" y="1354"/>
                </a:cubicBezTo>
                <a:cubicBezTo>
                  <a:pt x="40" y="1346"/>
                  <a:pt x="33" y="1338"/>
                  <a:pt x="27" y="1329"/>
                </a:cubicBezTo>
                <a:cubicBezTo>
                  <a:pt x="21" y="1320"/>
                  <a:pt x="16" y="1311"/>
                  <a:pt x="12" y="1301"/>
                </a:cubicBezTo>
                <a:cubicBezTo>
                  <a:pt x="8" y="1291"/>
                  <a:pt x="5" y="1281"/>
                  <a:pt x="3" y="1271"/>
                </a:cubicBezTo>
                <a:cubicBezTo>
                  <a:pt x="1" y="1260"/>
                  <a:pt x="0" y="1249"/>
                  <a:pt x="0" y="1238"/>
                </a:cubicBezTo>
                <a:close/>
              </a:path>
            </a:pathLst>
          </a:custGeom>
          <a:solidFill>
            <a:srgbClr val="1E40AF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0" name="任意多边形: 形状 359"/>
          <p:cNvSpPr/>
          <p:nvPr/>
        </p:nvSpPr>
        <p:spPr>
          <a:xfrm>
            <a:off x="6948720" y="1305720"/>
            <a:ext cx="2472840" cy="504360"/>
          </a:xfrm>
          <a:custGeom>
            <a:avLst/>
            <a:gdLst/>
            <a:ahLst/>
            <a:cxnLst/>
            <a:rect l="0" t="0" r="r" b="b"/>
            <a:pathLst>
              <a:path w="6869" h="1401" fill="none">
                <a:moveTo>
                  <a:pt x="0" y="1238"/>
                </a:moveTo>
                <a:lnTo>
                  <a:pt x="0" y="162"/>
                </a:lnTo>
                <a:cubicBezTo>
                  <a:pt x="0" y="151"/>
                  <a:pt x="1" y="141"/>
                  <a:pt x="3" y="130"/>
                </a:cubicBezTo>
                <a:cubicBezTo>
                  <a:pt x="5" y="120"/>
                  <a:pt x="8" y="110"/>
                  <a:pt x="12" y="100"/>
                </a:cubicBezTo>
                <a:cubicBezTo>
                  <a:pt x="16" y="90"/>
                  <a:pt x="21" y="81"/>
                  <a:pt x="27" y="72"/>
                </a:cubicBezTo>
                <a:cubicBezTo>
                  <a:pt x="33" y="63"/>
                  <a:pt x="40" y="55"/>
                  <a:pt x="47" y="48"/>
                </a:cubicBezTo>
                <a:cubicBezTo>
                  <a:pt x="55" y="40"/>
                  <a:pt x="63" y="34"/>
                  <a:pt x="72" y="28"/>
                </a:cubicBezTo>
                <a:cubicBezTo>
                  <a:pt x="81" y="22"/>
                  <a:pt x="90" y="17"/>
                  <a:pt x="100" y="13"/>
                </a:cubicBezTo>
                <a:cubicBezTo>
                  <a:pt x="109" y="9"/>
                  <a:pt x="120" y="6"/>
                  <a:pt x="130" y="4"/>
                </a:cubicBezTo>
                <a:cubicBezTo>
                  <a:pt x="140" y="1"/>
                  <a:pt x="151" y="0"/>
                  <a:pt x="161" y="0"/>
                </a:cubicBezTo>
                <a:lnTo>
                  <a:pt x="6708" y="0"/>
                </a:lnTo>
                <a:cubicBezTo>
                  <a:pt x="6718" y="0"/>
                  <a:pt x="6729" y="1"/>
                  <a:pt x="6739" y="4"/>
                </a:cubicBezTo>
                <a:cubicBezTo>
                  <a:pt x="6750" y="6"/>
                  <a:pt x="6760" y="9"/>
                  <a:pt x="6770" y="13"/>
                </a:cubicBezTo>
                <a:cubicBezTo>
                  <a:pt x="6779" y="17"/>
                  <a:pt x="6789" y="22"/>
                  <a:pt x="6798" y="28"/>
                </a:cubicBezTo>
                <a:cubicBezTo>
                  <a:pt x="6806" y="34"/>
                  <a:pt x="6815" y="40"/>
                  <a:pt x="6822" y="48"/>
                </a:cubicBezTo>
                <a:cubicBezTo>
                  <a:pt x="6830" y="55"/>
                  <a:pt x="6836" y="63"/>
                  <a:pt x="6842" y="72"/>
                </a:cubicBezTo>
                <a:cubicBezTo>
                  <a:pt x="6848" y="81"/>
                  <a:pt x="6853" y="90"/>
                  <a:pt x="6857" y="100"/>
                </a:cubicBezTo>
                <a:cubicBezTo>
                  <a:pt x="6861" y="110"/>
                  <a:pt x="6864" y="120"/>
                  <a:pt x="6866" y="130"/>
                </a:cubicBezTo>
                <a:cubicBezTo>
                  <a:pt x="6868" y="141"/>
                  <a:pt x="6869" y="151"/>
                  <a:pt x="6869" y="162"/>
                </a:cubicBezTo>
                <a:lnTo>
                  <a:pt x="6869" y="1238"/>
                </a:lnTo>
                <a:cubicBezTo>
                  <a:pt x="6869" y="1249"/>
                  <a:pt x="6868" y="1260"/>
                  <a:pt x="6866" y="1271"/>
                </a:cubicBezTo>
                <a:cubicBezTo>
                  <a:pt x="6864" y="1281"/>
                  <a:pt x="6861" y="1291"/>
                  <a:pt x="6857" y="1301"/>
                </a:cubicBezTo>
                <a:cubicBezTo>
                  <a:pt x="6853" y="1311"/>
                  <a:pt x="6848" y="1320"/>
                  <a:pt x="6842" y="1329"/>
                </a:cubicBezTo>
                <a:cubicBezTo>
                  <a:pt x="6836" y="1338"/>
                  <a:pt x="6830" y="1346"/>
                  <a:pt x="6822" y="1354"/>
                </a:cubicBezTo>
                <a:cubicBezTo>
                  <a:pt x="6815" y="1361"/>
                  <a:pt x="6806" y="1368"/>
                  <a:pt x="6798" y="1374"/>
                </a:cubicBezTo>
                <a:cubicBezTo>
                  <a:pt x="6789" y="1380"/>
                  <a:pt x="6779" y="1385"/>
                  <a:pt x="6770" y="1389"/>
                </a:cubicBezTo>
                <a:cubicBezTo>
                  <a:pt x="6760" y="1393"/>
                  <a:pt x="6750" y="1396"/>
                  <a:pt x="6739" y="1398"/>
                </a:cubicBezTo>
                <a:cubicBezTo>
                  <a:pt x="6729" y="1400"/>
                  <a:pt x="6718" y="1401"/>
                  <a:pt x="6708" y="1401"/>
                </a:cubicBezTo>
                <a:lnTo>
                  <a:pt x="161" y="1401"/>
                </a:lnTo>
                <a:cubicBezTo>
                  <a:pt x="151" y="1401"/>
                  <a:pt x="140" y="1400"/>
                  <a:pt x="130" y="1398"/>
                </a:cubicBezTo>
                <a:cubicBezTo>
                  <a:pt x="120" y="1396"/>
                  <a:pt x="109" y="1393"/>
                  <a:pt x="100" y="1389"/>
                </a:cubicBezTo>
                <a:cubicBezTo>
                  <a:pt x="90" y="1385"/>
                  <a:pt x="81" y="1380"/>
                  <a:pt x="72" y="1374"/>
                </a:cubicBezTo>
                <a:cubicBezTo>
                  <a:pt x="63" y="1368"/>
                  <a:pt x="55" y="1361"/>
                  <a:pt x="47" y="1354"/>
                </a:cubicBezTo>
                <a:cubicBezTo>
                  <a:pt x="40" y="1346"/>
                  <a:pt x="33" y="1338"/>
                  <a:pt x="27" y="1329"/>
                </a:cubicBezTo>
                <a:cubicBezTo>
                  <a:pt x="21" y="1320"/>
                  <a:pt x="16" y="1311"/>
                  <a:pt x="12" y="1301"/>
                </a:cubicBezTo>
                <a:cubicBezTo>
                  <a:pt x="8" y="1291"/>
                  <a:pt x="5" y="1281"/>
                  <a:pt x="3" y="1271"/>
                </a:cubicBezTo>
                <a:cubicBezTo>
                  <a:pt x="1" y="1260"/>
                  <a:pt x="0" y="1249"/>
                  <a:pt x="0" y="1238"/>
                </a:cubicBezTo>
              </a:path>
            </a:pathLst>
          </a:custGeom>
          <a:ln w="7560">
            <a:solidFill>
              <a:srgbClr val="60A5FA"/>
            </a:solidFill>
            <a:miter/>
          </a:ln>
        </p:spPr>
        <p:txBody>
          <a:bodyPr lIns="3600" tIns="3600" rIns="3600" bIns="360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1" name="文本框 360"/>
          <p:cNvSpPr txBox="1"/>
          <p:nvPr/>
        </p:nvSpPr>
        <p:spPr>
          <a:xfrm>
            <a:off x="8022600" y="4494600"/>
            <a:ext cx="3726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人际关系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2" name="文本框 361"/>
          <p:cNvSpPr txBox="1"/>
          <p:nvPr/>
        </p:nvSpPr>
        <p:spPr>
          <a:xfrm>
            <a:off x="7045920" y="1426320"/>
            <a:ext cx="22917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国际会议场景</a:t>
            </a:r>
            <a:r>
              <a:rPr lang="en-US" sz="860" b="0" u="none" strike="noStrike">
                <a:solidFill>
                  <a:srgbClr val="93C5FD"/>
                </a:solidFill>
                <a:effectLst/>
                <a:uFillTx/>
                <a:latin typeface="NotoSansSC"/>
                <a:ea typeface="NotoSansSC"/>
              </a:rPr>
              <a:t>:</a:t>
            </a:r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 </a:t>
            </a:r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智能体不仅翻译演讲内容，还确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63" name="图片 362"/>
          <p:cNvPicPr/>
          <p:nvPr/>
        </p:nvPicPr>
        <p:blipFill>
          <a:blip r:embed="rId14"/>
          <a:stretch/>
        </p:blipFill>
        <p:spPr>
          <a:xfrm>
            <a:off x="7216200" y="2100600"/>
            <a:ext cx="658440" cy="15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4" name="图片 363"/>
          <p:cNvPicPr/>
          <p:nvPr/>
        </p:nvPicPr>
        <p:blipFill>
          <a:blip r:embed="rId15"/>
          <a:stretch/>
        </p:blipFill>
        <p:spPr>
          <a:xfrm>
            <a:off x="6634800" y="3147120"/>
            <a:ext cx="658440" cy="15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5" name="图片 364"/>
          <p:cNvPicPr/>
          <p:nvPr/>
        </p:nvPicPr>
        <p:blipFill>
          <a:blip r:embed="rId16"/>
          <a:stretch/>
        </p:blipFill>
        <p:spPr>
          <a:xfrm>
            <a:off x="7216200" y="3418200"/>
            <a:ext cx="658440" cy="15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6" name="图片 365"/>
          <p:cNvPicPr/>
          <p:nvPr/>
        </p:nvPicPr>
        <p:blipFill>
          <a:blip r:embed="rId17"/>
          <a:stretch/>
        </p:blipFill>
        <p:spPr>
          <a:xfrm>
            <a:off x="7797600" y="3147120"/>
            <a:ext cx="658440" cy="15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7" name="图片 366"/>
          <p:cNvPicPr/>
          <p:nvPr/>
        </p:nvPicPr>
        <p:blipFill>
          <a:blip r:embed="rId18"/>
          <a:stretch/>
        </p:blipFill>
        <p:spPr>
          <a:xfrm>
            <a:off x="7138800" y="1829160"/>
            <a:ext cx="542160" cy="542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8" name="图片 367"/>
          <p:cNvPicPr/>
          <p:nvPr/>
        </p:nvPicPr>
        <p:blipFill>
          <a:blip r:embed="rId19"/>
          <a:stretch/>
        </p:blipFill>
        <p:spPr>
          <a:xfrm>
            <a:off x="7363440" y="1945440"/>
            <a:ext cx="10044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9" name="文本框 368"/>
          <p:cNvSpPr txBox="1"/>
          <p:nvPr/>
        </p:nvSpPr>
        <p:spPr>
          <a:xfrm>
            <a:off x="7045920" y="1581120"/>
            <a:ext cx="173196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保语调和措辞符合听众的文化习惯。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0" name="图片 369"/>
          <p:cNvPicPr/>
          <p:nvPr/>
        </p:nvPicPr>
        <p:blipFill>
          <a:blip r:embed="rId20"/>
          <a:stretch/>
        </p:blipFill>
        <p:spPr>
          <a:xfrm>
            <a:off x="6092280" y="2875680"/>
            <a:ext cx="542160" cy="542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71" name="图片 370"/>
          <p:cNvPicPr/>
          <p:nvPr/>
        </p:nvPicPr>
        <p:blipFill>
          <a:blip r:embed="rId21"/>
          <a:stretch/>
        </p:blipFill>
        <p:spPr>
          <a:xfrm>
            <a:off x="6317280" y="2991960"/>
            <a:ext cx="10044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2" name="文本框 371"/>
          <p:cNvSpPr txBox="1"/>
          <p:nvPr/>
        </p:nvSpPr>
        <p:spPr>
          <a:xfrm>
            <a:off x="7317000" y="216144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中文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3" name="图片 372"/>
          <p:cNvPicPr/>
          <p:nvPr/>
        </p:nvPicPr>
        <p:blipFill>
          <a:blip r:embed="rId22"/>
          <a:stretch/>
        </p:blipFill>
        <p:spPr>
          <a:xfrm>
            <a:off x="7138800" y="3922200"/>
            <a:ext cx="542160" cy="542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74" name="图片 373"/>
          <p:cNvPicPr/>
          <p:nvPr/>
        </p:nvPicPr>
        <p:blipFill>
          <a:blip r:embed="rId23"/>
          <a:stretch/>
        </p:blipFill>
        <p:spPr>
          <a:xfrm>
            <a:off x="7355880" y="4038480"/>
            <a:ext cx="1159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5" name="文本框 374"/>
          <p:cNvSpPr txBox="1"/>
          <p:nvPr/>
        </p:nvSpPr>
        <p:spPr>
          <a:xfrm>
            <a:off x="6270840" y="320796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英语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6" name="图片 375"/>
          <p:cNvPicPr/>
          <p:nvPr/>
        </p:nvPicPr>
        <p:blipFill>
          <a:blip r:embed="rId20"/>
          <a:stretch/>
        </p:blipFill>
        <p:spPr>
          <a:xfrm>
            <a:off x="8185320" y="2875680"/>
            <a:ext cx="542160" cy="542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77" name="图片 376"/>
          <p:cNvPicPr/>
          <p:nvPr/>
        </p:nvPicPr>
        <p:blipFill>
          <a:blip r:embed="rId24"/>
          <a:stretch/>
        </p:blipFill>
        <p:spPr>
          <a:xfrm>
            <a:off x="8394480" y="2991960"/>
            <a:ext cx="12348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8" name="文本框 377"/>
          <p:cNvSpPr txBox="1"/>
          <p:nvPr/>
        </p:nvSpPr>
        <p:spPr>
          <a:xfrm>
            <a:off x="7317000" y="425448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法语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9" name="图片 378"/>
          <p:cNvPicPr/>
          <p:nvPr/>
        </p:nvPicPr>
        <p:blipFill>
          <a:blip r:embed="rId25"/>
          <a:stretch/>
        </p:blipFill>
        <p:spPr>
          <a:xfrm>
            <a:off x="7022520" y="2759400"/>
            <a:ext cx="774720" cy="774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80" name="图片 379"/>
          <p:cNvPicPr/>
          <p:nvPr/>
        </p:nvPicPr>
        <p:blipFill>
          <a:blip r:embed="rId26"/>
          <a:stretch/>
        </p:blipFill>
        <p:spPr>
          <a:xfrm>
            <a:off x="7317000" y="2961000"/>
            <a:ext cx="185760" cy="185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1" name="文本框 380"/>
          <p:cNvSpPr txBox="1"/>
          <p:nvPr/>
        </p:nvSpPr>
        <p:spPr>
          <a:xfrm>
            <a:off x="8363520" y="3207960"/>
            <a:ext cx="1864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3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俄语</a:t>
            </a:r>
            <a:endParaRPr lang="en-US" sz="7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2" name="任意多边形: 形状 381"/>
          <p:cNvSpPr/>
          <p:nvPr/>
        </p:nvSpPr>
        <p:spPr>
          <a:xfrm>
            <a:off x="325440" y="5301720"/>
            <a:ext cx="9286200" cy="341280"/>
          </a:xfrm>
          <a:custGeom>
            <a:avLst/>
            <a:gdLst/>
            <a:ahLst/>
            <a:cxnLst/>
            <a:rect l="0" t="0" r="r" b="b"/>
            <a:pathLst>
              <a:path w="25795" h="948">
                <a:moveTo>
                  <a:pt x="0" y="775"/>
                </a:moveTo>
                <a:lnTo>
                  <a:pt x="0" y="172"/>
                </a:lnTo>
                <a:cubicBezTo>
                  <a:pt x="0" y="161"/>
                  <a:pt x="1" y="149"/>
                  <a:pt x="2" y="138"/>
                </a:cubicBezTo>
                <a:cubicBezTo>
                  <a:pt x="4" y="127"/>
                  <a:pt x="6" y="116"/>
                  <a:pt x="10" y="106"/>
                </a:cubicBezTo>
                <a:cubicBezTo>
                  <a:pt x="13" y="96"/>
                  <a:pt x="17" y="86"/>
                  <a:pt x="22" y="76"/>
                </a:cubicBezTo>
                <a:cubicBezTo>
                  <a:pt x="26" y="67"/>
                  <a:pt x="32" y="58"/>
                  <a:pt x="38" y="50"/>
                </a:cubicBezTo>
                <a:cubicBezTo>
                  <a:pt x="44" y="42"/>
                  <a:pt x="50" y="35"/>
                  <a:pt x="57" y="29"/>
                </a:cubicBezTo>
                <a:cubicBezTo>
                  <a:pt x="64" y="22"/>
                  <a:pt x="72" y="17"/>
                  <a:pt x="80" y="13"/>
                </a:cubicBezTo>
                <a:cubicBezTo>
                  <a:pt x="87" y="8"/>
                  <a:pt x="95" y="5"/>
                  <a:pt x="104" y="3"/>
                </a:cubicBezTo>
                <a:cubicBezTo>
                  <a:pt x="112" y="1"/>
                  <a:pt x="121" y="0"/>
                  <a:pt x="129" y="0"/>
                </a:cubicBezTo>
                <a:lnTo>
                  <a:pt x="25623" y="0"/>
                </a:lnTo>
                <a:cubicBezTo>
                  <a:pt x="25634" y="0"/>
                  <a:pt x="25645" y="1"/>
                  <a:pt x="25656" y="3"/>
                </a:cubicBezTo>
                <a:cubicBezTo>
                  <a:pt x="25667" y="5"/>
                  <a:pt x="25678" y="8"/>
                  <a:pt x="25689" y="13"/>
                </a:cubicBezTo>
                <a:cubicBezTo>
                  <a:pt x="25699" y="17"/>
                  <a:pt x="25709" y="22"/>
                  <a:pt x="25718" y="29"/>
                </a:cubicBezTo>
                <a:cubicBezTo>
                  <a:pt x="25728" y="35"/>
                  <a:pt x="25736" y="42"/>
                  <a:pt x="25744" y="50"/>
                </a:cubicBezTo>
                <a:cubicBezTo>
                  <a:pt x="25752" y="58"/>
                  <a:pt x="25760" y="67"/>
                  <a:pt x="25766" y="76"/>
                </a:cubicBezTo>
                <a:cubicBezTo>
                  <a:pt x="25772" y="86"/>
                  <a:pt x="25777" y="96"/>
                  <a:pt x="25782" y="106"/>
                </a:cubicBezTo>
                <a:cubicBezTo>
                  <a:pt x="25786" y="116"/>
                  <a:pt x="25789" y="127"/>
                  <a:pt x="25792" y="138"/>
                </a:cubicBezTo>
                <a:cubicBezTo>
                  <a:pt x="25794" y="149"/>
                  <a:pt x="25795" y="161"/>
                  <a:pt x="25795" y="172"/>
                </a:cubicBezTo>
                <a:lnTo>
                  <a:pt x="25795" y="775"/>
                </a:lnTo>
                <a:cubicBezTo>
                  <a:pt x="25795" y="786"/>
                  <a:pt x="25794" y="797"/>
                  <a:pt x="25792" y="808"/>
                </a:cubicBezTo>
                <a:cubicBezTo>
                  <a:pt x="25789" y="819"/>
                  <a:pt x="25786" y="830"/>
                  <a:pt x="25782" y="841"/>
                </a:cubicBezTo>
                <a:cubicBezTo>
                  <a:pt x="25777" y="851"/>
                  <a:pt x="25772" y="861"/>
                  <a:pt x="25766" y="870"/>
                </a:cubicBezTo>
                <a:cubicBezTo>
                  <a:pt x="25760" y="880"/>
                  <a:pt x="25752" y="889"/>
                  <a:pt x="25744" y="897"/>
                </a:cubicBezTo>
                <a:cubicBezTo>
                  <a:pt x="25736" y="906"/>
                  <a:pt x="25728" y="913"/>
                  <a:pt x="25718" y="919"/>
                </a:cubicBezTo>
                <a:cubicBezTo>
                  <a:pt x="25709" y="925"/>
                  <a:pt x="25699" y="931"/>
                  <a:pt x="25689" y="935"/>
                </a:cubicBezTo>
                <a:cubicBezTo>
                  <a:pt x="25678" y="939"/>
                  <a:pt x="25667" y="943"/>
                  <a:pt x="25656" y="945"/>
                </a:cubicBezTo>
                <a:cubicBezTo>
                  <a:pt x="25645" y="947"/>
                  <a:pt x="25634" y="948"/>
                  <a:pt x="25623" y="948"/>
                </a:cubicBezTo>
                <a:lnTo>
                  <a:pt x="129" y="948"/>
                </a:lnTo>
                <a:cubicBezTo>
                  <a:pt x="121" y="948"/>
                  <a:pt x="112" y="947"/>
                  <a:pt x="104" y="945"/>
                </a:cubicBezTo>
                <a:cubicBezTo>
                  <a:pt x="95" y="943"/>
                  <a:pt x="87" y="939"/>
                  <a:pt x="80" y="935"/>
                </a:cubicBezTo>
                <a:cubicBezTo>
                  <a:pt x="72" y="931"/>
                  <a:pt x="64" y="925"/>
                  <a:pt x="57" y="919"/>
                </a:cubicBezTo>
                <a:cubicBezTo>
                  <a:pt x="50" y="913"/>
                  <a:pt x="44" y="906"/>
                  <a:pt x="38" y="897"/>
                </a:cubicBezTo>
                <a:cubicBezTo>
                  <a:pt x="32" y="889"/>
                  <a:pt x="26" y="880"/>
                  <a:pt x="22" y="870"/>
                </a:cubicBezTo>
                <a:cubicBezTo>
                  <a:pt x="17" y="861"/>
                  <a:pt x="13" y="851"/>
                  <a:pt x="10" y="841"/>
                </a:cubicBezTo>
                <a:cubicBezTo>
                  <a:pt x="6" y="830"/>
                  <a:pt x="4" y="819"/>
                  <a:pt x="2" y="808"/>
                </a:cubicBezTo>
                <a:cubicBezTo>
                  <a:pt x="1" y="797"/>
                  <a:pt x="0" y="786"/>
                  <a:pt x="0" y="775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3" name="任意多边形: 形状 382"/>
          <p:cNvSpPr/>
          <p:nvPr/>
        </p:nvSpPr>
        <p:spPr>
          <a:xfrm>
            <a:off x="309960" y="5301720"/>
            <a:ext cx="62280" cy="341280"/>
          </a:xfrm>
          <a:custGeom>
            <a:avLst/>
            <a:gdLst/>
            <a:ahLst/>
            <a:cxnLst/>
            <a:rect l="0" t="0" r="r" b="b"/>
            <a:pathLst>
              <a:path w="173" h="948">
                <a:moveTo>
                  <a:pt x="0" y="0"/>
                </a:moveTo>
                <a:lnTo>
                  <a:pt x="173" y="0"/>
                </a:lnTo>
                <a:lnTo>
                  <a:pt x="173" y="948"/>
                </a:lnTo>
                <a:lnTo>
                  <a:pt x="0" y="948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84" name="图片 383"/>
          <p:cNvPicPr/>
          <p:nvPr/>
        </p:nvPicPr>
        <p:blipFill>
          <a:blip r:embed="rId27"/>
          <a:stretch/>
        </p:blipFill>
        <p:spPr>
          <a:xfrm>
            <a:off x="434160" y="5394960"/>
            <a:ext cx="11592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5" name="文本框 384"/>
          <p:cNvSpPr txBox="1"/>
          <p:nvPr/>
        </p:nvSpPr>
        <p:spPr>
          <a:xfrm>
            <a:off x="7301520" y="3201120"/>
            <a:ext cx="214560" cy="126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LLM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6" name="文本框 385"/>
          <p:cNvSpPr txBox="1"/>
          <p:nvPr/>
        </p:nvSpPr>
        <p:spPr>
          <a:xfrm>
            <a:off x="643320" y="5418000"/>
            <a:ext cx="5218920" cy="15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未来发展方向：</a:t>
            </a:r>
            <a:r>
              <a:rPr lang="en-US" sz="86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 智能体将进一步提升在多语言环境中的语义一致性和逻辑连贯性，实现更自然的跨文化交流。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图片 386"/>
          <p:cNvPicPr/>
          <p:nvPr/>
        </p:nvPicPr>
        <p:blipFill>
          <a:blip r:embed="rId2"/>
          <a:stretch/>
        </p:blipFill>
        <p:spPr>
          <a:xfrm>
            <a:off x="0" y="0"/>
            <a:ext cx="10067040" cy="62132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88" name="图片 387"/>
          <p:cNvPicPr/>
          <p:nvPr/>
        </p:nvPicPr>
        <p:blipFill>
          <a:blip r:embed="rId3"/>
          <a:stretch/>
        </p:blipFill>
        <p:spPr>
          <a:xfrm>
            <a:off x="314640" y="314640"/>
            <a:ext cx="10067040" cy="62132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89" name="图片 388"/>
          <p:cNvPicPr/>
          <p:nvPr/>
        </p:nvPicPr>
        <p:blipFill>
          <a:blip r:embed="rId4"/>
          <a:stretch/>
        </p:blipFill>
        <p:spPr>
          <a:xfrm>
            <a:off x="8336880" y="-629280"/>
            <a:ext cx="2359080" cy="2359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0" name="图片 389"/>
          <p:cNvPicPr/>
          <p:nvPr/>
        </p:nvPicPr>
        <p:blipFill>
          <a:blip r:embed="rId5"/>
          <a:stretch/>
        </p:blipFill>
        <p:spPr>
          <a:xfrm>
            <a:off x="-550440" y="4797720"/>
            <a:ext cx="1965960" cy="1965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1" name="文本框 390"/>
          <p:cNvSpPr txBox="1"/>
          <p:nvPr/>
        </p:nvSpPr>
        <p:spPr>
          <a:xfrm>
            <a:off x="9603360" y="5954040"/>
            <a:ext cx="3168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7 / 17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2" name="文本框 391"/>
          <p:cNvSpPr txBox="1"/>
          <p:nvPr/>
        </p:nvSpPr>
        <p:spPr>
          <a:xfrm>
            <a:off x="314640" y="335160"/>
            <a:ext cx="4297320" cy="41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23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Agent</a:t>
            </a:r>
            <a:r>
              <a:rPr lang="zh-CN" sz="223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技术框架的</a:t>
            </a:r>
            <a:r>
              <a:rPr lang="zh-CN" sz="223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结构</a:t>
            </a:r>
            <a:r>
              <a:rPr lang="zh-CN" sz="223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与</a:t>
            </a:r>
            <a:r>
              <a:rPr lang="zh-CN" sz="223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关键模块</a:t>
            </a:r>
            <a:endParaRPr lang="en-US" sz="223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3" name="图片 392"/>
          <p:cNvPicPr/>
          <p:nvPr/>
        </p:nvPicPr>
        <p:blipFill>
          <a:blip r:embed="rId6"/>
          <a:stretch/>
        </p:blipFill>
        <p:spPr>
          <a:xfrm>
            <a:off x="314640" y="390888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4" name="文本框 393"/>
          <p:cNvSpPr txBox="1"/>
          <p:nvPr/>
        </p:nvSpPr>
        <p:spPr>
          <a:xfrm>
            <a:off x="314640" y="796680"/>
            <a:ext cx="5308200" cy="2062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1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在金融、健康管理、客户服务等领域，</a:t>
            </a:r>
            <a:r>
              <a:rPr lang="en-US" sz="111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Agent</a:t>
            </a:r>
            <a:r>
              <a:rPr lang="zh-CN" sz="111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技术框架通过协调各组件实现高效运作</a:t>
            </a:r>
            <a:endParaRPr lang="en-US" sz="11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5" name="任意多边形: 形状 394"/>
          <p:cNvSpPr/>
          <p:nvPr/>
        </p:nvSpPr>
        <p:spPr>
          <a:xfrm>
            <a:off x="440280" y="4262760"/>
            <a:ext cx="47520" cy="47520"/>
          </a:xfrm>
          <a:custGeom>
            <a:avLst/>
            <a:gdLst/>
            <a:ahLst/>
            <a:cxnLst/>
            <a:rect l="0" t="0" r="r" b="b"/>
            <a:pathLst>
              <a:path w="132" h="132">
                <a:moveTo>
                  <a:pt x="132" y="66"/>
                </a:moveTo>
                <a:cubicBezTo>
                  <a:pt x="132" y="75"/>
                  <a:pt x="130" y="83"/>
                  <a:pt x="127" y="92"/>
                </a:cubicBezTo>
                <a:cubicBezTo>
                  <a:pt x="124" y="100"/>
                  <a:pt x="119" y="107"/>
                  <a:pt x="113" y="113"/>
                </a:cubicBezTo>
                <a:cubicBezTo>
                  <a:pt x="107" y="119"/>
                  <a:pt x="100" y="124"/>
                  <a:pt x="92" y="127"/>
                </a:cubicBezTo>
                <a:cubicBezTo>
                  <a:pt x="84" y="130"/>
                  <a:pt x="75" y="132"/>
                  <a:pt x="67" y="132"/>
                </a:cubicBezTo>
                <a:cubicBezTo>
                  <a:pt x="58" y="132"/>
                  <a:pt x="49" y="130"/>
                  <a:pt x="41" y="127"/>
                </a:cubicBezTo>
                <a:cubicBezTo>
                  <a:pt x="33" y="124"/>
                  <a:pt x="26" y="119"/>
                  <a:pt x="19" y="113"/>
                </a:cubicBezTo>
                <a:cubicBezTo>
                  <a:pt x="13" y="107"/>
                  <a:pt x="8" y="100"/>
                  <a:pt x="5" y="92"/>
                </a:cubicBezTo>
                <a:cubicBezTo>
                  <a:pt x="2" y="83"/>
                  <a:pt x="0" y="75"/>
                  <a:pt x="0" y="66"/>
                </a:cubicBezTo>
                <a:cubicBezTo>
                  <a:pt x="0" y="58"/>
                  <a:pt x="2" y="49"/>
                  <a:pt x="5" y="41"/>
                </a:cubicBezTo>
                <a:cubicBezTo>
                  <a:pt x="8" y="33"/>
                  <a:pt x="13" y="26"/>
                  <a:pt x="19" y="20"/>
                </a:cubicBezTo>
                <a:cubicBezTo>
                  <a:pt x="26" y="13"/>
                  <a:pt x="33" y="8"/>
                  <a:pt x="41" y="5"/>
                </a:cubicBezTo>
                <a:cubicBezTo>
                  <a:pt x="49" y="2"/>
                  <a:pt x="58" y="0"/>
                  <a:pt x="67" y="0"/>
                </a:cubicBezTo>
                <a:cubicBezTo>
                  <a:pt x="75" y="0"/>
                  <a:pt x="84" y="2"/>
                  <a:pt x="92" y="5"/>
                </a:cubicBezTo>
                <a:cubicBezTo>
                  <a:pt x="100" y="8"/>
                  <a:pt x="107" y="13"/>
                  <a:pt x="113" y="20"/>
                </a:cubicBezTo>
                <a:cubicBezTo>
                  <a:pt x="119" y="26"/>
                  <a:pt x="124" y="33"/>
                  <a:pt x="127" y="41"/>
                </a:cubicBezTo>
                <a:cubicBezTo>
                  <a:pt x="130" y="49"/>
                  <a:pt x="132" y="58"/>
                  <a:pt x="132" y="66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" name="文本框 395"/>
          <p:cNvSpPr txBox="1"/>
          <p:nvPr/>
        </p:nvSpPr>
        <p:spPr>
          <a:xfrm>
            <a:off x="534960" y="3896640"/>
            <a:ext cx="1256400" cy="22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4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模块协同工作机制</a:t>
            </a:r>
            <a:endParaRPr lang="en-US" sz="12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" name="任意多边形: 形状 396"/>
          <p:cNvSpPr/>
          <p:nvPr/>
        </p:nvSpPr>
        <p:spPr>
          <a:xfrm>
            <a:off x="440280" y="4514400"/>
            <a:ext cx="47520" cy="47520"/>
          </a:xfrm>
          <a:custGeom>
            <a:avLst/>
            <a:gdLst/>
            <a:ahLst/>
            <a:cxnLst/>
            <a:rect l="0" t="0" r="r" b="b"/>
            <a:pathLst>
              <a:path w="132" h="132">
                <a:moveTo>
                  <a:pt x="132" y="66"/>
                </a:moveTo>
                <a:cubicBezTo>
                  <a:pt x="132" y="74"/>
                  <a:pt x="130" y="83"/>
                  <a:pt x="127" y="91"/>
                </a:cubicBezTo>
                <a:cubicBezTo>
                  <a:pt x="124" y="99"/>
                  <a:pt x="119" y="107"/>
                  <a:pt x="113" y="113"/>
                </a:cubicBezTo>
                <a:cubicBezTo>
                  <a:pt x="107" y="119"/>
                  <a:pt x="100" y="124"/>
                  <a:pt x="92" y="127"/>
                </a:cubicBezTo>
                <a:cubicBezTo>
                  <a:pt x="84" y="130"/>
                  <a:pt x="75" y="132"/>
                  <a:pt x="67" y="132"/>
                </a:cubicBezTo>
                <a:cubicBezTo>
                  <a:pt x="58" y="132"/>
                  <a:pt x="49" y="130"/>
                  <a:pt x="41" y="127"/>
                </a:cubicBezTo>
                <a:cubicBezTo>
                  <a:pt x="33" y="124"/>
                  <a:pt x="26" y="119"/>
                  <a:pt x="19" y="113"/>
                </a:cubicBezTo>
                <a:cubicBezTo>
                  <a:pt x="13" y="107"/>
                  <a:pt x="8" y="99"/>
                  <a:pt x="5" y="91"/>
                </a:cubicBezTo>
                <a:cubicBezTo>
                  <a:pt x="2" y="83"/>
                  <a:pt x="0" y="74"/>
                  <a:pt x="0" y="66"/>
                </a:cubicBezTo>
                <a:cubicBezTo>
                  <a:pt x="0" y="57"/>
                  <a:pt x="2" y="48"/>
                  <a:pt x="5" y="40"/>
                </a:cubicBezTo>
                <a:cubicBezTo>
                  <a:pt x="8" y="32"/>
                  <a:pt x="13" y="25"/>
                  <a:pt x="19" y="19"/>
                </a:cubicBezTo>
                <a:cubicBezTo>
                  <a:pt x="26" y="13"/>
                  <a:pt x="33" y="8"/>
                  <a:pt x="41" y="5"/>
                </a:cubicBezTo>
                <a:cubicBezTo>
                  <a:pt x="49" y="2"/>
                  <a:pt x="58" y="0"/>
                  <a:pt x="67" y="0"/>
                </a:cubicBezTo>
                <a:cubicBezTo>
                  <a:pt x="75" y="0"/>
                  <a:pt x="84" y="2"/>
                  <a:pt x="92" y="5"/>
                </a:cubicBezTo>
                <a:cubicBezTo>
                  <a:pt x="100" y="8"/>
                  <a:pt x="107" y="13"/>
                  <a:pt x="113" y="19"/>
                </a:cubicBezTo>
                <a:cubicBezTo>
                  <a:pt x="119" y="25"/>
                  <a:pt x="124" y="32"/>
                  <a:pt x="127" y="40"/>
                </a:cubicBezTo>
                <a:cubicBezTo>
                  <a:pt x="130" y="48"/>
                  <a:pt x="132" y="57"/>
                  <a:pt x="132" y="66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" name="文本框 397"/>
          <p:cNvSpPr txBox="1"/>
          <p:nvPr/>
        </p:nvSpPr>
        <p:spPr>
          <a:xfrm>
            <a:off x="621360" y="4217040"/>
            <a:ext cx="376236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感知层通过</a:t>
            </a:r>
            <a:r>
              <a:rPr lang="zh-CN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多种形式获取信息</a:t>
            </a:r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，如</a:t>
            </a:r>
            <a:r>
              <a:rPr lang="en-US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接口、用户输入和传感器数据</a:t>
            </a:r>
            <a:endParaRPr lang="en-US" sz="9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9" name="任意多边形: 形状 398"/>
          <p:cNvSpPr/>
          <p:nvPr/>
        </p:nvSpPr>
        <p:spPr>
          <a:xfrm>
            <a:off x="440280" y="4766040"/>
            <a:ext cx="47520" cy="47520"/>
          </a:xfrm>
          <a:custGeom>
            <a:avLst/>
            <a:gdLst/>
            <a:ahLst/>
            <a:cxnLst/>
            <a:rect l="0" t="0" r="r" b="b"/>
            <a:pathLst>
              <a:path w="132" h="132">
                <a:moveTo>
                  <a:pt x="132" y="67"/>
                </a:moveTo>
                <a:cubicBezTo>
                  <a:pt x="132" y="75"/>
                  <a:pt x="130" y="84"/>
                  <a:pt x="127" y="92"/>
                </a:cubicBezTo>
                <a:cubicBezTo>
                  <a:pt x="124" y="100"/>
                  <a:pt x="119" y="107"/>
                  <a:pt x="113" y="113"/>
                </a:cubicBezTo>
                <a:cubicBezTo>
                  <a:pt x="107" y="119"/>
                  <a:pt x="100" y="124"/>
                  <a:pt x="92" y="127"/>
                </a:cubicBezTo>
                <a:cubicBezTo>
                  <a:pt x="84" y="131"/>
                  <a:pt x="75" y="132"/>
                  <a:pt x="67" y="132"/>
                </a:cubicBezTo>
                <a:cubicBezTo>
                  <a:pt x="58" y="132"/>
                  <a:pt x="49" y="131"/>
                  <a:pt x="41" y="127"/>
                </a:cubicBezTo>
                <a:cubicBezTo>
                  <a:pt x="33" y="124"/>
                  <a:pt x="26" y="119"/>
                  <a:pt x="19" y="113"/>
                </a:cubicBezTo>
                <a:cubicBezTo>
                  <a:pt x="13" y="107"/>
                  <a:pt x="8" y="100"/>
                  <a:pt x="5" y="92"/>
                </a:cubicBezTo>
                <a:cubicBezTo>
                  <a:pt x="2" y="84"/>
                  <a:pt x="0" y="75"/>
                  <a:pt x="0" y="67"/>
                </a:cubicBezTo>
                <a:cubicBezTo>
                  <a:pt x="0" y="57"/>
                  <a:pt x="2" y="49"/>
                  <a:pt x="5" y="41"/>
                </a:cubicBezTo>
                <a:cubicBezTo>
                  <a:pt x="8" y="33"/>
                  <a:pt x="13" y="25"/>
                  <a:pt x="19" y="19"/>
                </a:cubicBezTo>
                <a:cubicBezTo>
                  <a:pt x="26" y="13"/>
                  <a:pt x="33" y="8"/>
                  <a:pt x="41" y="5"/>
                </a:cubicBezTo>
                <a:cubicBezTo>
                  <a:pt x="49" y="2"/>
                  <a:pt x="58" y="0"/>
                  <a:pt x="67" y="0"/>
                </a:cubicBezTo>
                <a:cubicBezTo>
                  <a:pt x="75" y="0"/>
                  <a:pt x="84" y="2"/>
                  <a:pt x="92" y="5"/>
                </a:cubicBezTo>
                <a:cubicBezTo>
                  <a:pt x="100" y="8"/>
                  <a:pt x="107" y="13"/>
                  <a:pt x="113" y="19"/>
                </a:cubicBezTo>
                <a:cubicBezTo>
                  <a:pt x="119" y="25"/>
                  <a:pt x="124" y="33"/>
                  <a:pt x="127" y="41"/>
                </a:cubicBezTo>
                <a:cubicBezTo>
                  <a:pt x="130" y="49"/>
                  <a:pt x="132" y="57"/>
                  <a:pt x="132" y="67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0" name="文本框 399"/>
          <p:cNvSpPr txBox="1"/>
          <p:nvPr/>
        </p:nvSpPr>
        <p:spPr>
          <a:xfrm>
            <a:off x="621360" y="4468680"/>
            <a:ext cx="293652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决策层作为</a:t>
            </a:r>
            <a:r>
              <a:rPr lang="zh-CN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核心</a:t>
            </a:r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，整合</a:t>
            </a:r>
            <a:r>
              <a:rPr lang="en-US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LLM</a:t>
            </a:r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、知识图谱进行推理分析</a:t>
            </a:r>
            <a:endParaRPr lang="en-US" sz="9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1" name="任意多边形: 形状 400"/>
          <p:cNvSpPr/>
          <p:nvPr/>
        </p:nvSpPr>
        <p:spPr>
          <a:xfrm>
            <a:off x="440280" y="5017680"/>
            <a:ext cx="47520" cy="47520"/>
          </a:xfrm>
          <a:custGeom>
            <a:avLst/>
            <a:gdLst/>
            <a:ahLst/>
            <a:cxnLst/>
            <a:rect l="0" t="0" r="r" b="b"/>
            <a:pathLst>
              <a:path w="132" h="132">
                <a:moveTo>
                  <a:pt x="132" y="67"/>
                </a:moveTo>
                <a:cubicBezTo>
                  <a:pt x="132" y="75"/>
                  <a:pt x="130" y="84"/>
                  <a:pt x="127" y="92"/>
                </a:cubicBezTo>
                <a:cubicBezTo>
                  <a:pt x="124" y="100"/>
                  <a:pt x="119" y="107"/>
                  <a:pt x="113" y="113"/>
                </a:cubicBezTo>
                <a:cubicBezTo>
                  <a:pt x="107" y="119"/>
                  <a:pt x="100" y="124"/>
                  <a:pt x="92" y="127"/>
                </a:cubicBezTo>
                <a:cubicBezTo>
                  <a:pt x="84" y="131"/>
                  <a:pt x="75" y="132"/>
                  <a:pt x="67" y="132"/>
                </a:cubicBezTo>
                <a:cubicBezTo>
                  <a:pt x="58" y="132"/>
                  <a:pt x="49" y="131"/>
                  <a:pt x="41" y="127"/>
                </a:cubicBezTo>
                <a:cubicBezTo>
                  <a:pt x="33" y="124"/>
                  <a:pt x="26" y="119"/>
                  <a:pt x="19" y="113"/>
                </a:cubicBezTo>
                <a:cubicBezTo>
                  <a:pt x="13" y="107"/>
                  <a:pt x="8" y="100"/>
                  <a:pt x="5" y="92"/>
                </a:cubicBezTo>
                <a:cubicBezTo>
                  <a:pt x="2" y="84"/>
                  <a:pt x="0" y="75"/>
                  <a:pt x="0" y="67"/>
                </a:cubicBezTo>
                <a:cubicBezTo>
                  <a:pt x="0" y="58"/>
                  <a:pt x="2" y="50"/>
                  <a:pt x="5" y="42"/>
                </a:cubicBezTo>
                <a:cubicBezTo>
                  <a:pt x="8" y="34"/>
                  <a:pt x="13" y="27"/>
                  <a:pt x="19" y="20"/>
                </a:cubicBezTo>
                <a:cubicBezTo>
                  <a:pt x="26" y="13"/>
                  <a:pt x="33" y="9"/>
                  <a:pt x="41" y="5"/>
                </a:cubicBezTo>
                <a:cubicBezTo>
                  <a:pt x="49" y="2"/>
                  <a:pt x="58" y="0"/>
                  <a:pt x="67" y="0"/>
                </a:cubicBezTo>
                <a:cubicBezTo>
                  <a:pt x="75" y="0"/>
                  <a:pt x="84" y="2"/>
                  <a:pt x="92" y="5"/>
                </a:cubicBezTo>
                <a:cubicBezTo>
                  <a:pt x="100" y="9"/>
                  <a:pt x="107" y="13"/>
                  <a:pt x="113" y="20"/>
                </a:cubicBezTo>
                <a:cubicBezTo>
                  <a:pt x="119" y="27"/>
                  <a:pt x="124" y="34"/>
                  <a:pt x="127" y="42"/>
                </a:cubicBezTo>
                <a:cubicBezTo>
                  <a:pt x="130" y="50"/>
                  <a:pt x="132" y="58"/>
                  <a:pt x="132" y="67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2" name="文本框 401"/>
          <p:cNvSpPr txBox="1"/>
          <p:nvPr/>
        </p:nvSpPr>
        <p:spPr>
          <a:xfrm>
            <a:off x="621360" y="4720320"/>
            <a:ext cx="326232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执行层将决策转换为</a:t>
            </a:r>
            <a:r>
              <a:rPr lang="zh-CN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具体操作</a:t>
            </a:r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，通过</a:t>
            </a:r>
            <a:r>
              <a:rPr lang="en-US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调用实现任务落地</a:t>
            </a:r>
            <a:endParaRPr lang="en-US" sz="9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3" name="图片 402"/>
          <p:cNvPicPr/>
          <p:nvPr/>
        </p:nvPicPr>
        <p:blipFill>
          <a:blip r:embed="rId7"/>
          <a:stretch/>
        </p:blipFill>
        <p:spPr>
          <a:xfrm>
            <a:off x="5159520" y="390888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4" name="文本框 403"/>
          <p:cNvSpPr txBox="1"/>
          <p:nvPr/>
        </p:nvSpPr>
        <p:spPr>
          <a:xfrm>
            <a:off x="621360" y="4971960"/>
            <a:ext cx="299988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上下文管理确保</a:t>
            </a:r>
            <a:r>
              <a:rPr lang="zh-CN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多轮对话的连贯性</a:t>
            </a:r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，支持复杂任务处理</a:t>
            </a:r>
            <a:endParaRPr lang="en-US" sz="9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5" name="任意多边形: 形状 404"/>
          <p:cNvSpPr/>
          <p:nvPr/>
        </p:nvSpPr>
        <p:spPr>
          <a:xfrm>
            <a:off x="5285160" y="4262760"/>
            <a:ext cx="47520" cy="47520"/>
          </a:xfrm>
          <a:custGeom>
            <a:avLst/>
            <a:gdLst/>
            <a:ahLst/>
            <a:cxnLst/>
            <a:rect l="0" t="0" r="r" b="b"/>
            <a:pathLst>
              <a:path w="132" h="132">
                <a:moveTo>
                  <a:pt x="132" y="66"/>
                </a:moveTo>
                <a:cubicBezTo>
                  <a:pt x="132" y="75"/>
                  <a:pt x="130" y="83"/>
                  <a:pt x="127" y="92"/>
                </a:cubicBezTo>
                <a:cubicBezTo>
                  <a:pt x="124" y="100"/>
                  <a:pt x="119" y="107"/>
                  <a:pt x="113" y="113"/>
                </a:cubicBezTo>
                <a:cubicBezTo>
                  <a:pt x="107" y="119"/>
                  <a:pt x="100" y="124"/>
                  <a:pt x="92" y="127"/>
                </a:cubicBezTo>
                <a:cubicBezTo>
                  <a:pt x="84" y="130"/>
                  <a:pt x="75" y="132"/>
                  <a:pt x="67" y="132"/>
                </a:cubicBezTo>
                <a:cubicBezTo>
                  <a:pt x="58" y="132"/>
                  <a:pt x="49" y="130"/>
                  <a:pt x="41" y="127"/>
                </a:cubicBezTo>
                <a:cubicBezTo>
                  <a:pt x="33" y="124"/>
                  <a:pt x="25" y="119"/>
                  <a:pt x="19" y="113"/>
                </a:cubicBezTo>
                <a:cubicBezTo>
                  <a:pt x="13" y="107"/>
                  <a:pt x="8" y="100"/>
                  <a:pt x="5" y="92"/>
                </a:cubicBezTo>
                <a:cubicBezTo>
                  <a:pt x="2" y="83"/>
                  <a:pt x="0" y="75"/>
                  <a:pt x="0" y="66"/>
                </a:cubicBezTo>
                <a:cubicBezTo>
                  <a:pt x="0" y="58"/>
                  <a:pt x="2" y="49"/>
                  <a:pt x="5" y="41"/>
                </a:cubicBezTo>
                <a:cubicBezTo>
                  <a:pt x="8" y="33"/>
                  <a:pt x="13" y="26"/>
                  <a:pt x="19" y="20"/>
                </a:cubicBezTo>
                <a:cubicBezTo>
                  <a:pt x="25" y="13"/>
                  <a:pt x="33" y="8"/>
                  <a:pt x="41" y="5"/>
                </a:cubicBezTo>
                <a:cubicBezTo>
                  <a:pt x="49" y="2"/>
                  <a:pt x="58" y="0"/>
                  <a:pt x="67" y="0"/>
                </a:cubicBezTo>
                <a:cubicBezTo>
                  <a:pt x="75" y="0"/>
                  <a:pt x="84" y="2"/>
                  <a:pt x="92" y="5"/>
                </a:cubicBezTo>
                <a:cubicBezTo>
                  <a:pt x="100" y="8"/>
                  <a:pt x="107" y="13"/>
                  <a:pt x="113" y="20"/>
                </a:cubicBezTo>
                <a:cubicBezTo>
                  <a:pt x="119" y="26"/>
                  <a:pt x="124" y="33"/>
                  <a:pt x="127" y="41"/>
                </a:cubicBezTo>
                <a:cubicBezTo>
                  <a:pt x="130" y="49"/>
                  <a:pt x="132" y="58"/>
                  <a:pt x="132" y="66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6" name="文本框 405"/>
          <p:cNvSpPr txBox="1"/>
          <p:nvPr/>
        </p:nvSpPr>
        <p:spPr>
          <a:xfrm>
            <a:off x="5379840" y="3896640"/>
            <a:ext cx="1413360" cy="22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4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高效运作的关键要素</a:t>
            </a:r>
            <a:endParaRPr lang="en-US" sz="12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7" name="任意多边形: 形状 406"/>
          <p:cNvSpPr/>
          <p:nvPr/>
        </p:nvSpPr>
        <p:spPr>
          <a:xfrm>
            <a:off x="5285160" y="4514400"/>
            <a:ext cx="47520" cy="47520"/>
          </a:xfrm>
          <a:custGeom>
            <a:avLst/>
            <a:gdLst/>
            <a:ahLst/>
            <a:cxnLst/>
            <a:rect l="0" t="0" r="r" b="b"/>
            <a:pathLst>
              <a:path w="132" h="132">
                <a:moveTo>
                  <a:pt x="132" y="66"/>
                </a:moveTo>
                <a:cubicBezTo>
                  <a:pt x="132" y="74"/>
                  <a:pt x="130" y="83"/>
                  <a:pt x="127" y="91"/>
                </a:cubicBezTo>
                <a:cubicBezTo>
                  <a:pt x="124" y="99"/>
                  <a:pt x="119" y="107"/>
                  <a:pt x="113" y="113"/>
                </a:cubicBezTo>
                <a:cubicBezTo>
                  <a:pt x="107" y="119"/>
                  <a:pt x="100" y="124"/>
                  <a:pt x="92" y="127"/>
                </a:cubicBezTo>
                <a:cubicBezTo>
                  <a:pt x="84" y="130"/>
                  <a:pt x="75" y="132"/>
                  <a:pt x="67" y="132"/>
                </a:cubicBezTo>
                <a:cubicBezTo>
                  <a:pt x="58" y="132"/>
                  <a:pt x="49" y="130"/>
                  <a:pt x="41" y="127"/>
                </a:cubicBezTo>
                <a:cubicBezTo>
                  <a:pt x="33" y="124"/>
                  <a:pt x="25" y="119"/>
                  <a:pt x="19" y="113"/>
                </a:cubicBezTo>
                <a:cubicBezTo>
                  <a:pt x="13" y="107"/>
                  <a:pt x="8" y="99"/>
                  <a:pt x="5" y="91"/>
                </a:cubicBezTo>
                <a:cubicBezTo>
                  <a:pt x="2" y="83"/>
                  <a:pt x="0" y="74"/>
                  <a:pt x="0" y="66"/>
                </a:cubicBezTo>
                <a:cubicBezTo>
                  <a:pt x="0" y="57"/>
                  <a:pt x="2" y="48"/>
                  <a:pt x="5" y="40"/>
                </a:cubicBezTo>
                <a:cubicBezTo>
                  <a:pt x="8" y="32"/>
                  <a:pt x="13" y="25"/>
                  <a:pt x="19" y="19"/>
                </a:cubicBezTo>
                <a:cubicBezTo>
                  <a:pt x="25" y="13"/>
                  <a:pt x="33" y="8"/>
                  <a:pt x="41" y="5"/>
                </a:cubicBezTo>
                <a:cubicBezTo>
                  <a:pt x="49" y="2"/>
                  <a:pt x="58" y="0"/>
                  <a:pt x="67" y="0"/>
                </a:cubicBezTo>
                <a:cubicBezTo>
                  <a:pt x="75" y="0"/>
                  <a:pt x="84" y="2"/>
                  <a:pt x="92" y="5"/>
                </a:cubicBezTo>
                <a:cubicBezTo>
                  <a:pt x="100" y="8"/>
                  <a:pt x="107" y="13"/>
                  <a:pt x="113" y="19"/>
                </a:cubicBezTo>
                <a:cubicBezTo>
                  <a:pt x="119" y="25"/>
                  <a:pt x="124" y="32"/>
                  <a:pt x="127" y="40"/>
                </a:cubicBezTo>
                <a:cubicBezTo>
                  <a:pt x="130" y="48"/>
                  <a:pt x="132" y="57"/>
                  <a:pt x="132" y="66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8" name="文本框 407"/>
          <p:cNvSpPr txBox="1"/>
          <p:nvPr/>
        </p:nvSpPr>
        <p:spPr>
          <a:xfrm>
            <a:off x="5466240" y="4217040"/>
            <a:ext cx="22500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模块间</a:t>
            </a:r>
            <a:r>
              <a:rPr lang="zh-CN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松耦合设计</a:t>
            </a:r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，确保系统的可扩展性</a:t>
            </a:r>
            <a:endParaRPr lang="en-US" sz="9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9" name="任意多边形: 形状 408"/>
          <p:cNvSpPr/>
          <p:nvPr/>
        </p:nvSpPr>
        <p:spPr>
          <a:xfrm>
            <a:off x="5285160" y="4766040"/>
            <a:ext cx="47520" cy="47520"/>
          </a:xfrm>
          <a:custGeom>
            <a:avLst/>
            <a:gdLst/>
            <a:ahLst/>
            <a:cxnLst/>
            <a:rect l="0" t="0" r="r" b="b"/>
            <a:pathLst>
              <a:path w="132" h="132">
                <a:moveTo>
                  <a:pt x="132" y="67"/>
                </a:moveTo>
                <a:cubicBezTo>
                  <a:pt x="132" y="75"/>
                  <a:pt x="130" y="84"/>
                  <a:pt x="127" y="92"/>
                </a:cubicBezTo>
                <a:cubicBezTo>
                  <a:pt x="124" y="100"/>
                  <a:pt x="119" y="107"/>
                  <a:pt x="113" y="113"/>
                </a:cubicBezTo>
                <a:cubicBezTo>
                  <a:pt x="107" y="119"/>
                  <a:pt x="100" y="124"/>
                  <a:pt x="92" y="127"/>
                </a:cubicBezTo>
                <a:cubicBezTo>
                  <a:pt x="84" y="131"/>
                  <a:pt x="75" y="132"/>
                  <a:pt x="67" y="132"/>
                </a:cubicBezTo>
                <a:cubicBezTo>
                  <a:pt x="58" y="132"/>
                  <a:pt x="49" y="131"/>
                  <a:pt x="41" y="127"/>
                </a:cubicBezTo>
                <a:cubicBezTo>
                  <a:pt x="33" y="124"/>
                  <a:pt x="25" y="119"/>
                  <a:pt x="19" y="113"/>
                </a:cubicBezTo>
                <a:cubicBezTo>
                  <a:pt x="13" y="107"/>
                  <a:pt x="8" y="100"/>
                  <a:pt x="5" y="92"/>
                </a:cubicBezTo>
                <a:cubicBezTo>
                  <a:pt x="2" y="84"/>
                  <a:pt x="0" y="75"/>
                  <a:pt x="0" y="67"/>
                </a:cubicBezTo>
                <a:cubicBezTo>
                  <a:pt x="0" y="57"/>
                  <a:pt x="2" y="49"/>
                  <a:pt x="5" y="41"/>
                </a:cubicBezTo>
                <a:cubicBezTo>
                  <a:pt x="8" y="33"/>
                  <a:pt x="13" y="25"/>
                  <a:pt x="19" y="19"/>
                </a:cubicBezTo>
                <a:cubicBezTo>
                  <a:pt x="25" y="13"/>
                  <a:pt x="33" y="8"/>
                  <a:pt x="41" y="5"/>
                </a:cubicBezTo>
                <a:cubicBezTo>
                  <a:pt x="49" y="2"/>
                  <a:pt x="58" y="0"/>
                  <a:pt x="67" y="0"/>
                </a:cubicBezTo>
                <a:cubicBezTo>
                  <a:pt x="75" y="0"/>
                  <a:pt x="84" y="2"/>
                  <a:pt x="92" y="5"/>
                </a:cubicBezTo>
                <a:cubicBezTo>
                  <a:pt x="100" y="8"/>
                  <a:pt x="107" y="13"/>
                  <a:pt x="113" y="19"/>
                </a:cubicBezTo>
                <a:cubicBezTo>
                  <a:pt x="119" y="25"/>
                  <a:pt x="124" y="33"/>
                  <a:pt x="127" y="41"/>
                </a:cubicBezTo>
                <a:cubicBezTo>
                  <a:pt x="130" y="49"/>
                  <a:pt x="132" y="57"/>
                  <a:pt x="132" y="67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0" name="文本框 409"/>
          <p:cNvSpPr txBox="1"/>
          <p:nvPr/>
        </p:nvSpPr>
        <p:spPr>
          <a:xfrm>
            <a:off x="5466240" y="4468680"/>
            <a:ext cx="212508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</a:t>
            </a:r>
            <a:r>
              <a:rPr lang="zh-CN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标准化接口</a:t>
            </a:r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实现各组件的无缝集成</a:t>
            </a:r>
            <a:endParaRPr lang="en-US" sz="9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1" name="任意多边形: 形状 410"/>
          <p:cNvSpPr/>
          <p:nvPr/>
        </p:nvSpPr>
        <p:spPr>
          <a:xfrm>
            <a:off x="5285160" y="5017680"/>
            <a:ext cx="47520" cy="47520"/>
          </a:xfrm>
          <a:custGeom>
            <a:avLst/>
            <a:gdLst/>
            <a:ahLst/>
            <a:cxnLst/>
            <a:rect l="0" t="0" r="r" b="b"/>
            <a:pathLst>
              <a:path w="132" h="132">
                <a:moveTo>
                  <a:pt x="132" y="67"/>
                </a:moveTo>
                <a:cubicBezTo>
                  <a:pt x="132" y="75"/>
                  <a:pt x="130" y="84"/>
                  <a:pt x="127" y="92"/>
                </a:cubicBezTo>
                <a:cubicBezTo>
                  <a:pt x="124" y="100"/>
                  <a:pt x="119" y="107"/>
                  <a:pt x="113" y="113"/>
                </a:cubicBezTo>
                <a:cubicBezTo>
                  <a:pt x="107" y="119"/>
                  <a:pt x="100" y="124"/>
                  <a:pt x="92" y="127"/>
                </a:cubicBezTo>
                <a:cubicBezTo>
                  <a:pt x="84" y="131"/>
                  <a:pt x="75" y="132"/>
                  <a:pt x="67" y="132"/>
                </a:cubicBezTo>
                <a:cubicBezTo>
                  <a:pt x="58" y="132"/>
                  <a:pt x="49" y="131"/>
                  <a:pt x="41" y="127"/>
                </a:cubicBezTo>
                <a:cubicBezTo>
                  <a:pt x="33" y="124"/>
                  <a:pt x="25" y="119"/>
                  <a:pt x="19" y="113"/>
                </a:cubicBezTo>
                <a:cubicBezTo>
                  <a:pt x="13" y="107"/>
                  <a:pt x="8" y="100"/>
                  <a:pt x="5" y="92"/>
                </a:cubicBezTo>
                <a:cubicBezTo>
                  <a:pt x="2" y="84"/>
                  <a:pt x="0" y="75"/>
                  <a:pt x="0" y="67"/>
                </a:cubicBezTo>
                <a:cubicBezTo>
                  <a:pt x="0" y="58"/>
                  <a:pt x="2" y="50"/>
                  <a:pt x="5" y="42"/>
                </a:cubicBezTo>
                <a:cubicBezTo>
                  <a:pt x="8" y="34"/>
                  <a:pt x="13" y="27"/>
                  <a:pt x="19" y="20"/>
                </a:cubicBezTo>
                <a:cubicBezTo>
                  <a:pt x="25" y="13"/>
                  <a:pt x="33" y="9"/>
                  <a:pt x="41" y="5"/>
                </a:cubicBezTo>
                <a:cubicBezTo>
                  <a:pt x="49" y="2"/>
                  <a:pt x="58" y="0"/>
                  <a:pt x="67" y="0"/>
                </a:cubicBezTo>
                <a:cubicBezTo>
                  <a:pt x="75" y="0"/>
                  <a:pt x="84" y="2"/>
                  <a:pt x="92" y="5"/>
                </a:cubicBezTo>
                <a:cubicBezTo>
                  <a:pt x="100" y="9"/>
                  <a:pt x="107" y="13"/>
                  <a:pt x="113" y="20"/>
                </a:cubicBezTo>
                <a:cubicBezTo>
                  <a:pt x="119" y="27"/>
                  <a:pt x="124" y="34"/>
                  <a:pt x="127" y="42"/>
                </a:cubicBezTo>
                <a:cubicBezTo>
                  <a:pt x="130" y="50"/>
                  <a:pt x="132" y="58"/>
                  <a:pt x="132" y="67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2" name="文本框 411"/>
          <p:cNvSpPr txBox="1"/>
          <p:nvPr/>
        </p:nvSpPr>
        <p:spPr>
          <a:xfrm>
            <a:off x="5466240" y="4720320"/>
            <a:ext cx="368964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借助</a:t>
            </a:r>
            <a:r>
              <a:rPr lang="en-US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ReAct</a:t>
            </a:r>
            <a:r>
              <a:rPr lang="zh-CN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、</a:t>
            </a:r>
            <a:r>
              <a:rPr lang="en-US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Hugging Face</a:t>
            </a:r>
            <a:r>
              <a:rPr lang="zh-CN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和</a:t>
            </a:r>
            <a:r>
              <a:rPr lang="en-US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LangChain</a:t>
            </a:r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等框架降低开发门槛</a:t>
            </a:r>
            <a:endParaRPr lang="en-US" sz="9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3" name="任意多边形: 形状 412"/>
          <p:cNvSpPr/>
          <p:nvPr/>
        </p:nvSpPr>
        <p:spPr>
          <a:xfrm>
            <a:off x="1494360" y="1226880"/>
            <a:ext cx="1769760" cy="1274400"/>
          </a:xfrm>
          <a:custGeom>
            <a:avLst/>
            <a:gdLst/>
            <a:ahLst/>
            <a:cxnLst/>
            <a:rect l="0" t="0" r="r" b="b"/>
            <a:pathLst>
              <a:path w="4916" h="3540">
                <a:moveTo>
                  <a:pt x="0" y="3365"/>
                </a:moveTo>
                <a:lnTo>
                  <a:pt x="0" y="175"/>
                </a:lnTo>
                <a:cubicBezTo>
                  <a:pt x="0" y="151"/>
                  <a:pt x="4" y="129"/>
                  <a:pt x="13" y="108"/>
                </a:cubicBezTo>
                <a:cubicBezTo>
                  <a:pt x="22" y="86"/>
                  <a:pt x="34" y="67"/>
                  <a:pt x="51" y="51"/>
                </a:cubicBezTo>
                <a:cubicBezTo>
                  <a:pt x="67" y="35"/>
                  <a:pt x="86" y="22"/>
                  <a:pt x="107" y="13"/>
                </a:cubicBezTo>
                <a:cubicBezTo>
                  <a:pt x="129" y="4"/>
                  <a:pt x="151" y="0"/>
                  <a:pt x="174" y="0"/>
                </a:cubicBezTo>
                <a:lnTo>
                  <a:pt x="4741" y="0"/>
                </a:lnTo>
                <a:cubicBezTo>
                  <a:pt x="4765" y="0"/>
                  <a:pt x="4787" y="4"/>
                  <a:pt x="4808" y="13"/>
                </a:cubicBezTo>
                <a:cubicBezTo>
                  <a:pt x="4830" y="22"/>
                  <a:pt x="4849" y="35"/>
                  <a:pt x="4865" y="51"/>
                </a:cubicBezTo>
                <a:cubicBezTo>
                  <a:pt x="4881" y="67"/>
                  <a:pt x="4894" y="86"/>
                  <a:pt x="4903" y="108"/>
                </a:cubicBezTo>
                <a:cubicBezTo>
                  <a:pt x="4912" y="129"/>
                  <a:pt x="4916" y="151"/>
                  <a:pt x="4916" y="175"/>
                </a:cubicBezTo>
                <a:lnTo>
                  <a:pt x="4916" y="3365"/>
                </a:lnTo>
                <a:cubicBezTo>
                  <a:pt x="4916" y="3388"/>
                  <a:pt x="4912" y="3411"/>
                  <a:pt x="4903" y="3432"/>
                </a:cubicBezTo>
                <a:cubicBezTo>
                  <a:pt x="4894" y="3454"/>
                  <a:pt x="4881" y="3472"/>
                  <a:pt x="4865" y="3489"/>
                </a:cubicBezTo>
                <a:cubicBezTo>
                  <a:pt x="4849" y="3505"/>
                  <a:pt x="4830" y="3518"/>
                  <a:pt x="4808" y="3527"/>
                </a:cubicBezTo>
                <a:cubicBezTo>
                  <a:pt x="4787" y="3536"/>
                  <a:pt x="4765" y="3540"/>
                  <a:pt x="4741" y="3540"/>
                </a:cubicBezTo>
                <a:lnTo>
                  <a:pt x="174" y="3540"/>
                </a:lnTo>
                <a:cubicBezTo>
                  <a:pt x="151" y="3540"/>
                  <a:pt x="129" y="3536"/>
                  <a:pt x="107" y="3527"/>
                </a:cubicBezTo>
                <a:cubicBezTo>
                  <a:pt x="86" y="3518"/>
                  <a:pt x="67" y="3505"/>
                  <a:pt x="51" y="3489"/>
                </a:cubicBezTo>
                <a:cubicBezTo>
                  <a:pt x="34" y="3472"/>
                  <a:pt x="22" y="3454"/>
                  <a:pt x="13" y="3432"/>
                </a:cubicBezTo>
                <a:cubicBezTo>
                  <a:pt x="4" y="3411"/>
                  <a:pt x="0" y="3388"/>
                  <a:pt x="0" y="3365"/>
                </a:cubicBezTo>
                <a:close/>
              </a:path>
            </a:pathLst>
          </a:custGeom>
          <a:solidFill>
            <a:srgbClr val="4A90E2">
              <a:alpha val="1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4" name="任意多边形: 形状 413"/>
          <p:cNvSpPr/>
          <p:nvPr/>
        </p:nvSpPr>
        <p:spPr>
          <a:xfrm>
            <a:off x="1494360" y="1226880"/>
            <a:ext cx="1769760" cy="1274400"/>
          </a:xfrm>
          <a:custGeom>
            <a:avLst/>
            <a:gdLst/>
            <a:ahLst/>
            <a:cxnLst/>
            <a:rect l="0" t="0" r="r" b="b"/>
            <a:pathLst>
              <a:path w="4916" h="3540">
                <a:moveTo>
                  <a:pt x="0" y="3365"/>
                </a:moveTo>
                <a:lnTo>
                  <a:pt x="0" y="175"/>
                </a:lnTo>
                <a:cubicBezTo>
                  <a:pt x="0" y="151"/>
                  <a:pt x="4" y="129"/>
                  <a:pt x="13" y="108"/>
                </a:cubicBezTo>
                <a:cubicBezTo>
                  <a:pt x="22" y="86"/>
                  <a:pt x="34" y="67"/>
                  <a:pt x="51" y="51"/>
                </a:cubicBezTo>
                <a:cubicBezTo>
                  <a:pt x="67" y="35"/>
                  <a:pt x="86" y="22"/>
                  <a:pt x="107" y="13"/>
                </a:cubicBezTo>
                <a:cubicBezTo>
                  <a:pt x="129" y="4"/>
                  <a:pt x="151" y="0"/>
                  <a:pt x="174" y="0"/>
                </a:cubicBezTo>
                <a:lnTo>
                  <a:pt x="4741" y="0"/>
                </a:lnTo>
                <a:cubicBezTo>
                  <a:pt x="4765" y="0"/>
                  <a:pt x="4787" y="4"/>
                  <a:pt x="4808" y="13"/>
                </a:cubicBezTo>
                <a:cubicBezTo>
                  <a:pt x="4830" y="22"/>
                  <a:pt x="4849" y="35"/>
                  <a:pt x="4865" y="51"/>
                </a:cubicBezTo>
                <a:cubicBezTo>
                  <a:pt x="4881" y="67"/>
                  <a:pt x="4894" y="86"/>
                  <a:pt x="4903" y="108"/>
                </a:cubicBezTo>
                <a:cubicBezTo>
                  <a:pt x="4912" y="129"/>
                  <a:pt x="4916" y="151"/>
                  <a:pt x="4916" y="175"/>
                </a:cubicBezTo>
                <a:lnTo>
                  <a:pt x="4916" y="3365"/>
                </a:lnTo>
                <a:cubicBezTo>
                  <a:pt x="4916" y="3388"/>
                  <a:pt x="4912" y="3411"/>
                  <a:pt x="4903" y="3432"/>
                </a:cubicBezTo>
                <a:cubicBezTo>
                  <a:pt x="4894" y="3454"/>
                  <a:pt x="4881" y="3472"/>
                  <a:pt x="4865" y="3489"/>
                </a:cubicBezTo>
                <a:cubicBezTo>
                  <a:pt x="4849" y="3505"/>
                  <a:pt x="4830" y="3518"/>
                  <a:pt x="4808" y="3527"/>
                </a:cubicBezTo>
                <a:cubicBezTo>
                  <a:pt x="4787" y="3536"/>
                  <a:pt x="4765" y="3540"/>
                  <a:pt x="4741" y="3540"/>
                </a:cubicBezTo>
                <a:lnTo>
                  <a:pt x="174" y="3540"/>
                </a:lnTo>
                <a:cubicBezTo>
                  <a:pt x="151" y="3540"/>
                  <a:pt x="129" y="3536"/>
                  <a:pt x="107" y="3527"/>
                </a:cubicBezTo>
                <a:cubicBezTo>
                  <a:pt x="86" y="3518"/>
                  <a:pt x="67" y="3505"/>
                  <a:pt x="51" y="3489"/>
                </a:cubicBezTo>
                <a:cubicBezTo>
                  <a:pt x="34" y="3472"/>
                  <a:pt x="22" y="3454"/>
                  <a:pt x="13" y="3432"/>
                </a:cubicBezTo>
                <a:cubicBezTo>
                  <a:pt x="4" y="3411"/>
                  <a:pt x="0" y="3388"/>
                  <a:pt x="0" y="3365"/>
                </a:cubicBezTo>
                <a:moveTo>
                  <a:pt x="21" y="175"/>
                </a:moveTo>
                <a:lnTo>
                  <a:pt x="21" y="3365"/>
                </a:lnTo>
                <a:cubicBezTo>
                  <a:pt x="21" y="3375"/>
                  <a:pt x="22" y="3385"/>
                  <a:pt x="24" y="3395"/>
                </a:cubicBezTo>
                <a:cubicBezTo>
                  <a:pt x="26" y="3405"/>
                  <a:pt x="29" y="3414"/>
                  <a:pt x="33" y="3424"/>
                </a:cubicBezTo>
                <a:cubicBezTo>
                  <a:pt x="37" y="3433"/>
                  <a:pt x="42" y="3442"/>
                  <a:pt x="47" y="3450"/>
                </a:cubicBezTo>
                <a:cubicBezTo>
                  <a:pt x="53" y="3459"/>
                  <a:pt x="59" y="3466"/>
                  <a:pt x="66" y="3473"/>
                </a:cubicBezTo>
                <a:cubicBezTo>
                  <a:pt x="73" y="3480"/>
                  <a:pt x="81" y="3487"/>
                  <a:pt x="89" y="3492"/>
                </a:cubicBezTo>
                <a:cubicBezTo>
                  <a:pt x="98" y="3498"/>
                  <a:pt x="107" y="3503"/>
                  <a:pt x="116" y="3507"/>
                </a:cubicBezTo>
                <a:cubicBezTo>
                  <a:pt x="125" y="3510"/>
                  <a:pt x="135" y="3513"/>
                  <a:pt x="144" y="3515"/>
                </a:cubicBezTo>
                <a:cubicBezTo>
                  <a:pt x="154" y="3517"/>
                  <a:pt x="164" y="3518"/>
                  <a:pt x="174" y="3518"/>
                </a:cubicBezTo>
                <a:lnTo>
                  <a:pt x="4741" y="3518"/>
                </a:lnTo>
                <a:cubicBezTo>
                  <a:pt x="4752" y="3518"/>
                  <a:pt x="4761" y="3517"/>
                  <a:pt x="4771" y="3515"/>
                </a:cubicBezTo>
                <a:cubicBezTo>
                  <a:pt x="4781" y="3513"/>
                  <a:pt x="4791" y="3510"/>
                  <a:pt x="4800" y="3507"/>
                </a:cubicBezTo>
                <a:cubicBezTo>
                  <a:pt x="4809" y="3503"/>
                  <a:pt x="4818" y="3498"/>
                  <a:pt x="4826" y="3492"/>
                </a:cubicBezTo>
                <a:cubicBezTo>
                  <a:pt x="4835" y="3487"/>
                  <a:pt x="4843" y="3480"/>
                  <a:pt x="4850" y="3473"/>
                </a:cubicBezTo>
                <a:cubicBezTo>
                  <a:pt x="4857" y="3466"/>
                  <a:pt x="4863" y="3459"/>
                  <a:pt x="4869" y="3450"/>
                </a:cubicBezTo>
                <a:cubicBezTo>
                  <a:pt x="4874" y="3442"/>
                  <a:pt x="4879" y="3433"/>
                  <a:pt x="4883" y="3424"/>
                </a:cubicBezTo>
                <a:cubicBezTo>
                  <a:pt x="4887" y="3414"/>
                  <a:pt x="4889" y="3405"/>
                  <a:pt x="4891" y="3395"/>
                </a:cubicBezTo>
                <a:cubicBezTo>
                  <a:pt x="4893" y="3385"/>
                  <a:pt x="4894" y="3375"/>
                  <a:pt x="4894" y="3365"/>
                </a:cubicBezTo>
                <a:lnTo>
                  <a:pt x="4894" y="175"/>
                </a:lnTo>
                <a:cubicBezTo>
                  <a:pt x="4894" y="164"/>
                  <a:pt x="4893" y="155"/>
                  <a:pt x="4891" y="145"/>
                </a:cubicBezTo>
                <a:cubicBezTo>
                  <a:pt x="4889" y="135"/>
                  <a:pt x="4887" y="125"/>
                  <a:pt x="4883" y="116"/>
                </a:cubicBezTo>
                <a:cubicBezTo>
                  <a:pt x="4879" y="107"/>
                  <a:pt x="4874" y="98"/>
                  <a:pt x="4869" y="90"/>
                </a:cubicBezTo>
                <a:cubicBezTo>
                  <a:pt x="4863" y="81"/>
                  <a:pt x="4857" y="73"/>
                  <a:pt x="4850" y="66"/>
                </a:cubicBezTo>
                <a:cubicBezTo>
                  <a:pt x="4843" y="59"/>
                  <a:pt x="4835" y="53"/>
                  <a:pt x="4826" y="47"/>
                </a:cubicBezTo>
                <a:cubicBezTo>
                  <a:pt x="4818" y="42"/>
                  <a:pt x="4809" y="37"/>
                  <a:pt x="4800" y="33"/>
                </a:cubicBezTo>
                <a:cubicBezTo>
                  <a:pt x="4791" y="29"/>
                  <a:pt x="4781" y="26"/>
                  <a:pt x="4771" y="25"/>
                </a:cubicBezTo>
                <a:cubicBezTo>
                  <a:pt x="4761" y="23"/>
                  <a:pt x="4752" y="22"/>
                  <a:pt x="4741" y="22"/>
                </a:cubicBezTo>
                <a:lnTo>
                  <a:pt x="174" y="22"/>
                </a:lnTo>
                <a:cubicBezTo>
                  <a:pt x="164" y="22"/>
                  <a:pt x="154" y="23"/>
                  <a:pt x="144" y="25"/>
                </a:cubicBezTo>
                <a:cubicBezTo>
                  <a:pt x="135" y="26"/>
                  <a:pt x="125" y="29"/>
                  <a:pt x="116" y="33"/>
                </a:cubicBezTo>
                <a:cubicBezTo>
                  <a:pt x="107" y="37"/>
                  <a:pt x="98" y="42"/>
                  <a:pt x="89" y="47"/>
                </a:cubicBezTo>
                <a:cubicBezTo>
                  <a:pt x="81" y="53"/>
                  <a:pt x="73" y="59"/>
                  <a:pt x="66" y="66"/>
                </a:cubicBezTo>
                <a:cubicBezTo>
                  <a:pt x="59" y="73"/>
                  <a:pt x="53" y="81"/>
                  <a:pt x="47" y="90"/>
                </a:cubicBezTo>
                <a:cubicBezTo>
                  <a:pt x="42" y="98"/>
                  <a:pt x="37" y="107"/>
                  <a:pt x="33" y="116"/>
                </a:cubicBezTo>
                <a:cubicBezTo>
                  <a:pt x="29" y="125"/>
                  <a:pt x="26" y="135"/>
                  <a:pt x="24" y="145"/>
                </a:cubicBezTo>
                <a:cubicBezTo>
                  <a:pt x="22" y="155"/>
                  <a:pt x="21" y="164"/>
                  <a:pt x="21" y="175"/>
                </a:cubicBez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5" name="任意多边形: 形状 414"/>
          <p:cNvSpPr/>
          <p:nvPr/>
        </p:nvSpPr>
        <p:spPr>
          <a:xfrm>
            <a:off x="2194200" y="1360440"/>
            <a:ext cx="378000" cy="378000"/>
          </a:xfrm>
          <a:custGeom>
            <a:avLst/>
            <a:gdLst/>
            <a:ahLst/>
            <a:cxnLst/>
            <a:rect l="0" t="0" r="r" b="b"/>
            <a:pathLst>
              <a:path w="1050" h="1050">
                <a:moveTo>
                  <a:pt x="1050" y="524"/>
                </a:moveTo>
                <a:cubicBezTo>
                  <a:pt x="1050" y="559"/>
                  <a:pt x="1046" y="593"/>
                  <a:pt x="1040" y="627"/>
                </a:cubicBezTo>
                <a:cubicBezTo>
                  <a:pt x="1033" y="661"/>
                  <a:pt x="1023" y="693"/>
                  <a:pt x="1010" y="725"/>
                </a:cubicBezTo>
                <a:cubicBezTo>
                  <a:pt x="997" y="757"/>
                  <a:pt x="980" y="787"/>
                  <a:pt x="961" y="816"/>
                </a:cubicBezTo>
                <a:cubicBezTo>
                  <a:pt x="942" y="844"/>
                  <a:pt x="920" y="871"/>
                  <a:pt x="896" y="895"/>
                </a:cubicBezTo>
                <a:cubicBezTo>
                  <a:pt x="872" y="920"/>
                  <a:pt x="845" y="942"/>
                  <a:pt x="817" y="961"/>
                </a:cubicBezTo>
                <a:cubicBezTo>
                  <a:pt x="788" y="981"/>
                  <a:pt x="758" y="997"/>
                  <a:pt x="726" y="1010"/>
                </a:cubicBezTo>
                <a:cubicBezTo>
                  <a:pt x="693" y="1023"/>
                  <a:pt x="660" y="1033"/>
                  <a:pt x="627" y="1040"/>
                </a:cubicBezTo>
                <a:cubicBezTo>
                  <a:pt x="593" y="1046"/>
                  <a:pt x="559" y="1050"/>
                  <a:pt x="524" y="1050"/>
                </a:cubicBezTo>
                <a:cubicBezTo>
                  <a:pt x="490" y="1050"/>
                  <a:pt x="456" y="1046"/>
                  <a:pt x="422" y="1040"/>
                </a:cubicBezTo>
                <a:cubicBezTo>
                  <a:pt x="388" y="1033"/>
                  <a:pt x="355" y="1023"/>
                  <a:pt x="324" y="1010"/>
                </a:cubicBezTo>
                <a:cubicBezTo>
                  <a:pt x="292" y="997"/>
                  <a:pt x="262" y="981"/>
                  <a:pt x="233" y="961"/>
                </a:cubicBezTo>
                <a:cubicBezTo>
                  <a:pt x="204" y="942"/>
                  <a:pt x="178" y="920"/>
                  <a:pt x="154" y="895"/>
                </a:cubicBezTo>
                <a:cubicBezTo>
                  <a:pt x="129" y="871"/>
                  <a:pt x="107" y="844"/>
                  <a:pt x="88" y="816"/>
                </a:cubicBezTo>
                <a:cubicBezTo>
                  <a:pt x="69" y="787"/>
                  <a:pt x="53" y="757"/>
                  <a:pt x="40" y="725"/>
                </a:cubicBezTo>
                <a:cubicBezTo>
                  <a:pt x="27" y="693"/>
                  <a:pt x="17" y="661"/>
                  <a:pt x="10" y="627"/>
                </a:cubicBezTo>
                <a:cubicBezTo>
                  <a:pt x="3" y="593"/>
                  <a:pt x="0" y="559"/>
                  <a:pt x="0" y="524"/>
                </a:cubicBezTo>
                <a:cubicBezTo>
                  <a:pt x="0" y="490"/>
                  <a:pt x="3" y="456"/>
                  <a:pt x="10" y="422"/>
                </a:cubicBezTo>
                <a:cubicBezTo>
                  <a:pt x="17" y="388"/>
                  <a:pt x="27" y="356"/>
                  <a:pt x="40" y="324"/>
                </a:cubicBezTo>
                <a:cubicBezTo>
                  <a:pt x="53" y="292"/>
                  <a:pt x="69" y="262"/>
                  <a:pt x="88" y="233"/>
                </a:cubicBezTo>
                <a:cubicBezTo>
                  <a:pt x="107" y="205"/>
                  <a:pt x="129" y="178"/>
                  <a:pt x="154" y="154"/>
                </a:cubicBezTo>
                <a:cubicBezTo>
                  <a:pt x="178" y="129"/>
                  <a:pt x="204" y="108"/>
                  <a:pt x="233" y="88"/>
                </a:cubicBezTo>
                <a:cubicBezTo>
                  <a:pt x="262" y="69"/>
                  <a:pt x="292" y="53"/>
                  <a:pt x="324" y="40"/>
                </a:cubicBezTo>
                <a:cubicBezTo>
                  <a:pt x="355" y="27"/>
                  <a:pt x="388" y="17"/>
                  <a:pt x="422" y="10"/>
                </a:cubicBezTo>
                <a:cubicBezTo>
                  <a:pt x="456" y="3"/>
                  <a:pt x="490" y="0"/>
                  <a:pt x="524" y="0"/>
                </a:cubicBezTo>
                <a:cubicBezTo>
                  <a:pt x="559" y="0"/>
                  <a:pt x="593" y="3"/>
                  <a:pt x="627" y="10"/>
                </a:cubicBezTo>
                <a:cubicBezTo>
                  <a:pt x="660" y="17"/>
                  <a:pt x="693" y="27"/>
                  <a:pt x="726" y="40"/>
                </a:cubicBezTo>
                <a:cubicBezTo>
                  <a:pt x="758" y="53"/>
                  <a:pt x="788" y="69"/>
                  <a:pt x="817" y="88"/>
                </a:cubicBezTo>
                <a:cubicBezTo>
                  <a:pt x="845" y="108"/>
                  <a:pt x="872" y="129"/>
                  <a:pt x="896" y="154"/>
                </a:cubicBezTo>
                <a:cubicBezTo>
                  <a:pt x="920" y="178"/>
                  <a:pt x="942" y="205"/>
                  <a:pt x="961" y="233"/>
                </a:cubicBezTo>
                <a:cubicBezTo>
                  <a:pt x="980" y="262"/>
                  <a:pt x="997" y="292"/>
                  <a:pt x="1010" y="324"/>
                </a:cubicBezTo>
                <a:cubicBezTo>
                  <a:pt x="1023" y="356"/>
                  <a:pt x="1033" y="388"/>
                  <a:pt x="1040" y="422"/>
                </a:cubicBezTo>
                <a:cubicBezTo>
                  <a:pt x="1046" y="456"/>
                  <a:pt x="1050" y="490"/>
                  <a:pt x="1050" y="524"/>
                </a:cubicBezTo>
                <a:close/>
              </a:path>
            </a:pathLst>
          </a:custGeom>
          <a:solidFill>
            <a:srgbClr val="2563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16" name="图片 415"/>
          <p:cNvPicPr/>
          <p:nvPr/>
        </p:nvPicPr>
        <p:blipFill>
          <a:blip r:embed="rId8"/>
          <a:stretch/>
        </p:blipFill>
        <p:spPr>
          <a:xfrm>
            <a:off x="2273040" y="1455120"/>
            <a:ext cx="212040" cy="188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7" name="文本框 416"/>
          <p:cNvSpPr txBox="1"/>
          <p:nvPr/>
        </p:nvSpPr>
        <p:spPr>
          <a:xfrm>
            <a:off x="5466240" y="4971960"/>
            <a:ext cx="262512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实现从</a:t>
            </a:r>
            <a:r>
              <a:rPr lang="zh-CN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简单语言交互向多任务处理</a:t>
            </a:r>
            <a:r>
              <a:rPr lang="zh-CN" sz="989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的系统化转型</a:t>
            </a:r>
            <a:endParaRPr lang="en-US" sz="9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8" name="文本框 417"/>
          <p:cNvSpPr txBox="1"/>
          <p:nvPr/>
        </p:nvSpPr>
        <p:spPr>
          <a:xfrm>
            <a:off x="2143080" y="1828080"/>
            <a:ext cx="471600" cy="22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4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感知层</a:t>
            </a:r>
            <a:endParaRPr lang="en-US" sz="12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" name="任意多边形: 形状 418"/>
          <p:cNvSpPr/>
          <p:nvPr/>
        </p:nvSpPr>
        <p:spPr>
          <a:xfrm>
            <a:off x="4152600" y="1226880"/>
            <a:ext cx="1770120" cy="1274400"/>
          </a:xfrm>
          <a:custGeom>
            <a:avLst/>
            <a:gdLst/>
            <a:ahLst/>
            <a:cxnLst/>
            <a:rect l="0" t="0" r="r" b="b"/>
            <a:pathLst>
              <a:path w="4917" h="3540">
                <a:moveTo>
                  <a:pt x="13" y="108"/>
                </a:moveTo>
                <a:cubicBezTo>
                  <a:pt x="22" y="86"/>
                  <a:pt x="35" y="67"/>
                  <a:pt x="51" y="51"/>
                </a:cubicBezTo>
                <a:cubicBezTo>
                  <a:pt x="68" y="35"/>
                  <a:pt x="87" y="22"/>
                  <a:pt x="108" y="13"/>
                </a:cubicBezTo>
                <a:cubicBezTo>
                  <a:pt x="129" y="4"/>
                  <a:pt x="152" y="0"/>
                  <a:pt x="175" y="0"/>
                </a:cubicBezTo>
                <a:lnTo>
                  <a:pt x="4742" y="0"/>
                </a:lnTo>
                <a:cubicBezTo>
                  <a:pt x="4765" y="0"/>
                  <a:pt x="4787" y="4"/>
                  <a:pt x="4809" y="13"/>
                </a:cubicBezTo>
                <a:cubicBezTo>
                  <a:pt x="4830" y="22"/>
                  <a:pt x="4849" y="35"/>
                  <a:pt x="4866" y="51"/>
                </a:cubicBezTo>
                <a:cubicBezTo>
                  <a:pt x="4882" y="67"/>
                  <a:pt x="4895" y="86"/>
                  <a:pt x="4903" y="108"/>
                </a:cubicBezTo>
                <a:cubicBezTo>
                  <a:pt x="4912" y="129"/>
                  <a:pt x="4917" y="151"/>
                  <a:pt x="4917" y="175"/>
                </a:cubicBezTo>
                <a:lnTo>
                  <a:pt x="4917" y="3365"/>
                </a:lnTo>
                <a:cubicBezTo>
                  <a:pt x="4917" y="3388"/>
                  <a:pt x="4912" y="3411"/>
                  <a:pt x="4903" y="3432"/>
                </a:cubicBezTo>
                <a:cubicBezTo>
                  <a:pt x="4895" y="3454"/>
                  <a:pt x="4882" y="3472"/>
                  <a:pt x="4866" y="3489"/>
                </a:cubicBezTo>
                <a:cubicBezTo>
                  <a:pt x="4849" y="3505"/>
                  <a:pt x="4830" y="3518"/>
                  <a:pt x="4809" y="3527"/>
                </a:cubicBezTo>
                <a:cubicBezTo>
                  <a:pt x="4787" y="3536"/>
                  <a:pt x="4765" y="3540"/>
                  <a:pt x="4742" y="3540"/>
                </a:cubicBezTo>
                <a:lnTo>
                  <a:pt x="175" y="3540"/>
                </a:lnTo>
                <a:cubicBezTo>
                  <a:pt x="152" y="3540"/>
                  <a:pt x="129" y="3536"/>
                  <a:pt x="108" y="3527"/>
                </a:cubicBezTo>
                <a:cubicBezTo>
                  <a:pt x="87" y="3518"/>
                  <a:pt x="68" y="3505"/>
                  <a:pt x="51" y="3489"/>
                </a:cubicBezTo>
                <a:cubicBezTo>
                  <a:pt x="35" y="3472"/>
                  <a:pt x="22" y="3454"/>
                  <a:pt x="13" y="3432"/>
                </a:cubicBezTo>
                <a:cubicBezTo>
                  <a:pt x="4" y="3411"/>
                  <a:pt x="0" y="3388"/>
                  <a:pt x="0" y="3365"/>
                </a:cubicBezTo>
                <a:lnTo>
                  <a:pt x="0" y="174"/>
                </a:lnTo>
                <a:cubicBezTo>
                  <a:pt x="0" y="151"/>
                  <a:pt x="4" y="129"/>
                  <a:pt x="13" y="108"/>
                </a:cubicBezTo>
                <a:close/>
              </a:path>
            </a:pathLst>
          </a:custGeom>
          <a:solidFill>
            <a:srgbClr val="4A90E2">
              <a:alpha val="1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0" name="任意多边形: 形状 419"/>
          <p:cNvSpPr/>
          <p:nvPr/>
        </p:nvSpPr>
        <p:spPr>
          <a:xfrm>
            <a:off x="4152600" y="1226880"/>
            <a:ext cx="1770120" cy="1274400"/>
          </a:xfrm>
          <a:custGeom>
            <a:avLst/>
            <a:gdLst/>
            <a:ahLst/>
            <a:cxnLst/>
            <a:rect l="0" t="0" r="r" b="b"/>
            <a:pathLst>
              <a:path w="4917" h="3540">
                <a:moveTo>
                  <a:pt x="0" y="3365"/>
                </a:moveTo>
                <a:lnTo>
                  <a:pt x="0" y="175"/>
                </a:lnTo>
                <a:cubicBezTo>
                  <a:pt x="0" y="151"/>
                  <a:pt x="4" y="129"/>
                  <a:pt x="13" y="108"/>
                </a:cubicBezTo>
                <a:cubicBezTo>
                  <a:pt x="22" y="86"/>
                  <a:pt x="35" y="67"/>
                  <a:pt x="51" y="51"/>
                </a:cubicBezTo>
                <a:cubicBezTo>
                  <a:pt x="68" y="35"/>
                  <a:pt x="87" y="22"/>
                  <a:pt x="108" y="13"/>
                </a:cubicBezTo>
                <a:cubicBezTo>
                  <a:pt x="129" y="4"/>
                  <a:pt x="152" y="0"/>
                  <a:pt x="175" y="0"/>
                </a:cubicBezTo>
                <a:lnTo>
                  <a:pt x="4742" y="0"/>
                </a:lnTo>
                <a:cubicBezTo>
                  <a:pt x="4765" y="0"/>
                  <a:pt x="4787" y="4"/>
                  <a:pt x="4809" y="13"/>
                </a:cubicBezTo>
                <a:cubicBezTo>
                  <a:pt x="4830" y="22"/>
                  <a:pt x="4849" y="35"/>
                  <a:pt x="4866" y="51"/>
                </a:cubicBezTo>
                <a:cubicBezTo>
                  <a:pt x="4882" y="67"/>
                  <a:pt x="4895" y="86"/>
                  <a:pt x="4903" y="108"/>
                </a:cubicBezTo>
                <a:cubicBezTo>
                  <a:pt x="4912" y="129"/>
                  <a:pt x="4917" y="151"/>
                  <a:pt x="4917" y="175"/>
                </a:cubicBezTo>
                <a:lnTo>
                  <a:pt x="4917" y="3365"/>
                </a:lnTo>
                <a:cubicBezTo>
                  <a:pt x="4917" y="3388"/>
                  <a:pt x="4912" y="3411"/>
                  <a:pt x="4903" y="3432"/>
                </a:cubicBezTo>
                <a:cubicBezTo>
                  <a:pt x="4895" y="3454"/>
                  <a:pt x="4882" y="3472"/>
                  <a:pt x="4866" y="3489"/>
                </a:cubicBezTo>
                <a:cubicBezTo>
                  <a:pt x="4849" y="3505"/>
                  <a:pt x="4830" y="3518"/>
                  <a:pt x="4809" y="3527"/>
                </a:cubicBezTo>
                <a:cubicBezTo>
                  <a:pt x="4787" y="3536"/>
                  <a:pt x="4765" y="3540"/>
                  <a:pt x="4742" y="3540"/>
                </a:cubicBezTo>
                <a:lnTo>
                  <a:pt x="175" y="3540"/>
                </a:lnTo>
                <a:cubicBezTo>
                  <a:pt x="152" y="3540"/>
                  <a:pt x="129" y="3536"/>
                  <a:pt x="108" y="3527"/>
                </a:cubicBezTo>
                <a:cubicBezTo>
                  <a:pt x="87" y="3518"/>
                  <a:pt x="68" y="3505"/>
                  <a:pt x="51" y="3489"/>
                </a:cubicBezTo>
                <a:cubicBezTo>
                  <a:pt x="35" y="3472"/>
                  <a:pt x="22" y="3454"/>
                  <a:pt x="13" y="3432"/>
                </a:cubicBezTo>
                <a:cubicBezTo>
                  <a:pt x="4" y="3411"/>
                  <a:pt x="0" y="3388"/>
                  <a:pt x="0" y="3365"/>
                </a:cubicBezTo>
                <a:moveTo>
                  <a:pt x="22" y="175"/>
                </a:moveTo>
                <a:lnTo>
                  <a:pt x="22" y="3365"/>
                </a:lnTo>
                <a:cubicBezTo>
                  <a:pt x="22" y="3375"/>
                  <a:pt x="23" y="3385"/>
                  <a:pt x="25" y="3395"/>
                </a:cubicBezTo>
                <a:cubicBezTo>
                  <a:pt x="27" y="3405"/>
                  <a:pt x="30" y="3414"/>
                  <a:pt x="34" y="3424"/>
                </a:cubicBezTo>
                <a:cubicBezTo>
                  <a:pt x="37" y="3433"/>
                  <a:pt x="42" y="3442"/>
                  <a:pt x="48" y="3450"/>
                </a:cubicBezTo>
                <a:cubicBezTo>
                  <a:pt x="53" y="3459"/>
                  <a:pt x="60" y="3466"/>
                  <a:pt x="67" y="3473"/>
                </a:cubicBezTo>
                <a:cubicBezTo>
                  <a:pt x="74" y="3480"/>
                  <a:pt x="81" y="3487"/>
                  <a:pt x="90" y="3492"/>
                </a:cubicBezTo>
                <a:cubicBezTo>
                  <a:pt x="98" y="3498"/>
                  <a:pt x="107" y="3503"/>
                  <a:pt x="116" y="3507"/>
                </a:cubicBezTo>
                <a:cubicBezTo>
                  <a:pt x="126" y="3510"/>
                  <a:pt x="135" y="3513"/>
                  <a:pt x="145" y="3515"/>
                </a:cubicBezTo>
                <a:cubicBezTo>
                  <a:pt x="155" y="3517"/>
                  <a:pt x="165" y="3518"/>
                  <a:pt x="175" y="3518"/>
                </a:cubicBezTo>
                <a:lnTo>
                  <a:pt x="4742" y="3518"/>
                </a:lnTo>
                <a:cubicBezTo>
                  <a:pt x="4752" y="3518"/>
                  <a:pt x="4762" y="3517"/>
                  <a:pt x="4772" y="3515"/>
                </a:cubicBezTo>
                <a:cubicBezTo>
                  <a:pt x="4782" y="3513"/>
                  <a:pt x="4791" y="3510"/>
                  <a:pt x="4800" y="3507"/>
                </a:cubicBezTo>
                <a:cubicBezTo>
                  <a:pt x="4810" y="3503"/>
                  <a:pt x="4819" y="3498"/>
                  <a:pt x="4827" y="3492"/>
                </a:cubicBezTo>
                <a:cubicBezTo>
                  <a:pt x="4835" y="3487"/>
                  <a:pt x="4843" y="3480"/>
                  <a:pt x="4850" y="3473"/>
                </a:cubicBezTo>
                <a:cubicBezTo>
                  <a:pt x="4857" y="3466"/>
                  <a:pt x="4864" y="3459"/>
                  <a:pt x="4869" y="3450"/>
                </a:cubicBezTo>
                <a:cubicBezTo>
                  <a:pt x="4875" y="3442"/>
                  <a:pt x="4879" y="3433"/>
                  <a:pt x="4883" y="3424"/>
                </a:cubicBezTo>
                <a:cubicBezTo>
                  <a:pt x="4887" y="3414"/>
                  <a:pt x="4890" y="3405"/>
                  <a:pt x="4892" y="3395"/>
                </a:cubicBezTo>
                <a:cubicBezTo>
                  <a:pt x="4894" y="3385"/>
                  <a:pt x="4895" y="3375"/>
                  <a:pt x="4895" y="3365"/>
                </a:cubicBezTo>
                <a:lnTo>
                  <a:pt x="4895" y="175"/>
                </a:lnTo>
                <a:cubicBezTo>
                  <a:pt x="4895" y="164"/>
                  <a:pt x="4894" y="155"/>
                  <a:pt x="4892" y="145"/>
                </a:cubicBezTo>
                <a:cubicBezTo>
                  <a:pt x="4890" y="135"/>
                  <a:pt x="4887" y="125"/>
                  <a:pt x="4883" y="116"/>
                </a:cubicBezTo>
                <a:cubicBezTo>
                  <a:pt x="4879" y="107"/>
                  <a:pt x="4875" y="98"/>
                  <a:pt x="4869" y="90"/>
                </a:cubicBezTo>
                <a:cubicBezTo>
                  <a:pt x="4864" y="81"/>
                  <a:pt x="4857" y="73"/>
                  <a:pt x="4850" y="66"/>
                </a:cubicBezTo>
                <a:cubicBezTo>
                  <a:pt x="4843" y="59"/>
                  <a:pt x="4835" y="53"/>
                  <a:pt x="4827" y="47"/>
                </a:cubicBezTo>
                <a:cubicBezTo>
                  <a:pt x="4819" y="42"/>
                  <a:pt x="4810" y="37"/>
                  <a:pt x="4800" y="33"/>
                </a:cubicBezTo>
                <a:cubicBezTo>
                  <a:pt x="4791" y="29"/>
                  <a:pt x="4782" y="26"/>
                  <a:pt x="4772" y="25"/>
                </a:cubicBezTo>
                <a:cubicBezTo>
                  <a:pt x="4762" y="23"/>
                  <a:pt x="4752" y="22"/>
                  <a:pt x="4742" y="22"/>
                </a:cubicBezTo>
                <a:lnTo>
                  <a:pt x="175" y="22"/>
                </a:lnTo>
                <a:cubicBezTo>
                  <a:pt x="165" y="22"/>
                  <a:pt x="155" y="23"/>
                  <a:pt x="145" y="25"/>
                </a:cubicBezTo>
                <a:cubicBezTo>
                  <a:pt x="135" y="26"/>
                  <a:pt x="126" y="29"/>
                  <a:pt x="116" y="33"/>
                </a:cubicBezTo>
                <a:cubicBezTo>
                  <a:pt x="107" y="37"/>
                  <a:pt x="98" y="42"/>
                  <a:pt x="90" y="47"/>
                </a:cubicBezTo>
                <a:cubicBezTo>
                  <a:pt x="81" y="53"/>
                  <a:pt x="74" y="59"/>
                  <a:pt x="67" y="66"/>
                </a:cubicBezTo>
                <a:cubicBezTo>
                  <a:pt x="60" y="73"/>
                  <a:pt x="53" y="81"/>
                  <a:pt x="48" y="90"/>
                </a:cubicBezTo>
                <a:cubicBezTo>
                  <a:pt x="42" y="98"/>
                  <a:pt x="37" y="107"/>
                  <a:pt x="34" y="116"/>
                </a:cubicBezTo>
                <a:cubicBezTo>
                  <a:pt x="30" y="125"/>
                  <a:pt x="27" y="135"/>
                  <a:pt x="25" y="145"/>
                </a:cubicBezTo>
                <a:cubicBezTo>
                  <a:pt x="23" y="155"/>
                  <a:pt x="22" y="164"/>
                  <a:pt x="22" y="175"/>
                </a:cubicBez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1" name="任意多边形: 形状 420"/>
          <p:cNvSpPr/>
          <p:nvPr/>
        </p:nvSpPr>
        <p:spPr>
          <a:xfrm>
            <a:off x="4844880" y="1360440"/>
            <a:ext cx="377640" cy="378000"/>
          </a:xfrm>
          <a:custGeom>
            <a:avLst/>
            <a:gdLst/>
            <a:ahLst/>
            <a:cxnLst/>
            <a:rect l="0" t="0" r="r" b="b"/>
            <a:pathLst>
              <a:path w="1049" h="1050">
                <a:moveTo>
                  <a:pt x="1049" y="524"/>
                </a:moveTo>
                <a:cubicBezTo>
                  <a:pt x="1049" y="559"/>
                  <a:pt x="1046" y="593"/>
                  <a:pt x="1039" y="627"/>
                </a:cubicBezTo>
                <a:cubicBezTo>
                  <a:pt x="1032" y="661"/>
                  <a:pt x="1023" y="693"/>
                  <a:pt x="1009" y="725"/>
                </a:cubicBezTo>
                <a:cubicBezTo>
                  <a:pt x="996" y="757"/>
                  <a:pt x="980" y="787"/>
                  <a:pt x="961" y="816"/>
                </a:cubicBezTo>
                <a:cubicBezTo>
                  <a:pt x="942" y="844"/>
                  <a:pt x="920" y="871"/>
                  <a:pt x="896" y="895"/>
                </a:cubicBezTo>
                <a:cubicBezTo>
                  <a:pt x="871" y="920"/>
                  <a:pt x="845" y="942"/>
                  <a:pt x="816" y="961"/>
                </a:cubicBezTo>
                <a:cubicBezTo>
                  <a:pt x="788" y="981"/>
                  <a:pt x="757" y="997"/>
                  <a:pt x="726" y="1010"/>
                </a:cubicBezTo>
                <a:cubicBezTo>
                  <a:pt x="694" y="1023"/>
                  <a:pt x="660" y="1033"/>
                  <a:pt x="626" y="1040"/>
                </a:cubicBezTo>
                <a:cubicBezTo>
                  <a:pt x="592" y="1046"/>
                  <a:pt x="558" y="1050"/>
                  <a:pt x="524" y="1050"/>
                </a:cubicBezTo>
                <a:cubicBezTo>
                  <a:pt x="490" y="1050"/>
                  <a:pt x="455" y="1046"/>
                  <a:pt x="422" y="1040"/>
                </a:cubicBezTo>
                <a:cubicBezTo>
                  <a:pt x="388" y="1033"/>
                  <a:pt x="355" y="1023"/>
                  <a:pt x="323" y="1010"/>
                </a:cubicBezTo>
                <a:cubicBezTo>
                  <a:pt x="291" y="997"/>
                  <a:pt x="261" y="981"/>
                  <a:pt x="233" y="961"/>
                </a:cubicBezTo>
                <a:cubicBezTo>
                  <a:pt x="204" y="942"/>
                  <a:pt x="178" y="920"/>
                  <a:pt x="153" y="895"/>
                </a:cubicBezTo>
                <a:cubicBezTo>
                  <a:pt x="129" y="871"/>
                  <a:pt x="107" y="844"/>
                  <a:pt x="88" y="816"/>
                </a:cubicBezTo>
                <a:cubicBezTo>
                  <a:pt x="69" y="787"/>
                  <a:pt x="53" y="757"/>
                  <a:pt x="40" y="725"/>
                </a:cubicBezTo>
                <a:cubicBezTo>
                  <a:pt x="26" y="693"/>
                  <a:pt x="16" y="661"/>
                  <a:pt x="10" y="627"/>
                </a:cubicBezTo>
                <a:cubicBezTo>
                  <a:pt x="3" y="593"/>
                  <a:pt x="0" y="559"/>
                  <a:pt x="0" y="524"/>
                </a:cubicBezTo>
                <a:cubicBezTo>
                  <a:pt x="0" y="490"/>
                  <a:pt x="3" y="456"/>
                  <a:pt x="10" y="422"/>
                </a:cubicBezTo>
                <a:cubicBezTo>
                  <a:pt x="16" y="388"/>
                  <a:pt x="26" y="356"/>
                  <a:pt x="40" y="324"/>
                </a:cubicBezTo>
                <a:cubicBezTo>
                  <a:pt x="53" y="292"/>
                  <a:pt x="69" y="262"/>
                  <a:pt x="88" y="233"/>
                </a:cubicBezTo>
                <a:cubicBezTo>
                  <a:pt x="107" y="205"/>
                  <a:pt x="129" y="178"/>
                  <a:pt x="153" y="154"/>
                </a:cubicBezTo>
                <a:cubicBezTo>
                  <a:pt x="178" y="129"/>
                  <a:pt x="204" y="108"/>
                  <a:pt x="233" y="88"/>
                </a:cubicBezTo>
                <a:cubicBezTo>
                  <a:pt x="261" y="69"/>
                  <a:pt x="291" y="53"/>
                  <a:pt x="323" y="40"/>
                </a:cubicBezTo>
                <a:cubicBezTo>
                  <a:pt x="355" y="27"/>
                  <a:pt x="388" y="17"/>
                  <a:pt x="422" y="10"/>
                </a:cubicBezTo>
                <a:cubicBezTo>
                  <a:pt x="455" y="3"/>
                  <a:pt x="490" y="0"/>
                  <a:pt x="524" y="0"/>
                </a:cubicBezTo>
                <a:cubicBezTo>
                  <a:pt x="558" y="0"/>
                  <a:pt x="592" y="3"/>
                  <a:pt x="626" y="10"/>
                </a:cubicBezTo>
                <a:cubicBezTo>
                  <a:pt x="660" y="17"/>
                  <a:pt x="694" y="27"/>
                  <a:pt x="726" y="40"/>
                </a:cubicBezTo>
                <a:cubicBezTo>
                  <a:pt x="757" y="53"/>
                  <a:pt x="788" y="69"/>
                  <a:pt x="816" y="88"/>
                </a:cubicBezTo>
                <a:cubicBezTo>
                  <a:pt x="845" y="108"/>
                  <a:pt x="871" y="129"/>
                  <a:pt x="896" y="154"/>
                </a:cubicBezTo>
                <a:cubicBezTo>
                  <a:pt x="920" y="178"/>
                  <a:pt x="942" y="205"/>
                  <a:pt x="961" y="233"/>
                </a:cubicBezTo>
                <a:cubicBezTo>
                  <a:pt x="980" y="262"/>
                  <a:pt x="996" y="292"/>
                  <a:pt x="1009" y="324"/>
                </a:cubicBezTo>
                <a:cubicBezTo>
                  <a:pt x="1023" y="356"/>
                  <a:pt x="1032" y="388"/>
                  <a:pt x="1039" y="422"/>
                </a:cubicBezTo>
                <a:cubicBezTo>
                  <a:pt x="1046" y="456"/>
                  <a:pt x="1049" y="490"/>
                  <a:pt x="1049" y="524"/>
                </a:cubicBezTo>
                <a:close/>
              </a:path>
            </a:pathLst>
          </a:custGeom>
          <a:solidFill>
            <a:srgbClr val="2563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22" name="图片 421"/>
          <p:cNvPicPr/>
          <p:nvPr/>
        </p:nvPicPr>
        <p:blipFill>
          <a:blip r:embed="rId9"/>
          <a:stretch/>
        </p:blipFill>
        <p:spPr>
          <a:xfrm>
            <a:off x="4939200" y="1455120"/>
            <a:ext cx="188280" cy="188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3" name="文本框 422"/>
          <p:cNvSpPr txBox="1"/>
          <p:nvPr/>
        </p:nvSpPr>
        <p:spPr>
          <a:xfrm>
            <a:off x="1773720" y="2076480"/>
            <a:ext cx="120780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捕捉环境中的数据和信息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4" name="文本框 423"/>
          <p:cNvSpPr txBox="1"/>
          <p:nvPr/>
        </p:nvSpPr>
        <p:spPr>
          <a:xfrm>
            <a:off x="4797720" y="1828080"/>
            <a:ext cx="471600" cy="22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4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决策层</a:t>
            </a:r>
            <a:endParaRPr lang="en-US" sz="12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5" name="文本框 424"/>
          <p:cNvSpPr txBox="1"/>
          <p:nvPr/>
        </p:nvSpPr>
        <p:spPr>
          <a:xfrm>
            <a:off x="4317840" y="2076480"/>
            <a:ext cx="142704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分析数据，执行推理，做出决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6" name="任意多边形: 形状 425"/>
          <p:cNvSpPr/>
          <p:nvPr/>
        </p:nvSpPr>
        <p:spPr>
          <a:xfrm>
            <a:off x="6803280" y="1226880"/>
            <a:ext cx="1769760" cy="1274400"/>
          </a:xfrm>
          <a:custGeom>
            <a:avLst/>
            <a:gdLst/>
            <a:ahLst/>
            <a:cxnLst/>
            <a:rect l="0" t="0" r="r" b="b"/>
            <a:pathLst>
              <a:path w="4916" h="3540">
                <a:moveTo>
                  <a:pt x="0" y="3365"/>
                </a:moveTo>
                <a:lnTo>
                  <a:pt x="0" y="175"/>
                </a:lnTo>
                <a:cubicBezTo>
                  <a:pt x="0" y="151"/>
                  <a:pt x="4" y="129"/>
                  <a:pt x="13" y="108"/>
                </a:cubicBezTo>
                <a:cubicBezTo>
                  <a:pt x="22" y="86"/>
                  <a:pt x="34" y="67"/>
                  <a:pt x="51" y="51"/>
                </a:cubicBezTo>
                <a:cubicBezTo>
                  <a:pt x="67" y="35"/>
                  <a:pt x="86" y="22"/>
                  <a:pt x="108" y="13"/>
                </a:cubicBezTo>
                <a:cubicBezTo>
                  <a:pt x="129" y="4"/>
                  <a:pt x="151" y="0"/>
                  <a:pt x="174" y="0"/>
                </a:cubicBezTo>
                <a:lnTo>
                  <a:pt x="4742" y="0"/>
                </a:lnTo>
                <a:cubicBezTo>
                  <a:pt x="4765" y="0"/>
                  <a:pt x="4787" y="4"/>
                  <a:pt x="4808" y="13"/>
                </a:cubicBezTo>
                <a:cubicBezTo>
                  <a:pt x="4830" y="22"/>
                  <a:pt x="4849" y="35"/>
                  <a:pt x="4865" y="51"/>
                </a:cubicBezTo>
                <a:cubicBezTo>
                  <a:pt x="4882" y="67"/>
                  <a:pt x="4894" y="86"/>
                  <a:pt x="4903" y="108"/>
                </a:cubicBezTo>
                <a:cubicBezTo>
                  <a:pt x="4912" y="129"/>
                  <a:pt x="4916" y="151"/>
                  <a:pt x="4916" y="175"/>
                </a:cubicBezTo>
                <a:lnTo>
                  <a:pt x="4916" y="3365"/>
                </a:lnTo>
                <a:cubicBezTo>
                  <a:pt x="4916" y="3388"/>
                  <a:pt x="4912" y="3411"/>
                  <a:pt x="4903" y="3432"/>
                </a:cubicBezTo>
                <a:cubicBezTo>
                  <a:pt x="4894" y="3454"/>
                  <a:pt x="4882" y="3472"/>
                  <a:pt x="4865" y="3489"/>
                </a:cubicBezTo>
                <a:cubicBezTo>
                  <a:pt x="4849" y="3505"/>
                  <a:pt x="4830" y="3518"/>
                  <a:pt x="4808" y="3527"/>
                </a:cubicBezTo>
                <a:cubicBezTo>
                  <a:pt x="4787" y="3536"/>
                  <a:pt x="4765" y="3540"/>
                  <a:pt x="4742" y="3540"/>
                </a:cubicBezTo>
                <a:lnTo>
                  <a:pt x="174" y="3540"/>
                </a:lnTo>
                <a:cubicBezTo>
                  <a:pt x="151" y="3540"/>
                  <a:pt x="129" y="3536"/>
                  <a:pt x="108" y="3527"/>
                </a:cubicBezTo>
                <a:cubicBezTo>
                  <a:pt x="86" y="3518"/>
                  <a:pt x="67" y="3505"/>
                  <a:pt x="51" y="3489"/>
                </a:cubicBezTo>
                <a:cubicBezTo>
                  <a:pt x="34" y="3472"/>
                  <a:pt x="22" y="3454"/>
                  <a:pt x="13" y="3432"/>
                </a:cubicBezTo>
                <a:cubicBezTo>
                  <a:pt x="4" y="3411"/>
                  <a:pt x="0" y="3388"/>
                  <a:pt x="0" y="3365"/>
                </a:cubicBezTo>
                <a:close/>
              </a:path>
            </a:pathLst>
          </a:custGeom>
          <a:solidFill>
            <a:srgbClr val="4A90E2">
              <a:alpha val="1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7" name="任意多边形: 形状 426"/>
          <p:cNvSpPr/>
          <p:nvPr/>
        </p:nvSpPr>
        <p:spPr>
          <a:xfrm>
            <a:off x="6803280" y="1226880"/>
            <a:ext cx="1769760" cy="1274400"/>
          </a:xfrm>
          <a:custGeom>
            <a:avLst/>
            <a:gdLst/>
            <a:ahLst/>
            <a:cxnLst/>
            <a:rect l="0" t="0" r="r" b="b"/>
            <a:pathLst>
              <a:path w="4916" h="3540">
                <a:moveTo>
                  <a:pt x="0" y="3365"/>
                </a:moveTo>
                <a:lnTo>
                  <a:pt x="0" y="175"/>
                </a:lnTo>
                <a:cubicBezTo>
                  <a:pt x="0" y="151"/>
                  <a:pt x="4" y="129"/>
                  <a:pt x="13" y="108"/>
                </a:cubicBezTo>
                <a:cubicBezTo>
                  <a:pt x="22" y="86"/>
                  <a:pt x="34" y="67"/>
                  <a:pt x="51" y="51"/>
                </a:cubicBezTo>
                <a:cubicBezTo>
                  <a:pt x="67" y="35"/>
                  <a:pt x="86" y="22"/>
                  <a:pt x="108" y="13"/>
                </a:cubicBezTo>
                <a:cubicBezTo>
                  <a:pt x="129" y="4"/>
                  <a:pt x="151" y="0"/>
                  <a:pt x="174" y="0"/>
                </a:cubicBezTo>
                <a:lnTo>
                  <a:pt x="4742" y="0"/>
                </a:lnTo>
                <a:cubicBezTo>
                  <a:pt x="4765" y="0"/>
                  <a:pt x="4787" y="4"/>
                  <a:pt x="4808" y="13"/>
                </a:cubicBezTo>
                <a:cubicBezTo>
                  <a:pt x="4830" y="22"/>
                  <a:pt x="4849" y="35"/>
                  <a:pt x="4865" y="51"/>
                </a:cubicBezTo>
                <a:cubicBezTo>
                  <a:pt x="4882" y="67"/>
                  <a:pt x="4894" y="86"/>
                  <a:pt x="4903" y="108"/>
                </a:cubicBezTo>
                <a:cubicBezTo>
                  <a:pt x="4912" y="129"/>
                  <a:pt x="4916" y="151"/>
                  <a:pt x="4916" y="175"/>
                </a:cubicBezTo>
                <a:lnTo>
                  <a:pt x="4916" y="3365"/>
                </a:lnTo>
                <a:cubicBezTo>
                  <a:pt x="4916" y="3388"/>
                  <a:pt x="4912" y="3411"/>
                  <a:pt x="4903" y="3432"/>
                </a:cubicBezTo>
                <a:cubicBezTo>
                  <a:pt x="4894" y="3454"/>
                  <a:pt x="4882" y="3472"/>
                  <a:pt x="4865" y="3489"/>
                </a:cubicBezTo>
                <a:cubicBezTo>
                  <a:pt x="4849" y="3505"/>
                  <a:pt x="4830" y="3518"/>
                  <a:pt x="4808" y="3527"/>
                </a:cubicBezTo>
                <a:cubicBezTo>
                  <a:pt x="4787" y="3536"/>
                  <a:pt x="4765" y="3540"/>
                  <a:pt x="4742" y="3540"/>
                </a:cubicBezTo>
                <a:lnTo>
                  <a:pt x="174" y="3540"/>
                </a:lnTo>
                <a:cubicBezTo>
                  <a:pt x="151" y="3540"/>
                  <a:pt x="129" y="3536"/>
                  <a:pt x="108" y="3527"/>
                </a:cubicBezTo>
                <a:cubicBezTo>
                  <a:pt x="86" y="3518"/>
                  <a:pt x="67" y="3505"/>
                  <a:pt x="51" y="3489"/>
                </a:cubicBezTo>
                <a:cubicBezTo>
                  <a:pt x="34" y="3472"/>
                  <a:pt x="22" y="3454"/>
                  <a:pt x="13" y="3432"/>
                </a:cubicBezTo>
                <a:cubicBezTo>
                  <a:pt x="4" y="3411"/>
                  <a:pt x="0" y="3388"/>
                  <a:pt x="0" y="3365"/>
                </a:cubicBezTo>
                <a:moveTo>
                  <a:pt x="22" y="175"/>
                </a:moveTo>
                <a:lnTo>
                  <a:pt x="22" y="3365"/>
                </a:lnTo>
                <a:cubicBezTo>
                  <a:pt x="22" y="3375"/>
                  <a:pt x="22" y="3385"/>
                  <a:pt x="24" y="3395"/>
                </a:cubicBezTo>
                <a:cubicBezTo>
                  <a:pt x="26" y="3405"/>
                  <a:pt x="29" y="3414"/>
                  <a:pt x="33" y="3424"/>
                </a:cubicBezTo>
                <a:cubicBezTo>
                  <a:pt x="37" y="3433"/>
                  <a:pt x="42" y="3442"/>
                  <a:pt x="47" y="3450"/>
                </a:cubicBezTo>
                <a:cubicBezTo>
                  <a:pt x="53" y="3459"/>
                  <a:pt x="59" y="3466"/>
                  <a:pt x="66" y="3473"/>
                </a:cubicBezTo>
                <a:cubicBezTo>
                  <a:pt x="73" y="3480"/>
                  <a:pt x="81" y="3487"/>
                  <a:pt x="89" y="3492"/>
                </a:cubicBezTo>
                <a:cubicBezTo>
                  <a:pt x="98" y="3498"/>
                  <a:pt x="107" y="3503"/>
                  <a:pt x="116" y="3507"/>
                </a:cubicBezTo>
                <a:cubicBezTo>
                  <a:pt x="125" y="3510"/>
                  <a:pt x="135" y="3513"/>
                  <a:pt x="145" y="3515"/>
                </a:cubicBezTo>
                <a:cubicBezTo>
                  <a:pt x="154" y="3517"/>
                  <a:pt x="164" y="3518"/>
                  <a:pt x="174" y="3518"/>
                </a:cubicBezTo>
                <a:lnTo>
                  <a:pt x="4742" y="3518"/>
                </a:lnTo>
                <a:cubicBezTo>
                  <a:pt x="4752" y="3518"/>
                  <a:pt x="4762" y="3517"/>
                  <a:pt x="4771" y="3515"/>
                </a:cubicBezTo>
                <a:cubicBezTo>
                  <a:pt x="4781" y="3513"/>
                  <a:pt x="4791" y="3510"/>
                  <a:pt x="4800" y="3507"/>
                </a:cubicBezTo>
                <a:cubicBezTo>
                  <a:pt x="4809" y="3503"/>
                  <a:pt x="4818" y="3498"/>
                  <a:pt x="4827" y="3492"/>
                </a:cubicBezTo>
                <a:cubicBezTo>
                  <a:pt x="4835" y="3487"/>
                  <a:pt x="4843" y="3480"/>
                  <a:pt x="4850" y="3473"/>
                </a:cubicBezTo>
                <a:cubicBezTo>
                  <a:pt x="4857" y="3466"/>
                  <a:pt x="4863" y="3459"/>
                  <a:pt x="4869" y="3450"/>
                </a:cubicBezTo>
                <a:cubicBezTo>
                  <a:pt x="4874" y="3442"/>
                  <a:pt x="4879" y="3433"/>
                  <a:pt x="4883" y="3424"/>
                </a:cubicBezTo>
                <a:cubicBezTo>
                  <a:pt x="4887" y="3414"/>
                  <a:pt x="4890" y="3405"/>
                  <a:pt x="4892" y="3395"/>
                </a:cubicBezTo>
                <a:cubicBezTo>
                  <a:pt x="4894" y="3385"/>
                  <a:pt x="4895" y="3375"/>
                  <a:pt x="4895" y="3365"/>
                </a:cubicBezTo>
                <a:lnTo>
                  <a:pt x="4895" y="175"/>
                </a:lnTo>
                <a:cubicBezTo>
                  <a:pt x="4895" y="164"/>
                  <a:pt x="4894" y="155"/>
                  <a:pt x="4892" y="145"/>
                </a:cubicBezTo>
                <a:cubicBezTo>
                  <a:pt x="4890" y="135"/>
                  <a:pt x="4887" y="125"/>
                  <a:pt x="4883" y="116"/>
                </a:cubicBezTo>
                <a:cubicBezTo>
                  <a:pt x="4879" y="107"/>
                  <a:pt x="4874" y="98"/>
                  <a:pt x="4869" y="90"/>
                </a:cubicBezTo>
                <a:cubicBezTo>
                  <a:pt x="4863" y="81"/>
                  <a:pt x="4857" y="73"/>
                  <a:pt x="4850" y="66"/>
                </a:cubicBezTo>
                <a:cubicBezTo>
                  <a:pt x="4843" y="59"/>
                  <a:pt x="4835" y="53"/>
                  <a:pt x="4827" y="47"/>
                </a:cubicBezTo>
                <a:cubicBezTo>
                  <a:pt x="4818" y="42"/>
                  <a:pt x="4809" y="37"/>
                  <a:pt x="4800" y="33"/>
                </a:cubicBezTo>
                <a:cubicBezTo>
                  <a:pt x="4791" y="29"/>
                  <a:pt x="4781" y="26"/>
                  <a:pt x="4771" y="25"/>
                </a:cubicBezTo>
                <a:cubicBezTo>
                  <a:pt x="4762" y="23"/>
                  <a:pt x="4752" y="22"/>
                  <a:pt x="4742" y="22"/>
                </a:cubicBezTo>
                <a:lnTo>
                  <a:pt x="174" y="22"/>
                </a:lnTo>
                <a:cubicBezTo>
                  <a:pt x="164" y="22"/>
                  <a:pt x="154" y="23"/>
                  <a:pt x="145" y="25"/>
                </a:cubicBezTo>
                <a:cubicBezTo>
                  <a:pt x="135" y="26"/>
                  <a:pt x="125" y="29"/>
                  <a:pt x="116" y="33"/>
                </a:cubicBezTo>
                <a:cubicBezTo>
                  <a:pt x="107" y="37"/>
                  <a:pt x="98" y="42"/>
                  <a:pt x="89" y="47"/>
                </a:cubicBezTo>
                <a:cubicBezTo>
                  <a:pt x="81" y="53"/>
                  <a:pt x="73" y="59"/>
                  <a:pt x="66" y="66"/>
                </a:cubicBezTo>
                <a:cubicBezTo>
                  <a:pt x="59" y="73"/>
                  <a:pt x="53" y="81"/>
                  <a:pt x="47" y="90"/>
                </a:cubicBezTo>
                <a:cubicBezTo>
                  <a:pt x="42" y="98"/>
                  <a:pt x="37" y="107"/>
                  <a:pt x="33" y="116"/>
                </a:cubicBezTo>
                <a:cubicBezTo>
                  <a:pt x="29" y="125"/>
                  <a:pt x="26" y="135"/>
                  <a:pt x="24" y="145"/>
                </a:cubicBezTo>
                <a:cubicBezTo>
                  <a:pt x="22" y="155"/>
                  <a:pt x="22" y="164"/>
                  <a:pt x="22" y="175"/>
                </a:cubicBezTo>
                <a:close/>
              </a:path>
            </a:pathLst>
          </a:custGeom>
          <a:solidFill>
            <a:srgbClr val="4A90E2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8" name="任意多边形: 形状 427"/>
          <p:cNvSpPr/>
          <p:nvPr/>
        </p:nvSpPr>
        <p:spPr>
          <a:xfrm>
            <a:off x="7503120" y="1360440"/>
            <a:ext cx="378000" cy="378000"/>
          </a:xfrm>
          <a:custGeom>
            <a:avLst/>
            <a:gdLst/>
            <a:ahLst/>
            <a:cxnLst/>
            <a:rect l="0" t="0" r="r" b="b"/>
            <a:pathLst>
              <a:path w="1050" h="1050">
                <a:moveTo>
                  <a:pt x="1050" y="524"/>
                </a:moveTo>
                <a:cubicBezTo>
                  <a:pt x="1050" y="559"/>
                  <a:pt x="1046" y="593"/>
                  <a:pt x="1040" y="627"/>
                </a:cubicBezTo>
                <a:cubicBezTo>
                  <a:pt x="1033" y="661"/>
                  <a:pt x="1023" y="693"/>
                  <a:pt x="1010" y="725"/>
                </a:cubicBezTo>
                <a:cubicBezTo>
                  <a:pt x="997" y="757"/>
                  <a:pt x="981" y="787"/>
                  <a:pt x="961" y="816"/>
                </a:cubicBezTo>
                <a:cubicBezTo>
                  <a:pt x="942" y="844"/>
                  <a:pt x="921" y="871"/>
                  <a:pt x="896" y="895"/>
                </a:cubicBezTo>
                <a:cubicBezTo>
                  <a:pt x="872" y="920"/>
                  <a:pt x="845" y="942"/>
                  <a:pt x="817" y="961"/>
                </a:cubicBezTo>
                <a:cubicBezTo>
                  <a:pt x="788" y="981"/>
                  <a:pt x="758" y="997"/>
                  <a:pt x="726" y="1010"/>
                </a:cubicBezTo>
                <a:cubicBezTo>
                  <a:pt x="694" y="1023"/>
                  <a:pt x="661" y="1033"/>
                  <a:pt x="627" y="1040"/>
                </a:cubicBezTo>
                <a:cubicBezTo>
                  <a:pt x="593" y="1046"/>
                  <a:pt x="559" y="1050"/>
                  <a:pt x="524" y="1050"/>
                </a:cubicBezTo>
                <a:cubicBezTo>
                  <a:pt x="490" y="1050"/>
                  <a:pt x="456" y="1046"/>
                  <a:pt x="422" y="1040"/>
                </a:cubicBezTo>
                <a:cubicBezTo>
                  <a:pt x="388" y="1033"/>
                  <a:pt x="356" y="1023"/>
                  <a:pt x="324" y="1010"/>
                </a:cubicBezTo>
                <a:cubicBezTo>
                  <a:pt x="292" y="997"/>
                  <a:pt x="262" y="981"/>
                  <a:pt x="233" y="961"/>
                </a:cubicBezTo>
                <a:cubicBezTo>
                  <a:pt x="204" y="942"/>
                  <a:pt x="178" y="920"/>
                  <a:pt x="154" y="895"/>
                </a:cubicBezTo>
                <a:cubicBezTo>
                  <a:pt x="129" y="871"/>
                  <a:pt x="108" y="844"/>
                  <a:pt x="88" y="816"/>
                </a:cubicBezTo>
                <a:cubicBezTo>
                  <a:pt x="69" y="787"/>
                  <a:pt x="53" y="757"/>
                  <a:pt x="40" y="725"/>
                </a:cubicBezTo>
                <a:cubicBezTo>
                  <a:pt x="27" y="693"/>
                  <a:pt x="17" y="661"/>
                  <a:pt x="10" y="627"/>
                </a:cubicBezTo>
                <a:cubicBezTo>
                  <a:pt x="3" y="593"/>
                  <a:pt x="0" y="559"/>
                  <a:pt x="0" y="524"/>
                </a:cubicBezTo>
                <a:cubicBezTo>
                  <a:pt x="0" y="490"/>
                  <a:pt x="3" y="456"/>
                  <a:pt x="10" y="422"/>
                </a:cubicBezTo>
                <a:cubicBezTo>
                  <a:pt x="17" y="388"/>
                  <a:pt x="27" y="356"/>
                  <a:pt x="40" y="324"/>
                </a:cubicBezTo>
                <a:cubicBezTo>
                  <a:pt x="53" y="292"/>
                  <a:pt x="69" y="262"/>
                  <a:pt x="88" y="233"/>
                </a:cubicBezTo>
                <a:cubicBezTo>
                  <a:pt x="108" y="205"/>
                  <a:pt x="129" y="178"/>
                  <a:pt x="154" y="154"/>
                </a:cubicBezTo>
                <a:cubicBezTo>
                  <a:pt x="178" y="129"/>
                  <a:pt x="204" y="108"/>
                  <a:pt x="233" y="88"/>
                </a:cubicBezTo>
                <a:cubicBezTo>
                  <a:pt x="262" y="69"/>
                  <a:pt x="292" y="53"/>
                  <a:pt x="324" y="40"/>
                </a:cubicBezTo>
                <a:cubicBezTo>
                  <a:pt x="356" y="27"/>
                  <a:pt x="388" y="17"/>
                  <a:pt x="422" y="10"/>
                </a:cubicBezTo>
                <a:cubicBezTo>
                  <a:pt x="456" y="3"/>
                  <a:pt x="490" y="0"/>
                  <a:pt x="524" y="0"/>
                </a:cubicBezTo>
                <a:cubicBezTo>
                  <a:pt x="559" y="0"/>
                  <a:pt x="593" y="3"/>
                  <a:pt x="627" y="10"/>
                </a:cubicBezTo>
                <a:cubicBezTo>
                  <a:pt x="661" y="17"/>
                  <a:pt x="694" y="27"/>
                  <a:pt x="726" y="40"/>
                </a:cubicBezTo>
                <a:cubicBezTo>
                  <a:pt x="758" y="53"/>
                  <a:pt x="788" y="69"/>
                  <a:pt x="817" y="88"/>
                </a:cubicBezTo>
                <a:cubicBezTo>
                  <a:pt x="845" y="108"/>
                  <a:pt x="872" y="129"/>
                  <a:pt x="896" y="154"/>
                </a:cubicBezTo>
                <a:cubicBezTo>
                  <a:pt x="921" y="178"/>
                  <a:pt x="942" y="205"/>
                  <a:pt x="961" y="233"/>
                </a:cubicBezTo>
                <a:cubicBezTo>
                  <a:pt x="981" y="262"/>
                  <a:pt x="997" y="292"/>
                  <a:pt x="1010" y="324"/>
                </a:cubicBezTo>
                <a:cubicBezTo>
                  <a:pt x="1023" y="356"/>
                  <a:pt x="1033" y="388"/>
                  <a:pt x="1040" y="422"/>
                </a:cubicBezTo>
                <a:cubicBezTo>
                  <a:pt x="1046" y="456"/>
                  <a:pt x="1050" y="490"/>
                  <a:pt x="1050" y="524"/>
                </a:cubicBezTo>
                <a:close/>
              </a:path>
            </a:pathLst>
          </a:custGeom>
          <a:solidFill>
            <a:srgbClr val="2563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29" name="图片 428"/>
          <p:cNvPicPr/>
          <p:nvPr/>
        </p:nvPicPr>
        <p:blipFill>
          <a:blip r:embed="rId10"/>
          <a:stretch/>
        </p:blipFill>
        <p:spPr>
          <a:xfrm>
            <a:off x="7574040" y="1455120"/>
            <a:ext cx="235440" cy="188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0" name="文本框 429"/>
          <p:cNvSpPr txBox="1"/>
          <p:nvPr/>
        </p:nvSpPr>
        <p:spPr>
          <a:xfrm>
            <a:off x="4978800" y="2233800"/>
            <a:ext cx="11052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策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1" name="文本框 430"/>
          <p:cNvSpPr txBox="1"/>
          <p:nvPr/>
        </p:nvSpPr>
        <p:spPr>
          <a:xfrm>
            <a:off x="7452360" y="1828080"/>
            <a:ext cx="471600" cy="22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4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执行层</a:t>
            </a:r>
            <a:endParaRPr lang="en-US" sz="12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32" name="图片 431"/>
          <p:cNvPicPr/>
          <p:nvPr/>
        </p:nvPicPr>
        <p:blipFill>
          <a:blip r:embed="rId11"/>
          <a:stretch/>
        </p:blipFill>
        <p:spPr>
          <a:xfrm>
            <a:off x="2383200" y="1982160"/>
            <a:ext cx="109800" cy="125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3" name="图片 432"/>
          <p:cNvPicPr/>
          <p:nvPr/>
        </p:nvPicPr>
        <p:blipFill>
          <a:blip r:embed="rId11"/>
          <a:stretch/>
        </p:blipFill>
        <p:spPr>
          <a:xfrm>
            <a:off x="7581960" y="1982160"/>
            <a:ext cx="109800" cy="125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4" name="任意多边形: 形状 433"/>
          <p:cNvSpPr/>
          <p:nvPr/>
        </p:nvSpPr>
        <p:spPr>
          <a:xfrm>
            <a:off x="2382840" y="2327760"/>
            <a:ext cx="2588040" cy="598320"/>
          </a:xfrm>
          <a:custGeom>
            <a:avLst/>
            <a:gdLst/>
            <a:ahLst/>
            <a:cxnLst/>
            <a:rect l="0" t="0" r="r" b="b"/>
            <a:pathLst>
              <a:path w="7189" h="1662">
                <a:moveTo>
                  <a:pt x="0" y="1487"/>
                </a:moveTo>
                <a:lnTo>
                  <a:pt x="0" y="175"/>
                </a:lnTo>
                <a:cubicBezTo>
                  <a:pt x="0" y="164"/>
                  <a:pt x="1" y="152"/>
                  <a:pt x="4" y="141"/>
                </a:cubicBezTo>
                <a:cubicBezTo>
                  <a:pt x="6" y="130"/>
                  <a:pt x="9" y="119"/>
                  <a:pt x="14" y="108"/>
                </a:cubicBezTo>
                <a:cubicBezTo>
                  <a:pt x="18" y="98"/>
                  <a:pt x="23" y="88"/>
                  <a:pt x="30" y="78"/>
                </a:cubicBezTo>
                <a:cubicBezTo>
                  <a:pt x="36" y="69"/>
                  <a:pt x="43" y="60"/>
                  <a:pt x="52" y="52"/>
                </a:cubicBezTo>
                <a:cubicBezTo>
                  <a:pt x="60" y="43"/>
                  <a:pt x="68" y="36"/>
                  <a:pt x="78" y="30"/>
                </a:cubicBezTo>
                <a:cubicBezTo>
                  <a:pt x="88" y="23"/>
                  <a:pt x="98" y="18"/>
                  <a:pt x="108" y="14"/>
                </a:cubicBezTo>
                <a:cubicBezTo>
                  <a:pt x="119" y="9"/>
                  <a:pt x="130" y="6"/>
                  <a:pt x="141" y="4"/>
                </a:cubicBezTo>
                <a:cubicBezTo>
                  <a:pt x="152" y="2"/>
                  <a:pt x="164" y="0"/>
                  <a:pt x="175" y="0"/>
                </a:cubicBezTo>
                <a:lnTo>
                  <a:pt x="7014" y="0"/>
                </a:lnTo>
                <a:cubicBezTo>
                  <a:pt x="7026" y="0"/>
                  <a:pt x="7037" y="2"/>
                  <a:pt x="7048" y="4"/>
                </a:cubicBezTo>
                <a:cubicBezTo>
                  <a:pt x="7060" y="6"/>
                  <a:pt x="7071" y="9"/>
                  <a:pt x="7081" y="14"/>
                </a:cubicBezTo>
                <a:cubicBezTo>
                  <a:pt x="7092" y="18"/>
                  <a:pt x="7102" y="23"/>
                  <a:pt x="7111" y="30"/>
                </a:cubicBezTo>
                <a:cubicBezTo>
                  <a:pt x="7121" y="36"/>
                  <a:pt x="7130" y="43"/>
                  <a:pt x="7138" y="52"/>
                </a:cubicBezTo>
                <a:cubicBezTo>
                  <a:pt x="7146" y="60"/>
                  <a:pt x="7153" y="69"/>
                  <a:pt x="7160" y="78"/>
                </a:cubicBezTo>
                <a:cubicBezTo>
                  <a:pt x="7166" y="88"/>
                  <a:pt x="7171" y="98"/>
                  <a:pt x="7176" y="108"/>
                </a:cubicBezTo>
                <a:cubicBezTo>
                  <a:pt x="7180" y="119"/>
                  <a:pt x="7184" y="130"/>
                  <a:pt x="7186" y="141"/>
                </a:cubicBezTo>
                <a:cubicBezTo>
                  <a:pt x="7188" y="152"/>
                  <a:pt x="7189" y="164"/>
                  <a:pt x="7189" y="175"/>
                </a:cubicBezTo>
                <a:lnTo>
                  <a:pt x="7189" y="1487"/>
                </a:lnTo>
                <a:cubicBezTo>
                  <a:pt x="7189" y="1498"/>
                  <a:pt x="7188" y="1510"/>
                  <a:pt x="7186" y="1521"/>
                </a:cubicBezTo>
                <a:cubicBezTo>
                  <a:pt x="7184" y="1532"/>
                  <a:pt x="7180" y="1543"/>
                  <a:pt x="7176" y="1554"/>
                </a:cubicBezTo>
                <a:cubicBezTo>
                  <a:pt x="7171" y="1565"/>
                  <a:pt x="7166" y="1575"/>
                  <a:pt x="7160" y="1584"/>
                </a:cubicBezTo>
                <a:cubicBezTo>
                  <a:pt x="7153" y="1594"/>
                  <a:pt x="7146" y="1602"/>
                  <a:pt x="7138" y="1611"/>
                </a:cubicBezTo>
                <a:cubicBezTo>
                  <a:pt x="7130" y="1619"/>
                  <a:pt x="7121" y="1626"/>
                  <a:pt x="7111" y="1632"/>
                </a:cubicBezTo>
                <a:cubicBezTo>
                  <a:pt x="7102" y="1639"/>
                  <a:pt x="7092" y="1644"/>
                  <a:pt x="7081" y="1648"/>
                </a:cubicBezTo>
                <a:cubicBezTo>
                  <a:pt x="7071" y="1653"/>
                  <a:pt x="7060" y="1656"/>
                  <a:pt x="7048" y="1658"/>
                </a:cubicBezTo>
                <a:cubicBezTo>
                  <a:pt x="7037" y="1661"/>
                  <a:pt x="7026" y="1662"/>
                  <a:pt x="7014" y="1662"/>
                </a:cubicBezTo>
                <a:lnTo>
                  <a:pt x="175" y="1662"/>
                </a:lnTo>
                <a:cubicBezTo>
                  <a:pt x="164" y="1662"/>
                  <a:pt x="152" y="1661"/>
                  <a:pt x="141" y="1658"/>
                </a:cubicBezTo>
                <a:cubicBezTo>
                  <a:pt x="130" y="1656"/>
                  <a:pt x="119" y="1653"/>
                  <a:pt x="108" y="1648"/>
                </a:cubicBezTo>
                <a:cubicBezTo>
                  <a:pt x="98" y="1644"/>
                  <a:pt x="88" y="1639"/>
                  <a:pt x="78" y="1632"/>
                </a:cubicBezTo>
                <a:cubicBezTo>
                  <a:pt x="68" y="1626"/>
                  <a:pt x="60" y="1619"/>
                  <a:pt x="52" y="1611"/>
                </a:cubicBezTo>
                <a:cubicBezTo>
                  <a:pt x="43" y="1602"/>
                  <a:pt x="36" y="1594"/>
                  <a:pt x="30" y="1584"/>
                </a:cubicBezTo>
                <a:cubicBezTo>
                  <a:pt x="23" y="1575"/>
                  <a:pt x="18" y="1565"/>
                  <a:pt x="14" y="1554"/>
                </a:cubicBezTo>
                <a:cubicBezTo>
                  <a:pt x="9" y="1543"/>
                  <a:pt x="6" y="1532"/>
                  <a:pt x="4" y="1521"/>
                </a:cubicBezTo>
                <a:cubicBezTo>
                  <a:pt x="1" y="1510"/>
                  <a:pt x="0" y="1498"/>
                  <a:pt x="0" y="1487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5" name="任意多边形: 形状 434"/>
          <p:cNvSpPr/>
          <p:nvPr/>
        </p:nvSpPr>
        <p:spPr>
          <a:xfrm>
            <a:off x="2508840" y="2469600"/>
            <a:ext cx="315000" cy="315000"/>
          </a:xfrm>
          <a:custGeom>
            <a:avLst/>
            <a:gdLst/>
            <a:ahLst/>
            <a:cxnLst/>
            <a:rect l="0" t="0" r="r" b="b"/>
            <a:pathLst>
              <a:path w="875" h="875">
                <a:moveTo>
                  <a:pt x="875" y="437"/>
                </a:moveTo>
                <a:cubicBezTo>
                  <a:pt x="875" y="465"/>
                  <a:pt x="872" y="494"/>
                  <a:pt x="866" y="522"/>
                </a:cubicBezTo>
                <a:cubicBezTo>
                  <a:pt x="861" y="550"/>
                  <a:pt x="852" y="578"/>
                  <a:pt x="842" y="605"/>
                </a:cubicBezTo>
                <a:cubicBezTo>
                  <a:pt x="831" y="631"/>
                  <a:pt x="817" y="656"/>
                  <a:pt x="801" y="680"/>
                </a:cubicBezTo>
                <a:cubicBezTo>
                  <a:pt x="785" y="704"/>
                  <a:pt x="767" y="726"/>
                  <a:pt x="747" y="747"/>
                </a:cubicBezTo>
                <a:cubicBezTo>
                  <a:pt x="727" y="767"/>
                  <a:pt x="704" y="785"/>
                  <a:pt x="681" y="801"/>
                </a:cubicBezTo>
                <a:cubicBezTo>
                  <a:pt x="657" y="817"/>
                  <a:pt x="632" y="830"/>
                  <a:pt x="605" y="841"/>
                </a:cubicBezTo>
                <a:cubicBezTo>
                  <a:pt x="579" y="852"/>
                  <a:pt x="551" y="861"/>
                  <a:pt x="523" y="866"/>
                </a:cubicBezTo>
                <a:cubicBezTo>
                  <a:pt x="495" y="872"/>
                  <a:pt x="467" y="875"/>
                  <a:pt x="437" y="875"/>
                </a:cubicBezTo>
                <a:cubicBezTo>
                  <a:pt x="408" y="875"/>
                  <a:pt x="380" y="872"/>
                  <a:pt x="352" y="866"/>
                </a:cubicBezTo>
                <a:cubicBezTo>
                  <a:pt x="323" y="861"/>
                  <a:pt x="296" y="852"/>
                  <a:pt x="270" y="841"/>
                </a:cubicBezTo>
                <a:cubicBezTo>
                  <a:pt x="243" y="830"/>
                  <a:pt x="218" y="817"/>
                  <a:pt x="194" y="801"/>
                </a:cubicBezTo>
                <a:cubicBezTo>
                  <a:pt x="170" y="785"/>
                  <a:pt x="148" y="767"/>
                  <a:pt x="128" y="747"/>
                </a:cubicBezTo>
                <a:cubicBezTo>
                  <a:pt x="108" y="726"/>
                  <a:pt x="89" y="704"/>
                  <a:pt x="74" y="680"/>
                </a:cubicBezTo>
                <a:cubicBezTo>
                  <a:pt x="58" y="656"/>
                  <a:pt x="44" y="631"/>
                  <a:pt x="33" y="605"/>
                </a:cubicBezTo>
                <a:cubicBezTo>
                  <a:pt x="22" y="578"/>
                  <a:pt x="14" y="550"/>
                  <a:pt x="8" y="522"/>
                </a:cubicBezTo>
                <a:cubicBezTo>
                  <a:pt x="3" y="494"/>
                  <a:pt x="0" y="465"/>
                  <a:pt x="0" y="437"/>
                </a:cubicBezTo>
                <a:cubicBezTo>
                  <a:pt x="0" y="408"/>
                  <a:pt x="3" y="379"/>
                  <a:pt x="8" y="351"/>
                </a:cubicBezTo>
                <a:cubicBezTo>
                  <a:pt x="14" y="323"/>
                  <a:pt x="22" y="296"/>
                  <a:pt x="33" y="269"/>
                </a:cubicBezTo>
                <a:cubicBezTo>
                  <a:pt x="44" y="243"/>
                  <a:pt x="58" y="218"/>
                  <a:pt x="74" y="194"/>
                </a:cubicBezTo>
                <a:cubicBezTo>
                  <a:pt x="89" y="170"/>
                  <a:pt x="108" y="148"/>
                  <a:pt x="128" y="128"/>
                </a:cubicBezTo>
                <a:cubicBezTo>
                  <a:pt x="148" y="107"/>
                  <a:pt x="170" y="89"/>
                  <a:pt x="194" y="73"/>
                </a:cubicBezTo>
                <a:cubicBezTo>
                  <a:pt x="218" y="57"/>
                  <a:pt x="243" y="44"/>
                  <a:pt x="270" y="33"/>
                </a:cubicBezTo>
                <a:cubicBezTo>
                  <a:pt x="296" y="22"/>
                  <a:pt x="323" y="14"/>
                  <a:pt x="352" y="8"/>
                </a:cubicBezTo>
                <a:cubicBezTo>
                  <a:pt x="380" y="2"/>
                  <a:pt x="408" y="0"/>
                  <a:pt x="437" y="0"/>
                </a:cubicBezTo>
                <a:cubicBezTo>
                  <a:pt x="467" y="0"/>
                  <a:pt x="495" y="2"/>
                  <a:pt x="523" y="8"/>
                </a:cubicBezTo>
                <a:cubicBezTo>
                  <a:pt x="551" y="14"/>
                  <a:pt x="579" y="22"/>
                  <a:pt x="605" y="33"/>
                </a:cubicBezTo>
                <a:cubicBezTo>
                  <a:pt x="632" y="44"/>
                  <a:pt x="657" y="57"/>
                  <a:pt x="681" y="73"/>
                </a:cubicBezTo>
                <a:cubicBezTo>
                  <a:pt x="704" y="89"/>
                  <a:pt x="727" y="107"/>
                  <a:pt x="747" y="128"/>
                </a:cubicBezTo>
                <a:cubicBezTo>
                  <a:pt x="767" y="148"/>
                  <a:pt x="785" y="170"/>
                  <a:pt x="801" y="194"/>
                </a:cubicBezTo>
                <a:cubicBezTo>
                  <a:pt x="817" y="218"/>
                  <a:pt x="831" y="243"/>
                  <a:pt x="842" y="269"/>
                </a:cubicBezTo>
                <a:cubicBezTo>
                  <a:pt x="852" y="296"/>
                  <a:pt x="861" y="323"/>
                  <a:pt x="866" y="351"/>
                </a:cubicBezTo>
                <a:cubicBezTo>
                  <a:pt x="872" y="379"/>
                  <a:pt x="875" y="408"/>
                  <a:pt x="875" y="437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36" name="图片 435"/>
          <p:cNvPicPr/>
          <p:nvPr/>
        </p:nvPicPr>
        <p:blipFill>
          <a:blip r:embed="rId12"/>
          <a:stretch/>
        </p:blipFill>
        <p:spPr>
          <a:xfrm>
            <a:off x="2595600" y="2563920"/>
            <a:ext cx="141120" cy="125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7" name="文本框 436"/>
          <p:cNvSpPr txBox="1"/>
          <p:nvPr/>
        </p:nvSpPr>
        <p:spPr>
          <a:xfrm>
            <a:off x="7137720" y="2076480"/>
            <a:ext cx="109800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将决策转化为具体操作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8" name="文本框 437"/>
          <p:cNvSpPr txBox="1"/>
          <p:nvPr/>
        </p:nvSpPr>
        <p:spPr>
          <a:xfrm>
            <a:off x="2914200" y="2486520"/>
            <a:ext cx="87552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上下文管理模块</a:t>
            </a:r>
            <a:endParaRPr lang="en-US" sz="9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9" name="任意多边形: 形状 438"/>
          <p:cNvSpPr/>
          <p:nvPr/>
        </p:nvSpPr>
        <p:spPr>
          <a:xfrm>
            <a:off x="5096520" y="2327760"/>
            <a:ext cx="2595600" cy="598320"/>
          </a:xfrm>
          <a:custGeom>
            <a:avLst/>
            <a:gdLst/>
            <a:ahLst/>
            <a:cxnLst/>
            <a:rect l="0" t="0" r="r" b="b"/>
            <a:pathLst>
              <a:path w="7210" h="1662">
                <a:moveTo>
                  <a:pt x="0" y="1487"/>
                </a:moveTo>
                <a:lnTo>
                  <a:pt x="0" y="175"/>
                </a:lnTo>
                <a:cubicBezTo>
                  <a:pt x="0" y="164"/>
                  <a:pt x="1" y="152"/>
                  <a:pt x="3" y="141"/>
                </a:cubicBezTo>
                <a:cubicBezTo>
                  <a:pt x="5" y="130"/>
                  <a:pt x="9" y="119"/>
                  <a:pt x="13" y="108"/>
                </a:cubicBezTo>
                <a:cubicBezTo>
                  <a:pt x="17" y="98"/>
                  <a:pt x="23" y="88"/>
                  <a:pt x="29" y="78"/>
                </a:cubicBezTo>
                <a:cubicBezTo>
                  <a:pt x="36" y="69"/>
                  <a:pt x="43" y="60"/>
                  <a:pt x="51" y="52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2" y="2"/>
                  <a:pt x="163" y="0"/>
                  <a:pt x="175" y="0"/>
                </a:cubicBezTo>
                <a:lnTo>
                  <a:pt x="7036" y="0"/>
                </a:lnTo>
                <a:cubicBezTo>
                  <a:pt x="7047" y="0"/>
                  <a:pt x="7058" y="2"/>
                  <a:pt x="7070" y="4"/>
                </a:cubicBezTo>
                <a:cubicBezTo>
                  <a:pt x="7081" y="6"/>
                  <a:pt x="7092" y="9"/>
                  <a:pt x="7103" y="14"/>
                </a:cubicBezTo>
                <a:cubicBezTo>
                  <a:pt x="7113" y="18"/>
                  <a:pt x="7123" y="23"/>
                  <a:pt x="7133" y="30"/>
                </a:cubicBezTo>
                <a:cubicBezTo>
                  <a:pt x="7142" y="36"/>
                  <a:pt x="7151" y="43"/>
                  <a:pt x="7159" y="52"/>
                </a:cubicBezTo>
                <a:cubicBezTo>
                  <a:pt x="7167" y="60"/>
                  <a:pt x="7175" y="69"/>
                  <a:pt x="7181" y="78"/>
                </a:cubicBezTo>
                <a:cubicBezTo>
                  <a:pt x="7187" y="88"/>
                  <a:pt x="7193" y="98"/>
                  <a:pt x="7197" y="108"/>
                </a:cubicBezTo>
                <a:cubicBezTo>
                  <a:pt x="7202" y="119"/>
                  <a:pt x="7205" y="130"/>
                  <a:pt x="7207" y="141"/>
                </a:cubicBezTo>
                <a:cubicBezTo>
                  <a:pt x="7209" y="152"/>
                  <a:pt x="7210" y="164"/>
                  <a:pt x="7210" y="175"/>
                </a:cubicBezTo>
                <a:lnTo>
                  <a:pt x="7210" y="1487"/>
                </a:lnTo>
                <a:cubicBezTo>
                  <a:pt x="7210" y="1498"/>
                  <a:pt x="7209" y="1510"/>
                  <a:pt x="7207" y="1521"/>
                </a:cubicBezTo>
                <a:cubicBezTo>
                  <a:pt x="7205" y="1532"/>
                  <a:pt x="7202" y="1543"/>
                  <a:pt x="7197" y="1554"/>
                </a:cubicBezTo>
                <a:cubicBezTo>
                  <a:pt x="7193" y="1565"/>
                  <a:pt x="7187" y="1575"/>
                  <a:pt x="7181" y="1584"/>
                </a:cubicBezTo>
                <a:cubicBezTo>
                  <a:pt x="7175" y="1594"/>
                  <a:pt x="7167" y="1602"/>
                  <a:pt x="7159" y="1611"/>
                </a:cubicBezTo>
                <a:cubicBezTo>
                  <a:pt x="7151" y="1619"/>
                  <a:pt x="7142" y="1626"/>
                  <a:pt x="7133" y="1632"/>
                </a:cubicBezTo>
                <a:cubicBezTo>
                  <a:pt x="7123" y="1639"/>
                  <a:pt x="7113" y="1644"/>
                  <a:pt x="7103" y="1648"/>
                </a:cubicBezTo>
                <a:cubicBezTo>
                  <a:pt x="7092" y="1653"/>
                  <a:pt x="7081" y="1656"/>
                  <a:pt x="7070" y="1658"/>
                </a:cubicBezTo>
                <a:cubicBezTo>
                  <a:pt x="7058" y="1661"/>
                  <a:pt x="7047" y="1662"/>
                  <a:pt x="7036" y="1662"/>
                </a:cubicBezTo>
                <a:lnTo>
                  <a:pt x="175" y="1662"/>
                </a:lnTo>
                <a:cubicBezTo>
                  <a:pt x="163" y="1662"/>
                  <a:pt x="152" y="1661"/>
                  <a:pt x="140" y="1658"/>
                </a:cubicBezTo>
                <a:cubicBezTo>
                  <a:pt x="129" y="1656"/>
                  <a:pt x="118" y="1653"/>
                  <a:pt x="108" y="1648"/>
                </a:cubicBezTo>
                <a:cubicBezTo>
                  <a:pt x="97" y="1644"/>
                  <a:pt x="87" y="1639"/>
                  <a:pt x="77" y="1632"/>
                </a:cubicBezTo>
                <a:cubicBezTo>
                  <a:pt x="68" y="1626"/>
                  <a:pt x="59" y="1619"/>
                  <a:pt x="51" y="1611"/>
                </a:cubicBezTo>
                <a:cubicBezTo>
                  <a:pt x="43" y="1602"/>
                  <a:pt x="36" y="1594"/>
                  <a:pt x="29" y="1584"/>
                </a:cubicBezTo>
                <a:cubicBezTo>
                  <a:pt x="23" y="1575"/>
                  <a:pt x="17" y="1565"/>
                  <a:pt x="13" y="1554"/>
                </a:cubicBezTo>
                <a:cubicBezTo>
                  <a:pt x="9" y="1543"/>
                  <a:pt x="5" y="1532"/>
                  <a:pt x="3" y="1521"/>
                </a:cubicBezTo>
                <a:cubicBezTo>
                  <a:pt x="1" y="1510"/>
                  <a:pt x="0" y="1498"/>
                  <a:pt x="0" y="1487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0" name="任意多边形: 形状 439"/>
          <p:cNvSpPr/>
          <p:nvPr/>
        </p:nvSpPr>
        <p:spPr>
          <a:xfrm>
            <a:off x="5222160" y="2469600"/>
            <a:ext cx="315000" cy="315000"/>
          </a:xfrm>
          <a:custGeom>
            <a:avLst/>
            <a:gdLst/>
            <a:ahLst/>
            <a:cxnLst/>
            <a:rect l="0" t="0" r="r" b="b"/>
            <a:pathLst>
              <a:path w="875" h="875">
                <a:moveTo>
                  <a:pt x="875" y="437"/>
                </a:moveTo>
                <a:cubicBezTo>
                  <a:pt x="875" y="465"/>
                  <a:pt x="872" y="494"/>
                  <a:pt x="867" y="522"/>
                </a:cubicBezTo>
                <a:cubicBezTo>
                  <a:pt x="861" y="550"/>
                  <a:pt x="853" y="578"/>
                  <a:pt x="842" y="605"/>
                </a:cubicBezTo>
                <a:cubicBezTo>
                  <a:pt x="831" y="631"/>
                  <a:pt x="817" y="656"/>
                  <a:pt x="802" y="680"/>
                </a:cubicBezTo>
                <a:cubicBezTo>
                  <a:pt x="786" y="704"/>
                  <a:pt x="767" y="726"/>
                  <a:pt x="746" y="747"/>
                </a:cubicBezTo>
                <a:cubicBezTo>
                  <a:pt x="726" y="767"/>
                  <a:pt x="704" y="785"/>
                  <a:pt x="680" y="801"/>
                </a:cubicBezTo>
                <a:cubicBezTo>
                  <a:pt x="656" y="817"/>
                  <a:pt x="631" y="830"/>
                  <a:pt x="604" y="841"/>
                </a:cubicBezTo>
                <a:cubicBezTo>
                  <a:pt x="578" y="852"/>
                  <a:pt x="551" y="861"/>
                  <a:pt x="522" y="866"/>
                </a:cubicBezTo>
                <a:cubicBezTo>
                  <a:pt x="494" y="872"/>
                  <a:pt x="466" y="875"/>
                  <a:pt x="437" y="875"/>
                </a:cubicBezTo>
                <a:cubicBezTo>
                  <a:pt x="409" y="875"/>
                  <a:pt x="380" y="872"/>
                  <a:pt x="352" y="866"/>
                </a:cubicBezTo>
                <a:cubicBezTo>
                  <a:pt x="324" y="861"/>
                  <a:pt x="297" y="852"/>
                  <a:pt x="270" y="841"/>
                </a:cubicBezTo>
                <a:cubicBezTo>
                  <a:pt x="244" y="830"/>
                  <a:pt x="218" y="817"/>
                  <a:pt x="194" y="801"/>
                </a:cubicBezTo>
                <a:cubicBezTo>
                  <a:pt x="171" y="785"/>
                  <a:pt x="149" y="767"/>
                  <a:pt x="128" y="747"/>
                </a:cubicBezTo>
                <a:cubicBezTo>
                  <a:pt x="108" y="726"/>
                  <a:pt x="90" y="704"/>
                  <a:pt x="74" y="680"/>
                </a:cubicBezTo>
                <a:cubicBezTo>
                  <a:pt x="58" y="656"/>
                  <a:pt x="45" y="631"/>
                  <a:pt x="34" y="605"/>
                </a:cubicBezTo>
                <a:cubicBezTo>
                  <a:pt x="23" y="578"/>
                  <a:pt x="14" y="550"/>
                  <a:pt x="9" y="522"/>
                </a:cubicBezTo>
                <a:cubicBezTo>
                  <a:pt x="3" y="494"/>
                  <a:pt x="0" y="465"/>
                  <a:pt x="0" y="437"/>
                </a:cubicBezTo>
                <a:cubicBezTo>
                  <a:pt x="0" y="408"/>
                  <a:pt x="3" y="379"/>
                  <a:pt x="9" y="351"/>
                </a:cubicBezTo>
                <a:cubicBezTo>
                  <a:pt x="14" y="323"/>
                  <a:pt x="23" y="296"/>
                  <a:pt x="34" y="269"/>
                </a:cubicBezTo>
                <a:cubicBezTo>
                  <a:pt x="45" y="243"/>
                  <a:pt x="58" y="218"/>
                  <a:pt x="74" y="194"/>
                </a:cubicBezTo>
                <a:cubicBezTo>
                  <a:pt x="90" y="170"/>
                  <a:pt x="108" y="148"/>
                  <a:pt x="128" y="128"/>
                </a:cubicBezTo>
                <a:cubicBezTo>
                  <a:pt x="149" y="107"/>
                  <a:pt x="171" y="89"/>
                  <a:pt x="194" y="73"/>
                </a:cubicBezTo>
                <a:cubicBezTo>
                  <a:pt x="218" y="57"/>
                  <a:pt x="244" y="44"/>
                  <a:pt x="270" y="33"/>
                </a:cubicBezTo>
                <a:cubicBezTo>
                  <a:pt x="297" y="22"/>
                  <a:pt x="324" y="14"/>
                  <a:pt x="352" y="8"/>
                </a:cubicBezTo>
                <a:cubicBezTo>
                  <a:pt x="380" y="2"/>
                  <a:pt x="409" y="0"/>
                  <a:pt x="437" y="0"/>
                </a:cubicBezTo>
                <a:cubicBezTo>
                  <a:pt x="466" y="0"/>
                  <a:pt x="494" y="2"/>
                  <a:pt x="522" y="8"/>
                </a:cubicBezTo>
                <a:cubicBezTo>
                  <a:pt x="551" y="14"/>
                  <a:pt x="578" y="22"/>
                  <a:pt x="604" y="33"/>
                </a:cubicBezTo>
                <a:cubicBezTo>
                  <a:pt x="631" y="44"/>
                  <a:pt x="656" y="57"/>
                  <a:pt x="680" y="73"/>
                </a:cubicBezTo>
                <a:cubicBezTo>
                  <a:pt x="704" y="89"/>
                  <a:pt x="726" y="107"/>
                  <a:pt x="746" y="128"/>
                </a:cubicBezTo>
                <a:cubicBezTo>
                  <a:pt x="767" y="148"/>
                  <a:pt x="786" y="170"/>
                  <a:pt x="802" y="194"/>
                </a:cubicBezTo>
                <a:cubicBezTo>
                  <a:pt x="817" y="218"/>
                  <a:pt x="831" y="243"/>
                  <a:pt x="842" y="269"/>
                </a:cubicBezTo>
                <a:cubicBezTo>
                  <a:pt x="853" y="296"/>
                  <a:pt x="861" y="323"/>
                  <a:pt x="867" y="351"/>
                </a:cubicBezTo>
                <a:cubicBezTo>
                  <a:pt x="872" y="379"/>
                  <a:pt x="875" y="408"/>
                  <a:pt x="875" y="437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41" name="图片 440"/>
          <p:cNvPicPr/>
          <p:nvPr/>
        </p:nvPicPr>
        <p:blipFill>
          <a:blip r:embed="rId13"/>
          <a:stretch/>
        </p:blipFill>
        <p:spPr>
          <a:xfrm>
            <a:off x="5316840" y="2563920"/>
            <a:ext cx="125640" cy="125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2" name="文本框 441"/>
          <p:cNvSpPr txBox="1"/>
          <p:nvPr/>
        </p:nvSpPr>
        <p:spPr>
          <a:xfrm>
            <a:off x="2914200" y="2666520"/>
            <a:ext cx="142704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追踪对话历史，实现连贯交互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3" name="文本框 442"/>
          <p:cNvSpPr txBox="1"/>
          <p:nvPr/>
        </p:nvSpPr>
        <p:spPr>
          <a:xfrm>
            <a:off x="5631480" y="2486520"/>
            <a:ext cx="7506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任务调度模块</a:t>
            </a:r>
            <a:endParaRPr lang="en-US" sz="9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4" name="任意多边形: 形状 443"/>
          <p:cNvSpPr/>
          <p:nvPr/>
        </p:nvSpPr>
        <p:spPr>
          <a:xfrm>
            <a:off x="2382840" y="3051360"/>
            <a:ext cx="2588040" cy="598320"/>
          </a:xfrm>
          <a:custGeom>
            <a:avLst/>
            <a:gdLst/>
            <a:ahLst/>
            <a:cxnLst/>
            <a:rect l="0" t="0" r="r" b="b"/>
            <a:pathLst>
              <a:path w="7189" h="1662">
                <a:moveTo>
                  <a:pt x="0" y="1487"/>
                </a:moveTo>
                <a:lnTo>
                  <a:pt x="0" y="175"/>
                </a:lnTo>
                <a:cubicBezTo>
                  <a:pt x="0" y="164"/>
                  <a:pt x="1" y="152"/>
                  <a:pt x="4" y="141"/>
                </a:cubicBezTo>
                <a:cubicBezTo>
                  <a:pt x="6" y="130"/>
                  <a:pt x="9" y="119"/>
                  <a:pt x="14" y="108"/>
                </a:cubicBezTo>
                <a:cubicBezTo>
                  <a:pt x="18" y="98"/>
                  <a:pt x="23" y="88"/>
                  <a:pt x="30" y="78"/>
                </a:cubicBezTo>
                <a:cubicBezTo>
                  <a:pt x="36" y="68"/>
                  <a:pt x="43" y="60"/>
                  <a:pt x="52" y="52"/>
                </a:cubicBezTo>
                <a:cubicBezTo>
                  <a:pt x="60" y="43"/>
                  <a:pt x="68" y="36"/>
                  <a:pt x="78" y="30"/>
                </a:cubicBezTo>
                <a:cubicBezTo>
                  <a:pt x="88" y="23"/>
                  <a:pt x="98" y="18"/>
                  <a:pt x="108" y="14"/>
                </a:cubicBezTo>
                <a:cubicBezTo>
                  <a:pt x="119" y="9"/>
                  <a:pt x="130" y="6"/>
                  <a:pt x="141" y="4"/>
                </a:cubicBezTo>
                <a:cubicBezTo>
                  <a:pt x="152" y="1"/>
                  <a:pt x="164" y="0"/>
                  <a:pt x="175" y="0"/>
                </a:cubicBezTo>
                <a:lnTo>
                  <a:pt x="7014" y="0"/>
                </a:lnTo>
                <a:cubicBezTo>
                  <a:pt x="7026" y="0"/>
                  <a:pt x="7037" y="1"/>
                  <a:pt x="7048" y="4"/>
                </a:cubicBezTo>
                <a:cubicBezTo>
                  <a:pt x="7060" y="6"/>
                  <a:pt x="7071" y="9"/>
                  <a:pt x="7081" y="14"/>
                </a:cubicBezTo>
                <a:cubicBezTo>
                  <a:pt x="7092" y="18"/>
                  <a:pt x="7102" y="23"/>
                  <a:pt x="7111" y="30"/>
                </a:cubicBezTo>
                <a:cubicBezTo>
                  <a:pt x="7121" y="36"/>
                  <a:pt x="7130" y="43"/>
                  <a:pt x="7138" y="52"/>
                </a:cubicBezTo>
                <a:cubicBezTo>
                  <a:pt x="7146" y="60"/>
                  <a:pt x="7153" y="68"/>
                  <a:pt x="7160" y="78"/>
                </a:cubicBezTo>
                <a:cubicBezTo>
                  <a:pt x="7166" y="88"/>
                  <a:pt x="7171" y="98"/>
                  <a:pt x="7176" y="108"/>
                </a:cubicBezTo>
                <a:cubicBezTo>
                  <a:pt x="7180" y="119"/>
                  <a:pt x="7184" y="130"/>
                  <a:pt x="7186" y="141"/>
                </a:cubicBezTo>
                <a:cubicBezTo>
                  <a:pt x="7188" y="152"/>
                  <a:pt x="7189" y="164"/>
                  <a:pt x="7189" y="175"/>
                </a:cubicBezTo>
                <a:lnTo>
                  <a:pt x="7189" y="1487"/>
                </a:lnTo>
                <a:cubicBezTo>
                  <a:pt x="7189" y="1498"/>
                  <a:pt x="7188" y="1510"/>
                  <a:pt x="7186" y="1521"/>
                </a:cubicBezTo>
                <a:cubicBezTo>
                  <a:pt x="7184" y="1532"/>
                  <a:pt x="7180" y="1543"/>
                  <a:pt x="7176" y="1554"/>
                </a:cubicBezTo>
                <a:cubicBezTo>
                  <a:pt x="7171" y="1564"/>
                  <a:pt x="7166" y="1575"/>
                  <a:pt x="7160" y="1584"/>
                </a:cubicBezTo>
                <a:cubicBezTo>
                  <a:pt x="7153" y="1594"/>
                  <a:pt x="7146" y="1602"/>
                  <a:pt x="7138" y="1611"/>
                </a:cubicBezTo>
                <a:cubicBezTo>
                  <a:pt x="7130" y="1619"/>
                  <a:pt x="7121" y="1626"/>
                  <a:pt x="7111" y="1632"/>
                </a:cubicBezTo>
                <a:cubicBezTo>
                  <a:pt x="7102" y="1639"/>
                  <a:pt x="7092" y="1644"/>
                  <a:pt x="7081" y="1648"/>
                </a:cubicBezTo>
                <a:cubicBezTo>
                  <a:pt x="7071" y="1653"/>
                  <a:pt x="7060" y="1656"/>
                  <a:pt x="7048" y="1658"/>
                </a:cubicBezTo>
                <a:cubicBezTo>
                  <a:pt x="7037" y="1661"/>
                  <a:pt x="7026" y="1662"/>
                  <a:pt x="7014" y="1662"/>
                </a:cubicBezTo>
                <a:lnTo>
                  <a:pt x="175" y="1662"/>
                </a:lnTo>
                <a:cubicBezTo>
                  <a:pt x="164" y="1662"/>
                  <a:pt x="152" y="1661"/>
                  <a:pt x="141" y="1658"/>
                </a:cubicBezTo>
                <a:cubicBezTo>
                  <a:pt x="130" y="1656"/>
                  <a:pt x="119" y="1653"/>
                  <a:pt x="108" y="1648"/>
                </a:cubicBezTo>
                <a:cubicBezTo>
                  <a:pt x="98" y="1644"/>
                  <a:pt x="88" y="1639"/>
                  <a:pt x="78" y="1632"/>
                </a:cubicBezTo>
                <a:cubicBezTo>
                  <a:pt x="68" y="1626"/>
                  <a:pt x="60" y="1619"/>
                  <a:pt x="52" y="1611"/>
                </a:cubicBezTo>
                <a:cubicBezTo>
                  <a:pt x="43" y="1602"/>
                  <a:pt x="36" y="1594"/>
                  <a:pt x="30" y="1584"/>
                </a:cubicBezTo>
                <a:cubicBezTo>
                  <a:pt x="23" y="1575"/>
                  <a:pt x="18" y="1564"/>
                  <a:pt x="14" y="1554"/>
                </a:cubicBezTo>
                <a:cubicBezTo>
                  <a:pt x="9" y="1543"/>
                  <a:pt x="6" y="1532"/>
                  <a:pt x="4" y="1521"/>
                </a:cubicBezTo>
                <a:cubicBezTo>
                  <a:pt x="1" y="1510"/>
                  <a:pt x="0" y="1498"/>
                  <a:pt x="0" y="1487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5" name="任意多边形: 形状 444"/>
          <p:cNvSpPr/>
          <p:nvPr/>
        </p:nvSpPr>
        <p:spPr>
          <a:xfrm>
            <a:off x="2508840" y="3193200"/>
            <a:ext cx="315000" cy="315000"/>
          </a:xfrm>
          <a:custGeom>
            <a:avLst/>
            <a:gdLst/>
            <a:ahLst/>
            <a:cxnLst/>
            <a:rect l="0" t="0" r="r" b="b"/>
            <a:pathLst>
              <a:path w="875" h="875">
                <a:moveTo>
                  <a:pt x="875" y="438"/>
                </a:moveTo>
                <a:cubicBezTo>
                  <a:pt x="875" y="466"/>
                  <a:pt x="872" y="495"/>
                  <a:pt x="866" y="523"/>
                </a:cubicBezTo>
                <a:cubicBezTo>
                  <a:pt x="861" y="551"/>
                  <a:pt x="852" y="578"/>
                  <a:pt x="842" y="605"/>
                </a:cubicBezTo>
                <a:cubicBezTo>
                  <a:pt x="831" y="631"/>
                  <a:pt x="817" y="656"/>
                  <a:pt x="801" y="680"/>
                </a:cubicBezTo>
                <a:cubicBezTo>
                  <a:pt x="785" y="704"/>
                  <a:pt x="767" y="726"/>
                  <a:pt x="747" y="747"/>
                </a:cubicBezTo>
                <a:cubicBezTo>
                  <a:pt x="727" y="767"/>
                  <a:pt x="704" y="785"/>
                  <a:pt x="681" y="801"/>
                </a:cubicBezTo>
                <a:cubicBezTo>
                  <a:pt x="657" y="817"/>
                  <a:pt x="632" y="830"/>
                  <a:pt x="605" y="841"/>
                </a:cubicBezTo>
                <a:cubicBezTo>
                  <a:pt x="579" y="852"/>
                  <a:pt x="551" y="861"/>
                  <a:pt x="523" y="866"/>
                </a:cubicBezTo>
                <a:cubicBezTo>
                  <a:pt x="495" y="872"/>
                  <a:pt x="467" y="875"/>
                  <a:pt x="437" y="875"/>
                </a:cubicBezTo>
                <a:cubicBezTo>
                  <a:pt x="408" y="875"/>
                  <a:pt x="380" y="872"/>
                  <a:pt x="352" y="866"/>
                </a:cubicBezTo>
                <a:cubicBezTo>
                  <a:pt x="323" y="861"/>
                  <a:pt x="296" y="852"/>
                  <a:pt x="270" y="841"/>
                </a:cubicBezTo>
                <a:cubicBezTo>
                  <a:pt x="243" y="830"/>
                  <a:pt x="218" y="817"/>
                  <a:pt x="194" y="801"/>
                </a:cubicBezTo>
                <a:cubicBezTo>
                  <a:pt x="170" y="785"/>
                  <a:pt x="148" y="767"/>
                  <a:pt x="128" y="747"/>
                </a:cubicBezTo>
                <a:cubicBezTo>
                  <a:pt x="108" y="726"/>
                  <a:pt x="89" y="704"/>
                  <a:pt x="74" y="680"/>
                </a:cubicBezTo>
                <a:cubicBezTo>
                  <a:pt x="58" y="656"/>
                  <a:pt x="44" y="631"/>
                  <a:pt x="33" y="605"/>
                </a:cubicBezTo>
                <a:cubicBezTo>
                  <a:pt x="22" y="578"/>
                  <a:pt x="14" y="551"/>
                  <a:pt x="8" y="523"/>
                </a:cubicBezTo>
                <a:cubicBezTo>
                  <a:pt x="3" y="495"/>
                  <a:pt x="0" y="466"/>
                  <a:pt x="0" y="438"/>
                </a:cubicBezTo>
                <a:cubicBezTo>
                  <a:pt x="0" y="409"/>
                  <a:pt x="3" y="380"/>
                  <a:pt x="8" y="352"/>
                </a:cubicBezTo>
                <a:cubicBezTo>
                  <a:pt x="14" y="324"/>
                  <a:pt x="22" y="296"/>
                  <a:pt x="33" y="269"/>
                </a:cubicBezTo>
                <a:cubicBezTo>
                  <a:pt x="44" y="243"/>
                  <a:pt x="58" y="218"/>
                  <a:pt x="74" y="194"/>
                </a:cubicBezTo>
                <a:cubicBezTo>
                  <a:pt x="89" y="170"/>
                  <a:pt x="108" y="148"/>
                  <a:pt x="128" y="128"/>
                </a:cubicBezTo>
                <a:cubicBezTo>
                  <a:pt x="148" y="107"/>
                  <a:pt x="170" y="89"/>
                  <a:pt x="194" y="73"/>
                </a:cubicBezTo>
                <a:cubicBezTo>
                  <a:pt x="218" y="57"/>
                  <a:pt x="243" y="44"/>
                  <a:pt x="270" y="33"/>
                </a:cubicBezTo>
                <a:cubicBezTo>
                  <a:pt x="296" y="22"/>
                  <a:pt x="323" y="14"/>
                  <a:pt x="352" y="8"/>
                </a:cubicBezTo>
                <a:cubicBezTo>
                  <a:pt x="380" y="2"/>
                  <a:pt x="408" y="0"/>
                  <a:pt x="437" y="0"/>
                </a:cubicBezTo>
                <a:cubicBezTo>
                  <a:pt x="467" y="0"/>
                  <a:pt x="495" y="2"/>
                  <a:pt x="523" y="8"/>
                </a:cubicBezTo>
                <a:cubicBezTo>
                  <a:pt x="551" y="14"/>
                  <a:pt x="579" y="22"/>
                  <a:pt x="605" y="33"/>
                </a:cubicBezTo>
                <a:cubicBezTo>
                  <a:pt x="632" y="44"/>
                  <a:pt x="657" y="57"/>
                  <a:pt x="681" y="73"/>
                </a:cubicBezTo>
                <a:cubicBezTo>
                  <a:pt x="704" y="89"/>
                  <a:pt x="727" y="107"/>
                  <a:pt x="747" y="128"/>
                </a:cubicBezTo>
                <a:cubicBezTo>
                  <a:pt x="767" y="148"/>
                  <a:pt x="785" y="170"/>
                  <a:pt x="801" y="194"/>
                </a:cubicBezTo>
                <a:cubicBezTo>
                  <a:pt x="817" y="218"/>
                  <a:pt x="831" y="243"/>
                  <a:pt x="842" y="269"/>
                </a:cubicBezTo>
                <a:cubicBezTo>
                  <a:pt x="852" y="296"/>
                  <a:pt x="861" y="324"/>
                  <a:pt x="866" y="352"/>
                </a:cubicBezTo>
                <a:cubicBezTo>
                  <a:pt x="872" y="380"/>
                  <a:pt x="875" y="409"/>
                  <a:pt x="875" y="438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46" name="图片 445"/>
          <p:cNvPicPr/>
          <p:nvPr/>
        </p:nvPicPr>
        <p:blipFill>
          <a:blip r:embed="rId14"/>
          <a:stretch/>
        </p:blipFill>
        <p:spPr>
          <a:xfrm>
            <a:off x="2619000" y="3287520"/>
            <a:ext cx="93960" cy="125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7" name="文本框 446"/>
          <p:cNvSpPr txBox="1"/>
          <p:nvPr/>
        </p:nvSpPr>
        <p:spPr>
          <a:xfrm>
            <a:off x="5631480" y="2666520"/>
            <a:ext cx="142704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管理任务队列，优化执行顺序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8" name="文本框 447"/>
          <p:cNvSpPr txBox="1"/>
          <p:nvPr/>
        </p:nvSpPr>
        <p:spPr>
          <a:xfrm>
            <a:off x="2914200" y="3210120"/>
            <a:ext cx="72720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集成模块</a:t>
            </a:r>
            <a:endParaRPr lang="en-US" sz="9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9" name="任意多边形: 形状 448"/>
          <p:cNvSpPr/>
          <p:nvPr/>
        </p:nvSpPr>
        <p:spPr>
          <a:xfrm>
            <a:off x="5096520" y="3051360"/>
            <a:ext cx="2595600" cy="598320"/>
          </a:xfrm>
          <a:custGeom>
            <a:avLst/>
            <a:gdLst/>
            <a:ahLst/>
            <a:cxnLst/>
            <a:rect l="0" t="0" r="r" b="b"/>
            <a:pathLst>
              <a:path w="7210" h="1662">
                <a:moveTo>
                  <a:pt x="0" y="1487"/>
                </a:moveTo>
                <a:lnTo>
                  <a:pt x="0" y="175"/>
                </a:lnTo>
                <a:cubicBezTo>
                  <a:pt x="0" y="164"/>
                  <a:pt x="1" y="152"/>
                  <a:pt x="3" y="141"/>
                </a:cubicBezTo>
                <a:cubicBezTo>
                  <a:pt x="5" y="130"/>
                  <a:pt x="9" y="119"/>
                  <a:pt x="13" y="108"/>
                </a:cubicBezTo>
                <a:cubicBezTo>
                  <a:pt x="17" y="98"/>
                  <a:pt x="23" y="88"/>
                  <a:pt x="29" y="78"/>
                </a:cubicBezTo>
                <a:cubicBezTo>
                  <a:pt x="36" y="68"/>
                  <a:pt x="43" y="60"/>
                  <a:pt x="51" y="52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2" y="1"/>
                  <a:pt x="163" y="0"/>
                  <a:pt x="175" y="0"/>
                </a:cubicBezTo>
                <a:lnTo>
                  <a:pt x="7036" y="0"/>
                </a:lnTo>
                <a:cubicBezTo>
                  <a:pt x="7047" y="0"/>
                  <a:pt x="7058" y="1"/>
                  <a:pt x="7070" y="4"/>
                </a:cubicBezTo>
                <a:cubicBezTo>
                  <a:pt x="7081" y="6"/>
                  <a:pt x="7092" y="9"/>
                  <a:pt x="7103" y="14"/>
                </a:cubicBezTo>
                <a:cubicBezTo>
                  <a:pt x="7113" y="18"/>
                  <a:pt x="7123" y="23"/>
                  <a:pt x="7133" y="30"/>
                </a:cubicBezTo>
                <a:cubicBezTo>
                  <a:pt x="7142" y="36"/>
                  <a:pt x="7151" y="43"/>
                  <a:pt x="7159" y="52"/>
                </a:cubicBezTo>
                <a:cubicBezTo>
                  <a:pt x="7167" y="60"/>
                  <a:pt x="7175" y="68"/>
                  <a:pt x="7181" y="78"/>
                </a:cubicBezTo>
                <a:cubicBezTo>
                  <a:pt x="7187" y="88"/>
                  <a:pt x="7193" y="98"/>
                  <a:pt x="7197" y="108"/>
                </a:cubicBezTo>
                <a:cubicBezTo>
                  <a:pt x="7202" y="119"/>
                  <a:pt x="7205" y="130"/>
                  <a:pt x="7207" y="141"/>
                </a:cubicBezTo>
                <a:cubicBezTo>
                  <a:pt x="7209" y="152"/>
                  <a:pt x="7210" y="164"/>
                  <a:pt x="7210" y="175"/>
                </a:cubicBezTo>
                <a:lnTo>
                  <a:pt x="7210" y="1487"/>
                </a:lnTo>
                <a:cubicBezTo>
                  <a:pt x="7210" y="1498"/>
                  <a:pt x="7209" y="1510"/>
                  <a:pt x="7207" y="1521"/>
                </a:cubicBezTo>
                <a:cubicBezTo>
                  <a:pt x="7205" y="1532"/>
                  <a:pt x="7202" y="1543"/>
                  <a:pt x="7197" y="1554"/>
                </a:cubicBezTo>
                <a:cubicBezTo>
                  <a:pt x="7193" y="1564"/>
                  <a:pt x="7187" y="1575"/>
                  <a:pt x="7181" y="1584"/>
                </a:cubicBezTo>
                <a:cubicBezTo>
                  <a:pt x="7175" y="1594"/>
                  <a:pt x="7167" y="1602"/>
                  <a:pt x="7159" y="1611"/>
                </a:cubicBezTo>
                <a:cubicBezTo>
                  <a:pt x="7151" y="1619"/>
                  <a:pt x="7142" y="1626"/>
                  <a:pt x="7133" y="1632"/>
                </a:cubicBezTo>
                <a:cubicBezTo>
                  <a:pt x="7123" y="1639"/>
                  <a:pt x="7113" y="1644"/>
                  <a:pt x="7103" y="1648"/>
                </a:cubicBezTo>
                <a:cubicBezTo>
                  <a:pt x="7092" y="1653"/>
                  <a:pt x="7081" y="1656"/>
                  <a:pt x="7070" y="1658"/>
                </a:cubicBezTo>
                <a:cubicBezTo>
                  <a:pt x="7058" y="1661"/>
                  <a:pt x="7047" y="1662"/>
                  <a:pt x="7036" y="1662"/>
                </a:cubicBezTo>
                <a:lnTo>
                  <a:pt x="175" y="1662"/>
                </a:lnTo>
                <a:cubicBezTo>
                  <a:pt x="163" y="1662"/>
                  <a:pt x="152" y="1661"/>
                  <a:pt x="140" y="1658"/>
                </a:cubicBezTo>
                <a:cubicBezTo>
                  <a:pt x="129" y="1656"/>
                  <a:pt x="118" y="1653"/>
                  <a:pt x="108" y="1648"/>
                </a:cubicBezTo>
                <a:cubicBezTo>
                  <a:pt x="97" y="1644"/>
                  <a:pt x="87" y="1639"/>
                  <a:pt x="77" y="1632"/>
                </a:cubicBezTo>
                <a:cubicBezTo>
                  <a:pt x="68" y="1626"/>
                  <a:pt x="59" y="1619"/>
                  <a:pt x="51" y="1611"/>
                </a:cubicBezTo>
                <a:cubicBezTo>
                  <a:pt x="43" y="1602"/>
                  <a:pt x="36" y="1594"/>
                  <a:pt x="29" y="1584"/>
                </a:cubicBezTo>
                <a:cubicBezTo>
                  <a:pt x="23" y="1575"/>
                  <a:pt x="17" y="1564"/>
                  <a:pt x="13" y="1554"/>
                </a:cubicBezTo>
                <a:cubicBezTo>
                  <a:pt x="9" y="1543"/>
                  <a:pt x="5" y="1532"/>
                  <a:pt x="3" y="1521"/>
                </a:cubicBezTo>
                <a:cubicBezTo>
                  <a:pt x="1" y="1510"/>
                  <a:pt x="0" y="1498"/>
                  <a:pt x="0" y="1487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0" name="任意多边形: 形状 449"/>
          <p:cNvSpPr/>
          <p:nvPr/>
        </p:nvSpPr>
        <p:spPr>
          <a:xfrm>
            <a:off x="5222160" y="3193200"/>
            <a:ext cx="315000" cy="315000"/>
          </a:xfrm>
          <a:custGeom>
            <a:avLst/>
            <a:gdLst/>
            <a:ahLst/>
            <a:cxnLst/>
            <a:rect l="0" t="0" r="r" b="b"/>
            <a:pathLst>
              <a:path w="875" h="875">
                <a:moveTo>
                  <a:pt x="875" y="438"/>
                </a:moveTo>
                <a:cubicBezTo>
                  <a:pt x="875" y="466"/>
                  <a:pt x="872" y="495"/>
                  <a:pt x="867" y="523"/>
                </a:cubicBezTo>
                <a:cubicBezTo>
                  <a:pt x="861" y="551"/>
                  <a:pt x="853" y="578"/>
                  <a:pt x="842" y="605"/>
                </a:cubicBezTo>
                <a:cubicBezTo>
                  <a:pt x="831" y="631"/>
                  <a:pt x="817" y="656"/>
                  <a:pt x="802" y="680"/>
                </a:cubicBezTo>
                <a:cubicBezTo>
                  <a:pt x="786" y="704"/>
                  <a:pt x="767" y="726"/>
                  <a:pt x="746" y="747"/>
                </a:cubicBezTo>
                <a:cubicBezTo>
                  <a:pt x="726" y="767"/>
                  <a:pt x="704" y="785"/>
                  <a:pt x="680" y="801"/>
                </a:cubicBezTo>
                <a:cubicBezTo>
                  <a:pt x="656" y="817"/>
                  <a:pt x="631" y="830"/>
                  <a:pt x="604" y="841"/>
                </a:cubicBezTo>
                <a:cubicBezTo>
                  <a:pt x="578" y="852"/>
                  <a:pt x="551" y="861"/>
                  <a:pt x="522" y="866"/>
                </a:cubicBezTo>
                <a:cubicBezTo>
                  <a:pt x="494" y="872"/>
                  <a:pt x="466" y="875"/>
                  <a:pt x="437" y="875"/>
                </a:cubicBezTo>
                <a:cubicBezTo>
                  <a:pt x="409" y="875"/>
                  <a:pt x="380" y="872"/>
                  <a:pt x="352" y="866"/>
                </a:cubicBezTo>
                <a:cubicBezTo>
                  <a:pt x="324" y="861"/>
                  <a:pt x="297" y="852"/>
                  <a:pt x="270" y="841"/>
                </a:cubicBezTo>
                <a:cubicBezTo>
                  <a:pt x="244" y="830"/>
                  <a:pt x="218" y="817"/>
                  <a:pt x="194" y="801"/>
                </a:cubicBezTo>
                <a:cubicBezTo>
                  <a:pt x="171" y="785"/>
                  <a:pt x="149" y="767"/>
                  <a:pt x="128" y="747"/>
                </a:cubicBezTo>
                <a:cubicBezTo>
                  <a:pt x="108" y="726"/>
                  <a:pt x="90" y="704"/>
                  <a:pt x="74" y="680"/>
                </a:cubicBezTo>
                <a:cubicBezTo>
                  <a:pt x="58" y="656"/>
                  <a:pt x="45" y="631"/>
                  <a:pt x="34" y="605"/>
                </a:cubicBezTo>
                <a:cubicBezTo>
                  <a:pt x="23" y="578"/>
                  <a:pt x="14" y="551"/>
                  <a:pt x="9" y="523"/>
                </a:cubicBezTo>
                <a:cubicBezTo>
                  <a:pt x="3" y="495"/>
                  <a:pt x="0" y="466"/>
                  <a:pt x="0" y="438"/>
                </a:cubicBezTo>
                <a:cubicBezTo>
                  <a:pt x="0" y="409"/>
                  <a:pt x="3" y="380"/>
                  <a:pt x="9" y="352"/>
                </a:cubicBezTo>
                <a:cubicBezTo>
                  <a:pt x="14" y="324"/>
                  <a:pt x="23" y="296"/>
                  <a:pt x="34" y="269"/>
                </a:cubicBezTo>
                <a:cubicBezTo>
                  <a:pt x="45" y="243"/>
                  <a:pt x="58" y="218"/>
                  <a:pt x="74" y="194"/>
                </a:cubicBezTo>
                <a:cubicBezTo>
                  <a:pt x="90" y="170"/>
                  <a:pt x="108" y="148"/>
                  <a:pt x="128" y="128"/>
                </a:cubicBezTo>
                <a:cubicBezTo>
                  <a:pt x="149" y="107"/>
                  <a:pt x="171" y="89"/>
                  <a:pt x="194" y="73"/>
                </a:cubicBezTo>
                <a:cubicBezTo>
                  <a:pt x="218" y="57"/>
                  <a:pt x="244" y="44"/>
                  <a:pt x="270" y="33"/>
                </a:cubicBezTo>
                <a:cubicBezTo>
                  <a:pt x="297" y="22"/>
                  <a:pt x="324" y="14"/>
                  <a:pt x="352" y="8"/>
                </a:cubicBezTo>
                <a:cubicBezTo>
                  <a:pt x="380" y="2"/>
                  <a:pt x="409" y="0"/>
                  <a:pt x="437" y="0"/>
                </a:cubicBezTo>
                <a:cubicBezTo>
                  <a:pt x="466" y="0"/>
                  <a:pt x="494" y="2"/>
                  <a:pt x="522" y="8"/>
                </a:cubicBezTo>
                <a:cubicBezTo>
                  <a:pt x="551" y="14"/>
                  <a:pt x="578" y="22"/>
                  <a:pt x="604" y="33"/>
                </a:cubicBezTo>
                <a:cubicBezTo>
                  <a:pt x="631" y="44"/>
                  <a:pt x="656" y="57"/>
                  <a:pt x="680" y="73"/>
                </a:cubicBezTo>
                <a:cubicBezTo>
                  <a:pt x="704" y="89"/>
                  <a:pt x="726" y="107"/>
                  <a:pt x="746" y="128"/>
                </a:cubicBezTo>
                <a:cubicBezTo>
                  <a:pt x="767" y="148"/>
                  <a:pt x="786" y="170"/>
                  <a:pt x="802" y="194"/>
                </a:cubicBezTo>
                <a:cubicBezTo>
                  <a:pt x="817" y="218"/>
                  <a:pt x="831" y="243"/>
                  <a:pt x="842" y="269"/>
                </a:cubicBezTo>
                <a:cubicBezTo>
                  <a:pt x="853" y="296"/>
                  <a:pt x="861" y="324"/>
                  <a:pt x="867" y="352"/>
                </a:cubicBezTo>
                <a:cubicBezTo>
                  <a:pt x="872" y="380"/>
                  <a:pt x="875" y="409"/>
                  <a:pt x="875" y="438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51" name="图片 450"/>
          <p:cNvPicPr/>
          <p:nvPr/>
        </p:nvPicPr>
        <p:blipFill>
          <a:blip r:embed="rId15"/>
          <a:stretch/>
        </p:blipFill>
        <p:spPr>
          <a:xfrm>
            <a:off x="5324760" y="3287520"/>
            <a:ext cx="109800" cy="125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2" name="文本框 451"/>
          <p:cNvSpPr txBox="1"/>
          <p:nvPr/>
        </p:nvSpPr>
        <p:spPr>
          <a:xfrm>
            <a:off x="2914200" y="3389760"/>
            <a:ext cx="109800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连接外部系统和数据源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3" name="文本框 452"/>
          <p:cNvSpPr txBox="1"/>
          <p:nvPr/>
        </p:nvSpPr>
        <p:spPr>
          <a:xfrm>
            <a:off x="5631480" y="3210120"/>
            <a:ext cx="87552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89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向量数据库模块</a:t>
            </a:r>
            <a:endParaRPr lang="en-US" sz="9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4" name="文本框 453"/>
          <p:cNvSpPr txBox="1"/>
          <p:nvPr/>
        </p:nvSpPr>
        <p:spPr>
          <a:xfrm>
            <a:off x="5631480" y="3389760"/>
            <a:ext cx="120780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D1D5DB"/>
                </a:solidFill>
                <a:effectLst/>
                <a:uFillTx/>
                <a:latin typeface="NotoSansSC"/>
                <a:ea typeface="NotoSansSC"/>
              </a:rPr>
              <a:t>提供高效的语义检索能力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图片 454"/>
          <p:cNvPicPr/>
          <p:nvPr/>
        </p:nvPicPr>
        <p:blipFill>
          <a:blip r:embed="rId2"/>
          <a:stretch/>
        </p:blipFill>
        <p:spPr>
          <a:xfrm>
            <a:off x="0" y="0"/>
            <a:ext cx="10294200" cy="6819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56" name="图片 455"/>
          <p:cNvPicPr/>
          <p:nvPr/>
        </p:nvPicPr>
        <p:blipFill>
          <a:blip r:embed="rId3"/>
          <a:stretch/>
        </p:blipFill>
        <p:spPr>
          <a:xfrm>
            <a:off x="321840" y="321840"/>
            <a:ext cx="10294200" cy="6819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57" name="图片 456"/>
          <p:cNvPicPr/>
          <p:nvPr/>
        </p:nvPicPr>
        <p:blipFill>
          <a:blip r:embed="rId4"/>
          <a:stretch/>
        </p:blipFill>
        <p:spPr>
          <a:xfrm>
            <a:off x="8283960" y="-804240"/>
            <a:ext cx="2412360" cy="2412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58" name="图片 457"/>
          <p:cNvPicPr/>
          <p:nvPr/>
        </p:nvPicPr>
        <p:blipFill>
          <a:blip r:embed="rId5"/>
          <a:stretch/>
        </p:blipFill>
        <p:spPr>
          <a:xfrm>
            <a:off x="-241200" y="5372280"/>
            <a:ext cx="2010240" cy="2010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9" name="文本框 458"/>
          <p:cNvSpPr txBox="1"/>
          <p:nvPr/>
        </p:nvSpPr>
        <p:spPr>
          <a:xfrm>
            <a:off x="9820080" y="6554880"/>
            <a:ext cx="3258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0" b="0" u="none" strike="noStrike">
                <a:solidFill>
                  <a:srgbClr val="9CA3AF"/>
                </a:solidFill>
                <a:effectLst/>
                <a:uFillTx/>
                <a:latin typeface="NotoSansSC"/>
                <a:ea typeface="NotoSansSC"/>
              </a:rPr>
              <a:t>8 / 17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0" name="文本框 459"/>
          <p:cNvSpPr txBox="1"/>
          <p:nvPr/>
        </p:nvSpPr>
        <p:spPr>
          <a:xfrm>
            <a:off x="321840" y="342720"/>
            <a:ext cx="563184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感知、决策、执行：</a:t>
            </a:r>
            <a:r>
              <a:rPr lang="en-US" sz="22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Agent</a:t>
            </a:r>
            <a:r>
              <a:rPr lang="zh-CN" sz="22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的三层结构</a:t>
            </a:r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解析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1" name="任意多边形: 形状 460"/>
          <p:cNvSpPr/>
          <p:nvPr/>
        </p:nvSpPr>
        <p:spPr>
          <a:xfrm>
            <a:off x="337680" y="1158120"/>
            <a:ext cx="9635400" cy="1094040"/>
          </a:xfrm>
          <a:custGeom>
            <a:avLst/>
            <a:gdLst/>
            <a:ahLst/>
            <a:cxnLst/>
            <a:rect l="0" t="0" r="r" b="b"/>
            <a:pathLst>
              <a:path w="26765" h="3039">
                <a:moveTo>
                  <a:pt x="0" y="2860"/>
                </a:moveTo>
                <a:lnTo>
                  <a:pt x="0" y="178"/>
                </a:lnTo>
                <a:cubicBezTo>
                  <a:pt x="0" y="167"/>
                  <a:pt x="1" y="155"/>
                  <a:pt x="2" y="143"/>
                </a:cubicBezTo>
                <a:cubicBezTo>
                  <a:pt x="4" y="132"/>
                  <a:pt x="7" y="121"/>
                  <a:pt x="10" y="110"/>
                </a:cubicBezTo>
                <a:cubicBezTo>
                  <a:pt x="13" y="99"/>
                  <a:pt x="17" y="89"/>
                  <a:pt x="22" y="79"/>
                </a:cubicBezTo>
                <a:cubicBezTo>
                  <a:pt x="27" y="69"/>
                  <a:pt x="33" y="60"/>
                  <a:pt x="39" y="52"/>
                </a:cubicBezTo>
                <a:cubicBezTo>
                  <a:pt x="45" y="44"/>
                  <a:pt x="52" y="36"/>
                  <a:pt x="59" y="30"/>
                </a:cubicBezTo>
                <a:cubicBezTo>
                  <a:pt x="67" y="23"/>
                  <a:pt x="74" y="18"/>
                  <a:pt x="83" y="13"/>
                </a:cubicBezTo>
                <a:cubicBezTo>
                  <a:pt x="91" y="9"/>
                  <a:pt x="99" y="5"/>
                  <a:pt x="108" y="3"/>
                </a:cubicBezTo>
                <a:cubicBezTo>
                  <a:pt x="116" y="1"/>
                  <a:pt x="125" y="0"/>
                  <a:pt x="134" y="0"/>
                </a:cubicBezTo>
                <a:lnTo>
                  <a:pt x="26586" y="0"/>
                </a:lnTo>
                <a:cubicBezTo>
                  <a:pt x="26598" y="0"/>
                  <a:pt x="26609" y="1"/>
                  <a:pt x="26621" y="3"/>
                </a:cubicBezTo>
                <a:cubicBezTo>
                  <a:pt x="26632" y="5"/>
                  <a:pt x="26643" y="9"/>
                  <a:pt x="26654" y="13"/>
                </a:cubicBezTo>
                <a:cubicBezTo>
                  <a:pt x="26665" y="18"/>
                  <a:pt x="26675" y="23"/>
                  <a:pt x="26685" y="30"/>
                </a:cubicBezTo>
                <a:cubicBezTo>
                  <a:pt x="26695" y="36"/>
                  <a:pt x="26704" y="44"/>
                  <a:pt x="26712" y="52"/>
                </a:cubicBezTo>
                <a:cubicBezTo>
                  <a:pt x="26721" y="60"/>
                  <a:pt x="26728" y="69"/>
                  <a:pt x="26734" y="79"/>
                </a:cubicBezTo>
                <a:cubicBezTo>
                  <a:pt x="26741" y="89"/>
                  <a:pt x="26746" y="99"/>
                  <a:pt x="26751" y="110"/>
                </a:cubicBezTo>
                <a:cubicBezTo>
                  <a:pt x="26755" y="121"/>
                  <a:pt x="26759" y="132"/>
                  <a:pt x="26761" y="143"/>
                </a:cubicBezTo>
                <a:cubicBezTo>
                  <a:pt x="26763" y="155"/>
                  <a:pt x="26765" y="167"/>
                  <a:pt x="26765" y="178"/>
                </a:cubicBezTo>
                <a:lnTo>
                  <a:pt x="26765" y="2860"/>
                </a:lnTo>
                <a:cubicBezTo>
                  <a:pt x="26765" y="2872"/>
                  <a:pt x="26763" y="2883"/>
                  <a:pt x="26761" y="2895"/>
                </a:cubicBezTo>
                <a:cubicBezTo>
                  <a:pt x="26759" y="2906"/>
                  <a:pt x="26755" y="2918"/>
                  <a:pt x="26751" y="2928"/>
                </a:cubicBezTo>
                <a:cubicBezTo>
                  <a:pt x="26746" y="2939"/>
                  <a:pt x="26741" y="2950"/>
                  <a:pt x="26734" y="2959"/>
                </a:cubicBezTo>
                <a:cubicBezTo>
                  <a:pt x="26728" y="2969"/>
                  <a:pt x="26721" y="2978"/>
                  <a:pt x="26712" y="2986"/>
                </a:cubicBezTo>
                <a:cubicBezTo>
                  <a:pt x="26704" y="2995"/>
                  <a:pt x="26695" y="3002"/>
                  <a:pt x="26685" y="3009"/>
                </a:cubicBezTo>
                <a:cubicBezTo>
                  <a:pt x="26675" y="3015"/>
                  <a:pt x="26665" y="3021"/>
                  <a:pt x="26654" y="3025"/>
                </a:cubicBezTo>
                <a:cubicBezTo>
                  <a:pt x="26643" y="3030"/>
                  <a:pt x="26632" y="3033"/>
                  <a:pt x="26621" y="3035"/>
                </a:cubicBezTo>
                <a:cubicBezTo>
                  <a:pt x="26609" y="3038"/>
                  <a:pt x="26598" y="3039"/>
                  <a:pt x="26586" y="3039"/>
                </a:cubicBezTo>
                <a:lnTo>
                  <a:pt x="134" y="3039"/>
                </a:lnTo>
                <a:cubicBezTo>
                  <a:pt x="125" y="3039"/>
                  <a:pt x="116" y="3038"/>
                  <a:pt x="108" y="3035"/>
                </a:cubicBezTo>
                <a:cubicBezTo>
                  <a:pt x="99" y="3033"/>
                  <a:pt x="91" y="3030"/>
                  <a:pt x="83" y="3025"/>
                </a:cubicBezTo>
                <a:cubicBezTo>
                  <a:pt x="74" y="3021"/>
                  <a:pt x="67" y="3015"/>
                  <a:pt x="59" y="3009"/>
                </a:cubicBezTo>
                <a:cubicBezTo>
                  <a:pt x="52" y="3002"/>
                  <a:pt x="45" y="2995"/>
                  <a:pt x="39" y="2986"/>
                </a:cubicBezTo>
                <a:cubicBezTo>
                  <a:pt x="33" y="2978"/>
                  <a:pt x="27" y="2969"/>
                  <a:pt x="22" y="2959"/>
                </a:cubicBezTo>
                <a:cubicBezTo>
                  <a:pt x="17" y="2950"/>
                  <a:pt x="13" y="2939"/>
                  <a:pt x="10" y="2928"/>
                </a:cubicBezTo>
                <a:cubicBezTo>
                  <a:pt x="7" y="2918"/>
                  <a:pt x="4" y="2906"/>
                  <a:pt x="2" y="2895"/>
                </a:cubicBezTo>
                <a:cubicBezTo>
                  <a:pt x="1" y="2883"/>
                  <a:pt x="0" y="2872"/>
                  <a:pt x="0" y="2860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62" name="任意多边形: 形状 461"/>
          <p:cNvSpPr/>
          <p:nvPr/>
        </p:nvSpPr>
        <p:spPr>
          <a:xfrm>
            <a:off x="321480" y="1158120"/>
            <a:ext cx="64800" cy="1094040"/>
          </a:xfrm>
          <a:custGeom>
            <a:avLst/>
            <a:gdLst/>
            <a:ahLst/>
            <a:cxnLst/>
            <a:rect l="0" t="0" r="r" b="b"/>
            <a:pathLst>
              <a:path w="180" h="3039">
                <a:moveTo>
                  <a:pt x="0" y="0"/>
                </a:moveTo>
                <a:lnTo>
                  <a:pt x="180" y="0"/>
                </a:lnTo>
                <a:lnTo>
                  <a:pt x="180" y="3039"/>
                </a:lnTo>
                <a:lnTo>
                  <a:pt x="0" y="303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3" name="任意多边形: 形状 462"/>
          <p:cNvSpPr/>
          <p:nvPr/>
        </p:nvSpPr>
        <p:spPr>
          <a:xfrm>
            <a:off x="514440" y="1318680"/>
            <a:ext cx="483120" cy="483120"/>
          </a:xfrm>
          <a:custGeom>
            <a:avLst/>
            <a:gdLst/>
            <a:ahLst/>
            <a:cxnLst/>
            <a:rect l="0" t="0" r="r" b="b"/>
            <a:pathLst>
              <a:path w="1342" h="1342">
                <a:moveTo>
                  <a:pt x="1342" y="671"/>
                </a:moveTo>
                <a:cubicBezTo>
                  <a:pt x="1342" y="692"/>
                  <a:pt x="1341" y="714"/>
                  <a:pt x="1338" y="736"/>
                </a:cubicBezTo>
                <a:cubicBezTo>
                  <a:pt x="1336" y="758"/>
                  <a:pt x="1333" y="780"/>
                  <a:pt x="1329" y="801"/>
                </a:cubicBezTo>
                <a:cubicBezTo>
                  <a:pt x="1325" y="823"/>
                  <a:pt x="1319" y="844"/>
                  <a:pt x="1313" y="865"/>
                </a:cubicBezTo>
                <a:cubicBezTo>
                  <a:pt x="1306" y="886"/>
                  <a:pt x="1299" y="907"/>
                  <a:pt x="1291" y="927"/>
                </a:cubicBezTo>
                <a:cubicBezTo>
                  <a:pt x="1282" y="947"/>
                  <a:pt x="1273" y="967"/>
                  <a:pt x="1263" y="986"/>
                </a:cubicBezTo>
                <a:cubicBezTo>
                  <a:pt x="1252" y="1006"/>
                  <a:pt x="1241" y="1025"/>
                  <a:pt x="1229" y="1044"/>
                </a:cubicBezTo>
                <a:cubicBezTo>
                  <a:pt x="1217" y="1062"/>
                  <a:pt x="1204" y="1080"/>
                  <a:pt x="1190" y="1097"/>
                </a:cubicBezTo>
                <a:cubicBezTo>
                  <a:pt x="1176" y="1114"/>
                  <a:pt x="1161" y="1130"/>
                  <a:pt x="1145" y="1145"/>
                </a:cubicBezTo>
                <a:cubicBezTo>
                  <a:pt x="1130" y="1161"/>
                  <a:pt x="1114" y="1176"/>
                  <a:pt x="1097" y="1190"/>
                </a:cubicBezTo>
                <a:cubicBezTo>
                  <a:pt x="1080" y="1204"/>
                  <a:pt x="1062" y="1217"/>
                  <a:pt x="1044" y="1229"/>
                </a:cubicBezTo>
                <a:cubicBezTo>
                  <a:pt x="1026" y="1241"/>
                  <a:pt x="1007" y="1252"/>
                  <a:pt x="987" y="1263"/>
                </a:cubicBezTo>
                <a:cubicBezTo>
                  <a:pt x="968" y="1273"/>
                  <a:pt x="948" y="1282"/>
                  <a:pt x="928" y="1291"/>
                </a:cubicBezTo>
                <a:cubicBezTo>
                  <a:pt x="908" y="1299"/>
                  <a:pt x="887" y="1307"/>
                  <a:pt x="866" y="1313"/>
                </a:cubicBezTo>
                <a:cubicBezTo>
                  <a:pt x="845" y="1319"/>
                  <a:pt x="824" y="1325"/>
                  <a:pt x="802" y="1329"/>
                </a:cubicBezTo>
                <a:cubicBezTo>
                  <a:pt x="781" y="1333"/>
                  <a:pt x="759" y="1336"/>
                  <a:pt x="737" y="1339"/>
                </a:cubicBezTo>
                <a:cubicBezTo>
                  <a:pt x="715" y="1341"/>
                  <a:pt x="693" y="1342"/>
                  <a:pt x="671" y="1342"/>
                </a:cubicBezTo>
                <a:cubicBezTo>
                  <a:pt x="650" y="1342"/>
                  <a:pt x="628" y="1341"/>
                  <a:pt x="606" y="1339"/>
                </a:cubicBezTo>
                <a:cubicBezTo>
                  <a:pt x="584" y="1336"/>
                  <a:pt x="561" y="1333"/>
                  <a:pt x="540" y="1329"/>
                </a:cubicBezTo>
                <a:cubicBezTo>
                  <a:pt x="518" y="1325"/>
                  <a:pt x="497" y="1319"/>
                  <a:pt x="476" y="1313"/>
                </a:cubicBezTo>
                <a:cubicBezTo>
                  <a:pt x="455" y="1307"/>
                  <a:pt x="434" y="1299"/>
                  <a:pt x="414" y="1291"/>
                </a:cubicBezTo>
                <a:cubicBezTo>
                  <a:pt x="394" y="1282"/>
                  <a:pt x="374" y="1273"/>
                  <a:pt x="355" y="1263"/>
                </a:cubicBezTo>
                <a:cubicBezTo>
                  <a:pt x="335" y="1252"/>
                  <a:pt x="316" y="1241"/>
                  <a:pt x="298" y="1229"/>
                </a:cubicBezTo>
                <a:cubicBezTo>
                  <a:pt x="280" y="1217"/>
                  <a:pt x="262" y="1204"/>
                  <a:pt x="245" y="1190"/>
                </a:cubicBezTo>
                <a:cubicBezTo>
                  <a:pt x="228" y="1176"/>
                  <a:pt x="212" y="1161"/>
                  <a:pt x="197" y="1145"/>
                </a:cubicBezTo>
                <a:cubicBezTo>
                  <a:pt x="181" y="1130"/>
                  <a:pt x="166" y="1114"/>
                  <a:pt x="152" y="1097"/>
                </a:cubicBezTo>
                <a:cubicBezTo>
                  <a:pt x="138" y="1080"/>
                  <a:pt x="125" y="1062"/>
                  <a:pt x="113" y="1044"/>
                </a:cubicBezTo>
                <a:cubicBezTo>
                  <a:pt x="101" y="1025"/>
                  <a:pt x="90" y="1006"/>
                  <a:pt x="79" y="986"/>
                </a:cubicBezTo>
                <a:cubicBezTo>
                  <a:pt x="69" y="967"/>
                  <a:pt x="60" y="947"/>
                  <a:pt x="51" y="927"/>
                </a:cubicBezTo>
                <a:cubicBezTo>
                  <a:pt x="43" y="907"/>
                  <a:pt x="36" y="886"/>
                  <a:pt x="29" y="865"/>
                </a:cubicBezTo>
                <a:cubicBezTo>
                  <a:pt x="23" y="844"/>
                  <a:pt x="17" y="823"/>
                  <a:pt x="13" y="801"/>
                </a:cubicBezTo>
                <a:cubicBezTo>
                  <a:pt x="9" y="780"/>
                  <a:pt x="6" y="758"/>
                  <a:pt x="4" y="736"/>
                </a:cubicBezTo>
                <a:cubicBezTo>
                  <a:pt x="1" y="714"/>
                  <a:pt x="0" y="692"/>
                  <a:pt x="0" y="671"/>
                </a:cubicBezTo>
                <a:cubicBezTo>
                  <a:pt x="0" y="649"/>
                  <a:pt x="1" y="627"/>
                  <a:pt x="4" y="605"/>
                </a:cubicBezTo>
                <a:cubicBezTo>
                  <a:pt x="6" y="583"/>
                  <a:pt x="9" y="561"/>
                  <a:pt x="13" y="540"/>
                </a:cubicBezTo>
                <a:cubicBezTo>
                  <a:pt x="17" y="518"/>
                  <a:pt x="23" y="497"/>
                  <a:pt x="29" y="476"/>
                </a:cubicBezTo>
                <a:cubicBezTo>
                  <a:pt x="36" y="455"/>
                  <a:pt x="43" y="434"/>
                  <a:pt x="51" y="414"/>
                </a:cubicBezTo>
                <a:cubicBezTo>
                  <a:pt x="60" y="394"/>
                  <a:pt x="69" y="374"/>
                  <a:pt x="79" y="355"/>
                </a:cubicBezTo>
                <a:cubicBezTo>
                  <a:pt x="90" y="335"/>
                  <a:pt x="101" y="316"/>
                  <a:pt x="113" y="298"/>
                </a:cubicBezTo>
                <a:cubicBezTo>
                  <a:pt x="125" y="280"/>
                  <a:pt x="138" y="262"/>
                  <a:pt x="152" y="245"/>
                </a:cubicBezTo>
                <a:cubicBezTo>
                  <a:pt x="166" y="228"/>
                  <a:pt x="181" y="212"/>
                  <a:pt x="197" y="197"/>
                </a:cubicBezTo>
                <a:cubicBezTo>
                  <a:pt x="212" y="181"/>
                  <a:pt x="228" y="166"/>
                  <a:pt x="245" y="152"/>
                </a:cubicBezTo>
                <a:cubicBezTo>
                  <a:pt x="262" y="139"/>
                  <a:pt x="280" y="125"/>
                  <a:pt x="298" y="113"/>
                </a:cubicBezTo>
                <a:cubicBezTo>
                  <a:pt x="316" y="101"/>
                  <a:pt x="335" y="90"/>
                  <a:pt x="355" y="79"/>
                </a:cubicBezTo>
                <a:cubicBezTo>
                  <a:pt x="374" y="69"/>
                  <a:pt x="394" y="60"/>
                  <a:pt x="414" y="51"/>
                </a:cubicBezTo>
                <a:cubicBezTo>
                  <a:pt x="434" y="43"/>
                  <a:pt x="455" y="36"/>
                  <a:pt x="476" y="29"/>
                </a:cubicBezTo>
                <a:cubicBezTo>
                  <a:pt x="497" y="23"/>
                  <a:pt x="518" y="17"/>
                  <a:pt x="540" y="13"/>
                </a:cubicBezTo>
                <a:cubicBezTo>
                  <a:pt x="561" y="9"/>
                  <a:pt x="584" y="6"/>
                  <a:pt x="606" y="4"/>
                </a:cubicBezTo>
                <a:cubicBezTo>
                  <a:pt x="628" y="1"/>
                  <a:pt x="650" y="0"/>
                  <a:pt x="671" y="0"/>
                </a:cubicBezTo>
                <a:cubicBezTo>
                  <a:pt x="693" y="0"/>
                  <a:pt x="715" y="1"/>
                  <a:pt x="737" y="4"/>
                </a:cubicBezTo>
                <a:cubicBezTo>
                  <a:pt x="759" y="6"/>
                  <a:pt x="781" y="9"/>
                  <a:pt x="802" y="13"/>
                </a:cubicBezTo>
                <a:cubicBezTo>
                  <a:pt x="824" y="17"/>
                  <a:pt x="845" y="23"/>
                  <a:pt x="866" y="29"/>
                </a:cubicBezTo>
                <a:cubicBezTo>
                  <a:pt x="887" y="36"/>
                  <a:pt x="908" y="43"/>
                  <a:pt x="928" y="51"/>
                </a:cubicBezTo>
                <a:cubicBezTo>
                  <a:pt x="948" y="60"/>
                  <a:pt x="968" y="69"/>
                  <a:pt x="987" y="79"/>
                </a:cubicBezTo>
                <a:cubicBezTo>
                  <a:pt x="1007" y="90"/>
                  <a:pt x="1026" y="101"/>
                  <a:pt x="1044" y="113"/>
                </a:cubicBezTo>
                <a:cubicBezTo>
                  <a:pt x="1062" y="125"/>
                  <a:pt x="1080" y="139"/>
                  <a:pt x="1097" y="152"/>
                </a:cubicBezTo>
                <a:cubicBezTo>
                  <a:pt x="1114" y="166"/>
                  <a:pt x="1130" y="181"/>
                  <a:pt x="1145" y="197"/>
                </a:cubicBezTo>
                <a:cubicBezTo>
                  <a:pt x="1161" y="212"/>
                  <a:pt x="1176" y="228"/>
                  <a:pt x="1190" y="245"/>
                </a:cubicBezTo>
                <a:cubicBezTo>
                  <a:pt x="1204" y="262"/>
                  <a:pt x="1217" y="280"/>
                  <a:pt x="1229" y="298"/>
                </a:cubicBezTo>
                <a:cubicBezTo>
                  <a:pt x="1241" y="316"/>
                  <a:pt x="1252" y="335"/>
                  <a:pt x="1263" y="355"/>
                </a:cubicBezTo>
                <a:cubicBezTo>
                  <a:pt x="1273" y="374"/>
                  <a:pt x="1282" y="394"/>
                  <a:pt x="1291" y="414"/>
                </a:cubicBezTo>
                <a:cubicBezTo>
                  <a:pt x="1299" y="434"/>
                  <a:pt x="1306" y="455"/>
                  <a:pt x="1313" y="476"/>
                </a:cubicBezTo>
                <a:cubicBezTo>
                  <a:pt x="1319" y="497"/>
                  <a:pt x="1325" y="518"/>
                  <a:pt x="1329" y="540"/>
                </a:cubicBezTo>
                <a:cubicBezTo>
                  <a:pt x="1333" y="561"/>
                  <a:pt x="1336" y="583"/>
                  <a:pt x="1338" y="605"/>
                </a:cubicBezTo>
                <a:cubicBezTo>
                  <a:pt x="1341" y="627"/>
                  <a:pt x="1342" y="649"/>
                  <a:pt x="1342" y="671"/>
                </a:cubicBez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64" name="图片 463"/>
          <p:cNvPicPr/>
          <p:nvPr/>
        </p:nvPicPr>
        <p:blipFill>
          <a:blip r:embed="rId6"/>
          <a:stretch/>
        </p:blipFill>
        <p:spPr>
          <a:xfrm>
            <a:off x="619200" y="1439640"/>
            <a:ext cx="2732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5" name="文本框 464"/>
          <p:cNvSpPr txBox="1"/>
          <p:nvPr/>
        </p:nvSpPr>
        <p:spPr>
          <a:xfrm>
            <a:off x="321840" y="782640"/>
            <a:ext cx="434412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智能体通过三层结构实现环境感知、智能决策与任务执行的协同工作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6" name="任意多边形: 形状 465"/>
          <p:cNvSpPr/>
          <p:nvPr/>
        </p:nvSpPr>
        <p:spPr>
          <a:xfrm>
            <a:off x="8002080" y="1318680"/>
            <a:ext cx="852840" cy="241920"/>
          </a:xfrm>
          <a:custGeom>
            <a:avLst/>
            <a:gdLst/>
            <a:ahLst/>
            <a:cxnLst/>
            <a:rect l="0" t="0" r="r" b="b"/>
            <a:pathLst>
              <a:path w="2369" h="672">
                <a:moveTo>
                  <a:pt x="21" y="167"/>
                </a:moveTo>
                <a:cubicBezTo>
                  <a:pt x="34" y="134"/>
                  <a:pt x="54" y="105"/>
                  <a:pt x="79" y="80"/>
                </a:cubicBezTo>
                <a:cubicBezTo>
                  <a:pt x="104" y="55"/>
                  <a:pt x="133" y="35"/>
                  <a:pt x="166" y="21"/>
                </a:cubicBezTo>
                <a:cubicBezTo>
                  <a:pt x="199" y="7"/>
                  <a:pt x="233" y="0"/>
                  <a:pt x="269" y="0"/>
                </a:cubicBezTo>
                <a:lnTo>
                  <a:pt x="2101" y="0"/>
                </a:lnTo>
                <a:cubicBezTo>
                  <a:pt x="2137" y="0"/>
                  <a:pt x="2171" y="7"/>
                  <a:pt x="2204" y="21"/>
                </a:cubicBezTo>
                <a:cubicBezTo>
                  <a:pt x="2237" y="35"/>
                  <a:pt x="2266" y="55"/>
                  <a:pt x="2291" y="80"/>
                </a:cubicBezTo>
                <a:cubicBezTo>
                  <a:pt x="2316" y="105"/>
                  <a:pt x="2335" y="134"/>
                  <a:pt x="2349" y="167"/>
                </a:cubicBezTo>
                <a:cubicBezTo>
                  <a:pt x="2362" y="200"/>
                  <a:pt x="2369" y="234"/>
                  <a:pt x="2369" y="269"/>
                </a:cubicBezTo>
                <a:lnTo>
                  <a:pt x="2369" y="403"/>
                </a:lnTo>
                <a:cubicBezTo>
                  <a:pt x="2369" y="439"/>
                  <a:pt x="2362" y="473"/>
                  <a:pt x="2349" y="506"/>
                </a:cubicBezTo>
                <a:cubicBezTo>
                  <a:pt x="2335" y="539"/>
                  <a:pt x="2316" y="568"/>
                  <a:pt x="2291" y="593"/>
                </a:cubicBezTo>
                <a:cubicBezTo>
                  <a:pt x="2266" y="618"/>
                  <a:pt x="2237" y="638"/>
                  <a:pt x="2204" y="651"/>
                </a:cubicBezTo>
                <a:cubicBezTo>
                  <a:pt x="2171" y="665"/>
                  <a:pt x="2137" y="672"/>
                  <a:pt x="2101" y="672"/>
                </a:cubicBezTo>
                <a:lnTo>
                  <a:pt x="269" y="672"/>
                </a:lnTo>
                <a:cubicBezTo>
                  <a:pt x="233" y="672"/>
                  <a:pt x="199" y="665"/>
                  <a:pt x="166" y="651"/>
                </a:cubicBezTo>
                <a:cubicBezTo>
                  <a:pt x="133" y="638"/>
                  <a:pt x="104" y="618"/>
                  <a:pt x="79" y="593"/>
                </a:cubicBezTo>
                <a:cubicBezTo>
                  <a:pt x="54" y="568"/>
                  <a:pt x="34" y="539"/>
                  <a:pt x="21" y="506"/>
                </a:cubicBezTo>
                <a:cubicBezTo>
                  <a:pt x="7" y="473"/>
                  <a:pt x="0" y="439"/>
                  <a:pt x="0" y="404"/>
                </a:cubicBezTo>
                <a:lnTo>
                  <a:pt x="0" y="269"/>
                </a:lnTo>
                <a:cubicBezTo>
                  <a:pt x="0" y="234"/>
                  <a:pt x="7" y="200"/>
                  <a:pt x="21" y="167"/>
                </a:cubicBezTo>
                <a:close/>
              </a:path>
            </a:pathLst>
          </a:custGeom>
          <a:solidFill>
            <a:srgbClr val="FF99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7" name="任意多边形: 形状 466"/>
          <p:cNvSpPr/>
          <p:nvPr/>
        </p:nvSpPr>
        <p:spPr>
          <a:xfrm>
            <a:off x="8002080" y="1318680"/>
            <a:ext cx="852840" cy="241920"/>
          </a:xfrm>
          <a:custGeom>
            <a:avLst/>
            <a:gdLst/>
            <a:ahLst/>
            <a:cxnLst/>
            <a:rect l="0" t="0" r="r" b="b"/>
            <a:pathLst>
              <a:path w="2369" h="672">
                <a:moveTo>
                  <a:pt x="0" y="403"/>
                </a:moveTo>
                <a:lnTo>
                  <a:pt x="0" y="269"/>
                </a:lnTo>
                <a:cubicBezTo>
                  <a:pt x="0" y="234"/>
                  <a:pt x="7" y="200"/>
                  <a:pt x="21" y="167"/>
                </a:cubicBezTo>
                <a:cubicBezTo>
                  <a:pt x="34" y="134"/>
                  <a:pt x="54" y="105"/>
                  <a:pt x="79" y="80"/>
                </a:cubicBezTo>
                <a:cubicBezTo>
                  <a:pt x="104" y="55"/>
                  <a:pt x="133" y="35"/>
                  <a:pt x="166" y="21"/>
                </a:cubicBezTo>
                <a:cubicBezTo>
                  <a:pt x="199" y="7"/>
                  <a:pt x="233" y="0"/>
                  <a:pt x="269" y="0"/>
                </a:cubicBezTo>
                <a:lnTo>
                  <a:pt x="2101" y="0"/>
                </a:lnTo>
                <a:cubicBezTo>
                  <a:pt x="2137" y="0"/>
                  <a:pt x="2171" y="7"/>
                  <a:pt x="2204" y="21"/>
                </a:cubicBezTo>
                <a:cubicBezTo>
                  <a:pt x="2237" y="35"/>
                  <a:pt x="2266" y="55"/>
                  <a:pt x="2291" y="80"/>
                </a:cubicBezTo>
                <a:cubicBezTo>
                  <a:pt x="2316" y="105"/>
                  <a:pt x="2335" y="134"/>
                  <a:pt x="2349" y="167"/>
                </a:cubicBezTo>
                <a:cubicBezTo>
                  <a:pt x="2362" y="200"/>
                  <a:pt x="2369" y="234"/>
                  <a:pt x="2369" y="269"/>
                </a:cubicBezTo>
                <a:lnTo>
                  <a:pt x="2369" y="403"/>
                </a:lnTo>
                <a:cubicBezTo>
                  <a:pt x="2369" y="439"/>
                  <a:pt x="2362" y="473"/>
                  <a:pt x="2349" y="506"/>
                </a:cubicBezTo>
                <a:cubicBezTo>
                  <a:pt x="2335" y="539"/>
                  <a:pt x="2316" y="568"/>
                  <a:pt x="2291" y="593"/>
                </a:cubicBezTo>
                <a:cubicBezTo>
                  <a:pt x="2266" y="618"/>
                  <a:pt x="2237" y="638"/>
                  <a:pt x="2204" y="651"/>
                </a:cubicBezTo>
                <a:cubicBezTo>
                  <a:pt x="2171" y="665"/>
                  <a:pt x="2137" y="672"/>
                  <a:pt x="2101" y="672"/>
                </a:cubicBezTo>
                <a:lnTo>
                  <a:pt x="269" y="672"/>
                </a:lnTo>
                <a:cubicBezTo>
                  <a:pt x="233" y="672"/>
                  <a:pt x="199" y="665"/>
                  <a:pt x="166" y="651"/>
                </a:cubicBezTo>
                <a:cubicBezTo>
                  <a:pt x="133" y="638"/>
                  <a:pt x="104" y="618"/>
                  <a:pt x="79" y="593"/>
                </a:cubicBezTo>
                <a:cubicBezTo>
                  <a:pt x="54" y="568"/>
                  <a:pt x="34" y="539"/>
                  <a:pt x="21" y="506"/>
                </a:cubicBezTo>
                <a:cubicBezTo>
                  <a:pt x="7" y="473"/>
                  <a:pt x="0" y="439"/>
                  <a:pt x="0" y="403"/>
                </a:cubicBezTo>
                <a:moveTo>
                  <a:pt x="23" y="269"/>
                </a:moveTo>
                <a:lnTo>
                  <a:pt x="23" y="403"/>
                </a:lnTo>
                <a:cubicBezTo>
                  <a:pt x="23" y="420"/>
                  <a:pt x="24" y="436"/>
                  <a:pt x="27" y="451"/>
                </a:cubicBezTo>
                <a:cubicBezTo>
                  <a:pt x="30" y="467"/>
                  <a:pt x="35" y="483"/>
                  <a:pt x="41" y="497"/>
                </a:cubicBezTo>
                <a:cubicBezTo>
                  <a:pt x="47" y="512"/>
                  <a:pt x="55" y="527"/>
                  <a:pt x="64" y="540"/>
                </a:cubicBezTo>
                <a:cubicBezTo>
                  <a:pt x="73" y="553"/>
                  <a:pt x="83" y="566"/>
                  <a:pt x="94" y="577"/>
                </a:cubicBezTo>
                <a:cubicBezTo>
                  <a:pt x="106" y="589"/>
                  <a:pt x="118" y="599"/>
                  <a:pt x="132" y="608"/>
                </a:cubicBezTo>
                <a:cubicBezTo>
                  <a:pt x="145" y="617"/>
                  <a:pt x="159" y="624"/>
                  <a:pt x="174" y="630"/>
                </a:cubicBezTo>
                <a:cubicBezTo>
                  <a:pt x="189" y="637"/>
                  <a:pt x="204" y="641"/>
                  <a:pt x="220" y="644"/>
                </a:cubicBezTo>
                <a:cubicBezTo>
                  <a:pt x="236" y="648"/>
                  <a:pt x="252" y="649"/>
                  <a:pt x="269" y="649"/>
                </a:cubicBezTo>
                <a:lnTo>
                  <a:pt x="2101" y="649"/>
                </a:lnTo>
                <a:cubicBezTo>
                  <a:pt x="2117" y="649"/>
                  <a:pt x="2133" y="648"/>
                  <a:pt x="2149" y="644"/>
                </a:cubicBezTo>
                <a:cubicBezTo>
                  <a:pt x="2165" y="641"/>
                  <a:pt x="2180" y="637"/>
                  <a:pt x="2195" y="630"/>
                </a:cubicBezTo>
                <a:cubicBezTo>
                  <a:pt x="2210" y="624"/>
                  <a:pt x="2224" y="617"/>
                  <a:pt x="2238" y="608"/>
                </a:cubicBezTo>
                <a:cubicBezTo>
                  <a:pt x="2251" y="599"/>
                  <a:pt x="2264" y="589"/>
                  <a:pt x="2275" y="577"/>
                </a:cubicBezTo>
                <a:cubicBezTo>
                  <a:pt x="2286" y="566"/>
                  <a:pt x="2297" y="553"/>
                  <a:pt x="2306" y="540"/>
                </a:cubicBezTo>
                <a:cubicBezTo>
                  <a:pt x="2314" y="527"/>
                  <a:pt x="2322" y="512"/>
                  <a:pt x="2328" y="497"/>
                </a:cubicBezTo>
                <a:cubicBezTo>
                  <a:pt x="2334" y="483"/>
                  <a:pt x="2339" y="467"/>
                  <a:pt x="2342" y="451"/>
                </a:cubicBezTo>
                <a:cubicBezTo>
                  <a:pt x="2345" y="436"/>
                  <a:pt x="2347" y="420"/>
                  <a:pt x="2347" y="403"/>
                </a:cubicBezTo>
                <a:lnTo>
                  <a:pt x="2347" y="269"/>
                </a:lnTo>
                <a:cubicBezTo>
                  <a:pt x="2347" y="253"/>
                  <a:pt x="2345" y="237"/>
                  <a:pt x="2342" y="221"/>
                </a:cubicBezTo>
                <a:cubicBezTo>
                  <a:pt x="2339" y="206"/>
                  <a:pt x="2334" y="190"/>
                  <a:pt x="2328" y="175"/>
                </a:cubicBezTo>
                <a:cubicBezTo>
                  <a:pt x="2322" y="160"/>
                  <a:pt x="2314" y="146"/>
                  <a:pt x="2306" y="133"/>
                </a:cubicBezTo>
                <a:cubicBezTo>
                  <a:pt x="2297" y="119"/>
                  <a:pt x="2286" y="107"/>
                  <a:pt x="2275" y="96"/>
                </a:cubicBezTo>
                <a:cubicBezTo>
                  <a:pt x="2264" y="84"/>
                  <a:pt x="2251" y="74"/>
                  <a:pt x="2238" y="65"/>
                </a:cubicBezTo>
                <a:cubicBezTo>
                  <a:pt x="2224" y="56"/>
                  <a:pt x="2210" y="49"/>
                  <a:pt x="2195" y="42"/>
                </a:cubicBezTo>
                <a:cubicBezTo>
                  <a:pt x="2180" y="36"/>
                  <a:pt x="2165" y="32"/>
                  <a:pt x="2149" y="28"/>
                </a:cubicBezTo>
                <a:cubicBezTo>
                  <a:pt x="2133" y="25"/>
                  <a:pt x="2117" y="24"/>
                  <a:pt x="2101" y="24"/>
                </a:cubicBezTo>
                <a:lnTo>
                  <a:pt x="269" y="24"/>
                </a:lnTo>
                <a:cubicBezTo>
                  <a:pt x="252" y="24"/>
                  <a:pt x="236" y="25"/>
                  <a:pt x="220" y="28"/>
                </a:cubicBezTo>
                <a:cubicBezTo>
                  <a:pt x="204" y="32"/>
                  <a:pt x="189" y="36"/>
                  <a:pt x="174" y="42"/>
                </a:cubicBezTo>
                <a:cubicBezTo>
                  <a:pt x="159" y="49"/>
                  <a:pt x="145" y="56"/>
                  <a:pt x="132" y="65"/>
                </a:cubicBezTo>
                <a:cubicBezTo>
                  <a:pt x="118" y="74"/>
                  <a:pt x="106" y="84"/>
                  <a:pt x="94" y="96"/>
                </a:cubicBezTo>
                <a:cubicBezTo>
                  <a:pt x="83" y="107"/>
                  <a:pt x="73" y="119"/>
                  <a:pt x="64" y="133"/>
                </a:cubicBezTo>
                <a:cubicBezTo>
                  <a:pt x="55" y="146"/>
                  <a:pt x="47" y="160"/>
                  <a:pt x="41" y="175"/>
                </a:cubicBezTo>
                <a:cubicBezTo>
                  <a:pt x="35" y="190"/>
                  <a:pt x="30" y="206"/>
                  <a:pt x="27" y="221"/>
                </a:cubicBezTo>
                <a:cubicBezTo>
                  <a:pt x="24" y="237"/>
                  <a:pt x="23" y="253"/>
                  <a:pt x="23" y="269"/>
                </a:cubicBezTo>
                <a:close/>
              </a:path>
            </a:pathLst>
          </a:custGeom>
          <a:solidFill>
            <a:srgbClr val="FF99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68" name="图片 467"/>
          <p:cNvPicPr/>
          <p:nvPr/>
        </p:nvPicPr>
        <p:blipFill>
          <a:blip r:embed="rId7"/>
          <a:stretch/>
        </p:blipFill>
        <p:spPr>
          <a:xfrm>
            <a:off x="8106840" y="1399320"/>
            <a:ext cx="136440" cy="115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9" name="文本框 468"/>
          <p:cNvSpPr txBox="1"/>
          <p:nvPr/>
        </p:nvSpPr>
        <p:spPr>
          <a:xfrm>
            <a:off x="1126080" y="1348920"/>
            <a:ext cx="1865880" cy="28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感知层</a:t>
            </a:r>
            <a:r>
              <a:rPr lang="en-US" sz="15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 (Perception)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0" name="任意多边形: 形状 469"/>
          <p:cNvSpPr/>
          <p:nvPr/>
        </p:nvSpPr>
        <p:spPr>
          <a:xfrm>
            <a:off x="8983440" y="1318680"/>
            <a:ext cx="828720" cy="241920"/>
          </a:xfrm>
          <a:custGeom>
            <a:avLst/>
            <a:gdLst/>
            <a:ahLst/>
            <a:cxnLst/>
            <a:rect l="0" t="0" r="r" b="b"/>
            <a:pathLst>
              <a:path w="2302" h="672">
                <a:moveTo>
                  <a:pt x="20" y="167"/>
                </a:moveTo>
                <a:cubicBezTo>
                  <a:pt x="34" y="134"/>
                  <a:pt x="53" y="105"/>
                  <a:pt x="78" y="80"/>
                </a:cubicBezTo>
                <a:cubicBezTo>
                  <a:pt x="103" y="55"/>
                  <a:pt x="132" y="35"/>
                  <a:pt x="165" y="21"/>
                </a:cubicBezTo>
                <a:cubicBezTo>
                  <a:pt x="198" y="7"/>
                  <a:pt x="232" y="0"/>
                  <a:pt x="268" y="0"/>
                </a:cubicBezTo>
                <a:lnTo>
                  <a:pt x="2034" y="0"/>
                </a:lnTo>
                <a:cubicBezTo>
                  <a:pt x="2069" y="0"/>
                  <a:pt x="2103" y="7"/>
                  <a:pt x="2136" y="21"/>
                </a:cubicBezTo>
                <a:cubicBezTo>
                  <a:pt x="2169" y="35"/>
                  <a:pt x="2198" y="55"/>
                  <a:pt x="2223" y="80"/>
                </a:cubicBezTo>
                <a:cubicBezTo>
                  <a:pt x="2248" y="105"/>
                  <a:pt x="2268" y="134"/>
                  <a:pt x="2281" y="167"/>
                </a:cubicBezTo>
                <a:cubicBezTo>
                  <a:pt x="2295" y="200"/>
                  <a:pt x="2302" y="234"/>
                  <a:pt x="2302" y="269"/>
                </a:cubicBezTo>
                <a:lnTo>
                  <a:pt x="2302" y="404"/>
                </a:lnTo>
                <a:cubicBezTo>
                  <a:pt x="2302" y="439"/>
                  <a:pt x="2295" y="473"/>
                  <a:pt x="2281" y="506"/>
                </a:cubicBezTo>
                <a:cubicBezTo>
                  <a:pt x="2268" y="539"/>
                  <a:pt x="2248" y="568"/>
                  <a:pt x="2223" y="593"/>
                </a:cubicBezTo>
                <a:cubicBezTo>
                  <a:pt x="2198" y="618"/>
                  <a:pt x="2169" y="638"/>
                  <a:pt x="2136" y="651"/>
                </a:cubicBezTo>
                <a:cubicBezTo>
                  <a:pt x="2103" y="665"/>
                  <a:pt x="2069" y="672"/>
                  <a:pt x="2034" y="672"/>
                </a:cubicBezTo>
                <a:lnTo>
                  <a:pt x="268" y="672"/>
                </a:lnTo>
                <a:cubicBezTo>
                  <a:pt x="232" y="672"/>
                  <a:pt x="198" y="665"/>
                  <a:pt x="165" y="651"/>
                </a:cubicBezTo>
                <a:cubicBezTo>
                  <a:pt x="132" y="638"/>
                  <a:pt x="103" y="618"/>
                  <a:pt x="78" y="593"/>
                </a:cubicBezTo>
                <a:cubicBezTo>
                  <a:pt x="53" y="568"/>
                  <a:pt x="34" y="539"/>
                  <a:pt x="20" y="506"/>
                </a:cubicBezTo>
                <a:cubicBezTo>
                  <a:pt x="7" y="473"/>
                  <a:pt x="0" y="439"/>
                  <a:pt x="0" y="404"/>
                </a:cubicBezTo>
                <a:lnTo>
                  <a:pt x="0" y="269"/>
                </a:lnTo>
                <a:cubicBezTo>
                  <a:pt x="0" y="234"/>
                  <a:pt x="7" y="200"/>
                  <a:pt x="20" y="167"/>
                </a:cubicBezTo>
                <a:close/>
              </a:path>
            </a:pathLst>
          </a:custGeom>
          <a:solidFill>
            <a:srgbClr val="FF99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1" name="任意多边形: 形状 470"/>
          <p:cNvSpPr/>
          <p:nvPr/>
        </p:nvSpPr>
        <p:spPr>
          <a:xfrm>
            <a:off x="8983440" y="1318680"/>
            <a:ext cx="828720" cy="241920"/>
          </a:xfrm>
          <a:custGeom>
            <a:avLst/>
            <a:gdLst/>
            <a:ahLst/>
            <a:cxnLst/>
            <a:rect l="0" t="0" r="r" b="b"/>
            <a:pathLst>
              <a:path w="2302" h="672">
                <a:moveTo>
                  <a:pt x="0" y="403"/>
                </a:moveTo>
                <a:lnTo>
                  <a:pt x="0" y="269"/>
                </a:lnTo>
                <a:cubicBezTo>
                  <a:pt x="0" y="234"/>
                  <a:pt x="7" y="200"/>
                  <a:pt x="20" y="167"/>
                </a:cubicBezTo>
                <a:cubicBezTo>
                  <a:pt x="34" y="134"/>
                  <a:pt x="53" y="105"/>
                  <a:pt x="78" y="80"/>
                </a:cubicBezTo>
                <a:cubicBezTo>
                  <a:pt x="103" y="55"/>
                  <a:pt x="132" y="35"/>
                  <a:pt x="165" y="21"/>
                </a:cubicBezTo>
                <a:cubicBezTo>
                  <a:pt x="198" y="7"/>
                  <a:pt x="232" y="0"/>
                  <a:pt x="268" y="0"/>
                </a:cubicBezTo>
                <a:lnTo>
                  <a:pt x="2034" y="0"/>
                </a:lnTo>
                <a:cubicBezTo>
                  <a:pt x="2069" y="0"/>
                  <a:pt x="2103" y="7"/>
                  <a:pt x="2136" y="21"/>
                </a:cubicBezTo>
                <a:cubicBezTo>
                  <a:pt x="2169" y="35"/>
                  <a:pt x="2198" y="55"/>
                  <a:pt x="2223" y="80"/>
                </a:cubicBezTo>
                <a:cubicBezTo>
                  <a:pt x="2248" y="105"/>
                  <a:pt x="2268" y="134"/>
                  <a:pt x="2281" y="167"/>
                </a:cubicBezTo>
                <a:cubicBezTo>
                  <a:pt x="2295" y="200"/>
                  <a:pt x="2302" y="234"/>
                  <a:pt x="2302" y="269"/>
                </a:cubicBezTo>
                <a:lnTo>
                  <a:pt x="2302" y="403"/>
                </a:lnTo>
                <a:cubicBezTo>
                  <a:pt x="2302" y="439"/>
                  <a:pt x="2295" y="473"/>
                  <a:pt x="2281" y="506"/>
                </a:cubicBezTo>
                <a:cubicBezTo>
                  <a:pt x="2268" y="539"/>
                  <a:pt x="2248" y="568"/>
                  <a:pt x="2223" y="593"/>
                </a:cubicBezTo>
                <a:cubicBezTo>
                  <a:pt x="2198" y="618"/>
                  <a:pt x="2169" y="638"/>
                  <a:pt x="2136" y="651"/>
                </a:cubicBezTo>
                <a:cubicBezTo>
                  <a:pt x="2103" y="665"/>
                  <a:pt x="2069" y="672"/>
                  <a:pt x="2034" y="672"/>
                </a:cubicBezTo>
                <a:lnTo>
                  <a:pt x="268" y="672"/>
                </a:lnTo>
                <a:cubicBezTo>
                  <a:pt x="232" y="672"/>
                  <a:pt x="198" y="665"/>
                  <a:pt x="165" y="651"/>
                </a:cubicBezTo>
                <a:cubicBezTo>
                  <a:pt x="132" y="638"/>
                  <a:pt x="103" y="618"/>
                  <a:pt x="78" y="593"/>
                </a:cubicBezTo>
                <a:cubicBezTo>
                  <a:pt x="53" y="568"/>
                  <a:pt x="34" y="539"/>
                  <a:pt x="20" y="506"/>
                </a:cubicBezTo>
                <a:cubicBezTo>
                  <a:pt x="7" y="473"/>
                  <a:pt x="0" y="439"/>
                  <a:pt x="0" y="403"/>
                </a:cubicBezTo>
                <a:moveTo>
                  <a:pt x="22" y="269"/>
                </a:moveTo>
                <a:lnTo>
                  <a:pt x="22" y="403"/>
                </a:lnTo>
                <a:cubicBezTo>
                  <a:pt x="22" y="420"/>
                  <a:pt x="24" y="436"/>
                  <a:pt x="27" y="451"/>
                </a:cubicBezTo>
                <a:cubicBezTo>
                  <a:pt x="30" y="467"/>
                  <a:pt x="35" y="483"/>
                  <a:pt x="41" y="497"/>
                </a:cubicBezTo>
                <a:cubicBezTo>
                  <a:pt x="47" y="512"/>
                  <a:pt x="54" y="527"/>
                  <a:pt x="63" y="540"/>
                </a:cubicBezTo>
                <a:cubicBezTo>
                  <a:pt x="72" y="553"/>
                  <a:pt x="83" y="566"/>
                  <a:pt x="94" y="577"/>
                </a:cubicBezTo>
                <a:cubicBezTo>
                  <a:pt x="105" y="589"/>
                  <a:pt x="118" y="599"/>
                  <a:pt x="131" y="608"/>
                </a:cubicBezTo>
                <a:cubicBezTo>
                  <a:pt x="145" y="617"/>
                  <a:pt x="159" y="624"/>
                  <a:pt x="174" y="630"/>
                </a:cubicBezTo>
                <a:cubicBezTo>
                  <a:pt x="189" y="637"/>
                  <a:pt x="204" y="641"/>
                  <a:pt x="220" y="644"/>
                </a:cubicBezTo>
                <a:cubicBezTo>
                  <a:pt x="236" y="648"/>
                  <a:pt x="252" y="649"/>
                  <a:pt x="268" y="649"/>
                </a:cubicBezTo>
                <a:lnTo>
                  <a:pt x="2034" y="649"/>
                </a:lnTo>
                <a:cubicBezTo>
                  <a:pt x="2050" y="649"/>
                  <a:pt x="2066" y="648"/>
                  <a:pt x="2082" y="644"/>
                </a:cubicBezTo>
                <a:cubicBezTo>
                  <a:pt x="2097" y="641"/>
                  <a:pt x="2113" y="637"/>
                  <a:pt x="2128" y="630"/>
                </a:cubicBezTo>
                <a:cubicBezTo>
                  <a:pt x="2143" y="624"/>
                  <a:pt x="2157" y="617"/>
                  <a:pt x="2170" y="608"/>
                </a:cubicBezTo>
                <a:cubicBezTo>
                  <a:pt x="2184" y="599"/>
                  <a:pt x="2196" y="589"/>
                  <a:pt x="2207" y="577"/>
                </a:cubicBezTo>
                <a:cubicBezTo>
                  <a:pt x="2219" y="566"/>
                  <a:pt x="2229" y="553"/>
                  <a:pt x="2238" y="540"/>
                </a:cubicBezTo>
                <a:cubicBezTo>
                  <a:pt x="2247" y="527"/>
                  <a:pt x="2255" y="512"/>
                  <a:pt x="2261" y="497"/>
                </a:cubicBezTo>
                <a:cubicBezTo>
                  <a:pt x="2267" y="483"/>
                  <a:pt x="2272" y="467"/>
                  <a:pt x="2275" y="451"/>
                </a:cubicBezTo>
                <a:cubicBezTo>
                  <a:pt x="2278" y="436"/>
                  <a:pt x="2279" y="420"/>
                  <a:pt x="2279" y="403"/>
                </a:cubicBezTo>
                <a:lnTo>
                  <a:pt x="2279" y="269"/>
                </a:lnTo>
                <a:cubicBezTo>
                  <a:pt x="2279" y="253"/>
                  <a:pt x="2278" y="237"/>
                  <a:pt x="2275" y="221"/>
                </a:cubicBezTo>
                <a:cubicBezTo>
                  <a:pt x="2272" y="206"/>
                  <a:pt x="2267" y="190"/>
                  <a:pt x="2261" y="175"/>
                </a:cubicBezTo>
                <a:cubicBezTo>
                  <a:pt x="2255" y="160"/>
                  <a:pt x="2247" y="146"/>
                  <a:pt x="2238" y="133"/>
                </a:cubicBezTo>
                <a:cubicBezTo>
                  <a:pt x="2229" y="119"/>
                  <a:pt x="2219" y="107"/>
                  <a:pt x="2207" y="96"/>
                </a:cubicBezTo>
                <a:cubicBezTo>
                  <a:pt x="2196" y="84"/>
                  <a:pt x="2184" y="74"/>
                  <a:pt x="2170" y="65"/>
                </a:cubicBezTo>
                <a:cubicBezTo>
                  <a:pt x="2157" y="56"/>
                  <a:pt x="2143" y="49"/>
                  <a:pt x="2128" y="42"/>
                </a:cubicBezTo>
                <a:cubicBezTo>
                  <a:pt x="2113" y="36"/>
                  <a:pt x="2097" y="32"/>
                  <a:pt x="2082" y="28"/>
                </a:cubicBezTo>
                <a:cubicBezTo>
                  <a:pt x="2066" y="25"/>
                  <a:pt x="2050" y="24"/>
                  <a:pt x="2034" y="24"/>
                </a:cubicBezTo>
                <a:lnTo>
                  <a:pt x="268" y="24"/>
                </a:lnTo>
                <a:cubicBezTo>
                  <a:pt x="252" y="24"/>
                  <a:pt x="236" y="25"/>
                  <a:pt x="220" y="28"/>
                </a:cubicBezTo>
                <a:cubicBezTo>
                  <a:pt x="204" y="32"/>
                  <a:pt x="189" y="36"/>
                  <a:pt x="174" y="42"/>
                </a:cubicBezTo>
                <a:cubicBezTo>
                  <a:pt x="159" y="49"/>
                  <a:pt x="145" y="56"/>
                  <a:pt x="131" y="65"/>
                </a:cubicBezTo>
                <a:cubicBezTo>
                  <a:pt x="118" y="74"/>
                  <a:pt x="105" y="84"/>
                  <a:pt x="94" y="96"/>
                </a:cubicBezTo>
                <a:cubicBezTo>
                  <a:pt x="83" y="107"/>
                  <a:pt x="72" y="119"/>
                  <a:pt x="63" y="133"/>
                </a:cubicBezTo>
                <a:cubicBezTo>
                  <a:pt x="54" y="146"/>
                  <a:pt x="47" y="160"/>
                  <a:pt x="41" y="175"/>
                </a:cubicBezTo>
                <a:cubicBezTo>
                  <a:pt x="35" y="190"/>
                  <a:pt x="30" y="206"/>
                  <a:pt x="27" y="221"/>
                </a:cubicBezTo>
                <a:cubicBezTo>
                  <a:pt x="24" y="237"/>
                  <a:pt x="22" y="253"/>
                  <a:pt x="22" y="269"/>
                </a:cubicBezTo>
                <a:close/>
              </a:path>
            </a:pathLst>
          </a:custGeom>
          <a:solidFill>
            <a:srgbClr val="FF99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2" name="图片 471"/>
          <p:cNvPicPr/>
          <p:nvPr/>
        </p:nvPicPr>
        <p:blipFill>
          <a:blip r:embed="rId8"/>
          <a:stretch/>
        </p:blipFill>
        <p:spPr>
          <a:xfrm>
            <a:off x="9088200" y="1399320"/>
            <a:ext cx="112320" cy="115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3" name="文本框 472"/>
          <p:cNvSpPr txBox="1"/>
          <p:nvPr/>
        </p:nvSpPr>
        <p:spPr>
          <a:xfrm>
            <a:off x="8275680" y="1386360"/>
            <a:ext cx="46404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 智能客服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4" name="文本框 473"/>
          <p:cNvSpPr txBox="1"/>
          <p:nvPr/>
        </p:nvSpPr>
        <p:spPr>
          <a:xfrm>
            <a:off x="9232920" y="1386360"/>
            <a:ext cx="46404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 自动驾驶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5" name="图片 474"/>
          <p:cNvPicPr/>
          <p:nvPr/>
        </p:nvPicPr>
        <p:blipFill>
          <a:blip r:embed="rId9"/>
          <a:stretch/>
        </p:blipFill>
        <p:spPr>
          <a:xfrm>
            <a:off x="1126080" y="1962360"/>
            <a:ext cx="11232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6" name="文本框 475"/>
          <p:cNvSpPr txBox="1"/>
          <p:nvPr/>
        </p:nvSpPr>
        <p:spPr>
          <a:xfrm>
            <a:off x="1126080" y="1674000"/>
            <a:ext cx="55843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负责捕捉环境中的数据和信息，可通过多种形式获取，如摄像头、传感器、</a:t>
            </a:r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接口或用户输入。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7" name="图片 476"/>
          <p:cNvPicPr/>
          <p:nvPr/>
        </p:nvPicPr>
        <p:blipFill>
          <a:blip r:embed="rId9"/>
          <a:stretch/>
        </p:blipFill>
        <p:spPr>
          <a:xfrm>
            <a:off x="5517360" y="1962360"/>
            <a:ext cx="11232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8" name="文本框 477"/>
          <p:cNvSpPr txBox="1"/>
          <p:nvPr/>
        </p:nvSpPr>
        <p:spPr>
          <a:xfrm>
            <a:off x="1302840" y="1954440"/>
            <a:ext cx="14666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文本分析识别客户需求和情绪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9" name="任意多边形: 形状 478"/>
          <p:cNvSpPr/>
          <p:nvPr/>
        </p:nvSpPr>
        <p:spPr>
          <a:xfrm>
            <a:off x="4986360" y="2460960"/>
            <a:ext cx="321840" cy="160920"/>
          </a:xfrm>
          <a:custGeom>
            <a:avLst/>
            <a:gdLst/>
            <a:ahLst/>
            <a:cxnLst/>
            <a:rect l="0" t="0" r="r" b="b"/>
            <a:pathLst>
              <a:path w="894" h="447">
                <a:moveTo>
                  <a:pt x="0" y="0"/>
                </a:moveTo>
                <a:lnTo>
                  <a:pt x="446" y="447"/>
                </a:lnTo>
                <a:lnTo>
                  <a:pt x="894" y="0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80" name="任意多边形: 形状 479"/>
          <p:cNvSpPr/>
          <p:nvPr/>
        </p:nvSpPr>
        <p:spPr>
          <a:xfrm>
            <a:off x="337680" y="2702160"/>
            <a:ext cx="9635400" cy="1094040"/>
          </a:xfrm>
          <a:custGeom>
            <a:avLst/>
            <a:gdLst/>
            <a:ahLst/>
            <a:cxnLst/>
            <a:rect l="0" t="0" r="r" b="b"/>
            <a:pathLst>
              <a:path w="26765" h="3039">
                <a:moveTo>
                  <a:pt x="0" y="2860"/>
                </a:moveTo>
                <a:lnTo>
                  <a:pt x="0" y="180"/>
                </a:lnTo>
                <a:cubicBezTo>
                  <a:pt x="0" y="168"/>
                  <a:pt x="1" y="156"/>
                  <a:pt x="2" y="145"/>
                </a:cubicBezTo>
                <a:cubicBezTo>
                  <a:pt x="4" y="133"/>
                  <a:pt x="7" y="122"/>
                  <a:pt x="10" y="111"/>
                </a:cubicBezTo>
                <a:cubicBezTo>
                  <a:pt x="13" y="100"/>
                  <a:pt x="17" y="90"/>
                  <a:pt x="22" y="79"/>
                </a:cubicBezTo>
                <a:cubicBezTo>
                  <a:pt x="27" y="70"/>
                  <a:pt x="33" y="61"/>
                  <a:pt x="39" y="52"/>
                </a:cubicBezTo>
                <a:cubicBezTo>
                  <a:pt x="45" y="44"/>
                  <a:pt x="52" y="37"/>
                  <a:pt x="59" y="30"/>
                </a:cubicBezTo>
                <a:cubicBezTo>
                  <a:pt x="67" y="23"/>
                  <a:pt x="74" y="18"/>
                  <a:pt x="83" y="13"/>
                </a:cubicBezTo>
                <a:cubicBezTo>
                  <a:pt x="91" y="9"/>
                  <a:pt x="99" y="6"/>
                  <a:pt x="108" y="3"/>
                </a:cubicBezTo>
                <a:cubicBezTo>
                  <a:pt x="116" y="1"/>
                  <a:pt x="125" y="0"/>
                  <a:pt x="134" y="0"/>
                </a:cubicBezTo>
                <a:lnTo>
                  <a:pt x="26586" y="0"/>
                </a:lnTo>
                <a:cubicBezTo>
                  <a:pt x="26598" y="0"/>
                  <a:pt x="26609" y="1"/>
                  <a:pt x="26621" y="3"/>
                </a:cubicBezTo>
                <a:cubicBezTo>
                  <a:pt x="26632" y="6"/>
                  <a:pt x="26643" y="9"/>
                  <a:pt x="26654" y="13"/>
                </a:cubicBezTo>
                <a:cubicBezTo>
                  <a:pt x="26665" y="18"/>
                  <a:pt x="26675" y="23"/>
                  <a:pt x="26685" y="30"/>
                </a:cubicBezTo>
                <a:cubicBezTo>
                  <a:pt x="26695" y="37"/>
                  <a:pt x="26704" y="44"/>
                  <a:pt x="26712" y="52"/>
                </a:cubicBezTo>
                <a:cubicBezTo>
                  <a:pt x="26721" y="61"/>
                  <a:pt x="26728" y="70"/>
                  <a:pt x="26734" y="79"/>
                </a:cubicBezTo>
                <a:cubicBezTo>
                  <a:pt x="26741" y="90"/>
                  <a:pt x="26746" y="100"/>
                  <a:pt x="26751" y="111"/>
                </a:cubicBezTo>
                <a:cubicBezTo>
                  <a:pt x="26755" y="122"/>
                  <a:pt x="26759" y="133"/>
                  <a:pt x="26761" y="145"/>
                </a:cubicBezTo>
                <a:cubicBezTo>
                  <a:pt x="26763" y="156"/>
                  <a:pt x="26765" y="168"/>
                  <a:pt x="26765" y="180"/>
                </a:cubicBezTo>
                <a:lnTo>
                  <a:pt x="26765" y="2860"/>
                </a:lnTo>
                <a:cubicBezTo>
                  <a:pt x="26765" y="2872"/>
                  <a:pt x="26763" y="2884"/>
                  <a:pt x="26761" y="2895"/>
                </a:cubicBezTo>
                <a:cubicBezTo>
                  <a:pt x="26759" y="2907"/>
                  <a:pt x="26755" y="2918"/>
                  <a:pt x="26751" y="2929"/>
                </a:cubicBezTo>
                <a:cubicBezTo>
                  <a:pt x="26746" y="2940"/>
                  <a:pt x="26741" y="2950"/>
                  <a:pt x="26734" y="2960"/>
                </a:cubicBezTo>
                <a:cubicBezTo>
                  <a:pt x="26728" y="2969"/>
                  <a:pt x="26721" y="2979"/>
                  <a:pt x="26712" y="2987"/>
                </a:cubicBezTo>
                <a:cubicBezTo>
                  <a:pt x="26704" y="2995"/>
                  <a:pt x="26695" y="3003"/>
                  <a:pt x="26685" y="3009"/>
                </a:cubicBezTo>
                <a:cubicBezTo>
                  <a:pt x="26675" y="3016"/>
                  <a:pt x="26665" y="3021"/>
                  <a:pt x="26654" y="3026"/>
                </a:cubicBezTo>
                <a:cubicBezTo>
                  <a:pt x="26643" y="3030"/>
                  <a:pt x="26632" y="3033"/>
                  <a:pt x="26621" y="3036"/>
                </a:cubicBezTo>
                <a:cubicBezTo>
                  <a:pt x="26609" y="3038"/>
                  <a:pt x="26598" y="3039"/>
                  <a:pt x="26586" y="3039"/>
                </a:cubicBezTo>
                <a:lnTo>
                  <a:pt x="134" y="3039"/>
                </a:lnTo>
                <a:cubicBezTo>
                  <a:pt x="125" y="3039"/>
                  <a:pt x="116" y="3038"/>
                  <a:pt x="108" y="3036"/>
                </a:cubicBezTo>
                <a:cubicBezTo>
                  <a:pt x="99" y="3033"/>
                  <a:pt x="91" y="3030"/>
                  <a:pt x="83" y="3026"/>
                </a:cubicBezTo>
                <a:cubicBezTo>
                  <a:pt x="74" y="3021"/>
                  <a:pt x="67" y="3016"/>
                  <a:pt x="59" y="3009"/>
                </a:cubicBezTo>
                <a:cubicBezTo>
                  <a:pt x="52" y="3003"/>
                  <a:pt x="45" y="2995"/>
                  <a:pt x="39" y="2987"/>
                </a:cubicBezTo>
                <a:cubicBezTo>
                  <a:pt x="33" y="2979"/>
                  <a:pt x="27" y="2969"/>
                  <a:pt x="22" y="2960"/>
                </a:cubicBezTo>
                <a:cubicBezTo>
                  <a:pt x="17" y="2950"/>
                  <a:pt x="13" y="2940"/>
                  <a:pt x="10" y="2929"/>
                </a:cubicBezTo>
                <a:cubicBezTo>
                  <a:pt x="7" y="2918"/>
                  <a:pt x="4" y="2907"/>
                  <a:pt x="2" y="2895"/>
                </a:cubicBezTo>
                <a:cubicBezTo>
                  <a:pt x="1" y="2884"/>
                  <a:pt x="0" y="2872"/>
                  <a:pt x="0" y="2860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81" name="任意多边形: 形状 480"/>
          <p:cNvSpPr/>
          <p:nvPr/>
        </p:nvSpPr>
        <p:spPr>
          <a:xfrm>
            <a:off x="321480" y="2702160"/>
            <a:ext cx="64800" cy="1094040"/>
          </a:xfrm>
          <a:custGeom>
            <a:avLst/>
            <a:gdLst/>
            <a:ahLst/>
            <a:cxnLst/>
            <a:rect l="0" t="0" r="r" b="b"/>
            <a:pathLst>
              <a:path w="180" h="3039">
                <a:moveTo>
                  <a:pt x="0" y="0"/>
                </a:moveTo>
                <a:lnTo>
                  <a:pt x="180" y="0"/>
                </a:lnTo>
                <a:lnTo>
                  <a:pt x="180" y="3039"/>
                </a:lnTo>
                <a:lnTo>
                  <a:pt x="0" y="303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2" name="任意多边形: 形状 481"/>
          <p:cNvSpPr/>
          <p:nvPr/>
        </p:nvSpPr>
        <p:spPr>
          <a:xfrm>
            <a:off x="514440" y="2863080"/>
            <a:ext cx="483120" cy="482760"/>
          </a:xfrm>
          <a:custGeom>
            <a:avLst/>
            <a:gdLst/>
            <a:ahLst/>
            <a:cxnLst/>
            <a:rect l="0" t="0" r="r" b="b"/>
            <a:pathLst>
              <a:path w="1342" h="1341">
                <a:moveTo>
                  <a:pt x="1342" y="670"/>
                </a:moveTo>
                <a:cubicBezTo>
                  <a:pt x="1342" y="692"/>
                  <a:pt x="1341" y="714"/>
                  <a:pt x="1338" y="736"/>
                </a:cubicBezTo>
                <a:cubicBezTo>
                  <a:pt x="1336" y="758"/>
                  <a:pt x="1333" y="780"/>
                  <a:pt x="1329" y="802"/>
                </a:cubicBezTo>
                <a:cubicBezTo>
                  <a:pt x="1325" y="823"/>
                  <a:pt x="1319" y="844"/>
                  <a:pt x="1313" y="865"/>
                </a:cubicBezTo>
                <a:cubicBezTo>
                  <a:pt x="1306" y="886"/>
                  <a:pt x="1299" y="907"/>
                  <a:pt x="1291" y="927"/>
                </a:cubicBezTo>
                <a:cubicBezTo>
                  <a:pt x="1282" y="948"/>
                  <a:pt x="1273" y="967"/>
                  <a:pt x="1263" y="987"/>
                </a:cubicBezTo>
                <a:cubicBezTo>
                  <a:pt x="1252" y="1006"/>
                  <a:pt x="1241" y="1025"/>
                  <a:pt x="1229" y="1043"/>
                </a:cubicBezTo>
                <a:cubicBezTo>
                  <a:pt x="1217" y="1061"/>
                  <a:pt x="1204" y="1079"/>
                  <a:pt x="1190" y="1096"/>
                </a:cubicBezTo>
                <a:cubicBezTo>
                  <a:pt x="1176" y="1113"/>
                  <a:pt x="1161" y="1129"/>
                  <a:pt x="1145" y="1145"/>
                </a:cubicBezTo>
                <a:cubicBezTo>
                  <a:pt x="1130" y="1160"/>
                  <a:pt x="1114" y="1175"/>
                  <a:pt x="1097" y="1189"/>
                </a:cubicBezTo>
                <a:cubicBezTo>
                  <a:pt x="1080" y="1203"/>
                  <a:pt x="1062" y="1216"/>
                  <a:pt x="1044" y="1228"/>
                </a:cubicBezTo>
                <a:cubicBezTo>
                  <a:pt x="1026" y="1240"/>
                  <a:pt x="1007" y="1252"/>
                  <a:pt x="987" y="1262"/>
                </a:cubicBezTo>
                <a:cubicBezTo>
                  <a:pt x="968" y="1272"/>
                  <a:pt x="948" y="1282"/>
                  <a:pt x="928" y="1290"/>
                </a:cubicBezTo>
                <a:cubicBezTo>
                  <a:pt x="908" y="1298"/>
                  <a:pt x="887" y="1306"/>
                  <a:pt x="866" y="1312"/>
                </a:cubicBezTo>
                <a:cubicBezTo>
                  <a:pt x="845" y="1319"/>
                  <a:pt x="824" y="1324"/>
                  <a:pt x="802" y="1328"/>
                </a:cubicBezTo>
                <a:cubicBezTo>
                  <a:pt x="781" y="1333"/>
                  <a:pt x="759" y="1336"/>
                  <a:pt x="737" y="1338"/>
                </a:cubicBezTo>
                <a:cubicBezTo>
                  <a:pt x="715" y="1340"/>
                  <a:pt x="693" y="1341"/>
                  <a:pt x="671" y="1341"/>
                </a:cubicBezTo>
                <a:cubicBezTo>
                  <a:pt x="650" y="1341"/>
                  <a:pt x="628" y="1340"/>
                  <a:pt x="606" y="1338"/>
                </a:cubicBezTo>
                <a:cubicBezTo>
                  <a:pt x="584" y="1336"/>
                  <a:pt x="561" y="1333"/>
                  <a:pt x="540" y="1328"/>
                </a:cubicBezTo>
                <a:cubicBezTo>
                  <a:pt x="518" y="1324"/>
                  <a:pt x="497" y="1319"/>
                  <a:pt x="476" y="1312"/>
                </a:cubicBezTo>
                <a:cubicBezTo>
                  <a:pt x="455" y="1306"/>
                  <a:pt x="434" y="1298"/>
                  <a:pt x="414" y="1290"/>
                </a:cubicBezTo>
                <a:cubicBezTo>
                  <a:pt x="394" y="1282"/>
                  <a:pt x="374" y="1272"/>
                  <a:pt x="355" y="1262"/>
                </a:cubicBezTo>
                <a:cubicBezTo>
                  <a:pt x="335" y="1252"/>
                  <a:pt x="316" y="1240"/>
                  <a:pt x="298" y="1228"/>
                </a:cubicBezTo>
                <a:cubicBezTo>
                  <a:pt x="280" y="1216"/>
                  <a:pt x="262" y="1203"/>
                  <a:pt x="245" y="1189"/>
                </a:cubicBezTo>
                <a:cubicBezTo>
                  <a:pt x="228" y="1175"/>
                  <a:pt x="212" y="1160"/>
                  <a:pt x="197" y="1145"/>
                </a:cubicBezTo>
                <a:cubicBezTo>
                  <a:pt x="181" y="1129"/>
                  <a:pt x="166" y="1113"/>
                  <a:pt x="152" y="1096"/>
                </a:cubicBezTo>
                <a:cubicBezTo>
                  <a:pt x="138" y="1079"/>
                  <a:pt x="125" y="1061"/>
                  <a:pt x="113" y="1043"/>
                </a:cubicBezTo>
                <a:cubicBezTo>
                  <a:pt x="101" y="1025"/>
                  <a:pt x="90" y="1006"/>
                  <a:pt x="79" y="987"/>
                </a:cubicBezTo>
                <a:cubicBezTo>
                  <a:pt x="69" y="967"/>
                  <a:pt x="60" y="948"/>
                  <a:pt x="51" y="927"/>
                </a:cubicBezTo>
                <a:cubicBezTo>
                  <a:pt x="43" y="907"/>
                  <a:pt x="36" y="886"/>
                  <a:pt x="29" y="865"/>
                </a:cubicBezTo>
                <a:cubicBezTo>
                  <a:pt x="23" y="844"/>
                  <a:pt x="17" y="823"/>
                  <a:pt x="13" y="802"/>
                </a:cubicBezTo>
                <a:cubicBezTo>
                  <a:pt x="9" y="780"/>
                  <a:pt x="6" y="758"/>
                  <a:pt x="4" y="736"/>
                </a:cubicBezTo>
                <a:cubicBezTo>
                  <a:pt x="1" y="714"/>
                  <a:pt x="0" y="692"/>
                  <a:pt x="0" y="670"/>
                </a:cubicBezTo>
                <a:cubicBezTo>
                  <a:pt x="0" y="648"/>
                  <a:pt x="1" y="626"/>
                  <a:pt x="4" y="604"/>
                </a:cubicBezTo>
                <a:cubicBezTo>
                  <a:pt x="6" y="582"/>
                  <a:pt x="9" y="561"/>
                  <a:pt x="13" y="539"/>
                </a:cubicBezTo>
                <a:cubicBezTo>
                  <a:pt x="17" y="518"/>
                  <a:pt x="23" y="496"/>
                  <a:pt x="29" y="475"/>
                </a:cubicBezTo>
                <a:cubicBezTo>
                  <a:pt x="36" y="454"/>
                  <a:pt x="43" y="434"/>
                  <a:pt x="51" y="413"/>
                </a:cubicBezTo>
                <a:cubicBezTo>
                  <a:pt x="60" y="393"/>
                  <a:pt x="69" y="373"/>
                  <a:pt x="79" y="354"/>
                </a:cubicBezTo>
                <a:cubicBezTo>
                  <a:pt x="90" y="335"/>
                  <a:pt x="101" y="316"/>
                  <a:pt x="113" y="298"/>
                </a:cubicBezTo>
                <a:cubicBezTo>
                  <a:pt x="125" y="279"/>
                  <a:pt x="138" y="262"/>
                  <a:pt x="152" y="245"/>
                </a:cubicBezTo>
                <a:cubicBezTo>
                  <a:pt x="166" y="228"/>
                  <a:pt x="181" y="211"/>
                  <a:pt x="197" y="196"/>
                </a:cubicBezTo>
                <a:cubicBezTo>
                  <a:pt x="212" y="180"/>
                  <a:pt x="228" y="166"/>
                  <a:pt x="245" y="152"/>
                </a:cubicBezTo>
                <a:cubicBezTo>
                  <a:pt x="262" y="138"/>
                  <a:pt x="280" y="125"/>
                  <a:pt x="298" y="113"/>
                </a:cubicBezTo>
                <a:cubicBezTo>
                  <a:pt x="316" y="100"/>
                  <a:pt x="335" y="89"/>
                  <a:pt x="355" y="79"/>
                </a:cubicBezTo>
                <a:cubicBezTo>
                  <a:pt x="374" y="68"/>
                  <a:pt x="394" y="59"/>
                  <a:pt x="414" y="51"/>
                </a:cubicBezTo>
                <a:cubicBezTo>
                  <a:pt x="434" y="42"/>
                  <a:pt x="455" y="35"/>
                  <a:pt x="476" y="29"/>
                </a:cubicBezTo>
                <a:cubicBezTo>
                  <a:pt x="497" y="22"/>
                  <a:pt x="518" y="17"/>
                  <a:pt x="540" y="13"/>
                </a:cubicBezTo>
                <a:cubicBezTo>
                  <a:pt x="561" y="8"/>
                  <a:pt x="584" y="5"/>
                  <a:pt x="606" y="3"/>
                </a:cubicBezTo>
                <a:cubicBezTo>
                  <a:pt x="628" y="1"/>
                  <a:pt x="650" y="0"/>
                  <a:pt x="671" y="0"/>
                </a:cubicBezTo>
                <a:cubicBezTo>
                  <a:pt x="693" y="0"/>
                  <a:pt x="715" y="1"/>
                  <a:pt x="737" y="3"/>
                </a:cubicBezTo>
                <a:cubicBezTo>
                  <a:pt x="759" y="5"/>
                  <a:pt x="781" y="8"/>
                  <a:pt x="802" y="13"/>
                </a:cubicBezTo>
                <a:cubicBezTo>
                  <a:pt x="824" y="17"/>
                  <a:pt x="845" y="22"/>
                  <a:pt x="866" y="29"/>
                </a:cubicBezTo>
                <a:cubicBezTo>
                  <a:pt x="887" y="35"/>
                  <a:pt x="908" y="42"/>
                  <a:pt x="928" y="51"/>
                </a:cubicBezTo>
                <a:cubicBezTo>
                  <a:pt x="948" y="59"/>
                  <a:pt x="968" y="68"/>
                  <a:pt x="987" y="79"/>
                </a:cubicBezTo>
                <a:cubicBezTo>
                  <a:pt x="1007" y="89"/>
                  <a:pt x="1026" y="100"/>
                  <a:pt x="1044" y="113"/>
                </a:cubicBezTo>
                <a:cubicBezTo>
                  <a:pt x="1062" y="125"/>
                  <a:pt x="1080" y="138"/>
                  <a:pt x="1097" y="152"/>
                </a:cubicBezTo>
                <a:cubicBezTo>
                  <a:pt x="1114" y="166"/>
                  <a:pt x="1130" y="180"/>
                  <a:pt x="1145" y="196"/>
                </a:cubicBezTo>
                <a:cubicBezTo>
                  <a:pt x="1161" y="211"/>
                  <a:pt x="1176" y="228"/>
                  <a:pt x="1190" y="245"/>
                </a:cubicBezTo>
                <a:cubicBezTo>
                  <a:pt x="1204" y="262"/>
                  <a:pt x="1217" y="279"/>
                  <a:pt x="1229" y="298"/>
                </a:cubicBezTo>
                <a:cubicBezTo>
                  <a:pt x="1241" y="316"/>
                  <a:pt x="1252" y="335"/>
                  <a:pt x="1263" y="354"/>
                </a:cubicBezTo>
                <a:cubicBezTo>
                  <a:pt x="1273" y="373"/>
                  <a:pt x="1282" y="393"/>
                  <a:pt x="1291" y="413"/>
                </a:cubicBezTo>
                <a:cubicBezTo>
                  <a:pt x="1299" y="434"/>
                  <a:pt x="1306" y="454"/>
                  <a:pt x="1313" y="475"/>
                </a:cubicBezTo>
                <a:cubicBezTo>
                  <a:pt x="1319" y="496"/>
                  <a:pt x="1325" y="518"/>
                  <a:pt x="1329" y="539"/>
                </a:cubicBezTo>
                <a:cubicBezTo>
                  <a:pt x="1333" y="561"/>
                  <a:pt x="1336" y="582"/>
                  <a:pt x="1338" y="604"/>
                </a:cubicBezTo>
                <a:cubicBezTo>
                  <a:pt x="1341" y="626"/>
                  <a:pt x="1342" y="648"/>
                  <a:pt x="1342" y="670"/>
                </a:cubicBezTo>
                <a:close/>
              </a:path>
            </a:pathLst>
          </a:custGeom>
          <a:solidFill>
            <a:srgbClr val="78350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83" name="图片 482"/>
          <p:cNvPicPr/>
          <p:nvPr/>
        </p:nvPicPr>
        <p:blipFill>
          <a:blip r:embed="rId10"/>
          <a:stretch/>
        </p:blipFill>
        <p:spPr>
          <a:xfrm>
            <a:off x="635400" y="2983680"/>
            <a:ext cx="24084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4" name="文本框 483"/>
          <p:cNvSpPr txBox="1"/>
          <p:nvPr/>
        </p:nvSpPr>
        <p:spPr>
          <a:xfrm>
            <a:off x="5694120" y="1954440"/>
            <a:ext cx="18050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通过摄像头和雷达感知路况和障碍物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5" name="任意多边形: 形状 484"/>
          <p:cNvSpPr/>
          <p:nvPr/>
        </p:nvSpPr>
        <p:spPr>
          <a:xfrm>
            <a:off x="8042400" y="2863080"/>
            <a:ext cx="828720" cy="241560"/>
          </a:xfrm>
          <a:custGeom>
            <a:avLst/>
            <a:gdLst/>
            <a:ahLst/>
            <a:cxnLst/>
            <a:rect l="0" t="0" r="r" b="b"/>
            <a:pathLst>
              <a:path w="2302" h="671">
                <a:moveTo>
                  <a:pt x="20" y="165"/>
                </a:moveTo>
                <a:cubicBezTo>
                  <a:pt x="34" y="132"/>
                  <a:pt x="53" y="103"/>
                  <a:pt x="78" y="78"/>
                </a:cubicBezTo>
                <a:cubicBezTo>
                  <a:pt x="104" y="53"/>
                  <a:pt x="133" y="34"/>
                  <a:pt x="165" y="20"/>
                </a:cubicBezTo>
                <a:cubicBezTo>
                  <a:pt x="198" y="6"/>
                  <a:pt x="232" y="0"/>
                  <a:pt x="268" y="0"/>
                </a:cubicBezTo>
                <a:lnTo>
                  <a:pt x="2034" y="0"/>
                </a:lnTo>
                <a:cubicBezTo>
                  <a:pt x="2069" y="0"/>
                  <a:pt x="2104" y="6"/>
                  <a:pt x="2136" y="20"/>
                </a:cubicBezTo>
                <a:cubicBezTo>
                  <a:pt x="2169" y="34"/>
                  <a:pt x="2198" y="53"/>
                  <a:pt x="2223" y="78"/>
                </a:cubicBezTo>
                <a:cubicBezTo>
                  <a:pt x="2249" y="103"/>
                  <a:pt x="2268" y="132"/>
                  <a:pt x="2282" y="165"/>
                </a:cubicBezTo>
                <a:cubicBezTo>
                  <a:pt x="2295" y="198"/>
                  <a:pt x="2302" y="232"/>
                  <a:pt x="2302" y="268"/>
                </a:cubicBezTo>
                <a:lnTo>
                  <a:pt x="2302" y="402"/>
                </a:lnTo>
                <a:cubicBezTo>
                  <a:pt x="2302" y="438"/>
                  <a:pt x="2295" y="473"/>
                  <a:pt x="2282" y="505"/>
                </a:cubicBezTo>
                <a:cubicBezTo>
                  <a:pt x="2268" y="538"/>
                  <a:pt x="2249" y="567"/>
                  <a:pt x="2223" y="592"/>
                </a:cubicBezTo>
                <a:cubicBezTo>
                  <a:pt x="2198" y="618"/>
                  <a:pt x="2169" y="637"/>
                  <a:pt x="2136" y="650"/>
                </a:cubicBezTo>
                <a:cubicBezTo>
                  <a:pt x="2104" y="664"/>
                  <a:pt x="2069" y="671"/>
                  <a:pt x="2034" y="671"/>
                </a:cubicBezTo>
                <a:lnTo>
                  <a:pt x="268" y="671"/>
                </a:lnTo>
                <a:cubicBezTo>
                  <a:pt x="232" y="671"/>
                  <a:pt x="198" y="664"/>
                  <a:pt x="165" y="650"/>
                </a:cubicBezTo>
                <a:cubicBezTo>
                  <a:pt x="133" y="637"/>
                  <a:pt x="104" y="618"/>
                  <a:pt x="78" y="592"/>
                </a:cubicBezTo>
                <a:cubicBezTo>
                  <a:pt x="53" y="567"/>
                  <a:pt x="34" y="538"/>
                  <a:pt x="20" y="505"/>
                </a:cubicBezTo>
                <a:cubicBezTo>
                  <a:pt x="7" y="473"/>
                  <a:pt x="0" y="439"/>
                  <a:pt x="0" y="402"/>
                </a:cubicBezTo>
                <a:lnTo>
                  <a:pt x="0" y="267"/>
                </a:lnTo>
                <a:cubicBezTo>
                  <a:pt x="0" y="232"/>
                  <a:pt x="7" y="198"/>
                  <a:pt x="20" y="165"/>
                </a:cubicBezTo>
                <a:close/>
              </a:path>
            </a:pathLst>
          </a:custGeom>
          <a:solidFill>
            <a:srgbClr val="FF99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6" name="任意多边形: 形状 485"/>
          <p:cNvSpPr/>
          <p:nvPr/>
        </p:nvSpPr>
        <p:spPr>
          <a:xfrm>
            <a:off x="8042400" y="2863080"/>
            <a:ext cx="828720" cy="241560"/>
          </a:xfrm>
          <a:custGeom>
            <a:avLst/>
            <a:gdLst/>
            <a:ahLst/>
            <a:cxnLst/>
            <a:rect l="0" t="0" r="r" b="b"/>
            <a:pathLst>
              <a:path w="2302" h="671">
                <a:moveTo>
                  <a:pt x="0" y="402"/>
                </a:moveTo>
                <a:lnTo>
                  <a:pt x="0" y="268"/>
                </a:lnTo>
                <a:cubicBezTo>
                  <a:pt x="0" y="232"/>
                  <a:pt x="7" y="198"/>
                  <a:pt x="20" y="165"/>
                </a:cubicBezTo>
                <a:cubicBezTo>
                  <a:pt x="34" y="132"/>
                  <a:pt x="53" y="103"/>
                  <a:pt x="78" y="78"/>
                </a:cubicBezTo>
                <a:cubicBezTo>
                  <a:pt x="104" y="53"/>
                  <a:pt x="133" y="34"/>
                  <a:pt x="165" y="20"/>
                </a:cubicBezTo>
                <a:cubicBezTo>
                  <a:pt x="198" y="6"/>
                  <a:pt x="232" y="0"/>
                  <a:pt x="268" y="0"/>
                </a:cubicBezTo>
                <a:lnTo>
                  <a:pt x="2034" y="0"/>
                </a:lnTo>
                <a:cubicBezTo>
                  <a:pt x="2069" y="0"/>
                  <a:pt x="2104" y="6"/>
                  <a:pt x="2136" y="20"/>
                </a:cubicBezTo>
                <a:cubicBezTo>
                  <a:pt x="2169" y="34"/>
                  <a:pt x="2198" y="53"/>
                  <a:pt x="2223" y="78"/>
                </a:cubicBezTo>
                <a:cubicBezTo>
                  <a:pt x="2249" y="103"/>
                  <a:pt x="2268" y="132"/>
                  <a:pt x="2282" y="165"/>
                </a:cubicBezTo>
                <a:cubicBezTo>
                  <a:pt x="2295" y="198"/>
                  <a:pt x="2302" y="232"/>
                  <a:pt x="2302" y="268"/>
                </a:cubicBezTo>
                <a:lnTo>
                  <a:pt x="2302" y="402"/>
                </a:lnTo>
                <a:cubicBezTo>
                  <a:pt x="2302" y="438"/>
                  <a:pt x="2295" y="473"/>
                  <a:pt x="2282" y="505"/>
                </a:cubicBezTo>
                <a:cubicBezTo>
                  <a:pt x="2268" y="538"/>
                  <a:pt x="2249" y="567"/>
                  <a:pt x="2223" y="592"/>
                </a:cubicBezTo>
                <a:cubicBezTo>
                  <a:pt x="2198" y="618"/>
                  <a:pt x="2169" y="637"/>
                  <a:pt x="2136" y="650"/>
                </a:cubicBezTo>
                <a:cubicBezTo>
                  <a:pt x="2104" y="664"/>
                  <a:pt x="2069" y="671"/>
                  <a:pt x="2034" y="671"/>
                </a:cubicBezTo>
                <a:lnTo>
                  <a:pt x="268" y="671"/>
                </a:lnTo>
                <a:cubicBezTo>
                  <a:pt x="232" y="671"/>
                  <a:pt x="198" y="664"/>
                  <a:pt x="165" y="650"/>
                </a:cubicBezTo>
                <a:cubicBezTo>
                  <a:pt x="133" y="637"/>
                  <a:pt x="104" y="618"/>
                  <a:pt x="78" y="592"/>
                </a:cubicBezTo>
                <a:cubicBezTo>
                  <a:pt x="53" y="567"/>
                  <a:pt x="34" y="538"/>
                  <a:pt x="20" y="505"/>
                </a:cubicBezTo>
                <a:cubicBezTo>
                  <a:pt x="7" y="473"/>
                  <a:pt x="0" y="438"/>
                  <a:pt x="0" y="402"/>
                </a:cubicBezTo>
                <a:moveTo>
                  <a:pt x="22" y="268"/>
                </a:moveTo>
                <a:lnTo>
                  <a:pt x="22" y="402"/>
                </a:lnTo>
                <a:cubicBezTo>
                  <a:pt x="22" y="418"/>
                  <a:pt x="24" y="435"/>
                  <a:pt x="27" y="451"/>
                </a:cubicBezTo>
                <a:cubicBezTo>
                  <a:pt x="30" y="467"/>
                  <a:pt x="35" y="482"/>
                  <a:pt x="41" y="497"/>
                </a:cubicBezTo>
                <a:cubicBezTo>
                  <a:pt x="47" y="512"/>
                  <a:pt x="55" y="526"/>
                  <a:pt x="64" y="539"/>
                </a:cubicBezTo>
                <a:cubicBezTo>
                  <a:pt x="73" y="553"/>
                  <a:pt x="83" y="565"/>
                  <a:pt x="94" y="577"/>
                </a:cubicBezTo>
                <a:cubicBezTo>
                  <a:pt x="106" y="588"/>
                  <a:pt x="118" y="598"/>
                  <a:pt x="131" y="607"/>
                </a:cubicBezTo>
                <a:cubicBezTo>
                  <a:pt x="145" y="616"/>
                  <a:pt x="159" y="624"/>
                  <a:pt x="174" y="630"/>
                </a:cubicBezTo>
                <a:cubicBezTo>
                  <a:pt x="189" y="636"/>
                  <a:pt x="204" y="641"/>
                  <a:pt x="220" y="644"/>
                </a:cubicBezTo>
                <a:cubicBezTo>
                  <a:pt x="236" y="647"/>
                  <a:pt x="252" y="649"/>
                  <a:pt x="268" y="649"/>
                </a:cubicBezTo>
                <a:lnTo>
                  <a:pt x="2034" y="649"/>
                </a:lnTo>
                <a:cubicBezTo>
                  <a:pt x="2050" y="649"/>
                  <a:pt x="2066" y="647"/>
                  <a:pt x="2082" y="644"/>
                </a:cubicBezTo>
                <a:cubicBezTo>
                  <a:pt x="2098" y="641"/>
                  <a:pt x="2113" y="636"/>
                  <a:pt x="2128" y="630"/>
                </a:cubicBezTo>
                <a:cubicBezTo>
                  <a:pt x="2143" y="624"/>
                  <a:pt x="2157" y="616"/>
                  <a:pt x="2170" y="607"/>
                </a:cubicBezTo>
                <a:cubicBezTo>
                  <a:pt x="2184" y="598"/>
                  <a:pt x="2196" y="588"/>
                  <a:pt x="2208" y="577"/>
                </a:cubicBezTo>
                <a:cubicBezTo>
                  <a:pt x="2219" y="565"/>
                  <a:pt x="2229" y="553"/>
                  <a:pt x="2238" y="539"/>
                </a:cubicBezTo>
                <a:cubicBezTo>
                  <a:pt x="2247" y="526"/>
                  <a:pt x="2255" y="512"/>
                  <a:pt x="2261" y="497"/>
                </a:cubicBezTo>
                <a:cubicBezTo>
                  <a:pt x="2267" y="482"/>
                  <a:pt x="2272" y="467"/>
                  <a:pt x="2275" y="451"/>
                </a:cubicBezTo>
                <a:cubicBezTo>
                  <a:pt x="2278" y="435"/>
                  <a:pt x="2280" y="418"/>
                  <a:pt x="2280" y="402"/>
                </a:cubicBezTo>
                <a:lnTo>
                  <a:pt x="2280" y="268"/>
                </a:lnTo>
                <a:cubicBezTo>
                  <a:pt x="2280" y="252"/>
                  <a:pt x="2278" y="236"/>
                  <a:pt x="2275" y="220"/>
                </a:cubicBezTo>
                <a:cubicBezTo>
                  <a:pt x="2272" y="204"/>
                  <a:pt x="2267" y="189"/>
                  <a:pt x="2261" y="174"/>
                </a:cubicBezTo>
                <a:cubicBezTo>
                  <a:pt x="2255" y="159"/>
                  <a:pt x="2247" y="145"/>
                  <a:pt x="2238" y="131"/>
                </a:cubicBezTo>
                <a:cubicBezTo>
                  <a:pt x="2229" y="118"/>
                  <a:pt x="2219" y="105"/>
                  <a:pt x="2208" y="94"/>
                </a:cubicBezTo>
                <a:cubicBezTo>
                  <a:pt x="2196" y="83"/>
                  <a:pt x="2184" y="72"/>
                  <a:pt x="2170" y="63"/>
                </a:cubicBezTo>
                <a:cubicBezTo>
                  <a:pt x="2157" y="54"/>
                  <a:pt x="2143" y="47"/>
                  <a:pt x="2128" y="41"/>
                </a:cubicBezTo>
                <a:cubicBezTo>
                  <a:pt x="2113" y="35"/>
                  <a:pt x="2098" y="30"/>
                  <a:pt x="2082" y="27"/>
                </a:cubicBezTo>
                <a:cubicBezTo>
                  <a:pt x="2066" y="24"/>
                  <a:pt x="2050" y="22"/>
                  <a:pt x="2034" y="22"/>
                </a:cubicBezTo>
                <a:lnTo>
                  <a:pt x="268" y="22"/>
                </a:lnTo>
                <a:cubicBezTo>
                  <a:pt x="252" y="22"/>
                  <a:pt x="236" y="24"/>
                  <a:pt x="220" y="27"/>
                </a:cubicBezTo>
                <a:cubicBezTo>
                  <a:pt x="204" y="30"/>
                  <a:pt x="189" y="35"/>
                  <a:pt x="174" y="41"/>
                </a:cubicBezTo>
                <a:cubicBezTo>
                  <a:pt x="159" y="47"/>
                  <a:pt x="145" y="54"/>
                  <a:pt x="131" y="63"/>
                </a:cubicBezTo>
                <a:cubicBezTo>
                  <a:pt x="118" y="72"/>
                  <a:pt x="106" y="83"/>
                  <a:pt x="94" y="94"/>
                </a:cubicBezTo>
                <a:cubicBezTo>
                  <a:pt x="83" y="105"/>
                  <a:pt x="73" y="118"/>
                  <a:pt x="64" y="131"/>
                </a:cubicBezTo>
                <a:cubicBezTo>
                  <a:pt x="55" y="145"/>
                  <a:pt x="47" y="159"/>
                  <a:pt x="41" y="174"/>
                </a:cubicBezTo>
                <a:cubicBezTo>
                  <a:pt x="35" y="189"/>
                  <a:pt x="30" y="204"/>
                  <a:pt x="27" y="220"/>
                </a:cubicBezTo>
                <a:cubicBezTo>
                  <a:pt x="24" y="236"/>
                  <a:pt x="22" y="252"/>
                  <a:pt x="22" y="268"/>
                </a:cubicBezTo>
                <a:close/>
              </a:path>
            </a:pathLst>
          </a:custGeom>
          <a:solidFill>
            <a:srgbClr val="FF99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87" name="图片 486"/>
          <p:cNvPicPr/>
          <p:nvPr/>
        </p:nvPicPr>
        <p:blipFill>
          <a:blip r:embed="rId11"/>
          <a:stretch/>
        </p:blipFill>
        <p:spPr>
          <a:xfrm>
            <a:off x="8147160" y="2943720"/>
            <a:ext cx="112320" cy="115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8" name="文本框 487"/>
          <p:cNvSpPr txBox="1"/>
          <p:nvPr/>
        </p:nvSpPr>
        <p:spPr>
          <a:xfrm>
            <a:off x="1126080" y="2892960"/>
            <a:ext cx="2415600" cy="28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决策层</a:t>
            </a:r>
            <a:r>
              <a:rPr lang="en-US" sz="15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 (Decision-Making)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9" name="任意多边形: 形状 488"/>
          <p:cNvSpPr/>
          <p:nvPr/>
        </p:nvSpPr>
        <p:spPr>
          <a:xfrm>
            <a:off x="8999280" y="2863080"/>
            <a:ext cx="812880" cy="241560"/>
          </a:xfrm>
          <a:custGeom>
            <a:avLst/>
            <a:gdLst/>
            <a:ahLst/>
            <a:cxnLst/>
            <a:rect l="0" t="0" r="r" b="b"/>
            <a:pathLst>
              <a:path w="2258" h="671">
                <a:moveTo>
                  <a:pt x="21" y="165"/>
                </a:moveTo>
                <a:cubicBezTo>
                  <a:pt x="34" y="132"/>
                  <a:pt x="54" y="103"/>
                  <a:pt x="79" y="78"/>
                </a:cubicBezTo>
                <a:cubicBezTo>
                  <a:pt x="104" y="53"/>
                  <a:pt x="133" y="34"/>
                  <a:pt x="166" y="20"/>
                </a:cubicBezTo>
                <a:cubicBezTo>
                  <a:pt x="199" y="6"/>
                  <a:pt x="233" y="0"/>
                  <a:pt x="268" y="0"/>
                </a:cubicBezTo>
                <a:lnTo>
                  <a:pt x="1990" y="0"/>
                </a:lnTo>
                <a:cubicBezTo>
                  <a:pt x="2025" y="0"/>
                  <a:pt x="2059" y="6"/>
                  <a:pt x="2092" y="20"/>
                </a:cubicBezTo>
                <a:cubicBezTo>
                  <a:pt x="2125" y="34"/>
                  <a:pt x="2154" y="53"/>
                  <a:pt x="2179" y="78"/>
                </a:cubicBezTo>
                <a:cubicBezTo>
                  <a:pt x="2204" y="103"/>
                  <a:pt x="2224" y="132"/>
                  <a:pt x="2237" y="165"/>
                </a:cubicBezTo>
                <a:cubicBezTo>
                  <a:pt x="2251" y="198"/>
                  <a:pt x="2258" y="232"/>
                  <a:pt x="2258" y="268"/>
                </a:cubicBezTo>
                <a:lnTo>
                  <a:pt x="2258" y="402"/>
                </a:lnTo>
                <a:cubicBezTo>
                  <a:pt x="2258" y="438"/>
                  <a:pt x="2251" y="473"/>
                  <a:pt x="2237" y="505"/>
                </a:cubicBezTo>
                <a:cubicBezTo>
                  <a:pt x="2224" y="538"/>
                  <a:pt x="2204" y="567"/>
                  <a:pt x="2179" y="592"/>
                </a:cubicBezTo>
                <a:cubicBezTo>
                  <a:pt x="2154" y="618"/>
                  <a:pt x="2125" y="637"/>
                  <a:pt x="2092" y="650"/>
                </a:cubicBezTo>
                <a:cubicBezTo>
                  <a:pt x="2059" y="664"/>
                  <a:pt x="2025" y="671"/>
                  <a:pt x="1990" y="671"/>
                </a:cubicBezTo>
                <a:lnTo>
                  <a:pt x="268" y="671"/>
                </a:lnTo>
                <a:cubicBezTo>
                  <a:pt x="233" y="671"/>
                  <a:pt x="199" y="664"/>
                  <a:pt x="166" y="650"/>
                </a:cubicBezTo>
                <a:cubicBezTo>
                  <a:pt x="133" y="637"/>
                  <a:pt x="104" y="618"/>
                  <a:pt x="79" y="592"/>
                </a:cubicBezTo>
                <a:cubicBezTo>
                  <a:pt x="54" y="567"/>
                  <a:pt x="34" y="538"/>
                  <a:pt x="21" y="505"/>
                </a:cubicBezTo>
                <a:cubicBezTo>
                  <a:pt x="7" y="473"/>
                  <a:pt x="0" y="438"/>
                  <a:pt x="0" y="402"/>
                </a:cubicBezTo>
                <a:lnTo>
                  <a:pt x="0" y="268"/>
                </a:lnTo>
                <a:cubicBezTo>
                  <a:pt x="0" y="232"/>
                  <a:pt x="7" y="198"/>
                  <a:pt x="21" y="165"/>
                </a:cubicBezTo>
                <a:close/>
              </a:path>
            </a:pathLst>
          </a:custGeom>
          <a:solidFill>
            <a:srgbClr val="FF99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0" name="任意多边形: 形状 489"/>
          <p:cNvSpPr/>
          <p:nvPr/>
        </p:nvSpPr>
        <p:spPr>
          <a:xfrm>
            <a:off x="8999280" y="2863080"/>
            <a:ext cx="812880" cy="241560"/>
          </a:xfrm>
          <a:custGeom>
            <a:avLst/>
            <a:gdLst/>
            <a:ahLst/>
            <a:cxnLst/>
            <a:rect l="0" t="0" r="r" b="b"/>
            <a:pathLst>
              <a:path w="2258" h="671">
                <a:moveTo>
                  <a:pt x="0" y="402"/>
                </a:moveTo>
                <a:lnTo>
                  <a:pt x="0" y="268"/>
                </a:lnTo>
                <a:cubicBezTo>
                  <a:pt x="0" y="232"/>
                  <a:pt x="7" y="198"/>
                  <a:pt x="21" y="165"/>
                </a:cubicBezTo>
                <a:cubicBezTo>
                  <a:pt x="34" y="132"/>
                  <a:pt x="54" y="103"/>
                  <a:pt x="79" y="78"/>
                </a:cubicBezTo>
                <a:cubicBezTo>
                  <a:pt x="104" y="53"/>
                  <a:pt x="133" y="34"/>
                  <a:pt x="166" y="20"/>
                </a:cubicBezTo>
                <a:cubicBezTo>
                  <a:pt x="199" y="6"/>
                  <a:pt x="233" y="0"/>
                  <a:pt x="268" y="0"/>
                </a:cubicBezTo>
                <a:lnTo>
                  <a:pt x="1990" y="0"/>
                </a:lnTo>
                <a:cubicBezTo>
                  <a:pt x="2025" y="0"/>
                  <a:pt x="2059" y="6"/>
                  <a:pt x="2092" y="20"/>
                </a:cubicBezTo>
                <a:cubicBezTo>
                  <a:pt x="2125" y="34"/>
                  <a:pt x="2154" y="53"/>
                  <a:pt x="2179" y="78"/>
                </a:cubicBezTo>
                <a:cubicBezTo>
                  <a:pt x="2204" y="103"/>
                  <a:pt x="2224" y="132"/>
                  <a:pt x="2237" y="165"/>
                </a:cubicBezTo>
                <a:cubicBezTo>
                  <a:pt x="2251" y="198"/>
                  <a:pt x="2258" y="232"/>
                  <a:pt x="2258" y="268"/>
                </a:cubicBezTo>
                <a:lnTo>
                  <a:pt x="2258" y="402"/>
                </a:lnTo>
                <a:cubicBezTo>
                  <a:pt x="2258" y="438"/>
                  <a:pt x="2251" y="473"/>
                  <a:pt x="2237" y="505"/>
                </a:cubicBezTo>
                <a:cubicBezTo>
                  <a:pt x="2224" y="538"/>
                  <a:pt x="2204" y="567"/>
                  <a:pt x="2179" y="592"/>
                </a:cubicBezTo>
                <a:cubicBezTo>
                  <a:pt x="2154" y="618"/>
                  <a:pt x="2125" y="637"/>
                  <a:pt x="2092" y="650"/>
                </a:cubicBezTo>
                <a:cubicBezTo>
                  <a:pt x="2059" y="664"/>
                  <a:pt x="2025" y="671"/>
                  <a:pt x="1990" y="671"/>
                </a:cubicBezTo>
                <a:lnTo>
                  <a:pt x="268" y="671"/>
                </a:lnTo>
                <a:cubicBezTo>
                  <a:pt x="233" y="671"/>
                  <a:pt x="199" y="664"/>
                  <a:pt x="166" y="650"/>
                </a:cubicBezTo>
                <a:cubicBezTo>
                  <a:pt x="133" y="637"/>
                  <a:pt x="104" y="618"/>
                  <a:pt x="79" y="592"/>
                </a:cubicBezTo>
                <a:cubicBezTo>
                  <a:pt x="54" y="567"/>
                  <a:pt x="34" y="538"/>
                  <a:pt x="21" y="505"/>
                </a:cubicBezTo>
                <a:cubicBezTo>
                  <a:pt x="7" y="473"/>
                  <a:pt x="0" y="438"/>
                  <a:pt x="0" y="402"/>
                </a:cubicBezTo>
                <a:moveTo>
                  <a:pt x="23" y="268"/>
                </a:moveTo>
                <a:lnTo>
                  <a:pt x="23" y="402"/>
                </a:lnTo>
                <a:cubicBezTo>
                  <a:pt x="23" y="418"/>
                  <a:pt x="24" y="435"/>
                  <a:pt x="27" y="451"/>
                </a:cubicBezTo>
                <a:cubicBezTo>
                  <a:pt x="31" y="467"/>
                  <a:pt x="35" y="482"/>
                  <a:pt x="41" y="497"/>
                </a:cubicBezTo>
                <a:cubicBezTo>
                  <a:pt x="48" y="512"/>
                  <a:pt x="55" y="526"/>
                  <a:pt x="64" y="539"/>
                </a:cubicBezTo>
                <a:cubicBezTo>
                  <a:pt x="73" y="553"/>
                  <a:pt x="83" y="565"/>
                  <a:pt x="95" y="577"/>
                </a:cubicBezTo>
                <a:cubicBezTo>
                  <a:pt x="106" y="588"/>
                  <a:pt x="119" y="598"/>
                  <a:pt x="132" y="607"/>
                </a:cubicBezTo>
                <a:cubicBezTo>
                  <a:pt x="145" y="616"/>
                  <a:pt x="160" y="624"/>
                  <a:pt x="174" y="630"/>
                </a:cubicBezTo>
                <a:cubicBezTo>
                  <a:pt x="189" y="636"/>
                  <a:pt x="205" y="641"/>
                  <a:pt x="221" y="644"/>
                </a:cubicBezTo>
                <a:cubicBezTo>
                  <a:pt x="236" y="647"/>
                  <a:pt x="252" y="649"/>
                  <a:pt x="268" y="649"/>
                </a:cubicBezTo>
                <a:lnTo>
                  <a:pt x="1990" y="649"/>
                </a:lnTo>
                <a:cubicBezTo>
                  <a:pt x="2006" y="649"/>
                  <a:pt x="2022" y="647"/>
                  <a:pt x="2038" y="644"/>
                </a:cubicBezTo>
                <a:cubicBezTo>
                  <a:pt x="2053" y="641"/>
                  <a:pt x="2069" y="636"/>
                  <a:pt x="2084" y="630"/>
                </a:cubicBezTo>
                <a:cubicBezTo>
                  <a:pt x="2099" y="624"/>
                  <a:pt x="2113" y="616"/>
                  <a:pt x="2126" y="607"/>
                </a:cubicBezTo>
                <a:cubicBezTo>
                  <a:pt x="2140" y="598"/>
                  <a:pt x="2152" y="588"/>
                  <a:pt x="2163" y="577"/>
                </a:cubicBezTo>
                <a:cubicBezTo>
                  <a:pt x="2175" y="565"/>
                  <a:pt x="2185" y="553"/>
                  <a:pt x="2194" y="539"/>
                </a:cubicBezTo>
                <a:cubicBezTo>
                  <a:pt x="2203" y="526"/>
                  <a:pt x="2211" y="512"/>
                  <a:pt x="2217" y="497"/>
                </a:cubicBezTo>
                <a:cubicBezTo>
                  <a:pt x="2223" y="482"/>
                  <a:pt x="2228" y="467"/>
                  <a:pt x="2231" y="451"/>
                </a:cubicBezTo>
                <a:cubicBezTo>
                  <a:pt x="2234" y="435"/>
                  <a:pt x="2235" y="418"/>
                  <a:pt x="2235" y="402"/>
                </a:cubicBezTo>
                <a:lnTo>
                  <a:pt x="2235" y="268"/>
                </a:lnTo>
                <a:cubicBezTo>
                  <a:pt x="2235" y="252"/>
                  <a:pt x="2234" y="236"/>
                  <a:pt x="2231" y="220"/>
                </a:cubicBezTo>
                <a:cubicBezTo>
                  <a:pt x="2228" y="204"/>
                  <a:pt x="2223" y="189"/>
                  <a:pt x="2217" y="174"/>
                </a:cubicBezTo>
                <a:cubicBezTo>
                  <a:pt x="2211" y="159"/>
                  <a:pt x="2203" y="145"/>
                  <a:pt x="2194" y="131"/>
                </a:cubicBezTo>
                <a:cubicBezTo>
                  <a:pt x="2185" y="118"/>
                  <a:pt x="2175" y="105"/>
                  <a:pt x="2163" y="94"/>
                </a:cubicBezTo>
                <a:cubicBezTo>
                  <a:pt x="2152" y="83"/>
                  <a:pt x="2140" y="72"/>
                  <a:pt x="2126" y="63"/>
                </a:cubicBezTo>
                <a:cubicBezTo>
                  <a:pt x="2113" y="54"/>
                  <a:pt x="2099" y="47"/>
                  <a:pt x="2084" y="41"/>
                </a:cubicBezTo>
                <a:cubicBezTo>
                  <a:pt x="2069" y="35"/>
                  <a:pt x="2053" y="30"/>
                  <a:pt x="2038" y="27"/>
                </a:cubicBezTo>
                <a:cubicBezTo>
                  <a:pt x="2022" y="24"/>
                  <a:pt x="2006" y="22"/>
                  <a:pt x="1990" y="22"/>
                </a:cubicBezTo>
                <a:lnTo>
                  <a:pt x="268" y="22"/>
                </a:lnTo>
                <a:cubicBezTo>
                  <a:pt x="252" y="22"/>
                  <a:pt x="236" y="24"/>
                  <a:pt x="221" y="27"/>
                </a:cubicBezTo>
                <a:cubicBezTo>
                  <a:pt x="205" y="30"/>
                  <a:pt x="189" y="35"/>
                  <a:pt x="174" y="41"/>
                </a:cubicBezTo>
                <a:cubicBezTo>
                  <a:pt x="160" y="47"/>
                  <a:pt x="145" y="54"/>
                  <a:pt x="132" y="63"/>
                </a:cubicBezTo>
                <a:cubicBezTo>
                  <a:pt x="119" y="72"/>
                  <a:pt x="106" y="83"/>
                  <a:pt x="95" y="94"/>
                </a:cubicBezTo>
                <a:cubicBezTo>
                  <a:pt x="83" y="105"/>
                  <a:pt x="73" y="118"/>
                  <a:pt x="64" y="131"/>
                </a:cubicBezTo>
                <a:cubicBezTo>
                  <a:pt x="55" y="145"/>
                  <a:pt x="48" y="159"/>
                  <a:pt x="41" y="174"/>
                </a:cubicBezTo>
                <a:cubicBezTo>
                  <a:pt x="35" y="189"/>
                  <a:pt x="31" y="204"/>
                  <a:pt x="27" y="220"/>
                </a:cubicBezTo>
                <a:cubicBezTo>
                  <a:pt x="24" y="236"/>
                  <a:pt x="23" y="252"/>
                  <a:pt x="23" y="268"/>
                </a:cubicBezTo>
                <a:close/>
              </a:path>
            </a:pathLst>
          </a:custGeom>
          <a:solidFill>
            <a:srgbClr val="FF99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1" name="图片 490"/>
          <p:cNvPicPr/>
          <p:nvPr/>
        </p:nvPicPr>
        <p:blipFill>
          <a:blip r:embed="rId12"/>
          <a:stretch/>
        </p:blipFill>
        <p:spPr>
          <a:xfrm>
            <a:off x="9104040" y="2943720"/>
            <a:ext cx="96120" cy="115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2" name="文本框 491"/>
          <p:cNvSpPr txBox="1"/>
          <p:nvPr/>
        </p:nvSpPr>
        <p:spPr>
          <a:xfrm>
            <a:off x="8291880" y="2930400"/>
            <a:ext cx="46404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 智能金融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3" name="文本框 492"/>
          <p:cNvSpPr txBox="1"/>
          <p:nvPr/>
        </p:nvSpPr>
        <p:spPr>
          <a:xfrm>
            <a:off x="9232920" y="2930400"/>
            <a:ext cx="46404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 医疗诊断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4" name="图片 493"/>
          <p:cNvPicPr/>
          <p:nvPr/>
        </p:nvPicPr>
        <p:blipFill>
          <a:blip r:embed="rId9"/>
          <a:stretch/>
        </p:blipFill>
        <p:spPr>
          <a:xfrm>
            <a:off x="1126080" y="3506400"/>
            <a:ext cx="11232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5" name="文本框 494"/>
          <p:cNvSpPr txBox="1"/>
          <p:nvPr/>
        </p:nvSpPr>
        <p:spPr>
          <a:xfrm>
            <a:off x="1126080" y="3218400"/>
            <a:ext cx="5591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Agent</a:t>
            </a:r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系统的核心，接收感知层的数据，结合预定义逻辑、规则和算法进行推理，做出行动决策。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6" name="图片 495"/>
          <p:cNvPicPr/>
          <p:nvPr/>
        </p:nvPicPr>
        <p:blipFill>
          <a:blip r:embed="rId9"/>
          <a:stretch/>
        </p:blipFill>
        <p:spPr>
          <a:xfrm>
            <a:off x="5517360" y="3506400"/>
            <a:ext cx="11232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7" name="文本框 496"/>
          <p:cNvSpPr txBox="1"/>
          <p:nvPr/>
        </p:nvSpPr>
        <p:spPr>
          <a:xfrm>
            <a:off x="1302840" y="3498480"/>
            <a:ext cx="19180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根据市场数据和客户偏好生成投资建议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8" name="任意多边形: 形状 497"/>
          <p:cNvSpPr/>
          <p:nvPr/>
        </p:nvSpPr>
        <p:spPr>
          <a:xfrm>
            <a:off x="4986360" y="4005000"/>
            <a:ext cx="321840" cy="161280"/>
          </a:xfrm>
          <a:custGeom>
            <a:avLst/>
            <a:gdLst/>
            <a:ahLst/>
            <a:cxnLst/>
            <a:rect l="0" t="0" r="r" b="b"/>
            <a:pathLst>
              <a:path w="894" h="448">
                <a:moveTo>
                  <a:pt x="0" y="0"/>
                </a:moveTo>
                <a:lnTo>
                  <a:pt x="446" y="448"/>
                </a:lnTo>
                <a:lnTo>
                  <a:pt x="894" y="0"/>
                </a:lnTo>
                <a:lnTo>
                  <a:pt x="0" y="0"/>
                </a:lnTo>
                <a:close/>
              </a:path>
            </a:pathLst>
          </a:custGeom>
          <a:solidFill>
            <a:srgbClr val="4A90E2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99" name="任意多边形: 形状 498"/>
          <p:cNvSpPr/>
          <p:nvPr/>
        </p:nvSpPr>
        <p:spPr>
          <a:xfrm>
            <a:off x="337680" y="4246200"/>
            <a:ext cx="9635400" cy="1094400"/>
          </a:xfrm>
          <a:custGeom>
            <a:avLst/>
            <a:gdLst/>
            <a:ahLst/>
            <a:cxnLst/>
            <a:rect l="0" t="0" r="r" b="b"/>
            <a:pathLst>
              <a:path w="26765" h="3040">
                <a:moveTo>
                  <a:pt x="0" y="2861"/>
                </a:moveTo>
                <a:lnTo>
                  <a:pt x="0" y="179"/>
                </a:lnTo>
                <a:cubicBezTo>
                  <a:pt x="0" y="167"/>
                  <a:pt x="1" y="156"/>
                  <a:pt x="2" y="144"/>
                </a:cubicBezTo>
                <a:cubicBezTo>
                  <a:pt x="4" y="133"/>
                  <a:pt x="7" y="121"/>
                  <a:pt x="10" y="111"/>
                </a:cubicBezTo>
                <a:cubicBezTo>
                  <a:pt x="13" y="100"/>
                  <a:pt x="17" y="89"/>
                  <a:pt x="22" y="80"/>
                </a:cubicBezTo>
                <a:cubicBezTo>
                  <a:pt x="27" y="70"/>
                  <a:pt x="33" y="61"/>
                  <a:pt x="39" y="53"/>
                </a:cubicBezTo>
                <a:cubicBezTo>
                  <a:pt x="45" y="44"/>
                  <a:pt x="52" y="37"/>
                  <a:pt x="59" y="30"/>
                </a:cubicBezTo>
                <a:cubicBezTo>
                  <a:pt x="67" y="24"/>
                  <a:pt x="74" y="18"/>
                  <a:pt x="83" y="14"/>
                </a:cubicBezTo>
                <a:cubicBezTo>
                  <a:pt x="91" y="9"/>
                  <a:pt x="99" y="6"/>
                  <a:pt x="108" y="4"/>
                </a:cubicBezTo>
                <a:cubicBezTo>
                  <a:pt x="116" y="1"/>
                  <a:pt x="125" y="0"/>
                  <a:pt x="134" y="0"/>
                </a:cubicBezTo>
                <a:lnTo>
                  <a:pt x="26586" y="0"/>
                </a:lnTo>
                <a:cubicBezTo>
                  <a:pt x="26598" y="0"/>
                  <a:pt x="26609" y="1"/>
                  <a:pt x="26621" y="4"/>
                </a:cubicBezTo>
                <a:cubicBezTo>
                  <a:pt x="26632" y="6"/>
                  <a:pt x="26643" y="9"/>
                  <a:pt x="26654" y="14"/>
                </a:cubicBezTo>
                <a:cubicBezTo>
                  <a:pt x="26665" y="18"/>
                  <a:pt x="26675" y="24"/>
                  <a:pt x="26685" y="30"/>
                </a:cubicBezTo>
                <a:cubicBezTo>
                  <a:pt x="26695" y="37"/>
                  <a:pt x="26704" y="44"/>
                  <a:pt x="26712" y="53"/>
                </a:cubicBezTo>
                <a:cubicBezTo>
                  <a:pt x="26721" y="61"/>
                  <a:pt x="26728" y="70"/>
                  <a:pt x="26734" y="80"/>
                </a:cubicBezTo>
                <a:cubicBezTo>
                  <a:pt x="26741" y="89"/>
                  <a:pt x="26746" y="100"/>
                  <a:pt x="26751" y="111"/>
                </a:cubicBezTo>
                <a:cubicBezTo>
                  <a:pt x="26755" y="121"/>
                  <a:pt x="26759" y="133"/>
                  <a:pt x="26761" y="144"/>
                </a:cubicBezTo>
                <a:cubicBezTo>
                  <a:pt x="26763" y="156"/>
                  <a:pt x="26765" y="167"/>
                  <a:pt x="26765" y="179"/>
                </a:cubicBezTo>
                <a:lnTo>
                  <a:pt x="26765" y="2861"/>
                </a:lnTo>
                <a:cubicBezTo>
                  <a:pt x="26765" y="2873"/>
                  <a:pt x="26763" y="2884"/>
                  <a:pt x="26761" y="2896"/>
                </a:cubicBezTo>
                <a:cubicBezTo>
                  <a:pt x="26759" y="2907"/>
                  <a:pt x="26755" y="2918"/>
                  <a:pt x="26751" y="2929"/>
                </a:cubicBezTo>
                <a:cubicBezTo>
                  <a:pt x="26746" y="2940"/>
                  <a:pt x="26741" y="2950"/>
                  <a:pt x="26734" y="2960"/>
                </a:cubicBezTo>
                <a:cubicBezTo>
                  <a:pt x="26728" y="2970"/>
                  <a:pt x="26721" y="2979"/>
                  <a:pt x="26712" y="2987"/>
                </a:cubicBezTo>
                <a:cubicBezTo>
                  <a:pt x="26704" y="2995"/>
                  <a:pt x="26695" y="3003"/>
                  <a:pt x="26685" y="3009"/>
                </a:cubicBezTo>
                <a:cubicBezTo>
                  <a:pt x="26675" y="3016"/>
                  <a:pt x="26665" y="3021"/>
                  <a:pt x="26654" y="3026"/>
                </a:cubicBezTo>
                <a:cubicBezTo>
                  <a:pt x="26643" y="3030"/>
                  <a:pt x="26632" y="3034"/>
                  <a:pt x="26621" y="3036"/>
                </a:cubicBezTo>
                <a:cubicBezTo>
                  <a:pt x="26609" y="3038"/>
                  <a:pt x="26598" y="3040"/>
                  <a:pt x="26586" y="3040"/>
                </a:cubicBezTo>
                <a:lnTo>
                  <a:pt x="134" y="3040"/>
                </a:lnTo>
                <a:cubicBezTo>
                  <a:pt x="125" y="3040"/>
                  <a:pt x="116" y="3038"/>
                  <a:pt x="108" y="3036"/>
                </a:cubicBezTo>
                <a:cubicBezTo>
                  <a:pt x="99" y="3034"/>
                  <a:pt x="91" y="3030"/>
                  <a:pt x="83" y="3026"/>
                </a:cubicBezTo>
                <a:cubicBezTo>
                  <a:pt x="74" y="3021"/>
                  <a:pt x="67" y="3016"/>
                  <a:pt x="59" y="3009"/>
                </a:cubicBezTo>
                <a:cubicBezTo>
                  <a:pt x="52" y="3003"/>
                  <a:pt x="45" y="2995"/>
                  <a:pt x="39" y="2987"/>
                </a:cubicBezTo>
                <a:cubicBezTo>
                  <a:pt x="33" y="2979"/>
                  <a:pt x="27" y="2970"/>
                  <a:pt x="22" y="2960"/>
                </a:cubicBezTo>
                <a:cubicBezTo>
                  <a:pt x="17" y="2950"/>
                  <a:pt x="13" y="2940"/>
                  <a:pt x="10" y="2929"/>
                </a:cubicBezTo>
                <a:cubicBezTo>
                  <a:pt x="7" y="2918"/>
                  <a:pt x="4" y="2907"/>
                  <a:pt x="2" y="2896"/>
                </a:cubicBezTo>
                <a:cubicBezTo>
                  <a:pt x="1" y="2884"/>
                  <a:pt x="0" y="2873"/>
                  <a:pt x="0" y="2861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00" name="任意多边形: 形状 499"/>
          <p:cNvSpPr/>
          <p:nvPr/>
        </p:nvSpPr>
        <p:spPr>
          <a:xfrm>
            <a:off x="321480" y="4246200"/>
            <a:ext cx="64800" cy="1094400"/>
          </a:xfrm>
          <a:custGeom>
            <a:avLst/>
            <a:gdLst/>
            <a:ahLst/>
            <a:cxnLst/>
            <a:rect l="0" t="0" r="r" b="b"/>
            <a:pathLst>
              <a:path w="180" h="3040">
                <a:moveTo>
                  <a:pt x="0" y="0"/>
                </a:moveTo>
                <a:lnTo>
                  <a:pt x="180" y="0"/>
                </a:lnTo>
                <a:lnTo>
                  <a:pt x="180" y="3040"/>
                </a:lnTo>
                <a:lnTo>
                  <a:pt x="0" y="304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1" name="任意多边形: 形状 500"/>
          <p:cNvSpPr/>
          <p:nvPr/>
        </p:nvSpPr>
        <p:spPr>
          <a:xfrm>
            <a:off x="514440" y="4407120"/>
            <a:ext cx="483120" cy="482760"/>
          </a:xfrm>
          <a:custGeom>
            <a:avLst/>
            <a:gdLst/>
            <a:ahLst/>
            <a:cxnLst/>
            <a:rect l="0" t="0" r="r" b="b"/>
            <a:pathLst>
              <a:path w="1342" h="1341">
                <a:moveTo>
                  <a:pt x="1342" y="671"/>
                </a:moveTo>
                <a:cubicBezTo>
                  <a:pt x="1342" y="693"/>
                  <a:pt x="1341" y="715"/>
                  <a:pt x="1338" y="737"/>
                </a:cubicBezTo>
                <a:cubicBezTo>
                  <a:pt x="1336" y="759"/>
                  <a:pt x="1333" y="780"/>
                  <a:pt x="1329" y="802"/>
                </a:cubicBezTo>
                <a:cubicBezTo>
                  <a:pt x="1325" y="824"/>
                  <a:pt x="1319" y="845"/>
                  <a:pt x="1313" y="866"/>
                </a:cubicBezTo>
                <a:cubicBezTo>
                  <a:pt x="1306" y="887"/>
                  <a:pt x="1299" y="907"/>
                  <a:pt x="1291" y="928"/>
                </a:cubicBezTo>
                <a:cubicBezTo>
                  <a:pt x="1282" y="948"/>
                  <a:pt x="1273" y="968"/>
                  <a:pt x="1263" y="987"/>
                </a:cubicBezTo>
                <a:cubicBezTo>
                  <a:pt x="1252" y="1007"/>
                  <a:pt x="1241" y="1025"/>
                  <a:pt x="1229" y="1044"/>
                </a:cubicBezTo>
                <a:cubicBezTo>
                  <a:pt x="1217" y="1062"/>
                  <a:pt x="1204" y="1079"/>
                  <a:pt x="1190" y="1096"/>
                </a:cubicBezTo>
                <a:cubicBezTo>
                  <a:pt x="1176" y="1113"/>
                  <a:pt x="1161" y="1130"/>
                  <a:pt x="1145" y="1145"/>
                </a:cubicBezTo>
                <a:cubicBezTo>
                  <a:pt x="1130" y="1161"/>
                  <a:pt x="1114" y="1175"/>
                  <a:pt x="1097" y="1189"/>
                </a:cubicBezTo>
                <a:cubicBezTo>
                  <a:pt x="1080" y="1203"/>
                  <a:pt x="1062" y="1216"/>
                  <a:pt x="1044" y="1228"/>
                </a:cubicBezTo>
                <a:cubicBezTo>
                  <a:pt x="1026" y="1241"/>
                  <a:pt x="1007" y="1252"/>
                  <a:pt x="987" y="1262"/>
                </a:cubicBezTo>
                <a:cubicBezTo>
                  <a:pt x="968" y="1273"/>
                  <a:pt x="948" y="1282"/>
                  <a:pt x="928" y="1290"/>
                </a:cubicBezTo>
                <a:cubicBezTo>
                  <a:pt x="908" y="1299"/>
                  <a:pt x="887" y="1306"/>
                  <a:pt x="866" y="1313"/>
                </a:cubicBezTo>
                <a:cubicBezTo>
                  <a:pt x="845" y="1319"/>
                  <a:pt x="824" y="1324"/>
                  <a:pt x="802" y="1329"/>
                </a:cubicBezTo>
                <a:cubicBezTo>
                  <a:pt x="781" y="1333"/>
                  <a:pt x="759" y="1336"/>
                  <a:pt x="737" y="1338"/>
                </a:cubicBezTo>
                <a:cubicBezTo>
                  <a:pt x="715" y="1340"/>
                  <a:pt x="693" y="1341"/>
                  <a:pt x="671" y="1341"/>
                </a:cubicBezTo>
                <a:cubicBezTo>
                  <a:pt x="650" y="1341"/>
                  <a:pt x="628" y="1340"/>
                  <a:pt x="606" y="1338"/>
                </a:cubicBezTo>
                <a:cubicBezTo>
                  <a:pt x="584" y="1336"/>
                  <a:pt x="561" y="1333"/>
                  <a:pt x="540" y="1329"/>
                </a:cubicBezTo>
                <a:cubicBezTo>
                  <a:pt x="518" y="1324"/>
                  <a:pt x="497" y="1319"/>
                  <a:pt x="476" y="1313"/>
                </a:cubicBezTo>
                <a:cubicBezTo>
                  <a:pt x="455" y="1306"/>
                  <a:pt x="434" y="1299"/>
                  <a:pt x="414" y="1290"/>
                </a:cubicBezTo>
                <a:cubicBezTo>
                  <a:pt x="394" y="1282"/>
                  <a:pt x="374" y="1273"/>
                  <a:pt x="355" y="1262"/>
                </a:cubicBezTo>
                <a:cubicBezTo>
                  <a:pt x="335" y="1252"/>
                  <a:pt x="316" y="1241"/>
                  <a:pt x="298" y="1228"/>
                </a:cubicBezTo>
                <a:cubicBezTo>
                  <a:pt x="280" y="1216"/>
                  <a:pt x="262" y="1203"/>
                  <a:pt x="245" y="1189"/>
                </a:cubicBezTo>
                <a:cubicBezTo>
                  <a:pt x="228" y="1175"/>
                  <a:pt x="212" y="1161"/>
                  <a:pt x="197" y="1145"/>
                </a:cubicBezTo>
                <a:cubicBezTo>
                  <a:pt x="181" y="1130"/>
                  <a:pt x="166" y="1113"/>
                  <a:pt x="152" y="1096"/>
                </a:cubicBezTo>
                <a:cubicBezTo>
                  <a:pt x="138" y="1079"/>
                  <a:pt x="125" y="1062"/>
                  <a:pt x="113" y="1044"/>
                </a:cubicBezTo>
                <a:cubicBezTo>
                  <a:pt x="101" y="1025"/>
                  <a:pt x="90" y="1007"/>
                  <a:pt x="79" y="987"/>
                </a:cubicBezTo>
                <a:cubicBezTo>
                  <a:pt x="69" y="968"/>
                  <a:pt x="60" y="948"/>
                  <a:pt x="51" y="928"/>
                </a:cubicBezTo>
                <a:cubicBezTo>
                  <a:pt x="43" y="907"/>
                  <a:pt x="36" y="887"/>
                  <a:pt x="29" y="866"/>
                </a:cubicBezTo>
                <a:cubicBezTo>
                  <a:pt x="23" y="845"/>
                  <a:pt x="17" y="824"/>
                  <a:pt x="13" y="802"/>
                </a:cubicBezTo>
                <a:cubicBezTo>
                  <a:pt x="9" y="780"/>
                  <a:pt x="6" y="759"/>
                  <a:pt x="4" y="737"/>
                </a:cubicBezTo>
                <a:cubicBezTo>
                  <a:pt x="1" y="715"/>
                  <a:pt x="0" y="693"/>
                  <a:pt x="0" y="671"/>
                </a:cubicBezTo>
                <a:cubicBezTo>
                  <a:pt x="0" y="649"/>
                  <a:pt x="1" y="627"/>
                  <a:pt x="4" y="606"/>
                </a:cubicBezTo>
                <a:cubicBezTo>
                  <a:pt x="6" y="584"/>
                  <a:pt x="9" y="562"/>
                  <a:pt x="13" y="540"/>
                </a:cubicBezTo>
                <a:cubicBezTo>
                  <a:pt x="17" y="519"/>
                  <a:pt x="23" y="498"/>
                  <a:pt x="29" y="476"/>
                </a:cubicBezTo>
                <a:cubicBezTo>
                  <a:pt x="36" y="455"/>
                  <a:pt x="43" y="434"/>
                  <a:pt x="51" y="414"/>
                </a:cubicBezTo>
                <a:cubicBezTo>
                  <a:pt x="60" y="393"/>
                  <a:pt x="69" y="374"/>
                  <a:pt x="79" y="354"/>
                </a:cubicBezTo>
                <a:cubicBezTo>
                  <a:pt x="90" y="335"/>
                  <a:pt x="101" y="316"/>
                  <a:pt x="113" y="298"/>
                </a:cubicBezTo>
                <a:cubicBezTo>
                  <a:pt x="125" y="280"/>
                  <a:pt x="138" y="262"/>
                  <a:pt x="152" y="245"/>
                </a:cubicBezTo>
                <a:cubicBezTo>
                  <a:pt x="166" y="228"/>
                  <a:pt x="181" y="212"/>
                  <a:pt x="197" y="196"/>
                </a:cubicBezTo>
                <a:cubicBezTo>
                  <a:pt x="212" y="181"/>
                  <a:pt x="228" y="166"/>
                  <a:pt x="245" y="152"/>
                </a:cubicBezTo>
                <a:cubicBezTo>
                  <a:pt x="262" y="138"/>
                  <a:pt x="280" y="125"/>
                  <a:pt x="298" y="113"/>
                </a:cubicBezTo>
                <a:cubicBezTo>
                  <a:pt x="316" y="101"/>
                  <a:pt x="335" y="90"/>
                  <a:pt x="355" y="79"/>
                </a:cubicBezTo>
                <a:cubicBezTo>
                  <a:pt x="374" y="69"/>
                  <a:pt x="394" y="59"/>
                  <a:pt x="414" y="51"/>
                </a:cubicBezTo>
                <a:cubicBezTo>
                  <a:pt x="434" y="43"/>
                  <a:pt x="455" y="35"/>
                  <a:pt x="476" y="29"/>
                </a:cubicBezTo>
                <a:cubicBezTo>
                  <a:pt x="497" y="23"/>
                  <a:pt x="518" y="17"/>
                  <a:pt x="540" y="13"/>
                </a:cubicBezTo>
                <a:cubicBezTo>
                  <a:pt x="561" y="9"/>
                  <a:pt x="584" y="5"/>
                  <a:pt x="606" y="3"/>
                </a:cubicBezTo>
                <a:cubicBezTo>
                  <a:pt x="628" y="1"/>
                  <a:pt x="650" y="0"/>
                  <a:pt x="671" y="0"/>
                </a:cubicBezTo>
                <a:cubicBezTo>
                  <a:pt x="693" y="0"/>
                  <a:pt x="715" y="1"/>
                  <a:pt x="737" y="3"/>
                </a:cubicBezTo>
                <a:cubicBezTo>
                  <a:pt x="759" y="5"/>
                  <a:pt x="781" y="9"/>
                  <a:pt x="802" y="13"/>
                </a:cubicBezTo>
                <a:cubicBezTo>
                  <a:pt x="824" y="17"/>
                  <a:pt x="845" y="23"/>
                  <a:pt x="866" y="29"/>
                </a:cubicBezTo>
                <a:cubicBezTo>
                  <a:pt x="887" y="35"/>
                  <a:pt x="908" y="43"/>
                  <a:pt x="928" y="51"/>
                </a:cubicBezTo>
                <a:cubicBezTo>
                  <a:pt x="948" y="59"/>
                  <a:pt x="968" y="69"/>
                  <a:pt x="987" y="79"/>
                </a:cubicBezTo>
                <a:cubicBezTo>
                  <a:pt x="1007" y="90"/>
                  <a:pt x="1026" y="101"/>
                  <a:pt x="1044" y="113"/>
                </a:cubicBezTo>
                <a:cubicBezTo>
                  <a:pt x="1062" y="125"/>
                  <a:pt x="1080" y="138"/>
                  <a:pt x="1097" y="152"/>
                </a:cubicBezTo>
                <a:cubicBezTo>
                  <a:pt x="1114" y="166"/>
                  <a:pt x="1130" y="181"/>
                  <a:pt x="1145" y="196"/>
                </a:cubicBezTo>
                <a:cubicBezTo>
                  <a:pt x="1161" y="212"/>
                  <a:pt x="1176" y="228"/>
                  <a:pt x="1190" y="245"/>
                </a:cubicBezTo>
                <a:cubicBezTo>
                  <a:pt x="1204" y="262"/>
                  <a:pt x="1217" y="280"/>
                  <a:pt x="1229" y="298"/>
                </a:cubicBezTo>
                <a:cubicBezTo>
                  <a:pt x="1241" y="316"/>
                  <a:pt x="1252" y="335"/>
                  <a:pt x="1263" y="354"/>
                </a:cubicBezTo>
                <a:cubicBezTo>
                  <a:pt x="1273" y="374"/>
                  <a:pt x="1282" y="393"/>
                  <a:pt x="1291" y="414"/>
                </a:cubicBezTo>
                <a:cubicBezTo>
                  <a:pt x="1299" y="434"/>
                  <a:pt x="1306" y="455"/>
                  <a:pt x="1313" y="476"/>
                </a:cubicBezTo>
                <a:cubicBezTo>
                  <a:pt x="1319" y="498"/>
                  <a:pt x="1325" y="519"/>
                  <a:pt x="1329" y="540"/>
                </a:cubicBezTo>
                <a:cubicBezTo>
                  <a:pt x="1333" y="562"/>
                  <a:pt x="1336" y="584"/>
                  <a:pt x="1338" y="606"/>
                </a:cubicBezTo>
                <a:cubicBezTo>
                  <a:pt x="1341" y="627"/>
                  <a:pt x="1342" y="649"/>
                  <a:pt x="1342" y="671"/>
                </a:cubicBezTo>
                <a:close/>
              </a:path>
            </a:pathLst>
          </a:custGeom>
          <a:solidFill>
            <a:srgbClr val="064E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02" name="图片 501"/>
          <p:cNvPicPr/>
          <p:nvPr/>
        </p:nvPicPr>
        <p:blipFill>
          <a:blip r:embed="rId13"/>
          <a:stretch/>
        </p:blipFill>
        <p:spPr>
          <a:xfrm>
            <a:off x="603360" y="4528080"/>
            <a:ext cx="305280" cy="240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3" name="文本框 502"/>
          <p:cNvSpPr txBox="1"/>
          <p:nvPr/>
        </p:nvSpPr>
        <p:spPr>
          <a:xfrm>
            <a:off x="5694120" y="3498480"/>
            <a:ext cx="2030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依赖大语言模型和知识图谱实现智能推理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4" name="任意多边形: 形状 503"/>
          <p:cNvSpPr/>
          <p:nvPr/>
        </p:nvSpPr>
        <p:spPr>
          <a:xfrm>
            <a:off x="8002080" y="4407120"/>
            <a:ext cx="852840" cy="241560"/>
          </a:xfrm>
          <a:custGeom>
            <a:avLst/>
            <a:gdLst/>
            <a:ahLst/>
            <a:cxnLst/>
            <a:rect l="0" t="0" r="r" b="b"/>
            <a:pathLst>
              <a:path w="2369" h="671">
                <a:moveTo>
                  <a:pt x="21" y="167"/>
                </a:moveTo>
                <a:cubicBezTo>
                  <a:pt x="34" y="133"/>
                  <a:pt x="54" y="104"/>
                  <a:pt x="79" y="79"/>
                </a:cubicBezTo>
                <a:cubicBezTo>
                  <a:pt x="104" y="53"/>
                  <a:pt x="133" y="34"/>
                  <a:pt x="166" y="20"/>
                </a:cubicBezTo>
                <a:cubicBezTo>
                  <a:pt x="198" y="7"/>
                  <a:pt x="233" y="0"/>
                  <a:pt x="269" y="0"/>
                </a:cubicBezTo>
                <a:lnTo>
                  <a:pt x="2101" y="0"/>
                </a:lnTo>
                <a:cubicBezTo>
                  <a:pt x="2137" y="0"/>
                  <a:pt x="2171" y="7"/>
                  <a:pt x="2204" y="20"/>
                </a:cubicBezTo>
                <a:cubicBezTo>
                  <a:pt x="2237" y="34"/>
                  <a:pt x="2266" y="53"/>
                  <a:pt x="2291" y="79"/>
                </a:cubicBezTo>
                <a:cubicBezTo>
                  <a:pt x="2316" y="104"/>
                  <a:pt x="2335" y="133"/>
                  <a:pt x="2349" y="167"/>
                </a:cubicBezTo>
                <a:cubicBezTo>
                  <a:pt x="2362" y="199"/>
                  <a:pt x="2369" y="234"/>
                  <a:pt x="2369" y="269"/>
                </a:cubicBezTo>
                <a:lnTo>
                  <a:pt x="2369" y="403"/>
                </a:lnTo>
                <a:cubicBezTo>
                  <a:pt x="2369" y="439"/>
                  <a:pt x="2362" y="473"/>
                  <a:pt x="2349" y="506"/>
                </a:cubicBezTo>
                <a:cubicBezTo>
                  <a:pt x="2335" y="539"/>
                  <a:pt x="2316" y="568"/>
                  <a:pt x="2291" y="593"/>
                </a:cubicBezTo>
                <a:cubicBezTo>
                  <a:pt x="2266" y="618"/>
                  <a:pt x="2237" y="637"/>
                  <a:pt x="2204" y="651"/>
                </a:cubicBezTo>
                <a:cubicBezTo>
                  <a:pt x="2171" y="664"/>
                  <a:pt x="2137" y="671"/>
                  <a:pt x="2101" y="671"/>
                </a:cubicBezTo>
                <a:lnTo>
                  <a:pt x="269" y="671"/>
                </a:lnTo>
                <a:cubicBezTo>
                  <a:pt x="233" y="671"/>
                  <a:pt x="199" y="664"/>
                  <a:pt x="166" y="651"/>
                </a:cubicBezTo>
                <a:cubicBezTo>
                  <a:pt x="133" y="637"/>
                  <a:pt x="104" y="618"/>
                  <a:pt x="79" y="593"/>
                </a:cubicBezTo>
                <a:cubicBezTo>
                  <a:pt x="54" y="568"/>
                  <a:pt x="34" y="539"/>
                  <a:pt x="21" y="506"/>
                </a:cubicBezTo>
                <a:cubicBezTo>
                  <a:pt x="7" y="473"/>
                  <a:pt x="0" y="439"/>
                  <a:pt x="0" y="403"/>
                </a:cubicBezTo>
                <a:lnTo>
                  <a:pt x="0" y="269"/>
                </a:lnTo>
                <a:cubicBezTo>
                  <a:pt x="0" y="233"/>
                  <a:pt x="7" y="199"/>
                  <a:pt x="21" y="167"/>
                </a:cubicBezTo>
                <a:close/>
              </a:path>
            </a:pathLst>
          </a:custGeom>
          <a:solidFill>
            <a:srgbClr val="FF99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5" name="任意多边形: 形状 504"/>
          <p:cNvSpPr/>
          <p:nvPr/>
        </p:nvSpPr>
        <p:spPr>
          <a:xfrm>
            <a:off x="8002080" y="4407120"/>
            <a:ext cx="852840" cy="241560"/>
          </a:xfrm>
          <a:custGeom>
            <a:avLst/>
            <a:gdLst/>
            <a:ahLst/>
            <a:cxnLst/>
            <a:rect l="0" t="0" r="r" b="b"/>
            <a:pathLst>
              <a:path w="2369" h="671">
                <a:moveTo>
                  <a:pt x="0" y="403"/>
                </a:moveTo>
                <a:lnTo>
                  <a:pt x="0" y="269"/>
                </a:lnTo>
                <a:cubicBezTo>
                  <a:pt x="0" y="234"/>
                  <a:pt x="7" y="199"/>
                  <a:pt x="21" y="167"/>
                </a:cubicBezTo>
                <a:cubicBezTo>
                  <a:pt x="34" y="133"/>
                  <a:pt x="54" y="104"/>
                  <a:pt x="79" y="79"/>
                </a:cubicBezTo>
                <a:cubicBezTo>
                  <a:pt x="104" y="53"/>
                  <a:pt x="133" y="34"/>
                  <a:pt x="166" y="20"/>
                </a:cubicBezTo>
                <a:cubicBezTo>
                  <a:pt x="199" y="7"/>
                  <a:pt x="233" y="0"/>
                  <a:pt x="269" y="0"/>
                </a:cubicBezTo>
                <a:lnTo>
                  <a:pt x="2101" y="0"/>
                </a:lnTo>
                <a:cubicBezTo>
                  <a:pt x="2137" y="0"/>
                  <a:pt x="2171" y="7"/>
                  <a:pt x="2204" y="20"/>
                </a:cubicBezTo>
                <a:cubicBezTo>
                  <a:pt x="2237" y="34"/>
                  <a:pt x="2266" y="53"/>
                  <a:pt x="2291" y="79"/>
                </a:cubicBezTo>
                <a:cubicBezTo>
                  <a:pt x="2316" y="104"/>
                  <a:pt x="2335" y="133"/>
                  <a:pt x="2349" y="167"/>
                </a:cubicBezTo>
                <a:cubicBezTo>
                  <a:pt x="2362" y="199"/>
                  <a:pt x="2369" y="234"/>
                  <a:pt x="2369" y="269"/>
                </a:cubicBezTo>
                <a:lnTo>
                  <a:pt x="2369" y="403"/>
                </a:lnTo>
                <a:cubicBezTo>
                  <a:pt x="2369" y="439"/>
                  <a:pt x="2362" y="473"/>
                  <a:pt x="2349" y="506"/>
                </a:cubicBezTo>
                <a:cubicBezTo>
                  <a:pt x="2335" y="539"/>
                  <a:pt x="2316" y="568"/>
                  <a:pt x="2291" y="593"/>
                </a:cubicBezTo>
                <a:cubicBezTo>
                  <a:pt x="2266" y="618"/>
                  <a:pt x="2237" y="637"/>
                  <a:pt x="2204" y="651"/>
                </a:cubicBezTo>
                <a:cubicBezTo>
                  <a:pt x="2171" y="664"/>
                  <a:pt x="2137" y="671"/>
                  <a:pt x="2101" y="671"/>
                </a:cubicBezTo>
                <a:lnTo>
                  <a:pt x="269" y="671"/>
                </a:lnTo>
                <a:cubicBezTo>
                  <a:pt x="233" y="671"/>
                  <a:pt x="199" y="664"/>
                  <a:pt x="166" y="651"/>
                </a:cubicBezTo>
                <a:cubicBezTo>
                  <a:pt x="133" y="637"/>
                  <a:pt x="104" y="618"/>
                  <a:pt x="79" y="593"/>
                </a:cubicBezTo>
                <a:cubicBezTo>
                  <a:pt x="54" y="568"/>
                  <a:pt x="34" y="539"/>
                  <a:pt x="21" y="506"/>
                </a:cubicBezTo>
                <a:cubicBezTo>
                  <a:pt x="7" y="473"/>
                  <a:pt x="0" y="439"/>
                  <a:pt x="0" y="403"/>
                </a:cubicBezTo>
                <a:moveTo>
                  <a:pt x="23" y="269"/>
                </a:moveTo>
                <a:lnTo>
                  <a:pt x="23" y="403"/>
                </a:lnTo>
                <a:cubicBezTo>
                  <a:pt x="23" y="419"/>
                  <a:pt x="24" y="435"/>
                  <a:pt x="27" y="451"/>
                </a:cubicBezTo>
                <a:cubicBezTo>
                  <a:pt x="30" y="467"/>
                  <a:pt x="35" y="482"/>
                  <a:pt x="41" y="497"/>
                </a:cubicBezTo>
                <a:cubicBezTo>
                  <a:pt x="47" y="512"/>
                  <a:pt x="55" y="526"/>
                  <a:pt x="64" y="540"/>
                </a:cubicBezTo>
                <a:cubicBezTo>
                  <a:pt x="73" y="553"/>
                  <a:pt x="83" y="566"/>
                  <a:pt x="94" y="577"/>
                </a:cubicBezTo>
                <a:cubicBezTo>
                  <a:pt x="106" y="588"/>
                  <a:pt x="118" y="599"/>
                  <a:pt x="132" y="607"/>
                </a:cubicBezTo>
                <a:cubicBezTo>
                  <a:pt x="145" y="616"/>
                  <a:pt x="159" y="624"/>
                  <a:pt x="174" y="630"/>
                </a:cubicBezTo>
                <a:cubicBezTo>
                  <a:pt x="189" y="636"/>
                  <a:pt x="204" y="641"/>
                  <a:pt x="220" y="644"/>
                </a:cubicBezTo>
                <a:cubicBezTo>
                  <a:pt x="236" y="647"/>
                  <a:pt x="252" y="649"/>
                  <a:pt x="269" y="649"/>
                </a:cubicBezTo>
                <a:lnTo>
                  <a:pt x="2101" y="649"/>
                </a:lnTo>
                <a:cubicBezTo>
                  <a:pt x="2117" y="649"/>
                  <a:pt x="2133" y="647"/>
                  <a:pt x="2149" y="644"/>
                </a:cubicBezTo>
                <a:cubicBezTo>
                  <a:pt x="2165" y="641"/>
                  <a:pt x="2180" y="636"/>
                  <a:pt x="2195" y="630"/>
                </a:cubicBezTo>
                <a:cubicBezTo>
                  <a:pt x="2210" y="624"/>
                  <a:pt x="2224" y="616"/>
                  <a:pt x="2238" y="607"/>
                </a:cubicBezTo>
                <a:cubicBezTo>
                  <a:pt x="2251" y="599"/>
                  <a:pt x="2264" y="588"/>
                  <a:pt x="2275" y="577"/>
                </a:cubicBezTo>
                <a:cubicBezTo>
                  <a:pt x="2286" y="566"/>
                  <a:pt x="2297" y="553"/>
                  <a:pt x="2306" y="540"/>
                </a:cubicBezTo>
                <a:cubicBezTo>
                  <a:pt x="2314" y="526"/>
                  <a:pt x="2322" y="512"/>
                  <a:pt x="2328" y="497"/>
                </a:cubicBezTo>
                <a:cubicBezTo>
                  <a:pt x="2334" y="482"/>
                  <a:pt x="2339" y="467"/>
                  <a:pt x="2342" y="451"/>
                </a:cubicBezTo>
                <a:cubicBezTo>
                  <a:pt x="2345" y="435"/>
                  <a:pt x="2347" y="419"/>
                  <a:pt x="2347" y="403"/>
                </a:cubicBezTo>
                <a:lnTo>
                  <a:pt x="2347" y="269"/>
                </a:lnTo>
                <a:cubicBezTo>
                  <a:pt x="2347" y="253"/>
                  <a:pt x="2345" y="237"/>
                  <a:pt x="2342" y="221"/>
                </a:cubicBezTo>
                <a:cubicBezTo>
                  <a:pt x="2339" y="205"/>
                  <a:pt x="2334" y="190"/>
                  <a:pt x="2328" y="175"/>
                </a:cubicBezTo>
                <a:cubicBezTo>
                  <a:pt x="2322" y="160"/>
                  <a:pt x="2314" y="145"/>
                  <a:pt x="2306" y="132"/>
                </a:cubicBezTo>
                <a:cubicBezTo>
                  <a:pt x="2297" y="118"/>
                  <a:pt x="2286" y="106"/>
                  <a:pt x="2275" y="94"/>
                </a:cubicBezTo>
                <a:cubicBezTo>
                  <a:pt x="2264" y="83"/>
                  <a:pt x="2251" y="73"/>
                  <a:pt x="2238" y="64"/>
                </a:cubicBezTo>
                <a:cubicBezTo>
                  <a:pt x="2224" y="55"/>
                  <a:pt x="2210" y="47"/>
                  <a:pt x="2195" y="41"/>
                </a:cubicBezTo>
                <a:cubicBezTo>
                  <a:pt x="2180" y="35"/>
                  <a:pt x="2165" y="30"/>
                  <a:pt x="2149" y="27"/>
                </a:cubicBezTo>
                <a:cubicBezTo>
                  <a:pt x="2133" y="24"/>
                  <a:pt x="2117" y="22"/>
                  <a:pt x="2101" y="22"/>
                </a:cubicBezTo>
                <a:lnTo>
                  <a:pt x="269" y="22"/>
                </a:lnTo>
                <a:cubicBezTo>
                  <a:pt x="252" y="22"/>
                  <a:pt x="236" y="24"/>
                  <a:pt x="220" y="27"/>
                </a:cubicBezTo>
                <a:cubicBezTo>
                  <a:pt x="204" y="30"/>
                  <a:pt x="189" y="35"/>
                  <a:pt x="174" y="41"/>
                </a:cubicBezTo>
                <a:cubicBezTo>
                  <a:pt x="159" y="47"/>
                  <a:pt x="145" y="55"/>
                  <a:pt x="132" y="64"/>
                </a:cubicBezTo>
                <a:cubicBezTo>
                  <a:pt x="118" y="73"/>
                  <a:pt x="106" y="83"/>
                  <a:pt x="94" y="94"/>
                </a:cubicBezTo>
                <a:cubicBezTo>
                  <a:pt x="83" y="106"/>
                  <a:pt x="73" y="118"/>
                  <a:pt x="64" y="132"/>
                </a:cubicBezTo>
                <a:cubicBezTo>
                  <a:pt x="55" y="145"/>
                  <a:pt x="47" y="160"/>
                  <a:pt x="41" y="175"/>
                </a:cubicBezTo>
                <a:cubicBezTo>
                  <a:pt x="35" y="190"/>
                  <a:pt x="30" y="205"/>
                  <a:pt x="27" y="221"/>
                </a:cubicBezTo>
                <a:cubicBezTo>
                  <a:pt x="24" y="237"/>
                  <a:pt x="23" y="253"/>
                  <a:pt x="23" y="269"/>
                </a:cubicBezTo>
                <a:close/>
              </a:path>
            </a:pathLst>
          </a:custGeom>
          <a:solidFill>
            <a:srgbClr val="FF99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6" name="图片 505"/>
          <p:cNvPicPr/>
          <p:nvPr/>
        </p:nvPicPr>
        <p:blipFill>
          <a:blip r:embed="rId14"/>
          <a:stretch/>
        </p:blipFill>
        <p:spPr>
          <a:xfrm>
            <a:off x="8106840" y="4487760"/>
            <a:ext cx="136440" cy="115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7" name="文本框 506"/>
          <p:cNvSpPr txBox="1"/>
          <p:nvPr/>
        </p:nvSpPr>
        <p:spPr>
          <a:xfrm>
            <a:off x="1126080" y="4437360"/>
            <a:ext cx="1787040" cy="28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执行层</a:t>
            </a:r>
            <a:r>
              <a:rPr lang="en-US" sz="152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 (Execution)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8" name="任意多边形: 形状 507"/>
          <p:cNvSpPr/>
          <p:nvPr/>
        </p:nvSpPr>
        <p:spPr>
          <a:xfrm>
            <a:off x="8983440" y="4407120"/>
            <a:ext cx="828720" cy="241560"/>
          </a:xfrm>
          <a:custGeom>
            <a:avLst/>
            <a:gdLst/>
            <a:ahLst/>
            <a:cxnLst/>
            <a:rect l="0" t="0" r="r" b="b"/>
            <a:pathLst>
              <a:path w="2302" h="671">
                <a:moveTo>
                  <a:pt x="20" y="167"/>
                </a:moveTo>
                <a:cubicBezTo>
                  <a:pt x="34" y="133"/>
                  <a:pt x="53" y="104"/>
                  <a:pt x="78" y="79"/>
                </a:cubicBezTo>
                <a:cubicBezTo>
                  <a:pt x="103" y="53"/>
                  <a:pt x="132" y="34"/>
                  <a:pt x="165" y="20"/>
                </a:cubicBezTo>
                <a:cubicBezTo>
                  <a:pt x="198" y="7"/>
                  <a:pt x="232" y="0"/>
                  <a:pt x="268" y="0"/>
                </a:cubicBezTo>
                <a:lnTo>
                  <a:pt x="2034" y="0"/>
                </a:lnTo>
                <a:cubicBezTo>
                  <a:pt x="2069" y="0"/>
                  <a:pt x="2103" y="7"/>
                  <a:pt x="2136" y="20"/>
                </a:cubicBezTo>
                <a:cubicBezTo>
                  <a:pt x="2169" y="34"/>
                  <a:pt x="2198" y="53"/>
                  <a:pt x="2223" y="79"/>
                </a:cubicBezTo>
                <a:cubicBezTo>
                  <a:pt x="2248" y="104"/>
                  <a:pt x="2268" y="133"/>
                  <a:pt x="2281" y="167"/>
                </a:cubicBezTo>
                <a:cubicBezTo>
                  <a:pt x="2295" y="199"/>
                  <a:pt x="2302" y="233"/>
                  <a:pt x="2302" y="269"/>
                </a:cubicBezTo>
                <a:lnTo>
                  <a:pt x="2302" y="403"/>
                </a:lnTo>
                <a:cubicBezTo>
                  <a:pt x="2302" y="439"/>
                  <a:pt x="2295" y="473"/>
                  <a:pt x="2281" y="506"/>
                </a:cubicBezTo>
                <a:cubicBezTo>
                  <a:pt x="2268" y="539"/>
                  <a:pt x="2248" y="568"/>
                  <a:pt x="2223" y="593"/>
                </a:cubicBezTo>
                <a:cubicBezTo>
                  <a:pt x="2198" y="618"/>
                  <a:pt x="2169" y="637"/>
                  <a:pt x="2136" y="651"/>
                </a:cubicBezTo>
                <a:cubicBezTo>
                  <a:pt x="2103" y="664"/>
                  <a:pt x="2069" y="671"/>
                  <a:pt x="2034" y="671"/>
                </a:cubicBezTo>
                <a:lnTo>
                  <a:pt x="268" y="671"/>
                </a:lnTo>
                <a:cubicBezTo>
                  <a:pt x="232" y="671"/>
                  <a:pt x="198" y="664"/>
                  <a:pt x="165" y="651"/>
                </a:cubicBezTo>
                <a:cubicBezTo>
                  <a:pt x="132" y="637"/>
                  <a:pt x="103" y="618"/>
                  <a:pt x="78" y="593"/>
                </a:cubicBezTo>
                <a:cubicBezTo>
                  <a:pt x="53" y="568"/>
                  <a:pt x="34" y="539"/>
                  <a:pt x="20" y="506"/>
                </a:cubicBezTo>
                <a:cubicBezTo>
                  <a:pt x="7" y="473"/>
                  <a:pt x="0" y="439"/>
                  <a:pt x="0" y="403"/>
                </a:cubicBezTo>
                <a:lnTo>
                  <a:pt x="0" y="269"/>
                </a:lnTo>
                <a:cubicBezTo>
                  <a:pt x="0" y="233"/>
                  <a:pt x="7" y="199"/>
                  <a:pt x="20" y="167"/>
                </a:cubicBezTo>
                <a:close/>
              </a:path>
            </a:pathLst>
          </a:custGeom>
          <a:solidFill>
            <a:srgbClr val="FF99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9" name="任意多边形: 形状 508"/>
          <p:cNvSpPr/>
          <p:nvPr/>
        </p:nvSpPr>
        <p:spPr>
          <a:xfrm>
            <a:off x="8983440" y="4407120"/>
            <a:ext cx="828720" cy="241560"/>
          </a:xfrm>
          <a:custGeom>
            <a:avLst/>
            <a:gdLst/>
            <a:ahLst/>
            <a:cxnLst/>
            <a:rect l="0" t="0" r="r" b="b"/>
            <a:pathLst>
              <a:path w="2302" h="671">
                <a:moveTo>
                  <a:pt x="0" y="403"/>
                </a:moveTo>
                <a:lnTo>
                  <a:pt x="0" y="269"/>
                </a:lnTo>
                <a:cubicBezTo>
                  <a:pt x="0" y="234"/>
                  <a:pt x="7" y="199"/>
                  <a:pt x="20" y="167"/>
                </a:cubicBezTo>
                <a:cubicBezTo>
                  <a:pt x="34" y="133"/>
                  <a:pt x="53" y="104"/>
                  <a:pt x="78" y="79"/>
                </a:cubicBezTo>
                <a:cubicBezTo>
                  <a:pt x="103" y="53"/>
                  <a:pt x="132" y="34"/>
                  <a:pt x="165" y="20"/>
                </a:cubicBezTo>
                <a:cubicBezTo>
                  <a:pt x="198" y="7"/>
                  <a:pt x="232" y="0"/>
                  <a:pt x="268" y="0"/>
                </a:cubicBezTo>
                <a:lnTo>
                  <a:pt x="2034" y="0"/>
                </a:lnTo>
                <a:cubicBezTo>
                  <a:pt x="2069" y="0"/>
                  <a:pt x="2103" y="7"/>
                  <a:pt x="2136" y="20"/>
                </a:cubicBezTo>
                <a:cubicBezTo>
                  <a:pt x="2169" y="34"/>
                  <a:pt x="2198" y="53"/>
                  <a:pt x="2223" y="79"/>
                </a:cubicBezTo>
                <a:cubicBezTo>
                  <a:pt x="2248" y="104"/>
                  <a:pt x="2268" y="133"/>
                  <a:pt x="2281" y="167"/>
                </a:cubicBezTo>
                <a:cubicBezTo>
                  <a:pt x="2295" y="199"/>
                  <a:pt x="2302" y="234"/>
                  <a:pt x="2302" y="269"/>
                </a:cubicBezTo>
                <a:lnTo>
                  <a:pt x="2302" y="403"/>
                </a:lnTo>
                <a:cubicBezTo>
                  <a:pt x="2302" y="439"/>
                  <a:pt x="2295" y="473"/>
                  <a:pt x="2281" y="506"/>
                </a:cubicBezTo>
                <a:cubicBezTo>
                  <a:pt x="2268" y="539"/>
                  <a:pt x="2248" y="568"/>
                  <a:pt x="2223" y="593"/>
                </a:cubicBezTo>
                <a:cubicBezTo>
                  <a:pt x="2198" y="618"/>
                  <a:pt x="2169" y="637"/>
                  <a:pt x="2136" y="651"/>
                </a:cubicBezTo>
                <a:cubicBezTo>
                  <a:pt x="2103" y="664"/>
                  <a:pt x="2069" y="671"/>
                  <a:pt x="2034" y="671"/>
                </a:cubicBezTo>
                <a:lnTo>
                  <a:pt x="268" y="671"/>
                </a:lnTo>
                <a:cubicBezTo>
                  <a:pt x="232" y="671"/>
                  <a:pt x="198" y="664"/>
                  <a:pt x="165" y="651"/>
                </a:cubicBezTo>
                <a:cubicBezTo>
                  <a:pt x="132" y="637"/>
                  <a:pt x="103" y="618"/>
                  <a:pt x="78" y="593"/>
                </a:cubicBezTo>
                <a:cubicBezTo>
                  <a:pt x="53" y="568"/>
                  <a:pt x="34" y="539"/>
                  <a:pt x="20" y="506"/>
                </a:cubicBezTo>
                <a:cubicBezTo>
                  <a:pt x="7" y="473"/>
                  <a:pt x="0" y="439"/>
                  <a:pt x="0" y="403"/>
                </a:cubicBezTo>
                <a:moveTo>
                  <a:pt x="22" y="269"/>
                </a:moveTo>
                <a:lnTo>
                  <a:pt x="22" y="403"/>
                </a:lnTo>
                <a:cubicBezTo>
                  <a:pt x="22" y="419"/>
                  <a:pt x="24" y="435"/>
                  <a:pt x="27" y="451"/>
                </a:cubicBezTo>
                <a:cubicBezTo>
                  <a:pt x="30" y="467"/>
                  <a:pt x="35" y="482"/>
                  <a:pt x="41" y="497"/>
                </a:cubicBezTo>
                <a:cubicBezTo>
                  <a:pt x="47" y="512"/>
                  <a:pt x="54" y="526"/>
                  <a:pt x="63" y="540"/>
                </a:cubicBezTo>
                <a:cubicBezTo>
                  <a:pt x="72" y="553"/>
                  <a:pt x="83" y="566"/>
                  <a:pt x="94" y="577"/>
                </a:cubicBezTo>
                <a:cubicBezTo>
                  <a:pt x="105" y="588"/>
                  <a:pt x="118" y="599"/>
                  <a:pt x="131" y="607"/>
                </a:cubicBezTo>
                <a:cubicBezTo>
                  <a:pt x="145" y="616"/>
                  <a:pt x="159" y="624"/>
                  <a:pt x="174" y="630"/>
                </a:cubicBezTo>
                <a:cubicBezTo>
                  <a:pt x="189" y="636"/>
                  <a:pt x="204" y="641"/>
                  <a:pt x="220" y="644"/>
                </a:cubicBezTo>
                <a:cubicBezTo>
                  <a:pt x="236" y="647"/>
                  <a:pt x="252" y="649"/>
                  <a:pt x="268" y="649"/>
                </a:cubicBezTo>
                <a:lnTo>
                  <a:pt x="2034" y="649"/>
                </a:lnTo>
                <a:cubicBezTo>
                  <a:pt x="2050" y="649"/>
                  <a:pt x="2066" y="647"/>
                  <a:pt x="2082" y="644"/>
                </a:cubicBezTo>
                <a:cubicBezTo>
                  <a:pt x="2097" y="641"/>
                  <a:pt x="2113" y="636"/>
                  <a:pt x="2128" y="630"/>
                </a:cubicBezTo>
                <a:cubicBezTo>
                  <a:pt x="2143" y="624"/>
                  <a:pt x="2157" y="616"/>
                  <a:pt x="2170" y="607"/>
                </a:cubicBezTo>
                <a:cubicBezTo>
                  <a:pt x="2184" y="599"/>
                  <a:pt x="2196" y="588"/>
                  <a:pt x="2207" y="577"/>
                </a:cubicBezTo>
                <a:cubicBezTo>
                  <a:pt x="2219" y="566"/>
                  <a:pt x="2229" y="553"/>
                  <a:pt x="2238" y="540"/>
                </a:cubicBezTo>
                <a:cubicBezTo>
                  <a:pt x="2247" y="526"/>
                  <a:pt x="2255" y="512"/>
                  <a:pt x="2261" y="497"/>
                </a:cubicBezTo>
                <a:cubicBezTo>
                  <a:pt x="2267" y="482"/>
                  <a:pt x="2272" y="467"/>
                  <a:pt x="2275" y="451"/>
                </a:cubicBezTo>
                <a:cubicBezTo>
                  <a:pt x="2278" y="435"/>
                  <a:pt x="2279" y="419"/>
                  <a:pt x="2279" y="403"/>
                </a:cubicBezTo>
                <a:lnTo>
                  <a:pt x="2279" y="269"/>
                </a:lnTo>
                <a:cubicBezTo>
                  <a:pt x="2279" y="253"/>
                  <a:pt x="2278" y="237"/>
                  <a:pt x="2275" y="221"/>
                </a:cubicBezTo>
                <a:cubicBezTo>
                  <a:pt x="2272" y="205"/>
                  <a:pt x="2267" y="190"/>
                  <a:pt x="2261" y="175"/>
                </a:cubicBezTo>
                <a:cubicBezTo>
                  <a:pt x="2255" y="160"/>
                  <a:pt x="2247" y="145"/>
                  <a:pt x="2238" y="132"/>
                </a:cubicBezTo>
                <a:cubicBezTo>
                  <a:pt x="2229" y="118"/>
                  <a:pt x="2219" y="106"/>
                  <a:pt x="2207" y="94"/>
                </a:cubicBezTo>
                <a:cubicBezTo>
                  <a:pt x="2196" y="83"/>
                  <a:pt x="2184" y="73"/>
                  <a:pt x="2170" y="64"/>
                </a:cubicBezTo>
                <a:cubicBezTo>
                  <a:pt x="2157" y="55"/>
                  <a:pt x="2143" y="47"/>
                  <a:pt x="2128" y="41"/>
                </a:cubicBezTo>
                <a:cubicBezTo>
                  <a:pt x="2113" y="35"/>
                  <a:pt x="2097" y="30"/>
                  <a:pt x="2082" y="27"/>
                </a:cubicBezTo>
                <a:cubicBezTo>
                  <a:pt x="2066" y="24"/>
                  <a:pt x="2050" y="22"/>
                  <a:pt x="2034" y="22"/>
                </a:cubicBezTo>
                <a:lnTo>
                  <a:pt x="268" y="22"/>
                </a:lnTo>
                <a:cubicBezTo>
                  <a:pt x="252" y="22"/>
                  <a:pt x="236" y="24"/>
                  <a:pt x="220" y="27"/>
                </a:cubicBezTo>
                <a:cubicBezTo>
                  <a:pt x="204" y="30"/>
                  <a:pt x="189" y="35"/>
                  <a:pt x="174" y="41"/>
                </a:cubicBezTo>
                <a:cubicBezTo>
                  <a:pt x="159" y="47"/>
                  <a:pt x="145" y="55"/>
                  <a:pt x="131" y="64"/>
                </a:cubicBezTo>
                <a:cubicBezTo>
                  <a:pt x="118" y="73"/>
                  <a:pt x="105" y="83"/>
                  <a:pt x="94" y="94"/>
                </a:cubicBezTo>
                <a:cubicBezTo>
                  <a:pt x="83" y="106"/>
                  <a:pt x="72" y="118"/>
                  <a:pt x="63" y="132"/>
                </a:cubicBezTo>
                <a:cubicBezTo>
                  <a:pt x="54" y="145"/>
                  <a:pt x="47" y="160"/>
                  <a:pt x="41" y="175"/>
                </a:cubicBezTo>
                <a:cubicBezTo>
                  <a:pt x="35" y="190"/>
                  <a:pt x="30" y="205"/>
                  <a:pt x="27" y="221"/>
                </a:cubicBezTo>
                <a:cubicBezTo>
                  <a:pt x="24" y="237"/>
                  <a:pt x="22" y="253"/>
                  <a:pt x="22" y="269"/>
                </a:cubicBezTo>
                <a:close/>
              </a:path>
            </a:pathLst>
          </a:custGeom>
          <a:solidFill>
            <a:srgbClr val="FF99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0" name="图片 509"/>
          <p:cNvPicPr/>
          <p:nvPr/>
        </p:nvPicPr>
        <p:blipFill>
          <a:blip r:embed="rId15"/>
          <a:stretch/>
        </p:blipFill>
        <p:spPr>
          <a:xfrm>
            <a:off x="9088200" y="4487760"/>
            <a:ext cx="112320" cy="115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1" name="文本框 510"/>
          <p:cNvSpPr txBox="1"/>
          <p:nvPr/>
        </p:nvSpPr>
        <p:spPr>
          <a:xfrm>
            <a:off x="8275680" y="4474800"/>
            <a:ext cx="46404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 客服回复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2" name="文本框 511"/>
          <p:cNvSpPr txBox="1"/>
          <p:nvPr/>
        </p:nvSpPr>
        <p:spPr>
          <a:xfrm>
            <a:off x="9232920" y="4474800"/>
            <a:ext cx="46404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 路径规划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3" name="图片 512"/>
          <p:cNvPicPr/>
          <p:nvPr/>
        </p:nvPicPr>
        <p:blipFill>
          <a:blip r:embed="rId9"/>
          <a:stretch/>
        </p:blipFill>
        <p:spPr>
          <a:xfrm>
            <a:off x="1126080" y="5050800"/>
            <a:ext cx="11232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4" name="文本框 513"/>
          <p:cNvSpPr txBox="1"/>
          <p:nvPr/>
        </p:nvSpPr>
        <p:spPr>
          <a:xfrm>
            <a:off x="1126080" y="4762440"/>
            <a:ext cx="4404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负责将决策层的输出转换为具体操作，通过与外部系统交互实现任务的落地。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5" name="图片 514"/>
          <p:cNvPicPr/>
          <p:nvPr/>
        </p:nvPicPr>
        <p:blipFill>
          <a:blip r:embed="rId9"/>
          <a:stretch/>
        </p:blipFill>
        <p:spPr>
          <a:xfrm>
            <a:off x="5517360" y="5050800"/>
            <a:ext cx="11232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6" name="文本框 515"/>
          <p:cNvSpPr txBox="1"/>
          <p:nvPr/>
        </p:nvSpPr>
        <p:spPr>
          <a:xfrm>
            <a:off x="1302840" y="5042880"/>
            <a:ext cx="16923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机器人根据路径规划指令执行移动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7" name="任意多边形: 形状 516"/>
          <p:cNvSpPr/>
          <p:nvPr/>
        </p:nvSpPr>
        <p:spPr>
          <a:xfrm>
            <a:off x="325440" y="5344200"/>
            <a:ext cx="9643320" cy="458640"/>
          </a:xfrm>
          <a:custGeom>
            <a:avLst/>
            <a:gdLst/>
            <a:ahLst/>
            <a:cxnLst/>
            <a:rect l="0" t="0" r="r" b="b"/>
            <a:pathLst>
              <a:path w="26787" h="1274">
                <a:moveTo>
                  <a:pt x="0" y="1107"/>
                </a:moveTo>
                <a:lnTo>
                  <a:pt x="0" y="167"/>
                </a:lnTo>
                <a:cubicBezTo>
                  <a:pt x="0" y="156"/>
                  <a:pt x="1" y="145"/>
                  <a:pt x="4" y="135"/>
                </a:cubicBezTo>
                <a:cubicBezTo>
                  <a:pt x="6" y="124"/>
                  <a:pt x="9" y="113"/>
                  <a:pt x="13" y="103"/>
                </a:cubicBezTo>
                <a:cubicBezTo>
                  <a:pt x="17" y="93"/>
                  <a:pt x="22" y="83"/>
                  <a:pt x="29" y="74"/>
                </a:cubicBezTo>
                <a:cubicBezTo>
                  <a:pt x="35" y="65"/>
                  <a:pt x="42" y="57"/>
                  <a:pt x="49" y="49"/>
                </a:cubicBezTo>
                <a:cubicBezTo>
                  <a:pt x="57" y="41"/>
                  <a:pt x="66" y="34"/>
                  <a:pt x="75" y="28"/>
                </a:cubicBezTo>
                <a:cubicBezTo>
                  <a:pt x="84" y="22"/>
                  <a:pt x="94" y="17"/>
                  <a:pt x="104" y="12"/>
                </a:cubicBezTo>
                <a:cubicBezTo>
                  <a:pt x="114" y="8"/>
                  <a:pt x="124" y="5"/>
                  <a:pt x="135" y="3"/>
                </a:cubicBezTo>
                <a:cubicBezTo>
                  <a:pt x="146" y="1"/>
                  <a:pt x="157" y="0"/>
                  <a:pt x="168" y="0"/>
                </a:cubicBezTo>
                <a:lnTo>
                  <a:pt x="26620" y="0"/>
                </a:lnTo>
                <a:cubicBezTo>
                  <a:pt x="26631" y="0"/>
                  <a:pt x="26642" y="1"/>
                  <a:pt x="26653" y="3"/>
                </a:cubicBezTo>
                <a:cubicBezTo>
                  <a:pt x="26663" y="5"/>
                  <a:pt x="26674" y="8"/>
                  <a:pt x="26684" y="12"/>
                </a:cubicBezTo>
                <a:cubicBezTo>
                  <a:pt x="26694" y="17"/>
                  <a:pt x="26704" y="22"/>
                  <a:pt x="26713" y="28"/>
                </a:cubicBezTo>
                <a:cubicBezTo>
                  <a:pt x="26722" y="34"/>
                  <a:pt x="26731" y="41"/>
                  <a:pt x="26738" y="49"/>
                </a:cubicBezTo>
                <a:cubicBezTo>
                  <a:pt x="26746" y="57"/>
                  <a:pt x="26753" y="65"/>
                  <a:pt x="26759" y="74"/>
                </a:cubicBezTo>
                <a:cubicBezTo>
                  <a:pt x="26765" y="83"/>
                  <a:pt x="26770" y="93"/>
                  <a:pt x="26775" y="103"/>
                </a:cubicBezTo>
                <a:cubicBezTo>
                  <a:pt x="26779" y="113"/>
                  <a:pt x="26782" y="124"/>
                  <a:pt x="26784" y="135"/>
                </a:cubicBezTo>
                <a:cubicBezTo>
                  <a:pt x="26786" y="145"/>
                  <a:pt x="26787" y="156"/>
                  <a:pt x="26787" y="167"/>
                </a:cubicBezTo>
                <a:lnTo>
                  <a:pt x="26787" y="1107"/>
                </a:lnTo>
                <a:cubicBezTo>
                  <a:pt x="26787" y="1118"/>
                  <a:pt x="26786" y="1128"/>
                  <a:pt x="26784" y="1139"/>
                </a:cubicBezTo>
                <a:cubicBezTo>
                  <a:pt x="26782" y="1150"/>
                  <a:pt x="26779" y="1160"/>
                  <a:pt x="26775" y="1171"/>
                </a:cubicBezTo>
                <a:cubicBezTo>
                  <a:pt x="26770" y="1181"/>
                  <a:pt x="26765" y="1190"/>
                  <a:pt x="26759" y="1200"/>
                </a:cubicBezTo>
                <a:cubicBezTo>
                  <a:pt x="26753" y="1209"/>
                  <a:pt x="26746" y="1217"/>
                  <a:pt x="26738" y="1225"/>
                </a:cubicBezTo>
                <a:cubicBezTo>
                  <a:pt x="26731" y="1233"/>
                  <a:pt x="26722" y="1240"/>
                  <a:pt x="26713" y="1246"/>
                </a:cubicBezTo>
                <a:cubicBezTo>
                  <a:pt x="26704" y="1252"/>
                  <a:pt x="26694" y="1257"/>
                  <a:pt x="26684" y="1261"/>
                </a:cubicBezTo>
                <a:cubicBezTo>
                  <a:pt x="26674" y="1266"/>
                  <a:pt x="26663" y="1269"/>
                  <a:pt x="26653" y="1271"/>
                </a:cubicBezTo>
                <a:cubicBezTo>
                  <a:pt x="26642" y="1273"/>
                  <a:pt x="26631" y="1274"/>
                  <a:pt x="26620" y="1274"/>
                </a:cubicBezTo>
                <a:lnTo>
                  <a:pt x="168" y="1274"/>
                </a:lnTo>
                <a:cubicBezTo>
                  <a:pt x="157" y="1274"/>
                  <a:pt x="146" y="1273"/>
                  <a:pt x="135" y="1271"/>
                </a:cubicBezTo>
                <a:cubicBezTo>
                  <a:pt x="124" y="1269"/>
                  <a:pt x="114" y="1266"/>
                  <a:pt x="104" y="1261"/>
                </a:cubicBezTo>
                <a:cubicBezTo>
                  <a:pt x="94" y="1257"/>
                  <a:pt x="84" y="1252"/>
                  <a:pt x="75" y="1246"/>
                </a:cubicBezTo>
                <a:cubicBezTo>
                  <a:pt x="66" y="1240"/>
                  <a:pt x="57" y="1233"/>
                  <a:pt x="49" y="1225"/>
                </a:cubicBezTo>
                <a:cubicBezTo>
                  <a:pt x="42" y="1217"/>
                  <a:pt x="35" y="1209"/>
                  <a:pt x="29" y="1200"/>
                </a:cubicBezTo>
                <a:cubicBezTo>
                  <a:pt x="22" y="1190"/>
                  <a:pt x="17" y="1181"/>
                  <a:pt x="13" y="1171"/>
                </a:cubicBezTo>
                <a:cubicBezTo>
                  <a:pt x="9" y="1160"/>
                  <a:pt x="6" y="1150"/>
                  <a:pt x="4" y="1139"/>
                </a:cubicBezTo>
                <a:cubicBezTo>
                  <a:pt x="1" y="1128"/>
                  <a:pt x="0" y="1118"/>
                  <a:pt x="0" y="1107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8" name="任意多边形: 形状 517"/>
          <p:cNvSpPr/>
          <p:nvPr/>
        </p:nvSpPr>
        <p:spPr>
          <a:xfrm>
            <a:off x="325440" y="5344200"/>
            <a:ext cx="9643320" cy="458640"/>
          </a:xfrm>
          <a:custGeom>
            <a:avLst/>
            <a:gdLst/>
            <a:ahLst/>
            <a:cxnLst/>
            <a:rect l="0" t="0" r="r" b="b"/>
            <a:pathLst>
              <a:path w="26787" h="1274" fill="none">
                <a:moveTo>
                  <a:pt x="0" y="1107"/>
                </a:moveTo>
                <a:lnTo>
                  <a:pt x="0" y="167"/>
                </a:lnTo>
                <a:cubicBezTo>
                  <a:pt x="0" y="156"/>
                  <a:pt x="1" y="145"/>
                  <a:pt x="4" y="135"/>
                </a:cubicBezTo>
                <a:cubicBezTo>
                  <a:pt x="6" y="124"/>
                  <a:pt x="9" y="113"/>
                  <a:pt x="13" y="103"/>
                </a:cubicBezTo>
                <a:cubicBezTo>
                  <a:pt x="17" y="93"/>
                  <a:pt x="22" y="83"/>
                  <a:pt x="29" y="74"/>
                </a:cubicBezTo>
                <a:cubicBezTo>
                  <a:pt x="35" y="65"/>
                  <a:pt x="42" y="57"/>
                  <a:pt x="49" y="49"/>
                </a:cubicBezTo>
                <a:cubicBezTo>
                  <a:pt x="57" y="41"/>
                  <a:pt x="66" y="34"/>
                  <a:pt x="75" y="28"/>
                </a:cubicBezTo>
                <a:cubicBezTo>
                  <a:pt x="84" y="22"/>
                  <a:pt x="94" y="17"/>
                  <a:pt x="104" y="12"/>
                </a:cubicBezTo>
                <a:cubicBezTo>
                  <a:pt x="114" y="8"/>
                  <a:pt x="124" y="5"/>
                  <a:pt x="135" y="3"/>
                </a:cubicBezTo>
                <a:cubicBezTo>
                  <a:pt x="146" y="1"/>
                  <a:pt x="157" y="0"/>
                  <a:pt x="168" y="0"/>
                </a:cubicBezTo>
                <a:lnTo>
                  <a:pt x="26620" y="0"/>
                </a:lnTo>
                <a:cubicBezTo>
                  <a:pt x="26631" y="0"/>
                  <a:pt x="26642" y="1"/>
                  <a:pt x="26653" y="3"/>
                </a:cubicBezTo>
                <a:cubicBezTo>
                  <a:pt x="26663" y="5"/>
                  <a:pt x="26674" y="8"/>
                  <a:pt x="26684" y="12"/>
                </a:cubicBezTo>
                <a:cubicBezTo>
                  <a:pt x="26694" y="17"/>
                  <a:pt x="26704" y="22"/>
                  <a:pt x="26713" y="28"/>
                </a:cubicBezTo>
                <a:cubicBezTo>
                  <a:pt x="26722" y="34"/>
                  <a:pt x="26731" y="41"/>
                  <a:pt x="26738" y="49"/>
                </a:cubicBezTo>
                <a:cubicBezTo>
                  <a:pt x="26746" y="57"/>
                  <a:pt x="26753" y="65"/>
                  <a:pt x="26759" y="74"/>
                </a:cubicBezTo>
                <a:cubicBezTo>
                  <a:pt x="26765" y="83"/>
                  <a:pt x="26770" y="93"/>
                  <a:pt x="26775" y="103"/>
                </a:cubicBezTo>
                <a:cubicBezTo>
                  <a:pt x="26779" y="113"/>
                  <a:pt x="26782" y="124"/>
                  <a:pt x="26784" y="135"/>
                </a:cubicBezTo>
                <a:cubicBezTo>
                  <a:pt x="26786" y="145"/>
                  <a:pt x="26787" y="156"/>
                  <a:pt x="26787" y="167"/>
                </a:cubicBezTo>
                <a:lnTo>
                  <a:pt x="26787" y="1107"/>
                </a:lnTo>
                <a:cubicBezTo>
                  <a:pt x="26787" y="1118"/>
                  <a:pt x="26786" y="1128"/>
                  <a:pt x="26784" y="1139"/>
                </a:cubicBezTo>
                <a:cubicBezTo>
                  <a:pt x="26782" y="1150"/>
                  <a:pt x="26779" y="1160"/>
                  <a:pt x="26775" y="1171"/>
                </a:cubicBezTo>
                <a:cubicBezTo>
                  <a:pt x="26770" y="1181"/>
                  <a:pt x="26765" y="1190"/>
                  <a:pt x="26759" y="1200"/>
                </a:cubicBezTo>
                <a:cubicBezTo>
                  <a:pt x="26753" y="1209"/>
                  <a:pt x="26746" y="1217"/>
                  <a:pt x="26738" y="1225"/>
                </a:cubicBezTo>
                <a:cubicBezTo>
                  <a:pt x="26731" y="1233"/>
                  <a:pt x="26722" y="1240"/>
                  <a:pt x="26713" y="1246"/>
                </a:cubicBezTo>
                <a:cubicBezTo>
                  <a:pt x="26704" y="1252"/>
                  <a:pt x="26694" y="1257"/>
                  <a:pt x="26684" y="1261"/>
                </a:cubicBezTo>
                <a:cubicBezTo>
                  <a:pt x="26674" y="1266"/>
                  <a:pt x="26663" y="1269"/>
                  <a:pt x="26653" y="1271"/>
                </a:cubicBezTo>
                <a:cubicBezTo>
                  <a:pt x="26642" y="1273"/>
                  <a:pt x="26631" y="1274"/>
                  <a:pt x="26620" y="1274"/>
                </a:cubicBezTo>
                <a:lnTo>
                  <a:pt x="168" y="1274"/>
                </a:lnTo>
                <a:cubicBezTo>
                  <a:pt x="157" y="1274"/>
                  <a:pt x="146" y="1273"/>
                  <a:pt x="135" y="1271"/>
                </a:cubicBezTo>
                <a:cubicBezTo>
                  <a:pt x="124" y="1269"/>
                  <a:pt x="114" y="1266"/>
                  <a:pt x="104" y="1261"/>
                </a:cubicBezTo>
                <a:cubicBezTo>
                  <a:pt x="94" y="1257"/>
                  <a:pt x="84" y="1252"/>
                  <a:pt x="75" y="1246"/>
                </a:cubicBezTo>
                <a:cubicBezTo>
                  <a:pt x="66" y="1240"/>
                  <a:pt x="57" y="1233"/>
                  <a:pt x="49" y="1225"/>
                </a:cubicBezTo>
                <a:cubicBezTo>
                  <a:pt x="42" y="1217"/>
                  <a:pt x="35" y="1209"/>
                  <a:pt x="29" y="1200"/>
                </a:cubicBezTo>
                <a:cubicBezTo>
                  <a:pt x="22" y="1190"/>
                  <a:pt x="17" y="1181"/>
                  <a:pt x="13" y="1171"/>
                </a:cubicBezTo>
                <a:cubicBezTo>
                  <a:pt x="9" y="1160"/>
                  <a:pt x="6" y="1150"/>
                  <a:pt x="4" y="1139"/>
                </a:cubicBezTo>
                <a:cubicBezTo>
                  <a:pt x="1" y="1128"/>
                  <a:pt x="0" y="1118"/>
                  <a:pt x="0" y="1107"/>
                </a:cubicBezTo>
              </a:path>
            </a:pathLst>
          </a:custGeom>
          <a:ln w="792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9" name="图片 518"/>
          <p:cNvPicPr/>
          <p:nvPr/>
        </p:nvPicPr>
        <p:blipFill>
          <a:blip r:embed="rId16"/>
          <a:stretch/>
        </p:blipFill>
        <p:spPr>
          <a:xfrm>
            <a:off x="458280" y="5477040"/>
            <a:ext cx="14436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0" name="文本框 519"/>
          <p:cNvSpPr txBox="1"/>
          <p:nvPr/>
        </p:nvSpPr>
        <p:spPr>
          <a:xfrm>
            <a:off x="5694120" y="5042880"/>
            <a:ext cx="17038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通过</a:t>
            </a:r>
            <a:r>
              <a:rPr lang="en-US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API</a:t>
            </a:r>
            <a:r>
              <a:rPr lang="zh-CN" sz="88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调用实现任务的具体落地</a:t>
            </a:r>
            <a:endParaRPr lang="en-US" sz="8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1" name="文本框 520"/>
          <p:cNvSpPr txBox="1"/>
          <p:nvPr/>
        </p:nvSpPr>
        <p:spPr>
          <a:xfrm>
            <a:off x="731880" y="5510520"/>
            <a:ext cx="79027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三层结构的协同工作是智能体高效运作的关键。任何一层出现问题，都会直接影响智能体的整体表现，因此需要确保各层之间的无缝协调。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" name="图片 521"/>
          <p:cNvPicPr/>
          <p:nvPr/>
        </p:nvPicPr>
        <p:blipFill>
          <a:blip r:embed="rId2"/>
          <a:stretch/>
        </p:blipFill>
        <p:spPr>
          <a:xfrm>
            <a:off x="0" y="0"/>
            <a:ext cx="10294200" cy="6192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23" name="图片 522"/>
          <p:cNvPicPr/>
          <p:nvPr/>
        </p:nvPicPr>
        <p:blipFill>
          <a:blip r:embed="rId3"/>
          <a:stretch/>
        </p:blipFill>
        <p:spPr>
          <a:xfrm>
            <a:off x="321840" y="321840"/>
            <a:ext cx="10294200" cy="6192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24" name="图片 523"/>
          <p:cNvPicPr/>
          <p:nvPr/>
        </p:nvPicPr>
        <p:blipFill>
          <a:blip r:embed="rId4"/>
          <a:stretch/>
        </p:blipFill>
        <p:spPr>
          <a:xfrm>
            <a:off x="-402120" y="-402120"/>
            <a:ext cx="2412360" cy="2412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25" name="图片 524"/>
          <p:cNvPicPr/>
          <p:nvPr/>
        </p:nvPicPr>
        <p:blipFill>
          <a:blip r:embed="rId5"/>
          <a:stretch/>
        </p:blipFill>
        <p:spPr>
          <a:xfrm>
            <a:off x="8686080" y="4584240"/>
            <a:ext cx="2010240" cy="2010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6" name="文本框 525"/>
          <p:cNvSpPr txBox="1"/>
          <p:nvPr/>
        </p:nvSpPr>
        <p:spPr>
          <a:xfrm>
            <a:off x="321840" y="342720"/>
            <a:ext cx="434412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上下文管理与</a:t>
            </a:r>
            <a:r>
              <a:rPr lang="zh-CN" sz="228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记忆模块</a:t>
            </a:r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SC"/>
                <a:ea typeface="NotoSansSC"/>
              </a:rPr>
              <a:t>的集成设计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7" name="任意多边形: 形状 526"/>
          <p:cNvSpPr/>
          <p:nvPr/>
        </p:nvSpPr>
        <p:spPr>
          <a:xfrm>
            <a:off x="333720" y="1254600"/>
            <a:ext cx="4813560" cy="1488240"/>
          </a:xfrm>
          <a:custGeom>
            <a:avLst/>
            <a:gdLst/>
            <a:ahLst/>
            <a:cxnLst/>
            <a:rect l="0" t="0" r="r" b="b"/>
            <a:pathLst>
              <a:path w="13371" h="4134">
                <a:moveTo>
                  <a:pt x="0" y="4044"/>
                </a:moveTo>
                <a:lnTo>
                  <a:pt x="0" y="89"/>
                </a:lnTo>
                <a:cubicBezTo>
                  <a:pt x="0" y="77"/>
                  <a:pt x="1" y="66"/>
                  <a:pt x="4" y="55"/>
                </a:cubicBezTo>
                <a:cubicBezTo>
                  <a:pt x="7" y="44"/>
                  <a:pt x="11" y="34"/>
                  <a:pt x="16" y="26"/>
                </a:cubicBezTo>
                <a:cubicBezTo>
                  <a:pt x="21" y="17"/>
                  <a:pt x="27" y="11"/>
                  <a:pt x="34" y="6"/>
                </a:cubicBezTo>
                <a:cubicBezTo>
                  <a:pt x="41" y="2"/>
                  <a:pt x="48" y="0"/>
                  <a:pt x="55" y="0"/>
                </a:cubicBezTo>
                <a:lnTo>
                  <a:pt x="13282" y="0"/>
                </a:lnTo>
                <a:cubicBezTo>
                  <a:pt x="13294" y="0"/>
                  <a:pt x="13305" y="2"/>
                  <a:pt x="13316" y="6"/>
                </a:cubicBezTo>
                <a:cubicBezTo>
                  <a:pt x="13327" y="11"/>
                  <a:pt x="13337" y="17"/>
                  <a:pt x="13345" y="26"/>
                </a:cubicBezTo>
                <a:cubicBezTo>
                  <a:pt x="13354" y="34"/>
                  <a:pt x="13360" y="44"/>
                  <a:pt x="13365" y="55"/>
                </a:cubicBezTo>
                <a:cubicBezTo>
                  <a:pt x="13369" y="66"/>
                  <a:pt x="13371" y="77"/>
                  <a:pt x="13371" y="89"/>
                </a:cubicBezTo>
                <a:lnTo>
                  <a:pt x="13371" y="4044"/>
                </a:lnTo>
                <a:cubicBezTo>
                  <a:pt x="13371" y="4056"/>
                  <a:pt x="13369" y="4067"/>
                  <a:pt x="13365" y="4078"/>
                </a:cubicBezTo>
                <a:cubicBezTo>
                  <a:pt x="13360" y="4089"/>
                  <a:pt x="13354" y="4099"/>
                  <a:pt x="13345" y="4107"/>
                </a:cubicBezTo>
                <a:cubicBezTo>
                  <a:pt x="13337" y="4116"/>
                  <a:pt x="13327" y="4122"/>
                  <a:pt x="13316" y="4127"/>
                </a:cubicBezTo>
                <a:cubicBezTo>
                  <a:pt x="13305" y="4131"/>
                  <a:pt x="13294" y="4134"/>
                  <a:pt x="13282" y="4134"/>
                </a:cubicBezTo>
                <a:lnTo>
                  <a:pt x="55" y="4134"/>
                </a:lnTo>
                <a:cubicBezTo>
                  <a:pt x="48" y="4134"/>
                  <a:pt x="41" y="4131"/>
                  <a:pt x="34" y="4127"/>
                </a:cubicBezTo>
                <a:cubicBezTo>
                  <a:pt x="27" y="4122"/>
                  <a:pt x="21" y="4116"/>
                  <a:pt x="16" y="4107"/>
                </a:cubicBezTo>
                <a:cubicBezTo>
                  <a:pt x="11" y="4099"/>
                  <a:pt x="7" y="4089"/>
                  <a:pt x="4" y="4078"/>
                </a:cubicBezTo>
                <a:cubicBezTo>
                  <a:pt x="1" y="4067"/>
                  <a:pt x="0" y="4056"/>
                  <a:pt x="0" y="4044"/>
                </a:cubicBezTo>
                <a:close/>
              </a:path>
            </a:pathLst>
          </a:custGeom>
          <a:solidFill>
            <a:srgbClr val="00336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8" name="任意多边形: 形状 527"/>
          <p:cNvSpPr/>
          <p:nvPr/>
        </p:nvSpPr>
        <p:spPr>
          <a:xfrm>
            <a:off x="321480" y="1254600"/>
            <a:ext cx="32400" cy="1488240"/>
          </a:xfrm>
          <a:custGeom>
            <a:avLst/>
            <a:gdLst/>
            <a:ahLst/>
            <a:cxnLst/>
            <a:rect l="0" t="0" r="r" b="b"/>
            <a:pathLst>
              <a:path w="90" h="4134">
                <a:moveTo>
                  <a:pt x="0" y="0"/>
                </a:moveTo>
                <a:lnTo>
                  <a:pt x="90" y="0"/>
                </a:lnTo>
                <a:lnTo>
                  <a:pt x="90" y="4134"/>
                </a:lnTo>
                <a:lnTo>
                  <a:pt x="0" y="4134"/>
                </a:lnTo>
                <a:lnTo>
                  <a:pt x="0" y="0"/>
                </a:lnTo>
                <a:close/>
              </a:path>
            </a:pathLst>
          </a:custGeom>
          <a:solidFill>
            <a:srgbClr val="4A90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29" name="图片 528"/>
          <p:cNvPicPr/>
          <p:nvPr/>
        </p:nvPicPr>
        <p:blipFill>
          <a:blip r:embed="rId6"/>
          <a:stretch/>
        </p:blipFill>
        <p:spPr>
          <a:xfrm>
            <a:off x="474480" y="1415520"/>
            <a:ext cx="144360" cy="19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0" name="任意多边形: 形状 529"/>
          <p:cNvSpPr/>
          <p:nvPr/>
        </p:nvSpPr>
        <p:spPr>
          <a:xfrm>
            <a:off x="747720" y="2155320"/>
            <a:ext cx="4697280" cy="458640"/>
          </a:xfrm>
          <a:custGeom>
            <a:avLst/>
            <a:gdLst/>
            <a:ahLst/>
            <a:cxnLst/>
            <a:rect l="0" t="0" r="r" b="b"/>
            <a:pathLst>
              <a:path w="13048" h="1274">
                <a:moveTo>
                  <a:pt x="0" y="1185"/>
                </a:moveTo>
                <a:lnTo>
                  <a:pt x="0" y="89"/>
                </a:lnTo>
                <a:cubicBezTo>
                  <a:pt x="0" y="77"/>
                  <a:pt x="2" y="66"/>
                  <a:pt x="7" y="55"/>
                </a:cubicBezTo>
                <a:cubicBezTo>
                  <a:pt x="11" y="44"/>
                  <a:pt x="18" y="34"/>
                  <a:pt x="26" y="26"/>
                </a:cubicBezTo>
                <a:cubicBezTo>
                  <a:pt x="35" y="18"/>
                  <a:pt x="44" y="11"/>
                  <a:pt x="55" y="7"/>
                </a:cubicBezTo>
                <a:cubicBezTo>
                  <a:pt x="66" y="2"/>
                  <a:pt x="78" y="0"/>
                  <a:pt x="90" y="0"/>
                </a:cubicBezTo>
                <a:lnTo>
                  <a:pt x="12959" y="0"/>
                </a:lnTo>
                <a:cubicBezTo>
                  <a:pt x="12970" y="0"/>
                  <a:pt x="12982" y="2"/>
                  <a:pt x="12993" y="7"/>
                </a:cubicBezTo>
                <a:cubicBezTo>
                  <a:pt x="13004" y="11"/>
                  <a:pt x="13013" y="18"/>
                  <a:pt x="13022" y="26"/>
                </a:cubicBezTo>
                <a:cubicBezTo>
                  <a:pt x="13030" y="34"/>
                  <a:pt x="13037" y="44"/>
                  <a:pt x="13041" y="55"/>
                </a:cubicBezTo>
                <a:cubicBezTo>
                  <a:pt x="13046" y="66"/>
                  <a:pt x="13048" y="77"/>
                  <a:pt x="13048" y="89"/>
                </a:cubicBezTo>
                <a:lnTo>
                  <a:pt x="13048" y="1185"/>
                </a:lnTo>
                <a:cubicBezTo>
                  <a:pt x="13048" y="1197"/>
                  <a:pt x="13046" y="1208"/>
                  <a:pt x="13041" y="1219"/>
                </a:cubicBezTo>
                <a:cubicBezTo>
                  <a:pt x="13037" y="1230"/>
                  <a:pt x="13030" y="1240"/>
                  <a:pt x="13022" y="1248"/>
                </a:cubicBezTo>
                <a:cubicBezTo>
                  <a:pt x="13013" y="1256"/>
                  <a:pt x="13004" y="1263"/>
                  <a:pt x="12993" y="1267"/>
                </a:cubicBezTo>
                <a:cubicBezTo>
                  <a:pt x="12982" y="1272"/>
                  <a:pt x="12970" y="1274"/>
                  <a:pt x="12959" y="1274"/>
                </a:cubicBezTo>
                <a:lnTo>
                  <a:pt x="90" y="1274"/>
                </a:lnTo>
                <a:cubicBezTo>
                  <a:pt x="78" y="1274"/>
                  <a:pt x="66" y="1272"/>
                  <a:pt x="55" y="1267"/>
                </a:cubicBezTo>
                <a:cubicBezTo>
                  <a:pt x="44" y="1263"/>
                  <a:pt x="35" y="1256"/>
                  <a:pt x="26" y="1248"/>
                </a:cubicBezTo>
                <a:cubicBezTo>
                  <a:pt x="18" y="1240"/>
                  <a:pt x="11" y="1230"/>
                  <a:pt x="7" y="1219"/>
                </a:cubicBezTo>
                <a:cubicBezTo>
                  <a:pt x="2" y="1208"/>
                  <a:pt x="0" y="1197"/>
                  <a:pt x="0" y="118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1" name="文本框 530"/>
          <p:cNvSpPr txBox="1"/>
          <p:nvPr/>
        </p:nvSpPr>
        <p:spPr>
          <a:xfrm>
            <a:off x="321840" y="814680"/>
            <a:ext cx="347544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BFDBFE"/>
                </a:solidFill>
                <a:effectLst/>
                <a:uFillTx/>
                <a:latin typeface="NotoSansSC"/>
                <a:ea typeface="NotoSansSC"/>
              </a:rPr>
              <a:t>实现智能体在多轮对话和长期任务中的连贯性与高效性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2" name="文本框 531"/>
          <p:cNvSpPr txBox="1"/>
          <p:nvPr/>
        </p:nvSpPr>
        <p:spPr>
          <a:xfrm>
            <a:off x="748080" y="1410840"/>
            <a:ext cx="2419560" cy="231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短期记忆 </a:t>
            </a:r>
            <a:r>
              <a:rPr lang="en-US" sz="1260" b="0" u="none" strike="noStrike">
                <a:solidFill>
                  <a:srgbClr val="FF9900"/>
                </a:solidFill>
                <a:effectLst/>
                <a:uFillTx/>
                <a:latin typeface="NotoSansSC"/>
                <a:ea typeface="NotoSansSC"/>
              </a:rPr>
              <a:t>(Short-term Memory)</a:t>
            </a:r>
            <a:endParaRPr lang="en-US" sz="12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3" name="文本框 532"/>
          <p:cNvSpPr txBox="1"/>
          <p:nvPr/>
        </p:nvSpPr>
        <p:spPr>
          <a:xfrm>
            <a:off x="748080" y="1706400"/>
            <a:ext cx="4664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处理当前会话的上下文，在会话结束后自动清空。例如，保存用户当前会话中提及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4" name="文本框 533"/>
          <p:cNvSpPr txBox="1"/>
          <p:nvPr/>
        </p:nvSpPr>
        <p:spPr>
          <a:xfrm>
            <a:off x="748080" y="1899360"/>
            <a:ext cx="14256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E5E7EB"/>
                </a:solidFill>
                <a:effectLst/>
                <a:uFillTx/>
                <a:latin typeface="NotoSansSC"/>
                <a:ea typeface="NotoSansSC"/>
              </a:rPr>
              <a:t>的账户信息或查询内容。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5" name="文本框 534"/>
          <p:cNvSpPr txBox="1"/>
          <p:nvPr/>
        </p:nvSpPr>
        <p:spPr>
          <a:xfrm>
            <a:off x="812160" y="2394000"/>
            <a:ext cx="3885840" cy="1252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short_term_memory = {"account": "12345678", "last_query": "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6" name="文本框 535"/>
          <p:cNvSpPr txBox="1"/>
          <p:nvPr/>
        </p:nvSpPr>
        <p:spPr>
          <a:xfrm>
            <a:off x="4683240" y="2379960"/>
            <a:ext cx="5493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6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信用卡账单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7" name="文本框 536"/>
          <p:cNvSpPr txBox="1"/>
          <p:nvPr/>
        </p:nvSpPr>
        <p:spPr>
          <a:xfrm>
            <a:off x="5246280" y="2394000"/>
            <a:ext cx="132480" cy="1252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BFDBFE"/>
                </a:solidFill>
                <a:effectLst/>
                <a:uFillTx/>
                <a:latin typeface="Courier New"/>
                <a:ea typeface="Courier New"/>
              </a:rPr>
              <a:t>"}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3406</Words>
  <Application>Microsoft Office PowerPoint</Application>
  <PresentationFormat>自定义</PresentationFormat>
  <Paragraphs>476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NotoSansSC</vt:lpstr>
      <vt:lpstr>WenQuanYiZenHei</vt:lpstr>
      <vt:lpstr>Arial</vt:lpstr>
      <vt:lpstr>Courier New</vt:lpstr>
      <vt:lpstr>Symbol</vt:lpstr>
      <vt:lpstr>Times New Roman</vt:lpstr>
      <vt:lpstr>Wingdings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jinzhu wang</cp:lastModifiedBy>
  <cp:revision>1</cp:revision>
  <dcterms:modified xsi:type="dcterms:W3CDTF">2025-06-24T04:54:20Z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